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7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8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9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0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1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90" r:id="rId8"/>
    <p:sldMasterId id="2147484409" r:id="rId9"/>
    <p:sldMasterId id="2147484419" r:id="rId10"/>
    <p:sldMasterId id="2147484456" r:id="rId11"/>
    <p:sldMasterId id="2147484469" r:id="rId12"/>
    <p:sldMasterId id="2147484492" r:id="rId13"/>
    <p:sldMasterId id="2147484515" r:id="rId14"/>
    <p:sldMasterId id="2147484559" r:id="rId15"/>
  </p:sldMasterIdLst>
  <p:notesMasterIdLst>
    <p:notesMasterId r:id="rId64"/>
  </p:notesMasterIdLst>
  <p:handoutMasterIdLst>
    <p:handoutMasterId r:id="rId65"/>
  </p:handoutMasterIdLst>
  <p:sldIdLst>
    <p:sldId id="1393" r:id="rId16"/>
    <p:sldId id="1411" r:id="rId17"/>
    <p:sldId id="1451" r:id="rId18"/>
    <p:sldId id="1476" r:id="rId19"/>
    <p:sldId id="1491" r:id="rId20"/>
    <p:sldId id="1465" r:id="rId21"/>
    <p:sldId id="1475" r:id="rId22"/>
    <p:sldId id="1412" r:id="rId23"/>
    <p:sldId id="1452" r:id="rId24"/>
    <p:sldId id="1485" r:id="rId25"/>
    <p:sldId id="1415" r:id="rId26"/>
    <p:sldId id="1482" r:id="rId27"/>
    <p:sldId id="1429" r:id="rId28"/>
    <p:sldId id="1469" r:id="rId29"/>
    <p:sldId id="1489" r:id="rId30"/>
    <p:sldId id="1445" r:id="rId31"/>
    <p:sldId id="1456" r:id="rId32"/>
    <p:sldId id="1483" r:id="rId33"/>
    <p:sldId id="1458" r:id="rId34"/>
    <p:sldId id="1459" r:id="rId35"/>
    <p:sldId id="1460" r:id="rId36"/>
    <p:sldId id="1474" r:id="rId37"/>
    <p:sldId id="1430" r:id="rId38"/>
    <p:sldId id="1431" r:id="rId39"/>
    <p:sldId id="1432" r:id="rId40"/>
    <p:sldId id="1457" r:id="rId41"/>
    <p:sldId id="1435" r:id="rId42"/>
    <p:sldId id="1470" r:id="rId43"/>
    <p:sldId id="1436" r:id="rId44"/>
    <p:sldId id="1437" r:id="rId45"/>
    <p:sldId id="1438" r:id="rId46"/>
    <p:sldId id="1439" r:id="rId47"/>
    <p:sldId id="1440" r:id="rId48"/>
    <p:sldId id="1441" r:id="rId49"/>
    <p:sldId id="1442" r:id="rId50"/>
    <p:sldId id="1444" r:id="rId51"/>
    <p:sldId id="1486" r:id="rId52"/>
    <p:sldId id="1490" r:id="rId53"/>
    <p:sldId id="1487" r:id="rId54"/>
    <p:sldId id="1473" r:id="rId55"/>
    <p:sldId id="1484" r:id="rId56"/>
    <p:sldId id="1461" r:id="rId57"/>
    <p:sldId id="1462" r:id="rId58"/>
    <p:sldId id="1463" r:id="rId59"/>
    <p:sldId id="1494" r:id="rId60"/>
    <p:sldId id="1488" r:id="rId61"/>
    <p:sldId id="1405" r:id="rId62"/>
    <p:sldId id="1493" r:id="rId6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BRK2030" id="{A073DAE3-B461-442F-A3D3-6642BD875E45}">
          <p14:sldIdLst>
            <p14:sldId id="1393"/>
            <p14:sldId id="1411"/>
            <p14:sldId id="1451"/>
            <p14:sldId id="1476"/>
            <p14:sldId id="1491"/>
            <p14:sldId id="1465"/>
            <p14:sldId id="1475"/>
            <p14:sldId id="1412"/>
            <p14:sldId id="1452"/>
            <p14:sldId id="1485"/>
            <p14:sldId id="1415"/>
            <p14:sldId id="1482"/>
            <p14:sldId id="1429"/>
            <p14:sldId id="1469"/>
            <p14:sldId id="1489"/>
            <p14:sldId id="1445"/>
            <p14:sldId id="1456"/>
            <p14:sldId id="1483"/>
            <p14:sldId id="1458"/>
            <p14:sldId id="1459"/>
            <p14:sldId id="1460"/>
            <p14:sldId id="1474"/>
            <p14:sldId id="1430"/>
            <p14:sldId id="1431"/>
            <p14:sldId id="1432"/>
            <p14:sldId id="1457"/>
            <p14:sldId id="1435"/>
            <p14:sldId id="1470"/>
            <p14:sldId id="1436"/>
            <p14:sldId id="1437"/>
            <p14:sldId id="1438"/>
            <p14:sldId id="1439"/>
            <p14:sldId id="1440"/>
            <p14:sldId id="1441"/>
            <p14:sldId id="1442"/>
            <p14:sldId id="1444"/>
            <p14:sldId id="1486"/>
            <p14:sldId id="1490"/>
            <p14:sldId id="1487"/>
            <p14:sldId id="1473"/>
            <p14:sldId id="1484"/>
            <p14:sldId id="1461"/>
            <p14:sldId id="1462"/>
            <p14:sldId id="1463"/>
            <p14:sldId id="1494"/>
            <p14:sldId id="1488"/>
            <p14:sldId id="1405"/>
            <p14:sldId id="14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Bradley Bartz" initials="BB" lastIdx="4" clrIdx="4">
    <p:extLst>
      <p:ext uri="{19B8F6BF-5375-455C-9EA6-DF929625EA0E}">
        <p15:presenceInfo xmlns:p15="http://schemas.microsoft.com/office/powerpoint/2012/main" userId="Bradley Bar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F8F8F8"/>
    <a:srgbClr val="0072C6"/>
    <a:srgbClr val="0FB3EF"/>
    <a:srgbClr val="1CB6F0"/>
    <a:srgbClr val="C9C9C9"/>
    <a:srgbClr val="194698"/>
    <a:srgbClr val="EEEEEE"/>
    <a:srgbClr val="292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6215" autoAdjust="0"/>
  </p:normalViewPr>
  <p:slideViewPr>
    <p:cSldViewPr>
      <p:cViewPr varScale="1">
        <p:scale>
          <a:sx n="103" d="100"/>
          <a:sy n="103" d="100"/>
        </p:scale>
        <p:origin x="5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2:55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2:55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2:55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2:55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398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2:55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9/27/2016 2:55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3493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2B2F6-10A8-44AC-A296-7AC07D9612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7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C02DE-3EC5-410E-A3F9-D6706732E57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823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2B020-EFC5-4AE8-B65A-FE43E03AC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8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WPC 2015</a:t>
            </a:r>
          </a:p>
          <a:p>
            <a:pPr marL="0" marR="0" lvl="0" indent="0" algn="l" defTabSz="95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9/27/2016 2:55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13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2:55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6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2:55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877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7BFA4-16DB-4254-B965-BEC7E85E0C1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0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5C77A-8721-482C-885F-0492E22BD860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11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73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302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6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943600" cy="1828800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86111">
                      <a:schemeClr val="tx1"/>
                    </a:gs>
                    <a:gs pos="7625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2987" y="3954458"/>
            <a:ext cx="5943600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99">
                <a:gradFill>
                  <a:gsLst>
                    <a:gs pos="25926">
                      <a:schemeClr val="tx1"/>
                    </a:gs>
                    <a:gs pos="5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Freeform 6"/>
          <p:cNvSpPr>
            <a:spLocks noEditPoints="1"/>
          </p:cNvSpPr>
          <p:nvPr userDrawn="1"/>
        </p:nvSpPr>
        <p:spPr bwMode="auto">
          <a:xfrm>
            <a:off x="5943600" y="2145489"/>
            <a:ext cx="6218238" cy="3637774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657" y="6568348"/>
            <a:ext cx="1150981" cy="245265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1265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185281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lnSpc>
                <a:spcPct val="100000"/>
              </a:lnSpc>
              <a:buFontTx/>
              <a:buNone/>
              <a:defRPr sz="1800">
                <a:latin typeface="+mn-lt"/>
              </a:defRPr>
            </a:lvl2pPr>
            <a:lvl3pPr marL="228557" indent="0">
              <a:lnSpc>
                <a:spcPct val="100000"/>
              </a:lnSpc>
              <a:buNone/>
              <a:defRPr sz="1800">
                <a:latin typeface="+mn-lt"/>
              </a:defRPr>
            </a:lvl3pPr>
            <a:lvl4pPr marL="457112" indent="0">
              <a:lnSpc>
                <a:spcPct val="100000"/>
              </a:lnSpc>
              <a:buNone/>
              <a:defRPr sz="1800">
                <a:latin typeface="+mn-lt"/>
              </a:defRPr>
            </a:lvl4pPr>
            <a:lvl5pPr marL="685669" indent="0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657" y="6568348"/>
            <a:ext cx="1150981" cy="24526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56770116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1905592"/>
          </a:xfrm>
        </p:spPr>
        <p:txBody>
          <a:bodyPr>
            <a:spAutoFit/>
          </a:bodyPr>
          <a:lstStyle>
            <a:lvl1pPr>
              <a:defRPr sz="35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51246794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9804" y="1135062"/>
            <a:ext cx="11887200" cy="1775871"/>
          </a:xfrm>
        </p:spPr>
        <p:txBody>
          <a:bodyPr>
            <a:spAutoFit/>
          </a:bodyPr>
          <a:lstStyle>
            <a:lvl1pPr marL="0" indent="0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03147" indent="-241253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n-lt"/>
              </a:defRPr>
            </a:lvl2pPr>
            <a:lvl3pPr marL="626943" indent="-241253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n-lt"/>
              </a:defRPr>
            </a:lvl3pPr>
            <a:lvl4pPr marL="857085" indent="-241253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n-lt"/>
              </a:defRPr>
            </a:lvl4pPr>
            <a:lvl5pPr marL="1144369" indent="-241253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565" y="305979"/>
            <a:ext cx="11889564" cy="752884"/>
          </a:xfrm>
        </p:spPr>
        <p:txBody>
          <a:bodyPr/>
          <a:lstStyle>
            <a:lvl1pPr>
              <a:defRPr sz="3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332076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4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941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345439" y="6545262"/>
            <a:ext cx="2519998" cy="245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3408" tIns="89629" rIns="143408" bIns="8962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4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3154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 userDrawn="1"/>
        </p:nvSpPr>
        <p:spPr bwMode="blackWhite">
          <a:xfrm>
            <a:off x="274640" y="6523077"/>
            <a:ext cx="3352799" cy="250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9195" tIns="93247" rIns="149195" bIns="93247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32029" eaLnBrk="0" hangingPunct="0"/>
            <a:r>
              <a:rPr lang="en-US" sz="100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</a:t>
            </a:r>
            <a:r>
              <a:rPr lang="en-US" sz="1001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6"/>
            <a:ext cx="11889564" cy="917575"/>
          </a:xfrm>
        </p:spPr>
        <p:txBody>
          <a:bodyPr/>
          <a:lstStyle>
            <a:lvl1pPr>
              <a:defRPr sz="387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174201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580" indent="0">
              <a:buNone/>
              <a:defRPr/>
            </a:lvl3pPr>
            <a:lvl4pPr marL="457159" indent="0">
              <a:buNone/>
              <a:defRPr/>
            </a:lvl4pPr>
            <a:lvl5pPr marL="6857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9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2655">
                      <a:schemeClr val="tx1"/>
                    </a:gs>
                    <a:gs pos="3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90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72986" y="1759921"/>
            <a:ext cx="6402452" cy="3654405"/>
          </a:xfrm>
          <a:prstGeom prst="rect">
            <a:avLst/>
          </a:prstGeom>
          <a:solidFill>
            <a:srgbClr val="00188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943600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86111">
                      <a:schemeClr val="tx1"/>
                    </a:gs>
                    <a:gs pos="7625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2986" y="3954457"/>
            <a:ext cx="5943600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25926">
                      <a:schemeClr val="tx1"/>
                    </a:gs>
                    <a:gs pos="5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457518" y="6161741"/>
            <a:ext cx="1681413" cy="360979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6"/>
          <p:cNvSpPr>
            <a:spLocks noEditPoints="1"/>
          </p:cNvSpPr>
          <p:nvPr userDrawn="1"/>
        </p:nvSpPr>
        <p:spPr bwMode="auto">
          <a:xfrm>
            <a:off x="5943600" y="2145489"/>
            <a:ext cx="6218238" cy="3637774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_O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2"/>
            <a:ext cx="12436475" cy="699452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72986" y="1759925"/>
            <a:ext cx="6402452" cy="36544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125677"/>
            <a:ext cx="5943600" cy="1828800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86111">
                      <a:schemeClr val="tx1"/>
                    </a:gs>
                    <a:gs pos="7625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2986" y="3954461"/>
            <a:ext cx="5943600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25926">
                      <a:schemeClr val="tx1"/>
                    </a:gs>
                    <a:gs pos="5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Freeform 6"/>
          <p:cNvSpPr>
            <a:spLocks noEditPoints="1"/>
          </p:cNvSpPr>
          <p:nvPr userDrawn="1"/>
        </p:nvSpPr>
        <p:spPr bwMode="auto">
          <a:xfrm>
            <a:off x="5943600" y="2145489"/>
            <a:ext cx="6218238" cy="3637774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MICROSOFT</a:t>
              </a:r>
              <a:r>
                <a:rPr lang="en-US" sz="1000" baseline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20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6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5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577" indent="0">
              <a:buNone/>
              <a:defRPr/>
            </a:lvl3pPr>
            <a:lvl4pPr marL="457154" indent="0">
              <a:buNone/>
              <a:defRPr/>
            </a:lvl4pPr>
            <a:lvl5pPr marL="6857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11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08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6218237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6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5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577" indent="0">
              <a:buNone/>
              <a:defRPr/>
            </a:lvl3pPr>
            <a:lvl4pPr marL="457154" indent="0">
              <a:buNone/>
              <a:defRPr/>
            </a:lvl4pPr>
            <a:lvl5pPr marL="6857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8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chemeClr val="tx1">
                      <a:lumMod val="50000"/>
                    </a:schemeClr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89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6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5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577" indent="0">
              <a:buNone/>
              <a:defRPr/>
            </a:lvl3pPr>
            <a:lvl4pPr marL="457154" indent="0">
              <a:buNone/>
              <a:defRPr/>
            </a:lvl4pPr>
            <a:lvl5pPr marL="6857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8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8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MICROSOFT</a:t>
              </a:r>
              <a:r>
                <a:rPr lang="en-US" sz="1000" baseline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65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436475" cy="699452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5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436475" cy="699452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436475" cy="699452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90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7" tIns="146285" rIns="182857" bIns="146285" numCol="1" anchor="t" anchorCtr="0" compatLnSpc="1">
            <a:prstTxWarp prst="textNoShape">
              <a:avLst/>
            </a:prstTxWarp>
            <a:spAutoFit/>
          </a:bodyPr>
          <a:lstStyle/>
          <a:p>
            <a:pPr defTabSz="932197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</a:t>
            </a:r>
            <a:r>
              <a:rPr lang="en-US" sz="700" baseline="0" dirty="0">
                <a:solidFill>
                  <a:schemeClr val="bg1"/>
                </a:solidFill>
                <a:cs typeface="Segoe UI" pitchFamily="34" charset="0"/>
              </a:rPr>
              <a:t> Copyright</a:t>
            </a:r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 Microsoft Corporation. All rights reserved.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1" y="3145042"/>
            <a:ext cx="3306281" cy="7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868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Right Photo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"/>
            <a:ext cx="12436475" cy="6994525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7" tIns="146285" rIns="182857" bIns="1462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7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8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-7257"/>
            <a:ext cx="6216650" cy="6999844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MICROSOFT</a:t>
              </a:r>
              <a:r>
                <a:rPr lang="en-US" sz="1000" baseline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32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18" y="6161442"/>
            <a:ext cx="1645920" cy="3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47028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9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25208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101721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37347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0257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3896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601918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579328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4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045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47800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05293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2178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434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399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3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39580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380038" y="6545985"/>
            <a:ext cx="6612301" cy="250787"/>
            <a:chOff x="5379349" y="6545982"/>
            <a:chExt cx="6611457" cy="250787"/>
          </a:xfrm>
        </p:grpSpPr>
        <p:sp>
          <p:nvSpPr>
            <p:cNvPr id="3" name="Text Box 3"/>
            <p:cNvSpPr txBox="1">
              <a:spLocks noChangeArrowheads="1"/>
            </p:cNvSpPr>
            <p:nvPr userDrawn="1"/>
          </p:nvSpPr>
          <p:spPr bwMode="blackWhite">
            <a:xfrm>
              <a:off x="5379349" y="6545982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224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73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8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5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058796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</a:t>
            </a:r>
            <a:r>
              <a:rPr lang="en-US" sz="7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Copyright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915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7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2436475" cy="1243471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1872"/>
            <a:ext cx="12436475" cy="2468656"/>
          </a:xfrm>
          <a:prstGeom prst="rect">
            <a:avLst/>
          </a:prstGeom>
        </p:spPr>
        <p:txBody>
          <a:bodyPr lIns="182880" tIns="182880" rIns="182880" bIns="182880"/>
          <a:lstStyle>
            <a:lvl1pPr marL="0" indent="0">
              <a:spcBef>
                <a:spcPts val="1360"/>
              </a:spcBef>
              <a:buFont typeface="Arial"/>
              <a:buNone/>
              <a:defRPr sz="3264" baseline="0">
                <a:solidFill>
                  <a:schemeClr val="tx1"/>
                </a:solidFill>
                <a:latin typeface="Segoe UI Light"/>
                <a:cs typeface="Segoe UI Light"/>
              </a:defRPr>
            </a:lvl1pPr>
            <a:lvl2pPr marL="901186" indent="-466131">
              <a:spcBef>
                <a:spcPts val="1360"/>
              </a:spcBef>
              <a:buFont typeface="Arial" panose="020B0604020202020204" pitchFamily="34" charset="0"/>
              <a:buChar char="•"/>
              <a:defRPr sz="3264">
                <a:solidFill>
                  <a:schemeClr val="bg2"/>
                </a:solidFill>
                <a:latin typeface="Segoe UI Light"/>
                <a:cs typeface="Segoe UI Light"/>
              </a:defRPr>
            </a:lvl2pPr>
            <a:lvl3pPr marL="1243015">
              <a:spcBef>
                <a:spcPts val="1360"/>
              </a:spcBef>
              <a:buFont typeface="Arial"/>
              <a:buChar char="•"/>
              <a:defRPr sz="2990">
                <a:solidFill>
                  <a:schemeClr val="bg2"/>
                </a:solidFill>
                <a:latin typeface="Segoe UI Light"/>
                <a:cs typeface="Segoe UI Light"/>
              </a:defRPr>
            </a:lvl3pPr>
            <a:lvl4pPr marL="1740221">
              <a:spcBef>
                <a:spcPts val="1360"/>
              </a:spcBef>
              <a:buFont typeface="Arial"/>
              <a:buChar char="•"/>
              <a:defRPr sz="2718" baseline="0">
                <a:solidFill>
                  <a:schemeClr val="bg2"/>
                </a:solidFill>
                <a:latin typeface="Segoe UI Light"/>
                <a:cs typeface="Segoe UI Light"/>
              </a:defRPr>
            </a:lvl4pPr>
            <a:lvl5pPr marL="1988824" indent="248605">
              <a:spcBef>
                <a:spcPts val="1360"/>
              </a:spcBef>
              <a:buFont typeface="Arial"/>
              <a:buChar char="•"/>
              <a:tabLst>
                <a:tab pos="2177436" algn="l"/>
              </a:tabLst>
              <a:defRPr sz="2448" baseline="0">
                <a:solidFill>
                  <a:schemeClr val="bg2"/>
                </a:solidFill>
                <a:latin typeface="Segoe UI Light"/>
                <a:cs typeface="Segoe UI Light"/>
              </a:defRPr>
            </a:lvl5pPr>
          </a:lstStyle>
          <a:p>
            <a:pPr lvl="1"/>
            <a:r>
              <a:rPr lang="en-US" dirty="0"/>
              <a:t>Bullet first level</a:t>
            </a:r>
          </a:p>
          <a:p>
            <a:pPr lvl="2"/>
            <a:r>
              <a:rPr lang="en-US" dirty="0"/>
              <a:t>Bullet second level</a:t>
            </a:r>
          </a:p>
          <a:p>
            <a:pPr lvl="3"/>
            <a:r>
              <a:rPr lang="en-US" dirty="0"/>
              <a:t>Bullet third level</a:t>
            </a:r>
          </a:p>
          <a:p>
            <a:pPr lvl="4"/>
            <a:r>
              <a:rPr lang="en-US" dirty="0"/>
              <a:t>Bullet fourth level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1811" y="-1"/>
            <a:ext cx="11178721" cy="1236019"/>
          </a:xfrm>
          <a:prstGeom prst="rect">
            <a:avLst/>
          </a:prstGeom>
        </p:spPr>
        <p:txBody>
          <a:bodyPr lIns="91440" tIns="91440" bIns="91440" anchor="ctr"/>
          <a:lstStyle>
            <a:lvl1pPr algn="l">
              <a:defRPr sz="4080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7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MICROSOFT</a:t>
              </a:r>
              <a:r>
                <a:rPr lang="en-US" sz="1000" baseline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286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4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0"/>
            <a:ext cx="12436475" cy="1243471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1811" y="-1"/>
            <a:ext cx="11178721" cy="1236019"/>
          </a:xfrm>
          <a:prstGeom prst="rect">
            <a:avLst/>
          </a:prstGeom>
        </p:spPr>
        <p:txBody>
          <a:bodyPr lIns="91440" tIns="91440" bIns="91440" anchor="ctr"/>
          <a:lstStyle>
            <a:lvl1pPr algn="l">
              <a:defRPr sz="4080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6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MICROSOFT</a:t>
              </a:r>
              <a:r>
                <a:rPr lang="en-US" sz="1000" baseline="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9487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4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32018" eaLnBrk="0" hangingPunct="0"/>
              <a:r>
                <a:rPr lang="en-US" sz="1000" dirty="0">
                  <a:solidFill>
                    <a:srgbClr val="BCBEC0"/>
                  </a:solidFill>
                  <a:cs typeface="Segoe UI" pitchFamily="34" charset="0"/>
                </a:rPr>
                <a:t>MICROSOFT</a:t>
              </a:r>
              <a:r>
                <a:rPr lang="en-US" sz="1000" baseline="0" dirty="0">
                  <a:solidFill>
                    <a:srgbClr val="BCBEC0"/>
                  </a:solidFill>
                  <a:cs typeface="Segoe UI" pitchFamily="34" charset="0"/>
                </a:rPr>
                <a:t> CONFIDENTIAL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69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99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3562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2068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8831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2137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230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9890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0457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404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7395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29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60146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71438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4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68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812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0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7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94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51941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28165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087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875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0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0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7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5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49587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0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5807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2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5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35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4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1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0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2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5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072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6041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3148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3324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184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7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32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3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44267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8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creen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9700" y="1624524"/>
            <a:ext cx="9457079" cy="3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adelphia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8239" y="1039706"/>
            <a:ext cx="5482059" cy="519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kyo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1935" y="761439"/>
            <a:ext cx="5642641" cy="547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holm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798" y="296899"/>
            <a:ext cx="5486340" cy="5929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 Aviv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3226" y="479425"/>
            <a:ext cx="5501093" cy="579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is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9676" y="1099762"/>
            <a:ext cx="5441731" cy="5134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, D.C.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2978" y="936971"/>
            <a:ext cx="5537370" cy="540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lanta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0757" y="845532"/>
            <a:ext cx="5781235" cy="54711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kfurt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798" y="754092"/>
            <a:ext cx="5671214" cy="55625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apest title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3"/>
            <a:ext cx="5943535" cy="2011665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4" y="3680142"/>
            <a:ext cx="4846268" cy="1009740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8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9175" y="1578257"/>
            <a:ext cx="5720102" cy="4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13" indent="0">
              <a:buNone/>
              <a:defRPr/>
            </a:lvl3pPr>
            <a:lvl4pPr marL="457024" indent="0">
              <a:buNone/>
              <a:defRPr/>
            </a:lvl4pPr>
            <a:lvl5pPr marL="6855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52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>
            <a:spAutoFit/>
          </a:bodyPr>
          <a:lstStyle>
            <a:lvl1pPr>
              <a:defRPr sz="3598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503800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326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8"/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8"/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004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074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7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11887200" cy="205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533" indent="0">
              <a:buNone/>
              <a:defRPr/>
            </a:lvl3pPr>
            <a:lvl4pPr marL="457066" indent="0">
              <a:buNone/>
              <a:defRPr/>
            </a:lvl4pPr>
            <a:lvl5pPr marL="68559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4641" y="6523080"/>
            <a:ext cx="11717698" cy="273693"/>
            <a:chOff x="274603" y="6523076"/>
            <a:chExt cx="11716203" cy="273693"/>
          </a:xfrm>
        </p:grpSpPr>
        <p:sp>
          <p:nvSpPr>
            <p:cNvPr id="10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1839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CBEC0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MICROSOFT CONFIDENTIAL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293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759920"/>
            <a:ext cx="8046632" cy="1828786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8941661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75776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adelphia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Philadelphia!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8239" y="1039706"/>
            <a:ext cx="5482059" cy="5191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kyo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Tokyo!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1935" y="761439"/>
            <a:ext cx="5642641" cy="54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holm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Stockholm!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798" y="296899"/>
            <a:ext cx="5486340" cy="5929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 Aviv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Tel Aviv!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3226" y="479425"/>
            <a:ext cx="5501093" cy="579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is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Paris!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9676" y="1099762"/>
            <a:ext cx="5441731" cy="5134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, D.C.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5577785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Washington, D.C.!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2978" y="936971"/>
            <a:ext cx="5537370" cy="540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lanta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Atlanta!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0757" y="845532"/>
            <a:ext cx="5781235" cy="547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kfurt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Frankfurt!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798" y="754092"/>
            <a:ext cx="5671214" cy="5562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4641" y="6523080"/>
            <a:ext cx="11717698" cy="273693"/>
            <a:chOff x="274603" y="6523076"/>
            <a:chExt cx="11716203" cy="273693"/>
          </a:xfrm>
        </p:grpSpPr>
        <p:sp>
          <p:nvSpPr>
            <p:cNvPr id="3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1839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CBEC0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MICROSOFT CONFIDENTIAL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892039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apest  Thank You!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82576" y="2887664"/>
            <a:ext cx="4297633" cy="189920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Thank you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Budapest!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9175" y="1578257"/>
            <a:ext cx="5720102" cy="4657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" y="5723731"/>
            <a:ext cx="2651731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13" indent="0">
              <a:buNone/>
              <a:defRPr/>
            </a:lvl3pPr>
            <a:lvl4pPr marL="457024" indent="0">
              <a:buNone/>
              <a:defRPr/>
            </a:lvl4pPr>
            <a:lvl5pPr marL="6855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4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13" indent="0">
              <a:buNone/>
              <a:defRPr/>
            </a:lvl3pPr>
            <a:lvl4pPr marL="457024" indent="0">
              <a:buNone/>
              <a:defRPr/>
            </a:lvl4pPr>
            <a:lvl5pPr marL="68553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>
            <a:spAutoFit/>
          </a:bodyPr>
          <a:lstStyle>
            <a:lvl1pPr>
              <a:defRPr sz="359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36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2"/>
            <a:ext cx="11887200" cy="2025170"/>
          </a:xfrm>
        </p:spPr>
        <p:txBody>
          <a:bodyPr>
            <a:spAutoFit/>
          </a:bodyPr>
          <a:lstStyle>
            <a:lvl1pPr>
              <a:defRPr sz="3598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462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59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59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Non-bullet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598"/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598"/>
            </a:lvl1pPr>
            <a:lvl2pPr marL="0" indent="0">
              <a:buNone/>
              <a:defRPr sz="2000"/>
            </a:lvl2pPr>
            <a:lvl3pPr marL="231686" indent="0">
              <a:buNone/>
              <a:tabLst/>
              <a:defRPr sz="2000"/>
            </a:lvl3pPr>
            <a:lvl4pPr marL="460198" indent="0">
              <a:buNone/>
              <a:defRPr/>
            </a:lvl4pPr>
            <a:lvl5pPr marL="68553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06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54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9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1287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25" tIns="46625" rIns="46625" bIns="46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9"/>
            <a:ext cx="11887199" cy="1995931"/>
          </a:xfrm>
        </p:spPr>
        <p:txBody>
          <a:bodyPr/>
          <a:lstStyle>
            <a:lvl1pPr marL="0" indent="0">
              <a:buNone/>
              <a:defRPr sz="3298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38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24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59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7546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8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28" tIns="146262" rIns="182828" bIns="146262" numCol="1" anchor="t" anchorCtr="0" compatLnSpc="1">
            <a:prstTxWarp prst="textNoShape">
              <a:avLst/>
            </a:prstTxWarp>
            <a:spAutoFit/>
          </a:bodyPr>
          <a:lstStyle/>
          <a:p>
            <a:pPr defTabSz="931932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2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10436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40" y="1212852"/>
            <a:ext cx="11887200" cy="2443746"/>
          </a:xfrm>
          <a:prstGeom prst="rect">
            <a:avLst/>
          </a:prstGeom>
        </p:spPr>
        <p:txBody>
          <a:bodyPr/>
          <a:lstStyle>
            <a:lvl1pPr marL="290401" indent="-290401">
              <a:buClr>
                <a:schemeClr val="tx1"/>
              </a:buClr>
              <a:buSzPct val="90000"/>
              <a:buFont typeface="Arial" pitchFamily="34" charset="0"/>
              <a:buChar char="•"/>
              <a:defRPr sz="359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81" indent="-280881">
              <a:buClr>
                <a:schemeClr val="tx1"/>
              </a:buClr>
              <a:buSzPct val="90000"/>
              <a:buFont typeface="Arial" pitchFamily="34" charset="0"/>
              <a:buChar char="•"/>
              <a:defRPr sz="319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82" indent="-290401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95" indent="-228513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706" indent="-228513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8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3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2096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2096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239">
              <a:defRPr/>
            </a:pPr>
            <a:fld id="{E35FFCD0-55DC-4FA1-A75B-CAC7F2FFA6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239">
                <a:defRPr/>
              </a:pPr>
              <a:t>9/27/2016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23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239">
              <a:defRPr/>
            </a:pPr>
            <a:fld id="{6A59D5AF-717C-4F63-B565-3835D1743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239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307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95025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5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40" y="295279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42" y="1212850"/>
            <a:ext cx="11887200" cy="205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000"/>
            </a:lvl2pPr>
            <a:lvl3pPr marL="228445" indent="0">
              <a:buNone/>
              <a:defRPr/>
            </a:lvl3pPr>
            <a:lvl4pPr marL="456891" indent="0">
              <a:buNone/>
              <a:defRPr/>
            </a:lvl4pPr>
            <a:lvl5pPr marL="68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73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00" y="1965644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9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1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2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066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1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39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08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4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7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5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2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70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146283" rIns="182854" bIns="146283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9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199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20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30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668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2444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94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8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2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5372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0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9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19"/>
          <a:stretch/>
        </p:blipFill>
        <p:spPr>
          <a:xfrm>
            <a:off x="1926219" y="1"/>
            <a:ext cx="10510257" cy="699516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3932238" cy="6994525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 bwMode="white">
          <a:xfrm>
            <a:off x="479323" y="6024410"/>
            <a:ext cx="3270062" cy="747314"/>
          </a:xfrm>
          <a:prstGeom prst="rect">
            <a:avLst/>
          </a:prstGeom>
          <a:noFill/>
        </p:spPr>
        <p:txBody>
          <a:bodyPr wrap="square" lIns="0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j-lt"/>
              </a:rPr>
              <a:t>25–28 July 2016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322" y="1615963"/>
            <a:ext cx="2804166" cy="41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4802" r="13030" b="11695"/>
          <a:stretch/>
        </p:blipFill>
        <p:spPr>
          <a:xfrm flipH="1">
            <a:off x="318" y="-318"/>
            <a:ext cx="12435840" cy="69951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0"/>
            <a:ext cx="12436475" cy="69945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8000">
                <a:srgbClr val="000000">
                  <a:alpha val="25000"/>
                </a:srgbClr>
              </a:gs>
              <a:gs pos="43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3017838" y="2582873"/>
            <a:ext cx="9143478" cy="4114791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017838" y="2582556"/>
            <a:ext cx="9143478" cy="2279837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017838" y="4862392"/>
            <a:ext cx="9143478" cy="183528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99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4"/>
            <a:ext cx="2744788" cy="578303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gradFill>
                  <a:gsLst>
                    <a:gs pos="5310">
                      <a:srgbClr val="111111"/>
                    </a:gs>
                    <a:gs pos="20354">
                      <a:srgbClr val="11111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33457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74702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4788" cy="627864"/>
          </a:xfrm>
        </p:spPr>
        <p:txBody>
          <a:bodyPr lIns="182880" tIns="146304" rIns="182880" bIns="146304"/>
          <a:lstStyle>
            <a:lvl1pPr marL="0" indent="0" algn="r">
              <a:buNone/>
              <a:defRPr sz="2400">
                <a:gradFill>
                  <a:gsLst>
                    <a:gs pos="6195">
                      <a:schemeClr val="tx1"/>
                    </a:gs>
                    <a:gs pos="28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4143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46197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0323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72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6711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434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8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496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794702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5223321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7825251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189805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1985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4432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130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4210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0078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38888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8941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710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7033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21104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7595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1750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69180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62000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64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7308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0886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550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64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521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2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230.xml"/><Relationship Id="rId39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25.xml"/><Relationship Id="rId34" Type="http://schemas.openxmlformats.org/officeDocument/2006/relationships/slideLayout" Target="../slideLayouts/slideLayout238.xml"/><Relationship Id="rId42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40" Type="http://schemas.openxmlformats.org/officeDocument/2006/relationships/slideLayout" Target="../slideLayouts/slideLayout244.xml"/><Relationship Id="rId45" Type="http://schemas.openxmlformats.org/officeDocument/2006/relationships/image" Target="../media/image9.png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36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31" Type="http://schemas.openxmlformats.org/officeDocument/2006/relationships/slideLayout" Target="../slideLayouts/slideLayout235.xml"/><Relationship Id="rId44" Type="http://schemas.openxmlformats.org/officeDocument/2006/relationships/theme" Target="../theme/theme11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43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21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257.xml"/><Relationship Id="rId19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Relationship Id="rId22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  <p:sldLayoutId id="2147484364" r:id="rId22"/>
    <p:sldLayoutId id="2147484365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87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  <p:sldLayoutId id="2147484506" r:id="rId14"/>
    <p:sldLayoutId id="2147484507" r:id="rId15"/>
    <p:sldLayoutId id="2147484508" r:id="rId16"/>
    <p:sldLayoutId id="2147484509" r:id="rId17"/>
    <p:sldLayoutId id="2147484510" r:id="rId18"/>
    <p:sldLayoutId id="2147484511" r:id="rId19"/>
    <p:sldLayoutId id="2147484512" r:id="rId20"/>
    <p:sldLayoutId id="2147484513" r:id="rId21"/>
    <p:sldLayoutId id="2147484514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6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2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5400000">
            <a:off x="9393899" y="3050515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02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  <p:sldLayoutId id="2147484534" r:id="rId19"/>
    <p:sldLayoutId id="2147484535" r:id="rId20"/>
    <p:sldLayoutId id="2147484536" r:id="rId21"/>
    <p:sldLayoutId id="2147484537" r:id="rId22"/>
    <p:sldLayoutId id="2147484538" r:id="rId23"/>
    <p:sldLayoutId id="2147484539" r:id="rId24"/>
    <p:sldLayoutId id="2147484540" r:id="rId25"/>
    <p:sldLayoutId id="2147484541" r:id="rId26"/>
    <p:sldLayoutId id="2147484542" r:id="rId27"/>
    <p:sldLayoutId id="2147484543" r:id="rId28"/>
    <p:sldLayoutId id="2147484544" r:id="rId29"/>
    <p:sldLayoutId id="2147484545" r:id="rId30"/>
    <p:sldLayoutId id="2147484546" r:id="rId31"/>
    <p:sldLayoutId id="2147484547" r:id="rId32"/>
    <p:sldLayoutId id="2147484548" r:id="rId33"/>
    <p:sldLayoutId id="2147484549" r:id="rId34"/>
    <p:sldLayoutId id="2147484550" r:id="rId35"/>
    <p:sldLayoutId id="2147484551" r:id="rId36"/>
    <p:sldLayoutId id="2147484552" r:id="rId37"/>
    <p:sldLayoutId id="2147484553" r:id="rId38"/>
    <p:sldLayoutId id="2147484554" r:id="rId39"/>
    <p:sldLayoutId id="2147484555" r:id="rId40"/>
    <p:sldLayoutId id="2147484556" r:id="rId41"/>
    <p:sldLayoutId id="2147484557" r:id="rId42"/>
    <p:sldLayoutId id="2147484558" r:id="rId43"/>
  </p:sldLayoutIdLst>
  <p:transition>
    <p:fade/>
  </p:transition>
  <p:txStyles>
    <p:titleStyle>
      <a:lvl1pPr algn="l" defTabSz="932384" rtl="0" eaLnBrk="1" latinLnBrk="0" hangingPunct="1">
        <a:lnSpc>
          <a:spcPct val="90000"/>
        </a:lnSpc>
        <a:spcBef>
          <a:spcPct val="0"/>
        </a:spcBef>
        <a:buNone/>
        <a:defRPr lang="en-US" sz="4798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768" marR="0" indent="-342768" algn="l" defTabSz="93238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75" marR="0" indent="-241206" algn="l" defTabSz="93238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92" marR="0" indent="-228513" algn="l" defTabSz="93238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305" marR="0" indent="-228513" algn="l" defTabSz="93238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817" marR="0" indent="-228513" algn="l" defTabSz="93238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055" indent="-233096" algn="l" defTabSz="932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248" indent="-233096" algn="l" defTabSz="932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6441" indent="-233096" algn="l" defTabSz="932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633" indent="-233096" algn="l" defTabSz="932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91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84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76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68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60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52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343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537" algn="l" defTabSz="932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618964" y="-8395"/>
            <a:ext cx="955641" cy="5775363"/>
            <a:chOff x="12618967" y="-8396"/>
            <a:chExt cx="955641" cy="5775363"/>
          </a:xfrm>
        </p:grpSpPr>
        <p:grpSp>
          <p:nvGrpSpPr>
            <p:cNvPr id="26" name="Group 25"/>
            <p:cNvGrpSpPr/>
            <p:nvPr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29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29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29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29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29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5400000">
              <a:off x="12979639" y="256928"/>
              <a:ext cx="860293" cy="32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563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11715628" y="4227340"/>
              <a:ext cx="2709380" cy="32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563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29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29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2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29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  <p:sldLayoutId id="2147484572" r:id="rId13"/>
    <p:sldLayoutId id="2147484573" r:id="rId14"/>
    <p:sldLayoutId id="2147484574" r:id="rId15"/>
    <p:sldLayoutId id="2147484575" r:id="rId16"/>
    <p:sldLayoutId id="2147484576" r:id="rId17"/>
    <p:sldLayoutId id="2147484577" r:id="rId18"/>
    <p:sldLayoutId id="2147484578" r:id="rId19"/>
    <p:sldLayoutId id="2147484579" r:id="rId20"/>
    <p:sldLayoutId id="2147484580" r:id="rId21"/>
    <p:sldLayoutId id="2147484581" r:id="rId22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  <p:sldLayoutId id="2147484389" r:id="rId23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61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  <p:sldLayoutId id="214748440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170816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34657" y="6568348"/>
            <a:ext cx="1150981" cy="2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3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  <p:sldLayoutId id="2147484434" r:id="rId15"/>
    <p:sldLayoutId id="2147484435" r:id="rId16"/>
    <p:sldLayoutId id="2147484436" r:id="rId17"/>
    <p:sldLayoutId id="2147484437" r:id="rId18"/>
    <p:sldLayoutId id="2147484438" r:id="rId19"/>
    <p:sldLayoutId id="2147484439" r:id="rId20"/>
    <p:sldLayoutId id="2147484440" r:id="rId21"/>
    <p:sldLayoutId id="2147484441" r:id="rId22"/>
    <p:sldLayoutId id="2147484442" r:id="rId23"/>
    <p:sldLayoutId id="2147484443" r:id="rId24"/>
    <p:sldLayoutId id="2147484444" r:id="rId25"/>
    <p:sldLayoutId id="2147484445" r:id="rId26"/>
    <p:sldLayoutId id="2147484446" r:id="rId27"/>
    <p:sldLayoutId id="2147484447" r:id="rId28"/>
    <p:sldLayoutId id="2147484448" r:id="rId29"/>
    <p:sldLayoutId id="2147484449" r:id="rId30"/>
    <p:sldLayoutId id="2147484450" r:id="rId31"/>
    <p:sldLayoutId id="2147484451" r:id="rId32"/>
    <p:sldLayoutId id="2147484452" r:id="rId33"/>
    <p:sldLayoutId id="2147484453" r:id="rId34"/>
    <p:sldLayoutId id="2147484454" r:id="rId35"/>
    <p:sldLayoutId id="2147484455" r:id="rId36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3EF0-25D3-43B1-BE14-C0C50D8CFAF3}" type="datetimeFigureOut">
              <a:rPr lang="fi-FI" smtClean="0"/>
              <a:t>27.9.2016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E3E0-8936-4CF0-AEF6-2CC4D6EED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6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8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7.png"/><Relationship Id="rId21" Type="http://schemas.openxmlformats.org/officeDocument/2006/relationships/image" Target="../media/image71.png"/><Relationship Id="rId7" Type="http://schemas.openxmlformats.org/officeDocument/2006/relationships/image" Target="../media/image60.png"/><Relationship Id="rId12" Type="http://schemas.openxmlformats.org/officeDocument/2006/relationships/image" Target="../media/image34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6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24" Type="http://schemas.openxmlformats.org/officeDocument/2006/relationships/image" Target="../media/image74.png"/><Relationship Id="rId5" Type="http://schemas.openxmlformats.org/officeDocument/2006/relationships/image" Target="../media/image59.png"/><Relationship Id="rId15" Type="http://schemas.openxmlformats.org/officeDocument/2006/relationships/image" Target="../media/image65.emf"/><Relationship Id="rId23" Type="http://schemas.openxmlformats.org/officeDocument/2006/relationships/image" Target="../media/image73.png"/><Relationship Id="rId10" Type="http://schemas.openxmlformats.org/officeDocument/2006/relationships/image" Target="../media/image35.png"/><Relationship Id="rId19" Type="http://schemas.openxmlformats.org/officeDocument/2006/relationships/image" Target="../media/image6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0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3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2.png"/><Relationship Id="rId5" Type="http://schemas.openxmlformats.org/officeDocument/2006/relationships/image" Target="../media/image121.jpg"/><Relationship Id="rId4" Type="http://schemas.openxmlformats.org/officeDocument/2006/relationships/hyperlink" Target="https://aka.ms/ignite.mobileap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about Azure Stack Agile Service Delivery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Bradley Bartz</a:t>
            </a:r>
          </a:p>
          <a:p>
            <a:r>
              <a:rPr lang="en-US" dirty="0"/>
              <a:t>Principal Program Manager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BRK2030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Platform Services</a:t>
            </a:r>
          </a:p>
        </p:txBody>
      </p:sp>
    </p:spTree>
    <p:extLst>
      <p:ext uri="{BB962C8B-B14F-4D97-AF65-F5344CB8AC3E}">
        <p14:creationId xmlns:p14="http://schemas.microsoft.com/office/powerpoint/2010/main" val="7333938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7" y="525462"/>
            <a:ext cx="7865751" cy="5801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3037" y="6327064"/>
            <a:ext cx="5731634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http://azureplatform.azurewebsites.net/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33687220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Platform Services enable Solutions</a:t>
            </a:r>
          </a:p>
        </p:txBody>
      </p:sp>
      <p:grpSp>
        <p:nvGrpSpPr>
          <p:cNvPr id="107" name="MySQL"/>
          <p:cNvGrpSpPr/>
          <p:nvPr/>
        </p:nvGrpSpPr>
        <p:grpSpPr>
          <a:xfrm>
            <a:off x="2548307" y="5423988"/>
            <a:ext cx="1488505" cy="433944"/>
            <a:chOff x="462532" y="491192"/>
            <a:chExt cx="1488505" cy="433944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8598" y="491192"/>
              <a:ext cx="1162766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MySQL Server</a:t>
              </a: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03" name="SQL Server"/>
          <p:cNvGrpSpPr/>
          <p:nvPr/>
        </p:nvGrpSpPr>
        <p:grpSpPr>
          <a:xfrm>
            <a:off x="2548307" y="4925540"/>
            <a:ext cx="1488505" cy="433944"/>
            <a:chOff x="462532" y="491192"/>
            <a:chExt cx="1488505" cy="433944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8598" y="491192"/>
              <a:ext cx="1020099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SQL Server</a:t>
              </a: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83" name="API Apps"/>
          <p:cNvGrpSpPr/>
          <p:nvPr/>
        </p:nvGrpSpPr>
        <p:grpSpPr>
          <a:xfrm>
            <a:off x="2586908" y="3348682"/>
            <a:ext cx="1488505" cy="433923"/>
            <a:chOff x="462532" y="491192"/>
            <a:chExt cx="1488505" cy="433923"/>
          </a:xfrm>
        </p:grpSpPr>
        <p:sp>
          <p:nvSpPr>
            <p:cNvPr id="92" name="Rectangle 91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8598" y="491192"/>
              <a:ext cx="882240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API Apps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95" name="Mobile Apps"/>
          <p:cNvGrpSpPr/>
          <p:nvPr/>
        </p:nvGrpSpPr>
        <p:grpSpPr>
          <a:xfrm>
            <a:off x="2586908" y="2840935"/>
            <a:ext cx="1488505" cy="433944"/>
            <a:chOff x="462532" y="491192"/>
            <a:chExt cx="1488505" cy="433944"/>
          </a:xfrm>
        </p:grpSpPr>
        <p:sp>
          <p:nvSpPr>
            <p:cNvPr id="96" name="Rectangle 95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18598" y="491192"/>
              <a:ext cx="1087425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Mobile Apps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99" name="Web Apps"/>
          <p:cNvGrpSpPr/>
          <p:nvPr/>
        </p:nvGrpSpPr>
        <p:grpSpPr>
          <a:xfrm>
            <a:off x="2597106" y="2351782"/>
            <a:ext cx="1488505" cy="433944"/>
            <a:chOff x="462532" y="491192"/>
            <a:chExt cx="1488505" cy="43394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18598" y="491192"/>
              <a:ext cx="955978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Web Apps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31" name="Key Valut"/>
          <p:cNvGrpSpPr/>
          <p:nvPr/>
        </p:nvGrpSpPr>
        <p:grpSpPr>
          <a:xfrm>
            <a:off x="682211" y="5425539"/>
            <a:ext cx="1488505" cy="433923"/>
            <a:chOff x="462532" y="491192"/>
            <a:chExt cx="1488505" cy="433923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8598" y="491192"/>
              <a:ext cx="899874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Key Vault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9" name="VPN Gateway"/>
          <p:cNvGrpSpPr/>
          <p:nvPr/>
        </p:nvGrpSpPr>
        <p:grpSpPr>
          <a:xfrm>
            <a:off x="682211" y="4927110"/>
            <a:ext cx="1488505" cy="433923"/>
            <a:chOff x="462532" y="491192"/>
            <a:chExt cx="1488505" cy="43392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598" y="491192"/>
              <a:ext cx="1138721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VPN Gateway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5" name="Load Balancer"/>
          <p:cNvGrpSpPr/>
          <p:nvPr/>
        </p:nvGrpSpPr>
        <p:grpSpPr>
          <a:xfrm>
            <a:off x="682211" y="4428681"/>
            <a:ext cx="1488505" cy="433923"/>
            <a:chOff x="462532" y="491192"/>
            <a:chExt cx="1488505" cy="43392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598" y="491192"/>
              <a:ext cx="1161163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Load Balancer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1" name="Virtual Network"/>
          <p:cNvGrpSpPr/>
          <p:nvPr/>
        </p:nvGrpSpPr>
        <p:grpSpPr>
          <a:xfrm>
            <a:off x="682211" y="3930231"/>
            <a:ext cx="1511806" cy="433944"/>
            <a:chOff x="462532" y="491192"/>
            <a:chExt cx="1511806" cy="43394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598" y="491192"/>
              <a:ext cx="1255740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Virtual Network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7" name="Storage"/>
          <p:cNvGrpSpPr/>
          <p:nvPr/>
        </p:nvGrpSpPr>
        <p:grpSpPr>
          <a:xfrm>
            <a:off x="682211" y="3348682"/>
            <a:ext cx="1599971" cy="517043"/>
            <a:chOff x="462532" y="491192"/>
            <a:chExt cx="1599971" cy="517043"/>
          </a:xfrm>
        </p:grpSpPr>
        <p:sp>
          <p:nvSpPr>
            <p:cNvPr id="8" name="Rectangle 7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8598" y="491192"/>
              <a:ext cx="1343905" cy="517043"/>
            </a:xfrm>
            <a:prstGeom prst="rect">
              <a:avLst/>
            </a:prstGeom>
            <a:noFill/>
          </p:spPr>
          <p:txBody>
            <a:bodyPr wrap="none" lIns="182854" tIns="91440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Storage: Blobs,</a:t>
              </a:r>
              <a:br>
                <a:rPr lang="en-US" sz="1000" dirty="0">
                  <a:solidFill>
                    <a:srgbClr val="FFFFFF"/>
                  </a:solidFill>
                  <a:latin typeface="Segoe UI"/>
                </a:rPr>
              </a:b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Tables, Queues,…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3" name="Virtual Machines"/>
          <p:cNvGrpSpPr/>
          <p:nvPr/>
        </p:nvGrpSpPr>
        <p:grpSpPr>
          <a:xfrm>
            <a:off x="682211" y="2850232"/>
            <a:ext cx="1564705" cy="433944"/>
            <a:chOff x="462532" y="491192"/>
            <a:chExt cx="1564705" cy="433944"/>
          </a:xfrm>
        </p:grpSpPr>
        <p:sp>
          <p:nvSpPr>
            <p:cNvPr id="4" name="Rectangle 3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8598" y="491192"/>
              <a:ext cx="1308639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Virtual Machines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27" name="Azure Portal"/>
          <p:cNvGrpSpPr/>
          <p:nvPr/>
        </p:nvGrpSpPr>
        <p:grpSpPr>
          <a:xfrm>
            <a:off x="682211" y="2351782"/>
            <a:ext cx="1488505" cy="433944"/>
            <a:chOff x="462532" y="491192"/>
            <a:chExt cx="1488505" cy="433944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598" y="491192"/>
              <a:ext cx="1061777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Azure Portal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sp>
        <p:nvSpPr>
          <p:cNvPr id="90" name="Platform Services"/>
          <p:cNvSpPr/>
          <p:nvPr/>
        </p:nvSpPr>
        <p:spPr>
          <a:xfrm>
            <a:off x="387395" y="1375330"/>
            <a:ext cx="200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2C6"/>
                </a:solidFill>
              </a:rPr>
              <a:t>Platform Services</a:t>
            </a:r>
          </a:p>
        </p:txBody>
      </p:sp>
      <p:grpSp>
        <p:nvGrpSpPr>
          <p:cNvPr id="25" name="E-commerce"/>
          <p:cNvGrpSpPr/>
          <p:nvPr/>
        </p:nvGrpSpPr>
        <p:grpSpPr>
          <a:xfrm>
            <a:off x="7622324" y="5554662"/>
            <a:ext cx="3507975" cy="571500"/>
            <a:chOff x="805262" y="3725862"/>
            <a:chExt cx="3507975" cy="57150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262" y="3725862"/>
              <a:ext cx="571500" cy="57150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1722437" y="3826946"/>
              <a:ext cx="259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E-commerce</a:t>
              </a:r>
            </a:p>
          </p:txBody>
        </p:sp>
      </p:grpSp>
      <p:grpSp>
        <p:nvGrpSpPr>
          <p:cNvPr id="23" name="Digital marketing"/>
          <p:cNvGrpSpPr/>
          <p:nvPr/>
        </p:nvGrpSpPr>
        <p:grpSpPr>
          <a:xfrm>
            <a:off x="7554499" y="4659501"/>
            <a:ext cx="3547541" cy="789260"/>
            <a:chOff x="696751" y="1782673"/>
            <a:chExt cx="3547541" cy="78926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6751" y="1782673"/>
              <a:ext cx="788522" cy="78926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1653492" y="1992637"/>
              <a:ext cx="259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Digital marketing</a:t>
              </a:r>
            </a:p>
          </p:txBody>
        </p:sp>
      </p:grpSp>
      <p:grpSp>
        <p:nvGrpSpPr>
          <p:cNvPr id="36" name="App mondernization"/>
          <p:cNvGrpSpPr/>
          <p:nvPr/>
        </p:nvGrpSpPr>
        <p:grpSpPr>
          <a:xfrm>
            <a:off x="7657984" y="4005555"/>
            <a:ext cx="4159035" cy="548044"/>
            <a:chOff x="816990" y="6108699"/>
            <a:chExt cx="4159035" cy="548044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90" y="6108699"/>
              <a:ext cx="548044" cy="548044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1722437" y="6198055"/>
              <a:ext cx="32535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App modernization</a:t>
              </a:r>
            </a:p>
          </p:txBody>
        </p:sp>
      </p:grpSp>
      <p:grpSp>
        <p:nvGrpSpPr>
          <p:cNvPr id="26" name="Microservice applications"/>
          <p:cNvGrpSpPr/>
          <p:nvPr/>
        </p:nvGrpSpPr>
        <p:grpSpPr>
          <a:xfrm>
            <a:off x="7638549" y="3328153"/>
            <a:ext cx="4170763" cy="571500"/>
            <a:chOff x="805262" y="4564062"/>
            <a:chExt cx="4170763" cy="57150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262" y="4564062"/>
              <a:ext cx="571500" cy="571500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722437" y="4665146"/>
              <a:ext cx="32535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FB3EF"/>
                  </a:solidFill>
                  <a:cs typeface="Segoe UI Semibold" panose="020B0702040204020203" pitchFamily="34" charset="0"/>
                </a:rPr>
                <a:t>Microservice</a:t>
              </a:r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 applications</a:t>
              </a:r>
            </a:p>
          </p:txBody>
        </p:sp>
      </p:grpSp>
      <p:grpSp>
        <p:nvGrpSpPr>
          <p:cNvPr id="35" name="Sharepoint on Azure"/>
          <p:cNvGrpSpPr/>
          <p:nvPr/>
        </p:nvGrpSpPr>
        <p:grpSpPr>
          <a:xfrm>
            <a:off x="7690573" y="2650751"/>
            <a:ext cx="4125321" cy="571500"/>
            <a:chOff x="805262" y="5326062"/>
            <a:chExt cx="4125321" cy="5715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262" y="5326062"/>
              <a:ext cx="571500" cy="571500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1676995" y="5439705"/>
              <a:ext cx="32535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FB3EF"/>
                  </a:solidFill>
                  <a:cs typeface="Segoe UI Semibold" panose="020B0702040204020203" pitchFamily="34" charset="0"/>
                </a:rPr>
                <a:t>Sharepoint</a:t>
              </a:r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 on Azure</a:t>
              </a:r>
            </a:p>
          </p:txBody>
        </p:sp>
      </p:grpSp>
      <p:grpSp>
        <p:nvGrpSpPr>
          <p:cNvPr id="24" name="Development and test"/>
          <p:cNvGrpSpPr/>
          <p:nvPr/>
        </p:nvGrpSpPr>
        <p:grpSpPr>
          <a:xfrm>
            <a:off x="7513637" y="1755974"/>
            <a:ext cx="3616662" cy="788875"/>
            <a:chOff x="696575" y="2659062"/>
            <a:chExt cx="3616662" cy="788875"/>
          </a:xfrm>
        </p:grpSpPr>
        <p:grpSp>
          <p:nvGrpSpPr>
            <p:cNvPr id="60" name="Group 9"/>
            <p:cNvGrpSpPr>
              <a:grpSpLocks noChangeAspect="1"/>
            </p:cNvGrpSpPr>
            <p:nvPr/>
          </p:nvGrpSpPr>
          <p:grpSpPr bwMode="auto">
            <a:xfrm>
              <a:off x="696575" y="2659062"/>
              <a:ext cx="788875" cy="788875"/>
              <a:chOff x="427" y="1821"/>
              <a:chExt cx="497" cy="497"/>
            </a:xfrm>
          </p:grpSpPr>
          <p:sp>
            <p:nvSpPr>
              <p:cNvPr id="61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427" y="1821"/>
                <a:ext cx="497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427" y="1821"/>
                <a:ext cx="495" cy="311"/>
              </a:xfrm>
              <a:custGeom>
                <a:avLst/>
                <a:gdLst>
                  <a:gd name="T0" fmla="*/ 320 w 320"/>
                  <a:gd name="T1" fmla="*/ 164 h 201"/>
                  <a:gd name="T2" fmla="*/ 283 w 320"/>
                  <a:gd name="T3" fmla="*/ 127 h 201"/>
                  <a:gd name="T4" fmla="*/ 278 w 320"/>
                  <a:gd name="T5" fmla="*/ 127 h 201"/>
                  <a:gd name="T6" fmla="*/ 282 w 320"/>
                  <a:gd name="T7" fmla="*/ 101 h 201"/>
                  <a:gd name="T8" fmla="*/ 185 w 320"/>
                  <a:gd name="T9" fmla="*/ 1 h 201"/>
                  <a:gd name="T10" fmla="*/ 90 w 320"/>
                  <a:gd name="T11" fmla="*/ 69 h 201"/>
                  <a:gd name="T12" fmla="*/ 68 w 320"/>
                  <a:gd name="T13" fmla="*/ 65 h 201"/>
                  <a:gd name="T14" fmla="*/ 0 w 320"/>
                  <a:gd name="T15" fmla="*/ 133 h 201"/>
                  <a:gd name="T16" fmla="*/ 0 w 320"/>
                  <a:gd name="T17" fmla="*/ 133 h 201"/>
                  <a:gd name="T18" fmla="*/ 67 w 320"/>
                  <a:gd name="T19" fmla="*/ 201 h 201"/>
                  <a:gd name="T20" fmla="*/ 67 w 320"/>
                  <a:gd name="T21" fmla="*/ 201 h 201"/>
                  <a:gd name="T22" fmla="*/ 285 w 320"/>
                  <a:gd name="T23" fmla="*/ 201 h 201"/>
                  <a:gd name="T24" fmla="*/ 320 w 320"/>
                  <a:gd name="T25" fmla="*/ 16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0" h="201">
                    <a:moveTo>
                      <a:pt x="320" y="164"/>
                    </a:moveTo>
                    <a:cubicBezTo>
                      <a:pt x="320" y="144"/>
                      <a:pt x="303" y="127"/>
                      <a:pt x="283" y="127"/>
                    </a:cubicBezTo>
                    <a:cubicBezTo>
                      <a:pt x="278" y="127"/>
                      <a:pt x="278" y="127"/>
                      <a:pt x="278" y="127"/>
                    </a:cubicBezTo>
                    <a:cubicBezTo>
                      <a:pt x="281" y="119"/>
                      <a:pt x="282" y="110"/>
                      <a:pt x="282" y="101"/>
                    </a:cubicBezTo>
                    <a:cubicBezTo>
                      <a:pt x="282" y="46"/>
                      <a:pt x="239" y="2"/>
                      <a:pt x="185" y="1"/>
                    </a:cubicBezTo>
                    <a:cubicBezTo>
                      <a:pt x="141" y="0"/>
                      <a:pt x="103" y="28"/>
                      <a:pt x="90" y="69"/>
                    </a:cubicBezTo>
                    <a:cubicBezTo>
                      <a:pt x="83" y="66"/>
                      <a:pt x="75" y="65"/>
                      <a:pt x="68" y="65"/>
                    </a:cubicBezTo>
                    <a:cubicBezTo>
                      <a:pt x="30" y="65"/>
                      <a:pt x="0" y="96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71"/>
                      <a:pt x="30" y="201"/>
                      <a:pt x="67" y="201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305" y="200"/>
                      <a:pt x="320" y="184"/>
                      <a:pt x="320" y="164"/>
                    </a:cubicBezTo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11"/>
              <p:cNvSpPr>
                <a:spLocks noEditPoints="1"/>
              </p:cNvSpPr>
              <p:nvPr/>
            </p:nvSpPr>
            <p:spPr bwMode="auto">
              <a:xfrm>
                <a:off x="427" y="1823"/>
                <a:ext cx="330" cy="206"/>
              </a:xfrm>
              <a:custGeom>
                <a:avLst/>
                <a:gdLst>
                  <a:gd name="T0" fmla="*/ 0 w 213"/>
                  <a:gd name="T1" fmla="*/ 132 h 133"/>
                  <a:gd name="T2" fmla="*/ 0 w 213"/>
                  <a:gd name="T3" fmla="*/ 133 h 133"/>
                  <a:gd name="T4" fmla="*/ 0 w 213"/>
                  <a:gd name="T5" fmla="*/ 132 h 133"/>
                  <a:gd name="T6" fmla="*/ 0 w 213"/>
                  <a:gd name="T7" fmla="*/ 132 h 133"/>
                  <a:gd name="T8" fmla="*/ 206 w 213"/>
                  <a:gd name="T9" fmla="*/ 3 h 133"/>
                  <a:gd name="T10" fmla="*/ 213 w 213"/>
                  <a:gd name="T11" fmla="*/ 5 h 133"/>
                  <a:gd name="T12" fmla="*/ 213 w 213"/>
                  <a:gd name="T13" fmla="*/ 4 h 133"/>
                  <a:gd name="T14" fmla="*/ 206 w 213"/>
                  <a:gd name="T15" fmla="*/ 3 h 133"/>
                  <a:gd name="T16" fmla="*/ 183 w 213"/>
                  <a:gd name="T17" fmla="*/ 0 h 133"/>
                  <a:gd name="T18" fmla="*/ 90 w 213"/>
                  <a:gd name="T19" fmla="*/ 68 h 133"/>
                  <a:gd name="T20" fmla="*/ 68 w 213"/>
                  <a:gd name="T21" fmla="*/ 64 h 133"/>
                  <a:gd name="T22" fmla="*/ 68 w 213"/>
                  <a:gd name="T23" fmla="*/ 64 h 133"/>
                  <a:gd name="T24" fmla="*/ 0 w 213"/>
                  <a:gd name="T25" fmla="*/ 132 h 133"/>
                  <a:gd name="T26" fmla="*/ 68 w 213"/>
                  <a:gd name="T27" fmla="*/ 64 h 133"/>
                  <a:gd name="T28" fmla="*/ 68 w 213"/>
                  <a:gd name="T29" fmla="*/ 64 h 133"/>
                  <a:gd name="T30" fmla="*/ 90 w 213"/>
                  <a:gd name="T31" fmla="*/ 68 h 133"/>
                  <a:gd name="T32" fmla="*/ 183 w 213"/>
                  <a:gd name="T33" fmla="*/ 0 h 133"/>
                  <a:gd name="T34" fmla="*/ 184 w 213"/>
                  <a:gd name="T35" fmla="*/ 0 h 133"/>
                  <a:gd name="T36" fmla="*/ 183 w 213"/>
                  <a:gd name="T37" fmla="*/ 0 h 133"/>
                  <a:gd name="T38" fmla="*/ 183 w 213"/>
                  <a:gd name="T3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" h="133">
                    <a:moveTo>
                      <a:pt x="0" y="132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206" y="3"/>
                    </a:moveTo>
                    <a:cubicBezTo>
                      <a:pt x="208" y="3"/>
                      <a:pt x="210" y="4"/>
                      <a:pt x="213" y="5"/>
                    </a:cubicBezTo>
                    <a:cubicBezTo>
                      <a:pt x="213" y="5"/>
                      <a:pt x="213" y="5"/>
                      <a:pt x="213" y="4"/>
                    </a:cubicBezTo>
                    <a:cubicBezTo>
                      <a:pt x="211" y="4"/>
                      <a:pt x="208" y="3"/>
                      <a:pt x="206" y="3"/>
                    </a:cubicBezTo>
                    <a:moveTo>
                      <a:pt x="183" y="0"/>
                    </a:moveTo>
                    <a:cubicBezTo>
                      <a:pt x="140" y="0"/>
                      <a:pt x="103" y="27"/>
                      <a:pt x="90" y="68"/>
                    </a:cubicBezTo>
                    <a:cubicBezTo>
                      <a:pt x="83" y="65"/>
                      <a:pt x="75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30" y="64"/>
                      <a:pt x="0" y="95"/>
                      <a:pt x="0" y="132"/>
                    </a:cubicBezTo>
                    <a:cubicBezTo>
                      <a:pt x="0" y="95"/>
                      <a:pt x="30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75" y="64"/>
                      <a:pt x="83" y="65"/>
                      <a:pt x="90" y="68"/>
                    </a:cubicBezTo>
                    <a:cubicBezTo>
                      <a:pt x="103" y="27"/>
                      <a:pt x="141" y="0"/>
                      <a:pt x="183" y="0"/>
                    </a:cubicBezTo>
                    <a:cubicBezTo>
                      <a:pt x="183" y="0"/>
                      <a:pt x="184" y="0"/>
                      <a:pt x="184" y="0"/>
                    </a:cubicBezTo>
                    <a:cubicBezTo>
                      <a:pt x="184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427" y="1823"/>
                <a:ext cx="330" cy="309"/>
              </a:xfrm>
              <a:custGeom>
                <a:avLst/>
                <a:gdLst>
                  <a:gd name="T0" fmla="*/ 104 w 213"/>
                  <a:gd name="T1" fmla="*/ 200 h 200"/>
                  <a:gd name="T2" fmla="*/ 104 w 213"/>
                  <a:gd name="T3" fmla="*/ 200 h 200"/>
                  <a:gd name="T4" fmla="*/ 104 w 213"/>
                  <a:gd name="T5" fmla="*/ 200 h 200"/>
                  <a:gd name="T6" fmla="*/ 104 w 213"/>
                  <a:gd name="T7" fmla="*/ 200 h 200"/>
                  <a:gd name="T8" fmla="*/ 183 w 213"/>
                  <a:gd name="T9" fmla="*/ 0 h 200"/>
                  <a:gd name="T10" fmla="*/ 90 w 213"/>
                  <a:gd name="T11" fmla="*/ 68 h 200"/>
                  <a:gd name="T12" fmla="*/ 68 w 213"/>
                  <a:gd name="T13" fmla="*/ 64 h 200"/>
                  <a:gd name="T14" fmla="*/ 68 w 213"/>
                  <a:gd name="T15" fmla="*/ 64 h 200"/>
                  <a:gd name="T16" fmla="*/ 0 w 213"/>
                  <a:gd name="T17" fmla="*/ 132 h 200"/>
                  <a:gd name="T18" fmla="*/ 0 w 213"/>
                  <a:gd name="T19" fmla="*/ 132 h 200"/>
                  <a:gd name="T20" fmla="*/ 0 w 213"/>
                  <a:gd name="T21" fmla="*/ 132 h 200"/>
                  <a:gd name="T22" fmla="*/ 0 w 213"/>
                  <a:gd name="T23" fmla="*/ 132 h 200"/>
                  <a:gd name="T24" fmla="*/ 0 w 213"/>
                  <a:gd name="T25" fmla="*/ 132 h 200"/>
                  <a:gd name="T26" fmla="*/ 0 w 213"/>
                  <a:gd name="T27" fmla="*/ 133 h 200"/>
                  <a:gd name="T28" fmla="*/ 67 w 213"/>
                  <a:gd name="T29" fmla="*/ 200 h 200"/>
                  <a:gd name="T30" fmla="*/ 67 w 213"/>
                  <a:gd name="T31" fmla="*/ 200 h 200"/>
                  <a:gd name="T32" fmla="*/ 104 w 213"/>
                  <a:gd name="T33" fmla="*/ 200 h 200"/>
                  <a:gd name="T34" fmla="*/ 85 w 213"/>
                  <a:gd name="T35" fmla="*/ 167 h 200"/>
                  <a:gd name="T36" fmla="*/ 135 w 213"/>
                  <a:gd name="T37" fmla="*/ 86 h 200"/>
                  <a:gd name="T38" fmla="*/ 151 w 213"/>
                  <a:gd name="T39" fmla="*/ 84 h 200"/>
                  <a:gd name="T40" fmla="*/ 158 w 213"/>
                  <a:gd name="T41" fmla="*/ 84 h 200"/>
                  <a:gd name="T42" fmla="*/ 213 w 213"/>
                  <a:gd name="T43" fmla="*/ 5 h 200"/>
                  <a:gd name="T44" fmla="*/ 206 w 213"/>
                  <a:gd name="T45" fmla="*/ 3 h 200"/>
                  <a:gd name="T46" fmla="*/ 184 w 213"/>
                  <a:gd name="T47" fmla="*/ 0 h 200"/>
                  <a:gd name="T48" fmla="*/ 183 w 213"/>
                  <a:gd name="T4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3" h="200">
                    <a:moveTo>
                      <a:pt x="104" y="200"/>
                    </a:move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moveTo>
                      <a:pt x="183" y="0"/>
                    </a:moveTo>
                    <a:cubicBezTo>
                      <a:pt x="141" y="0"/>
                      <a:pt x="103" y="27"/>
                      <a:pt x="90" y="68"/>
                    </a:cubicBezTo>
                    <a:cubicBezTo>
                      <a:pt x="83" y="65"/>
                      <a:pt x="75" y="64"/>
                      <a:pt x="68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30" y="64"/>
                      <a:pt x="0" y="95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70"/>
                      <a:pt x="30" y="200"/>
                      <a:pt x="67" y="200"/>
                    </a:cubicBezTo>
                    <a:cubicBezTo>
                      <a:pt x="67" y="200"/>
                      <a:pt x="67" y="200"/>
                      <a:pt x="67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95" y="191"/>
                      <a:pt x="88" y="180"/>
                      <a:pt x="85" y="167"/>
                    </a:cubicBezTo>
                    <a:cubicBezTo>
                      <a:pt x="77" y="131"/>
                      <a:pt x="99" y="95"/>
                      <a:pt x="135" y="86"/>
                    </a:cubicBezTo>
                    <a:cubicBezTo>
                      <a:pt x="140" y="85"/>
                      <a:pt x="145" y="84"/>
                      <a:pt x="151" y="84"/>
                    </a:cubicBezTo>
                    <a:cubicBezTo>
                      <a:pt x="153" y="84"/>
                      <a:pt x="156" y="84"/>
                      <a:pt x="158" y="84"/>
                    </a:cubicBezTo>
                    <a:cubicBezTo>
                      <a:pt x="161" y="50"/>
                      <a:pt x="182" y="20"/>
                      <a:pt x="213" y="5"/>
                    </a:cubicBezTo>
                    <a:cubicBezTo>
                      <a:pt x="210" y="4"/>
                      <a:pt x="208" y="3"/>
                      <a:pt x="206" y="3"/>
                    </a:cubicBezTo>
                    <a:cubicBezTo>
                      <a:pt x="198" y="1"/>
                      <a:pt x="191" y="0"/>
                      <a:pt x="184" y="0"/>
                    </a:cubicBezTo>
                    <a:cubicBezTo>
                      <a:pt x="184" y="0"/>
                      <a:pt x="183" y="0"/>
                      <a:pt x="183" y="0"/>
                    </a:cubicBezTo>
                  </a:path>
                </a:pathLst>
              </a:custGeom>
              <a:solidFill>
                <a:srgbClr val="83C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auto">
              <a:xfrm>
                <a:off x="554" y="1981"/>
                <a:ext cx="344" cy="337"/>
              </a:xfrm>
              <a:custGeom>
                <a:avLst/>
                <a:gdLst>
                  <a:gd name="T0" fmla="*/ 214 w 222"/>
                  <a:gd name="T1" fmla="*/ 194 h 218"/>
                  <a:gd name="T2" fmla="*/ 147 w 222"/>
                  <a:gd name="T3" fmla="*/ 77 h 218"/>
                  <a:gd name="T4" fmla="*/ 147 w 222"/>
                  <a:gd name="T5" fmla="*/ 30 h 218"/>
                  <a:gd name="T6" fmla="*/ 148 w 222"/>
                  <a:gd name="T7" fmla="*/ 30 h 218"/>
                  <a:gd name="T8" fmla="*/ 163 w 222"/>
                  <a:gd name="T9" fmla="*/ 16 h 218"/>
                  <a:gd name="T10" fmla="*/ 163 w 222"/>
                  <a:gd name="T11" fmla="*/ 15 h 218"/>
                  <a:gd name="T12" fmla="*/ 148 w 222"/>
                  <a:gd name="T13" fmla="*/ 0 h 218"/>
                  <a:gd name="T14" fmla="*/ 74 w 222"/>
                  <a:gd name="T15" fmla="*/ 0 h 218"/>
                  <a:gd name="T16" fmla="*/ 59 w 222"/>
                  <a:gd name="T17" fmla="*/ 15 h 218"/>
                  <a:gd name="T18" fmla="*/ 74 w 222"/>
                  <a:gd name="T19" fmla="*/ 30 h 218"/>
                  <a:gd name="T20" fmla="*/ 74 w 222"/>
                  <a:gd name="T21" fmla="*/ 30 h 218"/>
                  <a:gd name="T22" fmla="*/ 75 w 222"/>
                  <a:gd name="T23" fmla="*/ 30 h 218"/>
                  <a:gd name="T24" fmla="*/ 75 w 222"/>
                  <a:gd name="T25" fmla="*/ 77 h 218"/>
                  <a:gd name="T26" fmla="*/ 8 w 222"/>
                  <a:gd name="T27" fmla="*/ 194 h 218"/>
                  <a:gd name="T28" fmla="*/ 21 w 222"/>
                  <a:gd name="T29" fmla="*/ 218 h 218"/>
                  <a:gd name="T30" fmla="*/ 201 w 222"/>
                  <a:gd name="T31" fmla="*/ 218 h 218"/>
                  <a:gd name="T32" fmla="*/ 214 w 222"/>
                  <a:gd name="T33" fmla="*/ 19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218">
                    <a:moveTo>
                      <a:pt x="214" y="194"/>
                    </a:moveTo>
                    <a:cubicBezTo>
                      <a:pt x="147" y="77"/>
                      <a:pt x="147" y="77"/>
                      <a:pt x="147" y="77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56" y="30"/>
                      <a:pt x="163" y="24"/>
                      <a:pt x="163" y="16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3" y="7"/>
                      <a:pt x="156" y="0"/>
                      <a:pt x="14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6" y="0"/>
                      <a:pt x="59" y="7"/>
                      <a:pt x="59" y="15"/>
                    </a:cubicBezTo>
                    <a:cubicBezTo>
                      <a:pt x="59" y="23"/>
                      <a:pt x="66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0" y="207"/>
                      <a:pt x="6" y="218"/>
                      <a:pt x="21" y="218"/>
                    </a:cubicBezTo>
                    <a:cubicBezTo>
                      <a:pt x="201" y="218"/>
                      <a:pt x="201" y="218"/>
                      <a:pt x="201" y="218"/>
                    </a:cubicBezTo>
                    <a:cubicBezTo>
                      <a:pt x="216" y="218"/>
                      <a:pt x="222" y="208"/>
                      <a:pt x="214" y="194"/>
                    </a:cubicBezTo>
                  </a:path>
                </a:pathLst>
              </a:custGeom>
              <a:solidFill>
                <a:srgbClr val="59B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610" y="2203"/>
                <a:ext cx="233" cy="75"/>
              </a:xfrm>
              <a:custGeom>
                <a:avLst/>
                <a:gdLst>
                  <a:gd name="T0" fmla="*/ 123 w 151"/>
                  <a:gd name="T1" fmla="*/ 0 h 48"/>
                  <a:gd name="T2" fmla="*/ 91 w 151"/>
                  <a:gd name="T3" fmla="*/ 0 h 48"/>
                  <a:gd name="T4" fmla="*/ 92 w 151"/>
                  <a:gd name="T5" fmla="*/ 6 h 48"/>
                  <a:gd name="T6" fmla="*/ 78 w 151"/>
                  <a:gd name="T7" fmla="*/ 20 h 48"/>
                  <a:gd name="T8" fmla="*/ 65 w 151"/>
                  <a:gd name="T9" fmla="*/ 6 h 48"/>
                  <a:gd name="T10" fmla="*/ 66 w 151"/>
                  <a:gd name="T11" fmla="*/ 0 h 48"/>
                  <a:gd name="T12" fmla="*/ 27 w 151"/>
                  <a:gd name="T13" fmla="*/ 0 h 48"/>
                  <a:gd name="T14" fmla="*/ 0 w 151"/>
                  <a:gd name="T15" fmla="*/ 48 h 48"/>
                  <a:gd name="T16" fmla="*/ 151 w 151"/>
                  <a:gd name="T17" fmla="*/ 48 h 48"/>
                  <a:gd name="T18" fmla="*/ 123 w 151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48">
                    <a:moveTo>
                      <a:pt x="12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2"/>
                      <a:pt x="92" y="4"/>
                      <a:pt x="92" y="6"/>
                    </a:cubicBezTo>
                    <a:cubicBezTo>
                      <a:pt x="92" y="14"/>
                      <a:pt x="86" y="20"/>
                      <a:pt x="78" y="20"/>
                    </a:cubicBezTo>
                    <a:cubicBezTo>
                      <a:pt x="71" y="19"/>
                      <a:pt x="65" y="13"/>
                      <a:pt x="65" y="6"/>
                    </a:cubicBezTo>
                    <a:cubicBezTo>
                      <a:pt x="65" y="4"/>
                      <a:pt x="66" y="2"/>
                      <a:pt x="6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804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15"/>
              <p:cNvSpPr>
                <a:spLocks/>
              </p:cNvSpPr>
              <p:nvPr/>
            </p:nvSpPr>
            <p:spPr bwMode="auto">
              <a:xfrm>
                <a:off x="710" y="2203"/>
                <a:ext cx="42" cy="31"/>
              </a:xfrm>
              <a:custGeom>
                <a:avLst/>
                <a:gdLst>
                  <a:gd name="T0" fmla="*/ 13 w 27"/>
                  <a:gd name="T1" fmla="*/ 20 h 20"/>
                  <a:gd name="T2" fmla="*/ 27 w 27"/>
                  <a:gd name="T3" fmla="*/ 6 h 20"/>
                  <a:gd name="T4" fmla="*/ 26 w 27"/>
                  <a:gd name="T5" fmla="*/ 0 h 20"/>
                  <a:gd name="T6" fmla="*/ 1 w 27"/>
                  <a:gd name="T7" fmla="*/ 0 h 20"/>
                  <a:gd name="T8" fmla="*/ 0 w 27"/>
                  <a:gd name="T9" fmla="*/ 6 h 20"/>
                  <a:gd name="T10" fmla="*/ 13 w 27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13" y="20"/>
                    </a:moveTo>
                    <a:cubicBezTo>
                      <a:pt x="21" y="20"/>
                      <a:pt x="27" y="14"/>
                      <a:pt x="27" y="6"/>
                    </a:cubicBezTo>
                    <a:cubicBezTo>
                      <a:pt x="27" y="4"/>
                      <a:pt x="26" y="2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4"/>
                      <a:pt x="6" y="20"/>
                      <a:pt x="13" y="20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Oval 16"/>
              <p:cNvSpPr>
                <a:spLocks noChangeArrowheads="1"/>
              </p:cNvSpPr>
              <p:nvPr/>
            </p:nvSpPr>
            <p:spPr bwMode="auto">
              <a:xfrm>
                <a:off x="747" y="2241"/>
                <a:ext cx="21" cy="20"/>
              </a:xfrm>
              <a:prstGeom prst="ellipse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7"/>
              <p:cNvSpPr>
                <a:spLocks noEditPoints="1"/>
              </p:cNvSpPr>
              <p:nvPr/>
            </p:nvSpPr>
            <p:spPr bwMode="auto">
              <a:xfrm>
                <a:off x="645" y="1981"/>
                <a:ext cx="24" cy="46"/>
              </a:xfrm>
              <a:custGeom>
                <a:avLst/>
                <a:gdLst>
                  <a:gd name="T0" fmla="*/ 15 w 15"/>
                  <a:gd name="T1" fmla="*/ 30 h 30"/>
                  <a:gd name="T2" fmla="*/ 15 w 15"/>
                  <a:gd name="T3" fmla="*/ 30 h 30"/>
                  <a:gd name="T4" fmla="*/ 15 w 15"/>
                  <a:gd name="T5" fmla="*/ 30 h 30"/>
                  <a:gd name="T6" fmla="*/ 15 w 15"/>
                  <a:gd name="T7" fmla="*/ 30 h 30"/>
                  <a:gd name="T8" fmla="*/ 15 w 15"/>
                  <a:gd name="T9" fmla="*/ 30 h 30"/>
                  <a:gd name="T10" fmla="*/ 15 w 15"/>
                  <a:gd name="T11" fmla="*/ 30 h 30"/>
                  <a:gd name="T12" fmla="*/ 15 w 15"/>
                  <a:gd name="T13" fmla="*/ 30 h 30"/>
                  <a:gd name="T14" fmla="*/ 15 w 15"/>
                  <a:gd name="T15" fmla="*/ 30 h 30"/>
                  <a:gd name="T16" fmla="*/ 15 w 15"/>
                  <a:gd name="T17" fmla="*/ 30 h 30"/>
                  <a:gd name="T18" fmla="*/ 15 w 15"/>
                  <a:gd name="T19" fmla="*/ 30 h 30"/>
                  <a:gd name="T20" fmla="*/ 0 w 15"/>
                  <a:gd name="T21" fmla="*/ 15 h 30"/>
                  <a:gd name="T22" fmla="*/ 0 w 15"/>
                  <a:gd name="T23" fmla="*/ 15 h 30"/>
                  <a:gd name="T24" fmla="*/ 0 w 15"/>
                  <a:gd name="T25" fmla="*/ 15 h 30"/>
                  <a:gd name="T26" fmla="*/ 15 w 15"/>
                  <a:gd name="T27" fmla="*/ 0 h 30"/>
                  <a:gd name="T28" fmla="*/ 0 w 15"/>
                  <a:gd name="T29" fmla="*/ 15 h 30"/>
                  <a:gd name="T30" fmla="*/ 0 w 15"/>
                  <a:gd name="T31" fmla="*/ 15 h 30"/>
                  <a:gd name="T32" fmla="*/ 15 w 15"/>
                  <a:gd name="T33" fmla="*/ 0 h 30"/>
                  <a:gd name="T34" fmla="*/ 15 w 15"/>
                  <a:gd name="T35" fmla="*/ 0 h 30"/>
                  <a:gd name="T36" fmla="*/ 15 w 15"/>
                  <a:gd name="T37" fmla="*/ 0 h 30"/>
                  <a:gd name="T38" fmla="*/ 15 w 15"/>
                  <a:gd name="T39" fmla="*/ 0 h 30"/>
                  <a:gd name="T40" fmla="*/ 15 w 15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30">
                    <a:moveTo>
                      <a:pt x="15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moveTo>
                      <a:pt x="15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moveTo>
                      <a:pt x="15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566" y="2132"/>
                <a:ext cx="85" cy="149"/>
              </a:xfrm>
              <a:custGeom>
                <a:avLst/>
                <a:gdLst>
                  <a:gd name="T0" fmla="*/ 55 w 55"/>
                  <a:gd name="T1" fmla="*/ 0 h 96"/>
                  <a:gd name="T2" fmla="*/ 55 w 55"/>
                  <a:gd name="T3" fmla="*/ 0 h 96"/>
                  <a:gd name="T4" fmla="*/ 0 w 55"/>
                  <a:gd name="T5" fmla="*/ 96 h 96"/>
                  <a:gd name="T6" fmla="*/ 0 w 55"/>
                  <a:gd name="T7" fmla="*/ 96 h 96"/>
                  <a:gd name="T8" fmla="*/ 0 w 55"/>
                  <a:gd name="T9" fmla="*/ 96 h 96"/>
                  <a:gd name="T10" fmla="*/ 55 w 55"/>
                  <a:gd name="T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96"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651" y="2100"/>
                <a:ext cx="19" cy="32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0 w 19"/>
                  <a:gd name="T5" fmla="*/ 32 h 32"/>
                  <a:gd name="T6" fmla="*/ 19 w 19"/>
                  <a:gd name="T7" fmla="*/ 0 h 32"/>
                  <a:gd name="T8" fmla="*/ 19 w 1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651" y="2100"/>
                <a:ext cx="19" cy="32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0 w 19"/>
                  <a:gd name="T5" fmla="*/ 32 h 32"/>
                  <a:gd name="T6" fmla="*/ 19 w 19"/>
                  <a:gd name="T7" fmla="*/ 0 h 32"/>
                  <a:gd name="T8" fmla="*/ 19 w 1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19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21"/>
              <p:cNvSpPr>
                <a:spLocks/>
              </p:cNvSpPr>
              <p:nvPr/>
            </p:nvSpPr>
            <p:spPr bwMode="auto">
              <a:xfrm>
                <a:off x="566" y="2312"/>
                <a:ext cx="16" cy="6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4 h 4"/>
                  <a:gd name="T4" fmla="*/ 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2" y="2"/>
                      <a:pt x="6" y="3"/>
                      <a:pt x="10" y="4"/>
                    </a:cubicBezTo>
                    <a:cubicBezTo>
                      <a:pt x="6" y="3"/>
                      <a:pt x="2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22"/>
              <p:cNvSpPr>
                <a:spLocks/>
              </p:cNvSpPr>
              <p:nvPr/>
            </p:nvSpPr>
            <p:spPr bwMode="auto">
              <a:xfrm>
                <a:off x="559" y="1981"/>
                <a:ext cx="159" cy="337"/>
              </a:xfrm>
              <a:custGeom>
                <a:avLst/>
                <a:gdLst>
                  <a:gd name="T0" fmla="*/ 103 w 103"/>
                  <a:gd name="T1" fmla="*/ 0 h 218"/>
                  <a:gd name="T2" fmla="*/ 71 w 103"/>
                  <a:gd name="T3" fmla="*/ 0 h 218"/>
                  <a:gd name="T4" fmla="*/ 71 w 103"/>
                  <a:gd name="T5" fmla="*/ 0 h 218"/>
                  <a:gd name="T6" fmla="*/ 71 w 103"/>
                  <a:gd name="T7" fmla="*/ 0 h 218"/>
                  <a:gd name="T8" fmla="*/ 71 w 103"/>
                  <a:gd name="T9" fmla="*/ 0 h 218"/>
                  <a:gd name="T10" fmla="*/ 71 w 103"/>
                  <a:gd name="T11" fmla="*/ 0 h 218"/>
                  <a:gd name="T12" fmla="*/ 56 w 103"/>
                  <a:gd name="T13" fmla="*/ 15 h 218"/>
                  <a:gd name="T14" fmla="*/ 56 w 103"/>
                  <a:gd name="T15" fmla="*/ 15 h 218"/>
                  <a:gd name="T16" fmla="*/ 56 w 103"/>
                  <a:gd name="T17" fmla="*/ 15 h 218"/>
                  <a:gd name="T18" fmla="*/ 56 w 103"/>
                  <a:gd name="T19" fmla="*/ 15 h 218"/>
                  <a:gd name="T20" fmla="*/ 56 w 103"/>
                  <a:gd name="T21" fmla="*/ 15 h 218"/>
                  <a:gd name="T22" fmla="*/ 71 w 103"/>
                  <a:gd name="T23" fmla="*/ 30 h 218"/>
                  <a:gd name="T24" fmla="*/ 71 w 103"/>
                  <a:gd name="T25" fmla="*/ 30 h 218"/>
                  <a:gd name="T26" fmla="*/ 71 w 103"/>
                  <a:gd name="T27" fmla="*/ 30 h 218"/>
                  <a:gd name="T28" fmla="*/ 71 w 103"/>
                  <a:gd name="T29" fmla="*/ 30 h 218"/>
                  <a:gd name="T30" fmla="*/ 71 w 103"/>
                  <a:gd name="T31" fmla="*/ 30 h 218"/>
                  <a:gd name="T32" fmla="*/ 71 w 103"/>
                  <a:gd name="T33" fmla="*/ 30 h 218"/>
                  <a:gd name="T34" fmla="*/ 71 w 103"/>
                  <a:gd name="T35" fmla="*/ 30 h 218"/>
                  <a:gd name="T36" fmla="*/ 72 w 103"/>
                  <a:gd name="T37" fmla="*/ 30 h 218"/>
                  <a:gd name="T38" fmla="*/ 72 w 103"/>
                  <a:gd name="T39" fmla="*/ 77 h 218"/>
                  <a:gd name="T40" fmla="*/ 72 w 103"/>
                  <a:gd name="T41" fmla="*/ 77 h 218"/>
                  <a:gd name="T42" fmla="*/ 60 w 103"/>
                  <a:gd name="T43" fmla="*/ 98 h 218"/>
                  <a:gd name="T44" fmla="*/ 5 w 103"/>
                  <a:gd name="T45" fmla="*/ 194 h 218"/>
                  <a:gd name="T46" fmla="*/ 5 w 103"/>
                  <a:gd name="T47" fmla="*/ 194 h 218"/>
                  <a:gd name="T48" fmla="*/ 5 w 103"/>
                  <a:gd name="T49" fmla="*/ 214 h 218"/>
                  <a:gd name="T50" fmla="*/ 15 w 103"/>
                  <a:gd name="T51" fmla="*/ 218 h 218"/>
                  <a:gd name="T52" fmla="*/ 18 w 103"/>
                  <a:gd name="T53" fmla="*/ 218 h 218"/>
                  <a:gd name="T54" fmla="*/ 18 w 103"/>
                  <a:gd name="T55" fmla="*/ 218 h 218"/>
                  <a:gd name="T56" fmla="*/ 67 w 103"/>
                  <a:gd name="T57" fmla="*/ 218 h 218"/>
                  <a:gd name="T58" fmla="*/ 74 w 103"/>
                  <a:gd name="T59" fmla="*/ 192 h 218"/>
                  <a:gd name="T60" fmla="*/ 33 w 103"/>
                  <a:gd name="T61" fmla="*/ 192 h 218"/>
                  <a:gd name="T62" fmla="*/ 60 w 103"/>
                  <a:gd name="T63" fmla="*/ 144 h 218"/>
                  <a:gd name="T64" fmla="*/ 86 w 103"/>
                  <a:gd name="T65" fmla="*/ 144 h 218"/>
                  <a:gd name="T66" fmla="*/ 103 w 103"/>
                  <a:gd name="T67" fmla="*/ 77 h 218"/>
                  <a:gd name="T68" fmla="*/ 103 w 103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218">
                    <a:moveTo>
                      <a:pt x="10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3" y="0"/>
                      <a:pt x="56" y="7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23"/>
                      <a:pt x="63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0" y="202"/>
                      <a:pt x="1" y="209"/>
                      <a:pt x="5" y="214"/>
                    </a:cubicBezTo>
                    <a:cubicBezTo>
                      <a:pt x="7" y="216"/>
                      <a:pt x="11" y="217"/>
                      <a:pt x="15" y="218"/>
                    </a:cubicBezTo>
                    <a:cubicBezTo>
                      <a:pt x="16" y="218"/>
                      <a:pt x="17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67" y="218"/>
                      <a:pt x="67" y="218"/>
                      <a:pt x="67" y="218"/>
                    </a:cubicBezTo>
                    <a:cubicBezTo>
                      <a:pt x="74" y="192"/>
                      <a:pt x="74" y="192"/>
                      <a:pt x="74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86" y="144"/>
                      <a:pt x="86" y="144"/>
                      <a:pt x="86" y="144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83C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23"/>
              <p:cNvSpPr>
                <a:spLocks/>
              </p:cNvSpPr>
              <p:nvPr/>
            </p:nvSpPr>
            <p:spPr bwMode="auto">
              <a:xfrm>
                <a:off x="610" y="2203"/>
                <a:ext cx="82" cy="75"/>
              </a:xfrm>
              <a:custGeom>
                <a:avLst/>
                <a:gdLst>
                  <a:gd name="T0" fmla="*/ 82 w 82"/>
                  <a:gd name="T1" fmla="*/ 0 h 75"/>
                  <a:gd name="T2" fmla="*/ 41 w 82"/>
                  <a:gd name="T3" fmla="*/ 0 h 75"/>
                  <a:gd name="T4" fmla="*/ 0 w 82"/>
                  <a:gd name="T5" fmla="*/ 75 h 75"/>
                  <a:gd name="T6" fmla="*/ 63 w 82"/>
                  <a:gd name="T7" fmla="*/ 75 h 75"/>
                  <a:gd name="T8" fmla="*/ 82 w 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5">
                    <a:moveTo>
                      <a:pt x="82" y="0"/>
                    </a:moveTo>
                    <a:lnTo>
                      <a:pt x="41" y="0"/>
                    </a:lnTo>
                    <a:lnTo>
                      <a:pt x="0" y="75"/>
                    </a:lnTo>
                    <a:lnTo>
                      <a:pt x="63" y="7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07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610" y="2203"/>
                <a:ext cx="82" cy="75"/>
              </a:xfrm>
              <a:custGeom>
                <a:avLst/>
                <a:gdLst>
                  <a:gd name="T0" fmla="*/ 82 w 82"/>
                  <a:gd name="T1" fmla="*/ 0 h 75"/>
                  <a:gd name="T2" fmla="*/ 41 w 82"/>
                  <a:gd name="T3" fmla="*/ 0 h 75"/>
                  <a:gd name="T4" fmla="*/ 0 w 82"/>
                  <a:gd name="T5" fmla="*/ 75 h 75"/>
                  <a:gd name="T6" fmla="*/ 63 w 82"/>
                  <a:gd name="T7" fmla="*/ 75 h 75"/>
                  <a:gd name="T8" fmla="*/ 82 w 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5">
                    <a:moveTo>
                      <a:pt x="82" y="0"/>
                    </a:moveTo>
                    <a:lnTo>
                      <a:pt x="41" y="0"/>
                    </a:lnTo>
                    <a:lnTo>
                      <a:pt x="0" y="75"/>
                    </a:lnTo>
                    <a:lnTo>
                      <a:pt x="63" y="75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14224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722437" y="2868833"/>
              <a:ext cx="2590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FB3EF"/>
                  </a:solidFill>
                  <a:cs typeface="Segoe UI Semibold" panose="020B0702040204020203" pitchFamily="34" charset="0"/>
                </a:rPr>
                <a:t>Development and test</a:t>
              </a:r>
            </a:p>
          </p:txBody>
        </p:sp>
      </p:grpSp>
      <p:sp>
        <p:nvSpPr>
          <p:cNvPr id="91" name="Right Brace Full"/>
          <p:cNvSpPr/>
          <p:nvPr/>
        </p:nvSpPr>
        <p:spPr>
          <a:xfrm rot="10800000">
            <a:off x="6627932" y="2030657"/>
            <a:ext cx="457200" cy="3927340"/>
          </a:xfrm>
          <a:prstGeom prst="rightBrace">
            <a:avLst>
              <a:gd name="adj1" fmla="val 8333"/>
              <a:gd name="adj2" fmla="val 50376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Brace Half"/>
          <p:cNvSpPr/>
          <p:nvPr/>
        </p:nvSpPr>
        <p:spPr>
          <a:xfrm rot="10800000">
            <a:off x="6627932" y="2030657"/>
            <a:ext cx="457200" cy="1806732"/>
          </a:xfrm>
          <a:prstGeom prst="rightBrac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Azure Active Directory"/>
          <p:cNvGrpSpPr/>
          <p:nvPr/>
        </p:nvGrpSpPr>
        <p:grpSpPr>
          <a:xfrm>
            <a:off x="4505835" y="2351803"/>
            <a:ext cx="1488505" cy="433923"/>
            <a:chOff x="462532" y="491192"/>
            <a:chExt cx="1488505" cy="433923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18598" y="491192"/>
              <a:ext cx="1204444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Azure Active …</a:t>
              </a: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18" name="Traffic Manager"/>
          <p:cNvGrpSpPr/>
          <p:nvPr/>
        </p:nvGrpSpPr>
        <p:grpSpPr>
          <a:xfrm>
            <a:off x="4492581" y="3356408"/>
            <a:ext cx="1515012" cy="433923"/>
            <a:chOff x="462532" y="491192"/>
            <a:chExt cx="1515012" cy="433923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18598" y="491192"/>
              <a:ext cx="1258946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Traffic Manager</a:t>
              </a:r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22" name="ExpressRoute"/>
          <p:cNvGrpSpPr/>
          <p:nvPr/>
        </p:nvGrpSpPr>
        <p:grpSpPr>
          <a:xfrm>
            <a:off x="4496204" y="2840407"/>
            <a:ext cx="1488505" cy="433944"/>
            <a:chOff x="462532" y="491192"/>
            <a:chExt cx="1488505" cy="433944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8598" y="491192"/>
              <a:ext cx="1124294" cy="433944"/>
            </a:xfrm>
            <a:prstGeom prst="rect">
              <a:avLst/>
            </a:prstGeom>
            <a:noFill/>
          </p:spPr>
          <p:txBody>
            <a:bodyPr wrap="none" lIns="182854" tIns="146304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ExpressRoute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26" name="SQL Stretch DB"/>
          <p:cNvGrpSpPr/>
          <p:nvPr/>
        </p:nvGrpSpPr>
        <p:grpSpPr>
          <a:xfrm>
            <a:off x="4492581" y="3880093"/>
            <a:ext cx="1657084" cy="517043"/>
            <a:chOff x="462532" y="491192"/>
            <a:chExt cx="1657084" cy="517043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00369" y="491192"/>
              <a:ext cx="1419247" cy="517043"/>
            </a:xfrm>
            <a:prstGeom prst="rect">
              <a:avLst/>
            </a:prstGeom>
            <a:noFill/>
          </p:spPr>
          <p:txBody>
            <a:bodyPr wrap="none" lIns="182854" tIns="91440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SQL Server Stretch</a:t>
              </a:r>
              <a:br>
                <a:rPr lang="en-US" sz="1000" dirty="0">
                  <a:solidFill>
                    <a:srgbClr val="FFFFFF"/>
                  </a:solidFill>
                  <a:latin typeface="Segoe UI"/>
                </a:rPr>
              </a:b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Database</a:t>
              </a: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30" name="Log Analytics"/>
          <p:cNvGrpSpPr/>
          <p:nvPr/>
        </p:nvGrpSpPr>
        <p:grpSpPr>
          <a:xfrm>
            <a:off x="4490290" y="5417910"/>
            <a:ext cx="1488505" cy="433923"/>
            <a:chOff x="462532" y="491192"/>
            <a:chExt cx="1488505" cy="433923"/>
          </a:xfrm>
        </p:grpSpPr>
        <p:sp>
          <p:nvSpPr>
            <p:cNvPr id="131" name="Rectangle 130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18598" y="491192"/>
              <a:ext cx="1117882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Log Analytics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34" name="Automation"/>
          <p:cNvGrpSpPr/>
          <p:nvPr/>
        </p:nvGrpSpPr>
        <p:grpSpPr>
          <a:xfrm>
            <a:off x="4501401" y="4932576"/>
            <a:ext cx="1488505" cy="433923"/>
            <a:chOff x="462532" y="491192"/>
            <a:chExt cx="1488505" cy="433923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18598" y="491192"/>
              <a:ext cx="1040938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Automation</a:t>
              </a: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grpSp>
        <p:nvGrpSpPr>
          <p:cNvPr id="138" name="Operations"/>
          <p:cNvGrpSpPr/>
          <p:nvPr/>
        </p:nvGrpSpPr>
        <p:grpSpPr>
          <a:xfrm>
            <a:off x="4503721" y="4424391"/>
            <a:ext cx="1488505" cy="433923"/>
            <a:chOff x="462532" y="491192"/>
            <a:chExt cx="1488505" cy="433923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462532" y="555288"/>
              <a:ext cx="1488505" cy="321184"/>
            </a:xfrm>
            <a:prstGeom prst="rect">
              <a:avLst/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18598" y="491192"/>
              <a:ext cx="1089028" cy="433923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Segoe UI"/>
                </a:rPr>
                <a:t>Operations…</a:t>
              </a:r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3874" y="588962"/>
              <a:ext cx="264997" cy="264997"/>
            </a:xfrm>
            <a:prstGeom prst="rect">
              <a:avLst/>
            </a:prstGeom>
          </p:spPr>
        </p:pic>
      </p:grpSp>
      <p:sp>
        <p:nvSpPr>
          <p:cNvPr id="37" name="Foundation"/>
          <p:cNvSpPr txBox="1"/>
          <p:nvPr/>
        </p:nvSpPr>
        <p:spPr>
          <a:xfrm>
            <a:off x="490564" y="1878865"/>
            <a:ext cx="1528303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Foundation</a:t>
            </a:r>
          </a:p>
        </p:txBody>
      </p:sp>
      <p:sp>
        <p:nvSpPr>
          <p:cNvPr id="143" name="Additional"/>
          <p:cNvSpPr txBox="1"/>
          <p:nvPr/>
        </p:nvSpPr>
        <p:spPr>
          <a:xfrm>
            <a:off x="2456447" y="1878865"/>
            <a:ext cx="1419299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Additional</a:t>
            </a:r>
          </a:p>
        </p:txBody>
      </p:sp>
      <p:sp>
        <p:nvSpPr>
          <p:cNvPr id="142" name="Hybrid from Azure"/>
          <p:cNvSpPr txBox="1"/>
          <p:nvPr/>
        </p:nvSpPr>
        <p:spPr>
          <a:xfrm>
            <a:off x="4307605" y="1878865"/>
            <a:ext cx="2242024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Hybrid from Azure</a:t>
            </a:r>
          </a:p>
        </p:txBody>
      </p:sp>
      <p:sp>
        <p:nvSpPr>
          <p:cNvPr id="144" name="Solutions"/>
          <p:cNvSpPr/>
          <p:nvPr/>
        </p:nvSpPr>
        <p:spPr>
          <a:xfrm>
            <a:off x="6496695" y="1375330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2C6"/>
                </a:solidFill>
              </a:rPr>
              <a:t>Solutions</a:t>
            </a:r>
          </a:p>
        </p:txBody>
      </p:sp>
      <p:sp>
        <p:nvSpPr>
          <p:cNvPr id="38" name="Mask - Compute"/>
          <p:cNvSpPr/>
          <p:nvPr/>
        </p:nvSpPr>
        <p:spPr bwMode="auto">
          <a:xfrm>
            <a:off x="2388741" y="1375330"/>
            <a:ext cx="9775462" cy="5246132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145" name="Marketplace - Comput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79896" y="1439862"/>
            <a:ext cx="7189039" cy="4790981"/>
          </a:xfrm>
          <a:prstGeom prst="rect">
            <a:avLst/>
          </a:prstGeom>
        </p:spPr>
      </p:pic>
      <p:sp>
        <p:nvSpPr>
          <p:cNvPr id="146" name="Mask - Web"/>
          <p:cNvSpPr/>
          <p:nvPr/>
        </p:nvSpPr>
        <p:spPr bwMode="auto">
          <a:xfrm>
            <a:off x="4253337" y="1287462"/>
            <a:ext cx="8063265" cy="5246132"/>
          </a:xfrm>
          <a:prstGeom prst="rect">
            <a:avLst/>
          </a:prstGeom>
          <a:solidFill>
            <a:srgbClr val="F8F8F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147" name="Marketplace - Web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79896" y="1439862"/>
            <a:ext cx="7189039" cy="47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03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113" grpId="0" animBg="1"/>
      <p:bldP spid="113" grpId="1" animBg="1"/>
      <p:bldP spid="37" grpId="0"/>
      <p:bldP spid="143" grpId="0"/>
      <p:bldP spid="142" grpId="0"/>
      <p:bldP spid="144" grpId="0"/>
      <p:bldP spid="38" grpId="0" animBg="1"/>
      <p:bldP spid="38" grpId="1" animBg="1"/>
      <p:bldP spid="146" grpId="0" animBg="1"/>
      <p:bldP spid="1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Hexagon 44"/>
          <p:cNvSpPr/>
          <p:nvPr/>
        </p:nvSpPr>
        <p:spPr bwMode="auto">
          <a:xfrm>
            <a:off x="5456237" y="-3626"/>
            <a:ext cx="2069791" cy="1784299"/>
          </a:xfrm>
          <a:prstGeom prst="hexagon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45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9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4640" y="2279456"/>
            <a:ext cx="5945185" cy="2428357"/>
          </a:xfrm>
        </p:spPr>
        <p:txBody>
          <a:bodyPr/>
          <a:lstStyle/>
          <a:p>
            <a:pPr defTabSz="932014" eaLnBrk="0" fontAlgn="base" hangingPunct="0">
              <a:spcAft>
                <a:spcPts val="600"/>
              </a:spcAft>
              <a:defRPr/>
            </a:pPr>
            <a:r>
              <a:rPr lang="en-US" sz="5400" kern="0" dirty="0">
                <a:solidFill>
                  <a:srgbClr val="FFFFFF"/>
                </a:solidFill>
                <a:ea typeface="MS PGothic" panose="020B0600070205080204" pitchFamily="34" charset="-128"/>
              </a:rPr>
              <a:t>Marketplace content </a:t>
            </a:r>
            <a:br>
              <a:rPr lang="en-US" sz="5400" kern="0" dirty="0">
                <a:solidFill>
                  <a:srgbClr val="FFFFFF"/>
                </a:solidFill>
                <a:ea typeface="MS PGothic" panose="020B0600070205080204" pitchFamily="34" charset="-128"/>
              </a:rPr>
            </a:br>
            <a:r>
              <a:rPr lang="en-US" sz="5400" kern="0" dirty="0">
                <a:solidFill>
                  <a:srgbClr val="FFFFFF"/>
                </a:solidFill>
                <a:ea typeface="MS PGothic" panose="020B0600070205080204" pitchFamily="34" charset="-128"/>
              </a:rPr>
              <a:t>Growing over time</a:t>
            </a:r>
            <a:br>
              <a:rPr lang="en-US" sz="5400" kern="0" dirty="0">
                <a:solidFill>
                  <a:srgbClr val="FFFFFF"/>
                </a:solidFill>
                <a:ea typeface="MS PGothic" panose="020B0600070205080204" pitchFamily="34" charset="-128"/>
              </a:rPr>
            </a:br>
            <a:r>
              <a:rPr lang="en-US" sz="5400" kern="0" dirty="0">
                <a:solidFill>
                  <a:srgbClr val="FFFFFF"/>
                </a:solidFill>
                <a:ea typeface="MS PGothic" panose="020B0600070205080204" pitchFamily="34" charset="-128"/>
              </a:rPr>
              <a:t>Open + Flexible</a:t>
            </a:r>
            <a:endParaRPr lang="en-US" sz="54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219825" y="969"/>
            <a:ext cx="6216650" cy="69998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54810" y="242467"/>
            <a:ext cx="5410200" cy="6716411"/>
            <a:chOff x="8275637" y="-9456738"/>
            <a:chExt cx="6687892" cy="8302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8275637" y="-9456738"/>
              <a:ext cx="6687892" cy="8302583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637" y="-9213766"/>
              <a:ext cx="6313282" cy="760816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61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01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BCBEC0"/>
                  </a:solidFill>
                  <a:effectLst/>
                  <a:uLnTx/>
                  <a:uFillTx/>
                  <a:cs typeface="Segoe UI" pitchFamily="34" charset="0"/>
                </a:rPr>
                <a:t>MICROSOFT CONFIDENTIAL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2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Marketplace Syndication</a:t>
            </a:r>
            <a:br>
              <a:rPr lang="en-US" dirty="0"/>
            </a:br>
            <a:r>
              <a:rPr lang="en-US" dirty="0"/>
              <a:t>Delivers Solution Components</a:t>
            </a:r>
          </a:p>
        </p:txBody>
      </p:sp>
    </p:spTree>
    <p:extLst>
      <p:ext uri="{BB962C8B-B14F-4D97-AF65-F5344CB8AC3E}">
        <p14:creationId xmlns:p14="http://schemas.microsoft.com/office/powerpoint/2010/main" val="8859693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Marketplace: Microsoft and Provider’s</a:t>
            </a:r>
          </a:p>
        </p:txBody>
      </p:sp>
      <p:pic>
        <p:nvPicPr>
          <p:cNvPr id="3" name="Marketplace - Virtual Machin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88" y="1516061"/>
            <a:ext cx="5410850" cy="372684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55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18" y="2049462"/>
            <a:ext cx="5492269" cy="381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55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201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ISV Extending Azure Stack</a:t>
            </a:r>
          </a:p>
        </p:txBody>
      </p:sp>
    </p:spTree>
    <p:extLst>
      <p:ext uri="{BB962C8B-B14F-4D97-AF65-F5344CB8AC3E}">
        <p14:creationId xmlns:p14="http://schemas.microsoft.com/office/powerpoint/2010/main" val="744214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373062"/>
            <a:ext cx="11544300" cy="4486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088" y="5021262"/>
            <a:ext cx="3911007" cy="185589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Patrik Sundqvist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CTO &amp; Co-founder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Gridpro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www.gridprosoftware.com</a:t>
            </a:r>
          </a:p>
        </p:txBody>
      </p:sp>
    </p:spTree>
    <p:extLst>
      <p:ext uri="{BB962C8B-B14F-4D97-AF65-F5344CB8AC3E}">
        <p14:creationId xmlns:p14="http://schemas.microsoft.com/office/powerpoint/2010/main" val="39745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87395" y="2126482"/>
            <a:ext cx="3456198" cy="406512"/>
            <a:chOff x="1138802" y="3432214"/>
            <a:chExt cx="2322975" cy="39857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0540" y="3830791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38802" y="3432214"/>
              <a:ext cx="2322975" cy="36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sv-SE" sz="1836" dirty="0">
                  <a:solidFill>
                    <a:schemeClr val="tx1"/>
                  </a:solidFill>
                  <a:latin typeface="Raleway" panose="020B0003030101060003" pitchFamily="34" charset="0"/>
                </a:rPr>
                <a:t>PRODUCTS</a:t>
              </a:r>
              <a:endParaRPr lang="en-US" sz="1836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96645" y="2132067"/>
            <a:ext cx="2369220" cy="409956"/>
            <a:chOff x="1229563" y="2236504"/>
            <a:chExt cx="2322975" cy="4019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11053" y="2638458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29563" y="2236504"/>
              <a:ext cx="2322975" cy="36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1836" dirty="0">
                  <a:solidFill>
                    <a:schemeClr val="tx1"/>
                  </a:solidFill>
                  <a:latin typeface="Raleway" panose="020B0003030101060003" pitchFamily="34" charset="0"/>
                </a:rPr>
                <a:t>CUSTOMERS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36" y="4532544"/>
            <a:ext cx="961985" cy="347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35" y="4492221"/>
            <a:ext cx="1324367" cy="38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00" y="4477843"/>
            <a:ext cx="405439" cy="4531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2429" y="2603123"/>
            <a:ext cx="4486129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12"/>
              </a:spcAft>
            </a:pPr>
            <a:r>
              <a:rPr lang="en-US" sz="1428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Turnkey products for System Center Service Manager and Windows Azure Pack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62702" y="2603123"/>
            <a:ext cx="4037103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12"/>
              </a:spcAft>
            </a:pPr>
            <a:r>
              <a:rPr lang="en-US" sz="1428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Our customers includes some of the largest organizations in the world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78" y="4522030"/>
            <a:ext cx="1628881" cy="325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11" y="4537413"/>
            <a:ext cx="846525" cy="310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19" y="4310652"/>
            <a:ext cx="1209738" cy="799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4" y="4353539"/>
            <a:ext cx="651208" cy="494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04" y="4607992"/>
            <a:ext cx="925665" cy="20179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3621" y="-96879"/>
            <a:ext cx="16786860" cy="1748631"/>
          </a:xfrm>
        </p:spPr>
        <p:txBody>
          <a:bodyPr>
            <a:normAutofit/>
          </a:bodyPr>
          <a:lstStyle/>
          <a:p>
            <a:r>
              <a:rPr lang="sv-SE" dirty="0"/>
              <a:t>Gridpro</a:t>
            </a:r>
          </a:p>
        </p:txBody>
      </p:sp>
    </p:spTree>
    <p:extLst>
      <p:ext uri="{BB962C8B-B14F-4D97-AF65-F5344CB8AC3E}">
        <p14:creationId xmlns:p14="http://schemas.microsoft.com/office/powerpoint/2010/main" val="16018962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Datacenter"/>
          <p:cNvGrpSpPr/>
          <p:nvPr/>
        </p:nvGrpSpPr>
        <p:grpSpPr>
          <a:xfrm>
            <a:off x="-11037" y="-30932"/>
            <a:ext cx="12495027" cy="7009405"/>
            <a:chOff x="46037" y="-7938"/>
            <a:chExt cx="12496800" cy="7010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7" t="-1" b="24955"/>
            <a:stretch/>
          </p:blipFill>
          <p:spPr>
            <a:xfrm flipH="1">
              <a:off x="46037" y="-7938"/>
              <a:ext cx="12496800" cy="7010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6037" y="-7938"/>
              <a:ext cx="12496800" cy="7002462"/>
            </a:xfrm>
            <a:custGeom>
              <a:avLst/>
              <a:gdLst>
                <a:gd name="connsiteX0" fmla="*/ 0 w 6096000"/>
                <a:gd name="connsiteY0" fmla="*/ 0 h 3505200"/>
                <a:gd name="connsiteX1" fmla="*/ 6096000 w 6096000"/>
                <a:gd name="connsiteY1" fmla="*/ 0 h 3505200"/>
                <a:gd name="connsiteX2" fmla="*/ 6096000 w 6096000"/>
                <a:gd name="connsiteY2" fmla="*/ 3505200 h 3505200"/>
                <a:gd name="connsiteX3" fmla="*/ 0 w 6096000"/>
                <a:gd name="connsiteY3" fmla="*/ 3505200 h 3505200"/>
                <a:gd name="connsiteX4" fmla="*/ 0 w 6096000"/>
                <a:gd name="connsiteY4" fmla="*/ 0 h 3505200"/>
                <a:gd name="connsiteX0" fmla="*/ 0 w 6096000"/>
                <a:gd name="connsiteY0" fmla="*/ 0 h 3505200"/>
                <a:gd name="connsiteX1" fmla="*/ 6096000 w 6096000"/>
                <a:gd name="connsiteY1" fmla="*/ 0 h 3505200"/>
                <a:gd name="connsiteX2" fmla="*/ 6096000 w 6096000"/>
                <a:gd name="connsiteY2" fmla="*/ 3505200 h 3505200"/>
                <a:gd name="connsiteX3" fmla="*/ 0 w 6096000"/>
                <a:gd name="connsiteY3" fmla="*/ 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505200">
                  <a:moveTo>
                    <a:pt x="0" y="0"/>
                  </a:moveTo>
                  <a:lnTo>
                    <a:pt x="6096000" y="0"/>
                  </a:lnTo>
                  <a:lnTo>
                    <a:pt x="6096000" y="350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6" name="Provider Bottom"/>
          <p:cNvGrpSpPr/>
          <p:nvPr/>
        </p:nvGrpSpPr>
        <p:grpSpPr>
          <a:xfrm>
            <a:off x="-11037" y="5867549"/>
            <a:ext cx="12205507" cy="937785"/>
            <a:chOff x="-11921" y="5867885"/>
            <a:chExt cx="12207239" cy="937918"/>
          </a:xfrm>
        </p:grpSpPr>
        <p:sp>
          <p:nvSpPr>
            <p:cNvPr id="45" name="Provider Bottom - Pannel"/>
            <p:cNvSpPr/>
            <p:nvPr/>
          </p:nvSpPr>
          <p:spPr bwMode="auto">
            <a:xfrm flipH="1" flipV="1">
              <a:off x="-11921" y="5867885"/>
              <a:ext cx="12207239" cy="937918"/>
            </a:xfrm>
            <a:custGeom>
              <a:avLst/>
              <a:gdLst>
                <a:gd name="connsiteX0" fmla="*/ 12207239 w 12207239"/>
                <a:gd name="connsiteY0" fmla="*/ 937918 h 937918"/>
                <a:gd name="connsiteX1" fmla="*/ 11524441 w 12207239"/>
                <a:gd name="connsiteY1" fmla="*/ 937918 h 937918"/>
                <a:gd name="connsiteX2" fmla="*/ 9134620 w 12207239"/>
                <a:gd name="connsiteY2" fmla="*/ 937918 h 937918"/>
                <a:gd name="connsiteX3" fmla="*/ 5663175 w 12207239"/>
                <a:gd name="connsiteY3" fmla="*/ 937918 h 937918"/>
                <a:gd name="connsiteX4" fmla="*/ 5663175 w 12207239"/>
                <a:gd name="connsiteY4" fmla="*/ 936900 h 937918"/>
                <a:gd name="connsiteX5" fmla="*/ 1674186 w 12207239"/>
                <a:gd name="connsiteY5" fmla="*/ 936106 h 937918"/>
                <a:gd name="connsiteX6" fmla="*/ 0 w 12207239"/>
                <a:gd name="connsiteY6" fmla="*/ 0 h 937918"/>
                <a:gd name="connsiteX7" fmla="*/ 1678684 w 12207239"/>
                <a:gd name="connsiteY7" fmla="*/ 0 h 937918"/>
                <a:gd name="connsiteX8" fmla="*/ 1680536 w 12207239"/>
                <a:gd name="connsiteY8" fmla="*/ 0 h 937918"/>
                <a:gd name="connsiteX9" fmla="*/ 5663175 w 12207239"/>
                <a:gd name="connsiteY9" fmla="*/ 0 h 937918"/>
                <a:gd name="connsiteX10" fmla="*/ 5663175 w 12207239"/>
                <a:gd name="connsiteY10" fmla="*/ 1812 h 937918"/>
                <a:gd name="connsiteX11" fmla="*/ 9134620 w 12207239"/>
                <a:gd name="connsiteY11" fmla="*/ 1812 h 937918"/>
                <a:gd name="connsiteX12" fmla="*/ 11524441 w 12207239"/>
                <a:gd name="connsiteY12" fmla="*/ 1812 h 937918"/>
                <a:gd name="connsiteX13" fmla="*/ 12207239 w 12207239"/>
                <a:gd name="connsiteY13" fmla="*/ 1812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07239" h="937918">
                  <a:moveTo>
                    <a:pt x="12207239" y="937918"/>
                  </a:moveTo>
                  <a:lnTo>
                    <a:pt x="11524441" y="937918"/>
                  </a:lnTo>
                  <a:lnTo>
                    <a:pt x="9134620" y="937918"/>
                  </a:lnTo>
                  <a:lnTo>
                    <a:pt x="5663175" y="937918"/>
                  </a:lnTo>
                  <a:lnTo>
                    <a:pt x="5663175" y="936900"/>
                  </a:lnTo>
                  <a:lnTo>
                    <a:pt x="1674186" y="936106"/>
                  </a:lnTo>
                  <a:lnTo>
                    <a:pt x="0" y="0"/>
                  </a:lnTo>
                  <a:lnTo>
                    <a:pt x="1678684" y="0"/>
                  </a:lnTo>
                  <a:lnTo>
                    <a:pt x="1680536" y="0"/>
                  </a:lnTo>
                  <a:lnTo>
                    <a:pt x="5663175" y="0"/>
                  </a:lnTo>
                  <a:lnTo>
                    <a:pt x="5663175" y="1812"/>
                  </a:lnTo>
                  <a:lnTo>
                    <a:pt x="9134620" y="1812"/>
                  </a:lnTo>
                  <a:lnTo>
                    <a:pt x="11524441" y="1812"/>
                  </a:lnTo>
                  <a:lnTo>
                    <a:pt x="12207239" y="181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3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Provider Bottom - Text"/>
            <p:cNvSpPr txBox="1"/>
            <p:nvPr/>
          </p:nvSpPr>
          <p:spPr>
            <a:xfrm>
              <a:off x="3747998" y="5988704"/>
              <a:ext cx="6889839" cy="69104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505050"/>
                  </a:solidFill>
                  <a:latin typeface="Segoe UI"/>
                </a:rPr>
                <a:t>Azure Stack Integrated System</a:t>
              </a:r>
            </a:p>
          </p:txBody>
        </p:sp>
      </p:grpSp>
      <p:grpSp>
        <p:nvGrpSpPr>
          <p:cNvPr id="47" name="Provider Middle"/>
          <p:cNvGrpSpPr/>
          <p:nvPr/>
        </p:nvGrpSpPr>
        <p:grpSpPr>
          <a:xfrm>
            <a:off x="-11038" y="4708742"/>
            <a:ext cx="10148400" cy="937785"/>
            <a:chOff x="-11922" y="4708914"/>
            <a:chExt cx="10149840" cy="937918"/>
          </a:xfrm>
        </p:grpSpPr>
        <p:sp>
          <p:nvSpPr>
            <p:cNvPr id="43" name="Provider Middle - Pannel"/>
            <p:cNvSpPr/>
            <p:nvPr/>
          </p:nvSpPr>
          <p:spPr bwMode="auto">
            <a:xfrm flipH="1" flipV="1">
              <a:off x="-11922" y="4708914"/>
              <a:ext cx="10149840" cy="937918"/>
            </a:xfrm>
            <a:custGeom>
              <a:avLst/>
              <a:gdLst>
                <a:gd name="connsiteX0" fmla="*/ 10149840 w 10149840"/>
                <a:gd name="connsiteY0" fmla="*/ 937918 h 937918"/>
                <a:gd name="connsiteX1" fmla="*/ 5663175 w 10149840"/>
                <a:gd name="connsiteY1" fmla="*/ 937918 h 937918"/>
                <a:gd name="connsiteX2" fmla="*/ 5663175 w 10149840"/>
                <a:gd name="connsiteY2" fmla="*/ 936900 h 937918"/>
                <a:gd name="connsiteX3" fmla="*/ 1674186 w 10149840"/>
                <a:gd name="connsiteY3" fmla="*/ 936106 h 937918"/>
                <a:gd name="connsiteX4" fmla="*/ 0 w 10149840"/>
                <a:gd name="connsiteY4" fmla="*/ 0 h 937918"/>
                <a:gd name="connsiteX5" fmla="*/ 1678684 w 10149840"/>
                <a:gd name="connsiteY5" fmla="*/ 0 h 937918"/>
                <a:gd name="connsiteX6" fmla="*/ 1680536 w 10149840"/>
                <a:gd name="connsiteY6" fmla="*/ 0 h 937918"/>
                <a:gd name="connsiteX7" fmla="*/ 5663175 w 10149840"/>
                <a:gd name="connsiteY7" fmla="*/ 0 h 937918"/>
                <a:gd name="connsiteX8" fmla="*/ 5663175 w 10149840"/>
                <a:gd name="connsiteY8" fmla="*/ 1812 h 937918"/>
                <a:gd name="connsiteX9" fmla="*/ 10149840 w 10149840"/>
                <a:gd name="connsiteY9" fmla="*/ 1812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9840" h="937918">
                  <a:moveTo>
                    <a:pt x="10149840" y="937918"/>
                  </a:moveTo>
                  <a:lnTo>
                    <a:pt x="5663175" y="937918"/>
                  </a:lnTo>
                  <a:lnTo>
                    <a:pt x="5663175" y="936900"/>
                  </a:lnTo>
                  <a:lnTo>
                    <a:pt x="1674186" y="936106"/>
                  </a:lnTo>
                  <a:lnTo>
                    <a:pt x="0" y="0"/>
                  </a:lnTo>
                  <a:lnTo>
                    <a:pt x="1678684" y="0"/>
                  </a:lnTo>
                  <a:lnTo>
                    <a:pt x="1680536" y="0"/>
                  </a:lnTo>
                  <a:lnTo>
                    <a:pt x="5663175" y="0"/>
                  </a:lnTo>
                  <a:lnTo>
                    <a:pt x="5663175" y="1812"/>
                  </a:lnTo>
                  <a:lnTo>
                    <a:pt x="10149840" y="181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3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Provider Middle - Text"/>
            <p:cNvSpPr txBox="1"/>
            <p:nvPr/>
          </p:nvSpPr>
          <p:spPr>
            <a:xfrm>
              <a:off x="1940469" y="4842521"/>
              <a:ext cx="6326379" cy="68580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505050"/>
                  </a:solidFill>
                  <a:latin typeface="Segoe UI"/>
                </a:rPr>
                <a:t>Stable Predictable Environment</a:t>
              </a:r>
            </a:p>
          </p:txBody>
        </p:sp>
      </p:grpSp>
      <p:grpSp>
        <p:nvGrpSpPr>
          <p:cNvPr id="48" name="Provider Top"/>
          <p:cNvGrpSpPr/>
          <p:nvPr/>
        </p:nvGrpSpPr>
        <p:grpSpPr>
          <a:xfrm>
            <a:off x="-11038" y="3549937"/>
            <a:ext cx="8073054" cy="937785"/>
            <a:chOff x="-11922" y="3549944"/>
            <a:chExt cx="8074199" cy="937918"/>
          </a:xfrm>
        </p:grpSpPr>
        <p:sp>
          <p:nvSpPr>
            <p:cNvPr id="41" name="Provider Top - Pannel"/>
            <p:cNvSpPr/>
            <p:nvPr/>
          </p:nvSpPr>
          <p:spPr bwMode="auto">
            <a:xfrm flipH="1" flipV="1">
              <a:off x="-11922" y="3549944"/>
              <a:ext cx="8074199" cy="937918"/>
            </a:xfrm>
            <a:custGeom>
              <a:avLst/>
              <a:gdLst>
                <a:gd name="connsiteX0" fmla="*/ 8074199 w 8074199"/>
                <a:gd name="connsiteY0" fmla="*/ 937918 h 937918"/>
                <a:gd name="connsiteX1" fmla="*/ 5663175 w 8074199"/>
                <a:gd name="connsiteY1" fmla="*/ 937918 h 937918"/>
                <a:gd name="connsiteX2" fmla="*/ 5663175 w 8074199"/>
                <a:gd name="connsiteY2" fmla="*/ 936900 h 937918"/>
                <a:gd name="connsiteX3" fmla="*/ 1674186 w 8074199"/>
                <a:gd name="connsiteY3" fmla="*/ 936106 h 937918"/>
                <a:gd name="connsiteX4" fmla="*/ 0 w 8074199"/>
                <a:gd name="connsiteY4" fmla="*/ 0 h 937918"/>
                <a:gd name="connsiteX5" fmla="*/ 1678684 w 8074199"/>
                <a:gd name="connsiteY5" fmla="*/ 0 h 937918"/>
                <a:gd name="connsiteX6" fmla="*/ 1680536 w 8074199"/>
                <a:gd name="connsiteY6" fmla="*/ 0 h 937918"/>
                <a:gd name="connsiteX7" fmla="*/ 5663175 w 8074199"/>
                <a:gd name="connsiteY7" fmla="*/ 0 h 937918"/>
                <a:gd name="connsiteX8" fmla="*/ 5663175 w 8074199"/>
                <a:gd name="connsiteY8" fmla="*/ 1812 h 937918"/>
                <a:gd name="connsiteX9" fmla="*/ 8074199 w 8074199"/>
                <a:gd name="connsiteY9" fmla="*/ 1812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4199" h="937918">
                  <a:moveTo>
                    <a:pt x="8074199" y="937918"/>
                  </a:moveTo>
                  <a:lnTo>
                    <a:pt x="5663175" y="937918"/>
                  </a:lnTo>
                  <a:lnTo>
                    <a:pt x="5663175" y="936900"/>
                  </a:lnTo>
                  <a:lnTo>
                    <a:pt x="1674186" y="936106"/>
                  </a:lnTo>
                  <a:lnTo>
                    <a:pt x="0" y="0"/>
                  </a:lnTo>
                  <a:lnTo>
                    <a:pt x="1678684" y="0"/>
                  </a:lnTo>
                  <a:lnTo>
                    <a:pt x="1680536" y="0"/>
                  </a:lnTo>
                  <a:lnTo>
                    <a:pt x="5663175" y="0"/>
                  </a:lnTo>
                  <a:lnTo>
                    <a:pt x="5663175" y="1812"/>
                  </a:lnTo>
                  <a:lnTo>
                    <a:pt x="8074199" y="181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  <a:alpha val="93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Provider Top - Text"/>
            <p:cNvSpPr txBox="1"/>
            <p:nvPr/>
          </p:nvSpPr>
          <p:spPr>
            <a:xfrm>
              <a:off x="153816" y="3678551"/>
              <a:ext cx="6326379" cy="68580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505050"/>
                  </a:solidFill>
                  <a:latin typeface="Segoe UI"/>
                </a:rPr>
                <a:t>Automated Cloud Service Delivery</a:t>
              </a:r>
            </a:p>
          </p:txBody>
        </p:sp>
      </p:grpSp>
      <p:pic>
        <p:nvPicPr>
          <p:cNvPr id="7" name="Provider -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97" y="5240815"/>
            <a:ext cx="1363721" cy="1764325"/>
          </a:xfrm>
          <a:prstGeom prst="rect">
            <a:avLst/>
          </a:prstGeom>
        </p:spPr>
      </p:pic>
      <p:grpSp>
        <p:nvGrpSpPr>
          <p:cNvPr id="50" name="Consumer Bottom"/>
          <p:cNvGrpSpPr/>
          <p:nvPr/>
        </p:nvGrpSpPr>
        <p:grpSpPr>
          <a:xfrm>
            <a:off x="6398091" y="3557556"/>
            <a:ext cx="6083375" cy="937785"/>
            <a:chOff x="6398116" y="3557564"/>
            <a:chExt cx="6084238" cy="937918"/>
          </a:xfrm>
        </p:grpSpPr>
        <p:sp>
          <p:nvSpPr>
            <p:cNvPr id="34" name="Consumer Pannel - Bottom"/>
            <p:cNvSpPr/>
            <p:nvPr/>
          </p:nvSpPr>
          <p:spPr bwMode="auto">
            <a:xfrm>
              <a:off x="6398116" y="3557564"/>
              <a:ext cx="6084238" cy="937918"/>
            </a:xfrm>
            <a:custGeom>
              <a:avLst/>
              <a:gdLst>
                <a:gd name="connsiteX0" fmla="*/ 0 w 6084238"/>
                <a:gd name="connsiteY0" fmla="*/ 0 h 937918"/>
                <a:gd name="connsiteX1" fmla="*/ 1678684 w 6084238"/>
                <a:gd name="connsiteY1" fmla="*/ 0 h 937918"/>
                <a:gd name="connsiteX2" fmla="*/ 1680536 w 6084238"/>
                <a:gd name="connsiteY2" fmla="*/ 0 h 937918"/>
                <a:gd name="connsiteX3" fmla="*/ 5663175 w 6084238"/>
                <a:gd name="connsiteY3" fmla="*/ 0 h 937918"/>
                <a:gd name="connsiteX4" fmla="*/ 5663175 w 6084238"/>
                <a:gd name="connsiteY4" fmla="*/ 1812 h 937918"/>
                <a:gd name="connsiteX5" fmla="*/ 6084238 w 6084238"/>
                <a:gd name="connsiteY5" fmla="*/ 1812 h 937918"/>
                <a:gd name="connsiteX6" fmla="*/ 6084238 w 6084238"/>
                <a:gd name="connsiteY6" fmla="*/ 937918 h 937918"/>
                <a:gd name="connsiteX7" fmla="*/ 5663175 w 6084238"/>
                <a:gd name="connsiteY7" fmla="*/ 937918 h 937918"/>
                <a:gd name="connsiteX8" fmla="*/ 5663175 w 6084238"/>
                <a:gd name="connsiteY8" fmla="*/ 936900 h 937918"/>
                <a:gd name="connsiteX9" fmla="*/ 1674186 w 6084238"/>
                <a:gd name="connsiteY9" fmla="*/ 936106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4238" h="937918">
                  <a:moveTo>
                    <a:pt x="0" y="0"/>
                  </a:moveTo>
                  <a:lnTo>
                    <a:pt x="1678684" y="0"/>
                  </a:lnTo>
                  <a:lnTo>
                    <a:pt x="1680536" y="0"/>
                  </a:lnTo>
                  <a:lnTo>
                    <a:pt x="5663175" y="0"/>
                  </a:lnTo>
                  <a:lnTo>
                    <a:pt x="5663175" y="1812"/>
                  </a:lnTo>
                  <a:lnTo>
                    <a:pt x="6084238" y="1812"/>
                  </a:lnTo>
                  <a:lnTo>
                    <a:pt x="6084238" y="937918"/>
                  </a:lnTo>
                  <a:lnTo>
                    <a:pt x="5663175" y="937918"/>
                  </a:lnTo>
                  <a:lnTo>
                    <a:pt x="5663175" y="936900"/>
                  </a:lnTo>
                  <a:lnTo>
                    <a:pt x="1674186" y="93610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Consumer Text - Bottom"/>
            <p:cNvSpPr txBox="1"/>
            <p:nvPr/>
          </p:nvSpPr>
          <p:spPr>
            <a:xfrm>
              <a:off x="7957773" y="3678551"/>
              <a:ext cx="4524581" cy="68580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FFFFFF">
                      <a:lumMod val="95000"/>
                    </a:srgbClr>
                  </a:solidFill>
                  <a:latin typeface="Segoe UI"/>
                </a:rPr>
                <a:t>Robust Cloud Model</a:t>
              </a:r>
            </a:p>
          </p:txBody>
        </p:sp>
      </p:grpSp>
      <p:grpSp>
        <p:nvGrpSpPr>
          <p:cNvPr id="53" name="Consumer Middle"/>
          <p:cNvGrpSpPr/>
          <p:nvPr/>
        </p:nvGrpSpPr>
        <p:grpSpPr>
          <a:xfrm>
            <a:off x="4365801" y="2434417"/>
            <a:ext cx="8115664" cy="937785"/>
            <a:chOff x="4365538" y="2434266"/>
            <a:chExt cx="8116816" cy="937918"/>
          </a:xfrm>
        </p:grpSpPr>
        <p:sp>
          <p:nvSpPr>
            <p:cNvPr id="32" name="Consumer Middle - Pannel"/>
            <p:cNvSpPr/>
            <p:nvPr/>
          </p:nvSpPr>
          <p:spPr bwMode="auto">
            <a:xfrm>
              <a:off x="4365538" y="2434266"/>
              <a:ext cx="8116816" cy="937918"/>
            </a:xfrm>
            <a:custGeom>
              <a:avLst/>
              <a:gdLst>
                <a:gd name="connsiteX0" fmla="*/ 0 w 8116816"/>
                <a:gd name="connsiteY0" fmla="*/ 0 h 937918"/>
                <a:gd name="connsiteX1" fmla="*/ 1678683 w 8116816"/>
                <a:gd name="connsiteY1" fmla="*/ 0 h 937918"/>
                <a:gd name="connsiteX2" fmla="*/ 1680535 w 8116816"/>
                <a:gd name="connsiteY2" fmla="*/ 0 h 937918"/>
                <a:gd name="connsiteX3" fmla="*/ 5663174 w 8116816"/>
                <a:gd name="connsiteY3" fmla="*/ 0 h 937918"/>
                <a:gd name="connsiteX4" fmla="*/ 5663174 w 8116816"/>
                <a:gd name="connsiteY4" fmla="*/ 1812 h 937918"/>
                <a:gd name="connsiteX5" fmla="*/ 8116816 w 8116816"/>
                <a:gd name="connsiteY5" fmla="*/ 1812 h 937918"/>
                <a:gd name="connsiteX6" fmla="*/ 8116816 w 8116816"/>
                <a:gd name="connsiteY6" fmla="*/ 937918 h 937918"/>
                <a:gd name="connsiteX7" fmla="*/ 5663174 w 8116816"/>
                <a:gd name="connsiteY7" fmla="*/ 937918 h 937918"/>
                <a:gd name="connsiteX8" fmla="*/ 5663174 w 8116816"/>
                <a:gd name="connsiteY8" fmla="*/ 936900 h 937918"/>
                <a:gd name="connsiteX9" fmla="*/ 1674186 w 8116816"/>
                <a:gd name="connsiteY9" fmla="*/ 936106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6816" h="937918">
                  <a:moveTo>
                    <a:pt x="0" y="0"/>
                  </a:moveTo>
                  <a:lnTo>
                    <a:pt x="1678683" y="0"/>
                  </a:lnTo>
                  <a:lnTo>
                    <a:pt x="1680535" y="0"/>
                  </a:lnTo>
                  <a:lnTo>
                    <a:pt x="5663174" y="0"/>
                  </a:lnTo>
                  <a:lnTo>
                    <a:pt x="5663174" y="1812"/>
                  </a:lnTo>
                  <a:lnTo>
                    <a:pt x="8116816" y="1812"/>
                  </a:lnTo>
                  <a:lnTo>
                    <a:pt x="8116816" y="937918"/>
                  </a:lnTo>
                  <a:lnTo>
                    <a:pt x="5663174" y="937918"/>
                  </a:lnTo>
                  <a:lnTo>
                    <a:pt x="5663174" y="936900"/>
                  </a:lnTo>
                  <a:lnTo>
                    <a:pt x="1674186" y="93610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Consumer Middle - Text"/>
            <p:cNvSpPr txBox="1"/>
            <p:nvPr/>
          </p:nvSpPr>
          <p:spPr>
            <a:xfrm>
              <a:off x="6219421" y="2543129"/>
              <a:ext cx="5567821" cy="69104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FFFFFF">
                      <a:lumMod val="95000"/>
                    </a:srgbClr>
                  </a:solidFill>
                  <a:latin typeface="Segoe UI"/>
                </a:rPr>
                <a:t>Agile self-service experiences</a:t>
              </a:r>
            </a:p>
          </p:txBody>
        </p:sp>
      </p:grpSp>
      <p:grpSp>
        <p:nvGrpSpPr>
          <p:cNvPr id="54" name="Consumer Top"/>
          <p:cNvGrpSpPr/>
          <p:nvPr/>
        </p:nvGrpSpPr>
        <p:grpSpPr>
          <a:xfrm>
            <a:off x="2378302" y="1311278"/>
            <a:ext cx="10103164" cy="937785"/>
            <a:chOff x="2377757" y="1310967"/>
            <a:chExt cx="10104597" cy="937918"/>
          </a:xfrm>
        </p:grpSpPr>
        <p:sp>
          <p:nvSpPr>
            <p:cNvPr id="30" name="Consumer Top - Pannel"/>
            <p:cNvSpPr/>
            <p:nvPr/>
          </p:nvSpPr>
          <p:spPr bwMode="auto">
            <a:xfrm>
              <a:off x="2377757" y="1310967"/>
              <a:ext cx="10104597" cy="937918"/>
            </a:xfrm>
            <a:custGeom>
              <a:avLst/>
              <a:gdLst>
                <a:gd name="connsiteX0" fmla="*/ 0 w 10104597"/>
                <a:gd name="connsiteY0" fmla="*/ 0 h 937918"/>
                <a:gd name="connsiteX1" fmla="*/ 1678684 w 10104597"/>
                <a:gd name="connsiteY1" fmla="*/ 0 h 937918"/>
                <a:gd name="connsiteX2" fmla="*/ 1680536 w 10104597"/>
                <a:gd name="connsiteY2" fmla="*/ 0 h 937918"/>
                <a:gd name="connsiteX3" fmla="*/ 5663175 w 10104597"/>
                <a:gd name="connsiteY3" fmla="*/ 0 h 937918"/>
                <a:gd name="connsiteX4" fmla="*/ 5663175 w 10104597"/>
                <a:gd name="connsiteY4" fmla="*/ 1812 h 937918"/>
                <a:gd name="connsiteX5" fmla="*/ 10104597 w 10104597"/>
                <a:gd name="connsiteY5" fmla="*/ 1812 h 937918"/>
                <a:gd name="connsiteX6" fmla="*/ 10104597 w 10104597"/>
                <a:gd name="connsiteY6" fmla="*/ 937918 h 937918"/>
                <a:gd name="connsiteX7" fmla="*/ 5663175 w 10104597"/>
                <a:gd name="connsiteY7" fmla="*/ 937918 h 937918"/>
                <a:gd name="connsiteX8" fmla="*/ 5663175 w 10104597"/>
                <a:gd name="connsiteY8" fmla="*/ 936900 h 937918"/>
                <a:gd name="connsiteX9" fmla="*/ 1674186 w 10104597"/>
                <a:gd name="connsiteY9" fmla="*/ 936106 h 93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4597" h="937918">
                  <a:moveTo>
                    <a:pt x="0" y="0"/>
                  </a:moveTo>
                  <a:lnTo>
                    <a:pt x="1678684" y="0"/>
                  </a:lnTo>
                  <a:lnTo>
                    <a:pt x="1680536" y="0"/>
                  </a:lnTo>
                  <a:lnTo>
                    <a:pt x="5663175" y="0"/>
                  </a:lnTo>
                  <a:lnTo>
                    <a:pt x="5663175" y="1812"/>
                  </a:lnTo>
                  <a:lnTo>
                    <a:pt x="10104597" y="1812"/>
                  </a:lnTo>
                  <a:lnTo>
                    <a:pt x="10104597" y="937918"/>
                  </a:lnTo>
                  <a:lnTo>
                    <a:pt x="5663175" y="937918"/>
                  </a:lnTo>
                  <a:lnTo>
                    <a:pt x="5663175" y="936900"/>
                  </a:lnTo>
                  <a:lnTo>
                    <a:pt x="1674186" y="93610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Consumer Top - Text"/>
            <p:cNvSpPr txBox="1"/>
            <p:nvPr/>
          </p:nvSpPr>
          <p:spPr>
            <a:xfrm>
              <a:off x="4694237" y="1442105"/>
              <a:ext cx="6232073" cy="691040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defTabSz="932563"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FFFFFF">
                      <a:lumMod val="95000"/>
                    </a:srgbClr>
                  </a:solidFill>
                  <a:latin typeface="Segoe UI"/>
                </a:rPr>
                <a:t>Large &amp; growing ecosystem</a:t>
              </a:r>
            </a:p>
          </p:txBody>
        </p:sp>
      </p:grpSp>
      <p:pic>
        <p:nvPicPr>
          <p:cNvPr id="8" name="Consumer -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269" y="496"/>
            <a:ext cx="1363721" cy="1764325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 userDrawn="1"/>
        </p:nvSpPr>
        <p:spPr bwMode="blackWhite">
          <a:xfrm>
            <a:off x="275484" y="6522651"/>
            <a:ext cx="3352323" cy="2507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6262" tIns="91414" rIns="146262" bIns="91414" numCol="1" anchor="t" anchorCtr="0" compatLnSpc="1">
            <a:prstTxWarp prst="textNoShape">
              <a:avLst/>
            </a:prstTxWarp>
            <a:noAutofit/>
          </a:bodyPr>
          <a:lstStyle/>
          <a:p>
            <a:pPr defTabSz="931839" eaLnBrk="0" hangingPunct="0"/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Segoe UI"/>
                <a:cs typeface="Segoe UI" pitchFamily="34" charset="0"/>
              </a:rPr>
              <a:t>MICROSOFT CONFIDENTIAL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18160" y="6546418"/>
            <a:ext cx="1172996" cy="249203"/>
            <a:chOff x="6815" y="4124"/>
            <a:chExt cx="739" cy="15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15" y="4124"/>
              <a:ext cx="73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020" y="4155"/>
              <a:ext cx="102" cy="94"/>
            </a:xfrm>
            <a:custGeom>
              <a:avLst/>
              <a:gdLst>
                <a:gd name="T0" fmla="*/ 318 w 584"/>
                <a:gd name="T1" fmla="*/ 339 h 540"/>
                <a:gd name="T2" fmla="*/ 293 w 584"/>
                <a:gd name="T3" fmla="*/ 410 h 540"/>
                <a:gd name="T4" fmla="*/ 292 w 584"/>
                <a:gd name="T5" fmla="*/ 410 h 540"/>
                <a:gd name="T6" fmla="*/ 268 w 584"/>
                <a:gd name="T7" fmla="*/ 340 h 540"/>
                <a:gd name="T8" fmla="*/ 132 w 584"/>
                <a:gd name="T9" fmla="*/ 0 h 540"/>
                <a:gd name="T10" fmla="*/ 0 w 584"/>
                <a:gd name="T11" fmla="*/ 0 h 540"/>
                <a:gd name="T12" fmla="*/ 0 w 584"/>
                <a:gd name="T13" fmla="*/ 540 h 540"/>
                <a:gd name="T14" fmla="*/ 87 w 584"/>
                <a:gd name="T15" fmla="*/ 540 h 540"/>
                <a:gd name="T16" fmla="*/ 87 w 584"/>
                <a:gd name="T17" fmla="*/ 208 h 540"/>
                <a:gd name="T18" fmla="*/ 86 w 584"/>
                <a:gd name="T19" fmla="*/ 135 h 540"/>
                <a:gd name="T20" fmla="*/ 84 w 584"/>
                <a:gd name="T21" fmla="*/ 100 h 540"/>
                <a:gd name="T22" fmla="*/ 86 w 584"/>
                <a:gd name="T23" fmla="*/ 100 h 540"/>
                <a:gd name="T24" fmla="*/ 98 w 584"/>
                <a:gd name="T25" fmla="*/ 146 h 540"/>
                <a:gd name="T26" fmla="*/ 260 w 584"/>
                <a:gd name="T27" fmla="*/ 540 h 540"/>
                <a:gd name="T28" fmla="*/ 321 w 584"/>
                <a:gd name="T29" fmla="*/ 540 h 540"/>
                <a:gd name="T30" fmla="*/ 482 w 584"/>
                <a:gd name="T31" fmla="*/ 143 h 540"/>
                <a:gd name="T32" fmla="*/ 493 w 584"/>
                <a:gd name="T33" fmla="*/ 100 h 540"/>
                <a:gd name="T34" fmla="*/ 495 w 584"/>
                <a:gd name="T35" fmla="*/ 100 h 540"/>
                <a:gd name="T36" fmla="*/ 491 w 584"/>
                <a:gd name="T37" fmla="*/ 197 h 540"/>
                <a:gd name="T38" fmla="*/ 491 w 584"/>
                <a:gd name="T39" fmla="*/ 540 h 540"/>
                <a:gd name="T40" fmla="*/ 584 w 584"/>
                <a:gd name="T41" fmla="*/ 540 h 540"/>
                <a:gd name="T42" fmla="*/ 584 w 584"/>
                <a:gd name="T43" fmla="*/ 0 h 540"/>
                <a:gd name="T44" fmla="*/ 457 w 584"/>
                <a:gd name="T45" fmla="*/ 0 h 540"/>
                <a:gd name="T46" fmla="*/ 318 w 584"/>
                <a:gd name="T47" fmla="*/ 3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4" h="540">
                  <a:moveTo>
                    <a:pt x="318" y="339"/>
                  </a:moveTo>
                  <a:cubicBezTo>
                    <a:pt x="293" y="410"/>
                    <a:pt x="293" y="410"/>
                    <a:pt x="293" y="410"/>
                  </a:cubicBezTo>
                  <a:cubicBezTo>
                    <a:pt x="292" y="410"/>
                    <a:pt x="292" y="410"/>
                    <a:pt x="292" y="410"/>
                  </a:cubicBezTo>
                  <a:cubicBezTo>
                    <a:pt x="287" y="393"/>
                    <a:pt x="280" y="370"/>
                    <a:pt x="268" y="34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87" y="540"/>
                    <a:pt x="87" y="540"/>
                    <a:pt x="87" y="540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7" y="188"/>
                    <a:pt x="87" y="163"/>
                    <a:pt x="86" y="135"/>
                  </a:cubicBezTo>
                  <a:cubicBezTo>
                    <a:pt x="86" y="120"/>
                    <a:pt x="84" y="109"/>
                    <a:pt x="84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90" y="120"/>
                    <a:pt x="95" y="136"/>
                    <a:pt x="98" y="146"/>
                  </a:cubicBezTo>
                  <a:cubicBezTo>
                    <a:pt x="260" y="540"/>
                    <a:pt x="260" y="540"/>
                    <a:pt x="260" y="540"/>
                  </a:cubicBezTo>
                  <a:cubicBezTo>
                    <a:pt x="321" y="540"/>
                    <a:pt x="321" y="540"/>
                    <a:pt x="321" y="540"/>
                  </a:cubicBezTo>
                  <a:cubicBezTo>
                    <a:pt x="482" y="143"/>
                    <a:pt x="482" y="143"/>
                    <a:pt x="482" y="143"/>
                  </a:cubicBezTo>
                  <a:cubicBezTo>
                    <a:pt x="486" y="134"/>
                    <a:pt x="490" y="116"/>
                    <a:pt x="493" y="100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493" y="139"/>
                    <a:pt x="491" y="175"/>
                    <a:pt x="491" y="197"/>
                  </a:cubicBezTo>
                  <a:cubicBezTo>
                    <a:pt x="491" y="540"/>
                    <a:pt x="491" y="540"/>
                    <a:pt x="491" y="540"/>
                  </a:cubicBezTo>
                  <a:cubicBezTo>
                    <a:pt x="584" y="540"/>
                    <a:pt x="584" y="540"/>
                    <a:pt x="584" y="54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57" y="0"/>
                    <a:pt x="457" y="0"/>
                    <a:pt x="457" y="0"/>
                  </a:cubicBezTo>
                  <a:lnTo>
                    <a:pt x="318" y="33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138" y="4182"/>
              <a:ext cx="16" cy="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136" y="4153"/>
              <a:ext cx="20" cy="19"/>
            </a:xfrm>
            <a:custGeom>
              <a:avLst/>
              <a:gdLst>
                <a:gd name="T0" fmla="*/ 55 w 111"/>
                <a:gd name="T1" fmla="*/ 0 h 105"/>
                <a:gd name="T2" fmla="*/ 17 w 111"/>
                <a:gd name="T3" fmla="*/ 15 h 105"/>
                <a:gd name="T4" fmla="*/ 0 w 111"/>
                <a:gd name="T5" fmla="*/ 53 h 105"/>
                <a:gd name="T6" fmla="*/ 16 w 111"/>
                <a:gd name="T7" fmla="*/ 90 h 105"/>
                <a:gd name="T8" fmla="*/ 55 w 111"/>
                <a:gd name="T9" fmla="*/ 105 h 105"/>
                <a:gd name="T10" fmla="*/ 95 w 111"/>
                <a:gd name="T11" fmla="*/ 90 h 105"/>
                <a:gd name="T12" fmla="*/ 111 w 111"/>
                <a:gd name="T13" fmla="*/ 53 h 105"/>
                <a:gd name="T14" fmla="*/ 95 w 111"/>
                <a:gd name="T15" fmla="*/ 15 h 105"/>
                <a:gd name="T16" fmla="*/ 55 w 111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05">
                  <a:moveTo>
                    <a:pt x="55" y="0"/>
                  </a:moveTo>
                  <a:cubicBezTo>
                    <a:pt x="40" y="0"/>
                    <a:pt x="27" y="5"/>
                    <a:pt x="17" y="15"/>
                  </a:cubicBezTo>
                  <a:cubicBezTo>
                    <a:pt x="6" y="25"/>
                    <a:pt x="0" y="38"/>
                    <a:pt x="0" y="53"/>
                  </a:cubicBezTo>
                  <a:cubicBezTo>
                    <a:pt x="0" y="68"/>
                    <a:pt x="6" y="80"/>
                    <a:pt x="16" y="90"/>
                  </a:cubicBezTo>
                  <a:cubicBezTo>
                    <a:pt x="27" y="100"/>
                    <a:pt x="40" y="105"/>
                    <a:pt x="55" y="105"/>
                  </a:cubicBezTo>
                  <a:cubicBezTo>
                    <a:pt x="71" y="105"/>
                    <a:pt x="84" y="100"/>
                    <a:pt x="95" y="90"/>
                  </a:cubicBezTo>
                  <a:cubicBezTo>
                    <a:pt x="105" y="80"/>
                    <a:pt x="111" y="68"/>
                    <a:pt x="111" y="53"/>
                  </a:cubicBezTo>
                  <a:cubicBezTo>
                    <a:pt x="111" y="38"/>
                    <a:pt x="105" y="26"/>
                    <a:pt x="95" y="15"/>
                  </a:cubicBezTo>
                  <a:cubicBezTo>
                    <a:pt x="84" y="5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165" y="4180"/>
              <a:ext cx="53" cy="71"/>
            </a:xfrm>
            <a:custGeom>
              <a:avLst/>
              <a:gdLst>
                <a:gd name="T0" fmla="*/ 259 w 302"/>
                <a:gd name="T1" fmla="*/ 5 h 405"/>
                <a:gd name="T2" fmla="*/ 208 w 302"/>
                <a:gd name="T3" fmla="*/ 0 h 405"/>
                <a:gd name="T4" fmla="*/ 98 w 302"/>
                <a:gd name="T5" fmla="*/ 26 h 405"/>
                <a:gd name="T6" fmla="*/ 25 w 302"/>
                <a:gd name="T7" fmla="*/ 101 h 405"/>
                <a:gd name="T8" fmla="*/ 0 w 302"/>
                <a:gd name="T9" fmla="*/ 213 h 405"/>
                <a:gd name="T10" fmla="*/ 24 w 302"/>
                <a:gd name="T11" fmla="*/ 312 h 405"/>
                <a:gd name="T12" fmla="*/ 92 w 302"/>
                <a:gd name="T13" fmla="*/ 381 h 405"/>
                <a:gd name="T14" fmla="*/ 191 w 302"/>
                <a:gd name="T15" fmla="*/ 405 h 405"/>
                <a:gd name="T16" fmla="*/ 301 w 302"/>
                <a:gd name="T17" fmla="*/ 380 h 405"/>
                <a:gd name="T18" fmla="*/ 302 w 302"/>
                <a:gd name="T19" fmla="*/ 379 h 405"/>
                <a:gd name="T20" fmla="*/ 302 w 302"/>
                <a:gd name="T21" fmla="*/ 295 h 405"/>
                <a:gd name="T22" fmla="*/ 299 w 302"/>
                <a:gd name="T23" fmla="*/ 298 h 405"/>
                <a:gd name="T24" fmla="*/ 254 w 302"/>
                <a:gd name="T25" fmla="*/ 321 h 405"/>
                <a:gd name="T26" fmla="*/ 210 w 302"/>
                <a:gd name="T27" fmla="*/ 330 h 405"/>
                <a:gd name="T28" fmla="*/ 125 w 302"/>
                <a:gd name="T29" fmla="*/ 297 h 405"/>
                <a:gd name="T30" fmla="*/ 94 w 302"/>
                <a:gd name="T31" fmla="*/ 205 h 405"/>
                <a:gd name="T32" fmla="*/ 127 w 302"/>
                <a:gd name="T33" fmla="*/ 110 h 405"/>
                <a:gd name="T34" fmla="*/ 212 w 302"/>
                <a:gd name="T35" fmla="*/ 75 h 405"/>
                <a:gd name="T36" fmla="*/ 299 w 302"/>
                <a:gd name="T37" fmla="*/ 105 h 405"/>
                <a:gd name="T38" fmla="*/ 302 w 302"/>
                <a:gd name="T39" fmla="*/ 108 h 405"/>
                <a:gd name="T40" fmla="*/ 302 w 302"/>
                <a:gd name="T41" fmla="*/ 20 h 405"/>
                <a:gd name="T42" fmla="*/ 301 w 302"/>
                <a:gd name="T43" fmla="*/ 19 h 405"/>
                <a:gd name="T44" fmla="*/ 259 w 302"/>
                <a:gd name="T45" fmla="*/ 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5">
                  <a:moveTo>
                    <a:pt x="259" y="5"/>
                  </a:moveTo>
                  <a:cubicBezTo>
                    <a:pt x="242" y="2"/>
                    <a:pt x="224" y="0"/>
                    <a:pt x="208" y="0"/>
                  </a:cubicBezTo>
                  <a:cubicBezTo>
                    <a:pt x="166" y="0"/>
                    <a:pt x="129" y="9"/>
                    <a:pt x="98" y="26"/>
                  </a:cubicBezTo>
                  <a:cubicBezTo>
                    <a:pt x="66" y="44"/>
                    <a:pt x="41" y="69"/>
                    <a:pt x="25" y="101"/>
                  </a:cubicBezTo>
                  <a:cubicBezTo>
                    <a:pt x="8" y="133"/>
                    <a:pt x="0" y="171"/>
                    <a:pt x="0" y="213"/>
                  </a:cubicBezTo>
                  <a:cubicBezTo>
                    <a:pt x="0" y="249"/>
                    <a:pt x="8" y="283"/>
                    <a:pt x="24" y="312"/>
                  </a:cubicBezTo>
                  <a:cubicBezTo>
                    <a:pt x="40" y="342"/>
                    <a:pt x="63" y="365"/>
                    <a:pt x="92" y="381"/>
                  </a:cubicBezTo>
                  <a:cubicBezTo>
                    <a:pt x="121" y="397"/>
                    <a:pt x="154" y="405"/>
                    <a:pt x="191" y="405"/>
                  </a:cubicBezTo>
                  <a:cubicBezTo>
                    <a:pt x="235" y="405"/>
                    <a:pt x="272" y="397"/>
                    <a:pt x="301" y="380"/>
                  </a:cubicBezTo>
                  <a:cubicBezTo>
                    <a:pt x="302" y="379"/>
                    <a:pt x="302" y="379"/>
                    <a:pt x="302" y="379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299" y="298"/>
                    <a:pt x="299" y="298"/>
                    <a:pt x="299" y="298"/>
                  </a:cubicBezTo>
                  <a:cubicBezTo>
                    <a:pt x="285" y="308"/>
                    <a:pt x="270" y="316"/>
                    <a:pt x="254" y="321"/>
                  </a:cubicBezTo>
                  <a:cubicBezTo>
                    <a:pt x="238" y="327"/>
                    <a:pt x="223" y="330"/>
                    <a:pt x="210" y="330"/>
                  </a:cubicBezTo>
                  <a:cubicBezTo>
                    <a:pt x="175" y="330"/>
                    <a:pt x="146" y="319"/>
                    <a:pt x="125" y="297"/>
                  </a:cubicBezTo>
                  <a:cubicBezTo>
                    <a:pt x="104" y="275"/>
                    <a:pt x="94" y="244"/>
                    <a:pt x="94" y="205"/>
                  </a:cubicBezTo>
                  <a:cubicBezTo>
                    <a:pt x="94" y="165"/>
                    <a:pt x="105" y="134"/>
                    <a:pt x="127" y="110"/>
                  </a:cubicBezTo>
                  <a:cubicBezTo>
                    <a:pt x="148" y="87"/>
                    <a:pt x="177" y="75"/>
                    <a:pt x="212" y="75"/>
                  </a:cubicBezTo>
                  <a:cubicBezTo>
                    <a:pt x="242" y="75"/>
                    <a:pt x="271" y="85"/>
                    <a:pt x="299" y="105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291" y="14"/>
                    <a:pt x="277" y="9"/>
                    <a:pt x="259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230" y="4181"/>
              <a:ext cx="39" cy="68"/>
            </a:xfrm>
            <a:custGeom>
              <a:avLst/>
              <a:gdLst>
                <a:gd name="T0" fmla="*/ 188 w 225"/>
                <a:gd name="T1" fmla="*/ 0 h 394"/>
                <a:gd name="T2" fmla="*/ 127 w 225"/>
                <a:gd name="T3" fmla="*/ 22 h 394"/>
                <a:gd name="T4" fmla="*/ 92 w 225"/>
                <a:gd name="T5" fmla="*/ 74 h 394"/>
                <a:gd name="T6" fmla="*/ 91 w 225"/>
                <a:gd name="T7" fmla="*/ 74 h 394"/>
                <a:gd name="T8" fmla="*/ 91 w 225"/>
                <a:gd name="T9" fmla="*/ 7 h 394"/>
                <a:gd name="T10" fmla="*/ 0 w 225"/>
                <a:gd name="T11" fmla="*/ 7 h 394"/>
                <a:gd name="T12" fmla="*/ 0 w 225"/>
                <a:gd name="T13" fmla="*/ 394 h 394"/>
                <a:gd name="T14" fmla="*/ 91 w 225"/>
                <a:gd name="T15" fmla="*/ 394 h 394"/>
                <a:gd name="T16" fmla="*/ 91 w 225"/>
                <a:gd name="T17" fmla="*/ 196 h 394"/>
                <a:gd name="T18" fmla="*/ 114 w 225"/>
                <a:gd name="T19" fmla="*/ 114 h 394"/>
                <a:gd name="T20" fmla="*/ 173 w 225"/>
                <a:gd name="T21" fmla="*/ 83 h 394"/>
                <a:gd name="T22" fmla="*/ 200 w 225"/>
                <a:gd name="T23" fmla="*/ 87 h 394"/>
                <a:gd name="T24" fmla="*/ 221 w 225"/>
                <a:gd name="T25" fmla="*/ 95 h 394"/>
                <a:gd name="T26" fmla="*/ 225 w 225"/>
                <a:gd name="T27" fmla="*/ 98 h 394"/>
                <a:gd name="T28" fmla="*/ 225 w 225"/>
                <a:gd name="T29" fmla="*/ 6 h 394"/>
                <a:gd name="T30" fmla="*/ 224 w 225"/>
                <a:gd name="T31" fmla="*/ 6 h 394"/>
                <a:gd name="T32" fmla="*/ 188 w 225"/>
                <a:gd name="T3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394">
                  <a:moveTo>
                    <a:pt x="188" y="0"/>
                  </a:moveTo>
                  <a:cubicBezTo>
                    <a:pt x="165" y="0"/>
                    <a:pt x="145" y="8"/>
                    <a:pt x="127" y="22"/>
                  </a:cubicBezTo>
                  <a:cubicBezTo>
                    <a:pt x="112" y="35"/>
                    <a:pt x="101" y="52"/>
                    <a:pt x="92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91" y="394"/>
                    <a:pt x="91" y="394"/>
                    <a:pt x="91" y="394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62"/>
                    <a:pt x="99" y="135"/>
                    <a:pt x="114" y="114"/>
                  </a:cubicBezTo>
                  <a:cubicBezTo>
                    <a:pt x="129" y="93"/>
                    <a:pt x="148" y="83"/>
                    <a:pt x="173" y="83"/>
                  </a:cubicBezTo>
                  <a:cubicBezTo>
                    <a:pt x="181" y="83"/>
                    <a:pt x="190" y="84"/>
                    <a:pt x="200" y="87"/>
                  </a:cubicBezTo>
                  <a:cubicBezTo>
                    <a:pt x="210" y="89"/>
                    <a:pt x="217" y="92"/>
                    <a:pt x="221" y="95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15" y="2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7270" y="4180"/>
              <a:ext cx="70" cy="71"/>
            </a:xfrm>
            <a:custGeom>
              <a:avLst/>
              <a:gdLst>
                <a:gd name="T0" fmla="*/ 205 w 398"/>
                <a:gd name="T1" fmla="*/ 0 h 405"/>
                <a:gd name="T2" fmla="*/ 54 w 398"/>
                <a:gd name="T3" fmla="*/ 55 h 405"/>
                <a:gd name="T4" fmla="*/ 0 w 398"/>
                <a:gd name="T5" fmla="*/ 207 h 405"/>
                <a:gd name="T6" fmla="*/ 53 w 398"/>
                <a:gd name="T7" fmla="*/ 352 h 405"/>
                <a:gd name="T8" fmla="*/ 196 w 398"/>
                <a:gd name="T9" fmla="*/ 405 h 405"/>
                <a:gd name="T10" fmla="*/ 343 w 398"/>
                <a:gd name="T11" fmla="*/ 349 h 405"/>
                <a:gd name="T12" fmla="*/ 398 w 398"/>
                <a:gd name="T13" fmla="*/ 199 h 405"/>
                <a:gd name="T14" fmla="*/ 347 w 398"/>
                <a:gd name="T15" fmla="*/ 53 h 405"/>
                <a:gd name="T16" fmla="*/ 205 w 398"/>
                <a:gd name="T17" fmla="*/ 0 h 405"/>
                <a:gd name="T18" fmla="*/ 277 w 398"/>
                <a:gd name="T19" fmla="*/ 298 h 405"/>
                <a:gd name="T20" fmla="*/ 201 w 398"/>
                <a:gd name="T21" fmla="*/ 330 h 405"/>
                <a:gd name="T22" fmla="*/ 123 w 398"/>
                <a:gd name="T23" fmla="*/ 297 h 405"/>
                <a:gd name="T24" fmla="*/ 94 w 398"/>
                <a:gd name="T25" fmla="*/ 204 h 405"/>
                <a:gd name="T26" fmla="*/ 123 w 398"/>
                <a:gd name="T27" fmla="*/ 109 h 405"/>
                <a:gd name="T28" fmla="*/ 200 w 398"/>
                <a:gd name="T29" fmla="*/ 75 h 405"/>
                <a:gd name="T30" fmla="*/ 276 w 398"/>
                <a:gd name="T31" fmla="*/ 107 h 405"/>
                <a:gd name="T32" fmla="*/ 303 w 398"/>
                <a:gd name="T33" fmla="*/ 202 h 405"/>
                <a:gd name="T34" fmla="*/ 277 w 398"/>
                <a:gd name="T35" fmla="*/ 29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8" h="405">
                  <a:moveTo>
                    <a:pt x="205" y="0"/>
                  </a:moveTo>
                  <a:cubicBezTo>
                    <a:pt x="141" y="0"/>
                    <a:pt x="91" y="18"/>
                    <a:pt x="54" y="55"/>
                  </a:cubicBezTo>
                  <a:cubicBezTo>
                    <a:pt x="18" y="92"/>
                    <a:pt x="0" y="143"/>
                    <a:pt x="0" y="207"/>
                  </a:cubicBezTo>
                  <a:cubicBezTo>
                    <a:pt x="0" y="268"/>
                    <a:pt x="18" y="316"/>
                    <a:pt x="53" y="352"/>
                  </a:cubicBezTo>
                  <a:cubicBezTo>
                    <a:pt x="88" y="387"/>
                    <a:pt x="136" y="405"/>
                    <a:pt x="196" y="405"/>
                  </a:cubicBezTo>
                  <a:cubicBezTo>
                    <a:pt x="258" y="405"/>
                    <a:pt x="307" y="386"/>
                    <a:pt x="343" y="349"/>
                  </a:cubicBezTo>
                  <a:cubicBezTo>
                    <a:pt x="379" y="312"/>
                    <a:pt x="398" y="261"/>
                    <a:pt x="398" y="199"/>
                  </a:cubicBezTo>
                  <a:cubicBezTo>
                    <a:pt x="398" y="137"/>
                    <a:pt x="381" y="88"/>
                    <a:pt x="347" y="53"/>
                  </a:cubicBezTo>
                  <a:cubicBezTo>
                    <a:pt x="313" y="18"/>
                    <a:pt x="265" y="0"/>
                    <a:pt x="205" y="0"/>
                  </a:cubicBezTo>
                  <a:close/>
                  <a:moveTo>
                    <a:pt x="277" y="298"/>
                  </a:moveTo>
                  <a:cubicBezTo>
                    <a:pt x="260" y="319"/>
                    <a:pt x="235" y="330"/>
                    <a:pt x="201" y="330"/>
                  </a:cubicBezTo>
                  <a:cubicBezTo>
                    <a:pt x="168" y="330"/>
                    <a:pt x="141" y="319"/>
                    <a:pt x="123" y="297"/>
                  </a:cubicBezTo>
                  <a:cubicBezTo>
                    <a:pt x="104" y="275"/>
                    <a:pt x="94" y="244"/>
                    <a:pt x="94" y="204"/>
                  </a:cubicBezTo>
                  <a:cubicBezTo>
                    <a:pt x="94" y="163"/>
                    <a:pt x="104" y="131"/>
                    <a:pt x="123" y="109"/>
                  </a:cubicBezTo>
                  <a:cubicBezTo>
                    <a:pt x="141" y="86"/>
                    <a:pt x="167" y="75"/>
                    <a:pt x="200" y="75"/>
                  </a:cubicBezTo>
                  <a:cubicBezTo>
                    <a:pt x="232" y="75"/>
                    <a:pt x="258" y="86"/>
                    <a:pt x="276" y="107"/>
                  </a:cubicBezTo>
                  <a:cubicBezTo>
                    <a:pt x="294" y="128"/>
                    <a:pt x="303" y="160"/>
                    <a:pt x="303" y="202"/>
                  </a:cubicBezTo>
                  <a:cubicBezTo>
                    <a:pt x="303" y="244"/>
                    <a:pt x="295" y="276"/>
                    <a:pt x="277" y="2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347" y="4180"/>
              <a:ext cx="45" cy="71"/>
            </a:xfrm>
            <a:custGeom>
              <a:avLst/>
              <a:gdLst>
                <a:gd name="T0" fmla="*/ 158 w 257"/>
                <a:gd name="T1" fmla="*/ 169 h 405"/>
                <a:gd name="T2" fmla="*/ 103 w 257"/>
                <a:gd name="T3" fmla="*/ 141 h 405"/>
                <a:gd name="T4" fmla="*/ 92 w 257"/>
                <a:gd name="T5" fmla="*/ 111 h 405"/>
                <a:gd name="T6" fmla="*/ 106 w 257"/>
                <a:gd name="T7" fmla="*/ 83 h 405"/>
                <a:gd name="T8" fmla="*/ 145 w 257"/>
                <a:gd name="T9" fmla="*/ 72 h 405"/>
                <a:gd name="T10" fmla="*/ 192 w 257"/>
                <a:gd name="T11" fmla="*/ 79 h 405"/>
                <a:gd name="T12" fmla="*/ 233 w 257"/>
                <a:gd name="T13" fmla="*/ 98 h 405"/>
                <a:gd name="T14" fmla="*/ 236 w 257"/>
                <a:gd name="T15" fmla="*/ 101 h 405"/>
                <a:gd name="T16" fmla="*/ 236 w 257"/>
                <a:gd name="T17" fmla="*/ 17 h 405"/>
                <a:gd name="T18" fmla="*/ 235 w 257"/>
                <a:gd name="T19" fmla="*/ 16 h 405"/>
                <a:gd name="T20" fmla="*/ 193 w 257"/>
                <a:gd name="T21" fmla="*/ 4 h 405"/>
                <a:gd name="T22" fmla="*/ 148 w 257"/>
                <a:gd name="T23" fmla="*/ 0 h 405"/>
                <a:gd name="T24" fmla="*/ 41 w 257"/>
                <a:gd name="T25" fmla="*/ 33 h 405"/>
                <a:gd name="T26" fmla="*/ 0 w 257"/>
                <a:gd name="T27" fmla="*/ 119 h 405"/>
                <a:gd name="T28" fmla="*/ 9 w 257"/>
                <a:gd name="T29" fmla="*/ 166 h 405"/>
                <a:gd name="T30" fmla="*/ 36 w 257"/>
                <a:gd name="T31" fmla="*/ 202 h 405"/>
                <a:gd name="T32" fmla="*/ 92 w 257"/>
                <a:gd name="T33" fmla="*/ 234 h 405"/>
                <a:gd name="T34" fmla="*/ 139 w 257"/>
                <a:gd name="T35" fmla="*/ 255 h 405"/>
                <a:gd name="T36" fmla="*/ 159 w 257"/>
                <a:gd name="T37" fmla="*/ 272 h 405"/>
                <a:gd name="T38" fmla="*/ 165 w 257"/>
                <a:gd name="T39" fmla="*/ 294 h 405"/>
                <a:gd name="T40" fmla="*/ 106 w 257"/>
                <a:gd name="T41" fmla="*/ 333 h 405"/>
                <a:gd name="T42" fmla="*/ 55 w 257"/>
                <a:gd name="T43" fmla="*/ 324 h 405"/>
                <a:gd name="T44" fmla="*/ 4 w 257"/>
                <a:gd name="T45" fmla="*/ 298 h 405"/>
                <a:gd name="T46" fmla="*/ 0 w 257"/>
                <a:gd name="T47" fmla="*/ 295 h 405"/>
                <a:gd name="T48" fmla="*/ 0 w 257"/>
                <a:gd name="T49" fmla="*/ 383 h 405"/>
                <a:gd name="T50" fmla="*/ 1 w 257"/>
                <a:gd name="T51" fmla="*/ 384 h 405"/>
                <a:gd name="T52" fmla="*/ 50 w 257"/>
                <a:gd name="T53" fmla="*/ 399 h 405"/>
                <a:gd name="T54" fmla="*/ 102 w 257"/>
                <a:gd name="T55" fmla="*/ 405 h 405"/>
                <a:gd name="T56" fmla="*/ 215 w 257"/>
                <a:gd name="T57" fmla="*/ 372 h 405"/>
                <a:gd name="T58" fmla="*/ 257 w 257"/>
                <a:gd name="T59" fmla="*/ 284 h 405"/>
                <a:gd name="T60" fmla="*/ 234 w 257"/>
                <a:gd name="T61" fmla="*/ 218 h 405"/>
                <a:gd name="T62" fmla="*/ 158 w 257"/>
                <a:gd name="T63" fmla="*/ 16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7" h="405">
                  <a:moveTo>
                    <a:pt x="158" y="169"/>
                  </a:moveTo>
                  <a:cubicBezTo>
                    <a:pt x="129" y="157"/>
                    <a:pt x="110" y="148"/>
                    <a:pt x="103" y="141"/>
                  </a:cubicBezTo>
                  <a:cubicBezTo>
                    <a:pt x="96" y="133"/>
                    <a:pt x="92" y="123"/>
                    <a:pt x="92" y="111"/>
                  </a:cubicBezTo>
                  <a:cubicBezTo>
                    <a:pt x="92" y="99"/>
                    <a:pt x="96" y="90"/>
                    <a:pt x="106" y="83"/>
                  </a:cubicBezTo>
                  <a:cubicBezTo>
                    <a:pt x="115" y="76"/>
                    <a:pt x="129" y="72"/>
                    <a:pt x="145" y="72"/>
                  </a:cubicBezTo>
                  <a:cubicBezTo>
                    <a:pt x="160" y="72"/>
                    <a:pt x="176" y="74"/>
                    <a:pt x="192" y="79"/>
                  </a:cubicBezTo>
                  <a:cubicBezTo>
                    <a:pt x="207" y="84"/>
                    <a:pt x="221" y="90"/>
                    <a:pt x="233" y="98"/>
                  </a:cubicBezTo>
                  <a:cubicBezTo>
                    <a:pt x="236" y="101"/>
                    <a:pt x="236" y="101"/>
                    <a:pt x="236" y="101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24" y="11"/>
                    <a:pt x="210" y="8"/>
                    <a:pt x="193" y="4"/>
                  </a:cubicBezTo>
                  <a:cubicBezTo>
                    <a:pt x="177" y="1"/>
                    <a:pt x="161" y="0"/>
                    <a:pt x="148" y="0"/>
                  </a:cubicBezTo>
                  <a:cubicBezTo>
                    <a:pt x="105" y="0"/>
                    <a:pt x="69" y="11"/>
                    <a:pt x="41" y="33"/>
                  </a:cubicBezTo>
                  <a:cubicBezTo>
                    <a:pt x="14" y="55"/>
                    <a:pt x="0" y="84"/>
                    <a:pt x="0" y="119"/>
                  </a:cubicBezTo>
                  <a:cubicBezTo>
                    <a:pt x="0" y="137"/>
                    <a:pt x="3" y="153"/>
                    <a:pt x="9" y="166"/>
                  </a:cubicBezTo>
                  <a:cubicBezTo>
                    <a:pt x="15" y="180"/>
                    <a:pt x="24" y="192"/>
                    <a:pt x="36" y="202"/>
                  </a:cubicBezTo>
                  <a:cubicBezTo>
                    <a:pt x="48" y="213"/>
                    <a:pt x="67" y="223"/>
                    <a:pt x="92" y="234"/>
                  </a:cubicBezTo>
                  <a:cubicBezTo>
                    <a:pt x="113" y="242"/>
                    <a:pt x="129" y="250"/>
                    <a:pt x="139" y="255"/>
                  </a:cubicBezTo>
                  <a:cubicBezTo>
                    <a:pt x="149" y="261"/>
                    <a:pt x="155" y="267"/>
                    <a:pt x="159" y="272"/>
                  </a:cubicBezTo>
                  <a:cubicBezTo>
                    <a:pt x="163" y="278"/>
                    <a:pt x="165" y="285"/>
                    <a:pt x="165" y="294"/>
                  </a:cubicBezTo>
                  <a:cubicBezTo>
                    <a:pt x="165" y="320"/>
                    <a:pt x="146" y="333"/>
                    <a:pt x="106" y="333"/>
                  </a:cubicBezTo>
                  <a:cubicBezTo>
                    <a:pt x="91" y="333"/>
                    <a:pt x="74" y="330"/>
                    <a:pt x="55" y="324"/>
                  </a:cubicBezTo>
                  <a:cubicBezTo>
                    <a:pt x="37" y="318"/>
                    <a:pt x="19" y="309"/>
                    <a:pt x="4" y="29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" y="384"/>
                    <a:pt x="1" y="384"/>
                    <a:pt x="1" y="384"/>
                  </a:cubicBezTo>
                  <a:cubicBezTo>
                    <a:pt x="14" y="390"/>
                    <a:pt x="31" y="395"/>
                    <a:pt x="50" y="399"/>
                  </a:cubicBezTo>
                  <a:cubicBezTo>
                    <a:pt x="69" y="403"/>
                    <a:pt x="87" y="405"/>
                    <a:pt x="102" y="405"/>
                  </a:cubicBezTo>
                  <a:cubicBezTo>
                    <a:pt x="149" y="405"/>
                    <a:pt x="187" y="394"/>
                    <a:pt x="215" y="372"/>
                  </a:cubicBezTo>
                  <a:cubicBezTo>
                    <a:pt x="243" y="350"/>
                    <a:pt x="257" y="320"/>
                    <a:pt x="257" y="284"/>
                  </a:cubicBezTo>
                  <a:cubicBezTo>
                    <a:pt x="257" y="258"/>
                    <a:pt x="249" y="236"/>
                    <a:pt x="234" y="218"/>
                  </a:cubicBezTo>
                  <a:cubicBezTo>
                    <a:pt x="219" y="200"/>
                    <a:pt x="194" y="183"/>
                    <a:pt x="158" y="1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7399" y="4180"/>
              <a:ext cx="70" cy="71"/>
            </a:xfrm>
            <a:custGeom>
              <a:avLst/>
              <a:gdLst>
                <a:gd name="T0" fmla="*/ 205 w 398"/>
                <a:gd name="T1" fmla="*/ 0 h 405"/>
                <a:gd name="T2" fmla="*/ 55 w 398"/>
                <a:gd name="T3" fmla="*/ 55 h 405"/>
                <a:gd name="T4" fmla="*/ 0 w 398"/>
                <a:gd name="T5" fmla="*/ 207 h 405"/>
                <a:gd name="T6" fmla="*/ 54 w 398"/>
                <a:gd name="T7" fmla="*/ 352 h 405"/>
                <a:gd name="T8" fmla="*/ 196 w 398"/>
                <a:gd name="T9" fmla="*/ 405 h 405"/>
                <a:gd name="T10" fmla="*/ 344 w 398"/>
                <a:gd name="T11" fmla="*/ 349 h 405"/>
                <a:gd name="T12" fmla="*/ 398 w 398"/>
                <a:gd name="T13" fmla="*/ 199 h 405"/>
                <a:gd name="T14" fmla="*/ 347 w 398"/>
                <a:gd name="T15" fmla="*/ 53 h 405"/>
                <a:gd name="T16" fmla="*/ 205 w 398"/>
                <a:gd name="T17" fmla="*/ 0 h 405"/>
                <a:gd name="T18" fmla="*/ 278 w 398"/>
                <a:gd name="T19" fmla="*/ 298 h 405"/>
                <a:gd name="T20" fmla="*/ 201 w 398"/>
                <a:gd name="T21" fmla="*/ 330 h 405"/>
                <a:gd name="T22" fmla="*/ 123 w 398"/>
                <a:gd name="T23" fmla="*/ 297 h 405"/>
                <a:gd name="T24" fmla="*/ 95 w 398"/>
                <a:gd name="T25" fmla="*/ 204 h 405"/>
                <a:gd name="T26" fmla="*/ 123 w 398"/>
                <a:gd name="T27" fmla="*/ 109 h 405"/>
                <a:gd name="T28" fmla="*/ 201 w 398"/>
                <a:gd name="T29" fmla="*/ 75 h 405"/>
                <a:gd name="T30" fmla="*/ 276 w 398"/>
                <a:gd name="T31" fmla="*/ 107 h 405"/>
                <a:gd name="T32" fmla="*/ 304 w 398"/>
                <a:gd name="T33" fmla="*/ 202 h 405"/>
                <a:gd name="T34" fmla="*/ 278 w 398"/>
                <a:gd name="T35" fmla="*/ 29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8" h="405">
                  <a:moveTo>
                    <a:pt x="205" y="0"/>
                  </a:moveTo>
                  <a:cubicBezTo>
                    <a:pt x="142" y="0"/>
                    <a:pt x="91" y="18"/>
                    <a:pt x="55" y="55"/>
                  </a:cubicBezTo>
                  <a:cubicBezTo>
                    <a:pt x="19" y="92"/>
                    <a:pt x="0" y="143"/>
                    <a:pt x="0" y="207"/>
                  </a:cubicBezTo>
                  <a:cubicBezTo>
                    <a:pt x="0" y="268"/>
                    <a:pt x="18" y="316"/>
                    <a:pt x="54" y="352"/>
                  </a:cubicBezTo>
                  <a:cubicBezTo>
                    <a:pt x="89" y="387"/>
                    <a:pt x="137" y="405"/>
                    <a:pt x="196" y="405"/>
                  </a:cubicBezTo>
                  <a:cubicBezTo>
                    <a:pt x="258" y="405"/>
                    <a:pt x="308" y="386"/>
                    <a:pt x="344" y="349"/>
                  </a:cubicBezTo>
                  <a:cubicBezTo>
                    <a:pt x="380" y="312"/>
                    <a:pt x="398" y="261"/>
                    <a:pt x="398" y="199"/>
                  </a:cubicBezTo>
                  <a:cubicBezTo>
                    <a:pt x="398" y="137"/>
                    <a:pt x="381" y="88"/>
                    <a:pt x="347" y="53"/>
                  </a:cubicBezTo>
                  <a:cubicBezTo>
                    <a:pt x="313" y="18"/>
                    <a:pt x="266" y="0"/>
                    <a:pt x="205" y="0"/>
                  </a:cubicBezTo>
                  <a:close/>
                  <a:moveTo>
                    <a:pt x="278" y="298"/>
                  </a:moveTo>
                  <a:cubicBezTo>
                    <a:pt x="261" y="319"/>
                    <a:pt x="235" y="330"/>
                    <a:pt x="201" y="330"/>
                  </a:cubicBezTo>
                  <a:cubicBezTo>
                    <a:pt x="168" y="330"/>
                    <a:pt x="142" y="319"/>
                    <a:pt x="123" y="297"/>
                  </a:cubicBezTo>
                  <a:cubicBezTo>
                    <a:pt x="104" y="275"/>
                    <a:pt x="95" y="244"/>
                    <a:pt x="95" y="204"/>
                  </a:cubicBezTo>
                  <a:cubicBezTo>
                    <a:pt x="95" y="163"/>
                    <a:pt x="104" y="131"/>
                    <a:pt x="123" y="109"/>
                  </a:cubicBezTo>
                  <a:cubicBezTo>
                    <a:pt x="142" y="86"/>
                    <a:pt x="168" y="75"/>
                    <a:pt x="201" y="75"/>
                  </a:cubicBezTo>
                  <a:cubicBezTo>
                    <a:pt x="233" y="75"/>
                    <a:pt x="258" y="86"/>
                    <a:pt x="276" y="107"/>
                  </a:cubicBezTo>
                  <a:cubicBezTo>
                    <a:pt x="295" y="128"/>
                    <a:pt x="304" y="160"/>
                    <a:pt x="304" y="202"/>
                  </a:cubicBezTo>
                  <a:cubicBezTo>
                    <a:pt x="304" y="244"/>
                    <a:pt x="295" y="276"/>
                    <a:pt x="278" y="2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471" y="4148"/>
              <a:ext cx="83" cy="103"/>
            </a:xfrm>
            <a:custGeom>
              <a:avLst/>
              <a:gdLst>
                <a:gd name="T0" fmla="*/ 476 w 476"/>
                <a:gd name="T1" fmla="*/ 266 h 588"/>
                <a:gd name="T2" fmla="*/ 476 w 476"/>
                <a:gd name="T3" fmla="*/ 192 h 588"/>
                <a:gd name="T4" fmla="*/ 384 w 476"/>
                <a:gd name="T5" fmla="*/ 192 h 588"/>
                <a:gd name="T6" fmla="*/ 384 w 476"/>
                <a:gd name="T7" fmla="*/ 77 h 588"/>
                <a:gd name="T8" fmla="*/ 381 w 476"/>
                <a:gd name="T9" fmla="*/ 78 h 588"/>
                <a:gd name="T10" fmla="*/ 295 w 476"/>
                <a:gd name="T11" fmla="*/ 104 h 588"/>
                <a:gd name="T12" fmla="*/ 293 w 476"/>
                <a:gd name="T13" fmla="*/ 105 h 588"/>
                <a:gd name="T14" fmla="*/ 293 w 476"/>
                <a:gd name="T15" fmla="*/ 192 h 588"/>
                <a:gd name="T16" fmla="*/ 156 w 476"/>
                <a:gd name="T17" fmla="*/ 192 h 588"/>
                <a:gd name="T18" fmla="*/ 156 w 476"/>
                <a:gd name="T19" fmla="*/ 143 h 588"/>
                <a:gd name="T20" fmla="*/ 171 w 476"/>
                <a:gd name="T21" fmla="*/ 92 h 588"/>
                <a:gd name="T22" fmla="*/ 214 w 476"/>
                <a:gd name="T23" fmla="*/ 75 h 588"/>
                <a:gd name="T24" fmla="*/ 254 w 476"/>
                <a:gd name="T25" fmla="*/ 84 h 588"/>
                <a:gd name="T26" fmla="*/ 257 w 476"/>
                <a:gd name="T27" fmla="*/ 85 h 588"/>
                <a:gd name="T28" fmla="*/ 257 w 476"/>
                <a:gd name="T29" fmla="*/ 7 h 588"/>
                <a:gd name="T30" fmla="*/ 255 w 476"/>
                <a:gd name="T31" fmla="*/ 6 h 588"/>
                <a:gd name="T32" fmla="*/ 204 w 476"/>
                <a:gd name="T33" fmla="*/ 0 h 588"/>
                <a:gd name="T34" fmla="*/ 132 w 476"/>
                <a:gd name="T35" fmla="*/ 17 h 588"/>
                <a:gd name="T36" fmla="*/ 82 w 476"/>
                <a:gd name="T37" fmla="*/ 66 h 588"/>
                <a:gd name="T38" fmla="*/ 64 w 476"/>
                <a:gd name="T39" fmla="*/ 139 h 588"/>
                <a:gd name="T40" fmla="*/ 64 w 476"/>
                <a:gd name="T41" fmla="*/ 192 h 588"/>
                <a:gd name="T42" fmla="*/ 0 w 476"/>
                <a:gd name="T43" fmla="*/ 192 h 588"/>
                <a:gd name="T44" fmla="*/ 0 w 476"/>
                <a:gd name="T45" fmla="*/ 266 h 588"/>
                <a:gd name="T46" fmla="*/ 64 w 476"/>
                <a:gd name="T47" fmla="*/ 266 h 588"/>
                <a:gd name="T48" fmla="*/ 64 w 476"/>
                <a:gd name="T49" fmla="*/ 579 h 588"/>
                <a:gd name="T50" fmla="*/ 156 w 476"/>
                <a:gd name="T51" fmla="*/ 579 h 588"/>
                <a:gd name="T52" fmla="*/ 156 w 476"/>
                <a:gd name="T53" fmla="*/ 266 h 588"/>
                <a:gd name="T54" fmla="*/ 293 w 476"/>
                <a:gd name="T55" fmla="*/ 266 h 588"/>
                <a:gd name="T56" fmla="*/ 293 w 476"/>
                <a:gd name="T57" fmla="*/ 465 h 588"/>
                <a:gd name="T58" fmla="*/ 408 w 476"/>
                <a:gd name="T59" fmla="*/ 588 h 588"/>
                <a:gd name="T60" fmla="*/ 447 w 476"/>
                <a:gd name="T61" fmla="*/ 584 h 588"/>
                <a:gd name="T62" fmla="*/ 475 w 476"/>
                <a:gd name="T63" fmla="*/ 575 h 588"/>
                <a:gd name="T64" fmla="*/ 476 w 476"/>
                <a:gd name="T65" fmla="*/ 574 h 588"/>
                <a:gd name="T66" fmla="*/ 476 w 476"/>
                <a:gd name="T67" fmla="*/ 499 h 588"/>
                <a:gd name="T68" fmla="*/ 473 w 476"/>
                <a:gd name="T69" fmla="*/ 502 h 588"/>
                <a:gd name="T70" fmla="*/ 454 w 476"/>
                <a:gd name="T71" fmla="*/ 510 h 588"/>
                <a:gd name="T72" fmla="*/ 436 w 476"/>
                <a:gd name="T73" fmla="*/ 513 h 588"/>
                <a:gd name="T74" fmla="*/ 397 w 476"/>
                <a:gd name="T75" fmla="*/ 499 h 588"/>
                <a:gd name="T76" fmla="*/ 384 w 476"/>
                <a:gd name="T77" fmla="*/ 449 h 588"/>
                <a:gd name="T78" fmla="*/ 384 w 476"/>
                <a:gd name="T79" fmla="*/ 266 h 588"/>
                <a:gd name="T80" fmla="*/ 476 w 476"/>
                <a:gd name="T81" fmla="*/ 26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588">
                  <a:moveTo>
                    <a:pt x="476" y="266"/>
                  </a:moveTo>
                  <a:cubicBezTo>
                    <a:pt x="476" y="192"/>
                    <a:pt x="476" y="192"/>
                    <a:pt x="476" y="192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4" y="77"/>
                    <a:pt x="384" y="77"/>
                    <a:pt x="384" y="77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92"/>
                    <a:pt x="293" y="192"/>
                    <a:pt x="293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21"/>
                    <a:pt x="161" y="103"/>
                    <a:pt x="171" y="92"/>
                  </a:cubicBezTo>
                  <a:cubicBezTo>
                    <a:pt x="181" y="80"/>
                    <a:pt x="195" y="75"/>
                    <a:pt x="214" y="75"/>
                  </a:cubicBezTo>
                  <a:cubicBezTo>
                    <a:pt x="227" y="75"/>
                    <a:pt x="240" y="78"/>
                    <a:pt x="254" y="84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43" y="2"/>
                    <a:pt x="226" y="0"/>
                    <a:pt x="204" y="0"/>
                  </a:cubicBezTo>
                  <a:cubicBezTo>
                    <a:pt x="177" y="0"/>
                    <a:pt x="153" y="5"/>
                    <a:pt x="132" y="17"/>
                  </a:cubicBezTo>
                  <a:cubicBezTo>
                    <a:pt x="110" y="29"/>
                    <a:pt x="94" y="45"/>
                    <a:pt x="82" y="66"/>
                  </a:cubicBezTo>
                  <a:cubicBezTo>
                    <a:pt x="70" y="87"/>
                    <a:pt x="64" y="112"/>
                    <a:pt x="64" y="139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4" y="266"/>
                    <a:pt x="64" y="266"/>
                    <a:pt x="64" y="266"/>
                  </a:cubicBezTo>
                  <a:cubicBezTo>
                    <a:pt x="64" y="579"/>
                    <a:pt x="64" y="579"/>
                    <a:pt x="64" y="579"/>
                  </a:cubicBezTo>
                  <a:cubicBezTo>
                    <a:pt x="156" y="579"/>
                    <a:pt x="156" y="579"/>
                    <a:pt x="156" y="579"/>
                  </a:cubicBezTo>
                  <a:cubicBezTo>
                    <a:pt x="156" y="266"/>
                    <a:pt x="156" y="266"/>
                    <a:pt x="156" y="266"/>
                  </a:cubicBezTo>
                  <a:cubicBezTo>
                    <a:pt x="293" y="266"/>
                    <a:pt x="293" y="266"/>
                    <a:pt x="293" y="266"/>
                  </a:cubicBezTo>
                  <a:cubicBezTo>
                    <a:pt x="293" y="465"/>
                    <a:pt x="293" y="465"/>
                    <a:pt x="293" y="465"/>
                  </a:cubicBezTo>
                  <a:cubicBezTo>
                    <a:pt x="293" y="547"/>
                    <a:pt x="331" y="588"/>
                    <a:pt x="408" y="588"/>
                  </a:cubicBezTo>
                  <a:cubicBezTo>
                    <a:pt x="420" y="588"/>
                    <a:pt x="433" y="587"/>
                    <a:pt x="447" y="584"/>
                  </a:cubicBezTo>
                  <a:cubicBezTo>
                    <a:pt x="460" y="581"/>
                    <a:pt x="470" y="578"/>
                    <a:pt x="475" y="575"/>
                  </a:cubicBezTo>
                  <a:cubicBezTo>
                    <a:pt x="476" y="574"/>
                    <a:pt x="476" y="574"/>
                    <a:pt x="476" y="574"/>
                  </a:cubicBezTo>
                  <a:cubicBezTo>
                    <a:pt x="476" y="499"/>
                    <a:pt x="476" y="499"/>
                    <a:pt x="476" y="499"/>
                  </a:cubicBezTo>
                  <a:cubicBezTo>
                    <a:pt x="473" y="502"/>
                    <a:pt x="473" y="502"/>
                    <a:pt x="473" y="502"/>
                  </a:cubicBezTo>
                  <a:cubicBezTo>
                    <a:pt x="468" y="505"/>
                    <a:pt x="461" y="508"/>
                    <a:pt x="454" y="510"/>
                  </a:cubicBezTo>
                  <a:cubicBezTo>
                    <a:pt x="447" y="512"/>
                    <a:pt x="441" y="513"/>
                    <a:pt x="436" y="513"/>
                  </a:cubicBezTo>
                  <a:cubicBezTo>
                    <a:pt x="418" y="513"/>
                    <a:pt x="405" y="508"/>
                    <a:pt x="397" y="499"/>
                  </a:cubicBezTo>
                  <a:cubicBezTo>
                    <a:pt x="388" y="489"/>
                    <a:pt x="384" y="472"/>
                    <a:pt x="384" y="449"/>
                  </a:cubicBezTo>
                  <a:cubicBezTo>
                    <a:pt x="384" y="266"/>
                    <a:pt x="384" y="266"/>
                    <a:pt x="384" y="266"/>
                  </a:cubicBezTo>
                  <a:lnTo>
                    <a:pt x="476" y="2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815" y="4124"/>
              <a:ext cx="75" cy="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898" y="4124"/>
              <a:ext cx="75" cy="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815" y="4206"/>
              <a:ext cx="75" cy="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898" y="4206"/>
              <a:ext cx="75" cy="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505050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73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33621" y="-96879"/>
            <a:ext cx="16786860" cy="1748631"/>
          </a:xfrm>
        </p:spPr>
        <p:txBody>
          <a:bodyPr>
            <a:normAutofit/>
          </a:bodyPr>
          <a:lstStyle/>
          <a:p>
            <a:r>
              <a:rPr lang="sv-SE" dirty="0"/>
              <a:t>EvOps for Azure Stack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497202" y="4035833"/>
            <a:ext cx="5385709" cy="1017774"/>
            <a:chOff x="4103439" y="4777281"/>
            <a:chExt cx="7920880" cy="1496862"/>
          </a:xfrm>
        </p:grpSpPr>
        <p:sp>
          <p:nvSpPr>
            <p:cNvPr id="62" name="Rectangle 61"/>
            <p:cNvSpPr/>
            <p:nvPr/>
          </p:nvSpPr>
          <p:spPr>
            <a:xfrm>
              <a:off x="4103439" y="4777281"/>
              <a:ext cx="7920880" cy="1496862"/>
            </a:xfrm>
            <a:prstGeom prst="rect">
              <a:avLst/>
            </a:prstGeom>
            <a:solidFill>
              <a:srgbClr val="0A87C5"/>
            </a:solidFill>
            <a:ln w="19050">
              <a:solidFill>
                <a:srgbClr val="0A87C5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360" dirty="0">
                <a:solidFill>
                  <a:schemeClr val="bg1"/>
                </a:solidFill>
                <a:latin typeface="Segoe UI Light" panose="020B0502040204020203" pitchFamily="34" charset="0"/>
                <a:ea typeface="Source Sans Pro Light"/>
                <a:cs typeface="Segoe UI Light" panose="020B050204020402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79870" y="5600786"/>
              <a:ext cx="2645290" cy="443600"/>
            </a:xfrm>
            <a:prstGeom prst="rect">
              <a:avLst/>
            </a:prstGeom>
            <a:solidFill>
              <a:srgbClr val="0A88C6"/>
            </a:solidFill>
            <a:ln>
              <a:solidFill>
                <a:srgbClr val="0A87C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n-NO" sz="1360" dirty="0">
                  <a:solidFill>
                    <a:schemeClr val="bg1"/>
                  </a:solidFill>
                  <a:latin typeface="Segoe UI Light" panose="020B0502040204020203" pitchFamily="34" charset="0"/>
                  <a:ea typeface="Source Sans Pro Light"/>
                  <a:cs typeface="Segoe UI Light" panose="020B0502040204020203" pitchFamily="34" charset="0"/>
                </a:rPr>
                <a:t>EvOps for Azure Stack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769" y="5125779"/>
              <a:ext cx="512218" cy="377761"/>
            </a:xfrm>
            <a:prstGeom prst="rect">
              <a:avLst/>
            </a:prstGeom>
            <a:ln>
              <a:solidFill>
                <a:srgbClr val="0A87C5"/>
              </a:solidFill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2497202" y="4035833"/>
            <a:ext cx="5385709" cy="1017774"/>
            <a:chOff x="4103440" y="6367636"/>
            <a:chExt cx="7920880" cy="1496862"/>
          </a:xfrm>
          <a:solidFill>
            <a:srgbClr val="002D6A"/>
          </a:solidFill>
        </p:grpSpPr>
        <p:sp>
          <p:nvSpPr>
            <p:cNvPr id="66" name="Rectangle 65"/>
            <p:cNvSpPr/>
            <p:nvPr/>
          </p:nvSpPr>
          <p:spPr>
            <a:xfrm>
              <a:off x="4103440" y="6367636"/>
              <a:ext cx="7920880" cy="1496862"/>
            </a:xfrm>
            <a:prstGeom prst="rect">
              <a:avLst/>
            </a:prstGeom>
            <a:grpFill/>
            <a:ln w="19050">
              <a:solidFill>
                <a:srgbClr val="002D6A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sz="1360" dirty="0">
                <a:solidFill>
                  <a:schemeClr val="bg1"/>
                </a:solidFill>
                <a:latin typeface="Segoe UI Light" panose="020B0502040204020203" pitchFamily="34" charset="0"/>
                <a:ea typeface="Source Sans Pro Light"/>
                <a:cs typeface="Segoe UI Light" panose="020B050204020402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67736" y="7231732"/>
              <a:ext cx="2585973" cy="443600"/>
            </a:xfrm>
            <a:prstGeom prst="rect">
              <a:avLst/>
            </a:prstGeom>
            <a:grpFill/>
            <a:ln>
              <a:solidFill>
                <a:srgbClr val="002D6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n-NO" sz="1360" dirty="0">
                  <a:solidFill>
                    <a:schemeClr val="bg1"/>
                  </a:solidFill>
                  <a:latin typeface="Segoe UI Light" panose="020B0502040204020203" pitchFamily="34" charset="0"/>
                  <a:ea typeface="Source Sans Pro Light"/>
                  <a:cs typeface="Segoe UI Light" panose="020B0502040204020203" pitchFamily="34" charset="0"/>
                </a:rPr>
                <a:t>Microsoft Azure Stack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169" y="6655668"/>
              <a:ext cx="453735" cy="455397"/>
            </a:xfrm>
            <a:prstGeom prst="rect">
              <a:avLst/>
            </a:prstGeom>
            <a:grpFill/>
            <a:ln>
              <a:solidFill>
                <a:srgbClr val="002D6A"/>
              </a:solidFill>
            </a:ln>
          </p:spPr>
        </p:pic>
      </p:grpSp>
      <p:grpSp>
        <p:nvGrpSpPr>
          <p:cNvPr id="70" name="Group 69"/>
          <p:cNvGrpSpPr/>
          <p:nvPr/>
        </p:nvGrpSpPr>
        <p:grpSpPr>
          <a:xfrm>
            <a:off x="2497202" y="5136828"/>
            <a:ext cx="5385709" cy="1021840"/>
            <a:chOff x="4103440" y="7951812"/>
            <a:chExt cx="7920880" cy="1502842"/>
          </a:xfrm>
        </p:grpSpPr>
        <p:sp>
          <p:nvSpPr>
            <p:cNvPr id="71" name="Rectangle 70"/>
            <p:cNvSpPr/>
            <p:nvPr/>
          </p:nvSpPr>
          <p:spPr>
            <a:xfrm>
              <a:off x="4103440" y="7951812"/>
              <a:ext cx="7920880" cy="1502842"/>
            </a:xfrm>
            <a:prstGeom prst="rect">
              <a:avLst/>
            </a:prstGeom>
            <a:solidFill>
              <a:srgbClr val="63437B"/>
            </a:solidFill>
            <a:ln w="19050">
              <a:solidFill>
                <a:srgbClr val="63437B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60" dirty="0">
                <a:solidFill>
                  <a:schemeClr val="bg1"/>
                </a:solidFill>
                <a:latin typeface="Segoe UI Light" panose="020B0502040204020203" pitchFamily="34" charset="0"/>
                <a:ea typeface="Source Sans Pro Light"/>
                <a:cs typeface="Segoe UI Light" panose="020B0502040204020203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34242" y="8105958"/>
              <a:ext cx="1912368" cy="1254434"/>
              <a:chOff x="5509137" y="6097606"/>
              <a:chExt cx="2726445" cy="1788435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4289" y="6097606"/>
                <a:ext cx="1296144" cy="1296144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509137" y="7297433"/>
                <a:ext cx="2726445" cy="58860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224" dirty="0">
                    <a:solidFill>
                      <a:schemeClr val="bg1"/>
                    </a:solidFill>
                    <a:latin typeface="+mj-lt"/>
                    <a:cs typeface="Segoe UI Light" panose="020B0502040204020203" pitchFamily="34" charset="0"/>
                  </a:rPr>
                  <a:t>Service Providers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017720" y="8122580"/>
              <a:ext cx="1315997" cy="1222427"/>
              <a:chOff x="9227915" y="6151612"/>
              <a:chExt cx="1765620" cy="1640082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1654" y="6151612"/>
                <a:ext cx="1188132" cy="1188132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9227915" y="7237779"/>
                <a:ext cx="1765620" cy="55391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sv-SE" sz="1224" dirty="0">
                    <a:solidFill>
                      <a:schemeClr val="bg1"/>
                    </a:solidFill>
                    <a:latin typeface="+mj-lt"/>
                    <a:cs typeface="Segoe UI Light" panose="020B0502040204020203" pitchFamily="34" charset="0"/>
                  </a:rPr>
                  <a:t>Enterprises</a:t>
                </a:r>
                <a:endParaRPr lang="sv-SE" sz="952" dirty="0">
                  <a:solidFill>
                    <a:schemeClr val="bg1"/>
                  </a:solidFill>
                  <a:latin typeface="+mj-lt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8029795" y="3085173"/>
            <a:ext cx="2054860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138" indent="-233138">
              <a:spcAft>
                <a:spcPts val="408"/>
              </a:spcAft>
              <a:buFont typeface="Wingdings" panose="05000000000000000000" pitchFamily="2" charset="2"/>
              <a:buChar char="ü"/>
            </a:pPr>
            <a:r>
              <a:rPr lang="sv-SE" sz="1088" dirty="0">
                <a:latin typeface="+mj-lt"/>
                <a:cs typeface="Segoe UI" panose="020B0502040204020203" pitchFamily="34" charset="0"/>
              </a:rPr>
              <a:t>CUSTOMER SUPPORT</a:t>
            </a:r>
          </a:p>
          <a:p>
            <a:pPr marL="233138" indent="-233138">
              <a:spcAft>
                <a:spcPts val="408"/>
              </a:spcAft>
              <a:buFont typeface="Wingdings" panose="05000000000000000000" pitchFamily="2" charset="2"/>
              <a:buChar char="ü"/>
            </a:pPr>
            <a:r>
              <a:rPr lang="sv-SE" sz="1088" noProof="1">
                <a:latin typeface="+mj-lt"/>
                <a:cs typeface="Segoe UI" panose="020B0502040204020203" pitchFamily="34" charset="0"/>
              </a:rPr>
              <a:t>SERVICE CATALOG</a:t>
            </a:r>
          </a:p>
          <a:p>
            <a:pPr marL="233138" indent="-233138">
              <a:spcAft>
                <a:spcPts val="408"/>
              </a:spcAft>
              <a:buFont typeface="Wingdings" panose="05000000000000000000" pitchFamily="2" charset="2"/>
              <a:buChar char="ü"/>
            </a:pPr>
            <a:r>
              <a:rPr lang="sv-SE" sz="1088" noProof="1">
                <a:latin typeface="+mj-lt"/>
                <a:cs typeface="Segoe UI" panose="020B0502040204020203" pitchFamily="34" charset="0"/>
              </a:rPr>
              <a:t>EVENT MANAGEMENT</a:t>
            </a:r>
            <a:endParaRPr lang="sv-SE" sz="1360" noProof="1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497202" y="4039917"/>
            <a:ext cx="5385709" cy="1021840"/>
            <a:chOff x="3671392" y="5941595"/>
            <a:chExt cx="7920880" cy="1502842"/>
          </a:xfrm>
        </p:grpSpPr>
        <p:sp>
          <p:nvSpPr>
            <p:cNvPr id="80" name="Rectangle 79"/>
            <p:cNvSpPr/>
            <p:nvPr/>
          </p:nvSpPr>
          <p:spPr>
            <a:xfrm>
              <a:off x="3671392" y="5941595"/>
              <a:ext cx="7920880" cy="1502842"/>
            </a:xfrm>
            <a:prstGeom prst="rect">
              <a:avLst/>
            </a:prstGeom>
            <a:solidFill>
              <a:srgbClr val="7D87AD"/>
            </a:solidFill>
            <a:ln w="19050">
              <a:solidFill>
                <a:srgbClr val="7D87AD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60" dirty="0">
                <a:solidFill>
                  <a:schemeClr val="bg1"/>
                </a:solidFill>
                <a:latin typeface="Segoe UI Light" panose="020B0502040204020203" pitchFamily="34" charset="0"/>
                <a:ea typeface="Source Sans Pro Light"/>
                <a:cs typeface="Segoe UI Light" panose="020B050204020402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63741" y="6926494"/>
              <a:ext cx="2792214" cy="41285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24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Current ITSM Investment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41" y="6287539"/>
              <a:ext cx="1573321" cy="57873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312" y="6360952"/>
              <a:ext cx="1218904" cy="43191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80" y="6223620"/>
              <a:ext cx="981353" cy="70657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951" y="6377272"/>
              <a:ext cx="863642" cy="399271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19037" y="1445860"/>
            <a:ext cx="2597340" cy="4012172"/>
            <a:chOff x="26701" y="2126458"/>
            <a:chExt cx="3819965" cy="590078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83887" y="3896695"/>
              <a:ext cx="5900789" cy="2360316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6701" y="4737486"/>
              <a:ext cx="1775397" cy="62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sv-SE" sz="1088" noProof="1">
                  <a:cs typeface="Segoe UI" panose="020B0502040204020203" pitchFamily="34" charset="0"/>
                </a:rPr>
                <a:t>Optional Integration</a:t>
              </a:r>
              <a:endParaRPr lang="sv-SE" sz="1360" noProof="1"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221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3 L -0.00026 -0.15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5679 L -0.00026 -0.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-1.35802E-6 L -0.00026 -0.156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8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1.38889E-6 -0.15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85645" y="216875"/>
            <a:ext cx="11191240" cy="1165754"/>
          </a:xfrm>
        </p:spPr>
        <p:txBody>
          <a:bodyPr>
            <a:normAutofit/>
          </a:bodyPr>
          <a:lstStyle/>
          <a:p>
            <a:r>
              <a:rPr lang="sv-SE" dirty="0"/>
              <a:t>Features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480946" y="7689672"/>
            <a:ext cx="14918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726233" y="1670577"/>
            <a:ext cx="2031454" cy="3835537"/>
            <a:chOff x="2741818" y="2405731"/>
            <a:chExt cx="2987703" cy="5641008"/>
          </a:xfrm>
        </p:grpSpPr>
        <p:sp>
          <p:nvSpPr>
            <p:cNvPr id="47" name="TextBox 46"/>
            <p:cNvSpPr txBox="1"/>
            <p:nvPr/>
          </p:nvSpPr>
          <p:spPr>
            <a:xfrm>
              <a:off x="2741818" y="3518987"/>
              <a:ext cx="2987703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360" dirty="0">
                  <a:latin typeface="Raleway" panose="020B0003030101060003" pitchFamily="34" charset="0"/>
                  <a:cs typeface="Segoe UI" panose="020B0502040204020203" pitchFamily="34" charset="0"/>
                </a:rPr>
                <a:t>CUSTOMER SUPPORT</a:t>
              </a:r>
              <a:endParaRPr lang="sv-SE" sz="1088" noProof="1">
                <a:latin typeface="Raleway" panose="020B00030301010600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155670" y="4065951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55670" y="5079150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55670" y="6092349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155670" y="7105548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748232" y="5342465"/>
              <a:ext cx="2974877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sv-SE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Enterprise, Service Provider and DevOps segment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74183" y="4438220"/>
              <a:ext cx="2322975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952" dirty="0">
                  <a:solidFill>
                    <a:srgbClr val="0A87C5"/>
                  </a:solidFill>
                  <a:latin typeface="Raleway" panose="020B0003030101060003" pitchFamily="34" charset="0"/>
                </a:rPr>
                <a:t>Support as a Service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6194" y="7422254"/>
              <a:ext cx="2338953" cy="35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Service Desk Integrations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1723" y="6352726"/>
              <a:ext cx="2267894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sv-SE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Azure Stack Reseller model support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155670" y="8046739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165" y="2405731"/>
              <a:ext cx="1113011" cy="1113011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69806" y="1708028"/>
            <a:ext cx="1778500" cy="3798087"/>
            <a:chOff x="6398944" y="2485424"/>
            <a:chExt cx="2615678" cy="5585929"/>
          </a:xfrm>
        </p:grpSpPr>
        <p:sp>
          <p:nvSpPr>
            <p:cNvPr id="59" name="TextBox 58"/>
            <p:cNvSpPr txBox="1"/>
            <p:nvPr/>
          </p:nvSpPr>
          <p:spPr>
            <a:xfrm>
              <a:off x="6398944" y="3519611"/>
              <a:ext cx="2615678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360" noProof="1">
                  <a:latin typeface="Raleway" panose="020B0003030101060003" pitchFamily="34" charset="0"/>
                  <a:cs typeface="Segoe UI" panose="020B0502040204020203" pitchFamily="34" charset="0"/>
                </a:rPr>
                <a:t>SERVICE CATALOG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626783" y="4090565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6783" y="5103764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626783" y="6116963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26783" y="7130162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493973" y="5364143"/>
              <a:ext cx="2425620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Request templates with predefined workflows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45295" y="4444994"/>
              <a:ext cx="2322975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2" b="1" dirty="0">
                  <a:solidFill>
                    <a:srgbClr val="0A87C5"/>
                  </a:solidFill>
                  <a:latin typeface="Raleway" panose="020B0003030101060003" pitchFamily="34" charset="0"/>
                  <a:cs typeface="Segoe UI" panose="020B0502040204020203" pitchFamily="34" charset="0"/>
                </a:rPr>
                <a:t>Marketplace Integration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37307" y="7338797"/>
              <a:ext cx="2338953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Approval, Deployment and Runbook activities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72836" y="6377340"/>
              <a:ext cx="2267894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External sources and validation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626783" y="8071353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54" y="2485424"/>
              <a:ext cx="958459" cy="958459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8120315" y="1708028"/>
            <a:ext cx="2097165" cy="3809104"/>
            <a:chOff x="9795729" y="2465694"/>
            <a:chExt cx="3084346" cy="5602132"/>
          </a:xfrm>
        </p:grpSpPr>
        <p:sp>
          <p:nvSpPr>
            <p:cNvPr id="71" name="TextBox 70"/>
            <p:cNvSpPr txBox="1"/>
            <p:nvPr/>
          </p:nvSpPr>
          <p:spPr>
            <a:xfrm>
              <a:off x="9965421" y="3514219"/>
              <a:ext cx="2744967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360" noProof="1">
                  <a:latin typeface="Raleway" panose="020B0003030101060003" pitchFamily="34" charset="0"/>
                  <a:cs typeface="Segoe UI" panose="020B0502040204020203" pitchFamily="34" charset="0"/>
                </a:rPr>
                <a:t>EVENT WORKFLOW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0257902" y="4095808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257902" y="5100237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0257902" y="6113436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0257902" y="7126635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9795729" y="5344413"/>
              <a:ext cx="3084346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Collects events from Azure Stack and defined integrated systems</a:t>
              </a:r>
              <a:endParaRPr lang="sv-SE" sz="952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176415" y="4444994"/>
              <a:ext cx="2322975" cy="35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52" b="1" dirty="0">
                  <a:solidFill>
                    <a:srgbClr val="0A87C5"/>
                  </a:solidFill>
                  <a:latin typeface="Raleway" panose="020B0003030101060003" pitchFamily="34" charset="0"/>
                  <a:cs typeface="Segoe UI" panose="020B0502040204020203" pitchFamily="34" charset="0"/>
                </a:rPr>
                <a:t>Event Rules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898999" y="7333786"/>
              <a:ext cx="2877810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Integrations with monitoring, collaboration and ticketing tools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172268" y="6382550"/>
              <a:ext cx="2331270" cy="56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8"/>
                </a:spcAft>
              </a:pPr>
              <a:r>
                <a:rPr lang="en-US" sz="952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Trigger actions on filtered events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257902" y="8067826"/>
              <a:ext cx="2160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40" y="2465694"/>
              <a:ext cx="1048524" cy="104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1770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Customers Build Solutions</a:t>
            </a:r>
          </a:p>
        </p:txBody>
      </p:sp>
    </p:spTree>
    <p:extLst>
      <p:ext uri="{BB962C8B-B14F-4D97-AF65-F5344CB8AC3E}">
        <p14:creationId xmlns:p14="http://schemas.microsoft.com/office/powerpoint/2010/main" val="4265155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26"/>
          <p:cNvSpPr>
            <a:spLocks/>
          </p:cNvSpPr>
          <p:nvPr/>
        </p:nvSpPr>
        <p:spPr bwMode="auto">
          <a:xfrm>
            <a:off x="8935234" y="4028984"/>
            <a:ext cx="966108" cy="961821"/>
          </a:xfrm>
          <a:custGeom>
            <a:avLst/>
            <a:gdLst>
              <a:gd name="T0" fmla="*/ 567 w 665"/>
              <a:gd name="T1" fmla="*/ 93 h 662"/>
              <a:gd name="T2" fmla="*/ 498 w 665"/>
              <a:gd name="T3" fmla="*/ 162 h 662"/>
              <a:gd name="T4" fmla="*/ 567 w 665"/>
              <a:gd name="T5" fmla="*/ 336 h 662"/>
              <a:gd name="T6" fmla="*/ 344 w 665"/>
              <a:gd name="T7" fmla="*/ 562 h 662"/>
              <a:gd name="T8" fmla="*/ 98 w 665"/>
              <a:gd name="T9" fmla="*/ 328 h 662"/>
              <a:gd name="T10" fmla="*/ 167 w 665"/>
              <a:gd name="T11" fmla="*/ 162 h 662"/>
              <a:gd name="T12" fmla="*/ 167 w 665"/>
              <a:gd name="T13" fmla="*/ 162 h 662"/>
              <a:gd name="T14" fmla="*/ 242 w 665"/>
              <a:gd name="T15" fmla="*/ 237 h 662"/>
              <a:gd name="T16" fmla="*/ 268 w 665"/>
              <a:gd name="T17" fmla="*/ 0 h 662"/>
              <a:gd name="T18" fmla="*/ 30 w 665"/>
              <a:gd name="T19" fmla="*/ 26 h 662"/>
              <a:gd name="T20" fmla="*/ 98 w 665"/>
              <a:gd name="T21" fmla="*/ 93 h 662"/>
              <a:gd name="T22" fmla="*/ 98 w 665"/>
              <a:gd name="T23" fmla="*/ 93 h 662"/>
              <a:gd name="T24" fmla="*/ 1 w 665"/>
              <a:gd name="T25" fmla="*/ 326 h 662"/>
              <a:gd name="T26" fmla="*/ 328 w 665"/>
              <a:gd name="T27" fmla="*/ 660 h 662"/>
              <a:gd name="T28" fmla="*/ 665 w 665"/>
              <a:gd name="T29" fmla="*/ 328 h 662"/>
              <a:gd name="T30" fmla="*/ 567 w 665"/>
              <a:gd name="T31" fmla="*/ 93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5" h="662">
                <a:moveTo>
                  <a:pt x="567" y="93"/>
                </a:moveTo>
                <a:cubicBezTo>
                  <a:pt x="498" y="162"/>
                  <a:pt x="498" y="162"/>
                  <a:pt x="498" y="162"/>
                </a:cubicBezTo>
                <a:cubicBezTo>
                  <a:pt x="542" y="206"/>
                  <a:pt x="569" y="268"/>
                  <a:pt x="567" y="336"/>
                </a:cubicBezTo>
                <a:cubicBezTo>
                  <a:pt x="563" y="457"/>
                  <a:pt x="465" y="556"/>
                  <a:pt x="344" y="562"/>
                </a:cubicBezTo>
                <a:cubicBezTo>
                  <a:pt x="209" y="568"/>
                  <a:pt x="98" y="461"/>
                  <a:pt x="98" y="328"/>
                </a:cubicBezTo>
                <a:cubicBezTo>
                  <a:pt x="98" y="263"/>
                  <a:pt x="125" y="205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242" y="237"/>
                  <a:pt x="242" y="237"/>
                  <a:pt x="242" y="237"/>
                </a:cubicBezTo>
                <a:cubicBezTo>
                  <a:pt x="268" y="0"/>
                  <a:pt x="268" y="0"/>
                  <a:pt x="268" y="0"/>
                </a:cubicBezTo>
                <a:cubicBezTo>
                  <a:pt x="30" y="26"/>
                  <a:pt x="30" y="26"/>
                  <a:pt x="30" y="26"/>
                </a:cubicBezTo>
                <a:cubicBezTo>
                  <a:pt x="98" y="93"/>
                  <a:pt x="98" y="93"/>
                  <a:pt x="98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38" y="153"/>
                  <a:pt x="1" y="235"/>
                  <a:pt x="1" y="326"/>
                </a:cubicBezTo>
                <a:cubicBezTo>
                  <a:pt x="0" y="507"/>
                  <a:pt x="147" y="657"/>
                  <a:pt x="328" y="660"/>
                </a:cubicBezTo>
                <a:cubicBezTo>
                  <a:pt x="513" y="662"/>
                  <a:pt x="665" y="513"/>
                  <a:pt x="665" y="328"/>
                </a:cubicBezTo>
                <a:cubicBezTo>
                  <a:pt x="665" y="236"/>
                  <a:pt x="627" y="153"/>
                  <a:pt x="567" y="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34" tIns="46616" rIns="93234" bIns="466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83945" y="1586161"/>
            <a:ext cx="5394381" cy="4562480"/>
            <a:chOff x="6454619" y="1725568"/>
            <a:chExt cx="5289841" cy="4474060"/>
          </a:xfrm>
        </p:grpSpPr>
        <p:grpSp>
          <p:nvGrpSpPr>
            <p:cNvPr id="81" name="Group 80"/>
            <p:cNvGrpSpPr/>
            <p:nvPr/>
          </p:nvGrpSpPr>
          <p:grpSpPr>
            <a:xfrm>
              <a:off x="6819174" y="4911823"/>
              <a:ext cx="767184" cy="1023373"/>
              <a:chOff x="14859000" y="2317750"/>
              <a:chExt cx="3532188" cy="4711701"/>
            </a:xfrm>
            <a:solidFill>
              <a:schemeClr val="tx1">
                <a:lumMod val="95000"/>
              </a:schemeClr>
            </a:solidFill>
          </p:grpSpPr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>
                <a:off x="14859000" y="4306888"/>
                <a:ext cx="2214563" cy="2722563"/>
              </a:xfrm>
              <a:custGeom>
                <a:avLst/>
                <a:gdLst>
                  <a:gd name="T0" fmla="*/ 0 w 1395"/>
                  <a:gd name="T1" fmla="*/ 0 h 1715"/>
                  <a:gd name="T2" fmla="*/ 0 w 1395"/>
                  <a:gd name="T3" fmla="*/ 1715 h 1715"/>
                  <a:gd name="T4" fmla="*/ 452 w 1395"/>
                  <a:gd name="T5" fmla="*/ 1715 h 1715"/>
                  <a:gd name="T6" fmla="*/ 452 w 1395"/>
                  <a:gd name="T7" fmla="*/ 1364 h 1715"/>
                  <a:gd name="T8" fmla="*/ 635 w 1395"/>
                  <a:gd name="T9" fmla="*/ 1364 h 1715"/>
                  <a:gd name="T10" fmla="*/ 635 w 1395"/>
                  <a:gd name="T11" fmla="*/ 1715 h 1715"/>
                  <a:gd name="T12" fmla="*/ 768 w 1395"/>
                  <a:gd name="T13" fmla="*/ 1715 h 1715"/>
                  <a:gd name="T14" fmla="*/ 768 w 1395"/>
                  <a:gd name="T15" fmla="*/ 1364 h 1715"/>
                  <a:gd name="T16" fmla="*/ 950 w 1395"/>
                  <a:gd name="T17" fmla="*/ 1364 h 1715"/>
                  <a:gd name="T18" fmla="*/ 950 w 1395"/>
                  <a:gd name="T19" fmla="*/ 1715 h 1715"/>
                  <a:gd name="T20" fmla="*/ 1395 w 1395"/>
                  <a:gd name="T21" fmla="*/ 1715 h 1715"/>
                  <a:gd name="T22" fmla="*/ 1395 w 1395"/>
                  <a:gd name="T23" fmla="*/ 0 h 1715"/>
                  <a:gd name="T24" fmla="*/ 0 w 1395"/>
                  <a:gd name="T25" fmla="*/ 0 h 1715"/>
                  <a:gd name="T26" fmla="*/ 1263 w 1395"/>
                  <a:gd name="T27" fmla="*/ 1253 h 1715"/>
                  <a:gd name="T28" fmla="*/ 137 w 1395"/>
                  <a:gd name="T29" fmla="*/ 1253 h 1715"/>
                  <a:gd name="T30" fmla="*/ 137 w 1395"/>
                  <a:gd name="T31" fmla="*/ 1070 h 1715"/>
                  <a:gd name="T32" fmla="*/ 1263 w 1395"/>
                  <a:gd name="T33" fmla="*/ 1070 h 1715"/>
                  <a:gd name="T34" fmla="*/ 1263 w 1395"/>
                  <a:gd name="T35" fmla="*/ 1253 h 1715"/>
                  <a:gd name="T36" fmla="*/ 1263 w 1395"/>
                  <a:gd name="T37" fmla="*/ 940 h 1715"/>
                  <a:gd name="T38" fmla="*/ 137 w 1395"/>
                  <a:gd name="T39" fmla="*/ 940 h 1715"/>
                  <a:gd name="T40" fmla="*/ 137 w 1395"/>
                  <a:gd name="T41" fmla="*/ 758 h 1715"/>
                  <a:gd name="T42" fmla="*/ 1263 w 1395"/>
                  <a:gd name="T43" fmla="*/ 758 h 1715"/>
                  <a:gd name="T44" fmla="*/ 1263 w 1395"/>
                  <a:gd name="T45" fmla="*/ 940 h 1715"/>
                  <a:gd name="T46" fmla="*/ 1263 w 1395"/>
                  <a:gd name="T47" fmla="*/ 627 h 1715"/>
                  <a:gd name="T48" fmla="*/ 137 w 1395"/>
                  <a:gd name="T49" fmla="*/ 627 h 1715"/>
                  <a:gd name="T50" fmla="*/ 137 w 1395"/>
                  <a:gd name="T51" fmla="*/ 445 h 1715"/>
                  <a:gd name="T52" fmla="*/ 1263 w 1395"/>
                  <a:gd name="T53" fmla="*/ 445 h 1715"/>
                  <a:gd name="T54" fmla="*/ 1263 w 1395"/>
                  <a:gd name="T55" fmla="*/ 627 h 1715"/>
                  <a:gd name="T56" fmla="*/ 1263 w 1395"/>
                  <a:gd name="T57" fmla="*/ 315 h 1715"/>
                  <a:gd name="T58" fmla="*/ 137 w 1395"/>
                  <a:gd name="T59" fmla="*/ 315 h 1715"/>
                  <a:gd name="T60" fmla="*/ 137 w 1395"/>
                  <a:gd name="T61" fmla="*/ 133 h 1715"/>
                  <a:gd name="T62" fmla="*/ 1263 w 1395"/>
                  <a:gd name="T63" fmla="*/ 133 h 1715"/>
                  <a:gd name="T64" fmla="*/ 1263 w 1395"/>
                  <a:gd name="T65" fmla="*/ 315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95" h="1715">
                    <a:moveTo>
                      <a:pt x="0" y="0"/>
                    </a:moveTo>
                    <a:lnTo>
                      <a:pt x="0" y="1715"/>
                    </a:lnTo>
                    <a:lnTo>
                      <a:pt x="452" y="1715"/>
                    </a:lnTo>
                    <a:lnTo>
                      <a:pt x="452" y="1364"/>
                    </a:lnTo>
                    <a:lnTo>
                      <a:pt x="635" y="1364"/>
                    </a:lnTo>
                    <a:lnTo>
                      <a:pt x="635" y="1715"/>
                    </a:lnTo>
                    <a:lnTo>
                      <a:pt x="768" y="1715"/>
                    </a:lnTo>
                    <a:lnTo>
                      <a:pt x="768" y="1364"/>
                    </a:lnTo>
                    <a:lnTo>
                      <a:pt x="950" y="1364"/>
                    </a:lnTo>
                    <a:lnTo>
                      <a:pt x="950" y="1715"/>
                    </a:lnTo>
                    <a:lnTo>
                      <a:pt x="1395" y="1715"/>
                    </a:lnTo>
                    <a:lnTo>
                      <a:pt x="1395" y="0"/>
                    </a:lnTo>
                    <a:lnTo>
                      <a:pt x="0" y="0"/>
                    </a:lnTo>
                    <a:close/>
                    <a:moveTo>
                      <a:pt x="1263" y="1253"/>
                    </a:moveTo>
                    <a:lnTo>
                      <a:pt x="137" y="1253"/>
                    </a:lnTo>
                    <a:lnTo>
                      <a:pt x="137" y="1070"/>
                    </a:lnTo>
                    <a:lnTo>
                      <a:pt x="1263" y="1070"/>
                    </a:lnTo>
                    <a:lnTo>
                      <a:pt x="1263" y="1253"/>
                    </a:lnTo>
                    <a:close/>
                    <a:moveTo>
                      <a:pt x="1263" y="940"/>
                    </a:moveTo>
                    <a:lnTo>
                      <a:pt x="137" y="940"/>
                    </a:lnTo>
                    <a:lnTo>
                      <a:pt x="137" y="758"/>
                    </a:lnTo>
                    <a:lnTo>
                      <a:pt x="1263" y="758"/>
                    </a:lnTo>
                    <a:lnTo>
                      <a:pt x="1263" y="940"/>
                    </a:lnTo>
                    <a:close/>
                    <a:moveTo>
                      <a:pt x="1263" y="627"/>
                    </a:moveTo>
                    <a:lnTo>
                      <a:pt x="137" y="627"/>
                    </a:lnTo>
                    <a:lnTo>
                      <a:pt x="137" y="445"/>
                    </a:lnTo>
                    <a:lnTo>
                      <a:pt x="1263" y="445"/>
                    </a:lnTo>
                    <a:lnTo>
                      <a:pt x="1263" y="627"/>
                    </a:lnTo>
                    <a:close/>
                    <a:moveTo>
                      <a:pt x="1263" y="315"/>
                    </a:moveTo>
                    <a:lnTo>
                      <a:pt x="137" y="315"/>
                    </a:lnTo>
                    <a:lnTo>
                      <a:pt x="137" y="133"/>
                    </a:lnTo>
                    <a:lnTo>
                      <a:pt x="1263" y="133"/>
                    </a:lnTo>
                    <a:lnTo>
                      <a:pt x="1263" y="3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83" name="Freeform 82"/>
              <p:cNvSpPr>
                <a:spLocks noEditPoints="1"/>
              </p:cNvSpPr>
              <p:nvPr/>
            </p:nvSpPr>
            <p:spPr bwMode="auto">
              <a:xfrm>
                <a:off x="16179800" y="2317750"/>
                <a:ext cx="2211388" cy="4711700"/>
              </a:xfrm>
              <a:custGeom>
                <a:avLst/>
                <a:gdLst>
                  <a:gd name="T0" fmla="*/ 0 w 1393"/>
                  <a:gd name="T1" fmla="*/ 0 h 2968"/>
                  <a:gd name="T2" fmla="*/ 0 w 1393"/>
                  <a:gd name="T3" fmla="*/ 1158 h 2968"/>
                  <a:gd name="T4" fmla="*/ 137 w 1393"/>
                  <a:gd name="T5" fmla="*/ 1158 h 2968"/>
                  <a:gd name="T6" fmla="*/ 137 w 1393"/>
                  <a:gd name="T7" fmla="*/ 1073 h 2968"/>
                  <a:gd name="T8" fmla="*/ 1263 w 1393"/>
                  <a:gd name="T9" fmla="*/ 1073 h 2968"/>
                  <a:gd name="T10" fmla="*/ 1263 w 1393"/>
                  <a:gd name="T11" fmla="*/ 1253 h 2968"/>
                  <a:gd name="T12" fmla="*/ 696 w 1393"/>
                  <a:gd name="T13" fmla="*/ 1253 h 2968"/>
                  <a:gd name="T14" fmla="*/ 696 w 1393"/>
                  <a:gd name="T15" fmla="*/ 1386 h 2968"/>
                  <a:gd name="T16" fmla="*/ 1263 w 1393"/>
                  <a:gd name="T17" fmla="*/ 1386 h 2968"/>
                  <a:gd name="T18" fmla="*/ 1263 w 1393"/>
                  <a:gd name="T19" fmla="*/ 1568 h 2968"/>
                  <a:gd name="T20" fmla="*/ 696 w 1393"/>
                  <a:gd name="T21" fmla="*/ 1568 h 2968"/>
                  <a:gd name="T22" fmla="*/ 696 w 1393"/>
                  <a:gd name="T23" fmla="*/ 1698 h 2968"/>
                  <a:gd name="T24" fmla="*/ 1263 w 1393"/>
                  <a:gd name="T25" fmla="*/ 1698 h 2968"/>
                  <a:gd name="T26" fmla="*/ 1263 w 1393"/>
                  <a:gd name="T27" fmla="*/ 1880 h 2968"/>
                  <a:gd name="T28" fmla="*/ 696 w 1393"/>
                  <a:gd name="T29" fmla="*/ 1880 h 2968"/>
                  <a:gd name="T30" fmla="*/ 696 w 1393"/>
                  <a:gd name="T31" fmla="*/ 2011 h 2968"/>
                  <a:gd name="T32" fmla="*/ 1263 w 1393"/>
                  <a:gd name="T33" fmla="*/ 2011 h 2968"/>
                  <a:gd name="T34" fmla="*/ 1263 w 1393"/>
                  <a:gd name="T35" fmla="*/ 2193 h 2968"/>
                  <a:gd name="T36" fmla="*/ 696 w 1393"/>
                  <a:gd name="T37" fmla="*/ 2193 h 2968"/>
                  <a:gd name="T38" fmla="*/ 696 w 1393"/>
                  <a:gd name="T39" fmla="*/ 2323 h 2968"/>
                  <a:gd name="T40" fmla="*/ 1263 w 1393"/>
                  <a:gd name="T41" fmla="*/ 2323 h 2968"/>
                  <a:gd name="T42" fmla="*/ 1263 w 1393"/>
                  <a:gd name="T43" fmla="*/ 2506 h 2968"/>
                  <a:gd name="T44" fmla="*/ 696 w 1393"/>
                  <a:gd name="T45" fmla="*/ 2506 h 2968"/>
                  <a:gd name="T46" fmla="*/ 696 w 1393"/>
                  <a:gd name="T47" fmla="*/ 2968 h 2968"/>
                  <a:gd name="T48" fmla="*/ 767 w 1393"/>
                  <a:gd name="T49" fmla="*/ 2968 h 2968"/>
                  <a:gd name="T50" fmla="*/ 767 w 1393"/>
                  <a:gd name="T51" fmla="*/ 2617 h 2968"/>
                  <a:gd name="T52" fmla="*/ 947 w 1393"/>
                  <a:gd name="T53" fmla="*/ 2617 h 2968"/>
                  <a:gd name="T54" fmla="*/ 947 w 1393"/>
                  <a:gd name="T55" fmla="*/ 2968 h 2968"/>
                  <a:gd name="T56" fmla="*/ 1393 w 1393"/>
                  <a:gd name="T57" fmla="*/ 2968 h 2968"/>
                  <a:gd name="T58" fmla="*/ 1393 w 1393"/>
                  <a:gd name="T59" fmla="*/ 0 h 2968"/>
                  <a:gd name="T60" fmla="*/ 0 w 1393"/>
                  <a:gd name="T61" fmla="*/ 0 h 2968"/>
                  <a:gd name="T62" fmla="*/ 1263 w 1393"/>
                  <a:gd name="T63" fmla="*/ 940 h 2968"/>
                  <a:gd name="T64" fmla="*/ 137 w 1393"/>
                  <a:gd name="T65" fmla="*/ 940 h 2968"/>
                  <a:gd name="T66" fmla="*/ 137 w 1393"/>
                  <a:gd name="T67" fmla="*/ 760 h 2968"/>
                  <a:gd name="T68" fmla="*/ 1263 w 1393"/>
                  <a:gd name="T69" fmla="*/ 760 h 2968"/>
                  <a:gd name="T70" fmla="*/ 1263 w 1393"/>
                  <a:gd name="T71" fmla="*/ 940 h 2968"/>
                  <a:gd name="T72" fmla="*/ 1263 w 1393"/>
                  <a:gd name="T73" fmla="*/ 632 h 2968"/>
                  <a:gd name="T74" fmla="*/ 137 w 1393"/>
                  <a:gd name="T75" fmla="*/ 632 h 2968"/>
                  <a:gd name="T76" fmla="*/ 137 w 1393"/>
                  <a:gd name="T77" fmla="*/ 450 h 2968"/>
                  <a:gd name="T78" fmla="*/ 1263 w 1393"/>
                  <a:gd name="T79" fmla="*/ 450 h 2968"/>
                  <a:gd name="T80" fmla="*/ 1263 w 1393"/>
                  <a:gd name="T81" fmla="*/ 632 h 2968"/>
                  <a:gd name="T82" fmla="*/ 1263 w 1393"/>
                  <a:gd name="T83" fmla="*/ 320 h 2968"/>
                  <a:gd name="T84" fmla="*/ 137 w 1393"/>
                  <a:gd name="T85" fmla="*/ 320 h 2968"/>
                  <a:gd name="T86" fmla="*/ 137 w 1393"/>
                  <a:gd name="T87" fmla="*/ 137 h 2968"/>
                  <a:gd name="T88" fmla="*/ 1263 w 1393"/>
                  <a:gd name="T89" fmla="*/ 137 h 2968"/>
                  <a:gd name="T90" fmla="*/ 1263 w 1393"/>
                  <a:gd name="T91" fmla="*/ 320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3" h="2968">
                    <a:moveTo>
                      <a:pt x="0" y="0"/>
                    </a:moveTo>
                    <a:lnTo>
                      <a:pt x="0" y="1158"/>
                    </a:lnTo>
                    <a:lnTo>
                      <a:pt x="137" y="1158"/>
                    </a:lnTo>
                    <a:lnTo>
                      <a:pt x="137" y="1073"/>
                    </a:lnTo>
                    <a:lnTo>
                      <a:pt x="1263" y="1073"/>
                    </a:lnTo>
                    <a:lnTo>
                      <a:pt x="1263" y="1253"/>
                    </a:lnTo>
                    <a:lnTo>
                      <a:pt x="696" y="1253"/>
                    </a:lnTo>
                    <a:lnTo>
                      <a:pt x="696" y="1386"/>
                    </a:lnTo>
                    <a:lnTo>
                      <a:pt x="1263" y="1386"/>
                    </a:lnTo>
                    <a:lnTo>
                      <a:pt x="1263" y="1568"/>
                    </a:lnTo>
                    <a:lnTo>
                      <a:pt x="696" y="1568"/>
                    </a:lnTo>
                    <a:lnTo>
                      <a:pt x="696" y="1698"/>
                    </a:lnTo>
                    <a:lnTo>
                      <a:pt x="1263" y="1698"/>
                    </a:lnTo>
                    <a:lnTo>
                      <a:pt x="1263" y="1880"/>
                    </a:lnTo>
                    <a:lnTo>
                      <a:pt x="696" y="1880"/>
                    </a:lnTo>
                    <a:lnTo>
                      <a:pt x="696" y="2011"/>
                    </a:lnTo>
                    <a:lnTo>
                      <a:pt x="1263" y="2011"/>
                    </a:lnTo>
                    <a:lnTo>
                      <a:pt x="1263" y="2193"/>
                    </a:lnTo>
                    <a:lnTo>
                      <a:pt x="696" y="2193"/>
                    </a:lnTo>
                    <a:lnTo>
                      <a:pt x="696" y="2323"/>
                    </a:lnTo>
                    <a:lnTo>
                      <a:pt x="1263" y="2323"/>
                    </a:lnTo>
                    <a:lnTo>
                      <a:pt x="1263" y="2506"/>
                    </a:lnTo>
                    <a:lnTo>
                      <a:pt x="696" y="2506"/>
                    </a:lnTo>
                    <a:lnTo>
                      <a:pt x="696" y="2968"/>
                    </a:lnTo>
                    <a:lnTo>
                      <a:pt x="767" y="2968"/>
                    </a:lnTo>
                    <a:lnTo>
                      <a:pt x="767" y="2617"/>
                    </a:lnTo>
                    <a:lnTo>
                      <a:pt x="947" y="2617"/>
                    </a:lnTo>
                    <a:lnTo>
                      <a:pt x="947" y="2968"/>
                    </a:lnTo>
                    <a:lnTo>
                      <a:pt x="1393" y="2968"/>
                    </a:lnTo>
                    <a:lnTo>
                      <a:pt x="1393" y="0"/>
                    </a:lnTo>
                    <a:lnTo>
                      <a:pt x="0" y="0"/>
                    </a:lnTo>
                    <a:close/>
                    <a:moveTo>
                      <a:pt x="1263" y="940"/>
                    </a:moveTo>
                    <a:lnTo>
                      <a:pt x="137" y="940"/>
                    </a:lnTo>
                    <a:lnTo>
                      <a:pt x="137" y="760"/>
                    </a:lnTo>
                    <a:lnTo>
                      <a:pt x="1263" y="760"/>
                    </a:lnTo>
                    <a:lnTo>
                      <a:pt x="1263" y="940"/>
                    </a:lnTo>
                    <a:close/>
                    <a:moveTo>
                      <a:pt x="1263" y="632"/>
                    </a:moveTo>
                    <a:lnTo>
                      <a:pt x="137" y="632"/>
                    </a:lnTo>
                    <a:lnTo>
                      <a:pt x="137" y="450"/>
                    </a:lnTo>
                    <a:lnTo>
                      <a:pt x="1263" y="450"/>
                    </a:lnTo>
                    <a:lnTo>
                      <a:pt x="1263" y="632"/>
                    </a:lnTo>
                    <a:close/>
                    <a:moveTo>
                      <a:pt x="1263" y="320"/>
                    </a:moveTo>
                    <a:lnTo>
                      <a:pt x="137" y="320"/>
                    </a:lnTo>
                    <a:lnTo>
                      <a:pt x="137" y="137"/>
                    </a:lnTo>
                    <a:lnTo>
                      <a:pt x="1263" y="137"/>
                    </a:lnTo>
                    <a:lnTo>
                      <a:pt x="1263" y="32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10356464" y="5028086"/>
              <a:ext cx="1201503" cy="790848"/>
            </a:xfrm>
            <a:custGeom>
              <a:avLst/>
              <a:gdLst>
                <a:gd name="T0" fmla="*/ 1471 w 1751"/>
                <a:gd name="T1" fmla="*/ 505 h 1151"/>
                <a:gd name="T2" fmla="*/ 1471 w 1751"/>
                <a:gd name="T3" fmla="*/ 482 h 1151"/>
                <a:gd name="T4" fmla="*/ 988 w 1751"/>
                <a:gd name="T5" fmla="*/ 0 h 1151"/>
                <a:gd name="T6" fmla="*/ 585 w 1751"/>
                <a:gd name="T7" fmla="*/ 215 h 1151"/>
                <a:gd name="T8" fmla="*/ 453 w 1751"/>
                <a:gd name="T9" fmla="*/ 180 h 1151"/>
                <a:gd name="T10" fmla="*/ 298 w 1751"/>
                <a:gd name="T11" fmla="*/ 227 h 1151"/>
                <a:gd name="T12" fmla="*/ 173 w 1751"/>
                <a:gd name="T13" fmla="*/ 453 h 1151"/>
                <a:gd name="T14" fmla="*/ 0 w 1751"/>
                <a:gd name="T15" fmla="*/ 772 h 1151"/>
                <a:gd name="T16" fmla="*/ 338 w 1751"/>
                <a:gd name="T17" fmla="*/ 1151 h 1151"/>
                <a:gd name="T18" fmla="*/ 379 w 1751"/>
                <a:gd name="T19" fmla="*/ 1151 h 1151"/>
                <a:gd name="T20" fmla="*/ 418 w 1751"/>
                <a:gd name="T21" fmla="*/ 1151 h 1151"/>
                <a:gd name="T22" fmla="*/ 1207 w 1751"/>
                <a:gd name="T23" fmla="*/ 1151 h 1151"/>
                <a:gd name="T24" fmla="*/ 1222 w 1751"/>
                <a:gd name="T25" fmla="*/ 1151 h 1151"/>
                <a:gd name="T26" fmla="*/ 1242 w 1751"/>
                <a:gd name="T27" fmla="*/ 1151 h 1151"/>
                <a:gd name="T28" fmla="*/ 1300 w 1751"/>
                <a:gd name="T29" fmla="*/ 1151 h 1151"/>
                <a:gd name="T30" fmla="*/ 1426 w 1751"/>
                <a:gd name="T31" fmla="*/ 1151 h 1151"/>
                <a:gd name="T32" fmla="*/ 1751 w 1751"/>
                <a:gd name="T33" fmla="*/ 826 h 1151"/>
                <a:gd name="T34" fmla="*/ 1471 w 1751"/>
                <a:gd name="T35" fmla="*/ 50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1" h="1151">
                  <a:moveTo>
                    <a:pt x="1471" y="505"/>
                  </a:moveTo>
                  <a:cubicBezTo>
                    <a:pt x="1471" y="498"/>
                    <a:pt x="1471" y="489"/>
                    <a:pt x="1471" y="482"/>
                  </a:cubicBezTo>
                  <a:cubicBezTo>
                    <a:pt x="1471" y="215"/>
                    <a:pt x="1255" y="0"/>
                    <a:pt x="988" y="0"/>
                  </a:cubicBezTo>
                  <a:cubicBezTo>
                    <a:pt x="820" y="0"/>
                    <a:pt x="672" y="86"/>
                    <a:pt x="585" y="215"/>
                  </a:cubicBezTo>
                  <a:cubicBezTo>
                    <a:pt x="547" y="193"/>
                    <a:pt x="502" y="180"/>
                    <a:pt x="453" y="180"/>
                  </a:cubicBezTo>
                  <a:cubicBezTo>
                    <a:pt x="395" y="180"/>
                    <a:pt x="342" y="197"/>
                    <a:pt x="298" y="227"/>
                  </a:cubicBezTo>
                  <a:cubicBezTo>
                    <a:pt x="224" y="276"/>
                    <a:pt x="175" y="359"/>
                    <a:pt x="173" y="453"/>
                  </a:cubicBezTo>
                  <a:cubicBezTo>
                    <a:pt x="70" y="521"/>
                    <a:pt x="0" y="640"/>
                    <a:pt x="0" y="772"/>
                  </a:cubicBezTo>
                  <a:cubicBezTo>
                    <a:pt x="0" y="968"/>
                    <a:pt x="148" y="1129"/>
                    <a:pt x="338" y="1151"/>
                  </a:cubicBezTo>
                  <a:cubicBezTo>
                    <a:pt x="350" y="1151"/>
                    <a:pt x="367" y="1151"/>
                    <a:pt x="379" y="1151"/>
                  </a:cubicBezTo>
                  <a:cubicBezTo>
                    <a:pt x="392" y="1151"/>
                    <a:pt x="405" y="1151"/>
                    <a:pt x="418" y="1151"/>
                  </a:cubicBezTo>
                  <a:cubicBezTo>
                    <a:pt x="595" y="1151"/>
                    <a:pt x="1010" y="1151"/>
                    <a:pt x="1207" y="1151"/>
                  </a:cubicBezTo>
                  <a:cubicBezTo>
                    <a:pt x="1213" y="1151"/>
                    <a:pt x="1218" y="1151"/>
                    <a:pt x="1222" y="1151"/>
                  </a:cubicBezTo>
                  <a:cubicBezTo>
                    <a:pt x="1242" y="1151"/>
                    <a:pt x="1242" y="1151"/>
                    <a:pt x="1242" y="1151"/>
                  </a:cubicBezTo>
                  <a:cubicBezTo>
                    <a:pt x="1252" y="1151"/>
                    <a:pt x="1281" y="1151"/>
                    <a:pt x="1300" y="1151"/>
                  </a:cubicBezTo>
                  <a:cubicBezTo>
                    <a:pt x="1426" y="1151"/>
                    <a:pt x="1426" y="1151"/>
                    <a:pt x="1426" y="1151"/>
                  </a:cubicBezTo>
                  <a:cubicBezTo>
                    <a:pt x="1606" y="1148"/>
                    <a:pt x="1751" y="1003"/>
                    <a:pt x="1751" y="826"/>
                  </a:cubicBezTo>
                  <a:cubicBezTo>
                    <a:pt x="1751" y="662"/>
                    <a:pt x="1628" y="527"/>
                    <a:pt x="1471" y="5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34" tIns="46616" rIns="93234" bIns="466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454619" y="3339347"/>
              <a:ext cx="1693012" cy="840209"/>
              <a:chOff x="5918843" y="2930912"/>
              <a:chExt cx="1693251" cy="840328"/>
            </a:xfrm>
            <a:solidFill>
              <a:schemeClr val="tx1">
                <a:lumMod val="95000"/>
              </a:schemeClr>
            </a:solidFill>
          </p:grpSpPr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6300793" y="3181060"/>
                <a:ext cx="975100" cy="590180"/>
              </a:xfrm>
              <a:custGeom>
                <a:avLst/>
                <a:gdLst>
                  <a:gd name="T0" fmla="*/ 700 w 868"/>
                  <a:gd name="T1" fmla="*/ 187 h 524"/>
                  <a:gd name="T2" fmla="*/ 650 w 868"/>
                  <a:gd name="T3" fmla="*/ 195 h 524"/>
                  <a:gd name="T4" fmla="*/ 483 w 868"/>
                  <a:gd name="T5" fmla="*/ 89 h 524"/>
                  <a:gd name="T6" fmla="*/ 463 w 868"/>
                  <a:gd name="T7" fmla="*/ 90 h 524"/>
                  <a:gd name="T8" fmla="*/ 424 w 868"/>
                  <a:gd name="T9" fmla="*/ 47 h 524"/>
                  <a:gd name="T10" fmla="*/ 268 w 868"/>
                  <a:gd name="T11" fmla="*/ 15 h 524"/>
                  <a:gd name="T12" fmla="*/ 153 w 868"/>
                  <a:gd name="T13" fmla="*/ 114 h 524"/>
                  <a:gd name="T14" fmla="*/ 128 w 868"/>
                  <a:gd name="T15" fmla="*/ 112 h 524"/>
                  <a:gd name="T16" fmla="*/ 0 w 868"/>
                  <a:gd name="T17" fmla="*/ 240 h 524"/>
                  <a:gd name="T18" fmla="*/ 128 w 868"/>
                  <a:gd name="T19" fmla="*/ 368 h 524"/>
                  <a:gd name="T20" fmla="*/ 435 w 868"/>
                  <a:gd name="T21" fmla="*/ 368 h 524"/>
                  <a:gd name="T22" fmla="*/ 493 w 868"/>
                  <a:gd name="T23" fmla="*/ 411 h 524"/>
                  <a:gd name="T24" fmla="*/ 554 w 868"/>
                  <a:gd name="T25" fmla="*/ 350 h 524"/>
                  <a:gd name="T26" fmla="*/ 493 w 868"/>
                  <a:gd name="T27" fmla="*/ 290 h 524"/>
                  <a:gd name="T28" fmla="*/ 435 w 868"/>
                  <a:gd name="T29" fmla="*/ 333 h 524"/>
                  <a:gd name="T30" fmla="*/ 128 w 868"/>
                  <a:gd name="T31" fmla="*/ 333 h 524"/>
                  <a:gd name="T32" fmla="*/ 35 w 868"/>
                  <a:gd name="T33" fmla="*/ 240 h 524"/>
                  <a:gd name="T34" fmla="*/ 128 w 868"/>
                  <a:gd name="T35" fmla="*/ 147 h 524"/>
                  <a:gd name="T36" fmla="*/ 172 w 868"/>
                  <a:gd name="T37" fmla="*/ 158 h 524"/>
                  <a:gd name="T38" fmla="*/ 183 w 868"/>
                  <a:gd name="T39" fmla="*/ 135 h 524"/>
                  <a:gd name="T40" fmla="*/ 183 w 868"/>
                  <a:gd name="T41" fmla="*/ 135 h 524"/>
                  <a:gd name="T42" fmla="*/ 184 w 868"/>
                  <a:gd name="T43" fmla="*/ 131 h 524"/>
                  <a:gd name="T44" fmla="*/ 186 w 868"/>
                  <a:gd name="T45" fmla="*/ 126 h 524"/>
                  <a:gd name="T46" fmla="*/ 186 w 868"/>
                  <a:gd name="T47" fmla="*/ 126 h 524"/>
                  <a:gd name="T48" fmla="*/ 277 w 868"/>
                  <a:gd name="T49" fmla="*/ 49 h 524"/>
                  <a:gd name="T50" fmla="*/ 402 w 868"/>
                  <a:gd name="T51" fmla="*/ 74 h 524"/>
                  <a:gd name="T52" fmla="*/ 425 w 868"/>
                  <a:gd name="T53" fmla="*/ 98 h 524"/>
                  <a:gd name="T54" fmla="*/ 305 w 868"/>
                  <a:gd name="T55" fmla="*/ 223 h 524"/>
                  <a:gd name="T56" fmla="*/ 297 w 868"/>
                  <a:gd name="T57" fmla="*/ 223 h 524"/>
                  <a:gd name="T58" fmla="*/ 178 w 868"/>
                  <a:gd name="T59" fmla="*/ 281 h 524"/>
                  <a:gd name="T60" fmla="*/ 405 w 868"/>
                  <a:gd name="T61" fmla="*/ 281 h 524"/>
                  <a:gd name="T62" fmla="*/ 493 w 868"/>
                  <a:gd name="T63" fmla="*/ 239 h 524"/>
                  <a:gd name="T64" fmla="*/ 605 w 868"/>
                  <a:gd name="T65" fmla="*/ 350 h 524"/>
                  <a:gd name="T66" fmla="*/ 493 w 868"/>
                  <a:gd name="T67" fmla="*/ 462 h 524"/>
                  <a:gd name="T68" fmla="*/ 405 w 868"/>
                  <a:gd name="T69" fmla="*/ 419 h 524"/>
                  <a:gd name="T70" fmla="*/ 154 w 868"/>
                  <a:gd name="T71" fmla="*/ 419 h 524"/>
                  <a:gd name="T72" fmla="*/ 297 w 868"/>
                  <a:gd name="T73" fmla="*/ 524 h 524"/>
                  <a:gd name="T74" fmla="*/ 701 w 868"/>
                  <a:gd name="T75" fmla="*/ 524 h 524"/>
                  <a:gd name="T76" fmla="*/ 701 w 868"/>
                  <a:gd name="T77" fmla="*/ 524 h 524"/>
                  <a:gd name="T78" fmla="*/ 868 w 868"/>
                  <a:gd name="T79" fmla="*/ 356 h 524"/>
                  <a:gd name="T80" fmla="*/ 700 w 868"/>
                  <a:gd name="T81" fmla="*/ 18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8" h="524">
                    <a:moveTo>
                      <a:pt x="700" y="187"/>
                    </a:moveTo>
                    <a:cubicBezTo>
                      <a:pt x="682" y="187"/>
                      <a:pt x="666" y="190"/>
                      <a:pt x="650" y="195"/>
                    </a:cubicBezTo>
                    <a:cubicBezTo>
                      <a:pt x="620" y="132"/>
                      <a:pt x="557" y="89"/>
                      <a:pt x="483" y="89"/>
                    </a:cubicBezTo>
                    <a:cubicBezTo>
                      <a:pt x="476" y="89"/>
                      <a:pt x="469" y="89"/>
                      <a:pt x="463" y="90"/>
                    </a:cubicBezTo>
                    <a:cubicBezTo>
                      <a:pt x="452" y="74"/>
                      <a:pt x="439" y="59"/>
                      <a:pt x="424" y="47"/>
                    </a:cubicBezTo>
                    <a:cubicBezTo>
                      <a:pt x="381" y="12"/>
                      <a:pt x="322" y="0"/>
                      <a:pt x="268" y="15"/>
                    </a:cubicBezTo>
                    <a:cubicBezTo>
                      <a:pt x="216" y="30"/>
                      <a:pt x="174" y="66"/>
                      <a:pt x="153" y="114"/>
                    </a:cubicBezTo>
                    <a:cubicBezTo>
                      <a:pt x="145" y="113"/>
                      <a:pt x="136" y="112"/>
                      <a:pt x="128" y="112"/>
                    </a:cubicBezTo>
                    <a:cubicBezTo>
                      <a:pt x="57" y="112"/>
                      <a:pt x="0" y="169"/>
                      <a:pt x="0" y="240"/>
                    </a:cubicBezTo>
                    <a:cubicBezTo>
                      <a:pt x="0" y="310"/>
                      <a:pt x="57" y="368"/>
                      <a:pt x="128" y="368"/>
                    </a:cubicBezTo>
                    <a:cubicBezTo>
                      <a:pt x="435" y="368"/>
                      <a:pt x="435" y="368"/>
                      <a:pt x="435" y="368"/>
                    </a:cubicBezTo>
                    <a:cubicBezTo>
                      <a:pt x="443" y="393"/>
                      <a:pt x="466" y="411"/>
                      <a:pt x="493" y="411"/>
                    </a:cubicBezTo>
                    <a:cubicBezTo>
                      <a:pt x="527" y="411"/>
                      <a:pt x="554" y="384"/>
                      <a:pt x="554" y="350"/>
                    </a:cubicBezTo>
                    <a:cubicBezTo>
                      <a:pt x="554" y="317"/>
                      <a:pt x="527" y="290"/>
                      <a:pt x="493" y="290"/>
                    </a:cubicBezTo>
                    <a:cubicBezTo>
                      <a:pt x="466" y="290"/>
                      <a:pt x="443" y="308"/>
                      <a:pt x="435" y="333"/>
                    </a:cubicBezTo>
                    <a:cubicBezTo>
                      <a:pt x="128" y="333"/>
                      <a:pt x="128" y="333"/>
                      <a:pt x="128" y="333"/>
                    </a:cubicBezTo>
                    <a:cubicBezTo>
                      <a:pt x="77" y="333"/>
                      <a:pt x="35" y="291"/>
                      <a:pt x="35" y="240"/>
                    </a:cubicBezTo>
                    <a:cubicBezTo>
                      <a:pt x="35" y="189"/>
                      <a:pt x="77" y="147"/>
                      <a:pt x="128" y="147"/>
                    </a:cubicBezTo>
                    <a:cubicBezTo>
                      <a:pt x="144" y="147"/>
                      <a:pt x="159" y="151"/>
                      <a:pt x="172" y="15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134"/>
                      <a:pt x="184" y="132"/>
                      <a:pt x="184" y="131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203" y="88"/>
                      <a:pt x="236" y="61"/>
                      <a:pt x="277" y="49"/>
                    </a:cubicBezTo>
                    <a:cubicBezTo>
                      <a:pt x="322" y="37"/>
                      <a:pt x="367" y="46"/>
                      <a:pt x="402" y="74"/>
                    </a:cubicBezTo>
                    <a:cubicBezTo>
                      <a:pt x="411" y="81"/>
                      <a:pt x="419" y="89"/>
                      <a:pt x="425" y="98"/>
                    </a:cubicBezTo>
                    <a:cubicBezTo>
                      <a:pt x="367" y="117"/>
                      <a:pt x="322" y="164"/>
                      <a:pt x="305" y="223"/>
                    </a:cubicBezTo>
                    <a:cubicBezTo>
                      <a:pt x="303" y="223"/>
                      <a:pt x="300" y="223"/>
                      <a:pt x="297" y="223"/>
                    </a:cubicBezTo>
                    <a:cubicBezTo>
                      <a:pt x="249" y="223"/>
                      <a:pt x="206" y="246"/>
                      <a:pt x="178" y="281"/>
                    </a:cubicBezTo>
                    <a:cubicBezTo>
                      <a:pt x="405" y="281"/>
                      <a:pt x="405" y="281"/>
                      <a:pt x="405" y="281"/>
                    </a:cubicBezTo>
                    <a:cubicBezTo>
                      <a:pt x="426" y="255"/>
                      <a:pt x="458" y="239"/>
                      <a:pt x="493" y="239"/>
                    </a:cubicBezTo>
                    <a:cubicBezTo>
                      <a:pt x="555" y="239"/>
                      <a:pt x="605" y="289"/>
                      <a:pt x="605" y="350"/>
                    </a:cubicBezTo>
                    <a:cubicBezTo>
                      <a:pt x="605" y="412"/>
                      <a:pt x="555" y="462"/>
                      <a:pt x="493" y="462"/>
                    </a:cubicBezTo>
                    <a:cubicBezTo>
                      <a:pt x="458" y="462"/>
                      <a:pt x="426" y="446"/>
                      <a:pt x="405" y="419"/>
                    </a:cubicBezTo>
                    <a:cubicBezTo>
                      <a:pt x="154" y="419"/>
                      <a:pt x="154" y="419"/>
                      <a:pt x="154" y="419"/>
                    </a:cubicBezTo>
                    <a:cubicBezTo>
                      <a:pt x="173" y="480"/>
                      <a:pt x="230" y="524"/>
                      <a:pt x="297" y="524"/>
                    </a:cubicBezTo>
                    <a:cubicBezTo>
                      <a:pt x="701" y="524"/>
                      <a:pt x="701" y="524"/>
                      <a:pt x="701" y="524"/>
                    </a:cubicBezTo>
                    <a:cubicBezTo>
                      <a:pt x="701" y="524"/>
                      <a:pt x="701" y="524"/>
                      <a:pt x="701" y="524"/>
                    </a:cubicBezTo>
                    <a:cubicBezTo>
                      <a:pt x="793" y="524"/>
                      <a:pt x="868" y="448"/>
                      <a:pt x="868" y="356"/>
                    </a:cubicBezTo>
                    <a:cubicBezTo>
                      <a:pt x="868" y="263"/>
                      <a:pt x="793" y="187"/>
                      <a:pt x="700" y="1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918843" y="2930912"/>
                <a:ext cx="1693251" cy="15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3223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2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rPr>
                  <a:t>Azure Resource Manager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0051448" y="3344833"/>
              <a:ext cx="1693012" cy="834720"/>
              <a:chOff x="9516187" y="2936401"/>
              <a:chExt cx="1693252" cy="834839"/>
            </a:xfrm>
            <a:solidFill>
              <a:schemeClr val="tx1">
                <a:lumMod val="95000"/>
              </a:schemeClr>
            </a:solidFill>
          </p:grpSpPr>
          <p:sp>
            <p:nvSpPr>
              <p:cNvPr id="89" name="Freeform 14"/>
              <p:cNvSpPr>
                <a:spLocks/>
              </p:cNvSpPr>
              <p:nvPr/>
            </p:nvSpPr>
            <p:spPr bwMode="auto">
              <a:xfrm>
                <a:off x="9801757" y="3181060"/>
                <a:ext cx="975100" cy="590180"/>
              </a:xfrm>
              <a:custGeom>
                <a:avLst/>
                <a:gdLst>
                  <a:gd name="T0" fmla="*/ 700 w 868"/>
                  <a:gd name="T1" fmla="*/ 187 h 524"/>
                  <a:gd name="T2" fmla="*/ 650 w 868"/>
                  <a:gd name="T3" fmla="*/ 195 h 524"/>
                  <a:gd name="T4" fmla="*/ 483 w 868"/>
                  <a:gd name="T5" fmla="*/ 89 h 524"/>
                  <a:gd name="T6" fmla="*/ 463 w 868"/>
                  <a:gd name="T7" fmla="*/ 90 h 524"/>
                  <a:gd name="T8" fmla="*/ 424 w 868"/>
                  <a:gd name="T9" fmla="*/ 47 h 524"/>
                  <a:gd name="T10" fmla="*/ 268 w 868"/>
                  <a:gd name="T11" fmla="*/ 15 h 524"/>
                  <a:gd name="T12" fmla="*/ 153 w 868"/>
                  <a:gd name="T13" fmla="*/ 114 h 524"/>
                  <a:gd name="T14" fmla="*/ 128 w 868"/>
                  <a:gd name="T15" fmla="*/ 112 h 524"/>
                  <a:gd name="T16" fmla="*/ 0 w 868"/>
                  <a:gd name="T17" fmla="*/ 240 h 524"/>
                  <a:gd name="T18" fmla="*/ 128 w 868"/>
                  <a:gd name="T19" fmla="*/ 368 h 524"/>
                  <a:gd name="T20" fmla="*/ 435 w 868"/>
                  <a:gd name="T21" fmla="*/ 368 h 524"/>
                  <a:gd name="T22" fmla="*/ 493 w 868"/>
                  <a:gd name="T23" fmla="*/ 411 h 524"/>
                  <a:gd name="T24" fmla="*/ 554 w 868"/>
                  <a:gd name="T25" fmla="*/ 350 h 524"/>
                  <a:gd name="T26" fmla="*/ 493 w 868"/>
                  <a:gd name="T27" fmla="*/ 290 h 524"/>
                  <a:gd name="T28" fmla="*/ 435 w 868"/>
                  <a:gd name="T29" fmla="*/ 333 h 524"/>
                  <a:gd name="T30" fmla="*/ 128 w 868"/>
                  <a:gd name="T31" fmla="*/ 333 h 524"/>
                  <a:gd name="T32" fmla="*/ 35 w 868"/>
                  <a:gd name="T33" fmla="*/ 240 h 524"/>
                  <a:gd name="T34" fmla="*/ 128 w 868"/>
                  <a:gd name="T35" fmla="*/ 147 h 524"/>
                  <a:gd name="T36" fmla="*/ 172 w 868"/>
                  <a:gd name="T37" fmla="*/ 158 h 524"/>
                  <a:gd name="T38" fmla="*/ 183 w 868"/>
                  <a:gd name="T39" fmla="*/ 135 h 524"/>
                  <a:gd name="T40" fmla="*/ 183 w 868"/>
                  <a:gd name="T41" fmla="*/ 135 h 524"/>
                  <a:gd name="T42" fmla="*/ 184 w 868"/>
                  <a:gd name="T43" fmla="*/ 131 h 524"/>
                  <a:gd name="T44" fmla="*/ 186 w 868"/>
                  <a:gd name="T45" fmla="*/ 126 h 524"/>
                  <a:gd name="T46" fmla="*/ 186 w 868"/>
                  <a:gd name="T47" fmla="*/ 126 h 524"/>
                  <a:gd name="T48" fmla="*/ 277 w 868"/>
                  <a:gd name="T49" fmla="*/ 49 h 524"/>
                  <a:gd name="T50" fmla="*/ 402 w 868"/>
                  <a:gd name="T51" fmla="*/ 74 h 524"/>
                  <a:gd name="T52" fmla="*/ 425 w 868"/>
                  <a:gd name="T53" fmla="*/ 98 h 524"/>
                  <a:gd name="T54" fmla="*/ 305 w 868"/>
                  <a:gd name="T55" fmla="*/ 223 h 524"/>
                  <a:gd name="T56" fmla="*/ 297 w 868"/>
                  <a:gd name="T57" fmla="*/ 223 h 524"/>
                  <a:gd name="T58" fmla="*/ 178 w 868"/>
                  <a:gd name="T59" fmla="*/ 281 h 524"/>
                  <a:gd name="T60" fmla="*/ 405 w 868"/>
                  <a:gd name="T61" fmla="*/ 281 h 524"/>
                  <a:gd name="T62" fmla="*/ 493 w 868"/>
                  <a:gd name="T63" fmla="*/ 239 h 524"/>
                  <a:gd name="T64" fmla="*/ 605 w 868"/>
                  <a:gd name="T65" fmla="*/ 350 h 524"/>
                  <a:gd name="T66" fmla="*/ 493 w 868"/>
                  <a:gd name="T67" fmla="*/ 462 h 524"/>
                  <a:gd name="T68" fmla="*/ 405 w 868"/>
                  <a:gd name="T69" fmla="*/ 419 h 524"/>
                  <a:gd name="T70" fmla="*/ 154 w 868"/>
                  <a:gd name="T71" fmla="*/ 419 h 524"/>
                  <a:gd name="T72" fmla="*/ 297 w 868"/>
                  <a:gd name="T73" fmla="*/ 524 h 524"/>
                  <a:gd name="T74" fmla="*/ 701 w 868"/>
                  <a:gd name="T75" fmla="*/ 524 h 524"/>
                  <a:gd name="T76" fmla="*/ 701 w 868"/>
                  <a:gd name="T77" fmla="*/ 524 h 524"/>
                  <a:gd name="T78" fmla="*/ 868 w 868"/>
                  <a:gd name="T79" fmla="*/ 356 h 524"/>
                  <a:gd name="T80" fmla="*/ 700 w 868"/>
                  <a:gd name="T81" fmla="*/ 18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8" h="524">
                    <a:moveTo>
                      <a:pt x="700" y="187"/>
                    </a:moveTo>
                    <a:cubicBezTo>
                      <a:pt x="682" y="187"/>
                      <a:pt x="666" y="190"/>
                      <a:pt x="650" y="195"/>
                    </a:cubicBezTo>
                    <a:cubicBezTo>
                      <a:pt x="620" y="132"/>
                      <a:pt x="557" y="89"/>
                      <a:pt x="483" y="89"/>
                    </a:cubicBezTo>
                    <a:cubicBezTo>
                      <a:pt x="476" y="89"/>
                      <a:pt x="469" y="89"/>
                      <a:pt x="463" y="90"/>
                    </a:cubicBezTo>
                    <a:cubicBezTo>
                      <a:pt x="452" y="74"/>
                      <a:pt x="439" y="59"/>
                      <a:pt x="424" y="47"/>
                    </a:cubicBezTo>
                    <a:cubicBezTo>
                      <a:pt x="381" y="12"/>
                      <a:pt x="322" y="0"/>
                      <a:pt x="268" y="15"/>
                    </a:cubicBezTo>
                    <a:cubicBezTo>
                      <a:pt x="216" y="30"/>
                      <a:pt x="174" y="66"/>
                      <a:pt x="153" y="114"/>
                    </a:cubicBezTo>
                    <a:cubicBezTo>
                      <a:pt x="145" y="113"/>
                      <a:pt x="136" y="112"/>
                      <a:pt x="128" y="112"/>
                    </a:cubicBezTo>
                    <a:cubicBezTo>
                      <a:pt x="57" y="112"/>
                      <a:pt x="0" y="169"/>
                      <a:pt x="0" y="240"/>
                    </a:cubicBezTo>
                    <a:cubicBezTo>
                      <a:pt x="0" y="310"/>
                      <a:pt x="57" y="368"/>
                      <a:pt x="128" y="368"/>
                    </a:cubicBezTo>
                    <a:cubicBezTo>
                      <a:pt x="435" y="368"/>
                      <a:pt x="435" y="368"/>
                      <a:pt x="435" y="368"/>
                    </a:cubicBezTo>
                    <a:cubicBezTo>
                      <a:pt x="443" y="393"/>
                      <a:pt x="466" y="411"/>
                      <a:pt x="493" y="411"/>
                    </a:cubicBezTo>
                    <a:cubicBezTo>
                      <a:pt x="527" y="411"/>
                      <a:pt x="554" y="384"/>
                      <a:pt x="554" y="350"/>
                    </a:cubicBezTo>
                    <a:cubicBezTo>
                      <a:pt x="554" y="317"/>
                      <a:pt x="527" y="290"/>
                      <a:pt x="493" y="290"/>
                    </a:cubicBezTo>
                    <a:cubicBezTo>
                      <a:pt x="466" y="290"/>
                      <a:pt x="443" y="308"/>
                      <a:pt x="435" y="333"/>
                    </a:cubicBezTo>
                    <a:cubicBezTo>
                      <a:pt x="128" y="333"/>
                      <a:pt x="128" y="333"/>
                      <a:pt x="128" y="333"/>
                    </a:cubicBezTo>
                    <a:cubicBezTo>
                      <a:pt x="77" y="333"/>
                      <a:pt x="35" y="291"/>
                      <a:pt x="35" y="240"/>
                    </a:cubicBezTo>
                    <a:cubicBezTo>
                      <a:pt x="35" y="189"/>
                      <a:pt x="77" y="147"/>
                      <a:pt x="128" y="147"/>
                    </a:cubicBezTo>
                    <a:cubicBezTo>
                      <a:pt x="144" y="147"/>
                      <a:pt x="159" y="151"/>
                      <a:pt x="172" y="15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134"/>
                      <a:pt x="184" y="132"/>
                      <a:pt x="184" y="131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203" y="88"/>
                      <a:pt x="236" y="61"/>
                      <a:pt x="277" y="49"/>
                    </a:cubicBezTo>
                    <a:cubicBezTo>
                      <a:pt x="322" y="37"/>
                      <a:pt x="367" y="46"/>
                      <a:pt x="402" y="74"/>
                    </a:cubicBezTo>
                    <a:cubicBezTo>
                      <a:pt x="411" y="81"/>
                      <a:pt x="419" y="89"/>
                      <a:pt x="425" y="98"/>
                    </a:cubicBezTo>
                    <a:cubicBezTo>
                      <a:pt x="367" y="117"/>
                      <a:pt x="322" y="164"/>
                      <a:pt x="305" y="223"/>
                    </a:cubicBezTo>
                    <a:cubicBezTo>
                      <a:pt x="303" y="223"/>
                      <a:pt x="300" y="223"/>
                      <a:pt x="297" y="223"/>
                    </a:cubicBezTo>
                    <a:cubicBezTo>
                      <a:pt x="249" y="223"/>
                      <a:pt x="206" y="246"/>
                      <a:pt x="178" y="281"/>
                    </a:cubicBezTo>
                    <a:cubicBezTo>
                      <a:pt x="405" y="281"/>
                      <a:pt x="405" y="281"/>
                      <a:pt x="405" y="281"/>
                    </a:cubicBezTo>
                    <a:cubicBezTo>
                      <a:pt x="426" y="255"/>
                      <a:pt x="458" y="239"/>
                      <a:pt x="493" y="239"/>
                    </a:cubicBezTo>
                    <a:cubicBezTo>
                      <a:pt x="555" y="239"/>
                      <a:pt x="605" y="289"/>
                      <a:pt x="605" y="350"/>
                    </a:cubicBezTo>
                    <a:cubicBezTo>
                      <a:pt x="605" y="412"/>
                      <a:pt x="555" y="462"/>
                      <a:pt x="493" y="462"/>
                    </a:cubicBezTo>
                    <a:cubicBezTo>
                      <a:pt x="458" y="462"/>
                      <a:pt x="426" y="446"/>
                      <a:pt x="405" y="419"/>
                    </a:cubicBezTo>
                    <a:cubicBezTo>
                      <a:pt x="154" y="419"/>
                      <a:pt x="154" y="419"/>
                      <a:pt x="154" y="419"/>
                    </a:cubicBezTo>
                    <a:cubicBezTo>
                      <a:pt x="173" y="480"/>
                      <a:pt x="230" y="524"/>
                      <a:pt x="297" y="524"/>
                    </a:cubicBezTo>
                    <a:cubicBezTo>
                      <a:pt x="701" y="524"/>
                      <a:pt x="701" y="524"/>
                      <a:pt x="701" y="524"/>
                    </a:cubicBezTo>
                    <a:cubicBezTo>
                      <a:pt x="701" y="524"/>
                      <a:pt x="701" y="524"/>
                      <a:pt x="701" y="524"/>
                    </a:cubicBezTo>
                    <a:cubicBezTo>
                      <a:pt x="793" y="524"/>
                      <a:pt x="868" y="448"/>
                      <a:pt x="868" y="356"/>
                    </a:cubicBezTo>
                    <a:cubicBezTo>
                      <a:pt x="868" y="263"/>
                      <a:pt x="793" y="187"/>
                      <a:pt x="700" y="1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9516187" y="2936401"/>
                <a:ext cx="1693252" cy="15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3223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2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</a:rPr>
                  <a:t>Azure Resource Manager</a:t>
                </a: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0255200" y="6043621"/>
              <a:ext cx="1329079" cy="1554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3223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</a:rPr>
                <a:t>MICROSOFT AZURE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470516" y="6044179"/>
              <a:ext cx="1818063" cy="1554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3223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</a:rPr>
                <a:t>MICROSOFT AZURE STACK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279355" y="2885835"/>
              <a:ext cx="1104744" cy="316617"/>
              <a:chOff x="6743700" y="2477338"/>
              <a:chExt cx="1104900" cy="31666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6743700" y="2477338"/>
                <a:ext cx="11049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6743700" y="2477338"/>
                <a:ext cx="0" cy="31666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9806296" y="2885835"/>
              <a:ext cx="1104744" cy="316617"/>
              <a:chOff x="9271000" y="2477338"/>
              <a:chExt cx="1104900" cy="31666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9271000" y="2477338"/>
                <a:ext cx="11049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0375900" y="2477338"/>
                <a:ext cx="0" cy="31666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flipV="1">
              <a:off x="7279355" y="4392303"/>
              <a:ext cx="0" cy="316617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0957215" y="4392304"/>
              <a:ext cx="0" cy="265825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711621" y="1725568"/>
              <a:ext cx="1536100" cy="634443"/>
            </a:xfrm>
            <a:prstGeom prst="rect">
              <a:avLst/>
            </a:prstGeom>
            <a:noFill/>
          </p:spPr>
          <p:txBody>
            <a:bodyPr wrap="none" lIns="186468" tIns="149175" rIns="186468" bIns="149175" rtlCol="0">
              <a:spAutoFit/>
            </a:bodyPr>
            <a:lstStyle/>
            <a:p>
              <a:pPr marL="0" marR="0" lvl="0" indent="0" defTabSz="93223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48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Describe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477124" y="1725568"/>
              <a:ext cx="1324534" cy="634443"/>
            </a:xfrm>
            <a:prstGeom prst="rect">
              <a:avLst/>
            </a:prstGeom>
            <a:noFill/>
          </p:spPr>
          <p:txBody>
            <a:bodyPr wrap="none" lIns="186468" tIns="149175" rIns="186468" bIns="149175" rtlCol="0">
              <a:spAutoFit/>
            </a:bodyPr>
            <a:lstStyle/>
            <a:p>
              <a:pPr marL="0" marR="0" lvl="0" indent="0" defTabSz="93223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48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Deploy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005419" y="1725568"/>
              <a:ext cx="1366847" cy="634443"/>
            </a:xfrm>
            <a:prstGeom prst="rect">
              <a:avLst/>
            </a:prstGeom>
            <a:noFill/>
          </p:spPr>
          <p:txBody>
            <a:bodyPr wrap="none" lIns="186468" tIns="149175" rIns="186468" bIns="149175" rtlCol="0">
              <a:spAutoFit/>
            </a:bodyPr>
            <a:lstStyle/>
            <a:p>
              <a:pPr marL="0" marR="0" lvl="0" indent="0" defTabSz="93223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48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Control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8754373" y="2589965"/>
              <a:ext cx="1070944" cy="926480"/>
              <a:chOff x="7516813" y="3165475"/>
              <a:chExt cx="1423988" cy="1231900"/>
            </a:xfrm>
            <a:solidFill>
              <a:schemeClr val="tx1">
                <a:lumMod val="95000"/>
              </a:schemeClr>
            </a:solidFill>
          </p:grpSpPr>
          <p:sp>
            <p:nvSpPr>
              <p:cNvPr id="109" name="Freeform 18"/>
              <p:cNvSpPr>
                <a:spLocks noEditPoints="1"/>
              </p:cNvSpPr>
              <p:nvPr/>
            </p:nvSpPr>
            <p:spPr bwMode="auto">
              <a:xfrm>
                <a:off x="7516813" y="3165475"/>
                <a:ext cx="1423988" cy="1231900"/>
              </a:xfrm>
              <a:custGeom>
                <a:avLst/>
                <a:gdLst>
                  <a:gd name="T0" fmla="*/ 322 w 377"/>
                  <a:gd name="T1" fmla="*/ 108 h 325"/>
                  <a:gd name="T2" fmla="*/ 304 w 377"/>
                  <a:gd name="T3" fmla="*/ 55 h 325"/>
                  <a:gd name="T4" fmla="*/ 270 w 377"/>
                  <a:gd name="T5" fmla="*/ 18 h 325"/>
                  <a:gd name="T6" fmla="*/ 18 w 377"/>
                  <a:gd name="T7" fmla="*/ 0 h 325"/>
                  <a:gd name="T8" fmla="*/ 0 w 377"/>
                  <a:gd name="T9" fmla="*/ 199 h 325"/>
                  <a:gd name="T10" fmla="*/ 51 w 377"/>
                  <a:gd name="T11" fmla="*/ 217 h 325"/>
                  <a:gd name="T12" fmla="*/ 69 w 377"/>
                  <a:gd name="T13" fmla="*/ 272 h 325"/>
                  <a:gd name="T14" fmla="*/ 107 w 377"/>
                  <a:gd name="T15" fmla="*/ 307 h 325"/>
                  <a:gd name="T16" fmla="*/ 359 w 377"/>
                  <a:gd name="T17" fmla="*/ 325 h 325"/>
                  <a:gd name="T18" fmla="*/ 377 w 377"/>
                  <a:gd name="T19" fmla="*/ 126 h 325"/>
                  <a:gd name="T20" fmla="*/ 50 w 377"/>
                  <a:gd name="T21" fmla="*/ 9 h 325"/>
                  <a:gd name="T22" fmla="*/ 50 w 377"/>
                  <a:gd name="T23" fmla="*/ 24 h 325"/>
                  <a:gd name="T24" fmla="*/ 50 w 377"/>
                  <a:gd name="T25" fmla="*/ 9 h 325"/>
                  <a:gd name="T26" fmla="*/ 34 w 377"/>
                  <a:gd name="T27" fmla="*/ 17 h 325"/>
                  <a:gd name="T28" fmla="*/ 18 w 377"/>
                  <a:gd name="T29" fmla="*/ 17 h 325"/>
                  <a:gd name="T30" fmla="*/ 18 w 377"/>
                  <a:gd name="T31" fmla="*/ 199 h 325"/>
                  <a:gd name="T32" fmla="*/ 252 w 377"/>
                  <a:gd name="T33" fmla="*/ 31 h 325"/>
                  <a:gd name="T34" fmla="*/ 69 w 377"/>
                  <a:gd name="T35" fmla="*/ 55 h 325"/>
                  <a:gd name="T36" fmla="*/ 51 w 377"/>
                  <a:gd name="T37" fmla="*/ 199 h 325"/>
                  <a:gd name="T38" fmla="*/ 109 w 377"/>
                  <a:gd name="T39" fmla="*/ 72 h 325"/>
                  <a:gd name="T40" fmla="*/ 94 w 377"/>
                  <a:gd name="T41" fmla="*/ 72 h 325"/>
                  <a:gd name="T42" fmla="*/ 109 w 377"/>
                  <a:gd name="T43" fmla="*/ 72 h 325"/>
                  <a:gd name="T44" fmla="*/ 78 w 377"/>
                  <a:gd name="T45" fmla="*/ 80 h 325"/>
                  <a:gd name="T46" fmla="*/ 78 w 377"/>
                  <a:gd name="T47" fmla="*/ 64 h 325"/>
                  <a:gd name="T48" fmla="*/ 70 w 377"/>
                  <a:gd name="T49" fmla="*/ 254 h 325"/>
                  <a:gd name="T50" fmla="*/ 70 w 377"/>
                  <a:gd name="T51" fmla="*/ 199 h 325"/>
                  <a:gd name="T52" fmla="*/ 252 w 377"/>
                  <a:gd name="T53" fmla="*/ 87 h 325"/>
                  <a:gd name="T54" fmla="*/ 304 w 377"/>
                  <a:gd name="T55" fmla="*/ 87 h 325"/>
                  <a:gd name="T56" fmla="*/ 270 w 377"/>
                  <a:gd name="T57" fmla="*/ 108 h 325"/>
                  <a:gd name="T58" fmla="*/ 124 w 377"/>
                  <a:gd name="T59" fmla="*/ 108 h 325"/>
                  <a:gd name="T60" fmla="*/ 107 w 377"/>
                  <a:gd name="T61" fmla="*/ 199 h 325"/>
                  <a:gd name="T62" fmla="*/ 107 w 377"/>
                  <a:gd name="T63" fmla="*/ 254 h 325"/>
                  <a:gd name="T64" fmla="*/ 164 w 377"/>
                  <a:gd name="T65" fmla="*/ 125 h 325"/>
                  <a:gd name="T66" fmla="*/ 149 w 377"/>
                  <a:gd name="T67" fmla="*/ 125 h 325"/>
                  <a:gd name="T68" fmla="*/ 164 w 377"/>
                  <a:gd name="T69" fmla="*/ 125 h 325"/>
                  <a:gd name="T70" fmla="*/ 133 w 377"/>
                  <a:gd name="T71" fmla="*/ 133 h 325"/>
                  <a:gd name="T72" fmla="*/ 133 w 377"/>
                  <a:gd name="T73" fmla="*/ 118 h 325"/>
                  <a:gd name="T74" fmla="*/ 359 w 377"/>
                  <a:gd name="T75" fmla="*/ 307 h 325"/>
                  <a:gd name="T76" fmla="*/ 125 w 377"/>
                  <a:gd name="T77" fmla="*/ 272 h 325"/>
                  <a:gd name="T78" fmla="*/ 125 w 377"/>
                  <a:gd name="T79" fmla="*/ 217 h 325"/>
                  <a:gd name="T80" fmla="*/ 125 w 377"/>
                  <a:gd name="T81" fmla="*/ 140 h 325"/>
                  <a:gd name="T82" fmla="*/ 270 w 377"/>
                  <a:gd name="T83" fmla="*/ 140 h 325"/>
                  <a:gd name="T84" fmla="*/ 322 w 377"/>
                  <a:gd name="T85" fmla="*/ 140 h 325"/>
                  <a:gd name="T86" fmla="*/ 359 w 377"/>
                  <a:gd name="T87" fmla="*/ 30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7" h="325">
                    <a:moveTo>
                      <a:pt x="359" y="108"/>
                    </a:moveTo>
                    <a:cubicBezTo>
                      <a:pt x="322" y="108"/>
                      <a:pt x="322" y="108"/>
                      <a:pt x="322" y="108"/>
                    </a:cubicBezTo>
                    <a:cubicBezTo>
                      <a:pt x="322" y="73"/>
                      <a:pt x="322" y="73"/>
                      <a:pt x="322" y="73"/>
                    </a:cubicBezTo>
                    <a:cubicBezTo>
                      <a:pt x="322" y="63"/>
                      <a:pt x="314" y="55"/>
                      <a:pt x="304" y="55"/>
                    </a:cubicBezTo>
                    <a:cubicBezTo>
                      <a:pt x="270" y="55"/>
                      <a:pt x="270" y="55"/>
                      <a:pt x="270" y="55"/>
                    </a:cubicBezTo>
                    <a:cubicBezTo>
                      <a:pt x="270" y="18"/>
                      <a:pt x="270" y="18"/>
                      <a:pt x="270" y="18"/>
                    </a:cubicBezTo>
                    <a:cubicBezTo>
                      <a:pt x="270" y="8"/>
                      <a:pt x="262" y="0"/>
                      <a:pt x="2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9"/>
                      <a:pt x="8" y="217"/>
                      <a:pt x="18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54"/>
                      <a:pt x="51" y="254"/>
                      <a:pt x="51" y="254"/>
                    </a:cubicBezTo>
                    <a:cubicBezTo>
                      <a:pt x="51" y="264"/>
                      <a:pt x="59" y="272"/>
                      <a:pt x="69" y="272"/>
                    </a:cubicBezTo>
                    <a:cubicBezTo>
                      <a:pt x="107" y="272"/>
                      <a:pt x="107" y="272"/>
                      <a:pt x="107" y="272"/>
                    </a:cubicBezTo>
                    <a:cubicBezTo>
                      <a:pt x="107" y="307"/>
                      <a:pt x="107" y="307"/>
                      <a:pt x="107" y="307"/>
                    </a:cubicBezTo>
                    <a:cubicBezTo>
                      <a:pt x="107" y="317"/>
                      <a:pt x="114" y="325"/>
                      <a:pt x="124" y="325"/>
                    </a:cubicBezTo>
                    <a:cubicBezTo>
                      <a:pt x="359" y="325"/>
                      <a:pt x="359" y="325"/>
                      <a:pt x="359" y="325"/>
                    </a:cubicBezTo>
                    <a:cubicBezTo>
                      <a:pt x="369" y="325"/>
                      <a:pt x="377" y="317"/>
                      <a:pt x="377" y="307"/>
                    </a:cubicBezTo>
                    <a:cubicBezTo>
                      <a:pt x="377" y="126"/>
                      <a:pt x="377" y="126"/>
                      <a:pt x="377" y="126"/>
                    </a:cubicBezTo>
                    <a:cubicBezTo>
                      <a:pt x="377" y="116"/>
                      <a:pt x="369" y="108"/>
                      <a:pt x="359" y="108"/>
                    </a:cubicBezTo>
                    <a:close/>
                    <a:moveTo>
                      <a:pt x="50" y="9"/>
                    </a:moveTo>
                    <a:cubicBezTo>
                      <a:pt x="54" y="9"/>
                      <a:pt x="57" y="13"/>
                      <a:pt x="57" y="17"/>
                    </a:cubicBezTo>
                    <a:cubicBezTo>
                      <a:pt x="57" y="21"/>
                      <a:pt x="54" y="24"/>
                      <a:pt x="50" y="24"/>
                    </a:cubicBezTo>
                    <a:cubicBezTo>
                      <a:pt x="46" y="24"/>
                      <a:pt x="42" y="21"/>
                      <a:pt x="42" y="17"/>
                    </a:cubicBezTo>
                    <a:cubicBezTo>
                      <a:pt x="42" y="13"/>
                      <a:pt x="46" y="9"/>
                      <a:pt x="50" y="9"/>
                    </a:cubicBezTo>
                    <a:close/>
                    <a:moveTo>
                      <a:pt x="26" y="9"/>
                    </a:moveTo>
                    <a:cubicBezTo>
                      <a:pt x="30" y="9"/>
                      <a:pt x="34" y="13"/>
                      <a:pt x="34" y="17"/>
                    </a:cubicBezTo>
                    <a:cubicBezTo>
                      <a:pt x="34" y="21"/>
                      <a:pt x="30" y="24"/>
                      <a:pt x="26" y="24"/>
                    </a:cubicBezTo>
                    <a:cubicBezTo>
                      <a:pt x="22" y="24"/>
                      <a:pt x="18" y="21"/>
                      <a:pt x="18" y="17"/>
                    </a:cubicBezTo>
                    <a:cubicBezTo>
                      <a:pt x="18" y="13"/>
                      <a:pt x="22" y="9"/>
                      <a:pt x="26" y="9"/>
                    </a:cubicBezTo>
                    <a:close/>
                    <a:moveTo>
                      <a:pt x="18" y="199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252" y="31"/>
                      <a:pt x="252" y="31"/>
                      <a:pt x="252" y="31"/>
                    </a:cubicBezTo>
                    <a:cubicBezTo>
                      <a:pt x="252" y="55"/>
                      <a:pt x="252" y="55"/>
                      <a:pt x="252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59" y="55"/>
                      <a:pt x="51" y="63"/>
                      <a:pt x="51" y="73"/>
                    </a:cubicBezTo>
                    <a:cubicBezTo>
                      <a:pt x="51" y="199"/>
                      <a:pt x="51" y="199"/>
                      <a:pt x="51" y="199"/>
                    </a:cubicBezTo>
                    <a:lnTo>
                      <a:pt x="18" y="199"/>
                    </a:lnTo>
                    <a:close/>
                    <a:moveTo>
                      <a:pt x="109" y="72"/>
                    </a:moveTo>
                    <a:cubicBezTo>
                      <a:pt x="109" y="76"/>
                      <a:pt x="106" y="80"/>
                      <a:pt x="101" y="80"/>
                    </a:cubicBezTo>
                    <a:cubicBezTo>
                      <a:pt x="97" y="80"/>
                      <a:pt x="94" y="76"/>
                      <a:pt x="94" y="72"/>
                    </a:cubicBezTo>
                    <a:cubicBezTo>
                      <a:pt x="94" y="68"/>
                      <a:pt x="97" y="64"/>
                      <a:pt x="101" y="64"/>
                    </a:cubicBezTo>
                    <a:cubicBezTo>
                      <a:pt x="106" y="64"/>
                      <a:pt x="109" y="68"/>
                      <a:pt x="109" y="72"/>
                    </a:cubicBezTo>
                    <a:close/>
                    <a:moveTo>
                      <a:pt x="85" y="72"/>
                    </a:moveTo>
                    <a:cubicBezTo>
                      <a:pt x="85" y="76"/>
                      <a:pt x="82" y="80"/>
                      <a:pt x="78" y="80"/>
                    </a:cubicBezTo>
                    <a:cubicBezTo>
                      <a:pt x="73" y="80"/>
                      <a:pt x="70" y="76"/>
                      <a:pt x="70" y="72"/>
                    </a:cubicBezTo>
                    <a:cubicBezTo>
                      <a:pt x="70" y="68"/>
                      <a:pt x="73" y="64"/>
                      <a:pt x="78" y="64"/>
                    </a:cubicBezTo>
                    <a:cubicBezTo>
                      <a:pt x="82" y="64"/>
                      <a:pt x="85" y="68"/>
                      <a:pt x="85" y="72"/>
                    </a:cubicBezTo>
                    <a:close/>
                    <a:moveTo>
                      <a:pt x="70" y="254"/>
                    </a:move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70" y="87"/>
                      <a:pt x="270" y="87"/>
                      <a:pt x="270" y="87"/>
                    </a:cubicBezTo>
                    <a:cubicBezTo>
                      <a:pt x="304" y="87"/>
                      <a:pt x="304" y="87"/>
                      <a:pt x="304" y="87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270" y="108"/>
                      <a:pt x="270" y="108"/>
                      <a:pt x="270" y="108"/>
                    </a:cubicBezTo>
                    <a:cubicBezTo>
                      <a:pt x="252" y="108"/>
                      <a:pt x="252" y="108"/>
                      <a:pt x="252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14" y="108"/>
                      <a:pt x="107" y="116"/>
                      <a:pt x="107" y="126"/>
                    </a:cubicBezTo>
                    <a:cubicBezTo>
                      <a:pt x="107" y="199"/>
                      <a:pt x="107" y="199"/>
                      <a:pt x="107" y="199"/>
                    </a:cubicBezTo>
                    <a:cubicBezTo>
                      <a:pt x="107" y="217"/>
                      <a:pt x="107" y="217"/>
                      <a:pt x="107" y="217"/>
                    </a:cubicBezTo>
                    <a:cubicBezTo>
                      <a:pt x="107" y="254"/>
                      <a:pt x="107" y="254"/>
                      <a:pt x="107" y="254"/>
                    </a:cubicBezTo>
                    <a:lnTo>
                      <a:pt x="70" y="254"/>
                    </a:lnTo>
                    <a:close/>
                    <a:moveTo>
                      <a:pt x="164" y="125"/>
                    </a:moveTo>
                    <a:cubicBezTo>
                      <a:pt x="164" y="129"/>
                      <a:pt x="161" y="133"/>
                      <a:pt x="156" y="133"/>
                    </a:cubicBezTo>
                    <a:cubicBezTo>
                      <a:pt x="152" y="133"/>
                      <a:pt x="149" y="129"/>
                      <a:pt x="149" y="125"/>
                    </a:cubicBezTo>
                    <a:cubicBezTo>
                      <a:pt x="149" y="121"/>
                      <a:pt x="152" y="118"/>
                      <a:pt x="156" y="118"/>
                    </a:cubicBezTo>
                    <a:cubicBezTo>
                      <a:pt x="161" y="118"/>
                      <a:pt x="164" y="121"/>
                      <a:pt x="164" y="125"/>
                    </a:cubicBezTo>
                    <a:close/>
                    <a:moveTo>
                      <a:pt x="140" y="125"/>
                    </a:moveTo>
                    <a:cubicBezTo>
                      <a:pt x="140" y="129"/>
                      <a:pt x="137" y="133"/>
                      <a:pt x="133" y="133"/>
                    </a:cubicBezTo>
                    <a:cubicBezTo>
                      <a:pt x="129" y="133"/>
                      <a:pt x="125" y="129"/>
                      <a:pt x="125" y="125"/>
                    </a:cubicBezTo>
                    <a:cubicBezTo>
                      <a:pt x="125" y="121"/>
                      <a:pt x="129" y="118"/>
                      <a:pt x="133" y="118"/>
                    </a:cubicBezTo>
                    <a:cubicBezTo>
                      <a:pt x="137" y="118"/>
                      <a:pt x="140" y="121"/>
                      <a:pt x="140" y="125"/>
                    </a:cubicBezTo>
                    <a:close/>
                    <a:moveTo>
                      <a:pt x="359" y="307"/>
                    </a:moveTo>
                    <a:cubicBezTo>
                      <a:pt x="125" y="307"/>
                      <a:pt x="125" y="307"/>
                      <a:pt x="125" y="307"/>
                    </a:cubicBezTo>
                    <a:cubicBezTo>
                      <a:pt x="125" y="272"/>
                      <a:pt x="125" y="272"/>
                      <a:pt x="125" y="272"/>
                    </a:cubicBezTo>
                    <a:cubicBezTo>
                      <a:pt x="125" y="254"/>
                      <a:pt x="125" y="254"/>
                      <a:pt x="125" y="254"/>
                    </a:cubicBezTo>
                    <a:cubicBezTo>
                      <a:pt x="125" y="217"/>
                      <a:pt x="125" y="217"/>
                      <a:pt x="125" y="217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252" y="140"/>
                      <a:pt x="252" y="140"/>
                      <a:pt x="252" y="140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304" y="140"/>
                      <a:pt x="304" y="140"/>
                      <a:pt x="304" y="140"/>
                    </a:cubicBezTo>
                    <a:cubicBezTo>
                      <a:pt x="322" y="140"/>
                      <a:pt x="322" y="140"/>
                      <a:pt x="322" y="140"/>
                    </a:cubicBezTo>
                    <a:cubicBezTo>
                      <a:pt x="359" y="140"/>
                      <a:pt x="359" y="140"/>
                      <a:pt x="359" y="140"/>
                    </a:cubicBezTo>
                    <a:lnTo>
                      <a:pt x="359" y="3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0" name="Rectangle 19"/>
              <p:cNvSpPr>
                <a:spLocks noChangeArrowheads="1"/>
              </p:cNvSpPr>
              <p:nvPr/>
            </p:nvSpPr>
            <p:spPr bwMode="auto">
              <a:xfrm>
                <a:off x="8135938" y="4025900"/>
                <a:ext cx="98425" cy="18573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1" name="Rectangle 20"/>
              <p:cNvSpPr>
                <a:spLocks noChangeArrowheads="1"/>
              </p:cNvSpPr>
              <p:nvPr/>
            </p:nvSpPr>
            <p:spPr bwMode="auto">
              <a:xfrm>
                <a:off x="8294688" y="3984625"/>
                <a:ext cx="98425" cy="2270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2" name="Rectangle 21"/>
              <p:cNvSpPr>
                <a:spLocks noChangeArrowheads="1"/>
              </p:cNvSpPr>
              <p:nvPr/>
            </p:nvSpPr>
            <p:spPr bwMode="auto">
              <a:xfrm>
                <a:off x="8456613" y="3922713"/>
                <a:ext cx="98425" cy="28892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3" name="Rectangle 22"/>
              <p:cNvSpPr>
                <a:spLocks noChangeArrowheads="1"/>
              </p:cNvSpPr>
              <p:nvPr/>
            </p:nvSpPr>
            <p:spPr bwMode="auto">
              <a:xfrm>
                <a:off x="8615363" y="3840163"/>
                <a:ext cx="98425" cy="3714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3234" tIns="46616" rIns="93234" bIns="466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66335" y="2155389"/>
            <a:ext cx="5395580" cy="3605034"/>
            <a:chOff x="157990" y="1836471"/>
            <a:chExt cx="5395580" cy="3605034"/>
          </a:xfrm>
        </p:grpSpPr>
        <p:grpSp>
          <p:nvGrpSpPr>
            <p:cNvPr id="75" name="Group 74"/>
            <p:cNvGrpSpPr>
              <a:grpSpLocks noChangeAspect="1"/>
            </p:cNvGrpSpPr>
            <p:nvPr/>
          </p:nvGrpSpPr>
          <p:grpSpPr bwMode="auto">
            <a:xfrm>
              <a:off x="1866658" y="1836471"/>
              <a:ext cx="1978244" cy="1889391"/>
              <a:chOff x="405" y="668"/>
              <a:chExt cx="3117" cy="2977"/>
            </a:xfrm>
          </p:grpSpPr>
          <p:sp>
            <p:nvSpPr>
              <p:cNvPr id="7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06" y="668"/>
                <a:ext cx="3116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412" y="676"/>
                <a:ext cx="3102" cy="2962"/>
              </a:xfrm>
              <a:custGeom>
                <a:avLst/>
                <a:gdLst>
                  <a:gd name="T0" fmla="*/ 2649 w 2649"/>
                  <a:gd name="T1" fmla="*/ 2496 h 2529"/>
                  <a:gd name="T2" fmla="*/ 2616 w 2649"/>
                  <a:gd name="T3" fmla="*/ 2529 h 2529"/>
                  <a:gd name="T4" fmla="*/ 33 w 2649"/>
                  <a:gd name="T5" fmla="*/ 2529 h 2529"/>
                  <a:gd name="T6" fmla="*/ 0 w 2649"/>
                  <a:gd name="T7" fmla="*/ 2496 h 2529"/>
                  <a:gd name="T8" fmla="*/ 0 w 2649"/>
                  <a:gd name="T9" fmla="*/ 33 h 2529"/>
                  <a:gd name="T10" fmla="*/ 33 w 2649"/>
                  <a:gd name="T11" fmla="*/ 0 h 2529"/>
                  <a:gd name="T12" fmla="*/ 2616 w 2649"/>
                  <a:gd name="T13" fmla="*/ 0 h 2529"/>
                  <a:gd name="T14" fmla="*/ 2649 w 2649"/>
                  <a:gd name="T15" fmla="*/ 33 h 2529"/>
                  <a:gd name="T16" fmla="*/ 2649 w 2649"/>
                  <a:gd name="T17" fmla="*/ 2496 h 2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9" h="2529">
                    <a:moveTo>
                      <a:pt x="2649" y="2496"/>
                    </a:moveTo>
                    <a:cubicBezTo>
                      <a:pt x="2649" y="2514"/>
                      <a:pt x="2634" y="2529"/>
                      <a:pt x="2616" y="2529"/>
                    </a:cubicBezTo>
                    <a:cubicBezTo>
                      <a:pt x="33" y="2529"/>
                      <a:pt x="33" y="2529"/>
                      <a:pt x="33" y="2529"/>
                    </a:cubicBezTo>
                    <a:cubicBezTo>
                      <a:pt x="15" y="2529"/>
                      <a:pt x="0" y="2514"/>
                      <a:pt x="0" y="249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2616" y="0"/>
                      <a:pt x="2616" y="0"/>
                      <a:pt x="2616" y="0"/>
                    </a:cubicBezTo>
                    <a:cubicBezTo>
                      <a:pt x="2634" y="0"/>
                      <a:pt x="2649" y="14"/>
                      <a:pt x="2649" y="33"/>
                    </a:cubicBezTo>
                    <a:cubicBezTo>
                      <a:pt x="2649" y="2496"/>
                      <a:pt x="2649" y="2496"/>
                      <a:pt x="2649" y="2496"/>
                    </a:cubicBezTo>
                  </a:path>
                </a:pathLst>
              </a:custGeom>
              <a:solidFill>
                <a:srgbClr val="022D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405" y="669"/>
                <a:ext cx="3116" cy="2976"/>
              </a:xfrm>
              <a:custGeom>
                <a:avLst/>
                <a:gdLst>
                  <a:gd name="T0" fmla="*/ 2655 w 2661"/>
                  <a:gd name="T1" fmla="*/ 2502 h 2541"/>
                  <a:gd name="T2" fmla="*/ 2649 w 2661"/>
                  <a:gd name="T3" fmla="*/ 2502 h 2541"/>
                  <a:gd name="T4" fmla="*/ 2641 w 2661"/>
                  <a:gd name="T5" fmla="*/ 2521 h 2541"/>
                  <a:gd name="T6" fmla="*/ 2622 w 2661"/>
                  <a:gd name="T7" fmla="*/ 2529 h 2541"/>
                  <a:gd name="T8" fmla="*/ 39 w 2661"/>
                  <a:gd name="T9" fmla="*/ 2529 h 2541"/>
                  <a:gd name="T10" fmla="*/ 20 w 2661"/>
                  <a:gd name="T11" fmla="*/ 2521 h 2541"/>
                  <a:gd name="T12" fmla="*/ 12 w 2661"/>
                  <a:gd name="T13" fmla="*/ 2502 h 2541"/>
                  <a:gd name="T14" fmla="*/ 12 w 2661"/>
                  <a:gd name="T15" fmla="*/ 39 h 2541"/>
                  <a:gd name="T16" fmla="*/ 20 w 2661"/>
                  <a:gd name="T17" fmla="*/ 20 h 2541"/>
                  <a:gd name="T18" fmla="*/ 39 w 2661"/>
                  <a:gd name="T19" fmla="*/ 12 h 2541"/>
                  <a:gd name="T20" fmla="*/ 2622 w 2661"/>
                  <a:gd name="T21" fmla="*/ 12 h 2541"/>
                  <a:gd name="T22" fmla="*/ 2641 w 2661"/>
                  <a:gd name="T23" fmla="*/ 20 h 2541"/>
                  <a:gd name="T24" fmla="*/ 2649 w 2661"/>
                  <a:gd name="T25" fmla="*/ 39 h 2541"/>
                  <a:gd name="T26" fmla="*/ 2649 w 2661"/>
                  <a:gd name="T27" fmla="*/ 2502 h 2541"/>
                  <a:gd name="T28" fmla="*/ 2655 w 2661"/>
                  <a:gd name="T29" fmla="*/ 2502 h 2541"/>
                  <a:gd name="T30" fmla="*/ 2661 w 2661"/>
                  <a:gd name="T31" fmla="*/ 2502 h 2541"/>
                  <a:gd name="T32" fmla="*/ 2661 w 2661"/>
                  <a:gd name="T33" fmla="*/ 39 h 2541"/>
                  <a:gd name="T34" fmla="*/ 2622 w 2661"/>
                  <a:gd name="T35" fmla="*/ 0 h 2541"/>
                  <a:gd name="T36" fmla="*/ 39 w 2661"/>
                  <a:gd name="T37" fmla="*/ 0 h 2541"/>
                  <a:gd name="T38" fmla="*/ 0 w 2661"/>
                  <a:gd name="T39" fmla="*/ 39 h 2541"/>
                  <a:gd name="T40" fmla="*/ 0 w 2661"/>
                  <a:gd name="T41" fmla="*/ 2502 h 2541"/>
                  <a:gd name="T42" fmla="*/ 39 w 2661"/>
                  <a:gd name="T43" fmla="*/ 2541 h 2541"/>
                  <a:gd name="T44" fmla="*/ 2622 w 2661"/>
                  <a:gd name="T45" fmla="*/ 2541 h 2541"/>
                  <a:gd name="T46" fmla="*/ 2661 w 2661"/>
                  <a:gd name="T47" fmla="*/ 2502 h 2541"/>
                  <a:gd name="T48" fmla="*/ 2655 w 2661"/>
                  <a:gd name="T49" fmla="*/ 2502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61" h="2541">
                    <a:moveTo>
                      <a:pt x="2655" y="2502"/>
                    </a:moveTo>
                    <a:cubicBezTo>
                      <a:pt x="2649" y="2502"/>
                      <a:pt x="2649" y="2502"/>
                      <a:pt x="2649" y="2502"/>
                    </a:cubicBezTo>
                    <a:cubicBezTo>
                      <a:pt x="2649" y="2509"/>
                      <a:pt x="2646" y="2516"/>
                      <a:pt x="2641" y="2521"/>
                    </a:cubicBezTo>
                    <a:cubicBezTo>
                      <a:pt x="2636" y="2526"/>
                      <a:pt x="2629" y="2529"/>
                      <a:pt x="2622" y="2529"/>
                    </a:cubicBezTo>
                    <a:cubicBezTo>
                      <a:pt x="39" y="2529"/>
                      <a:pt x="39" y="2529"/>
                      <a:pt x="39" y="2529"/>
                    </a:cubicBezTo>
                    <a:cubicBezTo>
                      <a:pt x="32" y="2529"/>
                      <a:pt x="25" y="2526"/>
                      <a:pt x="20" y="2521"/>
                    </a:cubicBezTo>
                    <a:cubicBezTo>
                      <a:pt x="15" y="2516"/>
                      <a:pt x="12" y="2509"/>
                      <a:pt x="12" y="2502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1"/>
                      <a:pt x="15" y="25"/>
                      <a:pt x="20" y="20"/>
                    </a:cubicBezTo>
                    <a:cubicBezTo>
                      <a:pt x="25" y="15"/>
                      <a:pt x="32" y="12"/>
                      <a:pt x="39" y="12"/>
                    </a:cubicBezTo>
                    <a:cubicBezTo>
                      <a:pt x="2622" y="12"/>
                      <a:pt x="2622" y="12"/>
                      <a:pt x="2622" y="12"/>
                    </a:cubicBezTo>
                    <a:cubicBezTo>
                      <a:pt x="2629" y="12"/>
                      <a:pt x="2636" y="15"/>
                      <a:pt x="2641" y="20"/>
                    </a:cubicBezTo>
                    <a:cubicBezTo>
                      <a:pt x="2646" y="25"/>
                      <a:pt x="2649" y="31"/>
                      <a:pt x="2649" y="39"/>
                    </a:cubicBezTo>
                    <a:cubicBezTo>
                      <a:pt x="2649" y="2502"/>
                      <a:pt x="2649" y="2502"/>
                      <a:pt x="2649" y="2502"/>
                    </a:cubicBezTo>
                    <a:cubicBezTo>
                      <a:pt x="2655" y="2502"/>
                      <a:pt x="2655" y="2502"/>
                      <a:pt x="2655" y="2502"/>
                    </a:cubicBezTo>
                    <a:cubicBezTo>
                      <a:pt x="2661" y="2502"/>
                      <a:pt x="2661" y="2502"/>
                      <a:pt x="2661" y="2502"/>
                    </a:cubicBezTo>
                    <a:cubicBezTo>
                      <a:pt x="2661" y="39"/>
                      <a:pt x="2661" y="39"/>
                      <a:pt x="2661" y="39"/>
                    </a:cubicBezTo>
                    <a:cubicBezTo>
                      <a:pt x="2661" y="17"/>
                      <a:pt x="2643" y="0"/>
                      <a:pt x="262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2502"/>
                      <a:pt x="0" y="2502"/>
                      <a:pt x="0" y="2502"/>
                    </a:cubicBezTo>
                    <a:cubicBezTo>
                      <a:pt x="0" y="2523"/>
                      <a:pt x="18" y="2541"/>
                      <a:pt x="39" y="2541"/>
                    </a:cubicBezTo>
                    <a:cubicBezTo>
                      <a:pt x="2622" y="2541"/>
                      <a:pt x="2622" y="2541"/>
                      <a:pt x="2622" y="2541"/>
                    </a:cubicBezTo>
                    <a:cubicBezTo>
                      <a:pt x="2643" y="2541"/>
                      <a:pt x="2661" y="2523"/>
                      <a:pt x="2661" y="2502"/>
                    </a:cubicBezTo>
                    <a:lnTo>
                      <a:pt x="2655" y="2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999" y="1251"/>
                <a:ext cx="1928" cy="1927"/>
              </a:xfrm>
              <a:custGeom>
                <a:avLst/>
                <a:gdLst>
                  <a:gd name="T0" fmla="*/ 878 w 1647"/>
                  <a:gd name="T1" fmla="*/ 19 h 1645"/>
                  <a:gd name="T2" fmla="*/ 1628 w 1647"/>
                  <a:gd name="T3" fmla="*/ 821 h 1645"/>
                  <a:gd name="T4" fmla="*/ 1392 w 1647"/>
                  <a:gd name="T5" fmla="*/ 1390 h 1645"/>
                  <a:gd name="T6" fmla="*/ 823 w 1647"/>
                  <a:gd name="T7" fmla="*/ 1626 h 1645"/>
                  <a:gd name="T8" fmla="*/ 255 w 1647"/>
                  <a:gd name="T9" fmla="*/ 1390 h 1645"/>
                  <a:gd name="T10" fmla="*/ 19 w 1647"/>
                  <a:gd name="T11" fmla="*/ 821 h 1645"/>
                  <a:gd name="T12" fmla="*/ 54 w 1647"/>
                  <a:gd name="T13" fmla="*/ 587 h 1645"/>
                  <a:gd name="T14" fmla="*/ 35 w 1647"/>
                  <a:gd name="T15" fmla="*/ 581 h 1645"/>
                  <a:gd name="T16" fmla="*/ 0 w 1647"/>
                  <a:gd name="T17" fmla="*/ 821 h 1645"/>
                  <a:gd name="T18" fmla="*/ 823 w 1647"/>
                  <a:gd name="T19" fmla="*/ 1645 h 1645"/>
                  <a:gd name="T20" fmla="*/ 1647 w 1647"/>
                  <a:gd name="T21" fmla="*/ 821 h 1645"/>
                  <a:gd name="T22" fmla="*/ 879 w 1647"/>
                  <a:gd name="T23" fmla="*/ 0 h 1645"/>
                  <a:gd name="T24" fmla="*/ 878 w 1647"/>
                  <a:gd name="T25" fmla="*/ 19 h 1645"/>
                  <a:gd name="T26" fmla="*/ 878 w 1647"/>
                  <a:gd name="T27" fmla="*/ 19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7" h="1645">
                    <a:moveTo>
                      <a:pt x="878" y="19"/>
                    </a:moveTo>
                    <a:cubicBezTo>
                      <a:pt x="1297" y="46"/>
                      <a:pt x="1628" y="395"/>
                      <a:pt x="1628" y="821"/>
                    </a:cubicBezTo>
                    <a:cubicBezTo>
                      <a:pt x="1628" y="1043"/>
                      <a:pt x="1538" y="1245"/>
                      <a:pt x="1392" y="1390"/>
                    </a:cubicBezTo>
                    <a:cubicBezTo>
                      <a:pt x="1247" y="1536"/>
                      <a:pt x="1046" y="1626"/>
                      <a:pt x="823" y="1626"/>
                    </a:cubicBezTo>
                    <a:cubicBezTo>
                      <a:pt x="601" y="1626"/>
                      <a:pt x="400" y="1536"/>
                      <a:pt x="255" y="1390"/>
                    </a:cubicBezTo>
                    <a:cubicBezTo>
                      <a:pt x="109" y="1245"/>
                      <a:pt x="19" y="1043"/>
                      <a:pt x="19" y="821"/>
                    </a:cubicBezTo>
                    <a:cubicBezTo>
                      <a:pt x="19" y="740"/>
                      <a:pt x="31" y="661"/>
                      <a:pt x="54" y="587"/>
                    </a:cubicBezTo>
                    <a:cubicBezTo>
                      <a:pt x="35" y="581"/>
                      <a:pt x="35" y="581"/>
                      <a:pt x="35" y="581"/>
                    </a:cubicBezTo>
                    <a:cubicBezTo>
                      <a:pt x="12" y="657"/>
                      <a:pt x="0" y="738"/>
                      <a:pt x="0" y="821"/>
                    </a:cubicBezTo>
                    <a:cubicBezTo>
                      <a:pt x="0" y="1276"/>
                      <a:pt x="369" y="1645"/>
                      <a:pt x="823" y="1645"/>
                    </a:cubicBezTo>
                    <a:cubicBezTo>
                      <a:pt x="1278" y="1645"/>
                      <a:pt x="1647" y="1276"/>
                      <a:pt x="1647" y="821"/>
                    </a:cubicBezTo>
                    <a:cubicBezTo>
                      <a:pt x="1647" y="385"/>
                      <a:pt x="1308" y="28"/>
                      <a:pt x="879" y="0"/>
                    </a:cubicBezTo>
                    <a:cubicBezTo>
                      <a:pt x="878" y="19"/>
                      <a:pt x="878" y="19"/>
                      <a:pt x="878" y="19"/>
                    </a:cubicBezTo>
                    <a:cubicBezTo>
                      <a:pt x="878" y="19"/>
                      <a:pt x="878" y="19"/>
                      <a:pt x="878" y="19"/>
                    </a:cubicBezTo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1962" y="1219"/>
                <a:ext cx="80" cy="89"/>
              </a:xfrm>
              <a:custGeom>
                <a:avLst/>
                <a:gdLst>
                  <a:gd name="T0" fmla="*/ 76 w 80"/>
                  <a:gd name="T1" fmla="*/ 89 h 89"/>
                  <a:gd name="T2" fmla="*/ 0 w 80"/>
                  <a:gd name="T3" fmla="*/ 41 h 89"/>
                  <a:gd name="T4" fmla="*/ 80 w 80"/>
                  <a:gd name="T5" fmla="*/ 0 h 89"/>
                  <a:gd name="T6" fmla="*/ 76 w 80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9">
                    <a:moveTo>
                      <a:pt x="76" y="89"/>
                    </a:moveTo>
                    <a:lnTo>
                      <a:pt x="0" y="41"/>
                    </a:lnTo>
                    <a:lnTo>
                      <a:pt x="80" y="0"/>
                    </a:lnTo>
                    <a:lnTo>
                      <a:pt x="76" y="89"/>
                    </a:ln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1003" y="1891"/>
                <a:ext cx="94" cy="93"/>
              </a:xfrm>
              <a:custGeom>
                <a:avLst/>
                <a:gdLst>
                  <a:gd name="T0" fmla="*/ 74 w 80"/>
                  <a:gd name="T1" fmla="*/ 51 h 80"/>
                  <a:gd name="T2" fmla="*/ 51 w 80"/>
                  <a:gd name="T3" fmla="*/ 6 h 80"/>
                  <a:gd name="T4" fmla="*/ 6 w 80"/>
                  <a:gd name="T5" fmla="*/ 29 h 80"/>
                  <a:gd name="T6" fmla="*/ 29 w 80"/>
                  <a:gd name="T7" fmla="*/ 74 h 80"/>
                  <a:gd name="T8" fmla="*/ 74 w 80"/>
                  <a:gd name="T9" fmla="*/ 5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74" y="51"/>
                    </a:moveTo>
                    <a:cubicBezTo>
                      <a:pt x="80" y="32"/>
                      <a:pt x="70" y="12"/>
                      <a:pt x="51" y="6"/>
                    </a:cubicBezTo>
                    <a:cubicBezTo>
                      <a:pt x="32" y="0"/>
                      <a:pt x="12" y="10"/>
                      <a:pt x="6" y="29"/>
                    </a:cubicBezTo>
                    <a:cubicBezTo>
                      <a:pt x="0" y="47"/>
                      <a:pt x="10" y="68"/>
                      <a:pt x="29" y="74"/>
                    </a:cubicBezTo>
                    <a:cubicBezTo>
                      <a:pt x="48" y="80"/>
                      <a:pt x="68" y="70"/>
                      <a:pt x="74" y="51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6" name="Freeform 10"/>
              <p:cNvSpPr>
                <a:spLocks/>
              </p:cNvSpPr>
              <p:nvPr/>
            </p:nvSpPr>
            <p:spPr bwMode="auto">
              <a:xfrm>
                <a:off x="757" y="1125"/>
                <a:ext cx="824" cy="728"/>
              </a:xfrm>
              <a:custGeom>
                <a:avLst/>
                <a:gdLst>
                  <a:gd name="T0" fmla="*/ 540 w 703"/>
                  <a:gd name="T1" fmla="*/ 558 h 622"/>
                  <a:gd name="T2" fmla="*/ 352 w 703"/>
                  <a:gd name="T3" fmla="*/ 622 h 622"/>
                  <a:gd name="T4" fmla="*/ 104 w 703"/>
                  <a:gd name="T5" fmla="*/ 500 h 622"/>
                  <a:gd name="T6" fmla="*/ 162 w 703"/>
                  <a:gd name="T7" fmla="*/ 64 h 622"/>
                  <a:gd name="T8" fmla="*/ 351 w 703"/>
                  <a:gd name="T9" fmla="*/ 0 h 622"/>
                  <a:gd name="T10" fmla="*/ 598 w 703"/>
                  <a:gd name="T11" fmla="*/ 122 h 622"/>
                  <a:gd name="T12" fmla="*/ 540 w 703"/>
                  <a:gd name="T13" fmla="*/ 558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3" h="622">
                    <a:moveTo>
                      <a:pt x="540" y="558"/>
                    </a:moveTo>
                    <a:cubicBezTo>
                      <a:pt x="484" y="601"/>
                      <a:pt x="418" y="622"/>
                      <a:pt x="352" y="622"/>
                    </a:cubicBezTo>
                    <a:cubicBezTo>
                      <a:pt x="258" y="622"/>
                      <a:pt x="166" y="580"/>
                      <a:pt x="104" y="500"/>
                    </a:cubicBezTo>
                    <a:cubicBezTo>
                      <a:pt x="0" y="364"/>
                      <a:pt x="26" y="169"/>
                      <a:pt x="162" y="64"/>
                    </a:cubicBezTo>
                    <a:cubicBezTo>
                      <a:pt x="219" y="21"/>
                      <a:pt x="285" y="0"/>
                      <a:pt x="351" y="0"/>
                    </a:cubicBezTo>
                    <a:cubicBezTo>
                      <a:pt x="445" y="0"/>
                      <a:pt x="537" y="42"/>
                      <a:pt x="598" y="122"/>
                    </a:cubicBezTo>
                    <a:cubicBezTo>
                      <a:pt x="703" y="259"/>
                      <a:pt x="677" y="454"/>
                      <a:pt x="540" y="558"/>
                    </a:cubicBezTo>
                    <a:close/>
                  </a:path>
                </a:pathLst>
              </a:custGeom>
              <a:solidFill>
                <a:srgbClr val="59B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7" name="Freeform 11"/>
              <p:cNvSpPr>
                <a:spLocks/>
              </p:cNvSpPr>
              <p:nvPr/>
            </p:nvSpPr>
            <p:spPr bwMode="auto">
              <a:xfrm>
                <a:off x="757" y="1125"/>
                <a:ext cx="824" cy="728"/>
              </a:xfrm>
              <a:custGeom>
                <a:avLst/>
                <a:gdLst>
                  <a:gd name="T0" fmla="*/ 540 w 703"/>
                  <a:gd name="T1" fmla="*/ 558 h 622"/>
                  <a:gd name="T2" fmla="*/ 352 w 703"/>
                  <a:gd name="T3" fmla="*/ 622 h 622"/>
                  <a:gd name="T4" fmla="*/ 104 w 703"/>
                  <a:gd name="T5" fmla="*/ 500 h 622"/>
                  <a:gd name="T6" fmla="*/ 162 w 703"/>
                  <a:gd name="T7" fmla="*/ 64 h 622"/>
                  <a:gd name="T8" fmla="*/ 351 w 703"/>
                  <a:gd name="T9" fmla="*/ 0 h 622"/>
                  <a:gd name="T10" fmla="*/ 598 w 703"/>
                  <a:gd name="T11" fmla="*/ 122 h 622"/>
                  <a:gd name="T12" fmla="*/ 540 w 703"/>
                  <a:gd name="T13" fmla="*/ 558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3" h="622">
                    <a:moveTo>
                      <a:pt x="540" y="558"/>
                    </a:moveTo>
                    <a:cubicBezTo>
                      <a:pt x="484" y="601"/>
                      <a:pt x="418" y="622"/>
                      <a:pt x="352" y="622"/>
                    </a:cubicBezTo>
                    <a:cubicBezTo>
                      <a:pt x="258" y="622"/>
                      <a:pt x="166" y="580"/>
                      <a:pt x="104" y="500"/>
                    </a:cubicBezTo>
                    <a:cubicBezTo>
                      <a:pt x="0" y="364"/>
                      <a:pt x="26" y="169"/>
                      <a:pt x="162" y="64"/>
                    </a:cubicBezTo>
                    <a:cubicBezTo>
                      <a:pt x="219" y="21"/>
                      <a:pt x="285" y="0"/>
                      <a:pt x="351" y="0"/>
                    </a:cubicBezTo>
                    <a:cubicBezTo>
                      <a:pt x="445" y="0"/>
                      <a:pt x="537" y="42"/>
                      <a:pt x="598" y="122"/>
                    </a:cubicBezTo>
                    <a:cubicBezTo>
                      <a:pt x="703" y="259"/>
                      <a:pt x="677" y="454"/>
                      <a:pt x="540" y="558"/>
                    </a:cubicBezTo>
                    <a:close/>
                  </a:path>
                </a:pathLst>
              </a:custGeom>
              <a:solidFill>
                <a:srgbClr val="59B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57" y="1234"/>
                <a:ext cx="99" cy="262"/>
              </a:xfrm>
              <a:custGeom>
                <a:avLst/>
                <a:gdLst>
                  <a:gd name="T0" fmla="*/ 54 w 85"/>
                  <a:gd name="T1" fmla="*/ 224 h 224"/>
                  <a:gd name="T2" fmla="*/ 85 w 85"/>
                  <a:gd name="T3" fmla="*/ 172 h 224"/>
                  <a:gd name="T4" fmla="*/ 44 w 85"/>
                  <a:gd name="T5" fmla="*/ 0 h 224"/>
                  <a:gd name="T6" fmla="*/ 10 w 85"/>
                  <a:gd name="T7" fmla="*/ 41 h 224"/>
                  <a:gd name="T8" fmla="*/ 54 w 85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24">
                    <a:moveTo>
                      <a:pt x="54" y="224"/>
                    </a:moveTo>
                    <a:cubicBezTo>
                      <a:pt x="63" y="207"/>
                      <a:pt x="73" y="189"/>
                      <a:pt x="85" y="172"/>
                    </a:cubicBezTo>
                    <a:cubicBezTo>
                      <a:pt x="36" y="94"/>
                      <a:pt x="38" y="30"/>
                      <a:pt x="44" y="0"/>
                    </a:cubicBezTo>
                    <a:cubicBezTo>
                      <a:pt x="31" y="13"/>
                      <a:pt x="20" y="27"/>
                      <a:pt x="10" y="41"/>
                    </a:cubicBezTo>
                    <a:cubicBezTo>
                      <a:pt x="0" y="81"/>
                      <a:pt x="0" y="146"/>
                      <a:pt x="54" y="2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980" y="1508"/>
                <a:ext cx="490" cy="243"/>
              </a:xfrm>
              <a:custGeom>
                <a:avLst/>
                <a:gdLst>
                  <a:gd name="T0" fmla="*/ 88 w 419"/>
                  <a:gd name="T1" fmla="*/ 54 h 208"/>
                  <a:gd name="T2" fmla="*/ 29 w 419"/>
                  <a:gd name="T3" fmla="*/ 0 h 208"/>
                  <a:gd name="T4" fmla="*/ 0 w 419"/>
                  <a:gd name="T5" fmla="*/ 49 h 208"/>
                  <a:gd name="T6" fmla="*/ 54 w 419"/>
                  <a:gd name="T7" fmla="*/ 97 h 208"/>
                  <a:gd name="T8" fmla="*/ 379 w 419"/>
                  <a:gd name="T9" fmla="*/ 208 h 208"/>
                  <a:gd name="T10" fmla="*/ 419 w 419"/>
                  <a:gd name="T11" fmla="*/ 159 h 208"/>
                  <a:gd name="T12" fmla="*/ 88 w 419"/>
                  <a:gd name="T13" fmla="*/ 5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208">
                    <a:moveTo>
                      <a:pt x="88" y="54"/>
                    </a:moveTo>
                    <a:cubicBezTo>
                      <a:pt x="65" y="36"/>
                      <a:pt x="46" y="17"/>
                      <a:pt x="29" y="0"/>
                    </a:cubicBezTo>
                    <a:cubicBezTo>
                      <a:pt x="18" y="16"/>
                      <a:pt x="8" y="33"/>
                      <a:pt x="0" y="49"/>
                    </a:cubicBezTo>
                    <a:cubicBezTo>
                      <a:pt x="15" y="65"/>
                      <a:pt x="33" y="81"/>
                      <a:pt x="54" y="97"/>
                    </a:cubicBezTo>
                    <a:cubicBezTo>
                      <a:pt x="181" y="198"/>
                      <a:pt x="308" y="208"/>
                      <a:pt x="379" y="208"/>
                    </a:cubicBezTo>
                    <a:cubicBezTo>
                      <a:pt x="384" y="208"/>
                      <a:pt x="406" y="177"/>
                      <a:pt x="419" y="159"/>
                    </a:cubicBezTo>
                    <a:cubicBezTo>
                      <a:pt x="387" y="165"/>
                      <a:pt x="251" y="183"/>
                      <a:pt x="88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1175" y="1324"/>
                <a:ext cx="348" cy="292"/>
              </a:xfrm>
              <a:custGeom>
                <a:avLst/>
                <a:gdLst>
                  <a:gd name="T0" fmla="*/ 0 w 297"/>
                  <a:gd name="T1" fmla="*/ 26 h 249"/>
                  <a:gd name="T2" fmla="*/ 289 w 297"/>
                  <a:gd name="T3" fmla="*/ 249 h 249"/>
                  <a:gd name="T4" fmla="*/ 297 w 297"/>
                  <a:gd name="T5" fmla="*/ 223 h 249"/>
                  <a:gd name="T6" fmla="*/ 43 w 297"/>
                  <a:gd name="T7" fmla="*/ 0 h 249"/>
                  <a:gd name="T8" fmla="*/ 0 w 297"/>
                  <a:gd name="T9" fmla="*/ 2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249">
                    <a:moveTo>
                      <a:pt x="0" y="26"/>
                    </a:moveTo>
                    <a:cubicBezTo>
                      <a:pt x="116" y="134"/>
                      <a:pt x="254" y="225"/>
                      <a:pt x="289" y="249"/>
                    </a:cubicBezTo>
                    <a:cubicBezTo>
                      <a:pt x="293" y="240"/>
                      <a:pt x="295" y="232"/>
                      <a:pt x="297" y="223"/>
                    </a:cubicBezTo>
                    <a:cubicBezTo>
                      <a:pt x="260" y="195"/>
                      <a:pt x="161" y="118"/>
                      <a:pt x="43" y="0"/>
                    </a:cubicBezTo>
                    <a:cubicBezTo>
                      <a:pt x="29" y="8"/>
                      <a:pt x="15" y="1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7" name="Freeform 15"/>
              <p:cNvSpPr>
                <a:spLocks/>
              </p:cNvSpPr>
              <p:nvPr/>
            </p:nvSpPr>
            <p:spPr bwMode="auto">
              <a:xfrm>
                <a:off x="1008" y="1141"/>
                <a:ext cx="150" cy="145"/>
              </a:xfrm>
              <a:custGeom>
                <a:avLst/>
                <a:gdLst>
                  <a:gd name="T0" fmla="*/ 128 w 128"/>
                  <a:gd name="T1" fmla="*/ 96 h 124"/>
                  <a:gd name="T2" fmla="*/ 41 w 128"/>
                  <a:gd name="T3" fmla="*/ 0 h 124"/>
                  <a:gd name="T4" fmla="*/ 0 w 128"/>
                  <a:gd name="T5" fmla="*/ 17 h 124"/>
                  <a:gd name="T6" fmla="*/ 84 w 128"/>
                  <a:gd name="T7" fmla="*/ 124 h 124"/>
                  <a:gd name="T8" fmla="*/ 128 w 128"/>
                  <a:gd name="T9" fmla="*/ 9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4">
                    <a:moveTo>
                      <a:pt x="128" y="96"/>
                    </a:moveTo>
                    <a:cubicBezTo>
                      <a:pt x="100" y="67"/>
                      <a:pt x="71" y="35"/>
                      <a:pt x="41" y="0"/>
                    </a:cubicBezTo>
                    <a:cubicBezTo>
                      <a:pt x="27" y="5"/>
                      <a:pt x="13" y="11"/>
                      <a:pt x="0" y="17"/>
                    </a:cubicBezTo>
                    <a:cubicBezTo>
                      <a:pt x="22" y="53"/>
                      <a:pt x="51" y="89"/>
                      <a:pt x="84" y="124"/>
                    </a:cubicBezTo>
                    <a:cubicBezTo>
                      <a:pt x="99" y="113"/>
                      <a:pt x="113" y="104"/>
                      <a:pt x="128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8" name="Freeform 16"/>
              <p:cNvSpPr>
                <a:spLocks/>
              </p:cNvSpPr>
              <p:nvPr/>
            </p:nvSpPr>
            <p:spPr bwMode="auto">
              <a:xfrm>
                <a:off x="870" y="1496"/>
                <a:ext cx="110" cy="277"/>
              </a:xfrm>
              <a:custGeom>
                <a:avLst/>
                <a:gdLst>
                  <a:gd name="T0" fmla="*/ 43 w 94"/>
                  <a:gd name="T1" fmla="*/ 0 h 236"/>
                  <a:gd name="T2" fmla="*/ 0 w 94"/>
                  <a:gd name="T3" fmla="*/ 173 h 236"/>
                  <a:gd name="T4" fmla="*/ 6 w 94"/>
                  <a:gd name="T5" fmla="*/ 185 h 236"/>
                  <a:gd name="T6" fmla="*/ 58 w 94"/>
                  <a:gd name="T7" fmla="*/ 236 h 236"/>
                  <a:gd name="T8" fmla="*/ 94 w 94"/>
                  <a:gd name="T9" fmla="*/ 59 h 236"/>
                  <a:gd name="T10" fmla="*/ 43 w 94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236">
                    <a:moveTo>
                      <a:pt x="43" y="0"/>
                    </a:moveTo>
                    <a:cubicBezTo>
                      <a:pt x="13" y="61"/>
                      <a:pt x="3" y="123"/>
                      <a:pt x="0" y="173"/>
                    </a:cubicBezTo>
                    <a:cubicBezTo>
                      <a:pt x="3" y="177"/>
                      <a:pt x="3" y="181"/>
                      <a:pt x="6" y="185"/>
                    </a:cubicBezTo>
                    <a:cubicBezTo>
                      <a:pt x="21" y="204"/>
                      <a:pt x="40" y="222"/>
                      <a:pt x="58" y="236"/>
                    </a:cubicBezTo>
                    <a:cubicBezTo>
                      <a:pt x="55" y="195"/>
                      <a:pt x="59" y="129"/>
                      <a:pt x="94" y="59"/>
                    </a:cubicBezTo>
                    <a:cubicBezTo>
                      <a:pt x="73" y="39"/>
                      <a:pt x="57" y="19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19" name="Freeform 17"/>
              <p:cNvSpPr>
                <a:spLocks/>
              </p:cNvSpPr>
              <p:nvPr/>
            </p:nvSpPr>
            <p:spPr bwMode="auto">
              <a:xfrm>
                <a:off x="920" y="1286"/>
                <a:ext cx="255" cy="279"/>
              </a:xfrm>
              <a:custGeom>
                <a:avLst/>
                <a:gdLst>
                  <a:gd name="T0" fmla="*/ 159 w 218"/>
                  <a:gd name="T1" fmla="*/ 0 h 238"/>
                  <a:gd name="T2" fmla="*/ 73 w 218"/>
                  <a:gd name="T3" fmla="*/ 75 h 238"/>
                  <a:gd name="T4" fmla="*/ 31 w 218"/>
                  <a:gd name="T5" fmla="*/ 127 h 238"/>
                  <a:gd name="T6" fmla="*/ 31 w 218"/>
                  <a:gd name="T7" fmla="*/ 127 h 238"/>
                  <a:gd name="T8" fmla="*/ 0 w 218"/>
                  <a:gd name="T9" fmla="*/ 179 h 238"/>
                  <a:gd name="T10" fmla="*/ 51 w 218"/>
                  <a:gd name="T11" fmla="*/ 238 h 238"/>
                  <a:gd name="T12" fmla="*/ 80 w 218"/>
                  <a:gd name="T13" fmla="*/ 189 h 238"/>
                  <a:gd name="T14" fmla="*/ 80 w 218"/>
                  <a:gd name="T15" fmla="*/ 189 h 238"/>
                  <a:gd name="T16" fmla="*/ 137 w 218"/>
                  <a:gd name="T17" fmla="*/ 124 h 238"/>
                  <a:gd name="T18" fmla="*/ 218 w 218"/>
                  <a:gd name="T19" fmla="*/ 58 h 238"/>
                  <a:gd name="T20" fmla="*/ 159 w 218"/>
                  <a:gd name="T21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238">
                    <a:moveTo>
                      <a:pt x="159" y="0"/>
                    </a:moveTo>
                    <a:cubicBezTo>
                      <a:pt x="131" y="19"/>
                      <a:pt x="102" y="44"/>
                      <a:pt x="73" y="75"/>
                    </a:cubicBezTo>
                    <a:cubicBezTo>
                      <a:pt x="57" y="92"/>
                      <a:pt x="43" y="109"/>
                      <a:pt x="31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19" y="144"/>
                      <a:pt x="9" y="162"/>
                      <a:pt x="0" y="179"/>
                    </a:cubicBezTo>
                    <a:cubicBezTo>
                      <a:pt x="14" y="198"/>
                      <a:pt x="30" y="218"/>
                      <a:pt x="51" y="238"/>
                    </a:cubicBezTo>
                    <a:cubicBezTo>
                      <a:pt x="59" y="222"/>
                      <a:pt x="69" y="205"/>
                      <a:pt x="80" y="189"/>
                    </a:cubicBezTo>
                    <a:cubicBezTo>
                      <a:pt x="80" y="189"/>
                      <a:pt x="80" y="189"/>
                      <a:pt x="80" y="189"/>
                    </a:cubicBezTo>
                    <a:cubicBezTo>
                      <a:pt x="96" y="167"/>
                      <a:pt x="114" y="145"/>
                      <a:pt x="137" y="124"/>
                    </a:cubicBezTo>
                    <a:cubicBezTo>
                      <a:pt x="166" y="97"/>
                      <a:pt x="193" y="76"/>
                      <a:pt x="218" y="58"/>
                    </a:cubicBezTo>
                    <a:cubicBezTo>
                      <a:pt x="198" y="39"/>
                      <a:pt x="178" y="20"/>
                      <a:pt x="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0" name="Freeform 18"/>
              <p:cNvSpPr>
                <a:spLocks/>
              </p:cNvSpPr>
              <p:nvPr/>
            </p:nvSpPr>
            <p:spPr bwMode="auto">
              <a:xfrm>
                <a:off x="1106" y="1200"/>
                <a:ext cx="348" cy="154"/>
              </a:xfrm>
              <a:custGeom>
                <a:avLst/>
                <a:gdLst>
                  <a:gd name="T0" fmla="*/ 252 w 297"/>
                  <a:gd name="T1" fmla="*/ 8 h 132"/>
                  <a:gd name="T2" fmla="*/ 44 w 297"/>
                  <a:gd name="T3" fmla="*/ 47 h 132"/>
                  <a:gd name="T4" fmla="*/ 44 w 297"/>
                  <a:gd name="T5" fmla="*/ 46 h 132"/>
                  <a:gd name="T6" fmla="*/ 0 w 297"/>
                  <a:gd name="T7" fmla="*/ 74 h 132"/>
                  <a:gd name="T8" fmla="*/ 59 w 297"/>
                  <a:gd name="T9" fmla="*/ 132 h 132"/>
                  <a:gd name="T10" fmla="*/ 102 w 297"/>
                  <a:gd name="T11" fmla="*/ 106 h 132"/>
                  <a:gd name="T12" fmla="*/ 102 w 297"/>
                  <a:gd name="T13" fmla="*/ 106 h 132"/>
                  <a:gd name="T14" fmla="*/ 297 w 297"/>
                  <a:gd name="T15" fmla="*/ 54 h 132"/>
                  <a:gd name="T16" fmla="*/ 252 w 297"/>
                  <a:gd name="T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2">
                    <a:moveTo>
                      <a:pt x="252" y="8"/>
                    </a:moveTo>
                    <a:cubicBezTo>
                      <a:pt x="204" y="0"/>
                      <a:pt x="130" y="1"/>
                      <a:pt x="44" y="47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30" y="54"/>
                      <a:pt x="15" y="63"/>
                      <a:pt x="0" y="74"/>
                    </a:cubicBezTo>
                    <a:cubicBezTo>
                      <a:pt x="19" y="94"/>
                      <a:pt x="39" y="113"/>
                      <a:pt x="59" y="132"/>
                    </a:cubicBezTo>
                    <a:cubicBezTo>
                      <a:pt x="74" y="122"/>
                      <a:pt x="88" y="114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216" y="45"/>
                      <a:pt x="297" y="54"/>
                      <a:pt x="297" y="54"/>
                    </a:cubicBezTo>
                    <a:cubicBezTo>
                      <a:pt x="284" y="36"/>
                      <a:pt x="268" y="21"/>
                      <a:pt x="25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1" name="Freeform 19"/>
              <p:cNvSpPr>
                <a:spLocks/>
              </p:cNvSpPr>
              <p:nvPr/>
            </p:nvSpPr>
            <p:spPr bwMode="auto">
              <a:xfrm>
                <a:off x="1297" y="1418"/>
                <a:ext cx="177" cy="176"/>
              </a:xfrm>
              <a:custGeom>
                <a:avLst/>
                <a:gdLst>
                  <a:gd name="T0" fmla="*/ 35 w 151"/>
                  <a:gd name="T1" fmla="*/ 22 h 151"/>
                  <a:gd name="T2" fmla="*/ 22 w 151"/>
                  <a:gd name="T3" fmla="*/ 116 h 151"/>
                  <a:gd name="T4" fmla="*/ 116 w 151"/>
                  <a:gd name="T5" fmla="*/ 128 h 151"/>
                  <a:gd name="T6" fmla="*/ 129 w 151"/>
                  <a:gd name="T7" fmla="*/ 35 h 151"/>
                  <a:gd name="T8" fmla="*/ 35 w 151"/>
                  <a:gd name="T9" fmla="*/ 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35" y="22"/>
                    </a:moveTo>
                    <a:cubicBezTo>
                      <a:pt x="6" y="45"/>
                      <a:pt x="0" y="86"/>
                      <a:pt x="22" y="116"/>
                    </a:cubicBezTo>
                    <a:cubicBezTo>
                      <a:pt x="45" y="145"/>
                      <a:pt x="87" y="151"/>
                      <a:pt x="116" y="128"/>
                    </a:cubicBezTo>
                    <a:cubicBezTo>
                      <a:pt x="145" y="106"/>
                      <a:pt x="151" y="64"/>
                      <a:pt x="129" y="35"/>
                    </a:cubicBezTo>
                    <a:cubicBezTo>
                      <a:pt x="106" y="5"/>
                      <a:pt x="64" y="0"/>
                      <a:pt x="3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2" name="Freeform 20"/>
              <p:cNvSpPr>
                <a:spLocks/>
              </p:cNvSpPr>
              <p:nvPr/>
            </p:nvSpPr>
            <p:spPr bwMode="auto">
              <a:xfrm>
                <a:off x="1139" y="1614"/>
                <a:ext cx="163" cy="164"/>
              </a:xfrm>
              <a:custGeom>
                <a:avLst/>
                <a:gdLst>
                  <a:gd name="T0" fmla="*/ 32 w 139"/>
                  <a:gd name="T1" fmla="*/ 21 h 140"/>
                  <a:gd name="T2" fmla="*/ 20 w 139"/>
                  <a:gd name="T3" fmla="*/ 108 h 140"/>
                  <a:gd name="T4" fmla="*/ 107 w 139"/>
                  <a:gd name="T5" fmla="*/ 119 h 140"/>
                  <a:gd name="T6" fmla="*/ 119 w 139"/>
                  <a:gd name="T7" fmla="*/ 33 h 140"/>
                  <a:gd name="T8" fmla="*/ 32 w 139"/>
                  <a:gd name="T9" fmla="*/ 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0">
                    <a:moveTo>
                      <a:pt x="32" y="21"/>
                    </a:moveTo>
                    <a:cubicBezTo>
                      <a:pt x="5" y="42"/>
                      <a:pt x="0" y="81"/>
                      <a:pt x="20" y="108"/>
                    </a:cubicBezTo>
                    <a:cubicBezTo>
                      <a:pt x="41" y="135"/>
                      <a:pt x="80" y="140"/>
                      <a:pt x="107" y="119"/>
                    </a:cubicBezTo>
                    <a:cubicBezTo>
                      <a:pt x="134" y="98"/>
                      <a:pt x="139" y="60"/>
                      <a:pt x="119" y="33"/>
                    </a:cubicBezTo>
                    <a:cubicBezTo>
                      <a:pt x="98" y="5"/>
                      <a:pt x="59" y="0"/>
                      <a:pt x="3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3" name="Freeform 21"/>
              <p:cNvSpPr>
                <a:spLocks/>
              </p:cNvSpPr>
              <p:nvPr/>
            </p:nvSpPr>
            <p:spPr bwMode="auto">
              <a:xfrm>
                <a:off x="846" y="1371"/>
                <a:ext cx="249" cy="249"/>
              </a:xfrm>
              <a:custGeom>
                <a:avLst/>
                <a:gdLst>
                  <a:gd name="T0" fmla="*/ 49 w 212"/>
                  <a:gd name="T1" fmla="*/ 32 h 213"/>
                  <a:gd name="T2" fmla="*/ 31 w 212"/>
                  <a:gd name="T3" fmla="*/ 163 h 213"/>
                  <a:gd name="T4" fmla="*/ 163 w 212"/>
                  <a:gd name="T5" fmla="*/ 181 h 213"/>
                  <a:gd name="T6" fmla="*/ 181 w 212"/>
                  <a:gd name="T7" fmla="*/ 49 h 213"/>
                  <a:gd name="T8" fmla="*/ 49 w 212"/>
                  <a:gd name="T9" fmla="*/ 3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13">
                    <a:moveTo>
                      <a:pt x="49" y="32"/>
                    </a:moveTo>
                    <a:cubicBezTo>
                      <a:pt x="8" y="63"/>
                      <a:pt x="0" y="122"/>
                      <a:pt x="31" y="163"/>
                    </a:cubicBezTo>
                    <a:cubicBezTo>
                      <a:pt x="63" y="205"/>
                      <a:pt x="122" y="213"/>
                      <a:pt x="163" y="181"/>
                    </a:cubicBezTo>
                    <a:cubicBezTo>
                      <a:pt x="204" y="149"/>
                      <a:pt x="212" y="91"/>
                      <a:pt x="181" y="49"/>
                    </a:cubicBezTo>
                    <a:cubicBezTo>
                      <a:pt x="149" y="8"/>
                      <a:pt x="90" y="0"/>
                      <a:pt x="4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2428" y="1228"/>
                <a:ext cx="272" cy="622"/>
              </a:xfrm>
              <a:custGeom>
                <a:avLst/>
                <a:gdLst>
                  <a:gd name="T0" fmla="*/ 0 w 232"/>
                  <a:gd name="T1" fmla="*/ 0 h 531"/>
                  <a:gd name="T2" fmla="*/ 0 w 232"/>
                  <a:gd name="T3" fmla="*/ 447 h 531"/>
                  <a:gd name="T4" fmla="*/ 232 w 232"/>
                  <a:gd name="T5" fmla="*/ 531 h 531"/>
                  <a:gd name="T6" fmla="*/ 232 w 232"/>
                  <a:gd name="T7" fmla="*/ 0 h 531"/>
                  <a:gd name="T8" fmla="*/ 0 w 232"/>
                  <a:gd name="T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31">
                    <a:moveTo>
                      <a:pt x="0" y="0"/>
                    </a:moveTo>
                    <a:cubicBezTo>
                      <a:pt x="0" y="447"/>
                      <a:pt x="0" y="447"/>
                      <a:pt x="0" y="447"/>
                    </a:cubicBezTo>
                    <a:cubicBezTo>
                      <a:pt x="0" y="493"/>
                      <a:pt x="104" y="531"/>
                      <a:pt x="232" y="531"/>
                    </a:cubicBezTo>
                    <a:cubicBezTo>
                      <a:pt x="232" y="0"/>
                      <a:pt x="232" y="0"/>
                      <a:pt x="2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2697" y="1228"/>
                <a:ext cx="275" cy="622"/>
              </a:xfrm>
              <a:custGeom>
                <a:avLst/>
                <a:gdLst>
                  <a:gd name="T0" fmla="*/ 0 w 235"/>
                  <a:gd name="T1" fmla="*/ 531 h 531"/>
                  <a:gd name="T2" fmla="*/ 3 w 235"/>
                  <a:gd name="T3" fmla="*/ 531 h 531"/>
                  <a:gd name="T4" fmla="*/ 235 w 235"/>
                  <a:gd name="T5" fmla="*/ 447 h 531"/>
                  <a:gd name="T6" fmla="*/ 235 w 235"/>
                  <a:gd name="T7" fmla="*/ 0 h 531"/>
                  <a:gd name="T8" fmla="*/ 0 w 235"/>
                  <a:gd name="T9" fmla="*/ 0 h 531"/>
                  <a:gd name="T10" fmla="*/ 0 w 235"/>
                  <a:gd name="T11" fmla="*/ 53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531">
                    <a:moveTo>
                      <a:pt x="0" y="531"/>
                    </a:moveTo>
                    <a:cubicBezTo>
                      <a:pt x="3" y="531"/>
                      <a:pt x="3" y="531"/>
                      <a:pt x="3" y="531"/>
                    </a:cubicBezTo>
                    <a:cubicBezTo>
                      <a:pt x="131" y="531"/>
                      <a:pt x="235" y="493"/>
                      <a:pt x="235" y="447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29C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6" name="Oval 24"/>
              <p:cNvSpPr>
                <a:spLocks noChangeArrowheads="1"/>
              </p:cNvSpPr>
              <p:nvPr/>
            </p:nvSpPr>
            <p:spPr bwMode="auto">
              <a:xfrm>
                <a:off x="2428" y="1130"/>
                <a:ext cx="544" cy="1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7" name="Oval 25"/>
              <p:cNvSpPr>
                <a:spLocks noChangeArrowheads="1"/>
              </p:cNvSpPr>
              <p:nvPr/>
            </p:nvSpPr>
            <p:spPr bwMode="auto">
              <a:xfrm>
                <a:off x="2483" y="1156"/>
                <a:ext cx="434" cy="130"/>
              </a:xfrm>
              <a:prstGeom prst="ellipse">
                <a:avLst/>
              </a:prstGeom>
              <a:solidFill>
                <a:srgbClr val="85B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2483" y="1156"/>
                <a:ext cx="434" cy="106"/>
              </a:xfrm>
              <a:custGeom>
                <a:avLst/>
                <a:gdLst>
                  <a:gd name="T0" fmla="*/ 331 w 370"/>
                  <a:gd name="T1" fmla="*/ 90 h 90"/>
                  <a:gd name="T2" fmla="*/ 370 w 370"/>
                  <a:gd name="T3" fmla="*/ 56 h 90"/>
                  <a:gd name="T4" fmla="*/ 185 w 370"/>
                  <a:gd name="T5" fmla="*/ 0 h 90"/>
                  <a:gd name="T6" fmla="*/ 0 w 370"/>
                  <a:gd name="T7" fmla="*/ 56 h 90"/>
                  <a:gd name="T8" fmla="*/ 39 w 370"/>
                  <a:gd name="T9" fmla="*/ 90 h 90"/>
                  <a:gd name="T10" fmla="*/ 185 w 370"/>
                  <a:gd name="T11" fmla="*/ 68 h 90"/>
                  <a:gd name="T12" fmla="*/ 331 w 370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90">
                    <a:moveTo>
                      <a:pt x="331" y="90"/>
                    </a:moveTo>
                    <a:cubicBezTo>
                      <a:pt x="355" y="80"/>
                      <a:pt x="370" y="69"/>
                      <a:pt x="370" y="56"/>
                    </a:cubicBezTo>
                    <a:cubicBezTo>
                      <a:pt x="370" y="25"/>
                      <a:pt x="287" y="0"/>
                      <a:pt x="185" y="0"/>
                    </a:cubicBezTo>
                    <a:cubicBezTo>
                      <a:pt x="83" y="0"/>
                      <a:pt x="0" y="25"/>
                      <a:pt x="0" y="56"/>
                    </a:cubicBezTo>
                    <a:cubicBezTo>
                      <a:pt x="0" y="69"/>
                      <a:pt x="15" y="80"/>
                      <a:pt x="39" y="90"/>
                    </a:cubicBezTo>
                    <a:cubicBezTo>
                      <a:pt x="73" y="77"/>
                      <a:pt x="125" y="68"/>
                      <a:pt x="185" y="68"/>
                    </a:cubicBezTo>
                    <a:cubicBezTo>
                      <a:pt x="244" y="68"/>
                      <a:pt x="297" y="77"/>
                      <a:pt x="331" y="90"/>
                    </a:cubicBezTo>
                    <a:close/>
                  </a:path>
                </a:pathLst>
              </a:custGeom>
              <a:solidFill>
                <a:srgbClr val="BAC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29" name="Freeform 27"/>
              <p:cNvSpPr>
                <a:spLocks noEditPoints="1"/>
              </p:cNvSpPr>
              <p:nvPr/>
            </p:nvSpPr>
            <p:spPr bwMode="auto">
              <a:xfrm>
                <a:off x="2502" y="1448"/>
                <a:ext cx="396" cy="223"/>
              </a:xfrm>
              <a:custGeom>
                <a:avLst/>
                <a:gdLst>
                  <a:gd name="T0" fmla="*/ 319 w 338"/>
                  <a:gd name="T1" fmla="*/ 174 h 190"/>
                  <a:gd name="T2" fmla="*/ 268 w 338"/>
                  <a:gd name="T3" fmla="*/ 190 h 190"/>
                  <a:gd name="T4" fmla="*/ 195 w 338"/>
                  <a:gd name="T5" fmla="*/ 190 h 190"/>
                  <a:gd name="T6" fmla="*/ 195 w 338"/>
                  <a:gd name="T7" fmla="*/ 0 h 190"/>
                  <a:gd name="T8" fmla="*/ 264 w 338"/>
                  <a:gd name="T9" fmla="*/ 0 h 190"/>
                  <a:gd name="T10" fmla="*/ 314 w 338"/>
                  <a:gd name="T11" fmla="*/ 12 h 190"/>
                  <a:gd name="T12" fmla="*/ 330 w 338"/>
                  <a:gd name="T13" fmla="*/ 44 h 190"/>
                  <a:gd name="T14" fmla="*/ 318 w 338"/>
                  <a:gd name="T15" fmla="*/ 73 h 190"/>
                  <a:gd name="T16" fmla="*/ 293 w 338"/>
                  <a:gd name="T17" fmla="*/ 87 h 190"/>
                  <a:gd name="T18" fmla="*/ 293 w 338"/>
                  <a:gd name="T19" fmla="*/ 87 h 190"/>
                  <a:gd name="T20" fmla="*/ 326 w 338"/>
                  <a:gd name="T21" fmla="*/ 103 h 190"/>
                  <a:gd name="T22" fmla="*/ 338 w 338"/>
                  <a:gd name="T23" fmla="*/ 133 h 190"/>
                  <a:gd name="T24" fmla="*/ 319 w 338"/>
                  <a:gd name="T25" fmla="*/ 174 h 190"/>
                  <a:gd name="T26" fmla="*/ 141 w 338"/>
                  <a:gd name="T27" fmla="*/ 163 h 190"/>
                  <a:gd name="T28" fmla="*/ 68 w 338"/>
                  <a:gd name="T29" fmla="*/ 190 h 190"/>
                  <a:gd name="T30" fmla="*/ 0 w 338"/>
                  <a:gd name="T31" fmla="*/ 190 h 190"/>
                  <a:gd name="T32" fmla="*/ 0 w 338"/>
                  <a:gd name="T33" fmla="*/ 0 h 190"/>
                  <a:gd name="T34" fmla="*/ 68 w 338"/>
                  <a:gd name="T35" fmla="*/ 0 h 190"/>
                  <a:gd name="T36" fmla="*/ 169 w 338"/>
                  <a:gd name="T37" fmla="*/ 92 h 190"/>
                  <a:gd name="T38" fmla="*/ 141 w 338"/>
                  <a:gd name="T39" fmla="*/ 16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8" h="190">
                    <a:moveTo>
                      <a:pt x="319" y="174"/>
                    </a:moveTo>
                    <a:cubicBezTo>
                      <a:pt x="306" y="185"/>
                      <a:pt x="290" y="190"/>
                      <a:pt x="268" y="190"/>
                    </a:cubicBezTo>
                    <a:cubicBezTo>
                      <a:pt x="195" y="190"/>
                      <a:pt x="195" y="190"/>
                      <a:pt x="195" y="19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86" y="0"/>
                      <a:pt x="302" y="3"/>
                      <a:pt x="314" y="12"/>
                    </a:cubicBezTo>
                    <a:cubicBezTo>
                      <a:pt x="325" y="19"/>
                      <a:pt x="330" y="30"/>
                      <a:pt x="330" y="44"/>
                    </a:cubicBezTo>
                    <a:cubicBezTo>
                      <a:pt x="330" y="55"/>
                      <a:pt x="326" y="64"/>
                      <a:pt x="318" y="73"/>
                    </a:cubicBezTo>
                    <a:cubicBezTo>
                      <a:pt x="311" y="79"/>
                      <a:pt x="303" y="84"/>
                      <a:pt x="293" y="87"/>
                    </a:cubicBezTo>
                    <a:cubicBezTo>
                      <a:pt x="293" y="87"/>
                      <a:pt x="293" y="87"/>
                      <a:pt x="293" y="87"/>
                    </a:cubicBezTo>
                    <a:cubicBezTo>
                      <a:pt x="307" y="89"/>
                      <a:pt x="318" y="94"/>
                      <a:pt x="326" y="103"/>
                    </a:cubicBezTo>
                    <a:cubicBezTo>
                      <a:pt x="334" y="111"/>
                      <a:pt x="338" y="121"/>
                      <a:pt x="338" y="133"/>
                    </a:cubicBezTo>
                    <a:cubicBezTo>
                      <a:pt x="338" y="150"/>
                      <a:pt x="331" y="164"/>
                      <a:pt x="319" y="174"/>
                    </a:cubicBezTo>
                    <a:close/>
                    <a:moveTo>
                      <a:pt x="141" y="163"/>
                    </a:moveTo>
                    <a:cubicBezTo>
                      <a:pt x="123" y="181"/>
                      <a:pt x="98" y="190"/>
                      <a:pt x="68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35" y="0"/>
                      <a:pt x="169" y="30"/>
                      <a:pt x="169" y="92"/>
                    </a:cubicBezTo>
                    <a:cubicBezTo>
                      <a:pt x="169" y="122"/>
                      <a:pt x="160" y="145"/>
                      <a:pt x="141" y="1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2552" y="1488"/>
                <a:ext cx="95" cy="142"/>
              </a:xfrm>
              <a:custGeom>
                <a:avLst/>
                <a:gdLst>
                  <a:gd name="T0" fmla="*/ 21 w 81"/>
                  <a:gd name="T1" fmla="*/ 0 h 121"/>
                  <a:gd name="T2" fmla="*/ 0 w 81"/>
                  <a:gd name="T3" fmla="*/ 0 h 121"/>
                  <a:gd name="T4" fmla="*/ 0 w 81"/>
                  <a:gd name="T5" fmla="*/ 121 h 121"/>
                  <a:gd name="T6" fmla="*/ 21 w 81"/>
                  <a:gd name="T7" fmla="*/ 121 h 121"/>
                  <a:gd name="T8" fmla="*/ 65 w 81"/>
                  <a:gd name="T9" fmla="*/ 104 h 121"/>
                  <a:gd name="T10" fmla="*/ 81 w 81"/>
                  <a:gd name="T11" fmla="*/ 59 h 121"/>
                  <a:gd name="T12" fmla="*/ 66 w 81"/>
                  <a:gd name="T13" fmla="*/ 16 h 121"/>
                  <a:gd name="T14" fmla="*/ 21 w 81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21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40" y="121"/>
                      <a:pt x="55" y="115"/>
                      <a:pt x="65" y="104"/>
                    </a:cubicBezTo>
                    <a:cubicBezTo>
                      <a:pt x="76" y="93"/>
                      <a:pt x="81" y="78"/>
                      <a:pt x="81" y="59"/>
                    </a:cubicBezTo>
                    <a:cubicBezTo>
                      <a:pt x="81" y="41"/>
                      <a:pt x="76" y="27"/>
                      <a:pt x="66" y="16"/>
                    </a:cubicBezTo>
                    <a:cubicBezTo>
                      <a:pt x="55" y="6"/>
                      <a:pt x="40" y="0"/>
                      <a:pt x="21" y="0"/>
                    </a:cubicBez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2781" y="1484"/>
                <a:ext cx="55" cy="53"/>
              </a:xfrm>
              <a:custGeom>
                <a:avLst/>
                <a:gdLst>
                  <a:gd name="T0" fmla="*/ 39 w 47"/>
                  <a:gd name="T1" fmla="*/ 39 h 45"/>
                  <a:gd name="T2" fmla="*/ 47 w 47"/>
                  <a:gd name="T3" fmla="*/ 21 h 45"/>
                  <a:gd name="T4" fmla="*/ 16 w 47"/>
                  <a:gd name="T5" fmla="*/ 0 h 45"/>
                  <a:gd name="T6" fmla="*/ 0 w 47"/>
                  <a:gd name="T7" fmla="*/ 0 h 45"/>
                  <a:gd name="T8" fmla="*/ 0 w 47"/>
                  <a:gd name="T9" fmla="*/ 45 h 45"/>
                  <a:gd name="T10" fmla="*/ 19 w 47"/>
                  <a:gd name="T11" fmla="*/ 45 h 45"/>
                  <a:gd name="T12" fmla="*/ 39 w 47"/>
                  <a:gd name="T13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5">
                    <a:moveTo>
                      <a:pt x="39" y="39"/>
                    </a:moveTo>
                    <a:cubicBezTo>
                      <a:pt x="44" y="34"/>
                      <a:pt x="47" y="28"/>
                      <a:pt x="47" y="21"/>
                    </a:cubicBezTo>
                    <a:cubicBezTo>
                      <a:pt x="47" y="7"/>
                      <a:pt x="37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7" y="45"/>
                      <a:pt x="34" y="43"/>
                      <a:pt x="39" y="39"/>
                    </a:cubicBezTo>
                    <a:close/>
                  </a:path>
                </a:pathLst>
              </a:custGeom>
              <a:solidFill>
                <a:srgbClr val="29C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2780" y="1575"/>
                <a:ext cx="65" cy="58"/>
              </a:xfrm>
              <a:custGeom>
                <a:avLst/>
                <a:gdLst>
                  <a:gd name="T0" fmla="*/ 47 w 56"/>
                  <a:gd name="T1" fmla="*/ 6 h 50"/>
                  <a:gd name="T2" fmla="*/ 24 w 56"/>
                  <a:gd name="T3" fmla="*/ 0 h 50"/>
                  <a:gd name="T4" fmla="*/ 0 w 56"/>
                  <a:gd name="T5" fmla="*/ 0 h 50"/>
                  <a:gd name="T6" fmla="*/ 0 w 56"/>
                  <a:gd name="T7" fmla="*/ 50 h 50"/>
                  <a:gd name="T8" fmla="*/ 24 w 56"/>
                  <a:gd name="T9" fmla="*/ 50 h 50"/>
                  <a:gd name="T10" fmla="*/ 47 w 56"/>
                  <a:gd name="T11" fmla="*/ 43 h 50"/>
                  <a:gd name="T12" fmla="*/ 56 w 56"/>
                  <a:gd name="T13" fmla="*/ 24 h 50"/>
                  <a:gd name="T14" fmla="*/ 47 w 56"/>
                  <a:gd name="T1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50">
                    <a:moveTo>
                      <a:pt x="47" y="6"/>
                    </a:moveTo>
                    <a:cubicBezTo>
                      <a:pt x="42" y="2"/>
                      <a:pt x="3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34" y="50"/>
                      <a:pt x="42" y="48"/>
                      <a:pt x="47" y="43"/>
                    </a:cubicBezTo>
                    <a:cubicBezTo>
                      <a:pt x="53" y="38"/>
                      <a:pt x="56" y="32"/>
                      <a:pt x="56" y="24"/>
                    </a:cubicBezTo>
                    <a:cubicBezTo>
                      <a:pt x="56" y="17"/>
                      <a:pt x="53" y="11"/>
                      <a:pt x="47" y="6"/>
                    </a:cubicBezTo>
                    <a:close/>
                  </a:path>
                </a:pathLst>
              </a:custGeom>
              <a:solidFill>
                <a:srgbClr val="29C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2460" y="2814"/>
                <a:ext cx="479" cy="140"/>
              </a:xfrm>
              <a:custGeom>
                <a:avLst/>
                <a:gdLst>
                  <a:gd name="T0" fmla="*/ 298 w 409"/>
                  <a:gd name="T1" fmla="*/ 0 h 120"/>
                  <a:gd name="T2" fmla="*/ 283 w 409"/>
                  <a:gd name="T3" fmla="*/ 0 h 120"/>
                  <a:gd name="T4" fmla="*/ 135 w 409"/>
                  <a:gd name="T5" fmla="*/ 0 h 120"/>
                  <a:gd name="T6" fmla="*/ 128 w 409"/>
                  <a:gd name="T7" fmla="*/ 0 h 120"/>
                  <a:gd name="T8" fmla="*/ 0 w 409"/>
                  <a:gd name="T9" fmla="*/ 82 h 120"/>
                  <a:gd name="T10" fmla="*/ 0 w 409"/>
                  <a:gd name="T11" fmla="*/ 120 h 120"/>
                  <a:gd name="T12" fmla="*/ 153 w 409"/>
                  <a:gd name="T13" fmla="*/ 120 h 120"/>
                  <a:gd name="T14" fmla="*/ 265 w 409"/>
                  <a:gd name="T15" fmla="*/ 120 h 120"/>
                  <a:gd name="T16" fmla="*/ 409 w 409"/>
                  <a:gd name="T17" fmla="*/ 120 h 120"/>
                  <a:gd name="T18" fmla="*/ 409 w 409"/>
                  <a:gd name="T19" fmla="*/ 82 h 120"/>
                  <a:gd name="T20" fmla="*/ 298 w 409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20">
                    <a:moveTo>
                      <a:pt x="298" y="0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48" y="72"/>
                      <a:pt x="121" y="82"/>
                      <a:pt x="0" y="82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53" y="120"/>
                      <a:pt x="153" y="120"/>
                      <a:pt x="153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409" y="120"/>
                      <a:pt x="409" y="120"/>
                      <a:pt x="409" y="120"/>
                    </a:cubicBezTo>
                    <a:cubicBezTo>
                      <a:pt x="409" y="82"/>
                      <a:pt x="409" y="82"/>
                      <a:pt x="409" y="82"/>
                    </a:cubicBezTo>
                    <a:cubicBezTo>
                      <a:pt x="289" y="82"/>
                      <a:pt x="277" y="72"/>
                      <a:pt x="29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4" name="Freeform 32"/>
              <p:cNvSpPr>
                <a:spLocks noEditPoints="1"/>
              </p:cNvSpPr>
              <p:nvPr/>
            </p:nvSpPr>
            <p:spPr bwMode="auto">
              <a:xfrm>
                <a:off x="2334" y="2278"/>
                <a:ext cx="733" cy="536"/>
              </a:xfrm>
              <a:custGeom>
                <a:avLst/>
                <a:gdLst>
                  <a:gd name="T0" fmla="*/ 588 w 626"/>
                  <a:gd name="T1" fmla="*/ 0 h 457"/>
                  <a:gd name="T2" fmla="*/ 34 w 626"/>
                  <a:gd name="T3" fmla="*/ 0 h 457"/>
                  <a:gd name="T4" fmla="*/ 0 w 626"/>
                  <a:gd name="T5" fmla="*/ 35 h 457"/>
                  <a:gd name="T6" fmla="*/ 0 w 626"/>
                  <a:gd name="T7" fmla="*/ 422 h 457"/>
                  <a:gd name="T8" fmla="*/ 34 w 626"/>
                  <a:gd name="T9" fmla="*/ 457 h 457"/>
                  <a:gd name="T10" fmla="*/ 588 w 626"/>
                  <a:gd name="T11" fmla="*/ 457 h 457"/>
                  <a:gd name="T12" fmla="*/ 626 w 626"/>
                  <a:gd name="T13" fmla="*/ 422 h 457"/>
                  <a:gd name="T14" fmla="*/ 626 w 626"/>
                  <a:gd name="T15" fmla="*/ 35 h 457"/>
                  <a:gd name="T16" fmla="*/ 588 w 626"/>
                  <a:gd name="T17" fmla="*/ 0 h 457"/>
                  <a:gd name="T18" fmla="*/ 578 w 626"/>
                  <a:gd name="T19" fmla="*/ 48 h 457"/>
                  <a:gd name="T20" fmla="*/ 578 w 626"/>
                  <a:gd name="T21" fmla="*/ 409 h 457"/>
                  <a:gd name="T22" fmla="*/ 48 w 626"/>
                  <a:gd name="T23" fmla="*/ 409 h 457"/>
                  <a:gd name="T24" fmla="*/ 48 w 626"/>
                  <a:gd name="T25" fmla="*/ 48 h 457"/>
                  <a:gd name="T26" fmla="*/ 579 w 626"/>
                  <a:gd name="T27" fmla="*/ 47 h 457"/>
                  <a:gd name="T28" fmla="*/ 578 w 626"/>
                  <a:gd name="T29" fmla="*/ 4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6" h="457">
                    <a:moveTo>
                      <a:pt x="58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40"/>
                      <a:pt x="15" y="457"/>
                      <a:pt x="34" y="457"/>
                    </a:cubicBezTo>
                    <a:cubicBezTo>
                      <a:pt x="588" y="457"/>
                      <a:pt x="588" y="457"/>
                      <a:pt x="588" y="457"/>
                    </a:cubicBezTo>
                    <a:cubicBezTo>
                      <a:pt x="607" y="457"/>
                      <a:pt x="626" y="440"/>
                      <a:pt x="626" y="422"/>
                    </a:cubicBezTo>
                    <a:cubicBezTo>
                      <a:pt x="626" y="35"/>
                      <a:pt x="626" y="35"/>
                      <a:pt x="626" y="35"/>
                    </a:cubicBezTo>
                    <a:cubicBezTo>
                      <a:pt x="626" y="16"/>
                      <a:pt x="607" y="0"/>
                      <a:pt x="588" y="0"/>
                    </a:cubicBezTo>
                    <a:close/>
                    <a:moveTo>
                      <a:pt x="578" y="48"/>
                    </a:moveTo>
                    <a:cubicBezTo>
                      <a:pt x="578" y="409"/>
                      <a:pt x="578" y="409"/>
                      <a:pt x="578" y="409"/>
                    </a:cubicBezTo>
                    <a:cubicBezTo>
                      <a:pt x="48" y="409"/>
                      <a:pt x="48" y="409"/>
                      <a:pt x="48" y="40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9" y="47"/>
                      <a:pt x="579" y="47"/>
                      <a:pt x="579" y="47"/>
                    </a:cubicBezTo>
                    <a:lnTo>
                      <a:pt x="578" y="4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2389" y="2334"/>
                <a:ext cx="621" cy="423"/>
              </a:xfrm>
              <a:custGeom>
                <a:avLst/>
                <a:gdLst>
                  <a:gd name="T0" fmla="*/ 620 w 621"/>
                  <a:gd name="T1" fmla="*/ 1 h 423"/>
                  <a:gd name="T2" fmla="*/ 620 w 621"/>
                  <a:gd name="T3" fmla="*/ 423 h 423"/>
                  <a:gd name="T4" fmla="*/ 0 w 621"/>
                  <a:gd name="T5" fmla="*/ 423 h 423"/>
                  <a:gd name="T6" fmla="*/ 0 w 621"/>
                  <a:gd name="T7" fmla="*/ 1 h 423"/>
                  <a:gd name="T8" fmla="*/ 621 w 621"/>
                  <a:gd name="T9" fmla="*/ 0 h 423"/>
                  <a:gd name="T10" fmla="*/ 620 w 621"/>
                  <a:gd name="T11" fmla="*/ 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1" h="423">
                    <a:moveTo>
                      <a:pt x="620" y="1"/>
                    </a:moveTo>
                    <a:lnTo>
                      <a:pt x="620" y="423"/>
                    </a:lnTo>
                    <a:lnTo>
                      <a:pt x="0" y="423"/>
                    </a:lnTo>
                    <a:lnTo>
                      <a:pt x="0" y="1"/>
                    </a:lnTo>
                    <a:lnTo>
                      <a:pt x="621" y="0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00BB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2389" y="2334"/>
                <a:ext cx="621" cy="423"/>
              </a:xfrm>
              <a:custGeom>
                <a:avLst/>
                <a:gdLst>
                  <a:gd name="T0" fmla="*/ 620 w 621"/>
                  <a:gd name="T1" fmla="*/ 1 h 423"/>
                  <a:gd name="T2" fmla="*/ 620 w 621"/>
                  <a:gd name="T3" fmla="*/ 423 h 423"/>
                  <a:gd name="T4" fmla="*/ 0 w 621"/>
                  <a:gd name="T5" fmla="*/ 423 h 423"/>
                  <a:gd name="T6" fmla="*/ 0 w 621"/>
                  <a:gd name="T7" fmla="*/ 1 h 423"/>
                  <a:gd name="T8" fmla="*/ 621 w 621"/>
                  <a:gd name="T9" fmla="*/ 0 h 423"/>
                  <a:gd name="T10" fmla="*/ 620 w 621"/>
                  <a:gd name="T11" fmla="*/ 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1" h="423">
                    <a:moveTo>
                      <a:pt x="620" y="1"/>
                    </a:moveTo>
                    <a:lnTo>
                      <a:pt x="620" y="423"/>
                    </a:lnTo>
                    <a:lnTo>
                      <a:pt x="0" y="423"/>
                    </a:lnTo>
                    <a:lnTo>
                      <a:pt x="0" y="1"/>
                    </a:lnTo>
                    <a:lnTo>
                      <a:pt x="621" y="0"/>
                    </a:lnTo>
                    <a:lnTo>
                      <a:pt x="62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2334" y="2278"/>
                <a:ext cx="688" cy="536"/>
              </a:xfrm>
              <a:custGeom>
                <a:avLst/>
                <a:gdLst>
                  <a:gd name="T0" fmla="*/ 48 w 588"/>
                  <a:gd name="T1" fmla="*/ 409 h 457"/>
                  <a:gd name="T2" fmla="*/ 47 w 588"/>
                  <a:gd name="T3" fmla="*/ 409 h 457"/>
                  <a:gd name="T4" fmla="*/ 47 w 588"/>
                  <a:gd name="T5" fmla="*/ 48 h 457"/>
                  <a:gd name="T6" fmla="*/ 532 w 588"/>
                  <a:gd name="T7" fmla="*/ 47 h 457"/>
                  <a:gd name="T8" fmla="*/ 588 w 588"/>
                  <a:gd name="T9" fmla="*/ 0 h 457"/>
                  <a:gd name="T10" fmla="*/ 588 w 588"/>
                  <a:gd name="T11" fmla="*/ 0 h 457"/>
                  <a:gd name="T12" fmla="*/ 34 w 588"/>
                  <a:gd name="T13" fmla="*/ 0 h 457"/>
                  <a:gd name="T14" fmla="*/ 0 w 588"/>
                  <a:gd name="T15" fmla="*/ 35 h 457"/>
                  <a:gd name="T16" fmla="*/ 0 w 588"/>
                  <a:gd name="T17" fmla="*/ 422 h 457"/>
                  <a:gd name="T18" fmla="*/ 34 w 588"/>
                  <a:gd name="T19" fmla="*/ 457 h 457"/>
                  <a:gd name="T20" fmla="*/ 47 w 588"/>
                  <a:gd name="T21" fmla="*/ 457 h 457"/>
                  <a:gd name="T22" fmla="*/ 104 w 588"/>
                  <a:gd name="T23" fmla="*/ 409 h 457"/>
                  <a:gd name="T24" fmla="*/ 48 w 588"/>
                  <a:gd name="T25" fmla="*/ 409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8" h="457">
                    <a:moveTo>
                      <a:pt x="48" y="409"/>
                    </a:moveTo>
                    <a:cubicBezTo>
                      <a:pt x="47" y="409"/>
                      <a:pt x="47" y="409"/>
                      <a:pt x="47" y="40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588" y="0"/>
                      <a:pt x="588" y="0"/>
                      <a:pt x="588" y="0"/>
                    </a:cubicBezTo>
                    <a:cubicBezTo>
                      <a:pt x="588" y="0"/>
                      <a:pt x="588" y="0"/>
                      <a:pt x="58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40"/>
                      <a:pt x="15" y="457"/>
                      <a:pt x="34" y="457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104" y="409"/>
                      <a:pt x="104" y="409"/>
                      <a:pt x="104" y="409"/>
                    </a:cubicBezTo>
                    <a:lnTo>
                      <a:pt x="48" y="40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2389" y="2334"/>
                <a:ext cx="568" cy="423"/>
              </a:xfrm>
              <a:custGeom>
                <a:avLst/>
                <a:gdLst>
                  <a:gd name="T0" fmla="*/ 0 w 568"/>
                  <a:gd name="T1" fmla="*/ 423 h 423"/>
                  <a:gd name="T2" fmla="*/ 1 w 568"/>
                  <a:gd name="T3" fmla="*/ 423 h 423"/>
                  <a:gd name="T4" fmla="*/ 1 w 568"/>
                  <a:gd name="T5" fmla="*/ 1 h 423"/>
                  <a:gd name="T6" fmla="*/ 568 w 568"/>
                  <a:gd name="T7" fmla="*/ 0 h 423"/>
                  <a:gd name="T8" fmla="*/ 568 w 568"/>
                  <a:gd name="T9" fmla="*/ 0 h 423"/>
                  <a:gd name="T10" fmla="*/ 0 w 568"/>
                  <a:gd name="T11" fmla="*/ 1 h 423"/>
                  <a:gd name="T12" fmla="*/ 0 w 568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" h="423">
                    <a:moveTo>
                      <a:pt x="0" y="423"/>
                    </a:moveTo>
                    <a:lnTo>
                      <a:pt x="1" y="423"/>
                    </a:lnTo>
                    <a:lnTo>
                      <a:pt x="1" y="1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0" y="1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59B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39" name="Rectangle 37"/>
              <p:cNvSpPr>
                <a:spLocks noChangeArrowheads="1"/>
              </p:cNvSpPr>
              <p:nvPr/>
            </p:nvSpPr>
            <p:spPr bwMode="auto">
              <a:xfrm>
                <a:off x="2460" y="2910"/>
                <a:ext cx="479" cy="44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0" name="Oval 38"/>
              <p:cNvSpPr>
                <a:spLocks noChangeArrowheads="1"/>
              </p:cNvSpPr>
              <p:nvPr/>
            </p:nvSpPr>
            <p:spPr bwMode="auto">
              <a:xfrm>
                <a:off x="2687" y="2298"/>
                <a:ext cx="20" cy="21"/>
              </a:xfrm>
              <a:prstGeom prst="ellipse">
                <a:avLst/>
              </a:prstGeom>
              <a:solidFill>
                <a:srgbClr val="BAC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1" name="Freeform 39"/>
              <p:cNvSpPr>
                <a:spLocks/>
              </p:cNvSpPr>
              <p:nvPr/>
            </p:nvSpPr>
            <p:spPr bwMode="auto">
              <a:xfrm>
                <a:off x="2567" y="2383"/>
                <a:ext cx="264" cy="155"/>
              </a:xfrm>
              <a:custGeom>
                <a:avLst/>
                <a:gdLst>
                  <a:gd name="T0" fmla="*/ 113 w 226"/>
                  <a:gd name="T1" fmla="*/ 0 h 133"/>
                  <a:gd name="T2" fmla="*/ 111 w 226"/>
                  <a:gd name="T3" fmla="*/ 0 h 133"/>
                  <a:gd name="T4" fmla="*/ 2 w 226"/>
                  <a:gd name="T5" fmla="*/ 63 h 133"/>
                  <a:gd name="T6" fmla="*/ 0 w 226"/>
                  <a:gd name="T7" fmla="*/ 66 h 133"/>
                  <a:gd name="T8" fmla="*/ 2 w 226"/>
                  <a:gd name="T9" fmla="*/ 69 h 133"/>
                  <a:gd name="T10" fmla="*/ 112 w 226"/>
                  <a:gd name="T11" fmla="*/ 133 h 133"/>
                  <a:gd name="T12" fmla="*/ 114 w 226"/>
                  <a:gd name="T13" fmla="*/ 133 h 133"/>
                  <a:gd name="T14" fmla="*/ 115 w 226"/>
                  <a:gd name="T15" fmla="*/ 133 h 133"/>
                  <a:gd name="T16" fmla="*/ 225 w 226"/>
                  <a:gd name="T17" fmla="*/ 69 h 133"/>
                  <a:gd name="T18" fmla="*/ 226 w 226"/>
                  <a:gd name="T19" fmla="*/ 67 h 133"/>
                  <a:gd name="T20" fmla="*/ 225 w 226"/>
                  <a:gd name="T21" fmla="*/ 64 h 133"/>
                  <a:gd name="T22" fmla="*/ 115 w 226"/>
                  <a:gd name="T23" fmla="*/ 0 h 133"/>
                  <a:gd name="T24" fmla="*/ 113 w 226"/>
                  <a:gd name="T2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" h="133">
                    <a:moveTo>
                      <a:pt x="113" y="0"/>
                    </a:moveTo>
                    <a:cubicBezTo>
                      <a:pt x="112" y="0"/>
                      <a:pt x="112" y="0"/>
                      <a:pt x="111" y="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4"/>
                      <a:pt x="0" y="65"/>
                      <a:pt x="0" y="66"/>
                    </a:cubicBezTo>
                    <a:cubicBezTo>
                      <a:pt x="0" y="67"/>
                      <a:pt x="1" y="68"/>
                      <a:pt x="2" y="69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2" y="133"/>
                      <a:pt x="113" y="133"/>
                      <a:pt x="114" y="133"/>
                    </a:cubicBezTo>
                    <a:cubicBezTo>
                      <a:pt x="114" y="133"/>
                      <a:pt x="115" y="133"/>
                      <a:pt x="115" y="133"/>
                    </a:cubicBezTo>
                    <a:cubicBezTo>
                      <a:pt x="225" y="69"/>
                      <a:pt x="225" y="69"/>
                      <a:pt x="225" y="69"/>
                    </a:cubicBezTo>
                    <a:cubicBezTo>
                      <a:pt x="226" y="69"/>
                      <a:pt x="226" y="68"/>
                      <a:pt x="226" y="67"/>
                    </a:cubicBezTo>
                    <a:cubicBezTo>
                      <a:pt x="226" y="65"/>
                      <a:pt x="226" y="64"/>
                      <a:pt x="225" y="6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14" y="0"/>
                      <a:pt x="113" y="0"/>
                    </a:cubicBezTo>
                  </a:path>
                </a:pathLst>
              </a:custGeom>
              <a:solidFill>
                <a:srgbClr val="E5F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2" name="Freeform 40"/>
              <p:cNvSpPr>
                <a:spLocks/>
              </p:cNvSpPr>
              <p:nvPr/>
            </p:nvSpPr>
            <p:spPr bwMode="auto">
              <a:xfrm>
                <a:off x="2549" y="2488"/>
                <a:ext cx="136" cy="232"/>
              </a:xfrm>
              <a:custGeom>
                <a:avLst/>
                <a:gdLst>
                  <a:gd name="T0" fmla="*/ 3 w 116"/>
                  <a:gd name="T1" fmla="*/ 0 h 198"/>
                  <a:gd name="T2" fmla="*/ 1 w 116"/>
                  <a:gd name="T3" fmla="*/ 1 h 198"/>
                  <a:gd name="T4" fmla="*/ 0 w 116"/>
                  <a:gd name="T5" fmla="*/ 4 h 198"/>
                  <a:gd name="T6" fmla="*/ 0 w 116"/>
                  <a:gd name="T7" fmla="*/ 131 h 198"/>
                  <a:gd name="T8" fmla="*/ 1 w 116"/>
                  <a:gd name="T9" fmla="*/ 134 h 198"/>
                  <a:gd name="T10" fmla="*/ 111 w 116"/>
                  <a:gd name="T11" fmla="*/ 197 h 198"/>
                  <a:gd name="T12" fmla="*/ 113 w 116"/>
                  <a:gd name="T13" fmla="*/ 198 h 198"/>
                  <a:gd name="T14" fmla="*/ 114 w 116"/>
                  <a:gd name="T15" fmla="*/ 197 h 198"/>
                  <a:gd name="T16" fmla="*/ 116 w 116"/>
                  <a:gd name="T17" fmla="*/ 194 h 198"/>
                  <a:gd name="T18" fmla="*/ 116 w 116"/>
                  <a:gd name="T19" fmla="*/ 67 h 198"/>
                  <a:gd name="T20" fmla="*/ 114 w 116"/>
                  <a:gd name="T21" fmla="*/ 64 h 198"/>
                  <a:gd name="T22" fmla="*/ 5 w 116"/>
                  <a:gd name="T23" fmla="*/ 1 h 198"/>
                  <a:gd name="T24" fmla="*/ 3 w 116"/>
                  <a:gd name="T25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98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2"/>
                      <a:pt x="0" y="133"/>
                      <a:pt x="1" y="134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2" y="197"/>
                      <a:pt x="112" y="198"/>
                      <a:pt x="113" y="198"/>
                    </a:cubicBezTo>
                    <a:cubicBezTo>
                      <a:pt x="113" y="198"/>
                      <a:pt x="114" y="197"/>
                      <a:pt x="114" y="197"/>
                    </a:cubicBezTo>
                    <a:cubicBezTo>
                      <a:pt x="115" y="197"/>
                      <a:pt x="116" y="196"/>
                      <a:pt x="116" y="194"/>
                    </a:cubicBezTo>
                    <a:cubicBezTo>
                      <a:pt x="116" y="67"/>
                      <a:pt x="116" y="67"/>
                      <a:pt x="116" y="67"/>
                    </a:cubicBezTo>
                    <a:cubicBezTo>
                      <a:pt x="116" y="66"/>
                      <a:pt x="115" y="65"/>
                      <a:pt x="114" y="6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CCF1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3" name="Freeform 41"/>
              <p:cNvSpPr>
                <a:spLocks/>
              </p:cNvSpPr>
              <p:nvPr/>
            </p:nvSpPr>
            <p:spPr bwMode="auto">
              <a:xfrm>
                <a:off x="2714" y="2489"/>
                <a:ext cx="136" cy="231"/>
              </a:xfrm>
              <a:custGeom>
                <a:avLst/>
                <a:gdLst>
                  <a:gd name="T0" fmla="*/ 113 w 116"/>
                  <a:gd name="T1" fmla="*/ 0 h 197"/>
                  <a:gd name="T2" fmla="*/ 111 w 116"/>
                  <a:gd name="T3" fmla="*/ 1 h 197"/>
                  <a:gd name="T4" fmla="*/ 1 w 116"/>
                  <a:gd name="T5" fmla="*/ 64 h 197"/>
                  <a:gd name="T6" fmla="*/ 0 w 116"/>
                  <a:gd name="T7" fmla="*/ 67 h 197"/>
                  <a:gd name="T8" fmla="*/ 0 w 116"/>
                  <a:gd name="T9" fmla="*/ 193 h 197"/>
                  <a:gd name="T10" fmla="*/ 1 w 116"/>
                  <a:gd name="T11" fmla="*/ 196 h 197"/>
                  <a:gd name="T12" fmla="*/ 3 w 116"/>
                  <a:gd name="T13" fmla="*/ 197 h 197"/>
                  <a:gd name="T14" fmla="*/ 5 w 116"/>
                  <a:gd name="T15" fmla="*/ 196 h 197"/>
                  <a:gd name="T16" fmla="*/ 114 w 116"/>
                  <a:gd name="T17" fmla="*/ 133 h 197"/>
                  <a:gd name="T18" fmla="*/ 116 w 116"/>
                  <a:gd name="T19" fmla="*/ 130 h 197"/>
                  <a:gd name="T20" fmla="*/ 116 w 116"/>
                  <a:gd name="T21" fmla="*/ 3 h 197"/>
                  <a:gd name="T22" fmla="*/ 114 w 116"/>
                  <a:gd name="T23" fmla="*/ 1 h 197"/>
                  <a:gd name="T24" fmla="*/ 113 w 116"/>
                  <a:gd name="T2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97">
                    <a:moveTo>
                      <a:pt x="113" y="0"/>
                    </a:moveTo>
                    <a:cubicBezTo>
                      <a:pt x="112" y="0"/>
                      <a:pt x="112" y="0"/>
                      <a:pt x="111" y="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5"/>
                      <a:pt x="0" y="196"/>
                      <a:pt x="1" y="196"/>
                    </a:cubicBezTo>
                    <a:cubicBezTo>
                      <a:pt x="2" y="196"/>
                      <a:pt x="2" y="197"/>
                      <a:pt x="3" y="197"/>
                    </a:cubicBezTo>
                    <a:cubicBezTo>
                      <a:pt x="3" y="197"/>
                      <a:pt x="4" y="196"/>
                      <a:pt x="5" y="196"/>
                    </a:cubicBezTo>
                    <a:cubicBezTo>
                      <a:pt x="114" y="133"/>
                      <a:pt x="114" y="133"/>
                      <a:pt x="114" y="133"/>
                    </a:cubicBezTo>
                    <a:cubicBezTo>
                      <a:pt x="115" y="132"/>
                      <a:pt x="116" y="131"/>
                      <a:pt x="116" y="130"/>
                    </a:cubicBezTo>
                    <a:cubicBezTo>
                      <a:pt x="116" y="3"/>
                      <a:pt x="116" y="3"/>
                      <a:pt x="116" y="3"/>
                    </a:cubicBezTo>
                    <a:cubicBezTo>
                      <a:pt x="116" y="2"/>
                      <a:pt x="115" y="1"/>
                      <a:pt x="114" y="1"/>
                    </a:cubicBezTo>
                    <a:cubicBezTo>
                      <a:pt x="114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0D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4" name="Freeform 42"/>
              <p:cNvSpPr>
                <a:spLocks/>
              </p:cNvSpPr>
              <p:nvPr/>
            </p:nvSpPr>
            <p:spPr bwMode="auto">
              <a:xfrm>
                <a:off x="818" y="2424"/>
                <a:ext cx="702" cy="492"/>
              </a:xfrm>
              <a:custGeom>
                <a:avLst/>
                <a:gdLst>
                  <a:gd name="T0" fmla="*/ 0 w 599"/>
                  <a:gd name="T1" fmla="*/ 398 h 420"/>
                  <a:gd name="T2" fmla="*/ 22 w 599"/>
                  <a:gd name="T3" fmla="*/ 420 h 420"/>
                  <a:gd name="T4" fmla="*/ 577 w 599"/>
                  <a:gd name="T5" fmla="*/ 420 h 420"/>
                  <a:gd name="T6" fmla="*/ 599 w 599"/>
                  <a:gd name="T7" fmla="*/ 398 h 420"/>
                  <a:gd name="T8" fmla="*/ 599 w 599"/>
                  <a:gd name="T9" fmla="*/ 0 h 420"/>
                  <a:gd name="T10" fmla="*/ 0 w 599"/>
                  <a:gd name="T11" fmla="*/ 0 h 420"/>
                  <a:gd name="T12" fmla="*/ 0 w 599"/>
                  <a:gd name="T13" fmla="*/ 39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420">
                    <a:moveTo>
                      <a:pt x="0" y="398"/>
                    </a:moveTo>
                    <a:cubicBezTo>
                      <a:pt x="0" y="410"/>
                      <a:pt x="10" y="420"/>
                      <a:pt x="22" y="420"/>
                    </a:cubicBezTo>
                    <a:cubicBezTo>
                      <a:pt x="577" y="420"/>
                      <a:pt x="577" y="420"/>
                      <a:pt x="577" y="420"/>
                    </a:cubicBezTo>
                    <a:cubicBezTo>
                      <a:pt x="589" y="420"/>
                      <a:pt x="599" y="410"/>
                      <a:pt x="599" y="398"/>
                    </a:cubicBezTo>
                    <a:cubicBezTo>
                      <a:pt x="599" y="0"/>
                      <a:pt x="599" y="0"/>
                      <a:pt x="5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8"/>
                      <a:pt x="0" y="398"/>
                      <a:pt x="0" y="398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5" name="Freeform 43"/>
              <p:cNvSpPr>
                <a:spLocks/>
              </p:cNvSpPr>
              <p:nvPr/>
            </p:nvSpPr>
            <p:spPr bwMode="auto">
              <a:xfrm>
                <a:off x="818" y="2317"/>
                <a:ext cx="702" cy="107"/>
              </a:xfrm>
              <a:custGeom>
                <a:avLst/>
                <a:gdLst>
                  <a:gd name="T0" fmla="*/ 577 w 599"/>
                  <a:gd name="T1" fmla="*/ 0 h 91"/>
                  <a:gd name="T2" fmla="*/ 22 w 599"/>
                  <a:gd name="T3" fmla="*/ 0 h 91"/>
                  <a:gd name="T4" fmla="*/ 0 w 599"/>
                  <a:gd name="T5" fmla="*/ 22 h 91"/>
                  <a:gd name="T6" fmla="*/ 0 w 599"/>
                  <a:gd name="T7" fmla="*/ 91 h 91"/>
                  <a:gd name="T8" fmla="*/ 599 w 599"/>
                  <a:gd name="T9" fmla="*/ 91 h 91"/>
                  <a:gd name="T10" fmla="*/ 599 w 599"/>
                  <a:gd name="T11" fmla="*/ 22 h 91"/>
                  <a:gd name="T12" fmla="*/ 577 w 599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91">
                    <a:moveTo>
                      <a:pt x="577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99" y="91"/>
                      <a:pt x="599" y="91"/>
                      <a:pt x="599" y="91"/>
                    </a:cubicBezTo>
                    <a:cubicBezTo>
                      <a:pt x="599" y="22"/>
                      <a:pt x="599" y="22"/>
                      <a:pt x="599" y="22"/>
                    </a:cubicBezTo>
                    <a:cubicBezTo>
                      <a:pt x="599" y="10"/>
                      <a:pt x="589" y="0"/>
                      <a:pt x="577" y="0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6" name="Rectangle 44"/>
              <p:cNvSpPr>
                <a:spLocks noChangeArrowheads="1"/>
              </p:cNvSpPr>
              <p:nvPr/>
            </p:nvSpPr>
            <p:spPr bwMode="auto">
              <a:xfrm>
                <a:off x="1025" y="2577"/>
                <a:ext cx="130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7" name="Rectangle 45"/>
              <p:cNvSpPr>
                <a:spLocks noChangeArrowheads="1"/>
              </p:cNvSpPr>
              <p:nvPr/>
            </p:nvSpPr>
            <p:spPr bwMode="auto">
              <a:xfrm>
                <a:off x="1025" y="2577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8" name="Rectangle 46"/>
              <p:cNvSpPr>
                <a:spLocks noChangeArrowheads="1"/>
              </p:cNvSpPr>
              <p:nvPr/>
            </p:nvSpPr>
            <p:spPr bwMode="auto">
              <a:xfrm>
                <a:off x="1025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49" name="Rectangle 47"/>
              <p:cNvSpPr>
                <a:spLocks noChangeArrowheads="1"/>
              </p:cNvSpPr>
              <p:nvPr/>
            </p:nvSpPr>
            <p:spPr bwMode="auto">
              <a:xfrm>
                <a:off x="1025" y="247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0" name="Rectangle 48"/>
              <p:cNvSpPr>
                <a:spLocks noChangeArrowheads="1"/>
              </p:cNvSpPr>
              <p:nvPr/>
            </p:nvSpPr>
            <p:spPr bwMode="auto">
              <a:xfrm>
                <a:off x="1025" y="2681"/>
                <a:ext cx="130" cy="79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1" name="Rectangle 49"/>
              <p:cNvSpPr>
                <a:spLocks noChangeArrowheads="1"/>
              </p:cNvSpPr>
              <p:nvPr/>
            </p:nvSpPr>
            <p:spPr bwMode="auto">
              <a:xfrm>
                <a:off x="1025" y="2681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2" name="Rectangle 50"/>
              <p:cNvSpPr>
                <a:spLocks noChangeArrowheads="1"/>
              </p:cNvSpPr>
              <p:nvPr/>
            </p:nvSpPr>
            <p:spPr bwMode="auto">
              <a:xfrm>
                <a:off x="1181" y="2681"/>
                <a:ext cx="130" cy="79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3" name="Rectangle 51"/>
              <p:cNvSpPr>
                <a:spLocks noChangeArrowheads="1"/>
              </p:cNvSpPr>
              <p:nvPr/>
            </p:nvSpPr>
            <p:spPr bwMode="auto">
              <a:xfrm>
                <a:off x="1181" y="2577"/>
                <a:ext cx="130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4" name="Rectangle 52"/>
              <p:cNvSpPr>
                <a:spLocks noChangeArrowheads="1"/>
              </p:cNvSpPr>
              <p:nvPr/>
            </p:nvSpPr>
            <p:spPr bwMode="auto">
              <a:xfrm>
                <a:off x="1181" y="2577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5" name="Rectangle 53"/>
              <p:cNvSpPr>
                <a:spLocks noChangeArrowheads="1"/>
              </p:cNvSpPr>
              <p:nvPr/>
            </p:nvSpPr>
            <p:spPr bwMode="auto">
              <a:xfrm>
                <a:off x="1181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6" name="Rectangle 54"/>
              <p:cNvSpPr>
                <a:spLocks noChangeArrowheads="1"/>
              </p:cNvSpPr>
              <p:nvPr/>
            </p:nvSpPr>
            <p:spPr bwMode="auto">
              <a:xfrm>
                <a:off x="1181" y="247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7" name="Rectangle 55"/>
              <p:cNvSpPr>
                <a:spLocks noChangeArrowheads="1"/>
              </p:cNvSpPr>
              <p:nvPr/>
            </p:nvSpPr>
            <p:spPr bwMode="auto">
              <a:xfrm>
                <a:off x="870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8" name="Rectangle 56"/>
              <p:cNvSpPr>
                <a:spLocks noChangeArrowheads="1"/>
              </p:cNvSpPr>
              <p:nvPr/>
            </p:nvSpPr>
            <p:spPr bwMode="auto">
              <a:xfrm>
                <a:off x="870" y="247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59" name="Rectangle 57"/>
              <p:cNvSpPr>
                <a:spLocks noChangeArrowheads="1"/>
              </p:cNvSpPr>
              <p:nvPr/>
            </p:nvSpPr>
            <p:spPr bwMode="auto">
              <a:xfrm>
                <a:off x="870" y="2577"/>
                <a:ext cx="130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0" name="Rectangle 58"/>
              <p:cNvSpPr>
                <a:spLocks noChangeArrowheads="1"/>
              </p:cNvSpPr>
              <p:nvPr/>
            </p:nvSpPr>
            <p:spPr bwMode="auto">
              <a:xfrm>
                <a:off x="870" y="2577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1" name="Rectangle 59"/>
              <p:cNvSpPr>
                <a:spLocks noChangeArrowheads="1"/>
              </p:cNvSpPr>
              <p:nvPr/>
            </p:nvSpPr>
            <p:spPr bwMode="auto">
              <a:xfrm>
                <a:off x="870" y="2681"/>
                <a:ext cx="130" cy="79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2" name="Rectangle 60"/>
              <p:cNvSpPr>
                <a:spLocks noChangeArrowheads="1"/>
              </p:cNvSpPr>
              <p:nvPr/>
            </p:nvSpPr>
            <p:spPr bwMode="auto">
              <a:xfrm>
                <a:off x="870" y="2681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3" name="Rectangle 61"/>
              <p:cNvSpPr>
                <a:spLocks noChangeArrowheads="1"/>
              </p:cNvSpPr>
              <p:nvPr/>
            </p:nvSpPr>
            <p:spPr bwMode="auto">
              <a:xfrm>
                <a:off x="870" y="2786"/>
                <a:ext cx="130" cy="77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4" name="Rectangle 62"/>
              <p:cNvSpPr>
                <a:spLocks noChangeArrowheads="1"/>
              </p:cNvSpPr>
              <p:nvPr/>
            </p:nvSpPr>
            <p:spPr bwMode="auto">
              <a:xfrm>
                <a:off x="870" y="2786"/>
                <a:ext cx="13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5" name="Rectangle 63"/>
              <p:cNvSpPr>
                <a:spLocks noChangeArrowheads="1"/>
              </p:cNvSpPr>
              <p:nvPr/>
            </p:nvSpPr>
            <p:spPr bwMode="auto">
              <a:xfrm>
                <a:off x="1025" y="2786"/>
                <a:ext cx="130" cy="77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1181" y="2786"/>
                <a:ext cx="130" cy="77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7" name="Rectangle 65"/>
              <p:cNvSpPr>
                <a:spLocks noChangeArrowheads="1"/>
              </p:cNvSpPr>
              <p:nvPr/>
            </p:nvSpPr>
            <p:spPr bwMode="auto">
              <a:xfrm>
                <a:off x="1338" y="2681"/>
                <a:ext cx="130" cy="79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8" name="Rectangle 66"/>
              <p:cNvSpPr>
                <a:spLocks noChangeArrowheads="1"/>
              </p:cNvSpPr>
              <p:nvPr/>
            </p:nvSpPr>
            <p:spPr bwMode="auto">
              <a:xfrm>
                <a:off x="1338" y="2577"/>
                <a:ext cx="130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69" name="Rectangle 67"/>
              <p:cNvSpPr>
                <a:spLocks noChangeArrowheads="1"/>
              </p:cNvSpPr>
              <p:nvPr/>
            </p:nvSpPr>
            <p:spPr bwMode="auto">
              <a:xfrm>
                <a:off x="1338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0" name="Rectangle 68"/>
              <p:cNvSpPr>
                <a:spLocks noChangeArrowheads="1"/>
              </p:cNvSpPr>
              <p:nvPr/>
            </p:nvSpPr>
            <p:spPr bwMode="auto">
              <a:xfrm>
                <a:off x="1338" y="2786"/>
                <a:ext cx="130" cy="77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1" name="Freeform 69"/>
              <p:cNvSpPr>
                <a:spLocks noEditPoints="1"/>
              </p:cNvSpPr>
              <p:nvPr/>
            </p:nvSpPr>
            <p:spPr bwMode="auto">
              <a:xfrm>
                <a:off x="840" y="2317"/>
                <a:ext cx="591" cy="0"/>
              </a:xfrm>
              <a:custGeom>
                <a:avLst/>
                <a:gdLst>
                  <a:gd name="T0" fmla="*/ 140 w 504"/>
                  <a:gd name="T1" fmla="*/ 5 w 504"/>
                  <a:gd name="T2" fmla="*/ 0 w 504"/>
                  <a:gd name="T3" fmla="*/ 3 w 504"/>
                  <a:gd name="T4" fmla="*/ 140 w 504"/>
                  <a:gd name="T5" fmla="*/ 140 w 504"/>
                  <a:gd name="T6" fmla="*/ 504 w 504"/>
                  <a:gd name="T7" fmla="*/ 159 w 504"/>
                  <a:gd name="T8" fmla="*/ 159 w 504"/>
                  <a:gd name="T9" fmla="*/ 503 w 504"/>
                  <a:gd name="T10" fmla="*/ 504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504">
                    <a:moveTo>
                      <a:pt x="1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moveTo>
                      <a:pt x="504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504" y="0"/>
                      <a:pt x="504" y="0"/>
                      <a:pt x="504" y="0"/>
                    </a:cubicBezTo>
                  </a:path>
                </a:pathLst>
              </a:custGeom>
              <a:solidFill>
                <a:srgbClr val="1C4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2" name="Freeform 70"/>
              <p:cNvSpPr>
                <a:spLocks/>
              </p:cNvSpPr>
              <p:nvPr/>
            </p:nvSpPr>
            <p:spPr bwMode="auto">
              <a:xfrm>
                <a:off x="1004" y="2317"/>
                <a:ext cx="23" cy="0"/>
              </a:xfrm>
              <a:custGeom>
                <a:avLst/>
                <a:gdLst>
                  <a:gd name="T0" fmla="*/ 19 w 19"/>
                  <a:gd name="T1" fmla="*/ 0 w 19"/>
                  <a:gd name="T2" fmla="*/ 0 w 19"/>
                  <a:gd name="T3" fmla="*/ 19 w 19"/>
                  <a:gd name="T4" fmla="*/ 19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89C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3" name="Freeform 71"/>
              <p:cNvSpPr>
                <a:spLocks/>
              </p:cNvSpPr>
              <p:nvPr/>
            </p:nvSpPr>
            <p:spPr bwMode="auto">
              <a:xfrm>
                <a:off x="842" y="2916"/>
                <a:ext cx="35" cy="0"/>
              </a:xfrm>
              <a:custGeom>
                <a:avLst/>
                <a:gdLst>
                  <a:gd name="T0" fmla="*/ 0 w 30"/>
                  <a:gd name="T1" fmla="*/ 4 w 30"/>
                  <a:gd name="T2" fmla="*/ 30 w 30"/>
                  <a:gd name="T3" fmla="*/ 30 w 30"/>
                  <a:gd name="T4" fmla="*/ 2 w 30"/>
                  <a:gd name="T5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1C4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4" name="Freeform 72"/>
              <p:cNvSpPr>
                <a:spLocks noEditPoints="1"/>
              </p:cNvSpPr>
              <p:nvPr/>
            </p:nvSpPr>
            <p:spPr bwMode="auto">
              <a:xfrm>
                <a:off x="818" y="2424"/>
                <a:ext cx="513" cy="492"/>
              </a:xfrm>
              <a:custGeom>
                <a:avLst/>
                <a:gdLst>
                  <a:gd name="T0" fmla="*/ 44 w 438"/>
                  <a:gd name="T1" fmla="*/ 287 h 420"/>
                  <a:gd name="T2" fmla="*/ 44 w 438"/>
                  <a:gd name="T3" fmla="*/ 220 h 420"/>
                  <a:gd name="T4" fmla="*/ 155 w 438"/>
                  <a:gd name="T5" fmla="*/ 220 h 420"/>
                  <a:gd name="T6" fmla="*/ 155 w 438"/>
                  <a:gd name="T7" fmla="*/ 287 h 420"/>
                  <a:gd name="T8" fmla="*/ 44 w 438"/>
                  <a:gd name="T9" fmla="*/ 287 h 420"/>
                  <a:gd name="T10" fmla="*/ 44 w 438"/>
                  <a:gd name="T11" fmla="*/ 198 h 420"/>
                  <a:gd name="T12" fmla="*/ 44 w 438"/>
                  <a:gd name="T13" fmla="*/ 131 h 420"/>
                  <a:gd name="T14" fmla="*/ 155 w 438"/>
                  <a:gd name="T15" fmla="*/ 131 h 420"/>
                  <a:gd name="T16" fmla="*/ 155 w 438"/>
                  <a:gd name="T17" fmla="*/ 198 h 420"/>
                  <a:gd name="T18" fmla="*/ 44 w 438"/>
                  <a:gd name="T19" fmla="*/ 198 h 420"/>
                  <a:gd name="T20" fmla="*/ 44 w 438"/>
                  <a:gd name="T21" fmla="*/ 109 h 420"/>
                  <a:gd name="T22" fmla="*/ 44 w 438"/>
                  <a:gd name="T23" fmla="*/ 42 h 420"/>
                  <a:gd name="T24" fmla="*/ 155 w 438"/>
                  <a:gd name="T25" fmla="*/ 42 h 420"/>
                  <a:gd name="T26" fmla="*/ 155 w 438"/>
                  <a:gd name="T27" fmla="*/ 109 h 420"/>
                  <a:gd name="T28" fmla="*/ 44 w 438"/>
                  <a:gd name="T29" fmla="*/ 109 h 420"/>
                  <a:gd name="T30" fmla="*/ 177 w 438"/>
                  <a:gd name="T31" fmla="*/ 109 h 420"/>
                  <a:gd name="T32" fmla="*/ 177 w 438"/>
                  <a:gd name="T33" fmla="*/ 42 h 420"/>
                  <a:gd name="T34" fmla="*/ 288 w 438"/>
                  <a:gd name="T35" fmla="*/ 42 h 420"/>
                  <a:gd name="T36" fmla="*/ 288 w 438"/>
                  <a:gd name="T37" fmla="*/ 109 h 420"/>
                  <a:gd name="T38" fmla="*/ 177 w 438"/>
                  <a:gd name="T39" fmla="*/ 109 h 420"/>
                  <a:gd name="T40" fmla="*/ 438 w 438"/>
                  <a:gd name="T41" fmla="*/ 0 h 420"/>
                  <a:gd name="T42" fmla="*/ 0 w 438"/>
                  <a:gd name="T43" fmla="*/ 0 h 420"/>
                  <a:gd name="T44" fmla="*/ 0 w 438"/>
                  <a:gd name="T45" fmla="*/ 20 h 420"/>
                  <a:gd name="T46" fmla="*/ 0 w 438"/>
                  <a:gd name="T47" fmla="*/ 60 h 420"/>
                  <a:gd name="T48" fmla="*/ 0 w 438"/>
                  <a:gd name="T49" fmla="*/ 396 h 420"/>
                  <a:gd name="T50" fmla="*/ 20 w 438"/>
                  <a:gd name="T51" fmla="*/ 420 h 420"/>
                  <a:gd name="T52" fmla="*/ 22 w 438"/>
                  <a:gd name="T53" fmla="*/ 420 h 420"/>
                  <a:gd name="T54" fmla="*/ 50 w 438"/>
                  <a:gd name="T55" fmla="*/ 420 h 420"/>
                  <a:gd name="T56" fmla="*/ 91 w 438"/>
                  <a:gd name="T57" fmla="*/ 375 h 420"/>
                  <a:gd name="T58" fmla="*/ 44 w 438"/>
                  <a:gd name="T59" fmla="*/ 375 h 420"/>
                  <a:gd name="T60" fmla="*/ 44 w 438"/>
                  <a:gd name="T61" fmla="*/ 309 h 420"/>
                  <a:gd name="T62" fmla="*/ 153 w 438"/>
                  <a:gd name="T63" fmla="*/ 309 h 420"/>
                  <a:gd name="T64" fmla="*/ 177 w 438"/>
                  <a:gd name="T65" fmla="*/ 282 h 420"/>
                  <a:gd name="T66" fmla="*/ 177 w 438"/>
                  <a:gd name="T67" fmla="*/ 220 h 420"/>
                  <a:gd name="T68" fmla="*/ 235 w 438"/>
                  <a:gd name="T69" fmla="*/ 220 h 420"/>
                  <a:gd name="T70" fmla="*/ 255 w 438"/>
                  <a:gd name="T71" fmla="*/ 198 h 420"/>
                  <a:gd name="T72" fmla="*/ 177 w 438"/>
                  <a:gd name="T73" fmla="*/ 198 h 420"/>
                  <a:gd name="T74" fmla="*/ 177 w 438"/>
                  <a:gd name="T75" fmla="*/ 131 h 420"/>
                  <a:gd name="T76" fmla="*/ 288 w 438"/>
                  <a:gd name="T77" fmla="*/ 131 h 420"/>
                  <a:gd name="T78" fmla="*/ 288 w 438"/>
                  <a:gd name="T79" fmla="*/ 162 h 420"/>
                  <a:gd name="T80" fmla="*/ 310 w 438"/>
                  <a:gd name="T81" fmla="*/ 138 h 420"/>
                  <a:gd name="T82" fmla="*/ 310 w 438"/>
                  <a:gd name="T83" fmla="*/ 131 h 420"/>
                  <a:gd name="T84" fmla="*/ 317 w 438"/>
                  <a:gd name="T85" fmla="*/ 131 h 420"/>
                  <a:gd name="T86" fmla="*/ 338 w 438"/>
                  <a:gd name="T87" fmla="*/ 109 h 420"/>
                  <a:gd name="T88" fmla="*/ 310 w 438"/>
                  <a:gd name="T89" fmla="*/ 109 h 420"/>
                  <a:gd name="T90" fmla="*/ 310 w 438"/>
                  <a:gd name="T91" fmla="*/ 42 h 420"/>
                  <a:gd name="T92" fmla="*/ 399 w 438"/>
                  <a:gd name="T93" fmla="*/ 42 h 420"/>
                  <a:gd name="T94" fmla="*/ 438 w 438"/>
                  <a:gd name="T95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8" h="420">
                    <a:moveTo>
                      <a:pt x="44" y="287"/>
                    </a:moveTo>
                    <a:cubicBezTo>
                      <a:pt x="44" y="220"/>
                      <a:pt x="44" y="220"/>
                      <a:pt x="44" y="220"/>
                    </a:cubicBezTo>
                    <a:cubicBezTo>
                      <a:pt x="155" y="220"/>
                      <a:pt x="155" y="220"/>
                      <a:pt x="155" y="220"/>
                    </a:cubicBezTo>
                    <a:cubicBezTo>
                      <a:pt x="155" y="287"/>
                      <a:pt x="155" y="287"/>
                      <a:pt x="155" y="287"/>
                    </a:cubicBezTo>
                    <a:cubicBezTo>
                      <a:pt x="44" y="287"/>
                      <a:pt x="44" y="287"/>
                      <a:pt x="44" y="287"/>
                    </a:cubicBezTo>
                    <a:moveTo>
                      <a:pt x="44" y="198"/>
                    </a:moveTo>
                    <a:cubicBezTo>
                      <a:pt x="44" y="131"/>
                      <a:pt x="44" y="131"/>
                      <a:pt x="44" y="131"/>
                    </a:cubicBezTo>
                    <a:cubicBezTo>
                      <a:pt x="155" y="131"/>
                      <a:pt x="155" y="131"/>
                      <a:pt x="155" y="131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44" y="198"/>
                      <a:pt x="44" y="198"/>
                      <a:pt x="44" y="198"/>
                    </a:cubicBezTo>
                    <a:moveTo>
                      <a:pt x="44" y="109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44" y="109"/>
                      <a:pt x="44" y="109"/>
                      <a:pt x="44" y="109"/>
                    </a:cubicBezTo>
                    <a:moveTo>
                      <a:pt x="177" y="109"/>
                    </a:moveTo>
                    <a:cubicBezTo>
                      <a:pt x="177" y="42"/>
                      <a:pt x="177" y="42"/>
                      <a:pt x="177" y="42"/>
                    </a:cubicBezTo>
                    <a:cubicBezTo>
                      <a:pt x="288" y="42"/>
                      <a:pt x="288" y="42"/>
                      <a:pt x="288" y="42"/>
                    </a:cubicBezTo>
                    <a:cubicBezTo>
                      <a:pt x="288" y="109"/>
                      <a:pt x="288" y="109"/>
                      <a:pt x="288" y="109"/>
                    </a:cubicBezTo>
                    <a:cubicBezTo>
                      <a:pt x="177" y="109"/>
                      <a:pt x="177" y="109"/>
                      <a:pt x="177" y="109"/>
                    </a:cubicBezTo>
                    <a:moveTo>
                      <a:pt x="4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08"/>
                      <a:pt x="8" y="418"/>
                      <a:pt x="20" y="420"/>
                    </a:cubicBezTo>
                    <a:cubicBezTo>
                      <a:pt x="20" y="420"/>
                      <a:pt x="21" y="420"/>
                      <a:pt x="22" y="420"/>
                    </a:cubicBezTo>
                    <a:cubicBezTo>
                      <a:pt x="50" y="420"/>
                      <a:pt x="50" y="420"/>
                      <a:pt x="50" y="420"/>
                    </a:cubicBezTo>
                    <a:cubicBezTo>
                      <a:pt x="91" y="375"/>
                      <a:pt x="91" y="375"/>
                      <a:pt x="91" y="375"/>
                    </a:cubicBezTo>
                    <a:cubicBezTo>
                      <a:pt x="44" y="375"/>
                      <a:pt x="44" y="375"/>
                      <a:pt x="44" y="375"/>
                    </a:cubicBezTo>
                    <a:cubicBezTo>
                      <a:pt x="44" y="309"/>
                      <a:pt x="44" y="309"/>
                      <a:pt x="44" y="309"/>
                    </a:cubicBezTo>
                    <a:cubicBezTo>
                      <a:pt x="153" y="309"/>
                      <a:pt x="153" y="309"/>
                      <a:pt x="153" y="309"/>
                    </a:cubicBezTo>
                    <a:cubicBezTo>
                      <a:pt x="177" y="282"/>
                      <a:pt x="177" y="282"/>
                      <a:pt x="177" y="282"/>
                    </a:cubicBezTo>
                    <a:cubicBezTo>
                      <a:pt x="177" y="220"/>
                      <a:pt x="177" y="220"/>
                      <a:pt x="177" y="220"/>
                    </a:cubicBezTo>
                    <a:cubicBezTo>
                      <a:pt x="235" y="220"/>
                      <a:pt x="235" y="220"/>
                      <a:pt x="235" y="220"/>
                    </a:cubicBezTo>
                    <a:cubicBezTo>
                      <a:pt x="255" y="198"/>
                      <a:pt x="255" y="198"/>
                      <a:pt x="255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88" y="131"/>
                      <a:pt x="288" y="131"/>
                      <a:pt x="288" y="131"/>
                    </a:cubicBezTo>
                    <a:cubicBezTo>
                      <a:pt x="288" y="162"/>
                      <a:pt x="288" y="162"/>
                      <a:pt x="288" y="162"/>
                    </a:cubicBezTo>
                    <a:cubicBezTo>
                      <a:pt x="310" y="138"/>
                      <a:pt x="310" y="138"/>
                      <a:pt x="310" y="138"/>
                    </a:cubicBezTo>
                    <a:cubicBezTo>
                      <a:pt x="310" y="131"/>
                      <a:pt x="310" y="131"/>
                      <a:pt x="310" y="131"/>
                    </a:cubicBezTo>
                    <a:cubicBezTo>
                      <a:pt x="317" y="131"/>
                      <a:pt x="317" y="131"/>
                      <a:pt x="317" y="131"/>
                    </a:cubicBezTo>
                    <a:cubicBezTo>
                      <a:pt x="338" y="109"/>
                      <a:pt x="338" y="109"/>
                      <a:pt x="338" y="109"/>
                    </a:cubicBezTo>
                    <a:cubicBezTo>
                      <a:pt x="310" y="109"/>
                      <a:pt x="310" y="109"/>
                      <a:pt x="310" y="109"/>
                    </a:cubicBezTo>
                    <a:cubicBezTo>
                      <a:pt x="310" y="42"/>
                      <a:pt x="310" y="42"/>
                      <a:pt x="310" y="42"/>
                    </a:cubicBezTo>
                    <a:cubicBezTo>
                      <a:pt x="399" y="42"/>
                      <a:pt x="399" y="42"/>
                      <a:pt x="399" y="42"/>
                    </a:cubicBezTo>
                    <a:cubicBezTo>
                      <a:pt x="438" y="0"/>
                      <a:pt x="438" y="0"/>
                      <a:pt x="438" y="0"/>
                    </a:cubicBezTo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5" name="Freeform 73"/>
              <p:cNvSpPr>
                <a:spLocks/>
              </p:cNvSpPr>
              <p:nvPr/>
            </p:nvSpPr>
            <p:spPr bwMode="auto">
              <a:xfrm>
                <a:off x="818" y="2317"/>
                <a:ext cx="611" cy="107"/>
              </a:xfrm>
              <a:custGeom>
                <a:avLst/>
                <a:gdLst>
                  <a:gd name="T0" fmla="*/ 522 w 522"/>
                  <a:gd name="T1" fmla="*/ 0 h 91"/>
                  <a:gd name="T2" fmla="*/ 178 w 522"/>
                  <a:gd name="T3" fmla="*/ 0 h 91"/>
                  <a:gd name="T4" fmla="*/ 159 w 522"/>
                  <a:gd name="T5" fmla="*/ 0 h 91"/>
                  <a:gd name="T6" fmla="*/ 22 w 522"/>
                  <a:gd name="T7" fmla="*/ 0 h 91"/>
                  <a:gd name="T8" fmla="*/ 19 w 522"/>
                  <a:gd name="T9" fmla="*/ 0 h 91"/>
                  <a:gd name="T10" fmla="*/ 0 w 522"/>
                  <a:gd name="T11" fmla="*/ 24 h 91"/>
                  <a:gd name="T12" fmla="*/ 0 w 522"/>
                  <a:gd name="T13" fmla="*/ 91 h 91"/>
                  <a:gd name="T14" fmla="*/ 438 w 522"/>
                  <a:gd name="T15" fmla="*/ 91 h 91"/>
                  <a:gd name="T16" fmla="*/ 522 w 522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" h="91">
                    <a:moveTo>
                      <a:pt x="522" y="0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8" y="3"/>
                      <a:pt x="0" y="12"/>
                      <a:pt x="0" y="24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38" y="91"/>
                      <a:pt x="438" y="91"/>
                      <a:pt x="438" y="91"/>
                    </a:cubicBezTo>
                    <a:cubicBezTo>
                      <a:pt x="522" y="0"/>
                      <a:pt x="522" y="0"/>
                      <a:pt x="522" y="0"/>
                    </a:cubicBezTo>
                  </a:path>
                </a:pathLst>
              </a:custGeom>
              <a:solidFill>
                <a:srgbClr val="99C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6" name="Freeform 74"/>
              <p:cNvSpPr>
                <a:spLocks/>
              </p:cNvSpPr>
              <p:nvPr/>
            </p:nvSpPr>
            <p:spPr bwMode="auto">
              <a:xfrm>
                <a:off x="1025" y="2577"/>
                <a:ext cx="130" cy="79"/>
              </a:xfrm>
              <a:custGeom>
                <a:avLst/>
                <a:gdLst>
                  <a:gd name="T0" fmla="*/ 130 w 130"/>
                  <a:gd name="T1" fmla="*/ 0 h 79"/>
                  <a:gd name="T2" fmla="*/ 0 w 130"/>
                  <a:gd name="T3" fmla="*/ 0 h 79"/>
                  <a:gd name="T4" fmla="*/ 0 w 130"/>
                  <a:gd name="T5" fmla="*/ 79 h 79"/>
                  <a:gd name="T6" fmla="*/ 92 w 130"/>
                  <a:gd name="T7" fmla="*/ 79 h 79"/>
                  <a:gd name="T8" fmla="*/ 130 w 130"/>
                  <a:gd name="T9" fmla="*/ 36 h 79"/>
                  <a:gd name="T10" fmla="*/ 130 w 130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79">
                    <a:moveTo>
                      <a:pt x="130" y="0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2" y="79"/>
                    </a:lnTo>
                    <a:lnTo>
                      <a:pt x="130" y="3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7" name="Freeform 75"/>
              <p:cNvSpPr>
                <a:spLocks/>
              </p:cNvSpPr>
              <p:nvPr/>
            </p:nvSpPr>
            <p:spPr bwMode="auto">
              <a:xfrm>
                <a:off x="1025" y="2577"/>
                <a:ext cx="130" cy="79"/>
              </a:xfrm>
              <a:custGeom>
                <a:avLst/>
                <a:gdLst>
                  <a:gd name="T0" fmla="*/ 130 w 130"/>
                  <a:gd name="T1" fmla="*/ 0 h 79"/>
                  <a:gd name="T2" fmla="*/ 0 w 130"/>
                  <a:gd name="T3" fmla="*/ 0 h 79"/>
                  <a:gd name="T4" fmla="*/ 0 w 130"/>
                  <a:gd name="T5" fmla="*/ 79 h 79"/>
                  <a:gd name="T6" fmla="*/ 92 w 130"/>
                  <a:gd name="T7" fmla="*/ 79 h 79"/>
                  <a:gd name="T8" fmla="*/ 130 w 130"/>
                  <a:gd name="T9" fmla="*/ 36 h 79"/>
                  <a:gd name="T10" fmla="*/ 130 w 130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79">
                    <a:moveTo>
                      <a:pt x="130" y="0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2" y="79"/>
                    </a:lnTo>
                    <a:lnTo>
                      <a:pt x="130" y="36"/>
                    </a:lnTo>
                    <a:lnTo>
                      <a:pt x="1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8" name="Rectangle 76"/>
              <p:cNvSpPr>
                <a:spLocks noChangeArrowheads="1"/>
              </p:cNvSpPr>
              <p:nvPr/>
            </p:nvSpPr>
            <p:spPr bwMode="auto">
              <a:xfrm>
                <a:off x="1025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79" name="Rectangle 77"/>
              <p:cNvSpPr>
                <a:spLocks noChangeArrowheads="1"/>
              </p:cNvSpPr>
              <p:nvPr/>
            </p:nvSpPr>
            <p:spPr bwMode="auto">
              <a:xfrm>
                <a:off x="1025" y="247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0" name="Freeform 78"/>
              <p:cNvSpPr>
                <a:spLocks/>
              </p:cNvSpPr>
              <p:nvPr/>
            </p:nvSpPr>
            <p:spPr bwMode="auto">
              <a:xfrm>
                <a:off x="1025" y="2681"/>
                <a:ext cx="68" cy="73"/>
              </a:xfrm>
              <a:custGeom>
                <a:avLst/>
                <a:gdLst>
                  <a:gd name="T0" fmla="*/ 68 w 68"/>
                  <a:gd name="T1" fmla="*/ 0 h 73"/>
                  <a:gd name="T2" fmla="*/ 0 w 68"/>
                  <a:gd name="T3" fmla="*/ 0 h 73"/>
                  <a:gd name="T4" fmla="*/ 0 w 68"/>
                  <a:gd name="T5" fmla="*/ 73 h 73"/>
                  <a:gd name="T6" fmla="*/ 68 w 68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73">
                    <a:moveTo>
                      <a:pt x="68" y="0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99C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1" name="Freeform 79"/>
              <p:cNvSpPr>
                <a:spLocks/>
              </p:cNvSpPr>
              <p:nvPr/>
            </p:nvSpPr>
            <p:spPr bwMode="auto">
              <a:xfrm>
                <a:off x="1025" y="2681"/>
                <a:ext cx="68" cy="73"/>
              </a:xfrm>
              <a:custGeom>
                <a:avLst/>
                <a:gdLst>
                  <a:gd name="T0" fmla="*/ 68 w 68"/>
                  <a:gd name="T1" fmla="*/ 0 h 73"/>
                  <a:gd name="T2" fmla="*/ 0 w 68"/>
                  <a:gd name="T3" fmla="*/ 0 h 73"/>
                  <a:gd name="T4" fmla="*/ 0 w 68"/>
                  <a:gd name="T5" fmla="*/ 73 h 73"/>
                  <a:gd name="T6" fmla="*/ 68 w 68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73">
                    <a:moveTo>
                      <a:pt x="68" y="0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2" name="Freeform 80"/>
              <p:cNvSpPr>
                <a:spLocks/>
              </p:cNvSpPr>
              <p:nvPr/>
            </p:nvSpPr>
            <p:spPr bwMode="auto">
              <a:xfrm>
                <a:off x="1181" y="257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3" name="Freeform 81"/>
              <p:cNvSpPr>
                <a:spLocks/>
              </p:cNvSpPr>
              <p:nvPr/>
            </p:nvSpPr>
            <p:spPr bwMode="auto">
              <a:xfrm>
                <a:off x="1181" y="257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4" name="Freeform 82"/>
              <p:cNvSpPr>
                <a:spLocks/>
              </p:cNvSpPr>
              <p:nvPr/>
            </p:nvSpPr>
            <p:spPr bwMode="auto">
              <a:xfrm>
                <a:off x="1181" y="2473"/>
                <a:ext cx="104" cy="78"/>
              </a:xfrm>
              <a:custGeom>
                <a:avLst/>
                <a:gdLst>
                  <a:gd name="T0" fmla="*/ 104 w 104"/>
                  <a:gd name="T1" fmla="*/ 0 h 78"/>
                  <a:gd name="T2" fmla="*/ 0 w 104"/>
                  <a:gd name="T3" fmla="*/ 0 h 78"/>
                  <a:gd name="T4" fmla="*/ 0 w 104"/>
                  <a:gd name="T5" fmla="*/ 78 h 78"/>
                  <a:gd name="T6" fmla="*/ 33 w 104"/>
                  <a:gd name="T7" fmla="*/ 78 h 78"/>
                  <a:gd name="T8" fmla="*/ 104 w 10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8">
                    <a:moveTo>
                      <a:pt x="104" y="0"/>
                    </a:moveTo>
                    <a:lnTo>
                      <a:pt x="0" y="0"/>
                    </a:lnTo>
                    <a:lnTo>
                      <a:pt x="0" y="78"/>
                    </a:lnTo>
                    <a:lnTo>
                      <a:pt x="33" y="7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5" name="Freeform 83"/>
              <p:cNvSpPr>
                <a:spLocks/>
              </p:cNvSpPr>
              <p:nvPr/>
            </p:nvSpPr>
            <p:spPr bwMode="auto">
              <a:xfrm>
                <a:off x="1181" y="2473"/>
                <a:ext cx="104" cy="78"/>
              </a:xfrm>
              <a:custGeom>
                <a:avLst/>
                <a:gdLst>
                  <a:gd name="T0" fmla="*/ 104 w 104"/>
                  <a:gd name="T1" fmla="*/ 0 h 78"/>
                  <a:gd name="T2" fmla="*/ 0 w 104"/>
                  <a:gd name="T3" fmla="*/ 0 h 78"/>
                  <a:gd name="T4" fmla="*/ 0 w 104"/>
                  <a:gd name="T5" fmla="*/ 78 h 78"/>
                  <a:gd name="T6" fmla="*/ 33 w 104"/>
                  <a:gd name="T7" fmla="*/ 78 h 78"/>
                  <a:gd name="T8" fmla="*/ 104 w 10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8">
                    <a:moveTo>
                      <a:pt x="104" y="0"/>
                    </a:moveTo>
                    <a:lnTo>
                      <a:pt x="0" y="0"/>
                    </a:lnTo>
                    <a:lnTo>
                      <a:pt x="0" y="78"/>
                    </a:lnTo>
                    <a:lnTo>
                      <a:pt x="33" y="78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6" name="Rectangle 84"/>
              <p:cNvSpPr>
                <a:spLocks noChangeArrowheads="1"/>
              </p:cNvSpPr>
              <p:nvPr/>
            </p:nvSpPr>
            <p:spPr bwMode="auto">
              <a:xfrm>
                <a:off x="870" y="2473"/>
                <a:ext cx="130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7" name="Rectangle 85"/>
              <p:cNvSpPr>
                <a:spLocks noChangeArrowheads="1"/>
              </p:cNvSpPr>
              <p:nvPr/>
            </p:nvSpPr>
            <p:spPr bwMode="auto">
              <a:xfrm>
                <a:off x="870" y="2473"/>
                <a:ext cx="13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8" name="Rectangle 86"/>
              <p:cNvSpPr>
                <a:spLocks noChangeArrowheads="1"/>
              </p:cNvSpPr>
              <p:nvPr/>
            </p:nvSpPr>
            <p:spPr bwMode="auto">
              <a:xfrm>
                <a:off x="870" y="2577"/>
                <a:ext cx="130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89" name="Rectangle 87"/>
              <p:cNvSpPr>
                <a:spLocks noChangeArrowheads="1"/>
              </p:cNvSpPr>
              <p:nvPr/>
            </p:nvSpPr>
            <p:spPr bwMode="auto">
              <a:xfrm>
                <a:off x="870" y="2577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90" name="Rectangle 88"/>
              <p:cNvSpPr>
                <a:spLocks noChangeArrowheads="1"/>
              </p:cNvSpPr>
              <p:nvPr/>
            </p:nvSpPr>
            <p:spPr bwMode="auto">
              <a:xfrm>
                <a:off x="870" y="2681"/>
                <a:ext cx="130" cy="79"/>
              </a:xfrm>
              <a:prstGeom prst="rect">
                <a:avLst/>
              </a:prstGeom>
              <a:solidFill>
                <a:srgbClr val="99C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91" name="Rectangle 89"/>
              <p:cNvSpPr>
                <a:spLocks noChangeArrowheads="1"/>
              </p:cNvSpPr>
              <p:nvPr/>
            </p:nvSpPr>
            <p:spPr bwMode="auto">
              <a:xfrm>
                <a:off x="870" y="2681"/>
                <a:ext cx="13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92" name="Freeform 90"/>
              <p:cNvSpPr>
                <a:spLocks/>
              </p:cNvSpPr>
              <p:nvPr/>
            </p:nvSpPr>
            <p:spPr bwMode="auto">
              <a:xfrm>
                <a:off x="870" y="2786"/>
                <a:ext cx="127" cy="77"/>
              </a:xfrm>
              <a:custGeom>
                <a:avLst/>
                <a:gdLst>
                  <a:gd name="T0" fmla="*/ 127 w 127"/>
                  <a:gd name="T1" fmla="*/ 0 h 77"/>
                  <a:gd name="T2" fmla="*/ 0 w 127"/>
                  <a:gd name="T3" fmla="*/ 0 h 77"/>
                  <a:gd name="T4" fmla="*/ 0 w 127"/>
                  <a:gd name="T5" fmla="*/ 77 h 77"/>
                  <a:gd name="T6" fmla="*/ 55 w 127"/>
                  <a:gd name="T7" fmla="*/ 77 h 77"/>
                  <a:gd name="T8" fmla="*/ 127 w 127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55" y="77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99C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93" name="Freeform 91"/>
              <p:cNvSpPr>
                <a:spLocks/>
              </p:cNvSpPr>
              <p:nvPr/>
            </p:nvSpPr>
            <p:spPr bwMode="auto">
              <a:xfrm>
                <a:off x="870" y="2786"/>
                <a:ext cx="127" cy="77"/>
              </a:xfrm>
              <a:custGeom>
                <a:avLst/>
                <a:gdLst>
                  <a:gd name="T0" fmla="*/ 127 w 127"/>
                  <a:gd name="T1" fmla="*/ 0 h 77"/>
                  <a:gd name="T2" fmla="*/ 0 w 127"/>
                  <a:gd name="T3" fmla="*/ 0 h 77"/>
                  <a:gd name="T4" fmla="*/ 0 w 127"/>
                  <a:gd name="T5" fmla="*/ 77 h 77"/>
                  <a:gd name="T6" fmla="*/ 55 w 127"/>
                  <a:gd name="T7" fmla="*/ 77 h 77"/>
                  <a:gd name="T8" fmla="*/ 127 w 127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77">
                    <a:moveTo>
                      <a:pt x="12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55" y="77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95" name="Rectangle 93"/>
              <p:cNvSpPr>
                <a:spLocks noChangeArrowheads="1"/>
              </p:cNvSpPr>
              <p:nvPr/>
            </p:nvSpPr>
            <p:spPr bwMode="auto">
              <a:xfrm>
                <a:off x="1499" y="1915"/>
                <a:ext cx="943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3206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</a:rPr>
                  <a:t>RESOURCE</a:t>
                </a:r>
              </a:p>
              <a:p>
                <a:pPr marL="0" marR="0" lvl="0" indent="0" algn="ctr" defTabSz="93206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</a:rPr>
                  <a:t>GROUP</a:t>
                </a:r>
                <a:endParaRPr kumimoji="0" lang="en-US" altLang="en-US" sz="109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Freeform 97"/>
              <p:cNvSpPr>
                <a:spLocks/>
              </p:cNvSpPr>
              <p:nvPr/>
            </p:nvSpPr>
            <p:spPr bwMode="auto">
              <a:xfrm>
                <a:off x="1735" y="1276"/>
                <a:ext cx="90" cy="16"/>
              </a:xfrm>
              <a:custGeom>
                <a:avLst/>
                <a:gdLst>
                  <a:gd name="T0" fmla="*/ 7 w 77"/>
                  <a:gd name="T1" fmla="*/ 14 h 14"/>
                  <a:gd name="T2" fmla="*/ 0 w 77"/>
                  <a:gd name="T3" fmla="*/ 7 h 14"/>
                  <a:gd name="T4" fmla="*/ 7 w 77"/>
                  <a:gd name="T5" fmla="*/ 0 h 14"/>
                  <a:gd name="T6" fmla="*/ 70 w 77"/>
                  <a:gd name="T7" fmla="*/ 0 h 14"/>
                  <a:gd name="T8" fmla="*/ 77 w 77"/>
                  <a:gd name="T9" fmla="*/ 7 h 14"/>
                  <a:gd name="T10" fmla="*/ 70 w 77"/>
                  <a:gd name="T11" fmla="*/ 14 h 14"/>
                  <a:gd name="T12" fmla="*/ 7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7" y="14"/>
                    </a:move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4" y="0"/>
                      <a:pt x="77" y="3"/>
                      <a:pt x="77" y="7"/>
                    </a:cubicBezTo>
                    <a:cubicBezTo>
                      <a:pt x="77" y="11"/>
                      <a:pt x="74" y="14"/>
                      <a:pt x="70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0" name="Freeform 98"/>
              <p:cNvSpPr>
                <a:spLocks/>
              </p:cNvSpPr>
              <p:nvPr/>
            </p:nvSpPr>
            <p:spPr bwMode="auto">
              <a:xfrm>
                <a:off x="1735" y="1276"/>
                <a:ext cx="28" cy="16"/>
              </a:xfrm>
              <a:custGeom>
                <a:avLst/>
                <a:gdLst>
                  <a:gd name="T0" fmla="*/ 22 w 24"/>
                  <a:gd name="T1" fmla="*/ 0 h 14"/>
                  <a:gd name="T2" fmla="*/ 7 w 24"/>
                  <a:gd name="T3" fmla="*/ 0 h 14"/>
                  <a:gd name="T4" fmla="*/ 0 w 24"/>
                  <a:gd name="T5" fmla="*/ 7 h 14"/>
                  <a:gd name="T6" fmla="*/ 7 w 24"/>
                  <a:gd name="T7" fmla="*/ 14 h 14"/>
                  <a:gd name="T8" fmla="*/ 22 w 24"/>
                  <a:gd name="T9" fmla="*/ 14 h 14"/>
                  <a:gd name="T10" fmla="*/ 24 w 24"/>
                  <a:gd name="T11" fmla="*/ 7 h 14"/>
                  <a:gd name="T12" fmla="*/ 22 w 2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2"/>
                      <a:pt x="24" y="10"/>
                      <a:pt x="24" y="7"/>
                    </a:cubicBezTo>
                    <a:cubicBezTo>
                      <a:pt x="24" y="5"/>
                      <a:pt x="23" y="2"/>
                      <a:pt x="22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1776" y="1276"/>
                <a:ext cx="8" cy="16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0 h 14"/>
                  <a:gd name="T4" fmla="*/ 1 w 7"/>
                  <a:gd name="T5" fmla="*/ 7 h 14"/>
                  <a:gd name="T6" fmla="*/ 0 w 7"/>
                  <a:gd name="T7" fmla="*/ 14 h 14"/>
                  <a:gd name="T8" fmla="*/ 7 w 7"/>
                  <a:gd name="T9" fmla="*/ 14 h 14"/>
                  <a:gd name="T10" fmla="*/ 6 w 7"/>
                  <a:gd name="T11" fmla="*/ 7 h 14"/>
                  <a:gd name="T12" fmla="*/ 7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5"/>
                      <a:pt x="1" y="7"/>
                    </a:cubicBezTo>
                    <a:cubicBezTo>
                      <a:pt x="1" y="10"/>
                      <a:pt x="1" y="12"/>
                      <a:pt x="0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2"/>
                      <a:pt x="6" y="10"/>
                      <a:pt x="6" y="7"/>
                    </a:cubicBezTo>
                    <a:cubicBezTo>
                      <a:pt x="6" y="5"/>
                      <a:pt x="6" y="2"/>
                      <a:pt x="7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2" name="Freeform 100"/>
              <p:cNvSpPr>
                <a:spLocks/>
              </p:cNvSpPr>
              <p:nvPr/>
            </p:nvSpPr>
            <p:spPr bwMode="auto">
              <a:xfrm>
                <a:off x="1797" y="1276"/>
                <a:ext cx="28" cy="16"/>
              </a:xfrm>
              <a:custGeom>
                <a:avLst/>
                <a:gdLst>
                  <a:gd name="T0" fmla="*/ 24 w 24"/>
                  <a:gd name="T1" fmla="*/ 7 h 14"/>
                  <a:gd name="T2" fmla="*/ 17 w 24"/>
                  <a:gd name="T3" fmla="*/ 0 h 14"/>
                  <a:gd name="T4" fmla="*/ 2 w 24"/>
                  <a:gd name="T5" fmla="*/ 0 h 14"/>
                  <a:gd name="T6" fmla="*/ 0 w 24"/>
                  <a:gd name="T7" fmla="*/ 7 h 14"/>
                  <a:gd name="T8" fmla="*/ 2 w 24"/>
                  <a:gd name="T9" fmla="*/ 14 h 14"/>
                  <a:gd name="T10" fmla="*/ 17 w 24"/>
                  <a:gd name="T11" fmla="*/ 14 h 14"/>
                  <a:gd name="T12" fmla="*/ 24 w 24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4" y="7"/>
                    </a:moveTo>
                    <a:cubicBezTo>
                      <a:pt x="24" y="3"/>
                      <a:pt x="21" y="0"/>
                      <a:pt x="1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5"/>
                      <a:pt x="0" y="7"/>
                    </a:cubicBezTo>
                    <a:cubicBezTo>
                      <a:pt x="0" y="10"/>
                      <a:pt x="1" y="12"/>
                      <a:pt x="2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4"/>
                      <a:pt x="24" y="11"/>
                      <a:pt x="24" y="7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3" name="Freeform 101"/>
              <p:cNvSpPr>
                <a:spLocks/>
              </p:cNvSpPr>
              <p:nvPr/>
            </p:nvSpPr>
            <p:spPr bwMode="auto">
              <a:xfrm>
                <a:off x="1761" y="1276"/>
                <a:ext cx="16" cy="16"/>
              </a:xfrm>
              <a:custGeom>
                <a:avLst/>
                <a:gdLst>
                  <a:gd name="T0" fmla="*/ 13 w 14"/>
                  <a:gd name="T1" fmla="*/ 0 h 14"/>
                  <a:gd name="T2" fmla="*/ 0 w 14"/>
                  <a:gd name="T3" fmla="*/ 0 h 14"/>
                  <a:gd name="T4" fmla="*/ 2 w 14"/>
                  <a:gd name="T5" fmla="*/ 7 h 14"/>
                  <a:gd name="T6" fmla="*/ 0 w 14"/>
                  <a:gd name="T7" fmla="*/ 14 h 14"/>
                  <a:gd name="T8" fmla="*/ 13 w 14"/>
                  <a:gd name="T9" fmla="*/ 14 h 14"/>
                  <a:gd name="T10" fmla="*/ 14 w 14"/>
                  <a:gd name="T11" fmla="*/ 7 h 14"/>
                  <a:gd name="T12" fmla="*/ 13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5"/>
                      <a:pt x="2" y="7"/>
                    </a:cubicBezTo>
                    <a:cubicBezTo>
                      <a:pt x="2" y="10"/>
                      <a:pt x="1" y="12"/>
                      <a:pt x="0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2"/>
                      <a:pt x="14" y="10"/>
                      <a:pt x="14" y="7"/>
                    </a:cubicBezTo>
                    <a:cubicBezTo>
                      <a:pt x="14" y="5"/>
                      <a:pt x="14" y="2"/>
                      <a:pt x="13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4" name="Freeform 102"/>
              <p:cNvSpPr>
                <a:spLocks/>
              </p:cNvSpPr>
              <p:nvPr/>
            </p:nvSpPr>
            <p:spPr bwMode="auto">
              <a:xfrm>
                <a:off x="1698" y="1257"/>
                <a:ext cx="76" cy="55"/>
              </a:xfrm>
              <a:custGeom>
                <a:avLst/>
                <a:gdLst>
                  <a:gd name="T0" fmla="*/ 45 w 65"/>
                  <a:gd name="T1" fmla="*/ 35 h 47"/>
                  <a:gd name="T2" fmla="*/ 23 w 65"/>
                  <a:gd name="T3" fmla="*/ 35 h 47"/>
                  <a:gd name="T4" fmla="*/ 12 w 65"/>
                  <a:gd name="T5" fmla="*/ 23 h 47"/>
                  <a:gd name="T6" fmla="*/ 23 w 65"/>
                  <a:gd name="T7" fmla="*/ 12 h 47"/>
                  <a:gd name="T8" fmla="*/ 45 w 65"/>
                  <a:gd name="T9" fmla="*/ 12 h 47"/>
                  <a:gd name="T10" fmla="*/ 46 w 65"/>
                  <a:gd name="T11" fmla="*/ 12 h 47"/>
                  <a:gd name="T12" fmla="*/ 65 w 65"/>
                  <a:gd name="T13" fmla="*/ 12 h 47"/>
                  <a:gd name="T14" fmla="*/ 45 w 65"/>
                  <a:gd name="T15" fmla="*/ 0 h 47"/>
                  <a:gd name="T16" fmla="*/ 23 w 65"/>
                  <a:gd name="T17" fmla="*/ 0 h 47"/>
                  <a:gd name="T18" fmla="*/ 0 w 65"/>
                  <a:gd name="T19" fmla="*/ 23 h 47"/>
                  <a:gd name="T20" fmla="*/ 23 w 65"/>
                  <a:gd name="T21" fmla="*/ 47 h 47"/>
                  <a:gd name="T22" fmla="*/ 45 w 65"/>
                  <a:gd name="T23" fmla="*/ 47 h 47"/>
                  <a:gd name="T24" fmla="*/ 65 w 65"/>
                  <a:gd name="T25" fmla="*/ 35 h 47"/>
                  <a:gd name="T26" fmla="*/ 46 w 65"/>
                  <a:gd name="T27" fmla="*/ 35 h 47"/>
                  <a:gd name="T28" fmla="*/ 45 w 65"/>
                  <a:gd name="T29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47">
                    <a:moveTo>
                      <a:pt x="45" y="35"/>
                    </a:moveTo>
                    <a:cubicBezTo>
                      <a:pt x="23" y="35"/>
                      <a:pt x="23" y="35"/>
                      <a:pt x="23" y="35"/>
                    </a:cubicBezTo>
                    <a:cubicBezTo>
                      <a:pt x="17" y="35"/>
                      <a:pt x="12" y="30"/>
                      <a:pt x="12" y="23"/>
                    </a:cubicBezTo>
                    <a:cubicBezTo>
                      <a:pt x="12" y="17"/>
                      <a:pt x="17" y="12"/>
                      <a:pt x="23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1" y="5"/>
                      <a:pt x="54" y="0"/>
                      <a:pt x="4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4" y="47"/>
                      <a:pt x="61" y="42"/>
                      <a:pt x="65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5" y="35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5" name="Freeform 103"/>
              <p:cNvSpPr>
                <a:spLocks/>
              </p:cNvSpPr>
              <p:nvPr/>
            </p:nvSpPr>
            <p:spPr bwMode="auto">
              <a:xfrm>
                <a:off x="1783" y="1276"/>
                <a:ext cx="17" cy="16"/>
              </a:xfrm>
              <a:custGeom>
                <a:avLst/>
                <a:gdLst>
                  <a:gd name="T0" fmla="*/ 14 w 14"/>
                  <a:gd name="T1" fmla="*/ 0 h 14"/>
                  <a:gd name="T2" fmla="*/ 1 w 14"/>
                  <a:gd name="T3" fmla="*/ 0 h 14"/>
                  <a:gd name="T4" fmla="*/ 0 w 14"/>
                  <a:gd name="T5" fmla="*/ 7 h 14"/>
                  <a:gd name="T6" fmla="*/ 1 w 14"/>
                  <a:gd name="T7" fmla="*/ 14 h 14"/>
                  <a:gd name="T8" fmla="*/ 14 w 14"/>
                  <a:gd name="T9" fmla="*/ 14 h 14"/>
                  <a:gd name="T10" fmla="*/ 12 w 14"/>
                  <a:gd name="T11" fmla="*/ 7 h 14"/>
                  <a:gd name="T12" fmla="*/ 14 w 1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2"/>
                      <a:pt x="12" y="10"/>
                      <a:pt x="12" y="7"/>
                    </a:cubicBezTo>
                    <a:cubicBezTo>
                      <a:pt x="12" y="5"/>
                      <a:pt x="13" y="2"/>
                      <a:pt x="14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6" name="Freeform 104"/>
              <p:cNvSpPr>
                <a:spLocks/>
              </p:cNvSpPr>
              <p:nvPr/>
            </p:nvSpPr>
            <p:spPr bwMode="auto">
              <a:xfrm>
                <a:off x="1787" y="1257"/>
                <a:ext cx="77" cy="55"/>
              </a:xfrm>
              <a:custGeom>
                <a:avLst/>
                <a:gdLst>
                  <a:gd name="T0" fmla="*/ 42 w 66"/>
                  <a:gd name="T1" fmla="*/ 0 h 47"/>
                  <a:gd name="T2" fmla="*/ 20 w 66"/>
                  <a:gd name="T3" fmla="*/ 0 h 47"/>
                  <a:gd name="T4" fmla="*/ 0 w 66"/>
                  <a:gd name="T5" fmla="*/ 12 h 47"/>
                  <a:gd name="T6" fmla="*/ 19 w 66"/>
                  <a:gd name="T7" fmla="*/ 12 h 47"/>
                  <a:gd name="T8" fmla="*/ 20 w 66"/>
                  <a:gd name="T9" fmla="*/ 12 h 47"/>
                  <a:gd name="T10" fmla="*/ 42 w 66"/>
                  <a:gd name="T11" fmla="*/ 12 h 47"/>
                  <a:gd name="T12" fmla="*/ 54 w 66"/>
                  <a:gd name="T13" fmla="*/ 23 h 47"/>
                  <a:gd name="T14" fmla="*/ 42 w 66"/>
                  <a:gd name="T15" fmla="*/ 35 h 47"/>
                  <a:gd name="T16" fmla="*/ 20 w 66"/>
                  <a:gd name="T17" fmla="*/ 35 h 47"/>
                  <a:gd name="T18" fmla="*/ 19 w 66"/>
                  <a:gd name="T19" fmla="*/ 35 h 47"/>
                  <a:gd name="T20" fmla="*/ 0 w 66"/>
                  <a:gd name="T21" fmla="*/ 35 h 47"/>
                  <a:gd name="T22" fmla="*/ 20 w 66"/>
                  <a:gd name="T23" fmla="*/ 47 h 47"/>
                  <a:gd name="T24" fmla="*/ 42 w 66"/>
                  <a:gd name="T25" fmla="*/ 47 h 47"/>
                  <a:gd name="T26" fmla="*/ 66 w 66"/>
                  <a:gd name="T27" fmla="*/ 23 h 47"/>
                  <a:gd name="T28" fmla="*/ 42 w 66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47">
                    <a:moveTo>
                      <a:pt x="4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1" y="0"/>
                      <a:pt x="4" y="5"/>
                      <a:pt x="0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8" y="12"/>
                      <a:pt x="54" y="17"/>
                      <a:pt x="54" y="23"/>
                    </a:cubicBezTo>
                    <a:cubicBezTo>
                      <a:pt x="54" y="30"/>
                      <a:pt x="48" y="35"/>
                      <a:pt x="42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42"/>
                      <a:pt x="11" y="47"/>
                      <a:pt x="20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55" y="47"/>
                      <a:pt x="66" y="36"/>
                      <a:pt x="66" y="23"/>
                    </a:cubicBezTo>
                    <a:cubicBezTo>
                      <a:pt x="66" y="10"/>
                      <a:pt x="55" y="0"/>
                      <a:pt x="42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207" name="Freeform 105"/>
              <p:cNvSpPr>
                <a:spLocks noEditPoints="1"/>
              </p:cNvSpPr>
              <p:nvPr/>
            </p:nvSpPr>
            <p:spPr bwMode="auto">
              <a:xfrm>
                <a:off x="1668" y="1172"/>
                <a:ext cx="225" cy="225"/>
              </a:xfrm>
              <a:custGeom>
                <a:avLst/>
                <a:gdLst>
                  <a:gd name="T0" fmla="*/ 96 w 192"/>
                  <a:gd name="T1" fmla="*/ 12 h 192"/>
                  <a:gd name="T2" fmla="*/ 180 w 192"/>
                  <a:gd name="T3" fmla="*/ 96 h 192"/>
                  <a:gd name="T4" fmla="*/ 96 w 192"/>
                  <a:gd name="T5" fmla="*/ 180 h 192"/>
                  <a:gd name="T6" fmla="*/ 12 w 192"/>
                  <a:gd name="T7" fmla="*/ 96 h 192"/>
                  <a:gd name="T8" fmla="*/ 96 w 192"/>
                  <a:gd name="T9" fmla="*/ 12 h 192"/>
                  <a:gd name="T10" fmla="*/ 96 w 192"/>
                  <a:gd name="T11" fmla="*/ 0 h 192"/>
                  <a:gd name="T12" fmla="*/ 0 w 192"/>
                  <a:gd name="T13" fmla="*/ 96 h 192"/>
                  <a:gd name="T14" fmla="*/ 96 w 192"/>
                  <a:gd name="T15" fmla="*/ 192 h 192"/>
                  <a:gd name="T16" fmla="*/ 192 w 192"/>
                  <a:gd name="T17" fmla="*/ 96 h 192"/>
                  <a:gd name="T18" fmla="*/ 96 w 192"/>
                  <a:gd name="T1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92">
                    <a:moveTo>
                      <a:pt x="96" y="12"/>
                    </a:moveTo>
                    <a:cubicBezTo>
                      <a:pt x="142" y="12"/>
                      <a:pt x="180" y="50"/>
                      <a:pt x="180" y="96"/>
                    </a:cubicBezTo>
                    <a:cubicBezTo>
                      <a:pt x="180" y="143"/>
                      <a:pt x="142" y="180"/>
                      <a:pt x="96" y="180"/>
                    </a:cubicBezTo>
                    <a:cubicBezTo>
                      <a:pt x="49" y="180"/>
                      <a:pt x="12" y="143"/>
                      <a:pt x="12" y="96"/>
                    </a:cubicBezTo>
                    <a:cubicBezTo>
                      <a:pt x="12" y="50"/>
                      <a:pt x="49" y="12"/>
                      <a:pt x="96" y="12"/>
                    </a:cubicBezTo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9"/>
                      <a:pt x="43" y="192"/>
                      <a:pt x="96" y="192"/>
                    </a:cubicBezTo>
                    <a:cubicBezTo>
                      <a:pt x="149" y="192"/>
                      <a:pt x="192" y="149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7CC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21" tIns="46610" rIns="93221" bIns="4661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57990" y="3967954"/>
              <a:ext cx="5395580" cy="1473551"/>
              <a:chOff x="157990" y="3967954"/>
              <a:chExt cx="5395580" cy="147355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57990" y="4316520"/>
                <a:ext cx="5395580" cy="1124985"/>
                <a:chOff x="157989" y="4316520"/>
                <a:chExt cx="6067375" cy="1265055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073889" y="4326314"/>
                  <a:ext cx="1151475" cy="1255261"/>
                  <a:chOff x="9722025" y="1404658"/>
                  <a:chExt cx="1056275" cy="1056275"/>
                </a:xfrm>
              </p:grpSpPr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9722025" y="1404658"/>
                    <a:ext cx="1056275" cy="10562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3234" tIns="93234" rIns="93234" bIns="93234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2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Storage</a:t>
                    </a:r>
                  </a:p>
                </p:txBody>
              </p:sp>
              <p:sp>
                <p:nvSpPr>
                  <p:cNvPr id="44" name="Freeform 3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376769" y="2011870"/>
                    <a:ext cx="300117" cy="344509"/>
                  </a:xfrm>
                  <a:custGeom>
                    <a:avLst/>
                    <a:gdLst>
                      <a:gd name="T0" fmla="*/ 730 w 1460"/>
                      <a:gd name="T1" fmla="*/ 0 h 1675"/>
                      <a:gd name="T2" fmla="*/ 0 w 1460"/>
                      <a:gd name="T3" fmla="*/ 256 h 1675"/>
                      <a:gd name="T4" fmla="*/ 0 w 1460"/>
                      <a:gd name="T5" fmla="*/ 454 h 1675"/>
                      <a:gd name="T6" fmla="*/ 0 w 1460"/>
                      <a:gd name="T7" fmla="*/ 1231 h 1675"/>
                      <a:gd name="T8" fmla="*/ 0 w 1460"/>
                      <a:gd name="T9" fmla="*/ 1389 h 1675"/>
                      <a:gd name="T10" fmla="*/ 0 w 1460"/>
                      <a:gd name="T11" fmla="*/ 1399 h 1675"/>
                      <a:gd name="T12" fmla="*/ 0 w 1460"/>
                      <a:gd name="T13" fmla="*/ 1419 h 1675"/>
                      <a:gd name="T14" fmla="*/ 730 w 1460"/>
                      <a:gd name="T15" fmla="*/ 1675 h 1675"/>
                      <a:gd name="T16" fmla="*/ 1460 w 1460"/>
                      <a:gd name="T17" fmla="*/ 1419 h 1675"/>
                      <a:gd name="T18" fmla="*/ 1460 w 1460"/>
                      <a:gd name="T19" fmla="*/ 1221 h 1675"/>
                      <a:gd name="T20" fmla="*/ 1460 w 1460"/>
                      <a:gd name="T21" fmla="*/ 444 h 1675"/>
                      <a:gd name="T22" fmla="*/ 1460 w 1460"/>
                      <a:gd name="T23" fmla="*/ 285 h 1675"/>
                      <a:gd name="T24" fmla="*/ 1460 w 1460"/>
                      <a:gd name="T25" fmla="*/ 276 h 1675"/>
                      <a:gd name="T26" fmla="*/ 1460 w 1460"/>
                      <a:gd name="T27" fmla="*/ 256 h 1675"/>
                      <a:gd name="T28" fmla="*/ 730 w 1460"/>
                      <a:gd name="T29" fmla="*/ 0 h 1675"/>
                      <a:gd name="T30" fmla="*/ 730 w 1460"/>
                      <a:gd name="T31" fmla="*/ 451 h 1675"/>
                      <a:gd name="T32" fmla="*/ 144 w 1460"/>
                      <a:gd name="T33" fmla="*/ 285 h 1675"/>
                      <a:gd name="T34" fmla="*/ 730 w 1460"/>
                      <a:gd name="T35" fmla="*/ 113 h 1675"/>
                      <a:gd name="T36" fmla="*/ 1317 w 1460"/>
                      <a:gd name="T37" fmla="*/ 285 h 1675"/>
                      <a:gd name="T38" fmla="*/ 730 w 1460"/>
                      <a:gd name="T39" fmla="*/ 451 h 16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60" h="1675">
                        <a:moveTo>
                          <a:pt x="730" y="0"/>
                        </a:moveTo>
                        <a:cubicBezTo>
                          <a:pt x="346" y="0"/>
                          <a:pt x="30" y="108"/>
                          <a:pt x="0" y="256"/>
                        </a:cubicBezTo>
                        <a:cubicBezTo>
                          <a:pt x="0" y="256"/>
                          <a:pt x="0" y="256"/>
                          <a:pt x="0" y="454"/>
                        </a:cubicBezTo>
                        <a:cubicBezTo>
                          <a:pt x="0" y="454"/>
                          <a:pt x="0" y="454"/>
                          <a:pt x="0" y="1231"/>
                        </a:cubicBezTo>
                        <a:cubicBezTo>
                          <a:pt x="0" y="1281"/>
                          <a:pt x="0" y="1333"/>
                          <a:pt x="0" y="1389"/>
                        </a:cubicBezTo>
                        <a:cubicBezTo>
                          <a:pt x="0" y="1399"/>
                          <a:pt x="0" y="1399"/>
                          <a:pt x="0" y="1399"/>
                        </a:cubicBezTo>
                        <a:cubicBezTo>
                          <a:pt x="0" y="1409"/>
                          <a:pt x="0" y="1409"/>
                          <a:pt x="0" y="1419"/>
                        </a:cubicBezTo>
                        <a:cubicBezTo>
                          <a:pt x="30" y="1567"/>
                          <a:pt x="346" y="1675"/>
                          <a:pt x="730" y="1675"/>
                        </a:cubicBezTo>
                        <a:cubicBezTo>
                          <a:pt x="1115" y="1675"/>
                          <a:pt x="1431" y="1567"/>
                          <a:pt x="1460" y="1419"/>
                        </a:cubicBezTo>
                        <a:cubicBezTo>
                          <a:pt x="1460" y="1419"/>
                          <a:pt x="1460" y="1419"/>
                          <a:pt x="1460" y="1221"/>
                        </a:cubicBezTo>
                        <a:cubicBezTo>
                          <a:pt x="1460" y="1082"/>
                          <a:pt x="1460" y="846"/>
                          <a:pt x="1460" y="444"/>
                        </a:cubicBezTo>
                        <a:cubicBezTo>
                          <a:pt x="1460" y="394"/>
                          <a:pt x="1460" y="341"/>
                          <a:pt x="1460" y="285"/>
                        </a:cubicBezTo>
                        <a:cubicBezTo>
                          <a:pt x="1460" y="276"/>
                          <a:pt x="1460" y="276"/>
                          <a:pt x="1460" y="276"/>
                        </a:cubicBezTo>
                        <a:cubicBezTo>
                          <a:pt x="1460" y="266"/>
                          <a:pt x="1460" y="266"/>
                          <a:pt x="1460" y="256"/>
                        </a:cubicBezTo>
                        <a:cubicBezTo>
                          <a:pt x="1431" y="108"/>
                          <a:pt x="1115" y="0"/>
                          <a:pt x="730" y="0"/>
                        </a:cubicBezTo>
                        <a:close/>
                        <a:moveTo>
                          <a:pt x="730" y="451"/>
                        </a:moveTo>
                        <a:cubicBezTo>
                          <a:pt x="405" y="451"/>
                          <a:pt x="144" y="377"/>
                          <a:pt x="144" y="285"/>
                        </a:cubicBezTo>
                        <a:cubicBezTo>
                          <a:pt x="144" y="193"/>
                          <a:pt x="405" y="113"/>
                          <a:pt x="730" y="113"/>
                        </a:cubicBezTo>
                        <a:cubicBezTo>
                          <a:pt x="1055" y="113"/>
                          <a:pt x="1317" y="193"/>
                          <a:pt x="1317" y="285"/>
                        </a:cubicBezTo>
                        <a:cubicBezTo>
                          <a:pt x="1317" y="377"/>
                          <a:pt x="1055" y="451"/>
                          <a:pt x="730" y="4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3221" tIns="0" rIns="93221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05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4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840297" y="4316520"/>
                  <a:ext cx="1151475" cy="1255261"/>
                  <a:chOff x="8618125" y="1404658"/>
                  <a:chExt cx="1056275" cy="1056275"/>
                </a:xfrm>
              </p:grpSpPr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8618125" y="1404658"/>
                    <a:ext cx="1056275" cy="10562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3234" tIns="93234" rIns="93234" bIns="93234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2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Network</a:t>
                    </a:r>
                  </a:p>
                </p:txBody>
              </p:sp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21591" y="2032000"/>
                    <a:ext cx="333625" cy="3391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602170" y="4316521"/>
                  <a:ext cx="1151475" cy="1255261"/>
                  <a:chOff x="7514225" y="1404658"/>
                  <a:chExt cx="1056275" cy="1056275"/>
                </a:xfrm>
              </p:grpSpPr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7514225" y="1404658"/>
                    <a:ext cx="1056275" cy="1056275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3234" tIns="93234" rIns="93234" bIns="93234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2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Compute</a:t>
                    </a:r>
                  </a:p>
                </p:txBody>
              </p:sp>
              <p:sp>
                <p:nvSpPr>
                  <p:cNvPr id="60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8111688" y="2021764"/>
                    <a:ext cx="356038" cy="325551"/>
                  </a:xfrm>
                  <a:custGeom>
                    <a:avLst/>
                    <a:gdLst>
                      <a:gd name="T0" fmla="*/ 1238 w 1238"/>
                      <a:gd name="T1" fmla="*/ 909 h 1132"/>
                      <a:gd name="T2" fmla="*/ 1238 w 1238"/>
                      <a:gd name="T3" fmla="*/ 0 h 1132"/>
                      <a:gd name="T4" fmla="*/ 0 w 1238"/>
                      <a:gd name="T5" fmla="*/ 0 h 1132"/>
                      <a:gd name="T6" fmla="*/ 0 w 1238"/>
                      <a:gd name="T7" fmla="*/ 909 h 1132"/>
                      <a:gd name="T8" fmla="*/ 421 w 1238"/>
                      <a:gd name="T9" fmla="*/ 909 h 1132"/>
                      <a:gd name="T10" fmla="*/ 421 w 1238"/>
                      <a:gd name="T11" fmla="*/ 1061 h 1132"/>
                      <a:gd name="T12" fmla="*/ 190 w 1238"/>
                      <a:gd name="T13" fmla="*/ 1061 h 1132"/>
                      <a:gd name="T14" fmla="*/ 190 w 1238"/>
                      <a:gd name="T15" fmla="*/ 1132 h 1132"/>
                      <a:gd name="T16" fmla="*/ 1021 w 1238"/>
                      <a:gd name="T17" fmla="*/ 1132 h 1132"/>
                      <a:gd name="T18" fmla="*/ 1021 w 1238"/>
                      <a:gd name="T19" fmla="*/ 1061 h 1132"/>
                      <a:gd name="T20" fmla="*/ 791 w 1238"/>
                      <a:gd name="T21" fmla="*/ 1061 h 1132"/>
                      <a:gd name="T22" fmla="*/ 791 w 1238"/>
                      <a:gd name="T23" fmla="*/ 909 h 1132"/>
                      <a:gd name="T24" fmla="*/ 1238 w 1238"/>
                      <a:gd name="T25" fmla="*/ 909 h 1132"/>
                      <a:gd name="T26" fmla="*/ 88 w 1238"/>
                      <a:gd name="T27" fmla="*/ 88 h 1132"/>
                      <a:gd name="T28" fmla="*/ 1150 w 1238"/>
                      <a:gd name="T29" fmla="*/ 88 h 1132"/>
                      <a:gd name="T30" fmla="*/ 1150 w 1238"/>
                      <a:gd name="T31" fmla="*/ 818 h 1132"/>
                      <a:gd name="T32" fmla="*/ 88 w 1238"/>
                      <a:gd name="T33" fmla="*/ 818 h 1132"/>
                      <a:gd name="T34" fmla="*/ 88 w 1238"/>
                      <a:gd name="T35" fmla="*/ 88 h 1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238" h="1132">
                        <a:moveTo>
                          <a:pt x="1238" y="909"/>
                        </a:moveTo>
                        <a:lnTo>
                          <a:pt x="1238" y="0"/>
                        </a:lnTo>
                        <a:lnTo>
                          <a:pt x="0" y="0"/>
                        </a:lnTo>
                        <a:lnTo>
                          <a:pt x="0" y="909"/>
                        </a:lnTo>
                        <a:lnTo>
                          <a:pt x="421" y="909"/>
                        </a:lnTo>
                        <a:lnTo>
                          <a:pt x="421" y="1061"/>
                        </a:lnTo>
                        <a:lnTo>
                          <a:pt x="190" y="1061"/>
                        </a:lnTo>
                        <a:lnTo>
                          <a:pt x="190" y="1132"/>
                        </a:lnTo>
                        <a:lnTo>
                          <a:pt x="1021" y="1132"/>
                        </a:lnTo>
                        <a:lnTo>
                          <a:pt x="1021" y="1061"/>
                        </a:lnTo>
                        <a:lnTo>
                          <a:pt x="791" y="1061"/>
                        </a:lnTo>
                        <a:lnTo>
                          <a:pt x="791" y="909"/>
                        </a:lnTo>
                        <a:lnTo>
                          <a:pt x="1238" y="909"/>
                        </a:lnTo>
                        <a:close/>
                        <a:moveTo>
                          <a:pt x="88" y="88"/>
                        </a:moveTo>
                        <a:lnTo>
                          <a:pt x="1150" y="88"/>
                        </a:lnTo>
                        <a:lnTo>
                          <a:pt x="1150" y="818"/>
                        </a:lnTo>
                        <a:lnTo>
                          <a:pt x="88" y="818"/>
                        </a:lnTo>
                        <a:lnTo>
                          <a:pt x="88" y="8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0" rIns="93234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4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8229317" y="2084746"/>
                    <a:ext cx="129123" cy="146384"/>
                    <a:chOff x="8229317" y="2084746"/>
                    <a:chExt cx="129123" cy="146384"/>
                  </a:xfrm>
                </p:grpSpPr>
                <p:sp>
                  <p:nvSpPr>
                    <p:cNvPr id="6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8233914" y="2084746"/>
                      <a:ext cx="118200" cy="68446"/>
                    </a:xfrm>
                    <a:custGeom>
                      <a:avLst/>
                      <a:gdLst>
                        <a:gd name="T0" fmla="*/ 205 w 411"/>
                        <a:gd name="T1" fmla="*/ 0 h 238"/>
                        <a:gd name="T2" fmla="*/ 0 w 411"/>
                        <a:gd name="T3" fmla="*/ 117 h 238"/>
                        <a:gd name="T4" fmla="*/ 205 w 411"/>
                        <a:gd name="T5" fmla="*/ 238 h 238"/>
                        <a:gd name="T6" fmla="*/ 411 w 411"/>
                        <a:gd name="T7" fmla="*/ 117 h 238"/>
                        <a:gd name="T8" fmla="*/ 205 w 411"/>
                        <a:gd name="T9" fmla="*/ 0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1" h="238">
                          <a:moveTo>
                            <a:pt x="205" y="0"/>
                          </a:moveTo>
                          <a:lnTo>
                            <a:pt x="0" y="117"/>
                          </a:lnTo>
                          <a:lnTo>
                            <a:pt x="205" y="238"/>
                          </a:lnTo>
                          <a:lnTo>
                            <a:pt x="411" y="117"/>
                          </a:lnTo>
                          <a:lnTo>
                            <a:pt x="205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6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8299484" y="2128459"/>
                      <a:ext cx="58956" cy="102670"/>
                    </a:xfrm>
                    <a:custGeom>
                      <a:avLst/>
                      <a:gdLst>
                        <a:gd name="T0" fmla="*/ 0 w 205"/>
                        <a:gd name="T1" fmla="*/ 357 h 357"/>
                        <a:gd name="T2" fmla="*/ 205 w 205"/>
                        <a:gd name="T3" fmla="*/ 238 h 357"/>
                        <a:gd name="T4" fmla="*/ 205 w 205"/>
                        <a:gd name="T5" fmla="*/ 0 h 357"/>
                        <a:gd name="T6" fmla="*/ 0 w 205"/>
                        <a:gd name="T7" fmla="*/ 122 h 357"/>
                        <a:gd name="T8" fmla="*/ 0 w 205"/>
                        <a:gd name="T9" fmla="*/ 357 h 3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5" h="357">
                          <a:moveTo>
                            <a:pt x="0" y="357"/>
                          </a:moveTo>
                          <a:lnTo>
                            <a:pt x="205" y="238"/>
                          </a:lnTo>
                          <a:lnTo>
                            <a:pt x="205" y="0"/>
                          </a:lnTo>
                          <a:lnTo>
                            <a:pt x="0" y="122"/>
                          </a:ln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64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8229317" y="2128460"/>
                      <a:ext cx="58668" cy="102670"/>
                    </a:xfrm>
                    <a:custGeom>
                      <a:avLst/>
                      <a:gdLst>
                        <a:gd name="T0" fmla="*/ 0 w 204"/>
                        <a:gd name="T1" fmla="*/ 238 h 357"/>
                        <a:gd name="T2" fmla="*/ 204 w 204"/>
                        <a:gd name="T3" fmla="*/ 357 h 357"/>
                        <a:gd name="T4" fmla="*/ 204 w 204"/>
                        <a:gd name="T5" fmla="*/ 122 h 357"/>
                        <a:gd name="T6" fmla="*/ 0 w 204"/>
                        <a:gd name="T7" fmla="*/ 0 h 357"/>
                        <a:gd name="T8" fmla="*/ 0 w 204"/>
                        <a:gd name="T9" fmla="*/ 238 h 3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4" h="357">
                          <a:moveTo>
                            <a:pt x="0" y="238"/>
                          </a:moveTo>
                          <a:lnTo>
                            <a:pt x="204" y="357"/>
                          </a:lnTo>
                          <a:lnTo>
                            <a:pt x="204" y="122"/>
                          </a:lnTo>
                          <a:lnTo>
                            <a:pt x="0" y="0"/>
                          </a:lnTo>
                          <a:lnTo>
                            <a:pt x="0" y="23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1376874" y="4326314"/>
                  <a:ext cx="1151475" cy="1255261"/>
                  <a:chOff x="6410325" y="1404658"/>
                  <a:chExt cx="1056275" cy="1056275"/>
                </a:xfrm>
              </p:grpSpPr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6410325" y="1404658"/>
                    <a:ext cx="1056275" cy="10562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3234" tIns="93234" rIns="93234" bIns="93234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2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Database</a:t>
                    </a:r>
                  </a:p>
                </p:txBody>
              </p:sp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987033" y="2049327"/>
                    <a:ext cx="362582" cy="2882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157989" y="4326314"/>
                  <a:ext cx="1151475" cy="1255261"/>
                  <a:chOff x="5306425" y="1404658"/>
                  <a:chExt cx="1056275" cy="1056275"/>
                </a:xfrm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5306425" y="1404658"/>
                    <a:ext cx="1056275" cy="10562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3234" tIns="93234" rIns="93234" bIns="93234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28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App</a:t>
                    </a:r>
                  </a:p>
                </p:txBody>
              </p: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5951221" y="2034937"/>
                    <a:ext cx="298996" cy="338965"/>
                    <a:chOff x="8229317" y="2084746"/>
                    <a:chExt cx="129123" cy="146384"/>
                  </a:xfrm>
                </p:grpSpPr>
                <p:sp>
                  <p:nvSpPr>
                    <p:cNvPr id="7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8233914" y="2084746"/>
                      <a:ext cx="118200" cy="68446"/>
                    </a:xfrm>
                    <a:custGeom>
                      <a:avLst/>
                      <a:gdLst>
                        <a:gd name="T0" fmla="*/ 205 w 411"/>
                        <a:gd name="T1" fmla="*/ 0 h 238"/>
                        <a:gd name="T2" fmla="*/ 0 w 411"/>
                        <a:gd name="T3" fmla="*/ 117 h 238"/>
                        <a:gd name="T4" fmla="*/ 205 w 411"/>
                        <a:gd name="T5" fmla="*/ 238 h 238"/>
                        <a:gd name="T6" fmla="*/ 411 w 411"/>
                        <a:gd name="T7" fmla="*/ 117 h 238"/>
                        <a:gd name="T8" fmla="*/ 205 w 411"/>
                        <a:gd name="T9" fmla="*/ 0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1" h="238">
                          <a:moveTo>
                            <a:pt x="205" y="0"/>
                          </a:moveTo>
                          <a:lnTo>
                            <a:pt x="0" y="117"/>
                          </a:lnTo>
                          <a:lnTo>
                            <a:pt x="205" y="238"/>
                          </a:lnTo>
                          <a:lnTo>
                            <a:pt x="411" y="117"/>
                          </a:lnTo>
                          <a:lnTo>
                            <a:pt x="20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2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8299484" y="2128459"/>
                      <a:ext cx="58956" cy="102670"/>
                    </a:xfrm>
                    <a:custGeom>
                      <a:avLst/>
                      <a:gdLst>
                        <a:gd name="T0" fmla="*/ 0 w 205"/>
                        <a:gd name="T1" fmla="*/ 357 h 357"/>
                        <a:gd name="T2" fmla="*/ 205 w 205"/>
                        <a:gd name="T3" fmla="*/ 238 h 357"/>
                        <a:gd name="T4" fmla="*/ 205 w 205"/>
                        <a:gd name="T5" fmla="*/ 0 h 357"/>
                        <a:gd name="T6" fmla="*/ 0 w 205"/>
                        <a:gd name="T7" fmla="*/ 122 h 357"/>
                        <a:gd name="T8" fmla="*/ 0 w 205"/>
                        <a:gd name="T9" fmla="*/ 357 h 3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5" h="357">
                          <a:moveTo>
                            <a:pt x="0" y="357"/>
                          </a:moveTo>
                          <a:lnTo>
                            <a:pt x="205" y="238"/>
                          </a:lnTo>
                          <a:lnTo>
                            <a:pt x="205" y="0"/>
                          </a:lnTo>
                          <a:lnTo>
                            <a:pt x="0" y="122"/>
                          </a:lnTo>
                          <a:lnTo>
                            <a:pt x="0" y="35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3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8229317" y="2128460"/>
                      <a:ext cx="58668" cy="102670"/>
                    </a:xfrm>
                    <a:custGeom>
                      <a:avLst/>
                      <a:gdLst>
                        <a:gd name="T0" fmla="*/ 0 w 204"/>
                        <a:gd name="T1" fmla="*/ 238 h 357"/>
                        <a:gd name="T2" fmla="*/ 204 w 204"/>
                        <a:gd name="T3" fmla="*/ 357 h 357"/>
                        <a:gd name="T4" fmla="*/ 204 w 204"/>
                        <a:gd name="T5" fmla="*/ 122 h 357"/>
                        <a:gd name="T6" fmla="*/ 0 w 204"/>
                        <a:gd name="T7" fmla="*/ 0 h 357"/>
                        <a:gd name="T8" fmla="*/ 0 w 204"/>
                        <a:gd name="T9" fmla="*/ 238 h 3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4" h="357">
                          <a:moveTo>
                            <a:pt x="0" y="238"/>
                          </a:moveTo>
                          <a:lnTo>
                            <a:pt x="204" y="357"/>
                          </a:lnTo>
                          <a:lnTo>
                            <a:pt x="204" y="122"/>
                          </a:lnTo>
                          <a:lnTo>
                            <a:pt x="0" y="0"/>
                          </a:lnTo>
                          <a:lnTo>
                            <a:pt x="0" y="23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3234" tIns="0" rIns="93234" bIns="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32239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4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</p:grpSp>
          <p:sp>
            <p:nvSpPr>
              <p:cNvPr id="3" name="Left Bracket 2"/>
              <p:cNvSpPr/>
              <p:nvPr/>
            </p:nvSpPr>
            <p:spPr>
              <a:xfrm rot="5400000">
                <a:off x="2786327" y="1586423"/>
                <a:ext cx="138907" cy="4901970"/>
              </a:xfrm>
              <a:prstGeom prst="leftBracket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325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Azure Resource Manager</a:t>
            </a:r>
          </a:p>
        </p:txBody>
      </p:sp>
    </p:spTree>
    <p:extLst>
      <p:ext uri="{BB962C8B-B14F-4D97-AF65-F5344CB8AC3E}">
        <p14:creationId xmlns:p14="http://schemas.microsoft.com/office/powerpoint/2010/main" val="2229904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Complex Deployments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947" y="1364268"/>
            <a:ext cx="6006948" cy="50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8835" y="1211262"/>
            <a:ext cx="3793684" cy="2166105"/>
          </a:xfrm>
          <a:prstGeom prst="rect">
            <a:avLst/>
          </a:prstGeom>
          <a:blipFill dpi="0" rotWithShape="1">
            <a:blip r:embed="rId2"/>
            <a:srcRect/>
            <a:tile tx="0" ty="-254000" sx="40000" sy="40000" flip="none" algn="tl"/>
          </a:blipFill>
          <a:ln w="19050">
            <a:solidFill>
              <a:srgbClr val="D9D9D9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23" rIns="0" bIns="4662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0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9766" y="1211262"/>
            <a:ext cx="3793684" cy="2166105"/>
          </a:xfrm>
          <a:prstGeom prst="rect">
            <a:avLst/>
          </a:prstGeom>
          <a:blipFill dpi="0" rotWithShape="1">
            <a:blip r:embed="rId3"/>
            <a:srcRect/>
            <a:tile tx="0" ty="6350" sx="37000" sy="37000" flip="none" algn="tl"/>
          </a:blipFill>
          <a:ln w="19050">
            <a:solidFill>
              <a:srgbClr val="DCDCDC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23" rIns="0" bIns="4662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0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140697" y="1211262"/>
            <a:ext cx="3793684" cy="2166105"/>
          </a:xfrm>
          <a:prstGeom prst="rect">
            <a:avLst/>
          </a:prstGeom>
          <a:blipFill dpi="0" rotWithShape="1">
            <a:blip r:embed="rId4"/>
            <a:srcRect/>
            <a:tile tx="0" ty="-412750" sx="37000" sy="37000" flip="none" algn="tl"/>
          </a:blipFill>
          <a:ln w="19050">
            <a:solidFill>
              <a:srgbClr val="DCDCDC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23" rIns="0" bIns="46623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0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8835" y="3447357"/>
            <a:ext cx="3793684" cy="2729726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Light"/>
              </a:rPr>
              <a:t>Describe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WHERE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Resource Inventory</a:t>
            </a:r>
          </a:p>
          <a:p>
            <a:pPr marL="0" marR="0" lvl="0" indent="0" defTabSz="68553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WHAT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Component Relationships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HOW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Tags + links + groups 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140697" y="3447357"/>
            <a:ext cx="3793684" cy="2729726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Light"/>
              </a:rPr>
              <a:t>Control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WHO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Access control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WHAT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Changes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HOW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RBAC, subscriptions, and locks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299766" y="3447357"/>
            <a:ext cx="3793684" cy="2729726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 Light"/>
              </a:rPr>
              <a:t>Provision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WHERE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Across Regions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WHAT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Across Resources </a:t>
            </a:r>
          </a:p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HOW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/>
              </a:rPr>
              <a:t>In service and in guest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Azure Resource Manager</a:t>
            </a:r>
          </a:p>
        </p:txBody>
      </p:sp>
    </p:spTree>
    <p:extLst>
      <p:ext uri="{BB962C8B-B14F-4D97-AF65-F5344CB8AC3E}">
        <p14:creationId xmlns:p14="http://schemas.microsoft.com/office/powerpoint/2010/main" val="281790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56242E-6 0.04903 L -1.56242E-6 -1.5842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2" grpId="0" animBg="1"/>
      <p:bldP spid="52" grpId="1" animBg="1"/>
      <p:bldP spid="53" grpId="0" animBg="1"/>
      <p:bldP spid="53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Resource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1415772"/>
          </a:xfrm>
        </p:spPr>
        <p:txBody>
          <a:bodyPr/>
          <a:lstStyle/>
          <a:p>
            <a:r>
              <a:rPr lang="en-US" dirty="0"/>
              <a:t>Whitepaper  http://aka.ms/GettingStartedWithARM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637" y="2278062"/>
            <a:ext cx="594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5420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</a:rPr>
              <a:t>One Azure Ecosystem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89037" y="3223220"/>
            <a:ext cx="9601200" cy="2558145"/>
            <a:chOff x="1189037" y="3223220"/>
            <a:chExt cx="9601200" cy="2558145"/>
          </a:xfrm>
        </p:grpSpPr>
        <p:grpSp>
          <p:nvGrpSpPr>
            <p:cNvPr id="17" name="Group 16"/>
            <p:cNvGrpSpPr/>
            <p:nvPr/>
          </p:nvGrpSpPr>
          <p:grpSpPr>
            <a:xfrm>
              <a:off x="1900884" y="3303021"/>
              <a:ext cx="8177506" cy="2478344"/>
              <a:chOff x="2107951" y="3303021"/>
              <a:chExt cx="8177506" cy="2478344"/>
            </a:xfrm>
          </p:grpSpPr>
          <p:cxnSp>
            <p:nvCxnSpPr>
              <p:cNvPr id="250" name="Straight Connector 249"/>
              <p:cNvCxnSpPr/>
              <p:nvPr/>
            </p:nvCxnSpPr>
            <p:spPr>
              <a:xfrm flipH="1">
                <a:off x="3021075" y="3336254"/>
                <a:ext cx="3442" cy="8133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2107951" y="4030662"/>
                <a:ext cx="1944188" cy="1069538"/>
              </a:xfrm>
              <a:custGeom>
                <a:avLst/>
                <a:gdLst>
                  <a:gd name="T0" fmla="*/ 1814 w 2326"/>
                  <a:gd name="T1" fmla="*/ 1279 h 1279"/>
                  <a:gd name="T2" fmla="*/ 262 w 2326"/>
                  <a:gd name="T3" fmla="*/ 1279 h 1279"/>
                  <a:gd name="T4" fmla="*/ 0 w 2326"/>
                  <a:gd name="T5" fmla="*/ 1017 h 1279"/>
                  <a:gd name="T6" fmla="*/ 198 w 2326"/>
                  <a:gd name="T7" fmla="*/ 761 h 1279"/>
                  <a:gd name="T8" fmla="*/ 506 w 2326"/>
                  <a:gd name="T9" fmla="*/ 529 h 1279"/>
                  <a:gd name="T10" fmla="*/ 1064 w 2326"/>
                  <a:gd name="T11" fmla="*/ 0 h 1279"/>
                  <a:gd name="T12" fmla="*/ 1570 w 2326"/>
                  <a:gd name="T13" fmla="*/ 320 h 1279"/>
                  <a:gd name="T14" fmla="*/ 1814 w 2326"/>
                  <a:gd name="T15" fmla="*/ 256 h 1279"/>
                  <a:gd name="T16" fmla="*/ 2326 w 2326"/>
                  <a:gd name="T17" fmla="*/ 767 h 1279"/>
                  <a:gd name="T18" fmla="*/ 1814 w 2326"/>
                  <a:gd name="T19" fmla="*/ 1279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6" h="1279">
                    <a:moveTo>
                      <a:pt x="1814" y="1279"/>
                    </a:moveTo>
                    <a:cubicBezTo>
                      <a:pt x="262" y="1279"/>
                      <a:pt x="262" y="1279"/>
                      <a:pt x="262" y="1279"/>
                    </a:cubicBezTo>
                    <a:cubicBezTo>
                      <a:pt x="116" y="1279"/>
                      <a:pt x="0" y="1162"/>
                      <a:pt x="0" y="1017"/>
                    </a:cubicBezTo>
                    <a:cubicBezTo>
                      <a:pt x="0" y="895"/>
                      <a:pt x="87" y="790"/>
                      <a:pt x="198" y="761"/>
                    </a:cubicBezTo>
                    <a:cubicBezTo>
                      <a:pt x="250" y="639"/>
                      <a:pt x="366" y="546"/>
                      <a:pt x="506" y="529"/>
                    </a:cubicBezTo>
                    <a:cubicBezTo>
                      <a:pt x="518" y="233"/>
                      <a:pt x="762" y="0"/>
                      <a:pt x="1064" y="0"/>
                    </a:cubicBezTo>
                    <a:cubicBezTo>
                      <a:pt x="1279" y="0"/>
                      <a:pt x="1477" y="128"/>
                      <a:pt x="1570" y="320"/>
                    </a:cubicBezTo>
                    <a:cubicBezTo>
                      <a:pt x="1640" y="279"/>
                      <a:pt x="1727" y="256"/>
                      <a:pt x="1814" y="256"/>
                    </a:cubicBezTo>
                    <a:cubicBezTo>
                      <a:pt x="2093" y="256"/>
                      <a:pt x="2326" y="488"/>
                      <a:pt x="2326" y="767"/>
                    </a:cubicBezTo>
                    <a:cubicBezTo>
                      <a:pt x="2326" y="1052"/>
                      <a:pt x="2093" y="1279"/>
                      <a:pt x="1814" y="1279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3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995455" y="3303021"/>
                <a:ext cx="4290002" cy="2478344"/>
                <a:chOff x="6025605" y="3303021"/>
                <a:chExt cx="4290002" cy="2478344"/>
              </a:xfrm>
            </p:grpSpPr>
            <p:cxnSp>
              <p:nvCxnSpPr>
                <p:cNvPr id="253" name="Straight Connector 252"/>
                <p:cNvCxnSpPr>
                  <a:endCxn id="231" idx="0"/>
                </p:cNvCxnSpPr>
                <p:nvPr/>
              </p:nvCxnSpPr>
              <p:spPr>
                <a:xfrm>
                  <a:off x="8111555" y="3349671"/>
                  <a:ext cx="28903" cy="2822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>
                  <a:endCxn id="234" idx="0"/>
                </p:cNvCxnSpPr>
                <p:nvPr/>
              </p:nvCxnSpPr>
              <p:spPr>
                <a:xfrm>
                  <a:off x="7084228" y="3303021"/>
                  <a:ext cx="9741" cy="5273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>
                  <a:endCxn id="235" idx="0"/>
                </p:cNvCxnSpPr>
                <p:nvPr/>
              </p:nvCxnSpPr>
              <p:spPr>
                <a:xfrm>
                  <a:off x="6315134" y="3342900"/>
                  <a:ext cx="24395" cy="6502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>
                  <a:endCxn id="233" idx="0"/>
                </p:cNvCxnSpPr>
                <p:nvPr/>
              </p:nvCxnSpPr>
              <p:spPr>
                <a:xfrm>
                  <a:off x="9920069" y="3316057"/>
                  <a:ext cx="10229" cy="6771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>
                  <a:endCxn id="232" idx="0"/>
                </p:cNvCxnSpPr>
                <p:nvPr/>
              </p:nvCxnSpPr>
              <p:spPr>
                <a:xfrm flipH="1">
                  <a:off x="9175857" y="3336252"/>
                  <a:ext cx="7362" cy="49412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1206" y="4210071"/>
                  <a:ext cx="954401" cy="1176352"/>
                </a:xfrm>
                <a:prstGeom prst="rect">
                  <a:avLst/>
                </a:prstGeom>
              </p:spPr>
            </p:pic>
            <p:sp>
              <p:nvSpPr>
                <p:cNvPr id="233" name="Oval 232"/>
                <p:cNvSpPr/>
                <p:nvPr/>
              </p:nvSpPr>
              <p:spPr bwMode="auto">
                <a:xfrm>
                  <a:off x="9761470" y="3993176"/>
                  <a:ext cx="337655" cy="33765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23" rIns="0" bIns="466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04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5605" y="4210071"/>
                  <a:ext cx="954401" cy="1176352"/>
                </a:xfrm>
                <a:prstGeom prst="rect">
                  <a:avLst/>
                </a:prstGeom>
              </p:spPr>
            </p:pic>
            <p:sp>
              <p:nvSpPr>
                <p:cNvPr id="235" name="Oval 234"/>
                <p:cNvSpPr/>
                <p:nvPr/>
              </p:nvSpPr>
              <p:spPr bwMode="auto">
                <a:xfrm>
                  <a:off x="6170700" y="3993176"/>
                  <a:ext cx="337655" cy="33765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23" rIns="0" bIns="466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04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pic>
              <p:nvPicPr>
                <p:cNvPr id="236" name="Picture 23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455" y="4186460"/>
                  <a:ext cx="1152490" cy="1420512"/>
                </a:xfrm>
                <a:prstGeom prst="rect">
                  <a:avLst/>
                </a:prstGeom>
              </p:spPr>
            </p:pic>
            <p:sp>
              <p:nvSpPr>
                <p:cNvPr id="234" name="Oval 233"/>
                <p:cNvSpPr/>
                <p:nvPr/>
              </p:nvSpPr>
              <p:spPr bwMode="auto">
                <a:xfrm>
                  <a:off x="6874028" y="3830380"/>
                  <a:ext cx="439881" cy="4398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23" rIns="0" bIns="466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04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pic>
              <p:nvPicPr>
                <p:cNvPr id="237" name="Picture 23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17444" y="4186460"/>
                  <a:ext cx="1136171" cy="1400395"/>
                </a:xfrm>
                <a:prstGeom prst="rect">
                  <a:avLst/>
                </a:prstGeom>
              </p:spPr>
            </p:pic>
            <p:sp>
              <p:nvSpPr>
                <p:cNvPr id="232" name="Oval 231"/>
                <p:cNvSpPr/>
                <p:nvPr/>
              </p:nvSpPr>
              <p:spPr bwMode="auto">
                <a:xfrm>
                  <a:off x="8955917" y="3830380"/>
                  <a:ext cx="439881" cy="4398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23" rIns="0" bIns="466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04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7539" y="4060401"/>
                  <a:ext cx="1396254" cy="1720964"/>
                </a:xfrm>
                <a:prstGeom prst="rect">
                  <a:avLst/>
                </a:prstGeom>
              </p:spPr>
            </p:pic>
            <p:sp>
              <p:nvSpPr>
                <p:cNvPr id="231" name="Oval 230"/>
                <p:cNvSpPr/>
                <p:nvPr/>
              </p:nvSpPr>
              <p:spPr bwMode="auto">
                <a:xfrm>
                  <a:off x="7851276" y="3631932"/>
                  <a:ext cx="578364" cy="57836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23" rIns="0" bIns="466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04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49" name="Freeform 9"/>
                <p:cNvSpPr>
                  <a:spLocks/>
                </p:cNvSpPr>
                <p:nvPr/>
              </p:nvSpPr>
              <p:spPr bwMode="auto">
                <a:xfrm>
                  <a:off x="9816307" y="4083104"/>
                  <a:ext cx="227985" cy="125419"/>
                </a:xfrm>
                <a:custGeom>
                  <a:avLst/>
                  <a:gdLst>
                    <a:gd name="T0" fmla="*/ 1814 w 2326"/>
                    <a:gd name="T1" fmla="*/ 1279 h 1279"/>
                    <a:gd name="T2" fmla="*/ 262 w 2326"/>
                    <a:gd name="T3" fmla="*/ 1279 h 1279"/>
                    <a:gd name="T4" fmla="*/ 0 w 2326"/>
                    <a:gd name="T5" fmla="*/ 1017 h 1279"/>
                    <a:gd name="T6" fmla="*/ 198 w 2326"/>
                    <a:gd name="T7" fmla="*/ 761 h 1279"/>
                    <a:gd name="T8" fmla="*/ 506 w 2326"/>
                    <a:gd name="T9" fmla="*/ 529 h 1279"/>
                    <a:gd name="T10" fmla="*/ 1064 w 2326"/>
                    <a:gd name="T11" fmla="*/ 0 h 1279"/>
                    <a:gd name="T12" fmla="*/ 1570 w 2326"/>
                    <a:gd name="T13" fmla="*/ 320 h 1279"/>
                    <a:gd name="T14" fmla="*/ 1814 w 2326"/>
                    <a:gd name="T15" fmla="*/ 256 h 1279"/>
                    <a:gd name="T16" fmla="*/ 2326 w 2326"/>
                    <a:gd name="T17" fmla="*/ 767 h 1279"/>
                    <a:gd name="T18" fmla="*/ 1814 w 2326"/>
                    <a:gd name="T19" fmla="*/ 1279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6" h="1279">
                      <a:moveTo>
                        <a:pt x="1814" y="1279"/>
                      </a:moveTo>
                      <a:cubicBezTo>
                        <a:pt x="262" y="1279"/>
                        <a:pt x="262" y="1279"/>
                        <a:pt x="262" y="1279"/>
                      </a:cubicBezTo>
                      <a:cubicBezTo>
                        <a:pt x="116" y="1279"/>
                        <a:pt x="0" y="1162"/>
                        <a:pt x="0" y="1017"/>
                      </a:cubicBezTo>
                      <a:cubicBezTo>
                        <a:pt x="0" y="895"/>
                        <a:pt x="87" y="790"/>
                        <a:pt x="198" y="761"/>
                      </a:cubicBezTo>
                      <a:cubicBezTo>
                        <a:pt x="250" y="639"/>
                        <a:pt x="366" y="546"/>
                        <a:pt x="506" y="529"/>
                      </a:cubicBezTo>
                      <a:cubicBezTo>
                        <a:pt x="518" y="233"/>
                        <a:pt x="762" y="0"/>
                        <a:pt x="1064" y="0"/>
                      </a:cubicBezTo>
                      <a:cubicBezTo>
                        <a:pt x="1279" y="0"/>
                        <a:pt x="1477" y="128"/>
                        <a:pt x="1570" y="320"/>
                      </a:cubicBezTo>
                      <a:cubicBezTo>
                        <a:pt x="1640" y="279"/>
                        <a:pt x="1727" y="256"/>
                        <a:pt x="1814" y="256"/>
                      </a:cubicBezTo>
                      <a:cubicBezTo>
                        <a:pt x="2093" y="256"/>
                        <a:pt x="2326" y="488"/>
                        <a:pt x="2326" y="767"/>
                      </a:cubicBezTo>
                      <a:cubicBezTo>
                        <a:pt x="2326" y="1052"/>
                        <a:pt x="2093" y="1279"/>
                        <a:pt x="1814" y="1279"/>
                      </a:cubicBez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  <a:prstDash val="solid"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3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47" name="Freeform 9"/>
                <p:cNvSpPr>
                  <a:spLocks/>
                </p:cNvSpPr>
                <p:nvPr/>
              </p:nvSpPr>
              <p:spPr bwMode="auto">
                <a:xfrm>
                  <a:off x="6225537" y="4083104"/>
                  <a:ext cx="227985" cy="125419"/>
                </a:xfrm>
                <a:custGeom>
                  <a:avLst/>
                  <a:gdLst>
                    <a:gd name="T0" fmla="*/ 1814 w 2326"/>
                    <a:gd name="T1" fmla="*/ 1279 h 1279"/>
                    <a:gd name="T2" fmla="*/ 262 w 2326"/>
                    <a:gd name="T3" fmla="*/ 1279 h 1279"/>
                    <a:gd name="T4" fmla="*/ 0 w 2326"/>
                    <a:gd name="T5" fmla="*/ 1017 h 1279"/>
                    <a:gd name="T6" fmla="*/ 198 w 2326"/>
                    <a:gd name="T7" fmla="*/ 761 h 1279"/>
                    <a:gd name="T8" fmla="*/ 506 w 2326"/>
                    <a:gd name="T9" fmla="*/ 529 h 1279"/>
                    <a:gd name="T10" fmla="*/ 1064 w 2326"/>
                    <a:gd name="T11" fmla="*/ 0 h 1279"/>
                    <a:gd name="T12" fmla="*/ 1570 w 2326"/>
                    <a:gd name="T13" fmla="*/ 320 h 1279"/>
                    <a:gd name="T14" fmla="*/ 1814 w 2326"/>
                    <a:gd name="T15" fmla="*/ 256 h 1279"/>
                    <a:gd name="T16" fmla="*/ 2326 w 2326"/>
                    <a:gd name="T17" fmla="*/ 767 h 1279"/>
                    <a:gd name="T18" fmla="*/ 1814 w 2326"/>
                    <a:gd name="T19" fmla="*/ 1279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6" h="1279">
                      <a:moveTo>
                        <a:pt x="1814" y="1279"/>
                      </a:moveTo>
                      <a:cubicBezTo>
                        <a:pt x="262" y="1279"/>
                        <a:pt x="262" y="1279"/>
                        <a:pt x="262" y="1279"/>
                      </a:cubicBezTo>
                      <a:cubicBezTo>
                        <a:pt x="116" y="1279"/>
                        <a:pt x="0" y="1162"/>
                        <a:pt x="0" y="1017"/>
                      </a:cubicBezTo>
                      <a:cubicBezTo>
                        <a:pt x="0" y="895"/>
                        <a:pt x="87" y="790"/>
                        <a:pt x="198" y="761"/>
                      </a:cubicBezTo>
                      <a:cubicBezTo>
                        <a:pt x="250" y="639"/>
                        <a:pt x="366" y="546"/>
                        <a:pt x="506" y="529"/>
                      </a:cubicBezTo>
                      <a:cubicBezTo>
                        <a:pt x="518" y="233"/>
                        <a:pt x="762" y="0"/>
                        <a:pt x="1064" y="0"/>
                      </a:cubicBezTo>
                      <a:cubicBezTo>
                        <a:pt x="1279" y="0"/>
                        <a:pt x="1477" y="128"/>
                        <a:pt x="1570" y="320"/>
                      </a:cubicBezTo>
                      <a:cubicBezTo>
                        <a:pt x="1640" y="279"/>
                        <a:pt x="1727" y="256"/>
                        <a:pt x="1814" y="256"/>
                      </a:cubicBezTo>
                      <a:cubicBezTo>
                        <a:pt x="2093" y="256"/>
                        <a:pt x="2326" y="488"/>
                        <a:pt x="2326" y="767"/>
                      </a:cubicBezTo>
                      <a:cubicBezTo>
                        <a:pt x="2326" y="1052"/>
                        <a:pt x="2093" y="1279"/>
                        <a:pt x="1814" y="1279"/>
                      </a:cubicBez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  <a:prstDash val="solid"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3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6936043" y="3952970"/>
                  <a:ext cx="315853" cy="173758"/>
                </a:xfrm>
                <a:custGeom>
                  <a:avLst/>
                  <a:gdLst>
                    <a:gd name="T0" fmla="*/ 1814 w 2326"/>
                    <a:gd name="T1" fmla="*/ 1279 h 1279"/>
                    <a:gd name="T2" fmla="*/ 262 w 2326"/>
                    <a:gd name="T3" fmla="*/ 1279 h 1279"/>
                    <a:gd name="T4" fmla="*/ 0 w 2326"/>
                    <a:gd name="T5" fmla="*/ 1017 h 1279"/>
                    <a:gd name="T6" fmla="*/ 198 w 2326"/>
                    <a:gd name="T7" fmla="*/ 761 h 1279"/>
                    <a:gd name="T8" fmla="*/ 506 w 2326"/>
                    <a:gd name="T9" fmla="*/ 529 h 1279"/>
                    <a:gd name="T10" fmla="*/ 1064 w 2326"/>
                    <a:gd name="T11" fmla="*/ 0 h 1279"/>
                    <a:gd name="T12" fmla="*/ 1570 w 2326"/>
                    <a:gd name="T13" fmla="*/ 320 h 1279"/>
                    <a:gd name="T14" fmla="*/ 1814 w 2326"/>
                    <a:gd name="T15" fmla="*/ 256 h 1279"/>
                    <a:gd name="T16" fmla="*/ 2326 w 2326"/>
                    <a:gd name="T17" fmla="*/ 767 h 1279"/>
                    <a:gd name="T18" fmla="*/ 1814 w 2326"/>
                    <a:gd name="T19" fmla="*/ 1279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6" h="1279">
                      <a:moveTo>
                        <a:pt x="1814" y="1279"/>
                      </a:moveTo>
                      <a:cubicBezTo>
                        <a:pt x="262" y="1279"/>
                        <a:pt x="262" y="1279"/>
                        <a:pt x="262" y="1279"/>
                      </a:cubicBezTo>
                      <a:cubicBezTo>
                        <a:pt x="116" y="1279"/>
                        <a:pt x="0" y="1162"/>
                        <a:pt x="0" y="1017"/>
                      </a:cubicBezTo>
                      <a:cubicBezTo>
                        <a:pt x="0" y="895"/>
                        <a:pt x="87" y="790"/>
                        <a:pt x="198" y="761"/>
                      </a:cubicBezTo>
                      <a:cubicBezTo>
                        <a:pt x="250" y="639"/>
                        <a:pt x="366" y="546"/>
                        <a:pt x="506" y="529"/>
                      </a:cubicBezTo>
                      <a:cubicBezTo>
                        <a:pt x="518" y="233"/>
                        <a:pt x="762" y="0"/>
                        <a:pt x="1064" y="0"/>
                      </a:cubicBezTo>
                      <a:cubicBezTo>
                        <a:pt x="1279" y="0"/>
                        <a:pt x="1477" y="128"/>
                        <a:pt x="1570" y="320"/>
                      </a:cubicBezTo>
                      <a:cubicBezTo>
                        <a:pt x="1640" y="279"/>
                        <a:pt x="1727" y="256"/>
                        <a:pt x="1814" y="256"/>
                      </a:cubicBezTo>
                      <a:cubicBezTo>
                        <a:pt x="2093" y="256"/>
                        <a:pt x="2326" y="488"/>
                        <a:pt x="2326" y="767"/>
                      </a:cubicBezTo>
                      <a:cubicBezTo>
                        <a:pt x="2326" y="1052"/>
                        <a:pt x="2093" y="1279"/>
                        <a:pt x="1814" y="1279"/>
                      </a:cubicBez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  <a:prstDash val="solid"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3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48" name="Freeform 9"/>
                <p:cNvSpPr>
                  <a:spLocks/>
                </p:cNvSpPr>
                <p:nvPr/>
              </p:nvSpPr>
              <p:spPr bwMode="auto">
                <a:xfrm>
                  <a:off x="9017930" y="3952970"/>
                  <a:ext cx="315853" cy="173758"/>
                </a:xfrm>
                <a:custGeom>
                  <a:avLst/>
                  <a:gdLst>
                    <a:gd name="T0" fmla="*/ 1814 w 2326"/>
                    <a:gd name="T1" fmla="*/ 1279 h 1279"/>
                    <a:gd name="T2" fmla="*/ 262 w 2326"/>
                    <a:gd name="T3" fmla="*/ 1279 h 1279"/>
                    <a:gd name="T4" fmla="*/ 0 w 2326"/>
                    <a:gd name="T5" fmla="*/ 1017 h 1279"/>
                    <a:gd name="T6" fmla="*/ 198 w 2326"/>
                    <a:gd name="T7" fmla="*/ 761 h 1279"/>
                    <a:gd name="T8" fmla="*/ 506 w 2326"/>
                    <a:gd name="T9" fmla="*/ 529 h 1279"/>
                    <a:gd name="T10" fmla="*/ 1064 w 2326"/>
                    <a:gd name="T11" fmla="*/ 0 h 1279"/>
                    <a:gd name="T12" fmla="*/ 1570 w 2326"/>
                    <a:gd name="T13" fmla="*/ 320 h 1279"/>
                    <a:gd name="T14" fmla="*/ 1814 w 2326"/>
                    <a:gd name="T15" fmla="*/ 256 h 1279"/>
                    <a:gd name="T16" fmla="*/ 2326 w 2326"/>
                    <a:gd name="T17" fmla="*/ 767 h 1279"/>
                    <a:gd name="T18" fmla="*/ 1814 w 2326"/>
                    <a:gd name="T19" fmla="*/ 1279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6" h="1279">
                      <a:moveTo>
                        <a:pt x="1814" y="1279"/>
                      </a:moveTo>
                      <a:cubicBezTo>
                        <a:pt x="262" y="1279"/>
                        <a:pt x="262" y="1279"/>
                        <a:pt x="262" y="1279"/>
                      </a:cubicBezTo>
                      <a:cubicBezTo>
                        <a:pt x="116" y="1279"/>
                        <a:pt x="0" y="1162"/>
                        <a:pt x="0" y="1017"/>
                      </a:cubicBezTo>
                      <a:cubicBezTo>
                        <a:pt x="0" y="895"/>
                        <a:pt x="87" y="790"/>
                        <a:pt x="198" y="761"/>
                      </a:cubicBezTo>
                      <a:cubicBezTo>
                        <a:pt x="250" y="639"/>
                        <a:pt x="366" y="546"/>
                        <a:pt x="506" y="529"/>
                      </a:cubicBezTo>
                      <a:cubicBezTo>
                        <a:pt x="518" y="233"/>
                        <a:pt x="762" y="0"/>
                        <a:pt x="1064" y="0"/>
                      </a:cubicBezTo>
                      <a:cubicBezTo>
                        <a:pt x="1279" y="0"/>
                        <a:pt x="1477" y="128"/>
                        <a:pt x="1570" y="320"/>
                      </a:cubicBezTo>
                      <a:cubicBezTo>
                        <a:pt x="1640" y="279"/>
                        <a:pt x="1727" y="256"/>
                        <a:pt x="1814" y="256"/>
                      </a:cubicBezTo>
                      <a:cubicBezTo>
                        <a:pt x="2093" y="256"/>
                        <a:pt x="2326" y="488"/>
                        <a:pt x="2326" y="767"/>
                      </a:cubicBezTo>
                      <a:cubicBezTo>
                        <a:pt x="2326" y="1052"/>
                        <a:pt x="2093" y="1279"/>
                        <a:pt x="1814" y="1279"/>
                      </a:cubicBez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  <a:prstDash val="solid"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3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6" name="Freeform 9"/>
                <p:cNvSpPr>
                  <a:spLocks/>
                </p:cNvSpPr>
                <p:nvPr/>
              </p:nvSpPr>
              <p:spPr bwMode="auto">
                <a:xfrm>
                  <a:off x="7982530" y="3830379"/>
                  <a:ext cx="315853" cy="173758"/>
                </a:xfrm>
                <a:custGeom>
                  <a:avLst/>
                  <a:gdLst>
                    <a:gd name="T0" fmla="*/ 1814 w 2326"/>
                    <a:gd name="T1" fmla="*/ 1279 h 1279"/>
                    <a:gd name="T2" fmla="*/ 262 w 2326"/>
                    <a:gd name="T3" fmla="*/ 1279 h 1279"/>
                    <a:gd name="T4" fmla="*/ 0 w 2326"/>
                    <a:gd name="T5" fmla="*/ 1017 h 1279"/>
                    <a:gd name="T6" fmla="*/ 198 w 2326"/>
                    <a:gd name="T7" fmla="*/ 761 h 1279"/>
                    <a:gd name="T8" fmla="*/ 506 w 2326"/>
                    <a:gd name="T9" fmla="*/ 529 h 1279"/>
                    <a:gd name="T10" fmla="*/ 1064 w 2326"/>
                    <a:gd name="T11" fmla="*/ 0 h 1279"/>
                    <a:gd name="T12" fmla="*/ 1570 w 2326"/>
                    <a:gd name="T13" fmla="*/ 320 h 1279"/>
                    <a:gd name="T14" fmla="*/ 1814 w 2326"/>
                    <a:gd name="T15" fmla="*/ 256 h 1279"/>
                    <a:gd name="T16" fmla="*/ 2326 w 2326"/>
                    <a:gd name="T17" fmla="*/ 767 h 1279"/>
                    <a:gd name="T18" fmla="*/ 1814 w 2326"/>
                    <a:gd name="T19" fmla="*/ 1279 h 1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6" h="1279">
                      <a:moveTo>
                        <a:pt x="1814" y="1279"/>
                      </a:moveTo>
                      <a:cubicBezTo>
                        <a:pt x="262" y="1279"/>
                        <a:pt x="262" y="1279"/>
                        <a:pt x="262" y="1279"/>
                      </a:cubicBezTo>
                      <a:cubicBezTo>
                        <a:pt x="116" y="1279"/>
                        <a:pt x="0" y="1162"/>
                        <a:pt x="0" y="1017"/>
                      </a:cubicBezTo>
                      <a:cubicBezTo>
                        <a:pt x="0" y="895"/>
                        <a:pt x="87" y="790"/>
                        <a:pt x="198" y="761"/>
                      </a:cubicBezTo>
                      <a:cubicBezTo>
                        <a:pt x="250" y="639"/>
                        <a:pt x="366" y="546"/>
                        <a:pt x="506" y="529"/>
                      </a:cubicBezTo>
                      <a:cubicBezTo>
                        <a:pt x="518" y="233"/>
                        <a:pt x="762" y="0"/>
                        <a:pt x="1064" y="0"/>
                      </a:cubicBezTo>
                      <a:cubicBezTo>
                        <a:pt x="1279" y="0"/>
                        <a:pt x="1477" y="128"/>
                        <a:pt x="1570" y="320"/>
                      </a:cubicBezTo>
                      <a:cubicBezTo>
                        <a:pt x="1640" y="279"/>
                        <a:pt x="1727" y="256"/>
                        <a:pt x="1814" y="256"/>
                      </a:cubicBezTo>
                      <a:cubicBezTo>
                        <a:pt x="2093" y="256"/>
                        <a:pt x="2326" y="488"/>
                        <a:pt x="2326" y="767"/>
                      </a:cubicBezTo>
                      <a:cubicBezTo>
                        <a:pt x="2326" y="1052"/>
                        <a:pt x="2093" y="1279"/>
                        <a:pt x="1814" y="1279"/>
                      </a:cubicBez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  <a:prstDash val="solid"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3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sp>
          <p:nvSpPr>
            <p:cNvPr id="164" name="Oval 123"/>
            <p:cNvSpPr/>
            <p:nvPr/>
          </p:nvSpPr>
          <p:spPr bwMode="auto">
            <a:xfrm>
              <a:off x="1189037" y="3223220"/>
              <a:ext cx="9601200" cy="239361"/>
            </a:xfrm>
            <a:prstGeom prst="roundRect">
              <a:avLst/>
            </a:prstGeom>
            <a:solidFill>
              <a:schemeClr val="tx1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28" tIns="146262" rIns="182828" bIns="14626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33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98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Azure Ecosystem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4621" y="5791646"/>
            <a:ext cx="3629616" cy="633705"/>
          </a:xfrm>
          <a:prstGeom prst="rect">
            <a:avLst/>
          </a:prstGeom>
          <a:noFill/>
        </p:spPr>
        <p:txBody>
          <a:bodyPr wrap="square" lIns="186494" tIns="149196" rIns="186494" bIns="149196" rtlCol="0">
            <a:spAutoFit/>
          </a:bodyPr>
          <a:lstStyle/>
          <a:p>
            <a:pPr marL="0" marR="0" lvl="0" indent="0" algn="ctr" defTabSz="93241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</a:rPr>
              <a:t>Microsoft Azure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32437" y="5783262"/>
            <a:ext cx="4820500" cy="633705"/>
          </a:xfrm>
          <a:prstGeom prst="rect">
            <a:avLst/>
          </a:prstGeom>
          <a:noFill/>
        </p:spPr>
        <p:txBody>
          <a:bodyPr wrap="square" lIns="186494" tIns="149196" rIns="186494" bIns="149196" rtlCol="0">
            <a:spAutoFit/>
          </a:bodyPr>
          <a:lstStyle/>
          <a:p>
            <a:pPr marL="0" marR="0" lvl="0" indent="0" algn="ctr" defTabSz="93241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</a:rPr>
              <a:t>Microsoft Azure Stack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0315" y="1058862"/>
            <a:ext cx="9418645" cy="2160276"/>
            <a:chOff x="1142992" y="1287462"/>
            <a:chExt cx="9418645" cy="2160276"/>
          </a:xfrm>
        </p:grpSpPr>
        <p:sp>
          <p:nvSpPr>
            <p:cNvPr id="5" name="TextBox 4"/>
            <p:cNvSpPr txBox="1"/>
            <p:nvPr/>
          </p:nvSpPr>
          <p:spPr>
            <a:xfrm>
              <a:off x="2385098" y="1287462"/>
              <a:ext cx="1877498" cy="2160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6494" tIns="149196" rIns="186494" bIns="149196" rtlCol="0">
              <a:spAutoFit/>
            </a:bodyPr>
            <a:lstStyle/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Mac OS X &amp; Windows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Windows Server and Linux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Visual Studio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Eclipse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64494" y="1287462"/>
              <a:ext cx="1688275" cy="1036892"/>
            </a:xfrm>
            <a:prstGeom prst="rect">
              <a:avLst/>
            </a:prstGeom>
            <a:noFill/>
          </p:spPr>
          <p:txBody>
            <a:bodyPr wrap="square" lIns="186494" tIns="149196" rIns="186494" bIns="149196" rtlCol="0">
              <a:spAutoFit/>
            </a:bodyPr>
            <a:lstStyle/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Azure Portal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GitHub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…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73362" y="1287462"/>
              <a:ext cx="1688275" cy="1501635"/>
            </a:xfrm>
            <a:prstGeom prst="rect">
              <a:avLst/>
            </a:prstGeom>
            <a:noFill/>
          </p:spPr>
          <p:txBody>
            <a:bodyPr wrap="square" lIns="186494" tIns="149196" rIns="186494" bIns="149196" rtlCol="0">
              <a:spAutoFit/>
            </a:bodyPr>
            <a:lstStyle/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PowerShell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Docker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Chef &amp; Puppet</a:t>
              </a:r>
            </a:p>
            <a:p>
              <a:pPr marL="285750" marR="0" lvl="0" indent="-285750" defTabSz="93241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</a:rPr>
                <a:t>…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42992" y="1401036"/>
              <a:ext cx="1112845" cy="1011993"/>
              <a:chOff x="1024354" y="1611191"/>
              <a:chExt cx="1112845" cy="101199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03400" y="1611191"/>
                <a:ext cx="954753" cy="483374"/>
                <a:chOff x="981489" y="3936120"/>
                <a:chExt cx="1410789" cy="714257"/>
              </a:xfrm>
              <a:solidFill>
                <a:schemeClr val="bg1"/>
              </a:solidFill>
            </p:grpSpPr>
            <p:sp>
              <p:nvSpPr>
                <p:cNvPr id="49" name="Freeform 126"/>
                <p:cNvSpPr>
                  <a:spLocks noChangeAspect="1" noEditPoints="1"/>
                </p:cNvSpPr>
                <p:nvPr/>
              </p:nvSpPr>
              <p:spPr bwMode="black">
                <a:xfrm>
                  <a:off x="1210767" y="3936120"/>
                  <a:ext cx="199251" cy="468074"/>
                </a:xfrm>
                <a:custGeom>
                  <a:avLst/>
                  <a:gdLst>
                    <a:gd name="T0" fmla="*/ 38 w 38"/>
                    <a:gd name="T1" fmla="*/ 89 h 89"/>
                    <a:gd name="T2" fmla="*/ 34 w 38"/>
                    <a:gd name="T3" fmla="*/ 86 h 89"/>
                    <a:gd name="T4" fmla="*/ 30 w 38"/>
                    <a:gd name="T5" fmla="*/ 89 h 89"/>
                    <a:gd name="T6" fmla="*/ 26 w 38"/>
                    <a:gd name="T7" fmla="*/ 86 h 89"/>
                    <a:gd name="T8" fmla="*/ 23 w 38"/>
                    <a:gd name="T9" fmla="*/ 89 h 89"/>
                    <a:gd name="T10" fmla="*/ 19 w 38"/>
                    <a:gd name="T11" fmla="*/ 86 h 89"/>
                    <a:gd name="T12" fmla="*/ 15 w 38"/>
                    <a:gd name="T13" fmla="*/ 89 h 89"/>
                    <a:gd name="T14" fmla="*/ 11 w 38"/>
                    <a:gd name="T15" fmla="*/ 86 h 89"/>
                    <a:gd name="T16" fmla="*/ 7 w 38"/>
                    <a:gd name="T17" fmla="*/ 89 h 89"/>
                    <a:gd name="T18" fmla="*/ 4 w 38"/>
                    <a:gd name="T19" fmla="*/ 86 h 89"/>
                    <a:gd name="T20" fmla="*/ 0 w 38"/>
                    <a:gd name="T21" fmla="*/ 89 h 89"/>
                    <a:gd name="T22" fmla="*/ 0 w 38"/>
                    <a:gd name="T23" fmla="*/ 64 h 89"/>
                    <a:gd name="T24" fmla="*/ 38 w 38"/>
                    <a:gd name="T25" fmla="*/ 64 h 89"/>
                    <a:gd name="T26" fmla="*/ 38 w 38"/>
                    <a:gd name="T27" fmla="*/ 89 h 89"/>
                    <a:gd name="T28" fmla="*/ 38 w 38"/>
                    <a:gd name="T29" fmla="*/ 55 h 89"/>
                    <a:gd name="T30" fmla="*/ 38 w 38"/>
                    <a:gd name="T31" fmla="*/ 59 h 89"/>
                    <a:gd name="T32" fmla="*/ 0 w 38"/>
                    <a:gd name="T33" fmla="*/ 59 h 89"/>
                    <a:gd name="T34" fmla="*/ 0 w 38"/>
                    <a:gd name="T35" fmla="*/ 55 h 89"/>
                    <a:gd name="T36" fmla="*/ 6 w 38"/>
                    <a:gd name="T37" fmla="*/ 47 h 89"/>
                    <a:gd name="T38" fmla="*/ 15 w 38"/>
                    <a:gd name="T39" fmla="*/ 35 h 89"/>
                    <a:gd name="T40" fmla="*/ 12 w 38"/>
                    <a:gd name="T41" fmla="*/ 12 h 89"/>
                    <a:gd name="T42" fmla="*/ 19 w 38"/>
                    <a:gd name="T43" fmla="*/ 0 h 89"/>
                    <a:gd name="T44" fmla="*/ 26 w 38"/>
                    <a:gd name="T45" fmla="*/ 12 h 89"/>
                    <a:gd name="T46" fmla="*/ 23 w 38"/>
                    <a:gd name="T47" fmla="*/ 35 h 89"/>
                    <a:gd name="T48" fmla="*/ 32 w 38"/>
                    <a:gd name="T49" fmla="*/ 47 h 89"/>
                    <a:gd name="T50" fmla="*/ 38 w 38"/>
                    <a:gd name="T51" fmla="*/ 55 h 89"/>
                    <a:gd name="T52" fmla="*/ 21 w 38"/>
                    <a:gd name="T53" fmla="*/ 6 h 89"/>
                    <a:gd name="T54" fmla="*/ 19 w 38"/>
                    <a:gd name="T55" fmla="*/ 4 h 89"/>
                    <a:gd name="T56" fmla="*/ 16 w 38"/>
                    <a:gd name="T57" fmla="*/ 6 h 89"/>
                    <a:gd name="T58" fmla="*/ 19 w 38"/>
                    <a:gd name="T59" fmla="*/ 9 h 89"/>
                    <a:gd name="T60" fmla="*/ 21 w 38"/>
                    <a:gd name="T61" fmla="*/ 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8" h="89">
                      <a:moveTo>
                        <a:pt x="38" y="89"/>
                      </a:move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30" y="89"/>
                        <a:pt x="30" y="89"/>
                        <a:pt x="30" y="89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3" y="89"/>
                        <a:pt x="23" y="89"/>
                        <a:pt x="23" y="89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15" y="89"/>
                        <a:pt x="15" y="89"/>
                        <a:pt x="15" y="89"/>
                      </a:cubicBezTo>
                      <a:cubicBezTo>
                        <a:pt x="11" y="86"/>
                        <a:pt x="11" y="86"/>
                        <a:pt x="11" y="86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4" y="86"/>
                        <a:pt x="4" y="86"/>
                        <a:pt x="4" y="86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lnTo>
                        <a:pt x="38" y="89"/>
                      </a:lnTo>
                      <a:close/>
                      <a:moveTo>
                        <a:pt x="38" y="55"/>
                      </a:move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0"/>
                        <a:pt x="2" y="48"/>
                        <a:pt x="6" y="47"/>
                      </a:cubicBezTo>
                      <a:cubicBezTo>
                        <a:pt x="9" y="46"/>
                        <a:pt x="15" y="44"/>
                        <a:pt x="15" y="35"/>
                      </a:cubicBezTo>
                      <a:cubicBezTo>
                        <a:pt x="15" y="26"/>
                        <a:pt x="12" y="23"/>
                        <a:pt x="12" y="12"/>
                      </a:cubicBezTo>
                      <a:cubicBezTo>
                        <a:pt x="12" y="2"/>
                        <a:pt x="17" y="0"/>
                        <a:pt x="19" y="0"/>
                      </a:cubicBezTo>
                      <a:cubicBezTo>
                        <a:pt x="20" y="0"/>
                        <a:pt x="26" y="2"/>
                        <a:pt x="26" y="12"/>
                      </a:cubicBezTo>
                      <a:cubicBezTo>
                        <a:pt x="26" y="23"/>
                        <a:pt x="23" y="26"/>
                        <a:pt x="23" y="35"/>
                      </a:cubicBezTo>
                      <a:cubicBezTo>
                        <a:pt x="23" y="44"/>
                        <a:pt x="29" y="46"/>
                        <a:pt x="32" y="47"/>
                      </a:cubicBezTo>
                      <a:cubicBezTo>
                        <a:pt x="36" y="48"/>
                        <a:pt x="38" y="50"/>
                        <a:pt x="38" y="55"/>
                      </a:cubicBezTo>
                      <a:close/>
                      <a:moveTo>
                        <a:pt x="21" y="6"/>
                      </a:move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7" y="4"/>
                        <a:pt x="16" y="5"/>
                        <a:pt x="16" y="6"/>
                      </a:cubicBezTo>
                      <a:cubicBezTo>
                        <a:pt x="16" y="7"/>
                        <a:pt x="17" y="9"/>
                        <a:pt x="19" y="9"/>
                      </a:cubicBezTo>
                      <a:cubicBezTo>
                        <a:pt x="20" y="9"/>
                        <a:pt x="21" y="7"/>
                        <a:pt x="21" y="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95122" tIns="47560" rIns="95122" bIns="475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511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50" name="Freeform 110"/>
                <p:cNvSpPr>
                  <a:spLocks noChangeAspect="1" noEditPoints="1"/>
                </p:cNvSpPr>
                <p:nvPr/>
              </p:nvSpPr>
              <p:spPr bwMode="black">
                <a:xfrm>
                  <a:off x="1929105" y="4037323"/>
                  <a:ext cx="363711" cy="366871"/>
                </a:xfrm>
                <a:custGeom>
                  <a:avLst/>
                  <a:gdLst>
                    <a:gd name="T0" fmla="*/ 9 w 70"/>
                    <a:gd name="T1" fmla="*/ 68 h 70"/>
                    <a:gd name="T2" fmla="*/ 10 w 70"/>
                    <a:gd name="T3" fmla="*/ 66 h 70"/>
                    <a:gd name="T4" fmla="*/ 4 w 70"/>
                    <a:gd name="T5" fmla="*/ 60 h 70"/>
                    <a:gd name="T6" fmla="*/ 2 w 70"/>
                    <a:gd name="T7" fmla="*/ 61 h 70"/>
                    <a:gd name="T8" fmla="*/ 0 w 70"/>
                    <a:gd name="T9" fmla="*/ 68 h 70"/>
                    <a:gd name="T10" fmla="*/ 2 w 70"/>
                    <a:gd name="T11" fmla="*/ 70 h 70"/>
                    <a:gd name="T12" fmla="*/ 9 w 70"/>
                    <a:gd name="T13" fmla="*/ 68 h 70"/>
                    <a:gd name="T14" fmla="*/ 64 w 70"/>
                    <a:gd name="T15" fmla="*/ 6 h 70"/>
                    <a:gd name="T16" fmla="*/ 52 w 70"/>
                    <a:gd name="T17" fmla="*/ 4 h 70"/>
                    <a:gd name="T18" fmla="*/ 49 w 70"/>
                    <a:gd name="T19" fmla="*/ 7 h 70"/>
                    <a:gd name="T20" fmla="*/ 49 w 70"/>
                    <a:gd name="T21" fmla="*/ 11 h 70"/>
                    <a:gd name="T22" fmla="*/ 60 w 70"/>
                    <a:gd name="T23" fmla="*/ 21 h 70"/>
                    <a:gd name="T24" fmla="*/ 63 w 70"/>
                    <a:gd name="T25" fmla="*/ 21 h 70"/>
                    <a:gd name="T26" fmla="*/ 66 w 70"/>
                    <a:gd name="T27" fmla="*/ 18 h 70"/>
                    <a:gd name="T28" fmla="*/ 64 w 70"/>
                    <a:gd name="T29" fmla="*/ 6 h 70"/>
                    <a:gd name="T30" fmla="*/ 22 w 70"/>
                    <a:gd name="T31" fmla="*/ 62 h 70"/>
                    <a:gd name="T32" fmla="*/ 19 w 70"/>
                    <a:gd name="T33" fmla="*/ 62 h 70"/>
                    <a:gd name="T34" fmla="*/ 8 w 70"/>
                    <a:gd name="T35" fmla="*/ 51 h 70"/>
                    <a:gd name="T36" fmla="*/ 8 w 70"/>
                    <a:gd name="T37" fmla="*/ 48 h 70"/>
                    <a:gd name="T38" fmla="*/ 42 w 70"/>
                    <a:gd name="T39" fmla="*/ 14 h 70"/>
                    <a:gd name="T40" fmla="*/ 45 w 70"/>
                    <a:gd name="T41" fmla="*/ 14 h 70"/>
                    <a:gd name="T42" fmla="*/ 56 w 70"/>
                    <a:gd name="T43" fmla="*/ 25 h 70"/>
                    <a:gd name="T44" fmla="*/ 56 w 70"/>
                    <a:gd name="T45" fmla="*/ 28 h 70"/>
                    <a:gd name="T46" fmla="*/ 22 w 70"/>
                    <a:gd name="T47" fmla="*/ 6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0" h="70">
                      <a:moveTo>
                        <a:pt x="9" y="68"/>
                      </a:moveTo>
                      <a:cubicBezTo>
                        <a:pt x="10" y="67"/>
                        <a:pt x="11" y="67"/>
                        <a:pt x="10" y="66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59"/>
                        <a:pt x="3" y="60"/>
                        <a:pt x="2" y="6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9"/>
                        <a:pt x="1" y="70"/>
                        <a:pt x="2" y="70"/>
                      </a:cubicBezTo>
                      <a:lnTo>
                        <a:pt x="9" y="68"/>
                      </a:lnTo>
                      <a:close/>
                      <a:moveTo>
                        <a:pt x="64" y="6"/>
                      </a:moveTo>
                      <a:cubicBezTo>
                        <a:pt x="58" y="0"/>
                        <a:pt x="52" y="4"/>
                        <a:pt x="52" y="4"/>
                      </a:cubicBezTo>
                      <a:cubicBezTo>
                        <a:pt x="51" y="5"/>
                        <a:pt x="50" y="6"/>
                        <a:pt x="49" y="7"/>
                      </a:cubicBezTo>
                      <a:cubicBezTo>
                        <a:pt x="48" y="8"/>
                        <a:pt x="48" y="10"/>
                        <a:pt x="49" y="1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0" y="22"/>
                        <a:pt x="62" y="22"/>
                        <a:pt x="63" y="21"/>
                      </a:cubicBezTo>
                      <a:cubicBezTo>
                        <a:pt x="64" y="20"/>
                        <a:pt x="65" y="19"/>
                        <a:pt x="66" y="18"/>
                      </a:cubicBezTo>
                      <a:cubicBezTo>
                        <a:pt x="66" y="18"/>
                        <a:pt x="70" y="12"/>
                        <a:pt x="64" y="6"/>
                      </a:cubicBezTo>
                      <a:moveTo>
                        <a:pt x="22" y="62"/>
                      </a:moveTo>
                      <a:cubicBezTo>
                        <a:pt x="21" y="63"/>
                        <a:pt x="20" y="63"/>
                        <a:pt x="19" y="62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7" y="51"/>
                        <a:pt x="7" y="49"/>
                        <a:pt x="8" y="48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3" y="13"/>
                        <a:pt x="44" y="13"/>
                        <a:pt x="45" y="14"/>
                      </a:cubicBezTo>
                      <a:cubicBezTo>
                        <a:pt x="56" y="25"/>
                        <a:pt x="56" y="25"/>
                        <a:pt x="56" y="25"/>
                      </a:cubicBezTo>
                      <a:cubicBezTo>
                        <a:pt x="57" y="26"/>
                        <a:pt x="57" y="27"/>
                        <a:pt x="56" y="28"/>
                      </a:cubicBezTo>
                      <a:lnTo>
                        <a:pt x="22" y="6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95122" tIns="47560" rIns="95122" bIns="475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511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51" name="Freeform 111"/>
                <p:cNvSpPr>
                  <a:spLocks noChangeAspect="1" noEditPoints="1"/>
                </p:cNvSpPr>
                <p:nvPr/>
              </p:nvSpPr>
              <p:spPr bwMode="black">
                <a:xfrm>
                  <a:off x="1536205" y="4027836"/>
                  <a:ext cx="271993" cy="376358"/>
                </a:xfrm>
                <a:custGeom>
                  <a:avLst/>
                  <a:gdLst>
                    <a:gd name="T0" fmla="*/ 42 w 52"/>
                    <a:gd name="T1" fmla="*/ 37 h 72"/>
                    <a:gd name="T2" fmla="*/ 35 w 52"/>
                    <a:gd name="T3" fmla="*/ 32 h 72"/>
                    <a:gd name="T4" fmla="*/ 40 w 52"/>
                    <a:gd name="T5" fmla="*/ 27 h 72"/>
                    <a:gd name="T6" fmla="*/ 47 w 52"/>
                    <a:gd name="T7" fmla="*/ 32 h 72"/>
                    <a:gd name="T8" fmla="*/ 42 w 52"/>
                    <a:gd name="T9" fmla="*/ 52 h 72"/>
                    <a:gd name="T10" fmla="*/ 35 w 52"/>
                    <a:gd name="T11" fmla="*/ 47 h 72"/>
                    <a:gd name="T12" fmla="*/ 40 w 52"/>
                    <a:gd name="T13" fmla="*/ 42 h 72"/>
                    <a:gd name="T14" fmla="*/ 47 w 52"/>
                    <a:gd name="T15" fmla="*/ 46 h 72"/>
                    <a:gd name="T16" fmla="*/ 47 w 52"/>
                    <a:gd name="T17" fmla="*/ 61 h 72"/>
                    <a:gd name="T18" fmla="*/ 40 w 52"/>
                    <a:gd name="T19" fmla="*/ 66 h 72"/>
                    <a:gd name="T20" fmla="*/ 35 w 52"/>
                    <a:gd name="T21" fmla="*/ 61 h 72"/>
                    <a:gd name="T22" fmla="*/ 42 w 52"/>
                    <a:gd name="T23" fmla="*/ 56 h 72"/>
                    <a:gd name="T24" fmla="*/ 32 w 52"/>
                    <a:gd name="T25" fmla="*/ 32 h 72"/>
                    <a:gd name="T26" fmla="*/ 25 w 52"/>
                    <a:gd name="T27" fmla="*/ 37 h 72"/>
                    <a:gd name="T28" fmla="*/ 20 w 52"/>
                    <a:gd name="T29" fmla="*/ 32 h 72"/>
                    <a:gd name="T30" fmla="*/ 27 w 52"/>
                    <a:gd name="T31" fmla="*/ 27 h 72"/>
                    <a:gd name="T32" fmla="*/ 32 w 52"/>
                    <a:gd name="T33" fmla="*/ 47 h 72"/>
                    <a:gd name="T34" fmla="*/ 25 w 52"/>
                    <a:gd name="T35" fmla="*/ 52 h 72"/>
                    <a:gd name="T36" fmla="*/ 20 w 52"/>
                    <a:gd name="T37" fmla="*/ 46 h 72"/>
                    <a:gd name="T38" fmla="*/ 27 w 52"/>
                    <a:gd name="T39" fmla="*/ 42 h 72"/>
                    <a:gd name="T40" fmla="*/ 32 w 52"/>
                    <a:gd name="T41" fmla="*/ 47 h 72"/>
                    <a:gd name="T42" fmla="*/ 27 w 52"/>
                    <a:gd name="T43" fmla="*/ 66 h 72"/>
                    <a:gd name="T44" fmla="*/ 20 w 52"/>
                    <a:gd name="T45" fmla="*/ 61 h 72"/>
                    <a:gd name="T46" fmla="*/ 25 w 52"/>
                    <a:gd name="T47" fmla="*/ 56 h 72"/>
                    <a:gd name="T48" fmla="*/ 32 w 52"/>
                    <a:gd name="T49" fmla="*/ 61 h 72"/>
                    <a:gd name="T50" fmla="*/ 12 w 52"/>
                    <a:gd name="T51" fmla="*/ 37 h 72"/>
                    <a:gd name="T52" fmla="*/ 5 w 52"/>
                    <a:gd name="T53" fmla="*/ 32 h 72"/>
                    <a:gd name="T54" fmla="*/ 10 w 52"/>
                    <a:gd name="T55" fmla="*/ 27 h 72"/>
                    <a:gd name="T56" fmla="*/ 17 w 52"/>
                    <a:gd name="T57" fmla="*/ 32 h 72"/>
                    <a:gd name="T58" fmla="*/ 12 w 52"/>
                    <a:gd name="T59" fmla="*/ 52 h 72"/>
                    <a:gd name="T60" fmla="*/ 5 w 52"/>
                    <a:gd name="T61" fmla="*/ 47 h 72"/>
                    <a:gd name="T62" fmla="*/ 10 w 52"/>
                    <a:gd name="T63" fmla="*/ 42 h 72"/>
                    <a:gd name="T64" fmla="*/ 17 w 52"/>
                    <a:gd name="T65" fmla="*/ 46 h 72"/>
                    <a:gd name="T66" fmla="*/ 17 w 52"/>
                    <a:gd name="T67" fmla="*/ 61 h 72"/>
                    <a:gd name="T68" fmla="*/ 10 w 52"/>
                    <a:gd name="T69" fmla="*/ 66 h 72"/>
                    <a:gd name="T70" fmla="*/ 5 w 52"/>
                    <a:gd name="T71" fmla="*/ 61 h 72"/>
                    <a:gd name="T72" fmla="*/ 12 w 52"/>
                    <a:gd name="T73" fmla="*/ 56 h 72"/>
                    <a:gd name="T74" fmla="*/ 6 w 52"/>
                    <a:gd name="T75" fmla="*/ 11 h 72"/>
                    <a:gd name="T76" fmla="*/ 42 w 52"/>
                    <a:gd name="T77" fmla="*/ 7 h 72"/>
                    <a:gd name="T78" fmla="*/ 46 w 52"/>
                    <a:gd name="T79" fmla="*/ 16 h 72"/>
                    <a:gd name="T80" fmla="*/ 10 w 52"/>
                    <a:gd name="T81" fmla="*/ 20 h 72"/>
                    <a:gd name="T82" fmla="*/ 6 w 52"/>
                    <a:gd name="T83" fmla="*/ 11 h 72"/>
                    <a:gd name="T84" fmla="*/ 0 w 52"/>
                    <a:gd name="T85" fmla="*/ 5 h 72"/>
                    <a:gd name="T86" fmla="*/ 5 w 52"/>
                    <a:gd name="T87" fmla="*/ 72 h 72"/>
                    <a:gd name="T88" fmla="*/ 52 w 52"/>
                    <a:gd name="T89" fmla="*/ 67 h 72"/>
                    <a:gd name="T90" fmla="*/ 47 w 52"/>
                    <a:gd name="T9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" h="72">
                      <a:moveTo>
                        <a:pt x="47" y="32"/>
                      </a:moveTo>
                      <a:cubicBezTo>
                        <a:pt x="47" y="35"/>
                        <a:pt x="45" y="37"/>
                        <a:pt x="42" y="37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38" y="37"/>
                        <a:pt x="35" y="35"/>
                        <a:pt x="35" y="32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5" y="29"/>
                        <a:pt x="38" y="27"/>
                        <a:pt x="40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5" y="27"/>
                        <a:pt x="47" y="29"/>
                        <a:pt x="47" y="32"/>
                      </a:cubicBezTo>
                      <a:close/>
                      <a:moveTo>
                        <a:pt x="47" y="47"/>
                      </a:moveTo>
                      <a:cubicBezTo>
                        <a:pt x="47" y="49"/>
                        <a:pt x="45" y="52"/>
                        <a:pt x="42" y="52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ubicBezTo>
                        <a:pt x="38" y="52"/>
                        <a:pt x="35" y="49"/>
                        <a:pt x="35" y="47"/>
                      </a:cubicBezTo>
                      <a:cubicBezTo>
                        <a:pt x="35" y="46"/>
                        <a:pt x="35" y="46"/>
                        <a:pt x="35" y="46"/>
                      </a:cubicBezTo>
                      <a:cubicBezTo>
                        <a:pt x="35" y="44"/>
                        <a:pt x="38" y="42"/>
                        <a:pt x="40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5" y="42"/>
                        <a:pt x="47" y="44"/>
                        <a:pt x="47" y="46"/>
                      </a:cubicBezTo>
                      <a:lnTo>
                        <a:pt x="47" y="47"/>
                      </a:lnTo>
                      <a:close/>
                      <a:moveTo>
                        <a:pt x="47" y="61"/>
                      </a:moveTo>
                      <a:cubicBezTo>
                        <a:pt x="47" y="64"/>
                        <a:pt x="45" y="66"/>
                        <a:pt x="42" y="66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38" y="66"/>
                        <a:pt x="35" y="64"/>
                        <a:pt x="35" y="61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58"/>
                        <a:pt x="38" y="56"/>
                        <a:pt x="40" y="56"/>
                      </a:cubicBezTo>
                      <a:cubicBezTo>
                        <a:pt x="42" y="56"/>
                        <a:pt x="42" y="56"/>
                        <a:pt x="42" y="56"/>
                      </a:cubicBezTo>
                      <a:cubicBezTo>
                        <a:pt x="45" y="56"/>
                        <a:pt x="47" y="58"/>
                        <a:pt x="47" y="61"/>
                      </a:cubicBezTo>
                      <a:close/>
                      <a:moveTo>
                        <a:pt x="32" y="32"/>
                      </a:moveTo>
                      <a:cubicBezTo>
                        <a:pt x="32" y="35"/>
                        <a:pt x="30" y="37"/>
                        <a:pt x="27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3" y="37"/>
                        <a:pt x="20" y="35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29"/>
                        <a:pt x="23" y="27"/>
                        <a:pt x="25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30" y="27"/>
                        <a:pt x="32" y="29"/>
                        <a:pt x="32" y="32"/>
                      </a:cubicBezTo>
                      <a:close/>
                      <a:moveTo>
                        <a:pt x="32" y="47"/>
                      </a:moveTo>
                      <a:cubicBezTo>
                        <a:pt x="32" y="49"/>
                        <a:pt x="30" y="52"/>
                        <a:pt x="27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3" y="52"/>
                        <a:pt x="20" y="49"/>
                        <a:pt x="20" y="47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4"/>
                        <a:pt x="23" y="42"/>
                        <a:pt x="25" y="42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30" y="42"/>
                        <a:pt x="32" y="44"/>
                        <a:pt x="32" y="46"/>
                      </a:cubicBezTo>
                      <a:lnTo>
                        <a:pt x="32" y="47"/>
                      </a:lnTo>
                      <a:close/>
                      <a:moveTo>
                        <a:pt x="32" y="61"/>
                      </a:moveTo>
                      <a:cubicBezTo>
                        <a:pt x="32" y="64"/>
                        <a:pt x="30" y="66"/>
                        <a:pt x="27" y="66"/>
                      </a:cubicBezTo>
                      <a:cubicBezTo>
                        <a:pt x="25" y="66"/>
                        <a:pt x="25" y="66"/>
                        <a:pt x="25" y="66"/>
                      </a:cubicBezTo>
                      <a:cubicBezTo>
                        <a:pt x="23" y="66"/>
                        <a:pt x="20" y="64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20" y="58"/>
                        <a:pt x="23" y="56"/>
                        <a:pt x="25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0" y="56"/>
                        <a:pt x="32" y="58"/>
                        <a:pt x="32" y="61"/>
                      </a:cubicBezTo>
                      <a:close/>
                      <a:moveTo>
                        <a:pt x="17" y="32"/>
                      </a:moveTo>
                      <a:cubicBezTo>
                        <a:pt x="17" y="35"/>
                        <a:pt x="15" y="37"/>
                        <a:pt x="12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7" y="37"/>
                        <a:pt x="5" y="35"/>
                        <a:pt x="5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29"/>
                        <a:pt x="7" y="27"/>
                        <a:pt x="10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5" y="27"/>
                        <a:pt x="17" y="29"/>
                        <a:pt x="17" y="32"/>
                      </a:cubicBezTo>
                      <a:close/>
                      <a:moveTo>
                        <a:pt x="17" y="47"/>
                      </a:moveTo>
                      <a:cubicBezTo>
                        <a:pt x="17" y="49"/>
                        <a:pt x="15" y="52"/>
                        <a:pt x="12" y="52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7" y="52"/>
                        <a:pt x="5" y="49"/>
                        <a:pt x="5" y="47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5" y="44"/>
                        <a:pt x="7" y="42"/>
                        <a:pt x="10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5" y="42"/>
                        <a:pt x="17" y="44"/>
                        <a:pt x="17" y="46"/>
                      </a:cubicBezTo>
                      <a:lnTo>
                        <a:pt x="17" y="47"/>
                      </a:lnTo>
                      <a:close/>
                      <a:moveTo>
                        <a:pt x="17" y="61"/>
                      </a:moveTo>
                      <a:cubicBezTo>
                        <a:pt x="17" y="64"/>
                        <a:pt x="15" y="66"/>
                        <a:pt x="12" y="66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7" y="66"/>
                        <a:pt x="5" y="64"/>
                        <a:pt x="5" y="61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5" y="58"/>
                        <a:pt x="7" y="56"/>
                        <a:pt x="10" y="56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15" y="56"/>
                        <a:pt x="17" y="58"/>
                        <a:pt x="17" y="61"/>
                      </a:cubicBezTo>
                      <a:close/>
                      <a:moveTo>
                        <a:pt x="6" y="11"/>
                      </a:moveTo>
                      <a:cubicBezTo>
                        <a:pt x="6" y="9"/>
                        <a:pt x="8" y="7"/>
                        <a:pt x="10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4" y="7"/>
                        <a:pt x="46" y="9"/>
                        <a:pt x="46" y="11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6" y="18"/>
                        <a:pt x="44" y="20"/>
                        <a:pt x="42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8" y="20"/>
                        <a:pt x="6" y="18"/>
                        <a:pt x="6" y="16"/>
                      </a:cubicBezTo>
                      <a:lnTo>
                        <a:pt x="6" y="11"/>
                      </a:lnTo>
                      <a:close/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2" y="72"/>
                        <a:pt x="5" y="72"/>
                      </a:cubicBezTo>
                      <a:cubicBezTo>
                        <a:pt x="47" y="72"/>
                        <a:pt x="47" y="72"/>
                        <a:pt x="47" y="72"/>
                      </a:cubicBezTo>
                      <a:cubicBezTo>
                        <a:pt x="50" y="72"/>
                        <a:pt x="52" y="70"/>
                        <a:pt x="52" y="67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0" y="0"/>
                        <a:pt x="47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vert="horz" wrap="square" lIns="95122" tIns="47560" rIns="95122" bIns="475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511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981489" y="4495634"/>
                  <a:ext cx="1410789" cy="1547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508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48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024354" y="2072579"/>
                <a:ext cx="1112845" cy="550605"/>
              </a:xfrm>
              <a:prstGeom prst="rect">
                <a:avLst/>
              </a:prstGeom>
              <a:noFill/>
            </p:spPr>
            <p:txBody>
              <a:bodyPr wrap="square" lIns="186494" tIns="149196" rIns="186494" bIns="149196" rtlCol="0">
                <a:spAutoFit/>
              </a:bodyPr>
              <a:lstStyle/>
              <a:p>
                <a:pPr marL="0" marR="0" lvl="0" indent="0" algn="ctr" defTabSz="93241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rPr>
                  <a:t>Tools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876115" y="1445996"/>
              <a:ext cx="2492242" cy="1013997"/>
              <a:chOff x="7084228" y="-2088521"/>
              <a:chExt cx="2492242" cy="101399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865100" y="-2088521"/>
                <a:ext cx="979928" cy="538138"/>
                <a:chOff x="-4670543" y="5234272"/>
                <a:chExt cx="1339368" cy="735528"/>
              </a:xfrm>
            </p:grpSpPr>
            <p:sp>
              <p:nvSpPr>
                <p:cNvPr id="57" name="Freeform 37"/>
                <p:cNvSpPr>
                  <a:spLocks noChangeAspect="1" noEditPoints="1"/>
                </p:cNvSpPr>
                <p:nvPr/>
              </p:nvSpPr>
              <p:spPr bwMode="black">
                <a:xfrm>
                  <a:off x="-4096368" y="5234272"/>
                  <a:ext cx="765193" cy="554949"/>
                </a:xfrm>
                <a:custGeom>
                  <a:avLst/>
                  <a:gdLst>
                    <a:gd name="T0" fmla="*/ 274 w 1322"/>
                    <a:gd name="T1" fmla="*/ 483 h 958"/>
                    <a:gd name="T2" fmla="*/ 169 w 1322"/>
                    <a:gd name="T3" fmla="*/ 378 h 958"/>
                    <a:gd name="T4" fmla="*/ 64 w 1322"/>
                    <a:gd name="T5" fmla="*/ 483 h 958"/>
                    <a:gd name="T6" fmla="*/ 169 w 1322"/>
                    <a:gd name="T7" fmla="*/ 589 h 958"/>
                    <a:gd name="T8" fmla="*/ 274 w 1322"/>
                    <a:gd name="T9" fmla="*/ 483 h 958"/>
                    <a:gd name="T10" fmla="*/ 1259 w 1322"/>
                    <a:gd name="T11" fmla="*/ 790 h 958"/>
                    <a:gd name="T12" fmla="*/ 1154 w 1322"/>
                    <a:gd name="T13" fmla="*/ 684 h 958"/>
                    <a:gd name="T14" fmla="*/ 1049 w 1322"/>
                    <a:gd name="T15" fmla="*/ 790 h 958"/>
                    <a:gd name="T16" fmla="*/ 1154 w 1322"/>
                    <a:gd name="T17" fmla="*/ 895 h 958"/>
                    <a:gd name="T18" fmla="*/ 1259 w 1322"/>
                    <a:gd name="T19" fmla="*/ 790 h 958"/>
                    <a:gd name="T20" fmla="*/ 1259 w 1322"/>
                    <a:gd name="T21" fmla="*/ 169 h 958"/>
                    <a:gd name="T22" fmla="*/ 1154 w 1322"/>
                    <a:gd name="T23" fmla="*/ 64 h 958"/>
                    <a:gd name="T24" fmla="*/ 1049 w 1322"/>
                    <a:gd name="T25" fmla="*/ 169 h 958"/>
                    <a:gd name="T26" fmla="*/ 1154 w 1322"/>
                    <a:gd name="T27" fmla="*/ 274 h 958"/>
                    <a:gd name="T28" fmla="*/ 1259 w 1322"/>
                    <a:gd name="T29" fmla="*/ 169 h 958"/>
                    <a:gd name="T30" fmla="*/ 1322 w 1322"/>
                    <a:gd name="T31" fmla="*/ 790 h 958"/>
                    <a:gd name="T32" fmla="*/ 1154 w 1322"/>
                    <a:gd name="T33" fmla="*/ 958 h 958"/>
                    <a:gd name="T34" fmla="*/ 998 w 1322"/>
                    <a:gd name="T35" fmla="*/ 855 h 958"/>
                    <a:gd name="T36" fmla="*/ 991 w 1322"/>
                    <a:gd name="T37" fmla="*/ 830 h 958"/>
                    <a:gd name="T38" fmla="*/ 631 w 1322"/>
                    <a:gd name="T39" fmla="*/ 830 h 958"/>
                    <a:gd name="T40" fmla="*/ 631 w 1322"/>
                    <a:gd name="T41" fmla="*/ 761 h 958"/>
                    <a:gd name="T42" fmla="*/ 988 w 1322"/>
                    <a:gd name="T43" fmla="*/ 761 h 958"/>
                    <a:gd name="T44" fmla="*/ 989 w 1322"/>
                    <a:gd name="T45" fmla="*/ 756 h 958"/>
                    <a:gd name="T46" fmla="*/ 1154 w 1322"/>
                    <a:gd name="T47" fmla="*/ 621 h 958"/>
                    <a:gd name="T48" fmla="*/ 1322 w 1322"/>
                    <a:gd name="T49" fmla="*/ 790 h 958"/>
                    <a:gd name="T50" fmla="*/ 1322 w 1322"/>
                    <a:gd name="T51" fmla="*/ 169 h 958"/>
                    <a:gd name="T52" fmla="*/ 1154 w 1322"/>
                    <a:gd name="T53" fmla="*/ 338 h 958"/>
                    <a:gd name="T54" fmla="*/ 998 w 1322"/>
                    <a:gd name="T55" fmla="*/ 235 h 958"/>
                    <a:gd name="T56" fmla="*/ 991 w 1322"/>
                    <a:gd name="T57" fmla="*/ 210 h 958"/>
                    <a:gd name="T58" fmla="*/ 701 w 1322"/>
                    <a:gd name="T59" fmla="*/ 210 h 958"/>
                    <a:gd name="T60" fmla="*/ 701 w 1322"/>
                    <a:gd name="T61" fmla="*/ 448 h 958"/>
                    <a:gd name="T62" fmla="*/ 701 w 1322"/>
                    <a:gd name="T63" fmla="*/ 448 h 958"/>
                    <a:gd name="T64" fmla="*/ 701 w 1322"/>
                    <a:gd name="T65" fmla="*/ 518 h 958"/>
                    <a:gd name="T66" fmla="*/ 701 w 1322"/>
                    <a:gd name="T67" fmla="*/ 518 h 958"/>
                    <a:gd name="T68" fmla="*/ 701 w 1322"/>
                    <a:gd name="T69" fmla="*/ 761 h 958"/>
                    <a:gd name="T70" fmla="*/ 631 w 1322"/>
                    <a:gd name="T71" fmla="*/ 761 h 958"/>
                    <a:gd name="T72" fmla="*/ 631 w 1322"/>
                    <a:gd name="T73" fmla="*/ 518 h 958"/>
                    <a:gd name="T74" fmla="*/ 334 w 1322"/>
                    <a:gd name="T75" fmla="*/ 518 h 958"/>
                    <a:gd name="T76" fmla="*/ 324 w 1322"/>
                    <a:gd name="T77" fmla="*/ 549 h 958"/>
                    <a:gd name="T78" fmla="*/ 169 w 1322"/>
                    <a:gd name="T79" fmla="*/ 652 h 958"/>
                    <a:gd name="T80" fmla="*/ 0 w 1322"/>
                    <a:gd name="T81" fmla="*/ 483 h 958"/>
                    <a:gd name="T82" fmla="*/ 169 w 1322"/>
                    <a:gd name="T83" fmla="*/ 315 h 958"/>
                    <a:gd name="T84" fmla="*/ 324 w 1322"/>
                    <a:gd name="T85" fmla="*/ 418 h 958"/>
                    <a:gd name="T86" fmla="*/ 334 w 1322"/>
                    <a:gd name="T87" fmla="*/ 448 h 958"/>
                    <a:gd name="T88" fmla="*/ 631 w 1322"/>
                    <a:gd name="T89" fmla="*/ 448 h 958"/>
                    <a:gd name="T90" fmla="*/ 631 w 1322"/>
                    <a:gd name="T91" fmla="*/ 210 h 958"/>
                    <a:gd name="T92" fmla="*/ 631 w 1322"/>
                    <a:gd name="T93" fmla="*/ 140 h 958"/>
                    <a:gd name="T94" fmla="*/ 988 w 1322"/>
                    <a:gd name="T95" fmla="*/ 140 h 958"/>
                    <a:gd name="T96" fmla="*/ 989 w 1322"/>
                    <a:gd name="T97" fmla="*/ 135 h 958"/>
                    <a:gd name="T98" fmla="*/ 1154 w 1322"/>
                    <a:gd name="T99" fmla="*/ 0 h 958"/>
                    <a:gd name="T100" fmla="*/ 1322 w 1322"/>
                    <a:gd name="T101" fmla="*/ 169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22" h="958">
                      <a:moveTo>
                        <a:pt x="274" y="483"/>
                      </a:moveTo>
                      <a:cubicBezTo>
                        <a:pt x="274" y="425"/>
                        <a:pt x="227" y="378"/>
                        <a:pt x="169" y="378"/>
                      </a:cubicBezTo>
                      <a:cubicBezTo>
                        <a:pt x="111" y="378"/>
                        <a:pt x="64" y="425"/>
                        <a:pt x="64" y="483"/>
                      </a:cubicBezTo>
                      <a:cubicBezTo>
                        <a:pt x="64" y="541"/>
                        <a:pt x="111" y="589"/>
                        <a:pt x="169" y="589"/>
                      </a:cubicBezTo>
                      <a:cubicBezTo>
                        <a:pt x="227" y="589"/>
                        <a:pt x="274" y="541"/>
                        <a:pt x="274" y="483"/>
                      </a:cubicBezTo>
                      <a:close/>
                      <a:moveTo>
                        <a:pt x="1259" y="790"/>
                      </a:moveTo>
                      <a:cubicBezTo>
                        <a:pt x="1259" y="732"/>
                        <a:pt x="1212" y="684"/>
                        <a:pt x="1154" y="684"/>
                      </a:cubicBezTo>
                      <a:cubicBezTo>
                        <a:pt x="1096" y="684"/>
                        <a:pt x="1049" y="732"/>
                        <a:pt x="1049" y="790"/>
                      </a:cubicBezTo>
                      <a:cubicBezTo>
                        <a:pt x="1049" y="848"/>
                        <a:pt x="1096" y="895"/>
                        <a:pt x="1154" y="895"/>
                      </a:cubicBezTo>
                      <a:cubicBezTo>
                        <a:pt x="1212" y="895"/>
                        <a:pt x="1259" y="848"/>
                        <a:pt x="1259" y="790"/>
                      </a:cubicBezTo>
                      <a:close/>
                      <a:moveTo>
                        <a:pt x="1259" y="169"/>
                      </a:moveTo>
                      <a:cubicBezTo>
                        <a:pt x="1259" y="111"/>
                        <a:pt x="1212" y="64"/>
                        <a:pt x="1154" y="64"/>
                      </a:cubicBezTo>
                      <a:cubicBezTo>
                        <a:pt x="1096" y="64"/>
                        <a:pt x="1049" y="111"/>
                        <a:pt x="1049" y="169"/>
                      </a:cubicBezTo>
                      <a:cubicBezTo>
                        <a:pt x="1049" y="227"/>
                        <a:pt x="1096" y="274"/>
                        <a:pt x="1154" y="274"/>
                      </a:cubicBezTo>
                      <a:cubicBezTo>
                        <a:pt x="1212" y="274"/>
                        <a:pt x="1259" y="227"/>
                        <a:pt x="1259" y="169"/>
                      </a:cubicBezTo>
                      <a:close/>
                      <a:moveTo>
                        <a:pt x="1322" y="790"/>
                      </a:moveTo>
                      <a:cubicBezTo>
                        <a:pt x="1322" y="883"/>
                        <a:pt x="1247" y="958"/>
                        <a:pt x="1154" y="958"/>
                      </a:cubicBezTo>
                      <a:cubicBezTo>
                        <a:pt x="1084" y="958"/>
                        <a:pt x="1024" y="916"/>
                        <a:pt x="998" y="855"/>
                      </a:cubicBezTo>
                      <a:cubicBezTo>
                        <a:pt x="991" y="830"/>
                        <a:pt x="991" y="830"/>
                        <a:pt x="991" y="830"/>
                      </a:cubicBezTo>
                      <a:cubicBezTo>
                        <a:pt x="631" y="830"/>
                        <a:pt x="631" y="830"/>
                        <a:pt x="631" y="830"/>
                      </a:cubicBezTo>
                      <a:cubicBezTo>
                        <a:pt x="631" y="761"/>
                        <a:pt x="631" y="761"/>
                        <a:pt x="631" y="761"/>
                      </a:cubicBezTo>
                      <a:cubicBezTo>
                        <a:pt x="988" y="761"/>
                        <a:pt x="988" y="761"/>
                        <a:pt x="988" y="761"/>
                      </a:cubicBezTo>
                      <a:cubicBezTo>
                        <a:pt x="989" y="756"/>
                        <a:pt x="989" y="756"/>
                        <a:pt x="989" y="756"/>
                      </a:cubicBezTo>
                      <a:cubicBezTo>
                        <a:pt x="1004" y="679"/>
                        <a:pt x="1072" y="621"/>
                        <a:pt x="1154" y="621"/>
                      </a:cubicBezTo>
                      <a:cubicBezTo>
                        <a:pt x="1247" y="621"/>
                        <a:pt x="1322" y="696"/>
                        <a:pt x="1322" y="790"/>
                      </a:cubicBezTo>
                      <a:close/>
                      <a:moveTo>
                        <a:pt x="1322" y="169"/>
                      </a:moveTo>
                      <a:cubicBezTo>
                        <a:pt x="1322" y="262"/>
                        <a:pt x="1247" y="338"/>
                        <a:pt x="1154" y="338"/>
                      </a:cubicBezTo>
                      <a:cubicBezTo>
                        <a:pt x="1084" y="338"/>
                        <a:pt x="1024" y="295"/>
                        <a:pt x="998" y="235"/>
                      </a:cubicBezTo>
                      <a:cubicBezTo>
                        <a:pt x="991" y="210"/>
                        <a:pt x="991" y="210"/>
                        <a:pt x="991" y="210"/>
                      </a:cubicBezTo>
                      <a:cubicBezTo>
                        <a:pt x="701" y="210"/>
                        <a:pt x="701" y="210"/>
                        <a:pt x="701" y="210"/>
                      </a:cubicBezTo>
                      <a:cubicBezTo>
                        <a:pt x="701" y="448"/>
                        <a:pt x="701" y="448"/>
                        <a:pt x="701" y="448"/>
                      </a:cubicBezTo>
                      <a:cubicBezTo>
                        <a:pt x="701" y="448"/>
                        <a:pt x="701" y="448"/>
                        <a:pt x="701" y="448"/>
                      </a:cubicBezTo>
                      <a:cubicBezTo>
                        <a:pt x="701" y="518"/>
                        <a:pt x="701" y="518"/>
                        <a:pt x="701" y="518"/>
                      </a:cubicBezTo>
                      <a:cubicBezTo>
                        <a:pt x="701" y="518"/>
                        <a:pt x="701" y="518"/>
                        <a:pt x="701" y="518"/>
                      </a:cubicBezTo>
                      <a:cubicBezTo>
                        <a:pt x="701" y="761"/>
                        <a:pt x="701" y="761"/>
                        <a:pt x="701" y="761"/>
                      </a:cubicBezTo>
                      <a:cubicBezTo>
                        <a:pt x="631" y="761"/>
                        <a:pt x="631" y="761"/>
                        <a:pt x="631" y="761"/>
                      </a:cubicBezTo>
                      <a:cubicBezTo>
                        <a:pt x="631" y="518"/>
                        <a:pt x="631" y="518"/>
                        <a:pt x="631" y="518"/>
                      </a:cubicBezTo>
                      <a:cubicBezTo>
                        <a:pt x="334" y="518"/>
                        <a:pt x="334" y="518"/>
                        <a:pt x="334" y="518"/>
                      </a:cubicBezTo>
                      <a:cubicBezTo>
                        <a:pt x="324" y="549"/>
                        <a:pt x="324" y="549"/>
                        <a:pt x="324" y="549"/>
                      </a:cubicBezTo>
                      <a:cubicBezTo>
                        <a:pt x="298" y="610"/>
                        <a:pt x="239" y="652"/>
                        <a:pt x="169" y="652"/>
                      </a:cubicBezTo>
                      <a:cubicBezTo>
                        <a:pt x="76" y="652"/>
                        <a:pt x="0" y="577"/>
                        <a:pt x="0" y="483"/>
                      </a:cubicBezTo>
                      <a:cubicBezTo>
                        <a:pt x="0" y="390"/>
                        <a:pt x="76" y="315"/>
                        <a:pt x="169" y="315"/>
                      </a:cubicBezTo>
                      <a:cubicBezTo>
                        <a:pt x="239" y="315"/>
                        <a:pt x="298" y="357"/>
                        <a:pt x="324" y="418"/>
                      </a:cubicBezTo>
                      <a:cubicBezTo>
                        <a:pt x="334" y="448"/>
                        <a:pt x="334" y="448"/>
                        <a:pt x="334" y="448"/>
                      </a:cubicBezTo>
                      <a:cubicBezTo>
                        <a:pt x="631" y="448"/>
                        <a:pt x="631" y="448"/>
                        <a:pt x="631" y="448"/>
                      </a:cubicBezTo>
                      <a:cubicBezTo>
                        <a:pt x="631" y="210"/>
                        <a:pt x="631" y="210"/>
                        <a:pt x="631" y="210"/>
                      </a:cubicBezTo>
                      <a:cubicBezTo>
                        <a:pt x="631" y="140"/>
                        <a:pt x="631" y="140"/>
                        <a:pt x="631" y="140"/>
                      </a:cubicBezTo>
                      <a:cubicBezTo>
                        <a:pt x="988" y="140"/>
                        <a:pt x="988" y="140"/>
                        <a:pt x="988" y="140"/>
                      </a:cubicBezTo>
                      <a:cubicBezTo>
                        <a:pt x="989" y="135"/>
                        <a:pt x="989" y="135"/>
                        <a:pt x="989" y="135"/>
                      </a:cubicBezTo>
                      <a:cubicBezTo>
                        <a:pt x="1004" y="58"/>
                        <a:pt x="1072" y="0"/>
                        <a:pt x="1154" y="0"/>
                      </a:cubicBezTo>
                      <a:cubicBezTo>
                        <a:pt x="1247" y="0"/>
                        <a:pt x="1322" y="76"/>
                        <a:pt x="1322" y="16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511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58" name="Freeform 37"/>
                <p:cNvSpPr>
                  <a:spLocks noChangeAspect="1" noEditPoints="1"/>
                </p:cNvSpPr>
                <p:nvPr/>
              </p:nvSpPr>
              <p:spPr bwMode="black">
                <a:xfrm>
                  <a:off x="-4670543" y="5414851"/>
                  <a:ext cx="765193" cy="554949"/>
                </a:xfrm>
                <a:custGeom>
                  <a:avLst/>
                  <a:gdLst>
                    <a:gd name="T0" fmla="*/ 274 w 1322"/>
                    <a:gd name="T1" fmla="*/ 483 h 958"/>
                    <a:gd name="T2" fmla="*/ 169 w 1322"/>
                    <a:gd name="T3" fmla="*/ 378 h 958"/>
                    <a:gd name="T4" fmla="*/ 64 w 1322"/>
                    <a:gd name="T5" fmla="*/ 483 h 958"/>
                    <a:gd name="T6" fmla="*/ 169 w 1322"/>
                    <a:gd name="T7" fmla="*/ 589 h 958"/>
                    <a:gd name="T8" fmla="*/ 274 w 1322"/>
                    <a:gd name="T9" fmla="*/ 483 h 958"/>
                    <a:gd name="T10" fmla="*/ 1259 w 1322"/>
                    <a:gd name="T11" fmla="*/ 790 h 958"/>
                    <a:gd name="T12" fmla="*/ 1154 w 1322"/>
                    <a:gd name="T13" fmla="*/ 684 h 958"/>
                    <a:gd name="T14" fmla="*/ 1049 w 1322"/>
                    <a:gd name="T15" fmla="*/ 790 h 958"/>
                    <a:gd name="T16" fmla="*/ 1154 w 1322"/>
                    <a:gd name="T17" fmla="*/ 895 h 958"/>
                    <a:gd name="T18" fmla="*/ 1259 w 1322"/>
                    <a:gd name="T19" fmla="*/ 790 h 958"/>
                    <a:gd name="T20" fmla="*/ 1259 w 1322"/>
                    <a:gd name="T21" fmla="*/ 169 h 958"/>
                    <a:gd name="T22" fmla="*/ 1154 w 1322"/>
                    <a:gd name="T23" fmla="*/ 64 h 958"/>
                    <a:gd name="T24" fmla="*/ 1049 w 1322"/>
                    <a:gd name="T25" fmla="*/ 169 h 958"/>
                    <a:gd name="T26" fmla="*/ 1154 w 1322"/>
                    <a:gd name="T27" fmla="*/ 274 h 958"/>
                    <a:gd name="T28" fmla="*/ 1259 w 1322"/>
                    <a:gd name="T29" fmla="*/ 169 h 958"/>
                    <a:gd name="T30" fmla="*/ 1322 w 1322"/>
                    <a:gd name="T31" fmla="*/ 790 h 958"/>
                    <a:gd name="T32" fmla="*/ 1154 w 1322"/>
                    <a:gd name="T33" fmla="*/ 958 h 958"/>
                    <a:gd name="T34" fmla="*/ 998 w 1322"/>
                    <a:gd name="T35" fmla="*/ 855 h 958"/>
                    <a:gd name="T36" fmla="*/ 991 w 1322"/>
                    <a:gd name="T37" fmla="*/ 830 h 958"/>
                    <a:gd name="T38" fmla="*/ 631 w 1322"/>
                    <a:gd name="T39" fmla="*/ 830 h 958"/>
                    <a:gd name="T40" fmla="*/ 631 w 1322"/>
                    <a:gd name="T41" fmla="*/ 761 h 958"/>
                    <a:gd name="T42" fmla="*/ 988 w 1322"/>
                    <a:gd name="T43" fmla="*/ 761 h 958"/>
                    <a:gd name="T44" fmla="*/ 989 w 1322"/>
                    <a:gd name="T45" fmla="*/ 756 h 958"/>
                    <a:gd name="T46" fmla="*/ 1154 w 1322"/>
                    <a:gd name="T47" fmla="*/ 621 h 958"/>
                    <a:gd name="T48" fmla="*/ 1322 w 1322"/>
                    <a:gd name="T49" fmla="*/ 790 h 958"/>
                    <a:gd name="T50" fmla="*/ 1322 w 1322"/>
                    <a:gd name="T51" fmla="*/ 169 h 958"/>
                    <a:gd name="T52" fmla="*/ 1154 w 1322"/>
                    <a:gd name="T53" fmla="*/ 338 h 958"/>
                    <a:gd name="T54" fmla="*/ 998 w 1322"/>
                    <a:gd name="T55" fmla="*/ 235 h 958"/>
                    <a:gd name="T56" fmla="*/ 991 w 1322"/>
                    <a:gd name="T57" fmla="*/ 210 h 958"/>
                    <a:gd name="T58" fmla="*/ 701 w 1322"/>
                    <a:gd name="T59" fmla="*/ 210 h 958"/>
                    <a:gd name="T60" fmla="*/ 701 w 1322"/>
                    <a:gd name="T61" fmla="*/ 448 h 958"/>
                    <a:gd name="T62" fmla="*/ 701 w 1322"/>
                    <a:gd name="T63" fmla="*/ 448 h 958"/>
                    <a:gd name="T64" fmla="*/ 701 w 1322"/>
                    <a:gd name="T65" fmla="*/ 518 h 958"/>
                    <a:gd name="T66" fmla="*/ 701 w 1322"/>
                    <a:gd name="T67" fmla="*/ 518 h 958"/>
                    <a:gd name="T68" fmla="*/ 701 w 1322"/>
                    <a:gd name="T69" fmla="*/ 761 h 958"/>
                    <a:gd name="T70" fmla="*/ 631 w 1322"/>
                    <a:gd name="T71" fmla="*/ 761 h 958"/>
                    <a:gd name="T72" fmla="*/ 631 w 1322"/>
                    <a:gd name="T73" fmla="*/ 518 h 958"/>
                    <a:gd name="T74" fmla="*/ 334 w 1322"/>
                    <a:gd name="T75" fmla="*/ 518 h 958"/>
                    <a:gd name="T76" fmla="*/ 324 w 1322"/>
                    <a:gd name="T77" fmla="*/ 549 h 958"/>
                    <a:gd name="T78" fmla="*/ 169 w 1322"/>
                    <a:gd name="T79" fmla="*/ 652 h 958"/>
                    <a:gd name="T80" fmla="*/ 0 w 1322"/>
                    <a:gd name="T81" fmla="*/ 483 h 958"/>
                    <a:gd name="T82" fmla="*/ 169 w 1322"/>
                    <a:gd name="T83" fmla="*/ 315 h 958"/>
                    <a:gd name="T84" fmla="*/ 324 w 1322"/>
                    <a:gd name="T85" fmla="*/ 418 h 958"/>
                    <a:gd name="T86" fmla="*/ 334 w 1322"/>
                    <a:gd name="T87" fmla="*/ 448 h 958"/>
                    <a:gd name="T88" fmla="*/ 631 w 1322"/>
                    <a:gd name="T89" fmla="*/ 448 h 958"/>
                    <a:gd name="T90" fmla="*/ 631 w 1322"/>
                    <a:gd name="T91" fmla="*/ 210 h 958"/>
                    <a:gd name="T92" fmla="*/ 631 w 1322"/>
                    <a:gd name="T93" fmla="*/ 140 h 958"/>
                    <a:gd name="T94" fmla="*/ 988 w 1322"/>
                    <a:gd name="T95" fmla="*/ 140 h 958"/>
                    <a:gd name="T96" fmla="*/ 989 w 1322"/>
                    <a:gd name="T97" fmla="*/ 135 h 958"/>
                    <a:gd name="T98" fmla="*/ 1154 w 1322"/>
                    <a:gd name="T99" fmla="*/ 0 h 958"/>
                    <a:gd name="T100" fmla="*/ 1322 w 1322"/>
                    <a:gd name="T101" fmla="*/ 169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22" h="958">
                      <a:moveTo>
                        <a:pt x="274" y="483"/>
                      </a:moveTo>
                      <a:cubicBezTo>
                        <a:pt x="274" y="425"/>
                        <a:pt x="227" y="378"/>
                        <a:pt x="169" y="378"/>
                      </a:cubicBezTo>
                      <a:cubicBezTo>
                        <a:pt x="111" y="378"/>
                        <a:pt x="64" y="425"/>
                        <a:pt x="64" y="483"/>
                      </a:cubicBezTo>
                      <a:cubicBezTo>
                        <a:pt x="64" y="541"/>
                        <a:pt x="111" y="589"/>
                        <a:pt x="169" y="589"/>
                      </a:cubicBezTo>
                      <a:cubicBezTo>
                        <a:pt x="227" y="589"/>
                        <a:pt x="274" y="541"/>
                        <a:pt x="274" y="483"/>
                      </a:cubicBezTo>
                      <a:close/>
                      <a:moveTo>
                        <a:pt x="1259" y="790"/>
                      </a:moveTo>
                      <a:cubicBezTo>
                        <a:pt x="1259" y="732"/>
                        <a:pt x="1212" y="684"/>
                        <a:pt x="1154" y="684"/>
                      </a:cubicBezTo>
                      <a:cubicBezTo>
                        <a:pt x="1096" y="684"/>
                        <a:pt x="1049" y="732"/>
                        <a:pt x="1049" y="790"/>
                      </a:cubicBezTo>
                      <a:cubicBezTo>
                        <a:pt x="1049" y="848"/>
                        <a:pt x="1096" y="895"/>
                        <a:pt x="1154" y="895"/>
                      </a:cubicBezTo>
                      <a:cubicBezTo>
                        <a:pt x="1212" y="895"/>
                        <a:pt x="1259" y="848"/>
                        <a:pt x="1259" y="790"/>
                      </a:cubicBezTo>
                      <a:close/>
                      <a:moveTo>
                        <a:pt x="1259" y="169"/>
                      </a:moveTo>
                      <a:cubicBezTo>
                        <a:pt x="1259" y="111"/>
                        <a:pt x="1212" y="64"/>
                        <a:pt x="1154" y="64"/>
                      </a:cubicBezTo>
                      <a:cubicBezTo>
                        <a:pt x="1096" y="64"/>
                        <a:pt x="1049" y="111"/>
                        <a:pt x="1049" y="169"/>
                      </a:cubicBezTo>
                      <a:cubicBezTo>
                        <a:pt x="1049" y="227"/>
                        <a:pt x="1096" y="274"/>
                        <a:pt x="1154" y="274"/>
                      </a:cubicBezTo>
                      <a:cubicBezTo>
                        <a:pt x="1212" y="274"/>
                        <a:pt x="1259" y="227"/>
                        <a:pt x="1259" y="169"/>
                      </a:cubicBezTo>
                      <a:close/>
                      <a:moveTo>
                        <a:pt x="1322" y="790"/>
                      </a:moveTo>
                      <a:cubicBezTo>
                        <a:pt x="1322" y="883"/>
                        <a:pt x="1247" y="958"/>
                        <a:pt x="1154" y="958"/>
                      </a:cubicBezTo>
                      <a:cubicBezTo>
                        <a:pt x="1084" y="958"/>
                        <a:pt x="1024" y="916"/>
                        <a:pt x="998" y="855"/>
                      </a:cubicBezTo>
                      <a:cubicBezTo>
                        <a:pt x="991" y="830"/>
                        <a:pt x="991" y="830"/>
                        <a:pt x="991" y="830"/>
                      </a:cubicBezTo>
                      <a:cubicBezTo>
                        <a:pt x="631" y="830"/>
                        <a:pt x="631" y="830"/>
                        <a:pt x="631" y="830"/>
                      </a:cubicBezTo>
                      <a:cubicBezTo>
                        <a:pt x="631" y="761"/>
                        <a:pt x="631" y="761"/>
                        <a:pt x="631" y="761"/>
                      </a:cubicBezTo>
                      <a:cubicBezTo>
                        <a:pt x="988" y="761"/>
                        <a:pt x="988" y="761"/>
                        <a:pt x="988" y="761"/>
                      </a:cubicBezTo>
                      <a:cubicBezTo>
                        <a:pt x="989" y="756"/>
                        <a:pt x="989" y="756"/>
                        <a:pt x="989" y="756"/>
                      </a:cubicBezTo>
                      <a:cubicBezTo>
                        <a:pt x="1004" y="679"/>
                        <a:pt x="1072" y="621"/>
                        <a:pt x="1154" y="621"/>
                      </a:cubicBezTo>
                      <a:cubicBezTo>
                        <a:pt x="1247" y="621"/>
                        <a:pt x="1322" y="696"/>
                        <a:pt x="1322" y="790"/>
                      </a:cubicBezTo>
                      <a:close/>
                      <a:moveTo>
                        <a:pt x="1322" y="169"/>
                      </a:moveTo>
                      <a:cubicBezTo>
                        <a:pt x="1322" y="262"/>
                        <a:pt x="1247" y="338"/>
                        <a:pt x="1154" y="338"/>
                      </a:cubicBezTo>
                      <a:cubicBezTo>
                        <a:pt x="1084" y="338"/>
                        <a:pt x="1024" y="295"/>
                        <a:pt x="998" y="235"/>
                      </a:cubicBezTo>
                      <a:cubicBezTo>
                        <a:pt x="991" y="210"/>
                        <a:pt x="991" y="210"/>
                        <a:pt x="991" y="210"/>
                      </a:cubicBezTo>
                      <a:cubicBezTo>
                        <a:pt x="701" y="210"/>
                        <a:pt x="701" y="210"/>
                        <a:pt x="701" y="210"/>
                      </a:cubicBezTo>
                      <a:cubicBezTo>
                        <a:pt x="701" y="448"/>
                        <a:pt x="701" y="448"/>
                        <a:pt x="701" y="448"/>
                      </a:cubicBezTo>
                      <a:cubicBezTo>
                        <a:pt x="701" y="448"/>
                        <a:pt x="701" y="448"/>
                        <a:pt x="701" y="448"/>
                      </a:cubicBezTo>
                      <a:cubicBezTo>
                        <a:pt x="701" y="518"/>
                        <a:pt x="701" y="518"/>
                        <a:pt x="701" y="518"/>
                      </a:cubicBezTo>
                      <a:cubicBezTo>
                        <a:pt x="701" y="518"/>
                        <a:pt x="701" y="518"/>
                        <a:pt x="701" y="518"/>
                      </a:cubicBezTo>
                      <a:cubicBezTo>
                        <a:pt x="701" y="761"/>
                        <a:pt x="701" y="761"/>
                        <a:pt x="701" y="761"/>
                      </a:cubicBezTo>
                      <a:cubicBezTo>
                        <a:pt x="631" y="761"/>
                        <a:pt x="631" y="761"/>
                        <a:pt x="631" y="761"/>
                      </a:cubicBezTo>
                      <a:cubicBezTo>
                        <a:pt x="631" y="518"/>
                        <a:pt x="631" y="518"/>
                        <a:pt x="631" y="518"/>
                      </a:cubicBezTo>
                      <a:cubicBezTo>
                        <a:pt x="334" y="518"/>
                        <a:pt x="334" y="518"/>
                        <a:pt x="334" y="518"/>
                      </a:cubicBezTo>
                      <a:cubicBezTo>
                        <a:pt x="324" y="549"/>
                        <a:pt x="324" y="549"/>
                        <a:pt x="324" y="549"/>
                      </a:cubicBezTo>
                      <a:cubicBezTo>
                        <a:pt x="298" y="610"/>
                        <a:pt x="239" y="652"/>
                        <a:pt x="169" y="652"/>
                      </a:cubicBezTo>
                      <a:cubicBezTo>
                        <a:pt x="76" y="652"/>
                        <a:pt x="0" y="577"/>
                        <a:pt x="0" y="483"/>
                      </a:cubicBezTo>
                      <a:cubicBezTo>
                        <a:pt x="0" y="390"/>
                        <a:pt x="76" y="315"/>
                        <a:pt x="169" y="315"/>
                      </a:cubicBezTo>
                      <a:cubicBezTo>
                        <a:pt x="239" y="315"/>
                        <a:pt x="298" y="357"/>
                        <a:pt x="324" y="418"/>
                      </a:cubicBezTo>
                      <a:cubicBezTo>
                        <a:pt x="334" y="448"/>
                        <a:pt x="334" y="448"/>
                        <a:pt x="334" y="448"/>
                      </a:cubicBezTo>
                      <a:cubicBezTo>
                        <a:pt x="631" y="448"/>
                        <a:pt x="631" y="448"/>
                        <a:pt x="631" y="448"/>
                      </a:cubicBezTo>
                      <a:cubicBezTo>
                        <a:pt x="631" y="210"/>
                        <a:pt x="631" y="210"/>
                        <a:pt x="631" y="210"/>
                      </a:cubicBezTo>
                      <a:cubicBezTo>
                        <a:pt x="631" y="140"/>
                        <a:pt x="631" y="140"/>
                        <a:pt x="631" y="140"/>
                      </a:cubicBezTo>
                      <a:cubicBezTo>
                        <a:pt x="988" y="140"/>
                        <a:pt x="988" y="140"/>
                        <a:pt x="988" y="140"/>
                      </a:cubicBezTo>
                      <a:cubicBezTo>
                        <a:pt x="989" y="135"/>
                        <a:pt x="989" y="135"/>
                        <a:pt x="989" y="135"/>
                      </a:cubicBezTo>
                      <a:cubicBezTo>
                        <a:pt x="1004" y="58"/>
                        <a:pt x="1072" y="0"/>
                        <a:pt x="1154" y="0"/>
                      </a:cubicBezTo>
                      <a:cubicBezTo>
                        <a:pt x="1247" y="0"/>
                        <a:pt x="1322" y="76"/>
                        <a:pt x="1322" y="16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511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7084228" y="-1625129"/>
                <a:ext cx="2492242" cy="550605"/>
              </a:xfrm>
              <a:prstGeom prst="rect">
                <a:avLst/>
              </a:prstGeom>
              <a:noFill/>
            </p:spPr>
            <p:txBody>
              <a:bodyPr wrap="square" lIns="186494" tIns="149196" rIns="186494" bIns="149196" rtlCol="0">
                <a:spAutoFit/>
              </a:bodyPr>
              <a:lstStyle/>
              <a:p>
                <a:pPr marL="0" marR="0" lvl="0" indent="0" algn="ctr" defTabSz="93241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rPr>
                  <a:t>Automations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271187" y="1468971"/>
              <a:ext cx="1718450" cy="1034629"/>
              <a:chOff x="4403547" y="1679126"/>
              <a:chExt cx="1718450" cy="103462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858839" y="1679126"/>
                <a:ext cx="881970" cy="544536"/>
                <a:chOff x="2568839" y="5311258"/>
                <a:chExt cx="1463251" cy="903425"/>
              </a:xfrm>
              <a:solidFill>
                <a:schemeClr val="bg1"/>
              </a:solidFill>
            </p:grpSpPr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2568839" y="5311258"/>
                  <a:ext cx="1463251" cy="903425"/>
                </a:xfrm>
                <a:custGeom>
                  <a:avLst/>
                  <a:gdLst>
                    <a:gd name="T0" fmla="*/ 0 w 1032"/>
                    <a:gd name="T1" fmla="*/ 619 h 660"/>
                    <a:gd name="T2" fmla="*/ 1032 w 1032"/>
                    <a:gd name="T3" fmla="*/ 619 h 660"/>
                    <a:gd name="T4" fmla="*/ 1032 w 1032"/>
                    <a:gd name="T5" fmla="*/ 625 h 660"/>
                    <a:gd name="T6" fmla="*/ 990 w 1032"/>
                    <a:gd name="T7" fmla="*/ 660 h 660"/>
                    <a:gd name="T8" fmla="*/ 41 w 1032"/>
                    <a:gd name="T9" fmla="*/ 660 h 660"/>
                    <a:gd name="T10" fmla="*/ 0 w 1032"/>
                    <a:gd name="T11" fmla="*/ 625 h 660"/>
                    <a:gd name="T12" fmla="*/ 0 w 1032"/>
                    <a:gd name="T13" fmla="*/ 619 h 660"/>
                    <a:gd name="T14" fmla="*/ 140 w 1032"/>
                    <a:gd name="T15" fmla="*/ 45 h 660"/>
                    <a:gd name="T16" fmla="*/ 140 w 1032"/>
                    <a:gd name="T17" fmla="*/ 549 h 660"/>
                    <a:gd name="T18" fmla="*/ 891 w 1032"/>
                    <a:gd name="T19" fmla="*/ 549 h 660"/>
                    <a:gd name="T20" fmla="*/ 891 w 1032"/>
                    <a:gd name="T21" fmla="*/ 45 h 660"/>
                    <a:gd name="T22" fmla="*/ 140 w 1032"/>
                    <a:gd name="T23" fmla="*/ 45 h 660"/>
                    <a:gd name="T24" fmla="*/ 116 w 1032"/>
                    <a:gd name="T25" fmla="*/ 0 h 660"/>
                    <a:gd name="T26" fmla="*/ 916 w 1032"/>
                    <a:gd name="T27" fmla="*/ 0 h 660"/>
                    <a:gd name="T28" fmla="*/ 944 w 1032"/>
                    <a:gd name="T29" fmla="*/ 28 h 660"/>
                    <a:gd name="T30" fmla="*/ 944 w 1032"/>
                    <a:gd name="T31" fmla="*/ 566 h 660"/>
                    <a:gd name="T32" fmla="*/ 916 w 1032"/>
                    <a:gd name="T33" fmla="*/ 594 h 660"/>
                    <a:gd name="T34" fmla="*/ 116 w 1032"/>
                    <a:gd name="T35" fmla="*/ 594 h 660"/>
                    <a:gd name="T36" fmla="*/ 87 w 1032"/>
                    <a:gd name="T37" fmla="*/ 566 h 660"/>
                    <a:gd name="T38" fmla="*/ 87 w 1032"/>
                    <a:gd name="T39" fmla="*/ 28 h 660"/>
                    <a:gd name="T40" fmla="*/ 116 w 1032"/>
                    <a:gd name="T41" fmla="*/ 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32" h="660">
                      <a:moveTo>
                        <a:pt x="0" y="619"/>
                      </a:moveTo>
                      <a:cubicBezTo>
                        <a:pt x="1032" y="619"/>
                        <a:pt x="1032" y="619"/>
                        <a:pt x="1032" y="619"/>
                      </a:cubicBezTo>
                      <a:cubicBezTo>
                        <a:pt x="1032" y="625"/>
                        <a:pt x="1032" y="625"/>
                        <a:pt x="1032" y="625"/>
                      </a:cubicBezTo>
                      <a:cubicBezTo>
                        <a:pt x="1032" y="642"/>
                        <a:pt x="1014" y="660"/>
                        <a:pt x="990" y="660"/>
                      </a:cubicBezTo>
                      <a:cubicBezTo>
                        <a:pt x="41" y="660"/>
                        <a:pt x="41" y="660"/>
                        <a:pt x="41" y="660"/>
                      </a:cubicBezTo>
                      <a:cubicBezTo>
                        <a:pt x="17" y="660"/>
                        <a:pt x="0" y="642"/>
                        <a:pt x="0" y="625"/>
                      </a:cubicBezTo>
                      <a:cubicBezTo>
                        <a:pt x="0" y="619"/>
                        <a:pt x="0" y="619"/>
                        <a:pt x="0" y="619"/>
                      </a:cubicBezTo>
                      <a:close/>
                      <a:moveTo>
                        <a:pt x="140" y="45"/>
                      </a:moveTo>
                      <a:cubicBezTo>
                        <a:pt x="140" y="549"/>
                        <a:pt x="140" y="549"/>
                        <a:pt x="140" y="549"/>
                      </a:cubicBezTo>
                      <a:cubicBezTo>
                        <a:pt x="891" y="549"/>
                        <a:pt x="891" y="549"/>
                        <a:pt x="891" y="549"/>
                      </a:cubicBezTo>
                      <a:cubicBezTo>
                        <a:pt x="891" y="45"/>
                        <a:pt x="891" y="45"/>
                        <a:pt x="891" y="45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lose/>
                      <a:moveTo>
                        <a:pt x="116" y="0"/>
                      </a:moveTo>
                      <a:cubicBezTo>
                        <a:pt x="916" y="0"/>
                        <a:pt x="916" y="0"/>
                        <a:pt x="916" y="0"/>
                      </a:cubicBezTo>
                      <a:cubicBezTo>
                        <a:pt x="932" y="0"/>
                        <a:pt x="944" y="12"/>
                        <a:pt x="944" y="28"/>
                      </a:cubicBezTo>
                      <a:cubicBezTo>
                        <a:pt x="944" y="566"/>
                        <a:pt x="944" y="566"/>
                        <a:pt x="944" y="566"/>
                      </a:cubicBezTo>
                      <a:cubicBezTo>
                        <a:pt x="944" y="581"/>
                        <a:pt x="932" y="594"/>
                        <a:pt x="916" y="594"/>
                      </a:cubicBezTo>
                      <a:cubicBezTo>
                        <a:pt x="116" y="594"/>
                        <a:pt x="116" y="594"/>
                        <a:pt x="116" y="594"/>
                      </a:cubicBezTo>
                      <a:cubicBezTo>
                        <a:pt x="100" y="594"/>
                        <a:pt x="87" y="581"/>
                        <a:pt x="87" y="566"/>
                      </a:cubicBezTo>
                      <a:cubicBezTo>
                        <a:pt x="87" y="28"/>
                        <a:pt x="87" y="28"/>
                        <a:pt x="87" y="28"/>
                      </a:cubicBezTo>
                      <a:cubicBezTo>
                        <a:pt x="87" y="12"/>
                        <a:pt x="100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3234" tIns="46616" rIns="93234" bIns="4661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3223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2930527" y="5412402"/>
                  <a:ext cx="730911" cy="615612"/>
                  <a:chOff x="7516813" y="3165475"/>
                  <a:chExt cx="1423988" cy="1231900"/>
                </a:xfrm>
                <a:grpFill/>
              </p:grpSpPr>
              <p:sp>
                <p:nvSpPr>
                  <p:cNvPr id="4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516813" y="3165475"/>
                    <a:ext cx="1423988" cy="1231900"/>
                  </a:xfrm>
                  <a:custGeom>
                    <a:avLst/>
                    <a:gdLst>
                      <a:gd name="T0" fmla="*/ 322 w 377"/>
                      <a:gd name="T1" fmla="*/ 108 h 325"/>
                      <a:gd name="T2" fmla="*/ 304 w 377"/>
                      <a:gd name="T3" fmla="*/ 55 h 325"/>
                      <a:gd name="T4" fmla="*/ 270 w 377"/>
                      <a:gd name="T5" fmla="*/ 18 h 325"/>
                      <a:gd name="T6" fmla="*/ 18 w 377"/>
                      <a:gd name="T7" fmla="*/ 0 h 325"/>
                      <a:gd name="T8" fmla="*/ 0 w 377"/>
                      <a:gd name="T9" fmla="*/ 199 h 325"/>
                      <a:gd name="T10" fmla="*/ 51 w 377"/>
                      <a:gd name="T11" fmla="*/ 217 h 325"/>
                      <a:gd name="T12" fmla="*/ 69 w 377"/>
                      <a:gd name="T13" fmla="*/ 272 h 325"/>
                      <a:gd name="T14" fmla="*/ 107 w 377"/>
                      <a:gd name="T15" fmla="*/ 307 h 325"/>
                      <a:gd name="T16" fmla="*/ 359 w 377"/>
                      <a:gd name="T17" fmla="*/ 325 h 325"/>
                      <a:gd name="T18" fmla="*/ 377 w 377"/>
                      <a:gd name="T19" fmla="*/ 126 h 325"/>
                      <a:gd name="T20" fmla="*/ 50 w 377"/>
                      <a:gd name="T21" fmla="*/ 9 h 325"/>
                      <a:gd name="T22" fmla="*/ 50 w 377"/>
                      <a:gd name="T23" fmla="*/ 24 h 325"/>
                      <a:gd name="T24" fmla="*/ 50 w 377"/>
                      <a:gd name="T25" fmla="*/ 9 h 325"/>
                      <a:gd name="T26" fmla="*/ 34 w 377"/>
                      <a:gd name="T27" fmla="*/ 17 h 325"/>
                      <a:gd name="T28" fmla="*/ 18 w 377"/>
                      <a:gd name="T29" fmla="*/ 17 h 325"/>
                      <a:gd name="T30" fmla="*/ 18 w 377"/>
                      <a:gd name="T31" fmla="*/ 199 h 325"/>
                      <a:gd name="T32" fmla="*/ 252 w 377"/>
                      <a:gd name="T33" fmla="*/ 31 h 325"/>
                      <a:gd name="T34" fmla="*/ 69 w 377"/>
                      <a:gd name="T35" fmla="*/ 55 h 325"/>
                      <a:gd name="T36" fmla="*/ 51 w 377"/>
                      <a:gd name="T37" fmla="*/ 199 h 325"/>
                      <a:gd name="T38" fmla="*/ 109 w 377"/>
                      <a:gd name="T39" fmla="*/ 72 h 325"/>
                      <a:gd name="T40" fmla="*/ 94 w 377"/>
                      <a:gd name="T41" fmla="*/ 72 h 325"/>
                      <a:gd name="T42" fmla="*/ 109 w 377"/>
                      <a:gd name="T43" fmla="*/ 72 h 325"/>
                      <a:gd name="T44" fmla="*/ 78 w 377"/>
                      <a:gd name="T45" fmla="*/ 80 h 325"/>
                      <a:gd name="T46" fmla="*/ 78 w 377"/>
                      <a:gd name="T47" fmla="*/ 64 h 325"/>
                      <a:gd name="T48" fmla="*/ 70 w 377"/>
                      <a:gd name="T49" fmla="*/ 254 h 325"/>
                      <a:gd name="T50" fmla="*/ 70 w 377"/>
                      <a:gd name="T51" fmla="*/ 199 h 325"/>
                      <a:gd name="T52" fmla="*/ 252 w 377"/>
                      <a:gd name="T53" fmla="*/ 87 h 325"/>
                      <a:gd name="T54" fmla="*/ 304 w 377"/>
                      <a:gd name="T55" fmla="*/ 87 h 325"/>
                      <a:gd name="T56" fmla="*/ 270 w 377"/>
                      <a:gd name="T57" fmla="*/ 108 h 325"/>
                      <a:gd name="T58" fmla="*/ 124 w 377"/>
                      <a:gd name="T59" fmla="*/ 108 h 325"/>
                      <a:gd name="T60" fmla="*/ 107 w 377"/>
                      <a:gd name="T61" fmla="*/ 199 h 325"/>
                      <a:gd name="T62" fmla="*/ 107 w 377"/>
                      <a:gd name="T63" fmla="*/ 254 h 325"/>
                      <a:gd name="T64" fmla="*/ 164 w 377"/>
                      <a:gd name="T65" fmla="*/ 125 h 325"/>
                      <a:gd name="T66" fmla="*/ 149 w 377"/>
                      <a:gd name="T67" fmla="*/ 125 h 325"/>
                      <a:gd name="T68" fmla="*/ 164 w 377"/>
                      <a:gd name="T69" fmla="*/ 125 h 325"/>
                      <a:gd name="T70" fmla="*/ 133 w 377"/>
                      <a:gd name="T71" fmla="*/ 133 h 325"/>
                      <a:gd name="T72" fmla="*/ 133 w 377"/>
                      <a:gd name="T73" fmla="*/ 118 h 325"/>
                      <a:gd name="T74" fmla="*/ 359 w 377"/>
                      <a:gd name="T75" fmla="*/ 307 h 325"/>
                      <a:gd name="T76" fmla="*/ 125 w 377"/>
                      <a:gd name="T77" fmla="*/ 272 h 325"/>
                      <a:gd name="T78" fmla="*/ 125 w 377"/>
                      <a:gd name="T79" fmla="*/ 217 h 325"/>
                      <a:gd name="T80" fmla="*/ 125 w 377"/>
                      <a:gd name="T81" fmla="*/ 140 h 325"/>
                      <a:gd name="T82" fmla="*/ 270 w 377"/>
                      <a:gd name="T83" fmla="*/ 140 h 325"/>
                      <a:gd name="T84" fmla="*/ 322 w 377"/>
                      <a:gd name="T85" fmla="*/ 140 h 325"/>
                      <a:gd name="T86" fmla="*/ 359 w 377"/>
                      <a:gd name="T87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77" h="325">
                        <a:moveTo>
                          <a:pt x="359" y="108"/>
                        </a:moveTo>
                        <a:cubicBezTo>
                          <a:pt x="322" y="108"/>
                          <a:pt x="322" y="108"/>
                          <a:pt x="322" y="108"/>
                        </a:cubicBezTo>
                        <a:cubicBezTo>
                          <a:pt x="322" y="73"/>
                          <a:pt x="322" y="73"/>
                          <a:pt x="322" y="73"/>
                        </a:cubicBezTo>
                        <a:cubicBezTo>
                          <a:pt x="322" y="63"/>
                          <a:pt x="314" y="55"/>
                          <a:pt x="304" y="55"/>
                        </a:cubicBezTo>
                        <a:cubicBezTo>
                          <a:pt x="270" y="55"/>
                          <a:pt x="270" y="55"/>
                          <a:pt x="270" y="55"/>
                        </a:cubicBezTo>
                        <a:cubicBezTo>
                          <a:pt x="270" y="18"/>
                          <a:pt x="270" y="18"/>
                          <a:pt x="270" y="18"/>
                        </a:cubicBezTo>
                        <a:cubicBezTo>
                          <a:pt x="270" y="8"/>
                          <a:pt x="262" y="0"/>
                          <a:pt x="252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8" y="0"/>
                          <a:pt x="0" y="8"/>
                          <a:pt x="0" y="18"/>
                        </a:cubicBezTo>
                        <a:cubicBezTo>
                          <a:pt x="0" y="199"/>
                          <a:pt x="0" y="199"/>
                          <a:pt x="0" y="199"/>
                        </a:cubicBezTo>
                        <a:cubicBezTo>
                          <a:pt x="0" y="209"/>
                          <a:pt x="8" y="217"/>
                          <a:pt x="18" y="217"/>
                        </a:cubicBezTo>
                        <a:cubicBezTo>
                          <a:pt x="51" y="217"/>
                          <a:pt x="51" y="217"/>
                          <a:pt x="51" y="217"/>
                        </a:cubicBezTo>
                        <a:cubicBezTo>
                          <a:pt x="51" y="254"/>
                          <a:pt x="51" y="254"/>
                          <a:pt x="51" y="254"/>
                        </a:cubicBezTo>
                        <a:cubicBezTo>
                          <a:pt x="51" y="264"/>
                          <a:pt x="59" y="272"/>
                          <a:pt x="69" y="272"/>
                        </a:cubicBezTo>
                        <a:cubicBezTo>
                          <a:pt x="107" y="272"/>
                          <a:pt x="107" y="272"/>
                          <a:pt x="107" y="272"/>
                        </a:cubicBezTo>
                        <a:cubicBezTo>
                          <a:pt x="107" y="307"/>
                          <a:pt x="107" y="307"/>
                          <a:pt x="107" y="307"/>
                        </a:cubicBezTo>
                        <a:cubicBezTo>
                          <a:pt x="107" y="317"/>
                          <a:pt x="114" y="325"/>
                          <a:pt x="124" y="325"/>
                        </a:cubicBezTo>
                        <a:cubicBezTo>
                          <a:pt x="359" y="325"/>
                          <a:pt x="359" y="325"/>
                          <a:pt x="359" y="325"/>
                        </a:cubicBezTo>
                        <a:cubicBezTo>
                          <a:pt x="369" y="325"/>
                          <a:pt x="377" y="317"/>
                          <a:pt x="377" y="307"/>
                        </a:cubicBezTo>
                        <a:cubicBezTo>
                          <a:pt x="377" y="126"/>
                          <a:pt x="377" y="126"/>
                          <a:pt x="377" y="126"/>
                        </a:cubicBezTo>
                        <a:cubicBezTo>
                          <a:pt x="377" y="116"/>
                          <a:pt x="369" y="108"/>
                          <a:pt x="359" y="108"/>
                        </a:cubicBezTo>
                        <a:close/>
                        <a:moveTo>
                          <a:pt x="50" y="9"/>
                        </a:moveTo>
                        <a:cubicBezTo>
                          <a:pt x="54" y="9"/>
                          <a:pt x="57" y="13"/>
                          <a:pt x="57" y="17"/>
                        </a:cubicBezTo>
                        <a:cubicBezTo>
                          <a:pt x="57" y="21"/>
                          <a:pt x="54" y="24"/>
                          <a:pt x="50" y="24"/>
                        </a:cubicBezTo>
                        <a:cubicBezTo>
                          <a:pt x="46" y="24"/>
                          <a:pt x="42" y="21"/>
                          <a:pt x="42" y="17"/>
                        </a:cubicBezTo>
                        <a:cubicBezTo>
                          <a:pt x="42" y="13"/>
                          <a:pt x="46" y="9"/>
                          <a:pt x="50" y="9"/>
                        </a:cubicBezTo>
                        <a:close/>
                        <a:moveTo>
                          <a:pt x="26" y="9"/>
                        </a:moveTo>
                        <a:cubicBezTo>
                          <a:pt x="30" y="9"/>
                          <a:pt x="34" y="13"/>
                          <a:pt x="34" y="17"/>
                        </a:cubicBezTo>
                        <a:cubicBezTo>
                          <a:pt x="34" y="21"/>
                          <a:pt x="30" y="24"/>
                          <a:pt x="26" y="24"/>
                        </a:cubicBezTo>
                        <a:cubicBezTo>
                          <a:pt x="22" y="24"/>
                          <a:pt x="18" y="21"/>
                          <a:pt x="18" y="17"/>
                        </a:cubicBezTo>
                        <a:cubicBezTo>
                          <a:pt x="18" y="13"/>
                          <a:pt x="22" y="9"/>
                          <a:pt x="26" y="9"/>
                        </a:cubicBezTo>
                        <a:close/>
                        <a:moveTo>
                          <a:pt x="18" y="199"/>
                        </a:moveTo>
                        <a:cubicBezTo>
                          <a:pt x="18" y="31"/>
                          <a:pt x="18" y="31"/>
                          <a:pt x="18" y="31"/>
                        </a:cubicBezTo>
                        <a:cubicBezTo>
                          <a:pt x="252" y="31"/>
                          <a:pt x="252" y="31"/>
                          <a:pt x="252" y="31"/>
                        </a:cubicBezTo>
                        <a:cubicBezTo>
                          <a:pt x="252" y="55"/>
                          <a:pt x="252" y="55"/>
                          <a:pt x="252" y="55"/>
                        </a:cubicBezTo>
                        <a:cubicBezTo>
                          <a:pt x="69" y="55"/>
                          <a:pt x="69" y="55"/>
                          <a:pt x="69" y="55"/>
                        </a:cubicBezTo>
                        <a:cubicBezTo>
                          <a:pt x="59" y="55"/>
                          <a:pt x="51" y="63"/>
                          <a:pt x="51" y="73"/>
                        </a:cubicBezTo>
                        <a:cubicBezTo>
                          <a:pt x="51" y="199"/>
                          <a:pt x="51" y="199"/>
                          <a:pt x="51" y="199"/>
                        </a:cubicBezTo>
                        <a:lnTo>
                          <a:pt x="18" y="199"/>
                        </a:lnTo>
                        <a:close/>
                        <a:moveTo>
                          <a:pt x="109" y="72"/>
                        </a:moveTo>
                        <a:cubicBezTo>
                          <a:pt x="109" y="76"/>
                          <a:pt x="106" y="80"/>
                          <a:pt x="101" y="80"/>
                        </a:cubicBezTo>
                        <a:cubicBezTo>
                          <a:pt x="97" y="80"/>
                          <a:pt x="94" y="76"/>
                          <a:pt x="94" y="72"/>
                        </a:cubicBezTo>
                        <a:cubicBezTo>
                          <a:pt x="94" y="68"/>
                          <a:pt x="97" y="64"/>
                          <a:pt x="101" y="64"/>
                        </a:cubicBezTo>
                        <a:cubicBezTo>
                          <a:pt x="106" y="64"/>
                          <a:pt x="109" y="68"/>
                          <a:pt x="109" y="72"/>
                        </a:cubicBezTo>
                        <a:close/>
                        <a:moveTo>
                          <a:pt x="85" y="72"/>
                        </a:moveTo>
                        <a:cubicBezTo>
                          <a:pt x="85" y="76"/>
                          <a:pt x="82" y="80"/>
                          <a:pt x="78" y="80"/>
                        </a:cubicBezTo>
                        <a:cubicBezTo>
                          <a:pt x="73" y="80"/>
                          <a:pt x="70" y="76"/>
                          <a:pt x="70" y="72"/>
                        </a:cubicBezTo>
                        <a:cubicBezTo>
                          <a:pt x="70" y="68"/>
                          <a:pt x="73" y="64"/>
                          <a:pt x="78" y="64"/>
                        </a:cubicBezTo>
                        <a:cubicBezTo>
                          <a:pt x="82" y="64"/>
                          <a:pt x="85" y="68"/>
                          <a:pt x="85" y="72"/>
                        </a:cubicBezTo>
                        <a:close/>
                        <a:moveTo>
                          <a:pt x="70" y="254"/>
                        </a:moveTo>
                        <a:cubicBezTo>
                          <a:pt x="70" y="217"/>
                          <a:pt x="70" y="217"/>
                          <a:pt x="70" y="217"/>
                        </a:cubicBezTo>
                        <a:cubicBezTo>
                          <a:pt x="70" y="199"/>
                          <a:pt x="70" y="199"/>
                          <a:pt x="70" y="199"/>
                        </a:cubicBezTo>
                        <a:cubicBezTo>
                          <a:pt x="70" y="87"/>
                          <a:pt x="70" y="87"/>
                          <a:pt x="70" y="87"/>
                        </a:cubicBezTo>
                        <a:cubicBezTo>
                          <a:pt x="252" y="87"/>
                          <a:pt x="252" y="87"/>
                          <a:pt x="252" y="87"/>
                        </a:cubicBezTo>
                        <a:cubicBezTo>
                          <a:pt x="270" y="87"/>
                          <a:pt x="270" y="87"/>
                          <a:pt x="270" y="87"/>
                        </a:cubicBezTo>
                        <a:cubicBezTo>
                          <a:pt x="304" y="87"/>
                          <a:pt x="304" y="87"/>
                          <a:pt x="304" y="87"/>
                        </a:cubicBezTo>
                        <a:cubicBezTo>
                          <a:pt x="304" y="108"/>
                          <a:pt x="304" y="108"/>
                          <a:pt x="304" y="108"/>
                        </a:cubicBezTo>
                        <a:cubicBezTo>
                          <a:pt x="270" y="108"/>
                          <a:pt x="270" y="108"/>
                          <a:pt x="270" y="108"/>
                        </a:cubicBezTo>
                        <a:cubicBezTo>
                          <a:pt x="252" y="108"/>
                          <a:pt x="252" y="108"/>
                          <a:pt x="252" y="108"/>
                        </a:cubicBezTo>
                        <a:cubicBezTo>
                          <a:pt x="124" y="108"/>
                          <a:pt x="124" y="108"/>
                          <a:pt x="124" y="108"/>
                        </a:cubicBezTo>
                        <a:cubicBezTo>
                          <a:pt x="114" y="108"/>
                          <a:pt x="107" y="116"/>
                          <a:pt x="107" y="126"/>
                        </a:cubicBezTo>
                        <a:cubicBezTo>
                          <a:pt x="107" y="199"/>
                          <a:pt x="107" y="199"/>
                          <a:pt x="107" y="199"/>
                        </a:cubicBezTo>
                        <a:cubicBezTo>
                          <a:pt x="107" y="217"/>
                          <a:pt x="107" y="217"/>
                          <a:pt x="107" y="217"/>
                        </a:cubicBezTo>
                        <a:cubicBezTo>
                          <a:pt x="107" y="254"/>
                          <a:pt x="107" y="254"/>
                          <a:pt x="107" y="254"/>
                        </a:cubicBezTo>
                        <a:lnTo>
                          <a:pt x="70" y="254"/>
                        </a:lnTo>
                        <a:close/>
                        <a:moveTo>
                          <a:pt x="164" y="125"/>
                        </a:moveTo>
                        <a:cubicBezTo>
                          <a:pt x="164" y="129"/>
                          <a:pt x="161" y="133"/>
                          <a:pt x="156" y="133"/>
                        </a:cubicBezTo>
                        <a:cubicBezTo>
                          <a:pt x="152" y="133"/>
                          <a:pt x="149" y="129"/>
                          <a:pt x="149" y="125"/>
                        </a:cubicBezTo>
                        <a:cubicBezTo>
                          <a:pt x="149" y="121"/>
                          <a:pt x="152" y="118"/>
                          <a:pt x="156" y="118"/>
                        </a:cubicBezTo>
                        <a:cubicBezTo>
                          <a:pt x="161" y="118"/>
                          <a:pt x="164" y="121"/>
                          <a:pt x="164" y="125"/>
                        </a:cubicBezTo>
                        <a:close/>
                        <a:moveTo>
                          <a:pt x="140" y="125"/>
                        </a:moveTo>
                        <a:cubicBezTo>
                          <a:pt x="140" y="129"/>
                          <a:pt x="137" y="133"/>
                          <a:pt x="133" y="133"/>
                        </a:cubicBezTo>
                        <a:cubicBezTo>
                          <a:pt x="129" y="133"/>
                          <a:pt x="125" y="129"/>
                          <a:pt x="125" y="125"/>
                        </a:cubicBezTo>
                        <a:cubicBezTo>
                          <a:pt x="125" y="121"/>
                          <a:pt x="129" y="118"/>
                          <a:pt x="133" y="118"/>
                        </a:cubicBezTo>
                        <a:cubicBezTo>
                          <a:pt x="137" y="118"/>
                          <a:pt x="140" y="121"/>
                          <a:pt x="140" y="125"/>
                        </a:cubicBezTo>
                        <a:close/>
                        <a:moveTo>
                          <a:pt x="359" y="307"/>
                        </a:moveTo>
                        <a:cubicBezTo>
                          <a:pt x="125" y="307"/>
                          <a:pt x="125" y="307"/>
                          <a:pt x="125" y="307"/>
                        </a:cubicBezTo>
                        <a:cubicBezTo>
                          <a:pt x="125" y="272"/>
                          <a:pt x="125" y="272"/>
                          <a:pt x="125" y="272"/>
                        </a:cubicBezTo>
                        <a:cubicBezTo>
                          <a:pt x="125" y="254"/>
                          <a:pt x="125" y="254"/>
                          <a:pt x="125" y="254"/>
                        </a:cubicBezTo>
                        <a:cubicBezTo>
                          <a:pt x="125" y="217"/>
                          <a:pt x="125" y="217"/>
                          <a:pt x="125" y="217"/>
                        </a:cubicBezTo>
                        <a:cubicBezTo>
                          <a:pt x="125" y="199"/>
                          <a:pt x="125" y="199"/>
                          <a:pt x="125" y="199"/>
                        </a:cubicBezTo>
                        <a:cubicBezTo>
                          <a:pt x="125" y="140"/>
                          <a:pt x="125" y="140"/>
                          <a:pt x="125" y="140"/>
                        </a:cubicBezTo>
                        <a:cubicBezTo>
                          <a:pt x="252" y="140"/>
                          <a:pt x="252" y="140"/>
                          <a:pt x="252" y="140"/>
                        </a:cubicBezTo>
                        <a:cubicBezTo>
                          <a:pt x="270" y="140"/>
                          <a:pt x="270" y="140"/>
                          <a:pt x="270" y="140"/>
                        </a:cubicBezTo>
                        <a:cubicBezTo>
                          <a:pt x="304" y="140"/>
                          <a:pt x="304" y="140"/>
                          <a:pt x="304" y="140"/>
                        </a:cubicBezTo>
                        <a:cubicBezTo>
                          <a:pt x="322" y="140"/>
                          <a:pt x="322" y="140"/>
                          <a:pt x="322" y="140"/>
                        </a:cubicBezTo>
                        <a:cubicBezTo>
                          <a:pt x="359" y="140"/>
                          <a:pt x="359" y="140"/>
                          <a:pt x="359" y="140"/>
                        </a:cubicBezTo>
                        <a:lnTo>
                          <a:pt x="359" y="30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46616" rIns="93234" bIns="4661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36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8135938" y="4025900"/>
                    <a:ext cx="98425" cy="18573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46616" rIns="93234" bIns="4661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36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8294688" y="3984625"/>
                    <a:ext cx="98425" cy="22701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46616" rIns="93234" bIns="4661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36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4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8456613" y="3922713"/>
                    <a:ext cx="98425" cy="28892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46616" rIns="93234" bIns="4661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36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4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615363" y="3840163"/>
                    <a:ext cx="98425" cy="37147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34" tIns="46616" rIns="93234" bIns="4661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3223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36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sp>
            <p:nvSpPr>
              <p:cNvPr id="66" name="TextBox 65"/>
              <p:cNvSpPr txBox="1"/>
              <p:nvPr/>
            </p:nvSpPr>
            <p:spPr>
              <a:xfrm>
                <a:off x="4403547" y="2163150"/>
                <a:ext cx="1718450" cy="550605"/>
              </a:xfrm>
              <a:prstGeom prst="rect">
                <a:avLst/>
              </a:prstGeom>
              <a:noFill/>
            </p:spPr>
            <p:txBody>
              <a:bodyPr wrap="square" lIns="186494" tIns="149196" rIns="186494" bIns="149196" rtlCol="0">
                <a:spAutoFit/>
              </a:bodyPr>
              <a:lstStyle/>
              <a:p>
                <a:pPr marL="0" marR="0" lvl="0" indent="0" algn="ctr" defTabSz="93241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/>
                  </a:rPr>
                  <a:t>Experiences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90579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Monetizing Azure Stack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27037" y="4868862"/>
            <a:ext cx="7315137" cy="1828007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Rupi Sureshkumar</a:t>
            </a:r>
          </a:p>
          <a:p>
            <a:pPr marL="0" indent="0">
              <a:buNone/>
            </a:pPr>
            <a:r>
              <a:rPr lang="en-US" dirty="0"/>
              <a:t>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56350215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grpSp>
        <p:nvGrpSpPr>
          <p:cNvPr id="80" name="Group 79"/>
          <p:cNvGrpSpPr/>
          <p:nvPr/>
        </p:nvGrpSpPr>
        <p:grpSpPr>
          <a:xfrm>
            <a:off x="274640" y="6523079"/>
            <a:ext cx="11717698" cy="273693"/>
            <a:chOff x="274603" y="6523076"/>
            <a:chExt cx="11716203" cy="273693"/>
          </a:xfrm>
        </p:grpSpPr>
        <p:sp>
          <p:nvSpPr>
            <p:cNvPr id="81" name="Text Box 3"/>
            <p:cNvSpPr txBox="1">
              <a:spLocks noChangeArrowheads="1"/>
            </p:cNvSpPr>
            <p:nvPr userDrawn="1"/>
          </p:nvSpPr>
          <p:spPr bwMode="blackWhite">
            <a:xfrm>
              <a:off x="274603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01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cs typeface="Segoe UI" pitchFamily="34" charset="0"/>
                </a:rPr>
                <a:t>MICROSOFT CONFIDENTIAL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16895" y="6546621"/>
              <a:ext cx="1173911" cy="250148"/>
            </a:xfrm>
            <a:prstGeom prst="rect">
              <a:avLst/>
            </a:prstGeom>
          </p:spPr>
        </p:pic>
      </p:grpSp>
      <p:sp>
        <p:nvSpPr>
          <p:cNvPr id="301" name="Title"/>
          <p:cNvSpPr txBox="1">
            <a:spLocks/>
          </p:cNvSpPr>
          <p:nvPr/>
        </p:nvSpPr>
        <p:spPr>
          <a:xfrm>
            <a:off x="298237" y="444683"/>
            <a:ext cx="5486399" cy="292695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2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2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Monetizing Azure in your Datacenter</a:t>
            </a:r>
            <a:endParaRPr kumimoji="0" lang="en-US" sz="6600" b="0" i="0" u="none" strike="noStrike" kern="1200" cap="none" spc="-102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grpSp>
        <p:nvGrpSpPr>
          <p:cNvPr id="302" name="Cloud Utility Meter"/>
          <p:cNvGrpSpPr/>
          <p:nvPr/>
        </p:nvGrpSpPr>
        <p:grpSpPr>
          <a:xfrm>
            <a:off x="1153737" y="3309562"/>
            <a:ext cx="3388100" cy="3388100"/>
            <a:chOff x="6687420" y="1776342"/>
            <a:chExt cx="3388100" cy="3388100"/>
          </a:xfrm>
        </p:grpSpPr>
        <p:sp>
          <p:nvSpPr>
            <p:cNvPr id="303" name="Metal Case"/>
            <p:cNvSpPr/>
            <p:nvPr/>
          </p:nvSpPr>
          <p:spPr bwMode="auto">
            <a:xfrm>
              <a:off x="6687420" y="1776342"/>
              <a:ext cx="3388100" cy="3388100"/>
            </a:xfrm>
            <a:prstGeom prst="ellipse">
              <a:avLst/>
            </a:prstGeom>
            <a:noFill/>
            <a:ln w="152400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04" name="Glass Case"/>
            <p:cNvGrpSpPr/>
            <p:nvPr/>
          </p:nvGrpSpPr>
          <p:grpSpPr>
            <a:xfrm>
              <a:off x="6790767" y="1897062"/>
              <a:ext cx="3161270" cy="3161270"/>
              <a:chOff x="6790767" y="1897062"/>
              <a:chExt cx="3161270" cy="3161270"/>
            </a:xfrm>
          </p:grpSpPr>
          <p:sp>
            <p:nvSpPr>
              <p:cNvPr id="372" name="Oval 371"/>
              <p:cNvSpPr/>
              <p:nvPr/>
            </p:nvSpPr>
            <p:spPr bwMode="auto">
              <a:xfrm>
                <a:off x="6790767" y="1897062"/>
                <a:ext cx="3161270" cy="316127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0505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 bwMode="auto">
              <a:xfrm>
                <a:off x="6895570" y="2001061"/>
                <a:ext cx="2971800" cy="29718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50505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305" name="Small Print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5132" t="9524" r="11941" b="6527"/>
            <a:stretch/>
          </p:blipFill>
          <p:spPr>
            <a:xfrm>
              <a:off x="7449889" y="3670911"/>
              <a:ext cx="1843025" cy="921513"/>
            </a:xfrm>
            <a:prstGeom prst="rect">
              <a:avLst/>
            </a:prstGeom>
          </p:spPr>
        </p:pic>
        <p:sp>
          <p:nvSpPr>
            <p:cNvPr id="306" name="Slot"/>
            <p:cNvSpPr/>
            <p:nvPr/>
          </p:nvSpPr>
          <p:spPr bwMode="auto">
            <a:xfrm>
              <a:off x="7034240" y="3448762"/>
              <a:ext cx="2621744" cy="148316"/>
            </a:xfrm>
            <a:custGeom>
              <a:avLst/>
              <a:gdLst>
                <a:gd name="connsiteX0" fmla="*/ 0 w 2621744"/>
                <a:gd name="connsiteY0" fmla="*/ 0 h 148316"/>
                <a:gd name="connsiteX1" fmla="*/ 2621744 w 2621744"/>
                <a:gd name="connsiteY1" fmla="*/ 0 h 148316"/>
                <a:gd name="connsiteX2" fmla="*/ 2621744 w 2621744"/>
                <a:gd name="connsiteY2" fmla="*/ 78862 h 148316"/>
                <a:gd name="connsiteX3" fmla="*/ 2237436 w 2621744"/>
                <a:gd name="connsiteY3" fmla="*/ 78862 h 148316"/>
                <a:gd name="connsiteX4" fmla="*/ 2237436 w 2621744"/>
                <a:gd name="connsiteY4" fmla="*/ 148316 h 148316"/>
                <a:gd name="connsiteX5" fmla="*/ 384307 w 2621744"/>
                <a:gd name="connsiteY5" fmla="*/ 148316 h 148316"/>
                <a:gd name="connsiteX6" fmla="*/ 384307 w 2621744"/>
                <a:gd name="connsiteY6" fmla="*/ 78862 h 148316"/>
                <a:gd name="connsiteX7" fmla="*/ 0 w 2621744"/>
                <a:gd name="connsiteY7" fmla="*/ 78862 h 1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744" h="148316">
                  <a:moveTo>
                    <a:pt x="0" y="0"/>
                  </a:moveTo>
                  <a:lnTo>
                    <a:pt x="2621744" y="0"/>
                  </a:lnTo>
                  <a:lnTo>
                    <a:pt x="2621744" y="78862"/>
                  </a:lnTo>
                  <a:lnTo>
                    <a:pt x="2237436" y="78862"/>
                  </a:lnTo>
                  <a:lnTo>
                    <a:pt x="2237436" y="148316"/>
                  </a:lnTo>
                  <a:lnTo>
                    <a:pt x="384307" y="148316"/>
                  </a:lnTo>
                  <a:lnTo>
                    <a:pt x="384307" y="78862"/>
                  </a:lnTo>
                  <a:lnTo>
                    <a:pt x="0" y="78862"/>
                  </a:lnTo>
                  <a:close/>
                </a:path>
              </a:pathLst>
            </a:custGeom>
            <a:solidFill>
              <a:srgbClr val="505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7" name="Disc"/>
            <p:cNvSpPr/>
            <p:nvPr/>
          </p:nvSpPr>
          <p:spPr bwMode="auto">
            <a:xfrm>
              <a:off x="7416799" y="3505438"/>
              <a:ext cx="1856626" cy="89584"/>
            </a:xfrm>
            <a:custGeom>
              <a:avLst/>
              <a:gdLst>
                <a:gd name="connsiteX0" fmla="*/ 928313 w 1856626"/>
                <a:gd name="connsiteY0" fmla="*/ 0 h 89584"/>
                <a:gd name="connsiteX1" fmla="*/ 1796335 w 1856626"/>
                <a:gd name="connsiteY1" fmla="*/ 58975 h 89584"/>
                <a:gd name="connsiteX2" fmla="*/ 1856626 w 1856626"/>
                <a:gd name="connsiteY2" fmla="*/ 89584 h 89584"/>
                <a:gd name="connsiteX3" fmla="*/ 1457104 w 1856626"/>
                <a:gd name="connsiteY3" fmla="*/ 89584 h 89584"/>
                <a:gd name="connsiteX4" fmla="*/ 1329810 w 1856626"/>
                <a:gd name="connsiteY4" fmla="*/ 73740 h 89584"/>
                <a:gd name="connsiteX5" fmla="*/ 928313 w 1856626"/>
                <a:gd name="connsiteY5" fmla="*/ 61169 h 89584"/>
                <a:gd name="connsiteX6" fmla="*/ 526816 w 1856626"/>
                <a:gd name="connsiteY6" fmla="*/ 73740 h 89584"/>
                <a:gd name="connsiteX7" fmla="*/ 399522 w 1856626"/>
                <a:gd name="connsiteY7" fmla="*/ 89584 h 89584"/>
                <a:gd name="connsiteX8" fmla="*/ 0 w 1856626"/>
                <a:gd name="connsiteY8" fmla="*/ 89584 h 89584"/>
                <a:gd name="connsiteX9" fmla="*/ 60291 w 1856626"/>
                <a:gd name="connsiteY9" fmla="*/ 58975 h 89584"/>
                <a:gd name="connsiteX10" fmla="*/ 928313 w 1856626"/>
                <a:gd name="connsiteY10" fmla="*/ 0 h 8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6626" h="89584">
                  <a:moveTo>
                    <a:pt x="928313" y="0"/>
                  </a:moveTo>
                  <a:cubicBezTo>
                    <a:pt x="1318524" y="0"/>
                    <a:pt x="1653324" y="24318"/>
                    <a:pt x="1796335" y="58975"/>
                  </a:cubicBezTo>
                  <a:lnTo>
                    <a:pt x="1856626" y="89584"/>
                  </a:lnTo>
                  <a:lnTo>
                    <a:pt x="1457104" y="89584"/>
                  </a:lnTo>
                  <a:lnTo>
                    <a:pt x="1329810" y="73740"/>
                  </a:lnTo>
                  <a:cubicBezTo>
                    <a:pt x="1215200" y="65804"/>
                    <a:pt x="1077036" y="61169"/>
                    <a:pt x="928313" y="61169"/>
                  </a:cubicBezTo>
                  <a:cubicBezTo>
                    <a:pt x="779590" y="61169"/>
                    <a:pt x="641426" y="65804"/>
                    <a:pt x="526816" y="73740"/>
                  </a:cubicBezTo>
                  <a:lnTo>
                    <a:pt x="399522" y="89584"/>
                  </a:lnTo>
                  <a:lnTo>
                    <a:pt x="0" y="89584"/>
                  </a:lnTo>
                  <a:lnTo>
                    <a:pt x="60291" y="58975"/>
                  </a:lnTo>
                  <a:cubicBezTo>
                    <a:pt x="203302" y="24318"/>
                    <a:pt x="538102" y="0"/>
                    <a:pt x="928313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08" name="Meter 1"/>
            <p:cNvGrpSpPr/>
            <p:nvPr/>
          </p:nvGrpSpPr>
          <p:grpSpPr>
            <a:xfrm>
              <a:off x="6996772" y="2755582"/>
              <a:ext cx="607788" cy="429401"/>
              <a:chOff x="7342935" y="2814904"/>
              <a:chExt cx="607788" cy="429401"/>
            </a:xfrm>
          </p:grpSpPr>
          <p:grpSp>
            <p:nvGrpSpPr>
              <p:cNvPr id="361" name="Group 360"/>
              <p:cNvGrpSpPr/>
              <p:nvPr/>
            </p:nvGrpSpPr>
            <p:grpSpPr>
              <a:xfrm>
                <a:off x="7432129" y="2814904"/>
                <a:ext cx="429401" cy="429401"/>
                <a:chOff x="7432129" y="2814904"/>
                <a:chExt cx="429401" cy="429401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7432129" y="2814904"/>
                  <a:ext cx="429401" cy="429401"/>
                  <a:chOff x="7478545" y="2895242"/>
                  <a:chExt cx="429401" cy="429401"/>
                </a:xfrm>
              </p:grpSpPr>
              <p:sp>
                <p:nvSpPr>
                  <p:cNvPr id="365" name="Oval 364"/>
                  <p:cNvSpPr/>
                  <p:nvPr/>
                </p:nvSpPr>
                <p:spPr bwMode="auto">
                  <a:xfrm>
                    <a:off x="7478545" y="2895242"/>
                    <a:ext cx="429401" cy="4294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50505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cxnSp>
                <p:nvCxnSpPr>
                  <p:cNvPr id="366" name="Straight Connector 365"/>
                  <p:cNvCxnSpPr>
                    <a:stCxn id="365" idx="4"/>
                    <a:endCxn id="365" idx="4"/>
                  </p:cNvCxnSpPr>
                  <p:nvPr/>
                </p:nvCxnSpPr>
                <p:spPr>
                  <a:xfrm>
                    <a:off x="7693246" y="3324643"/>
                    <a:ext cx="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67" name="Straight Connector 366"/>
                  <p:cNvCxnSpPr>
                    <a:stCxn id="365" idx="4"/>
                    <a:endCxn id="365" idx="0"/>
                  </p:cNvCxnSpPr>
                  <p:nvPr/>
                </p:nvCxnSpPr>
                <p:spPr>
                  <a:xfrm flipV="1">
                    <a:off x="7693246" y="2895242"/>
                    <a:ext cx="0" cy="42940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68" name="Straight Connector 367"/>
                  <p:cNvCxnSpPr>
                    <a:stCxn id="365" idx="1"/>
                    <a:endCxn id="365" idx="5"/>
                  </p:cNvCxnSpPr>
                  <p:nvPr/>
                </p:nvCxnSpPr>
                <p:spPr>
                  <a:xfrm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69" name="Straight Connector 368"/>
                  <p:cNvCxnSpPr>
                    <a:stCxn id="365" idx="2"/>
                    <a:endCxn id="365" idx="6"/>
                  </p:cNvCxnSpPr>
                  <p:nvPr/>
                </p:nvCxnSpPr>
                <p:spPr>
                  <a:xfrm>
                    <a:off x="7478545" y="3109943"/>
                    <a:ext cx="42940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70" name="Straight Connector 369"/>
                  <p:cNvCxnSpPr>
                    <a:stCxn id="365" idx="3"/>
                    <a:endCxn id="365" idx="7"/>
                  </p:cNvCxnSpPr>
                  <p:nvPr/>
                </p:nvCxnSpPr>
                <p:spPr>
                  <a:xfrm flipV="1"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sp>
                <p:nvSpPr>
                  <p:cNvPr id="371" name="Oval 370"/>
                  <p:cNvSpPr/>
                  <p:nvPr/>
                </p:nvSpPr>
                <p:spPr bwMode="auto">
                  <a:xfrm>
                    <a:off x="7521916" y="2938613"/>
                    <a:ext cx="342658" cy="3426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cxnSp>
              <p:nvCxnSpPr>
                <p:cNvPr id="364" name="Straight Arrow Connector 363"/>
                <p:cNvCxnSpPr>
                  <a:endCxn id="371" idx="7"/>
                </p:cNvCxnSpPr>
                <p:nvPr/>
              </p:nvCxnSpPr>
              <p:spPr>
                <a:xfrm flipV="1">
                  <a:off x="7646829" y="2908456"/>
                  <a:ext cx="121148" cy="13183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05050">
                      <a:alpha val="50000"/>
                    </a:srgbClr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sp>
            <p:nvSpPr>
              <p:cNvPr id="362" name="Rectangle 361"/>
              <p:cNvSpPr/>
              <p:nvPr/>
            </p:nvSpPr>
            <p:spPr>
              <a:xfrm>
                <a:off x="7342935" y="2931641"/>
                <a:ext cx="607788" cy="276999"/>
              </a:xfrm>
              <a:prstGeom prst="rect">
                <a:avLst/>
              </a:prstGeom>
              <a:noFill/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rgbClr val="505050">
                          <a:alpha val="40000"/>
                        </a:srgbClr>
                      </a:outerShdw>
                    </a:effectLst>
                    <a:uLnTx/>
                    <a:uFillTx/>
                  </a:rPr>
                  <a:t>$$$</a:t>
                </a:r>
                <a:endParaRPr kumimoji="0" lang="en-US" sz="1600" b="0" i="0" u="none" strike="noStrike" kern="0" cap="none" spc="0" normalizeH="0" baseline="0" noProof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505050">
                        <a:alpha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309" name="Meter 2"/>
            <p:cNvGrpSpPr/>
            <p:nvPr/>
          </p:nvGrpSpPr>
          <p:grpSpPr>
            <a:xfrm>
              <a:off x="7540126" y="2755582"/>
              <a:ext cx="607788" cy="429401"/>
              <a:chOff x="7342935" y="2814904"/>
              <a:chExt cx="607788" cy="429401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7432129" y="2814904"/>
                <a:ext cx="429401" cy="429401"/>
                <a:chOff x="7432129" y="2814904"/>
                <a:chExt cx="429401" cy="429401"/>
              </a:xfrm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432129" y="2814904"/>
                  <a:ext cx="429401" cy="429401"/>
                  <a:chOff x="7478545" y="2895242"/>
                  <a:chExt cx="429401" cy="429401"/>
                </a:xfrm>
              </p:grpSpPr>
              <p:sp>
                <p:nvSpPr>
                  <p:cNvPr id="354" name="Oval 353"/>
                  <p:cNvSpPr/>
                  <p:nvPr/>
                </p:nvSpPr>
                <p:spPr bwMode="auto">
                  <a:xfrm>
                    <a:off x="7478545" y="2895242"/>
                    <a:ext cx="429401" cy="4294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50505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cxnSp>
                <p:nvCxnSpPr>
                  <p:cNvPr id="355" name="Straight Connector 354"/>
                  <p:cNvCxnSpPr>
                    <a:stCxn id="354" idx="4"/>
                    <a:endCxn id="354" idx="4"/>
                  </p:cNvCxnSpPr>
                  <p:nvPr/>
                </p:nvCxnSpPr>
                <p:spPr>
                  <a:xfrm>
                    <a:off x="7693246" y="3324643"/>
                    <a:ext cx="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56" name="Straight Connector 355"/>
                  <p:cNvCxnSpPr>
                    <a:stCxn id="354" idx="4"/>
                    <a:endCxn id="354" idx="0"/>
                  </p:cNvCxnSpPr>
                  <p:nvPr/>
                </p:nvCxnSpPr>
                <p:spPr>
                  <a:xfrm flipV="1">
                    <a:off x="7693246" y="2895242"/>
                    <a:ext cx="0" cy="42940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57" name="Straight Connector 356"/>
                  <p:cNvCxnSpPr>
                    <a:stCxn id="354" idx="1"/>
                    <a:endCxn id="354" idx="5"/>
                  </p:cNvCxnSpPr>
                  <p:nvPr/>
                </p:nvCxnSpPr>
                <p:spPr>
                  <a:xfrm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58" name="Straight Connector 357"/>
                  <p:cNvCxnSpPr>
                    <a:stCxn id="354" idx="2"/>
                    <a:endCxn id="354" idx="6"/>
                  </p:cNvCxnSpPr>
                  <p:nvPr/>
                </p:nvCxnSpPr>
                <p:spPr>
                  <a:xfrm>
                    <a:off x="7478545" y="3109943"/>
                    <a:ext cx="42940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59" name="Straight Connector 358"/>
                  <p:cNvCxnSpPr>
                    <a:stCxn id="354" idx="3"/>
                    <a:endCxn id="354" idx="7"/>
                  </p:cNvCxnSpPr>
                  <p:nvPr/>
                </p:nvCxnSpPr>
                <p:spPr>
                  <a:xfrm flipV="1"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sp>
                <p:nvSpPr>
                  <p:cNvPr id="360" name="Oval 359"/>
                  <p:cNvSpPr/>
                  <p:nvPr/>
                </p:nvSpPr>
                <p:spPr bwMode="auto">
                  <a:xfrm>
                    <a:off x="7521916" y="2938613"/>
                    <a:ext cx="342658" cy="3426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cxnSp>
              <p:nvCxnSpPr>
                <p:cNvPr id="353" name="Straight Arrow Connector 352"/>
                <p:cNvCxnSpPr>
                  <a:endCxn id="360" idx="1"/>
                </p:cNvCxnSpPr>
                <p:nvPr/>
              </p:nvCxnSpPr>
              <p:spPr>
                <a:xfrm flipH="1" flipV="1">
                  <a:off x="7525681" y="2908456"/>
                  <a:ext cx="121148" cy="13183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05050">
                      <a:alpha val="50000"/>
                    </a:srgbClr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sp>
            <p:nvSpPr>
              <p:cNvPr id="351" name="Rectangle 350"/>
              <p:cNvSpPr/>
              <p:nvPr/>
            </p:nvSpPr>
            <p:spPr>
              <a:xfrm>
                <a:off x="7342935" y="2931641"/>
                <a:ext cx="607788" cy="276999"/>
              </a:xfrm>
              <a:prstGeom prst="rect">
                <a:avLst/>
              </a:prstGeom>
              <a:noFill/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rgbClr val="505050">
                          <a:alpha val="40000"/>
                        </a:srgbClr>
                      </a:outerShdw>
                    </a:effectLst>
                    <a:uLnTx/>
                    <a:uFillTx/>
                  </a:rPr>
                  <a:t>$$$</a:t>
                </a:r>
                <a:endParaRPr kumimoji="0" lang="en-US" sz="1600" b="0" i="0" u="none" strike="noStrike" kern="0" cap="none" spc="0" normalizeH="0" baseline="0" noProof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505050">
                        <a:alpha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310" name="Meter 3"/>
            <p:cNvGrpSpPr/>
            <p:nvPr/>
          </p:nvGrpSpPr>
          <p:grpSpPr>
            <a:xfrm>
              <a:off x="8083480" y="2755582"/>
              <a:ext cx="607788" cy="429401"/>
              <a:chOff x="7342935" y="2814904"/>
              <a:chExt cx="607788" cy="429401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7432129" y="2814904"/>
                <a:ext cx="429401" cy="429401"/>
                <a:chOff x="7432129" y="2814904"/>
                <a:chExt cx="429401" cy="429401"/>
              </a:xfrm>
            </p:grpSpPr>
            <p:grpSp>
              <p:nvGrpSpPr>
                <p:cNvPr id="341" name="Group 340"/>
                <p:cNvGrpSpPr/>
                <p:nvPr/>
              </p:nvGrpSpPr>
              <p:grpSpPr>
                <a:xfrm>
                  <a:off x="7432129" y="2814904"/>
                  <a:ext cx="429401" cy="429401"/>
                  <a:chOff x="7478545" y="2895242"/>
                  <a:chExt cx="429401" cy="429401"/>
                </a:xfrm>
              </p:grpSpPr>
              <p:sp>
                <p:nvSpPr>
                  <p:cNvPr id="343" name="Oval 342"/>
                  <p:cNvSpPr/>
                  <p:nvPr/>
                </p:nvSpPr>
                <p:spPr bwMode="auto">
                  <a:xfrm>
                    <a:off x="7478545" y="2895242"/>
                    <a:ext cx="429401" cy="4294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50505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cxnSp>
                <p:nvCxnSpPr>
                  <p:cNvPr id="344" name="Straight Connector 343"/>
                  <p:cNvCxnSpPr>
                    <a:stCxn id="343" idx="4"/>
                    <a:endCxn id="343" idx="4"/>
                  </p:cNvCxnSpPr>
                  <p:nvPr/>
                </p:nvCxnSpPr>
                <p:spPr>
                  <a:xfrm>
                    <a:off x="7693246" y="3324643"/>
                    <a:ext cx="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45" name="Straight Connector 344"/>
                  <p:cNvCxnSpPr>
                    <a:stCxn id="343" idx="4"/>
                    <a:endCxn id="343" idx="0"/>
                  </p:cNvCxnSpPr>
                  <p:nvPr/>
                </p:nvCxnSpPr>
                <p:spPr>
                  <a:xfrm flipV="1">
                    <a:off x="7693246" y="2895242"/>
                    <a:ext cx="0" cy="42940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46" name="Straight Connector 345"/>
                  <p:cNvCxnSpPr>
                    <a:stCxn id="343" idx="1"/>
                    <a:endCxn id="343" idx="5"/>
                  </p:cNvCxnSpPr>
                  <p:nvPr/>
                </p:nvCxnSpPr>
                <p:spPr>
                  <a:xfrm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47" name="Straight Connector 346"/>
                  <p:cNvCxnSpPr>
                    <a:stCxn id="343" idx="2"/>
                    <a:endCxn id="343" idx="6"/>
                  </p:cNvCxnSpPr>
                  <p:nvPr/>
                </p:nvCxnSpPr>
                <p:spPr>
                  <a:xfrm>
                    <a:off x="7478545" y="3109943"/>
                    <a:ext cx="42940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48" name="Straight Connector 347"/>
                  <p:cNvCxnSpPr>
                    <a:stCxn id="343" idx="3"/>
                    <a:endCxn id="343" idx="7"/>
                  </p:cNvCxnSpPr>
                  <p:nvPr/>
                </p:nvCxnSpPr>
                <p:spPr>
                  <a:xfrm flipV="1"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sp>
                <p:nvSpPr>
                  <p:cNvPr id="349" name="Oval 348"/>
                  <p:cNvSpPr/>
                  <p:nvPr/>
                </p:nvSpPr>
                <p:spPr bwMode="auto">
                  <a:xfrm>
                    <a:off x="7521916" y="2938613"/>
                    <a:ext cx="342658" cy="3426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cxnSp>
              <p:nvCxnSpPr>
                <p:cNvPr id="342" name="Straight Arrow Connector 341"/>
                <p:cNvCxnSpPr>
                  <a:endCxn id="343" idx="6"/>
                </p:cNvCxnSpPr>
                <p:nvPr/>
              </p:nvCxnSpPr>
              <p:spPr>
                <a:xfrm flipV="1">
                  <a:off x="7646829" y="3029605"/>
                  <a:ext cx="214701" cy="10689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05050">
                      <a:alpha val="50000"/>
                    </a:srgbClr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sp>
            <p:nvSpPr>
              <p:cNvPr id="340" name="Rectangle 339"/>
              <p:cNvSpPr/>
              <p:nvPr/>
            </p:nvSpPr>
            <p:spPr>
              <a:xfrm>
                <a:off x="7342935" y="2931641"/>
                <a:ext cx="607788" cy="276999"/>
              </a:xfrm>
              <a:prstGeom prst="rect">
                <a:avLst/>
              </a:prstGeom>
              <a:noFill/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rgbClr val="505050">
                          <a:alpha val="40000"/>
                        </a:srgbClr>
                      </a:outerShdw>
                    </a:effectLst>
                    <a:uLnTx/>
                    <a:uFillTx/>
                  </a:rPr>
                  <a:t>$$$</a:t>
                </a:r>
                <a:endParaRPr kumimoji="0" lang="en-US" sz="1600" b="0" i="0" u="none" strike="noStrike" kern="0" cap="none" spc="0" normalizeH="0" baseline="0" noProof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505050">
                        <a:alpha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311" name="Meter 4"/>
            <p:cNvGrpSpPr/>
            <p:nvPr/>
          </p:nvGrpSpPr>
          <p:grpSpPr>
            <a:xfrm>
              <a:off x="8626834" y="2755582"/>
              <a:ext cx="607788" cy="429401"/>
              <a:chOff x="7342935" y="2814904"/>
              <a:chExt cx="607788" cy="429401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7432129" y="2814904"/>
                <a:ext cx="429401" cy="429401"/>
                <a:chOff x="7432129" y="2814904"/>
                <a:chExt cx="429401" cy="429401"/>
              </a:xfrm>
            </p:grpSpPr>
            <p:grpSp>
              <p:nvGrpSpPr>
                <p:cNvPr id="330" name="Group 329"/>
                <p:cNvGrpSpPr/>
                <p:nvPr/>
              </p:nvGrpSpPr>
              <p:grpSpPr>
                <a:xfrm>
                  <a:off x="7432129" y="2814904"/>
                  <a:ext cx="429401" cy="429401"/>
                  <a:chOff x="7478545" y="2895242"/>
                  <a:chExt cx="429401" cy="429401"/>
                </a:xfrm>
              </p:grpSpPr>
              <p:sp>
                <p:nvSpPr>
                  <p:cNvPr id="332" name="Oval 331"/>
                  <p:cNvSpPr/>
                  <p:nvPr/>
                </p:nvSpPr>
                <p:spPr bwMode="auto">
                  <a:xfrm>
                    <a:off x="7478545" y="2895242"/>
                    <a:ext cx="429401" cy="4294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50505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cxnSp>
                <p:nvCxnSpPr>
                  <p:cNvPr id="333" name="Straight Connector 332"/>
                  <p:cNvCxnSpPr>
                    <a:stCxn id="332" idx="4"/>
                    <a:endCxn id="332" idx="4"/>
                  </p:cNvCxnSpPr>
                  <p:nvPr/>
                </p:nvCxnSpPr>
                <p:spPr>
                  <a:xfrm>
                    <a:off x="7693246" y="3324643"/>
                    <a:ext cx="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34" name="Straight Connector 333"/>
                  <p:cNvCxnSpPr>
                    <a:stCxn id="332" idx="4"/>
                    <a:endCxn id="332" idx="0"/>
                  </p:cNvCxnSpPr>
                  <p:nvPr/>
                </p:nvCxnSpPr>
                <p:spPr>
                  <a:xfrm flipV="1">
                    <a:off x="7693246" y="2895242"/>
                    <a:ext cx="0" cy="42940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35" name="Straight Connector 334"/>
                  <p:cNvCxnSpPr>
                    <a:stCxn id="332" idx="1"/>
                    <a:endCxn id="332" idx="5"/>
                  </p:cNvCxnSpPr>
                  <p:nvPr/>
                </p:nvCxnSpPr>
                <p:spPr>
                  <a:xfrm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36" name="Straight Connector 335"/>
                  <p:cNvCxnSpPr>
                    <a:stCxn id="332" idx="2"/>
                    <a:endCxn id="332" idx="6"/>
                  </p:cNvCxnSpPr>
                  <p:nvPr/>
                </p:nvCxnSpPr>
                <p:spPr>
                  <a:xfrm>
                    <a:off x="7478545" y="3109943"/>
                    <a:ext cx="42940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37" name="Straight Connector 336"/>
                  <p:cNvCxnSpPr>
                    <a:stCxn id="332" idx="3"/>
                    <a:endCxn id="332" idx="7"/>
                  </p:cNvCxnSpPr>
                  <p:nvPr/>
                </p:nvCxnSpPr>
                <p:spPr>
                  <a:xfrm flipV="1"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sp>
                <p:nvSpPr>
                  <p:cNvPr id="338" name="Oval 337"/>
                  <p:cNvSpPr/>
                  <p:nvPr/>
                </p:nvSpPr>
                <p:spPr bwMode="auto">
                  <a:xfrm>
                    <a:off x="7521916" y="2938613"/>
                    <a:ext cx="342658" cy="3426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cxnSp>
              <p:nvCxnSpPr>
                <p:cNvPr id="331" name="Straight Arrow Connector 330"/>
                <p:cNvCxnSpPr>
                  <a:endCxn id="332" idx="0"/>
                </p:cNvCxnSpPr>
                <p:nvPr/>
              </p:nvCxnSpPr>
              <p:spPr>
                <a:xfrm flipV="1">
                  <a:off x="7646829" y="2814904"/>
                  <a:ext cx="1" cy="22539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05050">
                      <a:alpha val="50000"/>
                    </a:srgbClr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sp>
            <p:nvSpPr>
              <p:cNvPr id="329" name="Rectangle 328"/>
              <p:cNvSpPr/>
              <p:nvPr/>
            </p:nvSpPr>
            <p:spPr>
              <a:xfrm>
                <a:off x="7342935" y="2931641"/>
                <a:ext cx="607788" cy="276999"/>
              </a:xfrm>
              <a:prstGeom prst="rect">
                <a:avLst/>
              </a:prstGeom>
              <a:noFill/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rgbClr val="505050">
                          <a:alpha val="40000"/>
                        </a:srgbClr>
                      </a:outerShdw>
                    </a:effectLst>
                    <a:uLnTx/>
                    <a:uFillTx/>
                  </a:rPr>
                  <a:t>$$$</a:t>
                </a:r>
                <a:endParaRPr kumimoji="0" lang="en-US" sz="1600" b="0" i="0" u="none" strike="noStrike" kern="0" cap="none" spc="0" normalizeH="0" baseline="0" noProof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505050">
                        <a:alpha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312" name="Meter 5"/>
            <p:cNvGrpSpPr/>
            <p:nvPr/>
          </p:nvGrpSpPr>
          <p:grpSpPr>
            <a:xfrm>
              <a:off x="9170188" y="2755582"/>
              <a:ext cx="607788" cy="429401"/>
              <a:chOff x="7342935" y="2814904"/>
              <a:chExt cx="607788" cy="42940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7432129" y="2814904"/>
                <a:ext cx="429401" cy="429401"/>
                <a:chOff x="7432129" y="2814904"/>
                <a:chExt cx="429401" cy="429401"/>
              </a:xfrm>
            </p:grpSpPr>
            <p:grpSp>
              <p:nvGrpSpPr>
                <p:cNvPr id="319" name="Group 318"/>
                <p:cNvGrpSpPr/>
                <p:nvPr/>
              </p:nvGrpSpPr>
              <p:grpSpPr>
                <a:xfrm>
                  <a:off x="7432129" y="2814904"/>
                  <a:ext cx="429401" cy="429401"/>
                  <a:chOff x="7478545" y="2895242"/>
                  <a:chExt cx="429401" cy="429401"/>
                </a:xfrm>
              </p:grpSpPr>
              <p:sp>
                <p:nvSpPr>
                  <p:cNvPr id="321" name="Oval 320"/>
                  <p:cNvSpPr/>
                  <p:nvPr/>
                </p:nvSpPr>
                <p:spPr bwMode="auto">
                  <a:xfrm>
                    <a:off x="7478545" y="2895242"/>
                    <a:ext cx="429401" cy="4294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505050"/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cxnSp>
                <p:nvCxnSpPr>
                  <p:cNvPr id="322" name="Straight Connector 321"/>
                  <p:cNvCxnSpPr>
                    <a:stCxn id="321" idx="4"/>
                    <a:endCxn id="321" idx="4"/>
                  </p:cNvCxnSpPr>
                  <p:nvPr/>
                </p:nvCxnSpPr>
                <p:spPr>
                  <a:xfrm>
                    <a:off x="7693246" y="3324643"/>
                    <a:ext cx="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23" name="Straight Connector 322"/>
                  <p:cNvCxnSpPr>
                    <a:stCxn id="321" idx="4"/>
                    <a:endCxn id="321" idx="0"/>
                  </p:cNvCxnSpPr>
                  <p:nvPr/>
                </p:nvCxnSpPr>
                <p:spPr>
                  <a:xfrm flipV="1">
                    <a:off x="7693246" y="2895242"/>
                    <a:ext cx="0" cy="42940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24" name="Straight Connector 323"/>
                  <p:cNvCxnSpPr>
                    <a:stCxn id="321" idx="1"/>
                    <a:endCxn id="321" idx="5"/>
                  </p:cNvCxnSpPr>
                  <p:nvPr/>
                </p:nvCxnSpPr>
                <p:spPr>
                  <a:xfrm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25" name="Straight Connector 324"/>
                  <p:cNvCxnSpPr>
                    <a:stCxn id="321" idx="2"/>
                    <a:endCxn id="321" idx="6"/>
                  </p:cNvCxnSpPr>
                  <p:nvPr/>
                </p:nvCxnSpPr>
                <p:spPr>
                  <a:xfrm>
                    <a:off x="7478545" y="3109943"/>
                    <a:ext cx="429401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cxnSp>
                <p:nvCxnSpPr>
                  <p:cNvPr id="326" name="Straight Connector 325"/>
                  <p:cNvCxnSpPr>
                    <a:stCxn id="321" idx="3"/>
                    <a:endCxn id="321" idx="7"/>
                  </p:cNvCxnSpPr>
                  <p:nvPr/>
                </p:nvCxnSpPr>
                <p:spPr>
                  <a:xfrm flipV="1">
                    <a:off x="7541429" y="2958126"/>
                    <a:ext cx="303633" cy="30363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505050"/>
                    </a:solidFill>
                    <a:prstDash val="solid"/>
                    <a:headEnd type="none"/>
                    <a:tailEnd type="none"/>
                  </a:ln>
                  <a:effectLst/>
                </p:spPr>
              </p:cxnSp>
              <p:sp>
                <p:nvSpPr>
                  <p:cNvPr id="327" name="Oval 326"/>
                  <p:cNvSpPr/>
                  <p:nvPr/>
                </p:nvSpPr>
                <p:spPr bwMode="auto">
                  <a:xfrm>
                    <a:off x="7521916" y="2938613"/>
                    <a:ext cx="342658" cy="3426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32472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cxnSp>
              <p:nvCxnSpPr>
                <p:cNvPr id="320" name="Straight Arrow Connector 319"/>
                <p:cNvCxnSpPr>
                  <a:endCxn id="321" idx="7"/>
                </p:cNvCxnSpPr>
                <p:nvPr/>
              </p:nvCxnSpPr>
              <p:spPr>
                <a:xfrm flipV="1">
                  <a:off x="7646829" y="2877788"/>
                  <a:ext cx="151817" cy="16250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05050">
                      <a:alpha val="50000"/>
                    </a:srgbClr>
                  </a:solidFill>
                  <a:prstDash val="solid"/>
                  <a:headEnd type="none"/>
                  <a:tailEnd type="triangle"/>
                </a:ln>
                <a:effectLst/>
              </p:spPr>
            </p:cxnSp>
          </p:grpSp>
          <p:sp>
            <p:nvSpPr>
              <p:cNvPr id="318" name="Rectangle 317"/>
              <p:cNvSpPr/>
              <p:nvPr/>
            </p:nvSpPr>
            <p:spPr>
              <a:xfrm>
                <a:off x="7342935" y="2931641"/>
                <a:ext cx="607788" cy="276999"/>
              </a:xfrm>
              <a:prstGeom prst="rect">
                <a:avLst/>
              </a:prstGeom>
              <a:noFill/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rgbClr val="505050">
                          <a:alpha val="40000"/>
                        </a:srgbClr>
                      </a:outerShdw>
                    </a:effectLst>
                    <a:uLnTx/>
                    <a:uFillTx/>
                  </a:rPr>
                  <a:t>$$$</a:t>
                </a:r>
                <a:endParaRPr kumimoji="0" lang="en-US" sz="1600" b="0" i="0" u="none" strike="noStrike" kern="0" cap="none" spc="0" normalizeH="0" baseline="0" noProof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505050">
                        <a:alpha val="4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313" name="Subscription"/>
            <p:cNvSpPr/>
            <p:nvPr/>
          </p:nvSpPr>
          <p:spPr bwMode="auto">
            <a:xfrm>
              <a:off x="7477548" y="3832412"/>
              <a:ext cx="1751343" cy="42143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50505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9144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38958237</a:t>
              </a:r>
            </a:p>
          </p:txBody>
        </p:sp>
        <p:sp>
          <p:nvSpPr>
            <p:cNvPr id="314" name="Cloud 1"/>
            <p:cNvSpPr>
              <a:spLocks noChangeAspect="1"/>
            </p:cNvSpPr>
            <p:nvPr/>
          </p:nvSpPr>
          <p:spPr bwMode="auto">
            <a:xfrm>
              <a:off x="7572793" y="2204177"/>
              <a:ext cx="713757" cy="395305"/>
            </a:xfrm>
            <a:custGeom>
              <a:avLst/>
              <a:gdLst>
                <a:gd name="T0" fmla="*/ 1662 w 2136"/>
                <a:gd name="T1" fmla="*/ 1181 h 1181"/>
                <a:gd name="T2" fmla="*/ 239 w 2136"/>
                <a:gd name="T3" fmla="*/ 1181 h 1181"/>
                <a:gd name="T4" fmla="*/ 0 w 2136"/>
                <a:gd name="T5" fmla="*/ 937 h 1181"/>
                <a:gd name="T6" fmla="*/ 181 w 2136"/>
                <a:gd name="T7" fmla="*/ 706 h 1181"/>
                <a:gd name="T8" fmla="*/ 462 w 2136"/>
                <a:gd name="T9" fmla="*/ 487 h 1181"/>
                <a:gd name="T10" fmla="*/ 974 w 2136"/>
                <a:gd name="T11" fmla="*/ 0 h 1181"/>
                <a:gd name="T12" fmla="*/ 1440 w 2136"/>
                <a:gd name="T13" fmla="*/ 294 h 1181"/>
                <a:gd name="T14" fmla="*/ 1662 w 2136"/>
                <a:gd name="T15" fmla="*/ 235 h 1181"/>
                <a:gd name="T16" fmla="*/ 2136 w 2136"/>
                <a:gd name="T17" fmla="*/ 710 h 1181"/>
                <a:gd name="T18" fmla="*/ 1662 w 2136"/>
                <a:gd name="T19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6" h="1181">
                  <a:moveTo>
                    <a:pt x="1662" y="1181"/>
                  </a:moveTo>
                  <a:cubicBezTo>
                    <a:pt x="239" y="1181"/>
                    <a:pt x="239" y="1181"/>
                    <a:pt x="239" y="1181"/>
                  </a:cubicBezTo>
                  <a:cubicBezTo>
                    <a:pt x="109" y="1181"/>
                    <a:pt x="0" y="1071"/>
                    <a:pt x="0" y="937"/>
                  </a:cubicBezTo>
                  <a:cubicBezTo>
                    <a:pt x="0" y="823"/>
                    <a:pt x="76" y="731"/>
                    <a:pt x="181" y="706"/>
                  </a:cubicBezTo>
                  <a:cubicBezTo>
                    <a:pt x="231" y="588"/>
                    <a:pt x="336" y="504"/>
                    <a:pt x="462" y="487"/>
                  </a:cubicBezTo>
                  <a:cubicBezTo>
                    <a:pt x="474" y="218"/>
                    <a:pt x="701" y="0"/>
                    <a:pt x="974" y="0"/>
                  </a:cubicBezTo>
                  <a:cubicBezTo>
                    <a:pt x="1175" y="0"/>
                    <a:pt x="1356" y="118"/>
                    <a:pt x="1440" y="294"/>
                  </a:cubicBezTo>
                  <a:cubicBezTo>
                    <a:pt x="1507" y="256"/>
                    <a:pt x="1582" y="235"/>
                    <a:pt x="1662" y="235"/>
                  </a:cubicBezTo>
                  <a:cubicBezTo>
                    <a:pt x="1922" y="235"/>
                    <a:pt x="2136" y="449"/>
                    <a:pt x="2136" y="710"/>
                  </a:cubicBezTo>
                  <a:cubicBezTo>
                    <a:pt x="2136" y="966"/>
                    <a:pt x="1922" y="1181"/>
                    <a:pt x="1662" y="118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>
              <a:solidFill>
                <a:srgbClr val="505050"/>
              </a:solidFill>
            </a:ln>
          </p:spPr>
          <p:txBody>
            <a:bodyPr vert="horz" wrap="square" lIns="87880" tIns="43940" rIns="87880" bIns="439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Cloud 2"/>
            <p:cNvSpPr>
              <a:spLocks noChangeAspect="1"/>
            </p:cNvSpPr>
            <p:nvPr/>
          </p:nvSpPr>
          <p:spPr bwMode="auto">
            <a:xfrm>
              <a:off x="8083480" y="2058737"/>
              <a:ext cx="713757" cy="395305"/>
            </a:xfrm>
            <a:custGeom>
              <a:avLst/>
              <a:gdLst>
                <a:gd name="T0" fmla="*/ 1662 w 2136"/>
                <a:gd name="T1" fmla="*/ 1181 h 1181"/>
                <a:gd name="T2" fmla="*/ 239 w 2136"/>
                <a:gd name="T3" fmla="*/ 1181 h 1181"/>
                <a:gd name="T4" fmla="*/ 0 w 2136"/>
                <a:gd name="T5" fmla="*/ 937 h 1181"/>
                <a:gd name="T6" fmla="*/ 181 w 2136"/>
                <a:gd name="T7" fmla="*/ 706 h 1181"/>
                <a:gd name="T8" fmla="*/ 462 w 2136"/>
                <a:gd name="T9" fmla="*/ 487 h 1181"/>
                <a:gd name="T10" fmla="*/ 974 w 2136"/>
                <a:gd name="T11" fmla="*/ 0 h 1181"/>
                <a:gd name="T12" fmla="*/ 1440 w 2136"/>
                <a:gd name="T13" fmla="*/ 294 h 1181"/>
                <a:gd name="T14" fmla="*/ 1662 w 2136"/>
                <a:gd name="T15" fmla="*/ 235 h 1181"/>
                <a:gd name="T16" fmla="*/ 2136 w 2136"/>
                <a:gd name="T17" fmla="*/ 710 h 1181"/>
                <a:gd name="T18" fmla="*/ 1662 w 2136"/>
                <a:gd name="T19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6" h="1181">
                  <a:moveTo>
                    <a:pt x="1662" y="1181"/>
                  </a:moveTo>
                  <a:cubicBezTo>
                    <a:pt x="239" y="1181"/>
                    <a:pt x="239" y="1181"/>
                    <a:pt x="239" y="1181"/>
                  </a:cubicBezTo>
                  <a:cubicBezTo>
                    <a:pt x="109" y="1181"/>
                    <a:pt x="0" y="1071"/>
                    <a:pt x="0" y="937"/>
                  </a:cubicBezTo>
                  <a:cubicBezTo>
                    <a:pt x="0" y="823"/>
                    <a:pt x="76" y="731"/>
                    <a:pt x="181" y="706"/>
                  </a:cubicBezTo>
                  <a:cubicBezTo>
                    <a:pt x="231" y="588"/>
                    <a:pt x="336" y="504"/>
                    <a:pt x="462" y="487"/>
                  </a:cubicBezTo>
                  <a:cubicBezTo>
                    <a:pt x="474" y="218"/>
                    <a:pt x="701" y="0"/>
                    <a:pt x="974" y="0"/>
                  </a:cubicBezTo>
                  <a:cubicBezTo>
                    <a:pt x="1175" y="0"/>
                    <a:pt x="1356" y="118"/>
                    <a:pt x="1440" y="294"/>
                  </a:cubicBezTo>
                  <a:cubicBezTo>
                    <a:pt x="1507" y="256"/>
                    <a:pt x="1582" y="235"/>
                    <a:pt x="1662" y="235"/>
                  </a:cubicBezTo>
                  <a:cubicBezTo>
                    <a:pt x="1922" y="235"/>
                    <a:pt x="2136" y="449"/>
                    <a:pt x="2136" y="710"/>
                  </a:cubicBezTo>
                  <a:cubicBezTo>
                    <a:pt x="2136" y="966"/>
                    <a:pt x="1922" y="1181"/>
                    <a:pt x="1662" y="118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>
              <a:solidFill>
                <a:srgbClr val="505050"/>
              </a:solidFill>
            </a:ln>
          </p:spPr>
          <p:txBody>
            <a:bodyPr vert="horz" wrap="square" lIns="87880" tIns="43940" rIns="87880" bIns="439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Cloud 3"/>
            <p:cNvSpPr>
              <a:spLocks noChangeAspect="1"/>
            </p:cNvSpPr>
            <p:nvPr/>
          </p:nvSpPr>
          <p:spPr bwMode="auto">
            <a:xfrm>
              <a:off x="8440358" y="2211631"/>
              <a:ext cx="713757" cy="395305"/>
            </a:xfrm>
            <a:custGeom>
              <a:avLst/>
              <a:gdLst>
                <a:gd name="T0" fmla="*/ 1662 w 2136"/>
                <a:gd name="T1" fmla="*/ 1181 h 1181"/>
                <a:gd name="T2" fmla="*/ 239 w 2136"/>
                <a:gd name="T3" fmla="*/ 1181 h 1181"/>
                <a:gd name="T4" fmla="*/ 0 w 2136"/>
                <a:gd name="T5" fmla="*/ 937 h 1181"/>
                <a:gd name="T6" fmla="*/ 181 w 2136"/>
                <a:gd name="T7" fmla="*/ 706 h 1181"/>
                <a:gd name="T8" fmla="*/ 462 w 2136"/>
                <a:gd name="T9" fmla="*/ 487 h 1181"/>
                <a:gd name="T10" fmla="*/ 974 w 2136"/>
                <a:gd name="T11" fmla="*/ 0 h 1181"/>
                <a:gd name="T12" fmla="*/ 1440 w 2136"/>
                <a:gd name="T13" fmla="*/ 294 h 1181"/>
                <a:gd name="T14" fmla="*/ 1662 w 2136"/>
                <a:gd name="T15" fmla="*/ 235 h 1181"/>
                <a:gd name="T16" fmla="*/ 2136 w 2136"/>
                <a:gd name="T17" fmla="*/ 710 h 1181"/>
                <a:gd name="T18" fmla="*/ 1662 w 2136"/>
                <a:gd name="T19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6" h="1181">
                  <a:moveTo>
                    <a:pt x="1662" y="1181"/>
                  </a:moveTo>
                  <a:cubicBezTo>
                    <a:pt x="239" y="1181"/>
                    <a:pt x="239" y="1181"/>
                    <a:pt x="239" y="1181"/>
                  </a:cubicBezTo>
                  <a:cubicBezTo>
                    <a:pt x="109" y="1181"/>
                    <a:pt x="0" y="1071"/>
                    <a:pt x="0" y="937"/>
                  </a:cubicBezTo>
                  <a:cubicBezTo>
                    <a:pt x="0" y="823"/>
                    <a:pt x="76" y="731"/>
                    <a:pt x="181" y="706"/>
                  </a:cubicBezTo>
                  <a:cubicBezTo>
                    <a:pt x="231" y="588"/>
                    <a:pt x="336" y="504"/>
                    <a:pt x="462" y="487"/>
                  </a:cubicBezTo>
                  <a:cubicBezTo>
                    <a:pt x="474" y="218"/>
                    <a:pt x="701" y="0"/>
                    <a:pt x="974" y="0"/>
                  </a:cubicBezTo>
                  <a:cubicBezTo>
                    <a:pt x="1175" y="0"/>
                    <a:pt x="1356" y="118"/>
                    <a:pt x="1440" y="294"/>
                  </a:cubicBezTo>
                  <a:cubicBezTo>
                    <a:pt x="1507" y="256"/>
                    <a:pt x="1582" y="235"/>
                    <a:pt x="1662" y="235"/>
                  </a:cubicBezTo>
                  <a:cubicBezTo>
                    <a:pt x="1922" y="235"/>
                    <a:pt x="2136" y="449"/>
                    <a:pt x="2136" y="710"/>
                  </a:cubicBezTo>
                  <a:cubicBezTo>
                    <a:pt x="2136" y="966"/>
                    <a:pt x="1922" y="1181"/>
                    <a:pt x="1662" y="118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>
              <a:solidFill>
                <a:srgbClr val="505050"/>
              </a:solidFill>
            </a:ln>
          </p:spPr>
          <p:txBody>
            <a:bodyPr vert="horz" wrap="square" lIns="87880" tIns="43940" rIns="87880" bIns="439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96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4" name="Azure Stack"/>
          <p:cNvSpPr txBox="1">
            <a:spLocks/>
          </p:cNvSpPr>
          <p:nvPr/>
        </p:nvSpPr>
        <p:spPr>
          <a:xfrm>
            <a:off x="121976" y="500839"/>
            <a:ext cx="6529600" cy="259455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2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Meters Spin for:</a:t>
            </a:r>
          </a:p>
          <a:p>
            <a:pPr marL="857250" marR="0" lvl="0" indent="-4572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Char char="$"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Compute/Storage/Network</a:t>
            </a:r>
          </a:p>
          <a:p>
            <a:pPr marL="857250" marR="0" lvl="0" indent="-4572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Char char="$"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Platform Services</a:t>
            </a:r>
          </a:p>
          <a:p>
            <a:pPr marL="857250" marR="0" lvl="0" indent="-45720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egoe UI Light" panose="020B0502040204020203" pitchFamily="34" charset="0"/>
              <a:buChar char="$"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Marketplace Apps</a:t>
            </a:r>
          </a:p>
        </p:txBody>
      </p:sp>
    </p:spTree>
    <p:extLst>
      <p:ext uri="{BB962C8B-B14F-4D97-AF65-F5344CB8AC3E}">
        <p14:creationId xmlns:p14="http://schemas.microsoft.com/office/powerpoint/2010/main" val="4235732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Unique point of view: cloud is a model, not just a place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00651" y="2342877"/>
            <a:ext cx="6217356" cy="23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54" tIns="146283" rIns="182854" bIns="14628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Cloud model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is geared for speed</a:t>
            </a:r>
          </a:p>
          <a:p>
            <a:pPr marL="0" marR="0" lvl="0" indent="0" defTabSz="93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Developers have a critical business role</a:t>
            </a:r>
          </a:p>
          <a:p>
            <a:pPr marL="0" marR="0" lvl="0" indent="0" defTabSz="93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Services and apps create new complexity</a:t>
            </a:r>
          </a:p>
          <a:p>
            <a:pPr marL="0" marR="0" lvl="0" indent="0" defTabSz="93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Server is no longer the center point</a:t>
            </a:r>
          </a:p>
          <a:p>
            <a:pPr marL="0" marR="0" lvl="0" indent="0" defTabSz="93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Segoe UI" charset="0"/>
                <a:cs typeface="Segoe UI Semilight" panose="020B0402040204020203" pitchFamily="34" charset="0"/>
              </a:rPr>
              <a:t>App is king—app data is business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09629" y="1901720"/>
            <a:ext cx="3001396" cy="2078641"/>
            <a:chOff x="8486775" y="1542890"/>
            <a:chExt cx="2023303" cy="1401254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8579009" y="1626345"/>
              <a:ext cx="1841500" cy="1280160"/>
            </a:xfrm>
            <a:custGeom>
              <a:avLst/>
              <a:gdLst>
                <a:gd name="T0" fmla="*/ 148 w 678"/>
                <a:gd name="T1" fmla="*/ 470 h 470"/>
                <a:gd name="T2" fmla="*/ 498 w 678"/>
                <a:gd name="T3" fmla="*/ 470 h 470"/>
                <a:gd name="T4" fmla="*/ 678 w 678"/>
                <a:gd name="T5" fmla="*/ 288 h 470"/>
                <a:gd name="T6" fmla="*/ 509 w 678"/>
                <a:gd name="T7" fmla="*/ 107 h 470"/>
                <a:gd name="T8" fmla="*/ 339 w 678"/>
                <a:gd name="T9" fmla="*/ 0 h 470"/>
                <a:gd name="T10" fmla="*/ 148 w 678"/>
                <a:gd name="T11" fmla="*/ 171 h 470"/>
                <a:gd name="T12" fmla="*/ 148 w 678"/>
                <a:gd name="T13" fmla="*/ 171 h 470"/>
                <a:gd name="T14" fmla="*/ 0 w 678"/>
                <a:gd name="T15" fmla="*/ 320 h 470"/>
                <a:gd name="T16" fmla="*/ 148 w 678"/>
                <a:gd name="T1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470">
                  <a:moveTo>
                    <a:pt x="148" y="470"/>
                  </a:moveTo>
                  <a:cubicBezTo>
                    <a:pt x="498" y="470"/>
                    <a:pt x="498" y="470"/>
                    <a:pt x="498" y="470"/>
                  </a:cubicBezTo>
                  <a:cubicBezTo>
                    <a:pt x="599" y="470"/>
                    <a:pt x="678" y="390"/>
                    <a:pt x="678" y="288"/>
                  </a:cubicBezTo>
                  <a:cubicBezTo>
                    <a:pt x="678" y="192"/>
                    <a:pt x="604" y="112"/>
                    <a:pt x="509" y="107"/>
                  </a:cubicBezTo>
                  <a:cubicBezTo>
                    <a:pt x="477" y="42"/>
                    <a:pt x="413" y="0"/>
                    <a:pt x="339" y="0"/>
                  </a:cubicBezTo>
                  <a:cubicBezTo>
                    <a:pt x="244" y="0"/>
                    <a:pt x="159" y="74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69" y="171"/>
                    <a:pt x="0" y="240"/>
                    <a:pt x="0" y="320"/>
                  </a:cubicBezTo>
                  <a:cubicBezTo>
                    <a:pt x="0" y="401"/>
                    <a:pt x="69" y="470"/>
                    <a:pt x="148" y="470"/>
                  </a:cubicBezTo>
                  <a:close/>
                </a:path>
              </a:pathLst>
            </a:custGeom>
            <a:solidFill>
              <a:srgbClr val="00188F"/>
            </a:solidFill>
            <a:ln w="0"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8486775" y="1542890"/>
              <a:ext cx="2023303" cy="1401254"/>
            </a:xfrm>
            <a:custGeom>
              <a:avLst/>
              <a:gdLst>
                <a:gd name="T0" fmla="*/ 28 w 128"/>
                <a:gd name="T1" fmla="*/ 88 h 88"/>
                <a:gd name="T2" fmla="*/ 94 w 128"/>
                <a:gd name="T3" fmla="*/ 88 h 88"/>
                <a:gd name="T4" fmla="*/ 128 w 128"/>
                <a:gd name="T5" fmla="*/ 54 h 88"/>
                <a:gd name="T6" fmla="*/ 96 w 128"/>
                <a:gd name="T7" fmla="*/ 20 h 88"/>
                <a:gd name="T8" fmla="*/ 64 w 128"/>
                <a:gd name="T9" fmla="*/ 0 h 88"/>
                <a:gd name="T10" fmla="*/ 28 w 128"/>
                <a:gd name="T11" fmla="*/ 32 h 88"/>
                <a:gd name="T12" fmla="*/ 28 w 128"/>
                <a:gd name="T13" fmla="*/ 32 h 88"/>
                <a:gd name="T14" fmla="*/ 0 w 128"/>
                <a:gd name="T15" fmla="*/ 60 h 88"/>
                <a:gd name="T16" fmla="*/ 28 w 128"/>
                <a:gd name="T17" fmla="*/ 88 h 88"/>
                <a:gd name="T18" fmla="*/ 28 w 128"/>
                <a:gd name="T19" fmla="*/ 40 h 88"/>
                <a:gd name="T20" fmla="*/ 31 w 128"/>
                <a:gd name="T21" fmla="*/ 40 h 88"/>
                <a:gd name="T22" fmla="*/ 36 w 128"/>
                <a:gd name="T23" fmla="*/ 41 h 88"/>
                <a:gd name="T24" fmla="*/ 36 w 128"/>
                <a:gd name="T25" fmla="*/ 36 h 88"/>
                <a:gd name="T26" fmla="*/ 64 w 128"/>
                <a:gd name="T27" fmla="*/ 8 h 88"/>
                <a:gd name="T28" fmla="*/ 90 w 128"/>
                <a:gd name="T29" fmla="*/ 26 h 88"/>
                <a:gd name="T30" fmla="*/ 91 w 128"/>
                <a:gd name="T31" fmla="*/ 28 h 88"/>
                <a:gd name="T32" fmla="*/ 94 w 128"/>
                <a:gd name="T33" fmla="*/ 28 h 88"/>
                <a:gd name="T34" fmla="*/ 120 w 128"/>
                <a:gd name="T35" fmla="*/ 54 h 88"/>
                <a:gd name="T36" fmla="*/ 94 w 128"/>
                <a:gd name="T37" fmla="*/ 80 h 88"/>
                <a:gd name="T38" fmla="*/ 28 w 128"/>
                <a:gd name="T39" fmla="*/ 80 h 88"/>
                <a:gd name="T40" fmla="*/ 8 w 128"/>
                <a:gd name="T41" fmla="*/ 60 h 88"/>
                <a:gd name="T42" fmla="*/ 28 w 128"/>
                <a:gd name="T4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88">
                  <a:moveTo>
                    <a:pt x="28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13" y="88"/>
                    <a:pt x="128" y="73"/>
                    <a:pt x="128" y="54"/>
                  </a:cubicBezTo>
                  <a:cubicBezTo>
                    <a:pt x="128" y="36"/>
                    <a:pt x="114" y="21"/>
                    <a:pt x="96" y="20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6" y="0"/>
                    <a:pt x="30" y="14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3" y="32"/>
                    <a:pt x="0" y="45"/>
                    <a:pt x="0" y="60"/>
                  </a:cubicBezTo>
                  <a:cubicBezTo>
                    <a:pt x="0" y="75"/>
                    <a:pt x="13" y="88"/>
                    <a:pt x="28" y="88"/>
                  </a:cubicBezTo>
                  <a:close/>
                  <a:moveTo>
                    <a:pt x="28" y="40"/>
                  </a:moveTo>
                  <a:cubicBezTo>
                    <a:pt x="29" y="40"/>
                    <a:pt x="30" y="40"/>
                    <a:pt x="31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1"/>
                    <a:pt x="49" y="8"/>
                    <a:pt x="64" y="8"/>
                  </a:cubicBezTo>
                  <a:cubicBezTo>
                    <a:pt x="75" y="8"/>
                    <a:pt x="86" y="15"/>
                    <a:pt x="90" y="2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08" y="28"/>
                    <a:pt x="120" y="40"/>
                    <a:pt x="120" y="54"/>
                  </a:cubicBezTo>
                  <a:cubicBezTo>
                    <a:pt x="120" y="68"/>
                    <a:pt x="108" y="80"/>
                    <a:pt x="9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7" y="80"/>
                    <a:pt x="8" y="71"/>
                    <a:pt x="8" y="60"/>
                  </a:cubicBezTo>
                  <a:cubicBezTo>
                    <a:pt x="8" y="49"/>
                    <a:pt x="17" y="40"/>
                    <a:pt x="28" y="40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052178" y="2194427"/>
              <a:ext cx="953200" cy="503779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Public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29558" y="3592103"/>
            <a:ext cx="3001396" cy="2078641"/>
            <a:chOff x="8486775" y="3162808"/>
            <a:chExt cx="2023303" cy="1401254"/>
          </a:xfrm>
        </p:grpSpPr>
        <p:sp>
          <p:nvSpPr>
            <p:cNvPr id="36" name="Freeform 5"/>
            <p:cNvSpPr>
              <a:spLocks noChangeAspect="1"/>
            </p:cNvSpPr>
            <p:nvPr/>
          </p:nvSpPr>
          <p:spPr bwMode="auto">
            <a:xfrm>
              <a:off x="8579009" y="3223355"/>
              <a:ext cx="1841500" cy="1280160"/>
            </a:xfrm>
            <a:custGeom>
              <a:avLst/>
              <a:gdLst>
                <a:gd name="T0" fmla="*/ 148 w 678"/>
                <a:gd name="T1" fmla="*/ 470 h 470"/>
                <a:gd name="T2" fmla="*/ 498 w 678"/>
                <a:gd name="T3" fmla="*/ 470 h 470"/>
                <a:gd name="T4" fmla="*/ 678 w 678"/>
                <a:gd name="T5" fmla="*/ 288 h 470"/>
                <a:gd name="T6" fmla="*/ 509 w 678"/>
                <a:gd name="T7" fmla="*/ 107 h 470"/>
                <a:gd name="T8" fmla="*/ 339 w 678"/>
                <a:gd name="T9" fmla="*/ 0 h 470"/>
                <a:gd name="T10" fmla="*/ 148 w 678"/>
                <a:gd name="T11" fmla="*/ 171 h 470"/>
                <a:gd name="T12" fmla="*/ 148 w 678"/>
                <a:gd name="T13" fmla="*/ 171 h 470"/>
                <a:gd name="T14" fmla="*/ 0 w 678"/>
                <a:gd name="T15" fmla="*/ 320 h 470"/>
                <a:gd name="T16" fmla="*/ 148 w 678"/>
                <a:gd name="T1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470">
                  <a:moveTo>
                    <a:pt x="148" y="470"/>
                  </a:moveTo>
                  <a:cubicBezTo>
                    <a:pt x="498" y="470"/>
                    <a:pt x="498" y="470"/>
                    <a:pt x="498" y="470"/>
                  </a:cubicBezTo>
                  <a:cubicBezTo>
                    <a:pt x="599" y="470"/>
                    <a:pt x="678" y="390"/>
                    <a:pt x="678" y="288"/>
                  </a:cubicBezTo>
                  <a:cubicBezTo>
                    <a:pt x="678" y="192"/>
                    <a:pt x="604" y="112"/>
                    <a:pt x="509" y="107"/>
                  </a:cubicBezTo>
                  <a:cubicBezTo>
                    <a:pt x="477" y="42"/>
                    <a:pt x="413" y="0"/>
                    <a:pt x="339" y="0"/>
                  </a:cubicBezTo>
                  <a:cubicBezTo>
                    <a:pt x="244" y="0"/>
                    <a:pt x="159" y="74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69" y="171"/>
                    <a:pt x="0" y="240"/>
                    <a:pt x="0" y="320"/>
                  </a:cubicBezTo>
                  <a:cubicBezTo>
                    <a:pt x="0" y="401"/>
                    <a:pt x="69" y="470"/>
                    <a:pt x="148" y="470"/>
                  </a:cubicBezTo>
                  <a:close/>
                </a:path>
              </a:pathLst>
            </a:custGeom>
            <a:solidFill>
              <a:srgbClr val="00188F"/>
            </a:solidFill>
            <a:ln w="0"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8486775" y="3162808"/>
              <a:ext cx="2023303" cy="1401254"/>
            </a:xfrm>
            <a:custGeom>
              <a:avLst/>
              <a:gdLst>
                <a:gd name="T0" fmla="*/ 28 w 128"/>
                <a:gd name="T1" fmla="*/ 88 h 88"/>
                <a:gd name="T2" fmla="*/ 94 w 128"/>
                <a:gd name="T3" fmla="*/ 88 h 88"/>
                <a:gd name="T4" fmla="*/ 128 w 128"/>
                <a:gd name="T5" fmla="*/ 54 h 88"/>
                <a:gd name="T6" fmla="*/ 96 w 128"/>
                <a:gd name="T7" fmla="*/ 20 h 88"/>
                <a:gd name="T8" fmla="*/ 64 w 128"/>
                <a:gd name="T9" fmla="*/ 0 h 88"/>
                <a:gd name="T10" fmla="*/ 28 w 128"/>
                <a:gd name="T11" fmla="*/ 32 h 88"/>
                <a:gd name="T12" fmla="*/ 28 w 128"/>
                <a:gd name="T13" fmla="*/ 32 h 88"/>
                <a:gd name="T14" fmla="*/ 0 w 128"/>
                <a:gd name="T15" fmla="*/ 60 h 88"/>
                <a:gd name="T16" fmla="*/ 28 w 128"/>
                <a:gd name="T17" fmla="*/ 88 h 88"/>
                <a:gd name="T18" fmla="*/ 28 w 128"/>
                <a:gd name="T19" fmla="*/ 40 h 88"/>
                <a:gd name="T20" fmla="*/ 31 w 128"/>
                <a:gd name="T21" fmla="*/ 40 h 88"/>
                <a:gd name="T22" fmla="*/ 36 w 128"/>
                <a:gd name="T23" fmla="*/ 41 h 88"/>
                <a:gd name="T24" fmla="*/ 36 w 128"/>
                <a:gd name="T25" fmla="*/ 36 h 88"/>
                <a:gd name="T26" fmla="*/ 64 w 128"/>
                <a:gd name="T27" fmla="*/ 8 h 88"/>
                <a:gd name="T28" fmla="*/ 90 w 128"/>
                <a:gd name="T29" fmla="*/ 26 h 88"/>
                <a:gd name="T30" fmla="*/ 91 w 128"/>
                <a:gd name="T31" fmla="*/ 28 h 88"/>
                <a:gd name="T32" fmla="*/ 94 w 128"/>
                <a:gd name="T33" fmla="*/ 28 h 88"/>
                <a:gd name="T34" fmla="*/ 120 w 128"/>
                <a:gd name="T35" fmla="*/ 54 h 88"/>
                <a:gd name="T36" fmla="*/ 94 w 128"/>
                <a:gd name="T37" fmla="*/ 80 h 88"/>
                <a:gd name="T38" fmla="*/ 28 w 128"/>
                <a:gd name="T39" fmla="*/ 80 h 88"/>
                <a:gd name="T40" fmla="*/ 8 w 128"/>
                <a:gd name="T41" fmla="*/ 60 h 88"/>
                <a:gd name="T42" fmla="*/ 28 w 128"/>
                <a:gd name="T4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88">
                  <a:moveTo>
                    <a:pt x="28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13" y="88"/>
                    <a:pt x="128" y="73"/>
                    <a:pt x="128" y="54"/>
                  </a:cubicBezTo>
                  <a:cubicBezTo>
                    <a:pt x="128" y="36"/>
                    <a:pt x="114" y="21"/>
                    <a:pt x="96" y="20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6" y="0"/>
                    <a:pt x="30" y="14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3" y="32"/>
                    <a:pt x="0" y="45"/>
                    <a:pt x="0" y="60"/>
                  </a:cubicBezTo>
                  <a:cubicBezTo>
                    <a:pt x="0" y="75"/>
                    <a:pt x="13" y="88"/>
                    <a:pt x="28" y="88"/>
                  </a:cubicBezTo>
                  <a:close/>
                  <a:moveTo>
                    <a:pt x="28" y="40"/>
                  </a:moveTo>
                  <a:cubicBezTo>
                    <a:pt x="29" y="40"/>
                    <a:pt x="30" y="40"/>
                    <a:pt x="31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1"/>
                    <a:pt x="49" y="8"/>
                    <a:pt x="64" y="8"/>
                  </a:cubicBezTo>
                  <a:cubicBezTo>
                    <a:pt x="75" y="8"/>
                    <a:pt x="86" y="15"/>
                    <a:pt x="90" y="2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08" y="28"/>
                    <a:pt x="120" y="40"/>
                    <a:pt x="120" y="54"/>
                  </a:cubicBezTo>
                  <a:cubicBezTo>
                    <a:pt x="120" y="68"/>
                    <a:pt x="108" y="80"/>
                    <a:pt x="9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7" y="80"/>
                    <a:pt x="8" y="71"/>
                    <a:pt x="8" y="60"/>
                  </a:cubicBezTo>
                  <a:cubicBezTo>
                    <a:pt x="8" y="49"/>
                    <a:pt x="17" y="40"/>
                    <a:pt x="28" y="40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83296" y="3816171"/>
              <a:ext cx="1090966" cy="503779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Hosted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00993" y="3309574"/>
            <a:ext cx="3001396" cy="2078641"/>
            <a:chOff x="8486775" y="4763008"/>
            <a:chExt cx="2023303" cy="1401254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auto">
            <a:xfrm>
              <a:off x="8579009" y="4823555"/>
              <a:ext cx="1841500" cy="1280160"/>
            </a:xfrm>
            <a:custGeom>
              <a:avLst/>
              <a:gdLst>
                <a:gd name="T0" fmla="*/ 148 w 678"/>
                <a:gd name="T1" fmla="*/ 470 h 470"/>
                <a:gd name="T2" fmla="*/ 498 w 678"/>
                <a:gd name="T3" fmla="*/ 470 h 470"/>
                <a:gd name="T4" fmla="*/ 678 w 678"/>
                <a:gd name="T5" fmla="*/ 288 h 470"/>
                <a:gd name="T6" fmla="*/ 509 w 678"/>
                <a:gd name="T7" fmla="*/ 107 h 470"/>
                <a:gd name="T8" fmla="*/ 339 w 678"/>
                <a:gd name="T9" fmla="*/ 0 h 470"/>
                <a:gd name="T10" fmla="*/ 148 w 678"/>
                <a:gd name="T11" fmla="*/ 171 h 470"/>
                <a:gd name="T12" fmla="*/ 148 w 678"/>
                <a:gd name="T13" fmla="*/ 171 h 470"/>
                <a:gd name="T14" fmla="*/ 0 w 678"/>
                <a:gd name="T15" fmla="*/ 320 h 470"/>
                <a:gd name="T16" fmla="*/ 148 w 678"/>
                <a:gd name="T17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470">
                  <a:moveTo>
                    <a:pt x="148" y="470"/>
                  </a:moveTo>
                  <a:cubicBezTo>
                    <a:pt x="498" y="470"/>
                    <a:pt x="498" y="470"/>
                    <a:pt x="498" y="470"/>
                  </a:cubicBezTo>
                  <a:cubicBezTo>
                    <a:pt x="599" y="470"/>
                    <a:pt x="678" y="390"/>
                    <a:pt x="678" y="288"/>
                  </a:cubicBezTo>
                  <a:cubicBezTo>
                    <a:pt x="678" y="192"/>
                    <a:pt x="604" y="112"/>
                    <a:pt x="509" y="107"/>
                  </a:cubicBezTo>
                  <a:cubicBezTo>
                    <a:pt x="477" y="42"/>
                    <a:pt x="413" y="0"/>
                    <a:pt x="339" y="0"/>
                  </a:cubicBezTo>
                  <a:cubicBezTo>
                    <a:pt x="244" y="0"/>
                    <a:pt x="159" y="74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69" y="171"/>
                    <a:pt x="0" y="240"/>
                    <a:pt x="0" y="320"/>
                  </a:cubicBezTo>
                  <a:cubicBezTo>
                    <a:pt x="0" y="401"/>
                    <a:pt x="69" y="470"/>
                    <a:pt x="148" y="470"/>
                  </a:cubicBezTo>
                  <a:close/>
                </a:path>
              </a:pathLst>
            </a:custGeom>
            <a:solidFill>
              <a:srgbClr val="00188F"/>
            </a:solidFill>
            <a:ln w="0"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8486775" y="4763008"/>
              <a:ext cx="2023303" cy="1401254"/>
            </a:xfrm>
            <a:custGeom>
              <a:avLst/>
              <a:gdLst>
                <a:gd name="T0" fmla="*/ 28 w 128"/>
                <a:gd name="T1" fmla="*/ 88 h 88"/>
                <a:gd name="T2" fmla="*/ 94 w 128"/>
                <a:gd name="T3" fmla="*/ 88 h 88"/>
                <a:gd name="T4" fmla="*/ 128 w 128"/>
                <a:gd name="T5" fmla="*/ 54 h 88"/>
                <a:gd name="T6" fmla="*/ 96 w 128"/>
                <a:gd name="T7" fmla="*/ 20 h 88"/>
                <a:gd name="T8" fmla="*/ 64 w 128"/>
                <a:gd name="T9" fmla="*/ 0 h 88"/>
                <a:gd name="T10" fmla="*/ 28 w 128"/>
                <a:gd name="T11" fmla="*/ 32 h 88"/>
                <a:gd name="T12" fmla="*/ 28 w 128"/>
                <a:gd name="T13" fmla="*/ 32 h 88"/>
                <a:gd name="T14" fmla="*/ 0 w 128"/>
                <a:gd name="T15" fmla="*/ 60 h 88"/>
                <a:gd name="T16" fmla="*/ 28 w 128"/>
                <a:gd name="T17" fmla="*/ 88 h 88"/>
                <a:gd name="T18" fmla="*/ 28 w 128"/>
                <a:gd name="T19" fmla="*/ 40 h 88"/>
                <a:gd name="T20" fmla="*/ 31 w 128"/>
                <a:gd name="T21" fmla="*/ 40 h 88"/>
                <a:gd name="T22" fmla="*/ 36 w 128"/>
                <a:gd name="T23" fmla="*/ 41 h 88"/>
                <a:gd name="T24" fmla="*/ 36 w 128"/>
                <a:gd name="T25" fmla="*/ 36 h 88"/>
                <a:gd name="T26" fmla="*/ 64 w 128"/>
                <a:gd name="T27" fmla="*/ 8 h 88"/>
                <a:gd name="T28" fmla="*/ 90 w 128"/>
                <a:gd name="T29" fmla="*/ 26 h 88"/>
                <a:gd name="T30" fmla="*/ 91 w 128"/>
                <a:gd name="T31" fmla="*/ 28 h 88"/>
                <a:gd name="T32" fmla="*/ 94 w 128"/>
                <a:gd name="T33" fmla="*/ 28 h 88"/>
                <a:gd name="T34" fmla="*/ 120 w 128"/>
                <a:gd name="T35" fmla="*/ 54 h 88"/>
                <a:gd name="T36" fmla="*/ 94 w 128"/>
                <a:gd name="T37" fmla="*/ 80 h 88"/>
                <a:gd name="T38" fmla="*/ 28 w 128"/>
                <a:gd name="T39" fmla="*/ 80 h 88"/>
                <a:gd name="T40" fmla="*/ 8 w 128"/>
                <a:gd name="T41" fmla="*/ 60 h 88"/>
                <a:gd name="T42" fmla="*/ 28 w 128"/>
                <a:gd name="T4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88">
                  <a:moveTo>
                    <a:pt x="28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13" y="88"/>
                    <a:pt x="128" y="73"/>
                    <a:pt x="128" y="54"/>
                  </a:cubicBezTo>
                  <a:cubicBezTo>
                    <a:pt x="128" y="36"/>
                    <a:pt x="114" y="21"/>
                    <a:pt x="96" y="20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6" y="0"/>
                    <a:pt x="30" y="14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3" y="32"/>
                    <a:pt x="0" y="45"/>
                    <a:pt x="0" y="60"/>
                  </a:cubicBezTo>
                  <a:cubicBezTo>
                    <a:pt x="0" y="75"/>
                    <a:pt x="13" y="88"/>
                    <a:pt x="28" y="88"/>
                  </a:cubicBezTo>
                  <a:close/>
                  <a:moveTo>
                    <a:pt x="28" y="40"/>
                  </a:moveTo>
                  <a:cubicBezTo>
                    <a:pt x="29" y="40"/>
                    <a:pt x="30" y="40"/>
                    <a:pt x="31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1"/>
                    <a:pt x="49" y="8"/>
                    <a:pt x="64" y="8"/>
                  </a:cubicBezTo>
                  <a:cubicBezTo>
                    <a:pt x="75" y="8"/>
                    <a:pt x="86" y="15"/>
                    <a:pt x="90" y="2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08" y="28"/>
                    <a:pt x="120" y="40"/>
                    <a:pt x="120" y="54"/>
                  </a:cubicBezTo>
                  <a:cubicBezTo>
                    <a:pt x="120" y="68"/>
                    <a:pt x="108" y="80"/>
                    <a:pt x="9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7" y="80"/>
                    <a:pt x="8" y="71"/>
                    <a:pt x="8" y="60"/>
                  </a:cubicBezTo>
                  <a:cubicBezTo>
                    <a:pt x="8" y="49"/>
                    <a:pt x="17" y="40"/>
                    <a:pt x="28" y="40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04787" y="5415988"/>
              <a:ext cx="1047983" cy="503779"/>
            </a:xfrm>
            <a:prstGeom prst="rect">
              <a:avLst/>
            </a:prstGeom>
            <a:noFill/>
          </p:spPr>
          <p:txBody>
            <a:bodyPr wrap="none" lIns="182854" tIns="146283" rIns="182854" bIns="146283" rtlCol="0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Private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for </a:t>
            </a:r>
            <a:br>
              <a:rPr lang="en-US" dirty="0"/>
            </a:br>
            <a:r>
              <a:rPr lang="en-US" dirty="0"/>
              <a:t>Microsoft Azure?</a:t>
            </a:r>
          </a:p>
        </p:txBody>
      </p:sp>
    </p:spTree>
    <p:extLst>
      <p:ext uri="{BB962C8B-B14F-4D97-AF65-F5344CB8AC3E}">
        <p14:creationId xmlns:p14="http://schemas.microsoft.com/office/powerpoint/2010/main" val="159728460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ff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2840037"/>
            <a:ext cx="11782425" cy="14144625"/>
          </a:xfrm>
          <a:prstGeom prst="rect">
            <a:avLst/>
          </a:prstGeom>
        </p:spPr>
      </p:pic>
      <p:pic>
        <p:nvPicPr>
          <p:cNvPr id="11" name="Bann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" y="-7938"/>
            <a:ext cx="12401550" cy="2743200"/>
          </a:xfrm>
          <a:prstGeom prst="rect">
            <a:avLst/>
          </a:prstGeom>
        </p:spPr>
      </p:pic>
      <p:pic>
        <p:nvPicPr>
          <p:cNvPr id="10" name="Scroll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237" y="-7938"/>
            <a:ext cx="104775" cy="6724650"/>
          </a:xfrm>
          <a:prstGeom prst="rect">
            <a:avLst/>
          </a:prstGeom>
        </p:spPr>
      </p:pic>
      <p:pic>
        <p:nvPicPr>
          <p:cNvPr id="7" name="Slid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4237" y="815022"/>
            <a:ext cx="104775" cy="1743075"/>
          </a:xfrm>
          <a:prstGeom prst="rect">
            <a:avLst/>
          </a:prstGeom>
        </p:spPr>
      </p:pic>
      <p:sp>
        <p:nvSpPr>
          <p:cNvPr id="9" name="ShoutOut - Offers"/>
          <p:cNvSpPr/>
          <p:nvPr/>
        </p:nvSpPr>
        <p:spPr bwMode="auto">
          <a:xfrm>
            <a:off x="6370637" y="1516062"/>
            <a:ext cx="4248321" cy="289560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55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Microsoft Azure has a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variety of “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Offers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”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today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From Free Trial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To MDSN</a:t>
            </a:r>
          </a:p>
          <a:p>
            <a:pPr marL="809271" marR="0" lvl="1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To Enterprise Support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ShoutOut - Quotas"/>
          <p:cNvSpPr/>
          <p:nvPr/>
        </p:nvSpPr>
        <p:spPr bwMode="auto">
          <a:xfrm>
            <a:off x="6286535" y="2815061"/>
            <a:ext cx="4505239" cy="2484437"/>
          </a:xfrm>
          <a:prstGeom prst="wedgeRoundRectCallout">
            <a:avLst>
              <a:gd name="adj1" fmla="val -109208"/>
              <a:gd name="adj2" fmla="val 33147"/>
              <a:gd name="adj3" fmla="val 16667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55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146304" rIns="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Each Offer defines: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1275642" marR="0" lvl="2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Price per meter</a:t>
            </a:r>
          </a:p>
          <a:p>
            <a:pPr marL="1275642" marR="0" lvl="2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Available Regions</a:t>
            </a:r>
          </a:p>
          <a:p>
            <a:pPr marL="1275642" marR="0" lvl="2" indent="-34290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Quotas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0162" y="6576369"/>
            <a:ext cx="12191999" cy="273693"/>
            <a:chOff x="-30159" y="6523076"/>
            <a:chExt cx="12190442" cy="273693"/>
          </a:xfrm>
        </p:grpSpPr>
        <p:sp>
          <p:nvSpPr>
            <p:cNvPr id="14" name="Text Box 3"/>
            <p:cNvSpPr txBox="1">
              <a:spLocks noChangeArrowheads="1"/>
            </p:cNvSpPr>
            <p:nvPr userDrawn="1"/>
          </p:nvSpPr>
          <p:spPr bwMode="blackWhite">
            <a:xfrm>
              <a:off x="-30159" y="6523076"/>
              <a:ext cx="3352371" cy="250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146283" tIns="91427" rIns="146283" bIns="9142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01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cs typeface="Segoe UI" pitchFamily="34" charset="0"/>
                </a:rPr>
                <a:t>MICROSOFT CONFIDENTIAL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86372" y="6546621"/>
              <a:ext cx="1173911" cy="250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106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673E-6 -4.95234E-6 L -3.45673E-6 0.564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745E-6 1.57966E-6 L -2.40745E-6 -1.4182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1"/>
          <p:cNvSpPr>
            <a:spLocks noChangeAspect="1"/>
          </p:cNvSpPr>
          <p:nvPr/>
        </p:nvSpPr>
        <p:spPr bwMode="auto">
          <a:xfrm>
            <a:off x="4924639" y="4099103"/>
            <a:ext cx="3866626" cy="2141481"/>
          </a:xfrm>
          <a:custGeom>
            <a:avLst/>
            <a:gdLst>
              <a:gd name="T0" fmla="*/ 1662 w 2136"/>
              <a:gd name="T1" fmla="*/ 1181 h 1181"/>
              <a:gd name="T2" fmla="*/ 239 w 2136"/>
              <a:gd name="T3" fmla="*/ 1181 h 1181"/>
              <a:gd name="T4" fmla="*/ 0 w 2136"/>
              <a:gd name="T5" fmla="*/ 937 h 1181"/>
              <a:gd name="T6" fmla="*/ 181 w 2136"/>
              <a:gd name="T7" fmla="*/ 706 h 1181"/>
              <a:gd name="T8" fmla="*/ 462 w 2136"/>
              <a:gd name="T9" fmla="*/ 487 h 1181"/>
              <a:gd name="T10" fmla="*/ 974 w 2136"/>
              <a:gd name="T11" fmla="*/ 0 h 1181"/>
              <a:gd name="T12" fmla="*/ 1440 w 2136"/>
              <a:gd name="T13" fmla="*/ 294 h 1181"/>
              <a:gd name="T14" fmla="*/ 1662 w 2136"/>
              <a:gd name="T15" fmla="*/ 235 h 1181"/>
              <a:gd name="T16" fmla="*/ 2136 w 2136"/>
              <a:gd name="T17" fmla="*/ 710 h 1181"/>
              <a:gd name="T18" fmla="*/ 1662 w 2136"/>
              <a:gd name="T19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6" h="1181">
                <a:moveTo>
                  <a:pt x="1662" y="1181"/>
                </a:moveTo>
                <a:cubicBezTo>
                  <a:pt x="239" y="1181"/>
                  <a:pt x="239" y="1181"/>
                  <a:pt x="239" y="1181"/>
                </a:cubicBezTo>
                <a:cubicBezTo>
                  <a:pt x="109" y="1181"/>
                  <a:pt x="0" y="1071"/>
                  <a:pt x="0" y="937"/>
                </a:cubicBezTo>
                <a:cubicBezTo>
                  <a:pt x="0" y="823"/>
                  <a:pt x="76" y="731"/>
                  <a:pt x="181" y="706"/>
                </a:cubicBezTo>
                <a:cubicBezTo>
                  <a:pt x="231" y="588"/>
                  <a:pt x="336" y="504"/>
                  <a:pt x="462" y="487"/>
                </a:cubicBezTo>
                <a:cubicBezTo>
                  <a:pt x="474" y="218"/>
                  <a:pt x="701" y="0"/>
                  <a:pt x="974" y="0"/>
                </a:cubicBezTo>
                <a:cubicBezTo>
                  <a:pt x="1175" y="0"/>
                  <a:pt x="1356" y="118"/>
                  <a:pt x="1440" y="294"/>
                </a:cubicBezTo>
                <a:cubicBezTo>
                  <a:pt x="1507" y="256"/>
                  <a:pt x="1582" y="235"/>
                  <a:pt x="1662" y="235"/>
                </a:cubicBezTo>
                <a:cubicBezTo>
                  <a:pt x="1922" y="235"/>
                  <a:pt x="2136" y="449"/>
                  <a:pt x="2136" y="710"/>
                </a:cubicBezTo>
                <a:cubicBezTo>
                  <a:pt x="2136" y="966"/>
                  <a:pt x="1922" y="1181"/>
                  <a:pt x="1662" y="1181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wrap="square" lIns="87880" tIns="43940" rIns="87880" bIns="4394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96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Mapping Offers to Usage to $$</a:t>
            </a:r>
          </a:p>
        </p:txBody>
      </p:sp>
      <p:pic>
        <p:nvPicPr>
          <p:cNvPr id="4" name="U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437" y="2085056"/>
            <a:ext cx="1371585" cy="4188895"/>
          </a:xfrm>
          <a:prstGeom prst="rect">
            <a:avLst/>
          </a:prstGeom>
        </p:spPr>
      </p:pic>
      <p:grpSp>
        <p:nvGrpSpPr>
          <p:cNvPr id="36" name="Offers"/>
          <p:cNvGrpSpPr/>
          <p:nvPr/>
        </p:nvGrpSpPr>
        <p:grpSpPr>
          <a:xfrm>
            <a:off x="7021790" y="1355323"/>
            <a:ext cx="2896512" cy="770339"/>
            <a:chOff x="7021790" y="1355323"/>
            <a:chExt cx="2896512" cy="770339"/>
          </a:xfrm>
        </p:grpSpPr>
        <p:sp>
          <p:nvSpPr>
            <p:cNvPr id="35" name="Offer"/>
            <p:cNvSpPr/>
            <p:nvPr/>
          </p:nvSpPr>
          <p:spPr bwMode="auto">
            <a:xfrm>
              <a:off x="7021790" y="1355323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Offer"/>
            <p:cNvSpPr/>
            <p:nvPr/>
          </p:nvSpPr>
          <p:spPr bwMode="auto">
            <a:xfrm>
              <a:off x="7132637" y="1433664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Offer - Pay as you Go"/>
            <p:cNvSpPr/>
            <p:nvPr/>
          </p:nvSpPr>
          <p:spPr bwMode="auto">
            <a:xfrm>
              <a:off x="7221155" y="1516062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Pay-As-You-Go</a:t>
              </a:r>
            </a:p>
          </p:txBody>
        </p:sp>
      </p:grpSp>
      <p:sp>
        <p:nvSpPr>
          <p:cNvPr id="6" name="Subscription"/>
          <p:cNvSpPr/>
          <p:nvPr/>
        </p:nvSpPr>
        <p:spPr>
          <a:xfrm>
            <a:off x="7187749" y="2506662"/>
            <a:ext cx="3207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DA5395F5-E9CA-4F83-8AB9-B764B79C7BAB</a:t>
            </a:r>
          </a:p>
        </p:txBody>
      </p:sp>
      <p:pic>
        <p:nvPicPr>
          <p:cNvPr id="7" name="Resource - Virtual Mach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41" y="5238020"/>
            <a:ext cx="902568" cy="909620"/>
          </a:xfrm>
          <a:prstGeom prst="rect">
            <a:avLst/>
          </a:prstGeom>
        </p:spPr>
      </p:pic>
      <p:pic>
        <p:nvPicPr>
          <p:cNvPr id="8" name="Resource - Stor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26" y="4336811"/>
            <a:ext cx="1025452" cy="1033463"/>
          </a:xfrm>
          <a:prstGeom prst="rect">
            <a:avLst/>
          </a:prstGeom>
        </p:spPr>
      </p:pic>
      <p:pic>
        <p:nvPicPr>
          <p:cNvPr id="9" name="Resoruce - We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7" y="5191129"/>
            <a:ext cx="939999" cy="947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637" y="1820862"/>
            <a:ext cx="6781800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User Subscribes to an Offer 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Gets a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Provisions Resources with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All Meters are emitted with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Commerce System applies $$ to meter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Customer gets Bill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17637" y="6469062"/>
            <a:ext cx="5257800" cy="0"/>
          </a:xfrm>
          <a:prstGeom prst="line">
            <a:avLst/>
          </a:prstGeom>
          <a:ln w="76200">
            <a:solidFill>
              <a:schemeClr val="tx1"/>
            </a:solidFill>
            <a:prstDash val="lgDashDot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scription"/>
          <p:cNvSpPr/>
          <p:nvPr/>
        </p:nvSpPr>
        <p:spPr>
          <a:xfrm>
            <a:off x="1717607" y="6077824"/>
            <a:ext cx="3207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DA5395F5-E9CA-4F83-8AB9-B764B79C7BAB</a:t>
            </a:r>
          </a:p>
        </p:txBody>
      </p:sp>
      <p:grpSp>
        <p:nvGrpSpPr>
          <p:cNvPr id="33" name="Bill"/>
          <p:cNvGrpSpPr/>
          <p:nvPr/>
        </p:nvGrpSpPr>
        <p:grpSpPr>
          <a:xfrm>
            <a:off x="390675" y="4687741"/>
            <a:ext cx="1143000" cy="1528582"/>
            <a:chOff x="202805" y="4688982"/>
            <a:chExt cx="1143000" cy="1528582"/>
          </a:xfrm>
        </p:grpSpPr>
        <p:sp>
          <p:nvSpPr>
            <p:cNvPr id="24" name="Flowchart: Internal Storage 23"/>
            <p:cNvSpPr/>
            <p:nvPr/>
          </p:nvSpPr>
          <p:spPr bwMode="auto">
            <a:xfrm>
              <a:off x="202805" y="4820747"/>
              <a:ext cx="1143000" cy="1257361"/>
            </a:xfrm>
            <a:prstGeom prst="flowChartInternalStorag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6562" y="508476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92711" y="4852575"/>
              <a:ext cx="228600" cy="136498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6562" y="529431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6562" y="5535069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6562" y="5761037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6562" y="598646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1402" y="4688982"/>
              <a:ext cx="568104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1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129E-6 -0.00068 C 0.1159 -0.00068 0.41996 0.0084 0.53638 -0.01884 C 0.65279 -0.04584 0.69836 -0.11235 0.69836 -0.16296 L 0.69836 -0.22605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2" y="-11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 for</a:t>
            </a:r>
            <a:br>
              <a:rPr lang="en-US" dirty="0"/>
            </a:br>
            <a:r>
              <a:rPr lang="en-US" dirty="0"/>
              <a:t>Microsoft Azure Stack</a:t>
            </a:r>
            <a:br>
              <a:rPr lang="en-US" dirty="0"/>
            </a:br>
            <a:r>
              <a:rPr lang="en-US" dirty="0"/>
              <a:t>in your Datacenter?</a:t>
            </a:r>
          </a:p>
        </p:txBody>
      </p:sp>
    </p:spTree>
    <p:extLst>
      <p:ext uri="{BB962C8B-B14F-4D97-AF65-F5344CB8AC3E}">
        <p14:creationId xmlns:p14="http://schemas.microsoft.com/office/powerpoint/2010/main" val="4828704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Azure Stack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3139321"/>
          </a:xfrm>
        </p:spPr>
        <p:txBody>
          <a:bodyPr vert="horz" wrap="square" lIns="146304" tIns="91440" rIns="146304" bIns="91440" rtlCol="0">
            <a:spAutoFit/>
          </a:bodyPr>
          <a:lstStyle/>
          <a:p>
            <a:r>
              <a:rPr lang="en-US" sz="3000" dirty="0"/>
              <a:t>You’re the Provider</a:t>
            </a:r>
          </a:p>
          <a:p>
            <a:r>
              <a:rPr lang="en-US" sz="3000" dirty="0"/>
              <a:t>You Define Offers</a:t>
            </a:r>
          </a:p>
          <a:p>
            <a:r>
              <a:rPr lang="en-US" sz="3000" dirty="0"/>
              <a:t>You Determine Regions avail per Offer</a:t>
            </a:r>
          </a:p>
          <a:p>
            <a:r>
              <a:rPr lang="en-US" sz="3000" dirty="0"/>
              <a:t>You Set Quotas Specific to Each Offer</a:t>
            </a:r>
          </a:p>
          <a:p>
            <a:r>
              <a:rPr lang="en-US" sz="3000" dirty="0"/>
              <a:t>You Set the $$ per Meter</a:t>
            </a:r>
          </a:p>
          <a:p>
            <a:r>
              <a:rPr lang="en-US" sz="3000" dirty="0"/>
              <a:t>You Bill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969278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1"/>
          <p:cNvSpPr>
            <a:spLocks noChangeAspect="1"/>
          </p:cNvSpPr>
          <p:nvPr/>
        </p:nvSpPr>
        <p:spPr bwMode="auto">
          <a:xfrm>
            <a:off x="4924639" y="4099103"/>
            <a:ext cx="3866626" cy="2141481"/>
          </a:xfrm>
          <a:custGeom>
            <a:avLst/>
            <a:gdLst>
              <a:gd name="T0" fmla="*/ 1662 w 2136"/>
              <a:gd name="T1" fmla="*/ 1181 h 1181"/>
              <a:gd name="T2" fmla="*/ 239 w 2136"/>
              <a:gd name="T3" fmla="*/ 1181 h 1181"/>
              <a:gd name="T4" fmla="*/ 0 w 2136"/>
              <a:gd name="T5" fmla="*/ 937 h 1181"/>
              <a:gd name="T6" fmla="*/ 181 w 2136"/>
              <a:gd name="T7" fmla="*/ 706 h 1181"/>
              <a:gd name="T8" fmla="*/ 462 w 2136"/>
              <a:gd name="T9" fmla="*/ 487 h 1181"/>
              <a:gd name="T10" fmla="*/ 974 w 2136"/>
              <a:gd name="T11" fmla="*/ 0 h 1181"/>
              <a:gd name="T12" fmla="*/ 1440 w 2136"/>
              <a:gd name="T13" fmla="*/ 294 h 1181"/>
              <a:gd name="T14" fmla="*/ 1662 w 2136"/>
              <a:gd name="T15" fmla="*/ 235 h 1181"/>
              <a:gd name="T16" fmla="*/ 2136 w 2136"/>
              <a:gd name="T17" fmla="*/ 710 h 1181"/>
              <a:gd name="T18" fmla="*/ 1662 w 2136"/>
              <a:gd name="T19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6" h="1181">
                <a:moveTo>
                  <a:pt x="1662" y="1181"/>
                </a:moveTo>
                <a:cubicBezTo>
                  <a:pt x="239" y="1181"/>
                  <a:pt x="239" y="1181"/>
                  <a:pt x="239" y="1181"/>
                </a:cubicBezTo>
                <a:cubicBezTo>
                  <a:pt x="109" y="1181"/>
                  <a:pt x="0" y="1071"/>
                  <a:pt x="0" y="937"/>
                </a:cubicBezTo>
                <a:cubicBezTo>
                  <a:pt x="0" y="823"/>
                  <a:pt x="76" y="731"/>
                  <a:pt x="181" y="706"/>
                </a:cubicBezTo>
                <a:cubicBezTo>
                  <a:pt x="231" y="588"/>
                  <a:pt x="336" y="504"/>
                  <a:pt x="462" y="487"/>
                </a:cubicBezTo>
                <a:cubicBezTo>
                  <a:pt x="474" y="218"/>
                  <a:pt x="701" y="0"/>
                  <a:pt x="974" y="0"/>
                </a:cubicBezTo>
                <a:cubicBezTo>
                  <a:pt x="1175" y="0"/>
                  <a:pt x="1356" y="118"/>
                  <a:pt x="1440" y="294"/>
                </a:cubicBezTo>
                <a:cubicBezTo>
                  <a:pt x="1507" y="256"/>
                  <a:pt x="1582" y="235"/>
                  <a:pt x="1662" y="235"/>
                </a:cubicBezTo>
                <a:cubicBezTo>
                  <a:pt x="1922" y="235"/>
                  <a:pt x="2136" y="449"/>
                  <a:pt x="2136" y="710"/>
                </a:cubicBezTo>
                <a:cubicBezTo>
                  <a:pt x="2136" y="966"/>
                  <a:pt x="1922" y="1181"/>
                  <a:pt x="1662" y="1181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wrap="square" lIns="87880" tIns="43940" rIns="87880" bIns="4394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96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Mapping Offers to Usage to $$</a:t>
            </a:r>
          </a:p>
        </p:txBody>
      </p:sp>
      <p:pic>
        <p:nvPicPr>
          <p:cNvPr id="4" name="U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437" y="2085056"/>
            <a:ext cx="1371585" cy="4188895"/>
          </a:xfrm>
          <a:prstGeom prst="rect">
            <a:avLst/>
          </a:prstGeom>
        </p:spPr>
      </p:pic>
      <p:grpSp>
        <p:nvGrpSpPr>
          <p:cNvPr id="36" name="Offers"/>
          <p:cNvGrpSpPr/>
          <p:nvPr/>
        </p:nvGrpSpPr>
        <p:grpSpPr>
          <a:xfrm>
            <a:off x="7021790" y="1355323"/>
            <a:ext cx="2896512" cy="770339"/>
            <a:chOff x="7021790" y="1355323"/>
            <a:chExt cx="2896512" cy="770339"/>
          </a:xfrm>
        </p:grpSpPr>
        <p:sp>
          <p:nvSpPr>
            <p:cNvPr id="35" name="Offer"/>
            <p:cNvSpPr/>
            <p:nvPr/>
          </p:nvSpPr>
          <p:spPr bwMode="auto">
            <a:xfrm>
              <a:off x="7021790" y="1355323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Offer"/>
            <p:cNvSpPr/>
            <p:nvPr/>
          </p:nvSpPr>
          <p:spPr bwMode="auto">
            <a:xfrm>
              <a:off x="7132637" y="1433664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Offer - Pay as you Go"/>
            <p:cNvSpPr/>
            <p:nvPr/>
          </p:nvSpPr>
          <p:spPr bwMode="auto">
            <a:xfrm>
              <a:off x="7221155" y="1516062"/>
              <a:ext cx="2697147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Contoso Offer</a:t>
              </a:r>
            </a:p>
          </p:txBody>
        </p:sp>
      </p:grpSp>
      <p:sp>
        <p:nvSpPr>
          <p:cNvPr id="6" name="Subscription"/>
          <p:cNvSpPr/>
          <p:nvPr/>
        </p:nvSpPr>
        <p:spPr>
          <a:xfrm>
            <a:off x="7187749" y="2506662"/>
            <a:ext cx="3219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2AFD8568-8192-4EE6-8883-04A31650D016</a:t>
            </a:r>
          </a:p>
        </p:txBody>
      </p:sp>
      <p:pic>
        <p:nvPicPr>
          <p:cNvPr id="7" name="Resource - Virtual Mach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41" y="5238020"/>
            <a:ext cx="902568" cy="909620"/>
          </a:xfrm>
          <a:prstGeom prst="rect">
            <a:avLst/>
          </a:prstGeom>
        </p:spPr>
      </p:pic>
      <p:pic>
        <p:nvPicPr>
          <p:cNvPr id="8" name="Resource - Stor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26" y="4336811"/>
            <a:ext cx="1025452" cy="1033463"/>
          </a:xfrm>
          <a:prstGeom prst="rect">
            <a:avLst/>
          </a:prstGeom>
        </p:spPr>
      </p:pic>
      <p:pic>
        <p:nvPicPr>
          <p:cNvPr id="9" name="Resoruce - We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7" y="5191129"/>
            <a:ext cx="939999" cy="947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637" y="1820862"/>
            <a:ext cx="6781800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User Subscribes to an Offer 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Gets a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Provisions Resources with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All Meters are emitted with Subscription ID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Your Commerce System applies $$ to meter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You send your Customer a Bill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17637" y="6469062"/>
            <a:ext cx="5257800" cy="0"/>
          </a:xfrm>
          <a:prstGeom prst="line">
            <a:avLst/>
          </a:prstGeom>
          <a:ln w="76200">
            <a:solidFill>
              <a:schemeClr val="tx1"/>
            </a:solidFill>
            <a:prstDash val="lgDashDot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scription"/>
          <p:cNvSpPr/>
          <p:nvPr/>
        </p:nvSpPr>
        <p:spPr>
          <a:xfrm>
            <a:off x="1717607" y="6077824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2AFD8568-8192-4EE6-8883-04A31650D016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Bill"/>
          <p:cNvGrpSpPr/>
          <p:nvPr/>
        </p:nvGrpSpPr>
        <p:grpSpPr>
          <a:xfrm>
            <a:off x="390675" y="4687741"/>
            <a:ext cx="1143000" cy="1528582"/>
            <a:chOff x="202805" y="4688982"/>
            <a:chExt cx="1143000" cy="1528582"/>
          </a:xfrm>
        </p:grpSpPr>
        <p:sp>
          <p:nvSpPr>
            <p:cNvPr id="24" name="Flowchart: Internal Storage 23"/>
            <p:cNvSpPr/>
            <p:nvPr/>
          </p:nvSpPr>
          <p:spPr bwMode="auto">
            <a:xfrm>
              <a:off x="202805" y="4820747"/>
              <a:ext cx="1143000" cy="1257361"/>
            </a:xfrm>
            <a:prstGeom prst="flowChartInternalStorag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6562" y="508476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92711" y="4852575"/>
              <a:ext cx="228600" cy="136498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$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6562" y="529431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6562" y="5535069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6562" y="5761037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6562" y="5986462"/>
              <a:ext cx="53818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1402" y="4688982"/>
              <a:ext cx="568104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6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129E-6 -0.00068 C 0.1159 -0.00068 0.41996 0.0084 0.53638 -0.01884 C 0.65279 -0.04584 0.69836 -0.11235 0.69836 -0.16296 L 0.69836 -0.22605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2" y="-11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Commerce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3877985"/>
          </a:xfrm>
        </p:spPr>
        <p:txBody>
          <a:bodyPr/>
          <a:lstStyle/>
          <a:p>
            <a:r>
              <a:rPr lang="en-US" sz="3200" dirty="0"/>
              <a:t>You own tenant onboarding</a:t>
            </a:r>
          </a:p>
          <a:p>
            <a:r>
              <a:rPr lang="en-US" sz="3200" dirty="0"/>
              <a:t>Utility based billing: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https://management.azure.com/.../</a:t>
            </a:r>
            <a:r>
              <a:rPr lang="en-US" sz="3200" dirty="0" err="1"/>
              <a:t>Microsoft.Commerce</a:t>
            </a:r>
            <a:endParaRPr lang="en-US" sz="32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Same in model between Azure &amp; Azure Stack</a:t>
            </a:r>
          </a:p>
          <a:p>
            <a:r>
              <a:rPr lang="en-US" sz="3200" dirty="0"/>
              <a:t>Offer and SKU pricing from your commerce system</a:t>
            </a:r>
          </a:p>
          <a:p>
            <a:r>
              <a:rPr lang="en-US" sz="3200" dirty="0"/>
              <a:t>Pricing APIs for show back in Portal</a:t>
            </a:r>
          </a:p>
          <a:p>
            <a:r>
              <a:rPr lang="en-US" sz="3200" dirty="0"/>
              <a:t>You populate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40154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intelligence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82" y="1212849"/>
            <a:ext cx="11885514" cy="742187"/>
          </a:xfrm>
        </p:spPr>
        <p:txBody>
          <a:bodyPr/>
          <a:lstStyle/>
          <a:p>
            <a:r>
              <a:rPr lang="en-US" dirty="0"/>
              <a:t>Who are my top customers?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75482" y="1872374"/>
            <a:ext cx="11885514" cy="753238"/>
          </a:xfrm>
          <a:prstGeom prst="rect">
            <a:avLst/>
          </a:prstGeom>
        </p:spPr>
        <p:txBody>
          <a:bodyPr vert="horz" wrap="square" lIns="149217" tIns="93260" rIns="149217" bIns="9326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4074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48148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2222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99" dirty="0"/>
              <a:t>Who is underutilizing their allocated resources?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75482" y="2531897"/>
            <a:ext cx="11885514" cy="753238"/>
          </a:xfrm>
          <a:prstGeom prst="rect">
            <a:avLst/>
          </a:prstGeom>
        </p:spPr>
        <p:txBody>
          <a:bodyPr vert="horz" wrap="square" lIns="149217" tIns="93260" rIns="149217" bIns="9326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4074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48148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2222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99" dirty="0"/>
              <a:t>Which services are doing best on my platform?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3744" y="3158236"/>
            <a:ext cx="11885514" cy="1318133"/>
          </a:xfrm>
          <a:prstGeom prst="rect">
            <a:avLst/>
          </a:prstGeom>
        </p:spPr>
        <p:txBody>
          <a:bodyPr vert="horz" wrap="square" lIns="149217" tIns="93260" rIns="149217" bIns="9326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4074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48148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2222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99" dirty="0"/>
              <a:t>How can I better understand how customers use my platform?</a:t>
            </a:r>
          </a:p>
        </p:txBody>
      </p:sp>
    </p:spTree>
    <p:extLst>
      <p:ext uri="{BB962C8B-B14F-4D97-AF65-F5344CB8AC3E}">
        <p14:creationId xmlns:p14="http://schemas.microsoft.com/office/powerpoint/2010/main" val="4017511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1181862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pipeline</a:t>
            </a:r>
          </a:p>
        </p:txBody>
      </p:sp>
      <p:pic>
        <p:nvPicPr>
          <p:cNvPr id="4" name="Picture 2" descr="https://i.ytimg.com/vi/cHkMfPtmfy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1" y="2712562"/>
            <a:ext cx="3998057" cy="22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4315" y="2685495"/>
            <a:ext cx="1365058" cy="224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Azure Stack</a:t>
            </a:r>
          </a:p>
        </p:txBody>
      </p:sp>
      <p:cxnSp>
        <p:nvCxnSpPr>
          <p:cNvPr id="6" name="Straight Connector 5"/>
          <p:cNvCxnSpPr>
            <a:stCxn id="5" idx="3"/>
            <a:endCxn id="7" idx="2"/>
          </p:cNvCxnSpPr>
          <p:nvPr/>
        </p:nvCxnSpPr>
        <p:spPr>
          <a:xfrm flipV="1">
            <a:off x="2479373" y="3810386"/>
            <a:ext cx="944975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4348" y="3670976"/>
            <a:ext cx="298049" cy="2788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" name="Rectangle 7"/>
          <p:cNvSpPr/>
          <p:nvPr/>
        </p:nvSpPr>
        <p:spPr>
          <a:xfrm>
            <a:off x="5350796" y="2656042"/>
            <a:ext cx="1348953" cy="224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Azure Storage Tables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57957" y="3810384"/>
            <a:ext cx="1492838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855" y="3011779"/>
            <a:ext cx="1346026" cy="67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/>
              <a:t>API Endpoints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941" y="3819998"/>
            <a:ext cx="1525138" cy="67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/>
              <a:t>GET via PowerShell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75933" y="3810379"/>
            <a:ext cx="1022784" cy="9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8733" y="4000574"/>
            <a:ext cx="1601083" cy="76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/>
              <a:t>Offers</a:t>
            </a:r>
          </a:p>
          <a:p>
            <a:r>
              <a:rPr lang="en-US" sz="1428" dirty="0"/>
              <a:t>Subscriptions</a:t>
            </a:r>
          </a:p>
          <a:p>
            <a:r>
              <a:rPr lang="en-US" sz="1428" dirty="0"/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417255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Solutions</a:t>
            </a:r>
          </a:p>
        </p:txBody>
      </p:sp>
    </p:spTree>
    <p:extLst>
      <p:ext uri="{BB962C8B-B14F-4D97-AF65-F5344CB8AC3E}">
        <p14:creationId xmlns:p14="http://schemas.microsoft.com/office/powerpoint/2010/main" val="379753237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Service Provider’s</a:t>
            </a:r>
            <a:br>
              <a:rPr lang="en-US" dirty="0"/>
            </a:br>
            <a:r>
              <a:rPr lang="en-US" dirty="0"/>
              <a:t>use case for Azure Stack</a:t>
            </a:r>
          </a:p>
        </p:txBody>
      </p:sp>
    </p:spTree>
    <p:extLst>
      <p:ext uri="{BB962C8B-B14F-4D97-AF65-F5344CB8AC3E}">
        <p14:creationId xmlns:p14="http://schemas.microsoft.com/office/powerpoint/2010/main" val="238050471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88" y="4792662"/>
            <a:ext cx="7263463" cy="185589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Joni Leskinen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Lead Architect - Enterprise Cloud Platform Services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Tieto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www.tieto.com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565"/>
          <a:stretch/>
        </p:blipFill>
        <p:spPr>
          <a:xfrm>
            <a:off x="350836" y="373062"/>
            <a:ext cx="117804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32597"/>
            <a:fld id="{F7E2903A-6526-4E0B-828D-C31687035264}" type="slidenum">
              <a:rPr lang="en-GB" sz="1836" kern="0">
                <a:solidFill>
                  <a:srgbClr val="FFFFFF"/>
                </a:solidFill>
              </a:rPr>
              <a:pPr defTabSz="932597"/>
              <a:t>42</a:t>
            </a:fld>
            <a:endParaRPr lang="en-GB" sz="1836" kern="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9796" y="2009800"/>
            <a:ext cx="10262097" cy="4187632"/>
            <a:chOff x="265812" y="1164588"/>
            <a:chExt cx="8683256" cy="360264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5812" y="1164588"/>
              <a:ext cx="8683256" cy="360264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733" y="2389951"/>
              <a:ext cx="1975277" cy="29561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7733" y="2731539"/>
              <a:ext cx="1975277" cy="52331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6" y="2402734"/>
              <a:ext cx="1841039" cy="328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836" b="1" kern="0" dirty="0">
                  <a:solidFill>
                    <a:srgbClr val="0065A0"/>
                  </a:solidFill>
                </a:rPr>
                <a:t>40 000 </a:t>
              </a:r>
              <a:r>
                <a:rPr lang="en-US" sz="1224" kern="0" dirty="0">
                  <a:solidFill>
                    <a:srgbClr val="0065A0"/>
                  </a:solidFill>
                </a:rPr>
                <a:t>servers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826" y="2709948"/>
              <a:ext cx="1891187" cy="5767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kern="0" dirty="0">
                  <a:solidFill>
                    <a:srgbClr val="0065A0"/>
                  </a:solidFill>
                </a:rPr>
                <a:t>More than </a:t>
              </a:r>
              <a:r>
                <a:rPr lang="en-US" sz="1836" b="1" kern="0" dirty="0">
                  <a:solidFill>
                    <a:srgbClr val="0065A0"/>
                  </a:solidFill>
                </a:rPr>
                <a:t>10 000 </a:t>
              </a:r>
              <a:r>
                <a:rPr lang="en-US" sz="1224" kern="0" dirty="0">
                  <a:solidFill>
                    <a:srgbClr val="0065A0"/>
                  </a:solidFill>
                </a:rPr>
                <a:t>servers in the </a:t>
              </a:r>
              <a:r>
                <a:rPr lang="en-US" sz="1836" b="1" kern="0" dirty="0">
                  <a:solidFill>
                    <a:srgbClr val="0065A0"/>
                  </a:solidFill>
                </a:rPr>
                <a:t>cloud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733" y="3300826"/>
              <a:ext cx="1975277" cy="4458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6" y="3294136"/>
              <a:ext cx="1841039" cy="494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kern="0" dirty="0">
                  <a:solidFill>
                    <a:srgbClr val="0065A0"/>
                  </a:solidFill>
                </a:rPr>
                <a:t>Sq. meter in data centers: </a:t>
              </a:r>
              <a:r>
                <a:rPr lang="en-US" sz="1632" b="1" kern="0" dirty="0">
                  <a:solidFill>
                    <a:srgbClr val="0065A0"/>
                  </a:solidFill>
                </a:rPr>
                <a:t>10500m2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733" y="3792614"/>
              <a:ext cx="1975277" cy="75374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0597" y="3818437"/>
              <a:ext cx="1905416" cy="7419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2175" b="1" kern="0" dirty="0">
                  <a:solidFill>
                    <a:srgbClr val="0065A0"/>
                  </a:solidFill>
                </a:rPr>
                <a:t>Market share: </a:t>
              </a:r>
              <a:br>
                <a:rPr lang="en-US" sz="2175" b="1" kern="0" dirty="0">
                  <a:solidFill>
                    <a:srgbClr val="0065A0"/>
                  </a:solidFill>
                </a:rPr>
              </a:br>
              <a:r>
                <a:rPr lang="en-US" sz="1360" kern="0" dirty="0">
                  <a:solidFill>
                    <a:srgbClr val="0065A0"/>
                  </a:solidFill>
                </a:rPr>
                <a:t>No.1 Finland, Top 3 Sweden, Top 7 Norway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68264" y="1350022"/>
              <a:ext cx="1975277" cy="57545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68264" y="1410424"/>
              <a:ext cx="1841039" cy="531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kern="0" dirty="0">
                  <a:solidFill>
                    <a:srgbClr val="0065A0"/>
                  </a:solidFill>
                </a:rPr>
                <a:t>Annual revenue:</a:t>
              </a:r>
              <a:br>
                <a:rPr lang="en-US" sz="1224" kern="0" dirty="0">
                  <a:solidFill>
                    <a:srgbClr val="0065A0"/>
                  </a:solidFill>
                </a:rPr>
              </a:br>
              <a:r>
                <a:rPr lang="en-US" sz="2040" b="1" kern="0" dirty="0">
                  <a:solidFill>
                    <a:srgbClr val="0065A0"/>
                  </a:solidFill>
                </a:rPr>
                <a:t>+500MEUR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68264" y="1965891"/>
              <a:ext cx="1975277" cy="489543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68264" y="1972170"/>
              <a:ext cx="1940998" cy="471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b="1" kern="0" dirty="0">
                  <a:solidFill>
                    <a:srgbClr val="0065A0"/>
                  </a:solidFill>
                </a:rPr>
                <a:t>+800 customers, </a:t>
              </a:r>
              <a:r>
                <a:rPr lang="en-US" sz="1122" kern="0" dirty="0">
                  <a:solidFill>
                    <a:srgbClr val="0065A0"/>
                  </a:solidFill>
                </a:rPr>
                <a:t>more than </a:t>
              </a:r>
              <a:r>
                <a:rPr lang="en-US" sz="1836" b="1" kern="0" dirty="0">
                  <a:solidFill>
                    <a:srgbClr val="0065A0"/>
                  </a:solidFill>
                </a:rPr>
                <a:t>150</a:t>
              </a:r>
              <a:r>
                <a:rPr lang="en-US" sz="1122" kern="0" dirty="0">
                  <a:solidFill>
                    <a:srgbClr val="0065A0"/>
                  </a:solidFill>
                </a:rPr>
                <a:t> using our cloud services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568264" y="2495847"/>
              <a:ext cx="1975277" cy="54014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67903" y="2471992"/>
              <a:ext cx="2078658" cy="576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b="1" kern="0" dirty="0">
                  <a:solidFill>
                    <a:srgbClr val="0065A0"/>
                  </a:solidFill>
                </a:rPr>
                <a:t>Annual investments of 30MEUR </a:t>
              </a:r>
              <a:r>
                <a:rPr lang="en-US" sz="1224" kern="0" dirty="0">
                  <a:solidFill>
                    <a:srgbClr val="0065A0"/>
                  </a:solidFill>
                </a:rPr>
                <a:t>in automation, innovation, competence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568264" y="3076409"/>
              <a:ext cx="1975277" cy="489543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76390" y="3036529"/>
              <a:ext cx="1841039" cy="576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b="1" kern="0" dirty="0">
                  <a:solidFill>
                    <a:srgbClr val="0065A0"/>
                  </a:solidFill>
                </a:rPr>
                <a:t>+200 000 end users </a:t>
              </a:r>
              <a:r>
                <a:rPr lang="en-US" sz="1224" kern="0" dirty="0">
                  <a:solidFill>
                    <a:srgbClr val="0065A0"/>
                  </a:solidFill>
                </a:rPr>
                <a:t>on </a:t>
              </a:r>
              <a:r>
                <a:rPr lang="en-US" sz="1224" kern="0" dirty="0" err="1">
                  <a:solidFill>
                    <a:srgbClr val="0065A0"/>
                  </a:solidFill>
                </a:rPr>
                <a:t>Tieto</a:t>
              </a:r>
              <a:r>
                <a:rPr lang="en-US" sz="1224" kern="0" dirty="0">
                  <a:solidFill>
                    <a:srgbClr val="0065A0"/>
                  </a:solidFill>
                </a:rPr>
                <a:t> Workspace service, delivered on all continents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568264" y="3606363"/>
              <a:ext cx="1975277" cy="9400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68264" y="3574543"/>
              <a:ext cx="1940998" cy="783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122" kern="0" dirty="0">
                  <a:solidFill>
                    <a:srgbClr val="0065A0"/>
                  </a:solidFill>
                </a:rPr>
                <a:t>Over </a:t>
              </a:r>
              <a:r>
                <a:rPr lang="en-US" sz="1836" b="1" kern="0" dirty="0">
                  <a:solidFill>
                    <a:srgbClr val="0065A0"/>
                  </a:solidFill>
                </a:rPr>
                <a:t>500 000</a:t>
              </a:r>
              <a:r>
                <a:rPr lang="en-US" sz="1122" kern="0" dirty="0">
                  <a:solidFill>
                    <a:srgbClr val="0065A0"/>
                  </a:solidFill>
                </a:rPr>
                <a:t> end users benefitting from Tieto Productivity Cloud platform services – e.g. MS Exchange, Lync, SharePoint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71341" y="1350023"/>
              <a:ext cx="1975277" cy="39732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71341" y="1360024"/>
              <a:ext cx="1841039" cy="448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360" kern="0" dirty="0">
                  <a:solidFill>
                    <a:srgbClr val="0065A0"/>
                  </a:solidFill>
                </a:rPr>
                <a:t>ISO 9001, ISO 27001 and ISO 14001 certified 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671341" y="1780968"/>
              <a:ext cx="1975277" cy="38172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71341" y="1737181"/>
              <a:ext cx="1868782" cy="411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b="1" kern="0" dirty="0">
                  <a:solidFill>
                    <a:srgbClr val="0065A0"/>
                  </a:solidFill>
                </a:rPr>
                <a:t>3000 </a:t>
              </a:r>
              <a:r>
                <a:rPr lang="en-US" sz="1224" kern="0" dirty="0">
                  <a:solidFill>
                    <a:srgbClr val="0065A0"/>
                  </a:solidFill>
                </a:rPr>
                <a:t>professionals in </a:t>
              </a:r>
              <a:br>
                <a:rPr lang="en-US" sz="1224" kern="0" dirty="0">
                  <a:solidFill>
                    <a:srgbClr val="0065A0"/>
                  </a:solidFill>
                </a:rPr>
              </a:br>
              <a:r>
                <a:rPr lang="en-US" sz="1224" b="1" kern="0" dirty="0">
                  <a:solidFill>
                    <a:srgbClr val="0065A0"/>
                  </a:solidFill>
                </a:rPr>
                <a:t>7 countries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671341" y="2196316"/>
              <a:ext cx="1975277" cy="36012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71341" y="2184587"/>
              <a:ext cx="1841039" cy="356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2040" kern="0" dirty="0">
                  <a:solidFill>
                    <a:srgbClr val="0065A0"/>
                  </a:solidFill>
                </a:rPr>
                <a:t>18000 MIPS</a:t>
              </a:r>
              <a:endParaRPr lang="en-US" sz="2856" b="1" kern="0" dirty="0">
                <a:solidFill>
                  <a:srgbClr val="0065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671341" y="3455462"/>
              <a:ext cx="1975277" cy="50439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1341" y="3476929"/>
              <a:ext cx="1975277" cy="27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kern="0" dirty="0">
                  <a:solidFill>
                    <a:srgbClr val="0065A0"/>
                  </a:solidFill>
                </a:rPr>
                <a:t>Managing </a:t>
              </a:r>
              <a:r>
                <a:rPr lang="en-US" sz="1428" b="1" kern="0" dirty="0">
                  <a:solidFill>
                    <a:srgbClr val="0065A0"/>
                  </a:solidFill>
                </a:rPr>
                <a:t>2500 databases</a:t>
              </a:r>
              <a:endParaRPr lang="en-US" sz="2040" b="1" kern="0" dirty="0">
                <a:solidFill>
                  <a:srgbClr val="0065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671341" y="3996479"/>
              <a:ext cx="1975277" cy="54471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71341" y="3962306"/>
              <a:ext cx="1841039" cy="604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2448" b="1" kern="0" dirty="0">
                  <a:solidFill>
                    <a:srgbClr val="0065A0"/>
                  </a:solidFill>
                </a:rPr>
                <a:t>40+ </a:t>
              </a:r>
              <a:r>
                <a:rPr lang="en-US" sz="1428" kern="0" dirty="0">
                  <a:solidFill>
                    <a:srgbClr val="0065A0"/>
                  </a:solidFill>
                </a:rPr>
                <a:t>years of IT and industry experience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774418" y="1350023"/>
              <a:ext cx="1975277" cy="48671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74418" y="1359894"/>
              <a:ext cx="1975277" cy="480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122" kern="0" dirty="0" err="1">
                  <a:solidFill>
                    <a:srgbClr val="0065A0"/>
                  </a:solidFill>
                </a:rPr>
                <a:t>Tieto</a:t>
              </a:r>
              <a:r>
                <a:rPr lang="en-US" sz="1122" kern="0" dirty="0">
                  <a:solidFill>
                    <a:srgbClr val="0065A0"/>
                  </a:solidFill>
                </a:rPr>
                <a:t> Cloud capacity delivered in over </a:t>
              </a:r>
              <a:r>
                <a:rPr lang="en-US" sz="1836" b="1" kern="0" dirty="0">
                  <a:solidFill>
                    <a:srgbClr val="0065A0"/>
                  </a:solidFill>
                </a:rPr>
                <a:t>30 countries</a:t>
              </a:r>
              <a:endParaRPr lang="en-US" sz="1122" b="1" kern="0" dirty="0">
                <a:solidFill>
                  <a:srgbClr val="0065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774418" y="1869368"/>
              <a:ext cx="1975277" cy="4879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74418" y="1891158"/>
              <a:ext cx="1841039" cy="466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kern="0" dirty="0">
                  <a:solidFill>
                    <a:srgbClr val="0065A0"/>
                  </a:solidFill>
                </a:rPr>
                <a:t>20 PB SAN, 15 PB Backups each month</a:t>
              </a:r>
              <a:endParaRPr lang="en-US" sz="2448" b="1" kern="0" dirty="0">
                <a:solidFill>
                  <a:srgbClr val="0065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74418" y="2389952"/>
              <a:ext cx="1975277" cy="42785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74418" y="2375793"/>
              <a:ext cx="2054144" cy="472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836" b="1" kern="0" dirty="0">
                  <a:solidFill>
                    <a:srgbClr val="0065A0"/>
                  </a:solidFill>
                </a:rPr>
                <a:t>X2</a:t>
              </a:r>
              <a:r>
                <a:rPr lang="en-US" sz="1122" kern="0" dirty="0">
                  <a:solidFill>
                    <a:srgbClr val="0065A0"/>
                  </a:solidFill>
                </a:rPr>
                <a:t> </a:t>
              </a:r>
              <a:r>
                <a:rPr lang="en-US" sz="1071" kern="0" dirty="0">
                  <a:solidFill>
                    <a:srgbClr val="0065A0"/>
                  </a:solidFill>
                </a:rPr>
                <a:t>cloud revenue - Tieto will double its cloud revenue every year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774418" y="2850445"/>
              <a:ext cx="1975277" cy="6470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74418" y="2879926"/>
              <a:ext cx="1975277" cy="659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b="1" kern="0" dirty="0">
                  <a:solidFill>
                    <a:srgbClr val="0065A0"/>
                  </a:solidFill>
                </a:rPr>
                <a:t>80% </a:t>
              </a:r>
              <a:r>
                <a:rPr lang="en-US" sz="1224" kern="0" dirty="0">
                  <a:solidFill>
                    <a:srgbClr val="0065A0"/>
                  </a:solidFill>
                </a:rPr>
                <a:t>of </a:t>
              </a:r>
              <a:r>
                <a:rPr lang="en-US" sz="1224" kern="0" dirty="0" err="1">
                  <a:solidFill>
                    <a:srgbClr val="0065A0"/>
                  </a:solidFill>
                </a:rPr>
                <a:t>Tieto</a:t>
              </a:r>
              <a:r>
                <a:rPr lang="en-US" sz="1224" kern="0" dirty="0">
                  <a:solidFill>
                    <a:srgbClr val="0065A0"/>
                  </a:solidFill>
                </a:rPr>
                <a:t> Managed Services </a:t>
              </a:r>
              <a:r>
                <a:rPr lang="en-US" sz="1428" b="1" kern="0" dirty="0">
                  <a:solidFill>
                    <a:srgbClr val="0065A0"/>
                  </a:solidFill>
                </a:rPr>
                <a:t>revenues in 2020 </a:t>
              </a:r>
              <a:r>
                <a:rPr lang="en-US" sz="1224" kern="0" dirty="0">
                  <a:solidFill>
                    <a:srgbClr val="0065A0"/>
                  </a:solidFill>
                </a:rPr>
                <a:t>derived from </a:t>
              </a:r>
              <a:r>
                <a:rPr lang="en-US" sz="1428" b="1" kern="0" dirty="0">
                  <a:solidFill>
                    <a:srgbClr val="0065A0"/>
                  </a:solidFill>
                </a:rPr>
                <a:t>cloud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74418" y="3530107"/>
              <a:ext cx="1975277" cy="47021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44823" y="3579636"/>
              <a:ext cx="2058935" cy="457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kern="0" dirty="0">
                  <a:solidFill>
                    <a:srgbClr val="0065A0"/>
                  </a:solidFill>
                </a:rPr>
                <a:t>Tieto Service Desk end </a:t>
              </a:r>
              <a:r>
                <a:rPr lang="en-US" sz="1428" b="1" kern="0" dirty="0">
                  <a:solidFill>
                    <a:srgbClr val="0065A0"/>
                  </a:solidFill>
                </a:rPr>
                <a:t>user satisfaction: 3.6 </a:t>
              </a:r>
              <a:r>
                <a:rPr lang="en-US" sz="1224" kern="0" dirty="0">
                  <a:solidFill>
                    <a:srgbClr val="0065A0"/>
                  </a:solidFill>
                </a:rPr>
                <a:t>in scale 1- 4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57733" y="1350022"/>
              <a:ext cx="1975277" cy="383907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3133" y="1414029"/>
              <a:ext cx="1950509" cy="27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b="1" kern="0" dirty="0">
                  <a:solidFill>
                    <a:srgbClr val="0065A0"/>
                  </a:solidFill>
                </a:rPr>
                <a:t>800 ERP-</a:t>
              </a:r>
              <a:r>
                <a:rPr lang="en-US" sz="1224" kern="0" dirty="0">
                  <a:solidFill>
                    <a:srgbClr val="0065A0"/>
                  </a:solidFill>
                </a:rPr>
                <a:t>related applications</a:t>
              </a:r>
              <a:endParaRPr lang="en-US" sz="2040" b="1" kern="0" dirty="0">
                <a:solidFill>
                  <a:srgbClr val="0065A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664251" y="2590065"/>
              <a:ext cx="1975277" cy="822864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64251" y="2650809"/>
              <a:ext cx="1982367" cy="742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224" b="1" kern="0" dirty="0">
                  <a:solidFill>
                    <a:srgbClr val="0065A0"/>
                  </a:solidFill>
                </a:rPr>
                <a:t>Multi-technology </a:t>
              </a:r>
              <a:r>
                <a:rPr lang="en-US" sz="1224" kern="0" dirty="0">
                  <a:solidFill>
                    <a:srgbClr val="0065A0"/>
                  </a:solidFill>
                </a:rPr>
                <a:t>company, supporting Oracle, IBM, Microsoft, SAP, Open Source </a:t>
              </a:r>
              <a:r>
                <a:rPr lang="en-US" sz="1224" kern="0" dirty="0" err="1">
                  <a:solidFill>
                    <a:srgbClr val="0065A0"/>
                  </a:solidFill>
                </a:rPr>
                <a:t>etc</a:t>
              </a:r>
              <a:r>
                <a:rPr lang="en-US" sz="1224" kern="0" dirty="0">
                  <a:solidFill>
                    <a:srgbClr val="0065A0"/>
                  </a:solidFill>
                </a:rPr>
                <a:t> technologies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777956" y="4032955"/>
              <a:ext cx="1975277" cy="50391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48361" y="4072283"/>
              <a:ext cx="2058935" cy="439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428" b="1" kern="0" dirty="0">
                  <a:solidFill>
                    <a:srgbClr val="0065A0"/>
                  </a:solidFill>
                </a:rPr>
                <a:t>300 000 </a:t>
              </a:r>
              <a:r>
                <a:rPr lang="en-US" sz="1224" kern="0" dirty="0">
                  <a:solidFill>
                    <a:srgbClr val="0065A0"/>
                  </a:solidFill>
                </a:rPr>
                <a:t>customer interactions </a:t>
              </a:r>
              <a:r>
                <a:rPr lang="en-US" sz="1224" b="1" kern="0" dirty="0">
                  <a:solidFill>
                    <a:srgbClr val="0065A0"/>
                  </a:solidFill>
                </a:rPr>
                <a:t> </a:t>
              </a:r>
              <a:r>
                <a:rPr lang="en-US" sz="1224" kern="0" dirty="0">
                  <a:solidFill>
                    <a:srgbClr val="0065A0"/>
                  </a:solidFill>
                </a:rPr>
                <a:t>each month for Service desk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54219" y="1787094"/>
              <a:ext cx="1975277" cy="56032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4347" tIns="62174" rIns="124347" bIns="6217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597" fontAlgn="base">
                <a:spcBef>
                  <a:spcPct val="0"/>
                </a:spcBef>
                <a:spcAft>
                  <a:spcPct val="0"/>
                </a:spcAft>
              </a:pPr>
              <a:endParaRPr lang="en-US" sz="2175" kern="0" dirty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4374" y="1774815"/>
              <a:ext cx="2025023" cy="535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32597">
                <a:spcAft>
                  <a:spcPts val="1088"/>
                </a:spcAft>
                <a:buClr>
                  <a:srgbClr val="0065A0"/>
                </a:buClr>
                <a:buSzPct val="75000"/>
              </a:pPr>
              <a:r>
                <a:rPr lang="en-US" sz="1122" b="1" kern="0" dirty="0">
                  <a:solidFill>
                    <a:srgbClr val="0065A0"/>
                  </a:solidFill>
                </a:rPr>
                <a:t>One of largest private cloud </a:t>
              </a:r>
              <a:r>
                <a:rPr lang="en-US" sz="1122" kern="0" dirty="0">
                  <a:solidFill>
                    <a:srgbClr val="0065A0"/>
                  </a:solidFill>
                </a:rPr>
                <a:t>based on Microsoft technology </a:t>
              </a:r>
              <a:br>
                <a:rPr lang="en-US" sz="1122" kern="0" dirty="0">
                  <a:solidFill>
                    <a:srgbClr val="0065A0"/>
                  </a:solidFill>
                </a:rPr>
              </a:br>
              <a:r>
                <a:rPr lang="en-US" sz="1122" kern="0" dirty="0">
                  <a:solidFill>
                    <a:srgbClr val="0065A0"/>
                  </a:solidFill>
                </a:rPr>
                <a:t>= Tieto Productivity Cloud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Tieto managed services in numbers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008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 view – Azure / Azure Stack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Offered as part of other services</a:t>
            </a:r>
          </a:p>
          <a:p>
            <a:pPr lvl="1"/>
            <a:r>
              <a:rPr lang="en-US" dirty="0"/>
              <a:t>Azure services inherits most of IT requirements. Security, reporting and approvals.</a:t>
            </a:r>
          </a:p>
          <a:p>
            <a:r>
              <a:rPr lang="en-US" dirty="0"/>
              <a:t>MSP value add-on</a:t>
            </a:r>
          </a:p>
          <a:p>
            <a:pPr lvl="1"/>
            <a:r>
              <a:rPr lang="en-US" dirty="0"/>
              <a:t>Azure services orderable same way as other IT services</a:t>
            </a:r>
          </a:p>
          <a:p>
            <a:pPr lvl="1"/>
            <a:r>
              <a:rPr lang="en-US" dirty="0"/>
              <a:t>Subscription and license management</a:t>
            </a:r>
          </a:p>
          <a:p>
            <a:pPr lvl="1"/>
            <a:r>
              <a:rPr lang="en-US" dirty="0"/>
              <a:t>Automatic onboarding (access control &amp; network connectivity)</a:t>
            </a:r>
          </a:p>
          <a:p>
            <a:pPr lvl="1"/>
            <a:r>
              <a:rPr lang="en-US" dirty="0"/>
              <a:t>Billing and cost allocation </a:t>
            </a:r>
          </a:p>
          <a:p>
            <a:pPr lvl="1"/>
            <a:r>
              <a:rPr lang="en-US" dirty="0"/>
              <a:t>Add-on services. (monitoring, patching, maintenance windows, security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Azure stack services is just another Azure location</a:t>
            </a:r>
          </a:p>
          <a:p>
            <a:pPr lvl="1"/>
            <a:r>
              <a:rPr lang="en-US" dirty="0"/>
              <a:t>Different countries, networks which are available from internet</a:t>
            </a:r>
          </a:p>
          <a:p>
            <a:r>
              <a:rPr lang="en-US" dirty="0"/>
              <a:t>Same value add-on services will be available</a:t>
            </a:r>
          </a:p>
          <a:p>
            <a:r>
              <a:rPr lang="en-US" dirty="0"/>
              <a:t>Differences between public Azure vs. private Azure Stack</a:t>
            </a:r>
          </a:p>
          <a:p>
            <a:pPr lvl="1"/>
            <a:r>
              <a:rPr lang="en-US" dirty="0"/>
              <a:t>Country/customer specific security compliance rules </a:t>
            </a:r>
          </a:p>
          <a:p>
            <a:pPr lvl="1"/>
            <a:r>
              <a:rPr lang="en-US" dirty="0"/>
              <a:t>Country specific regulatory requirements</a:t>
            </a:r>
          </a:p>
          <a:p>
            <a:pPr lvl="1"/>
            <a:r>
              <a:rPr lang="en-US" dirty="0"/>
              <a:t>Lower latency, closer to customer locations</a:t>
            </a:r>
          </a:p>
          <a:p>
            <a:pPr lvl="1"/>
            <a:r>
              <a:rPr lang="en-US" dirty="0"/>
              <a:t>SLA </a:t>
            </a:r>
          </a:p>
          <a:p>
            <a:pPr lvl="1"/>
            <a:r>
              <a:rPr lang="en-US" dirty="0"/>
              <a:t>Dedicated computing platform for different licensing models. (For apps running in VM’s)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1039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Tieto example – “Energy Cloud”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based SaaS for energy utilities services</a:t>
            </a:r>
          </a:p>
          <a:p>
            <a:r>
              <a:rPr lang="en-US" dirty="0"/>
              <a:t>Initial designed only for Azure, single installation, multiple customers</a:t>
            </a:r>
          </a:p>
          <a:p>
            <a:r>
              <a:rPr lang="en-US" dirty="0"/>
              <a:t>Some customers requires high security </a:t>
            </a:r>
          </a:p>
          <a:p>
            <a:pPr lvl="1"/>
            <a:r>
              <a:rPr lang="en-US" dirty="0"/>
              <a:t>Public deployment is copied to be customer dedicated and to be run in private clouds (in future)</a:t>
            </a:r>
          </a:p>
          <a:p>
            <a:endParaRPr lang="en-US" dirty="0"/>
          </a:p>
          <a:p>
            <a:r>
              <a:rPr lang="en-US" dirty="0"/>
              <a:t>Governmental requirement: </a:t>
            </a:r>
          </a:p>
          <a:p>
            <a:pPr lvl="1"/>
            <a:r>
              <a:rPr lang="en-US" dirty="0"/>
              <a:t>In event national crisis. All critical infrastructure services </a:t>
            </a:r>
          </a:p>
          <a:p>
            <a:pPr marL="466298" lvl="1" indent="0">
              <a:buNone/>
            </a:pPr>
            <a:r>
              <a:rPr lang="en-US" dirty="0"/>
              <a:t>   must be able to run inside county </a:t>
            </a:r>
            <a:r>
              <a:rPr lang="en-US"/>
              <a:t>with 7 </a:t>
            </a:r>
            <a:r>
              <a:rPr lang="en-US" dirty="0"/>
              <a:t>of days. </a:t>
            </a:r>
          </a:p>
          <a:p>
            <a:endParaRPr lang="fi-FI" dirty="0"/>
          </a:p>
        </p:txBody>
      </p:sp>
      <p:sp>
        <p:nvSpPr>
          <p:cNvPr id="6" name="Rounded Rectangle 5"/>
          <p:cNvSpPr/>
          <p:nvPr/>
        </p:nvSpPr>
        <p:spPr>
          <a:xfrm>
            <a:off x="10587842" y="4268674"/>
            <a:ext cx="1464232" cy="37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kern="0" dirty="0">
                <a:solidFill>
                  <a:sysClr val="windowText" lastClr="000000"/>
                </a:solidFill>
              </a:rPr>
              <a:t>Azure</a:t>
            </a:r>
            <a:endParaRPr lang="fi-FI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8859" y="3924703"/>
            <a:ext cx="869528" cy="2751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Collect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76183" y="3767967"/>
            <a:ext cx="869528" cy="210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portal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76183" y="3997790"/>
            <a:ext cx="869528" cy="1946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BI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0549" y="3808655"/>
            <a:ext cx="1137596" cy="383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Business process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76183" y="3549265"/>
            <a:ext cx="869528" cy="199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API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44674" y="4268674"/>
            <a:ext cx="1464232" cy="37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kern="0" dirty="0">
                <a:solidFill>
                  <a:sysClr val="windowText" lastClr="000000"/>
                </a:solidFill>
              </a:rPr>
              <a:t>Datacenter</a:t>
            </a:r>
            <a:endParaRPr lang="fi-FI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01507" y="4268673"/>
            <a:ext cx="1464232" cy="37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kern="0" dirty="0">
                <a:solidFill>
                  <a:sysClr val="windowText" lastClr="000000"/>
                </a:solidFill>
              </a:rPr>
              <a:t>Power Plant</a:t>
            </a:r>
            <a:endParaRPr lang="fi-FI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753988" y="3969404"/>
            <a:ext cx="705084" cy="1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fi-FI" sz="1836" kern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890639" y="3776027"/>
            <a:ext cx="705084" cy="1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fi-FI" sz="1836" kern="0">
              <a:solidFill>
                <a:sysClr val="windowText" lastClr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9890640" y="3976162"/>
            <a:ext cx="705084" cy="1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fi-FI" sz="1836" kern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8084" y="5753474"/>
            <a:ext cx="869528" cy="297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Collect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213900" y="6119638"/>
            <a:ext cx="1464232" cy="37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kern="0" dirty="0">
                <a:solidFill>
                  <a:sysClr val="windowText" lastClr="000000"/>
                </a:solidFill>
              </a:rPr>
              <a:t>Azure Stack</a:t>
            </a:r>
            <a:endParaRPr lang="fi-FI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70732" y="6119637"/>
            <a:ext cx="1464232" cy="37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US" sz="1836" kern="0" dirty="0">
                <a:solidFill>
                  <a:sysClr val="windowText" lastClr="000000"/>
                </a:solidFill>
              </a:rPr>
              <a:t>Power Plant</a:t>
            </a:r>
            <a:endParaRPr lang="fi-FI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9423214" y="5820368"/>
            <a:ext cx="705084" cy="1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fi-FI" sz="1836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77218" y="5667063"/>
            <a:ext cx="1137596" cy="383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Business process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77218" y="5202304"/>
            <a:ext cx="1137596" cy="179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portal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77218" y="5432126"/>
            <a:ext cx="1137596" cy="166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BI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77218" y="4983603"/>
            <a:ext cx="1137596" cy="170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597"/>
            <a:r>
              <a:rPr lang="en-US" sz="1428" kern="0" dirty="0">
                <a:solidFill>
                  <a:sysClr val="windowText" lastClr="000000"/>
                </a:solidFill>
              </a:rPr>
              <a:t>API</a:t>
            </a:r>
            <a:endParaRPr lang="fi-FI" sz="1428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9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82" y="245632"/>
            <a:ext cx="11887878" cy="917444"/>
          </a:xfrm>
        </p:spPr>
        <p:txBody>
          <a:bodyPr/>
          <a:lstStyle/>
          <a:p>
            <a:r>
              <a:rPr lang="en-US" sz="3199" dirty="0"/>
              <a:t>Related Content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8398" y="937334"/>
          <a:ext cx="11336831" cy="586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21">
                  <a:extLst>
                    <a:ext uri="{9D8B030D-6E8A-4147-A177-3AD203B41FA5}">
                      <a16:colId xmlns:a16="http://schemas.microsoft.com/office/drawing/2014/main" val="1382384713"/>
                    </a:ext>
                  </a:extLst>
                </a:gridCol>
                <a:gridCol w="6491249">
                  <a:extLst>
                    <a:ext uri="{9D8B030D-6E8A-4147-A177-3AD203B41FA5}">
                      <a16:colId xmlns:a16="http://schemas.microsoft.com/office/drawing/2014/main" val="838559777"/>
                    </a:ext>
                  </a:extLst>
                </a:gridCol>
                <a:gridCol w="3017061">
                  <a:extLst>
                    <a:ext uri="{9D8B030D-6E8A-4147-A177-3AD203B41FA5}">
                      <a16:colId xmlns:a16="http://schemas.microsoft.com/office/drawing/2014/main" val="2715991344"/>
                    </a:ext>
                  </a:extLst>
                </a:gridCol>
              </a:tblGrid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Session Code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Title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When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338342315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BRK2204</a:t>
                      </a:r>
                      <a:endParaRPr lang="en-US" sz="17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 business transformation with Windows Server 2016 and System Center 2016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 14:15</a:t>
                      </a:r>
                      <a:endParaRPr lang="en-US" sz="17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968201097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BRK2154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Explore Microsoft Azure Stack “State of the Union”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Tuesday 09:00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791428592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BRK2030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Learn about Azure Stack Agile Service Delivery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Tuesday 12:30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828441252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BRK2187</a:t>
                      </a:r>
                    </a:p>
                    <a:p>
                      <a:endParaRPr lang="en-US" sz="17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/>
                        <a:t>Review Microsoft Azure Stack with Jeffrey Snover and Mark Russinovich</a:t>
                      </a:r>
                      <a:endParaRPr lang="en-US" sz="17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Tuesday 14:15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625820887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r>
                        <a:rPr lang="en-US" sz="1700" dirty="0"/>
                        <a:t>BRK2188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Learn about Azure Stack Infrastructure Operations and Management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Wednesday 09:00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269260680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r>
                        <a:rPr lang="en-US" sz="1700" dirty="0"/>
                        <a:t>BRK2260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Explore Microsoft Cloud Platform System - delivering Azure experiences in an integrated system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Wednesday 12:30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983914530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BRK4019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Dive into Microsoft Azure Stack Architecture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Wednesday 14:15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811856601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BRK3327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Dive deep in the Microsoft Azure Stack IaaS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Thursday 14:15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733845676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BRK3115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Become a Microsoft Azure Stack infrastructure </a:t>
                      </a:r>
                      <a:r>
                        <a:rPr lang="en-US" sz="1700" dirty="0" err="1"/>
                        <a:t>rockstar</a:t>
                      </a:r>
                      <a:endParaRPr lang="en-US" sz="17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Thursday 16:00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2763572459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BRK3112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Learn about the community of templates for Azure Stack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Friday 09:00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661248593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 dirty="0"/>
                        <a:t>BRK3141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Discuss Microsoft DevOps on Azure Stack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Friday 10:45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485774878"/>
                  </a:ext>
                </a:extLst>
              </a:tr>
              <a:tr h="370787">
                <a:tc>
                  <a:txBody>
                    <a:bodyPr/>
                    <a:lstStyle/>
                    <a:p>
                      <a:r>
                        <a:rPr lang="en-US" sz="1700"/>
                        <a:t>BRK3148</a:t>
                      </a:r>
                      <a:endParaRPr lang="en-US" sz="17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Learn about hybrid applications with Azure and Azure Stack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Friday 12:45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4481015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29200" y="1321188"/>
            <a:ext cx="536906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29200" y="1873282"/>
            <a:ext cx="536906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29200" y="2196864"/>
            <a:ext cx="536906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b="1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55577345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2710757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3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ghlite"/>
          <p:cNvSpPr/>
          <p:nvPr/>
        </p:nvSpPr>
        <p:spPr bwMode="auto">
          <a:xfrm>
            <a:off x="277169" y="1244035"/>
            <a:ext cx="11884668" cy="2589754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7169"/>
              </p:ext>
            </p:extLst>
          </p:nvPr>
        </p:nvGraphicFramePr>
        <p:xfrm>
          <a:off x="277169" y="1260292"/>
          <a:ext cx="11882148" cy="5143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716">
                  <a:extLst>
                    <a:ext uri="{9D8B030D-6E8A-4147-A177-3AD203B41FA5}">
                      <a16:colId xmlns:a16="http://schemas.microsoft.com/office/drawing/2014/main" val="3701656605"/>
                    </a:ext>
                  </a:extLst>
                </a:gridCol>
                <a:gridCol w="3960716">
                  <a:extLst>
                    <a:ext uri="{9D8B030D-6E8A-4147-A177-3AD203B41FA5}">
                      <a16:colId xmlns:a16="http://schemas.microsoft.com/office/drawing/2014/main" val="3298120947"/>
                    </a:ext>
                  </a:extLst>
                </a:gridCol>
                <a:gridCol w="3960716">
                  <a:extLst>
                    <a:ext uri="{9D8B030D-6E8A-4147-A177-3AD203B41FA5}">
                      <a16:colId xmlns:a16="http://schemas.microsoft.com/office/drawing/2014/main" val="3884971354"/>
                    </a:ext>
                  </a:extLst>
                </a:gridCol>
              </a:tblGrid>
              <a:tr h="1285825">
                <a:tc>
                  <a:txBody>
                    <a:bodyPr/>
                    <a:lstStyle/>
                    <a:p>
                      <a:pPr marL="0" algn="r" defTabSz="932742" rtl="0" eaLnBrk="1" latinLnBrk="0" hangingPunct="1"/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Digital 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marketing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32742" rtl="0" eaLnBrk="1" latinLnBrk="0" hangingPunct="1"/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Mobile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E-commerce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9522392"/>
                  </a:ext>
                </a:extLst>
              </a:tr>
              <a:tr h="1285825">
                <a:tc>
                  <a:txBody>
                    <a:bodyPr/>
                    <a:lstStyle/>
                    <a:p>
                      <a:pPr marL="0" marR="0" lvl="0" indent="0" algn="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Micro-service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applications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32742" rtl="0" eaLnBrk="1" latinLnBrk="0" hangingPunct="1"/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Development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and test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SharePoint on</a:t>
                      </a:r>
                      <a:b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Azure Stack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1551857"/>
                  </a:ext>
                </a:extLst>
              </a:tr>
              <a:tr h="1285825">
                <a:tc>
                  <a:txBody>
                    <a:bodyPr/>
                    <a:lstStyle/>
                    <a:p>
                      <a:pPr marL="0" marR="0" lvl="0" indent="0" algn="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Business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intelligence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Disaster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recovery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Backup </a:t>
                      </a:r>
                      <a:b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and archive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509676"/>
                  </a:ext>
                </a:extLst>
              </a:tr>
              <a:tr h="1285825">
                <a:tc>
                  <a:txBody>
                    <a:bodyPr/>
                    <a:lstStyle/>
                    <a:p>
                      <a:pPr marL="0" marR="0" lvl="0" indent="0" algn="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Predictive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maintenance</a:t>
                      </a:r>
                      <a:b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2000" b="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with </a:t>
                      </a:r>
                      <a:r>
                        <a:rPr lang="en-US" sz="2000" b="0" kern="1200" dirty="0" err="1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IoT</a:t>
                      </a:r>
                      <a:endParaRPr lang="en-US" sz="2000" b="0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82802" marR="457005" marT="91401" marB="9140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Remote</a:t>
                      </a:r>
                      <a:b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b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2000" kern="1200" dirty="0" err="1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endParaRPr lang="en-US" sz="2000" kern="12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2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Big data</a:t>
                      </a:r>
                      <a:br>
                        <a:rPr lang="en-US" sz="2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2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analytics</a:t>
                      </a:r>
                    </a:p>
                  </a:txBody>
                  <a:tcPr marL="182802" marR="457005" marT="91401" marB="914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2485493"/>
                  </a:ext>
                </a:extLst>
              </a:tr>
            </a:tbl>
          </a:graphicData>
        </a:graphic>
      </p:graphicFrame>
      <p:grpSp>
        <p:nvGrpSpPr>
          <p:cNvPr id="278" name="Group 277"/>
          <p:cNvGrpSpPr>
            <a:grpSpLocks noChangeAspect="1"/>
          </p:cNvGrpSpPr>
          <p:nvPr/>
        </p:nvGrpSpPr>
        <p:grpSpPr>
          <a:xfrm>
            <a:off x="672177" y="1431948"/>
            <a:ext cx="796123" cy="792601"/>
            <a:chOff x="-1804988" y="1508125"/>
            <a:chExt cx="1076325" cy="10715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04988" y="2011363"/>
              <a:ext cx="568325" cy="568325"/>
            </a:xfrm>
            <a:custGeom>
              <a:avLst/>
              <a:gdLst>
                <a:gd name="T0" fmla="*/ 68 w 174"/>
                <a:gd name="T1" fmla="*/ 68 h 174"/>
                <a:gd name="T2" fmla="*/ 164 w 174"/>
                <a:gd name="T3" fmla="*/ 10 h 174"/>
                <a:gd name="T4" fmla="*/ 106 w 174"/>
                <a:gd name="T5" fmla="*/ 106 h 174"/>
                <a:gd name="T6" fmla="*/ 10 w 174"/>
                <a:gd name="T7" fmla="*/ 164 h 174"/>
                <a:gd name="T8" fmla="*/ 68 w 174"/>
                <a:gd name="T9" fmla="*/ 6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68" y="68"/>
                  </a:moveTo>
                  <a:cubicBezTo>
                    <a:pt x="111" y="26"/>
                    <a:pt x="154" y="0"/>
                    <a:pt x="164" y="10"/>
                  </a:cubicBezTo>
                  <a:cubicBezTo>
                    <a:pt x="174" y="20"/>
                    <a:pt x="148" y="63"/>
                    <a:pt x="106" y="106"/>
                  </a:cubicBezTo>
                  <a:cubicBezTo>
                    <a:pt x="63" y="148"/>
                    <a:pt x="21" y="174"/>
                    <a:pt x="10" y="164"/>
                  </a:cubicBezTo>
                  <a:cubicBezTo>
                    <a:pt x="0" y="153"/>
                    <a:pt x="26" y="111"/>
                    <a:pt x="68" y="68"/>
                  </a:cubicBezTo>
                </a:path>
              </a:pathLst>
            </a:custGeom>
            <a:solidFill>
              <a:srgbClr val="DD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24026" y="2093913"/>
              <a:ext cx="406400" cy="404813"/>
            </a:xfrm>
            <a:custGeom>
              <a:avLst/>
              <a:gdLst>
                <a:gd name="T0" fmla="*/ 51 w 124"/>
                <a:gd name="T1" fmla="*/ 51 h 124"/>
                <a:gd name="T2" fmla="*/ 117 w 124"/>
                <a:gd name="T3" fmla="*/ 7 h 124"/>
                <a:gd name="T4" fmla="*/ 73 w 124"/>
                <a:gd name="T5" fmla="*/ 73 h 124"/>
                <a:gd name="T6" fmla="*/ 7 w 124"/>
                <a:gd name="T7" fmla="*/ 117 h 124"/>
                <a:gd name="T8" fmla="*/ 51 w 124"/>
                <a:gd name="T9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51" y="51"/>
                  </a:moveTo>
                  <a:cubicBezTo>
                    <a:pt x="81" y="20"/>
                    <a:pt x="111" y="0"/>
                    <a:pt x="117" y="7"/>
                  </a:cubicBezTo>
                  <a:cubicBezTo>
                    <a:pt x="124" y="13"/>
                    <a:pt x="104" y="43"/>
                    <a:pt x="73" y="73"/>
                  </a:cubicBezTo>
                  <a:cubicBezTo>
                    <a:pt x="43" y="104"/>
                    <a:pt x="13" y="124"/>
                    <a:pt x="7" y="117"/>
                  </a:cubicBezTo>
                  <a:cubicBezTo>
                    <a:pt x="0" y="111"/>
                    <a:pt x="20" y="81"/>
                    <a:pt x="51" y="51"/>
                  </a:cubicBezTo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1495426" y="1508125"/>
              <a:ext cx="766763" cy="481013"/>
            </a:xfrm>
            <a:custGeom>
              <a:avLst/>
              <a:gdLst>
                <a:gd name="T0" fmla="*/ 234 w 234"/>
                <a:gd name="T1" fmla="*/ 119 h 147"/>
                <a:gd name="T2" fmla="*/ 207 w 234"/>
                <a:gd name="T3" fmla="*/ 91 h 147"/>
                <a:gd name="T4" fmla="*/ 207 w 234"/>
                <a:gd name="T5" fmla="*/ 91 h 147"/>
                <a:gd name="T6" fmla="*/ 203 w 234"/>
                <a:gd name="T7" fmla="*/ 91 h 147"/>
                <a:gd name="T8" fmla="*/ 206 w 234"/>
                <a:gd name="T9" fmla="*/ 72 h 147"/>
                <a:gd name="T10" fmla="*/ 134 w 234"/>
                <a:gd name="T11" fmla="*/ 0 h 147"/>
                <a:gd name="T12" fmla="*/ 66 w 234"/>
                <a:gd name="T13" fmla="*/ 49 h 147"/>
                <a:gd name="T14" fmla="*/ 50 w 234"/>
                <a:gd name="T15" fmla="*/ 46 h 147"/>
                <a:gd name="T16" fmla="*/ 1 w 234"/>
                <a:gd name="T17" fmla="*/ 98 h 147"/>
                <a:gd name="T18" fmla="*/ 50 w 234"/>
                <a:gd name="T19" fmla="*/ 147 h 147"/>
                <a:gd name="T20" fmla="*/ 208 w 234"/>
                <a:gd name="T21" fmla="*/ 147 h 147"/>
                <a:gd name="T22" fmla="*/ 234 w 234"/>
                <a:gd name="T23" fmla="*/ 119 h 147"/>
                <a:gd name="T24" fmla="*/ 234 w 234"/>
                <a:gd name="T25" fmla="*/ 1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147">
                  <a:moveTo>
                    <a:pt x="234" y="119"/>
                  </a:moveTo>
                  <a:cubicBezTo>
                    <a:pt x="234" y="104"/>
                    <a:pt x="222" y="91"/>
                    <a:pt x="207" y="91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5" y="85"/>
                    <a:pt x="206" y="78"/>
                    <a:pt x="206" y="72"/>
                  </a:cubicBezTo>
                  <a:cubicBezTo>
                    <a:pt x="206" y="32"/>
                    <a:pt x="174" y="0"/>
                    <a:pt x="134" y="0"/>
                  </a:cubicBezTo>
                  <a:cubicBezTo>
                    <a:pt x="103" y="0"/>
                    <a:pt x="76" y="20"/>
                    <a:pt x="66" y="49"/>
                  </a:cubicBezTo>
                  <a:cubicBezTo>
                    <a:pt x="61" y="47"/>
                    <a:pt x="55" y="46"/>
                    <a:pt x="50" y="46"/>
                  </a:cubicBezTo>
                  <a:cubicBezTo>
                    <a:pt x="22" y="47"/>
                    <a:pt x="0" y="70"/>
                    <a:pt x="1" y="98"/>
                  </a:cubicBezTo>
                  <a:cubicBezTo>
                    <a:pt x="2" y="124"/>
                    <a:pt x="23" y="146"/>
                    <a:pt x="50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23" y="145"/>
                    <a:pt x="234" y="133"/>
                    <a:pt x="234" y="119"/>
                  </a:cubicBezTo>
                  <a:cubicBezTo>
                    <a:pt x="234" y="119"/>
                    <a:pt x="234" y="119"/>
                    <a:pt x="234" y="119"/>
                  </a:cubicBezTo>
                </a:path>
              </a:pathLst>
            </a:custGeom>
            <a:solidFill>
              <a:srgbClr val="39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1492251" y="1822450"/>
              <a:ext cx="73025" cy="136525"/>
            </a:xfrm>
            <a:custGeom>
              <a:avLst/>
              <a:gdLst>
                <a:gd name="T0" fmla="*/ 0 w 22"/>
                <a:gd name="T1" fmla="*/ 0 h 42"/>
                <a:gd name="T2" fmla="*/ 0 w 22"/>
                <a:gd name="T3" fmla="*/ 2 h 42"/>
                <a:gd name="T4" fmla="*/ 22 w 22"/>
                <a:gd name="T5" fmla="*/ 42 h 42"/>
                <a:gd name="T6" fmla="*/ 22 w 22"/>
                <a:gd name="T7" fmla="*/ 42 h 42"/>
                <a:gd name="T8" fmla="*/ 0 w 22"/>
                <a:gd name="T9" fmla="*/ 2 h 42"/>
                <a:gd name="T10" fmla="*/ 0 w 22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9"/>
                    <a:pt x="9" y="33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9" y="33"/>
                    <a:pt x="0" y="19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492251" y="1508125"/>
              <a:ext cx="508000" cy="450850"/>
            </a:xfrm>
            <a:custGeom>
              <a:avLst/>
              <a:gdLst>
                <a:gd name="T0" fmla="*/ 133 w 155"/>
                <a:gd name="T1" fmla="*/ 0 h 138"/>
                <a:gd name="T2" fmla="*/ 65 w 155"/>
                <a:gd name="T3" fmla="*/ 49 h 138"/>
                <a:gd name="T4" fmla="*/ 49 w 155"/>
                <a:gd name="T5" fmla="*/ 46 h 138"/>
                <a:gd name="T6" fmla="*/ 0 w 155"/>
                <a:gd name="T7" fmla="*/ 96 h 138"/>
                <a:gd name="T8" fmla="*/ 0 w 155"/>
                <a:gd name="T9" fmla="*/ 98 h 138"/>
                <a:gd name="T10" fmla="*/ 22 w 155"/>
                <a:gd name="T11" fmla="*/ 138 h 138"/>
                <a:gd name="T12" fmla="*/ 24 w 155"/>
                <a:gd name="T13" fmla="*/ 138 h 138"/>
                <a:gd name="T14" fmla="*/ 39 w 155"/>
                <a:gd name="T15" fmla="*/ 123 h 138"/>
                <a:gd name="T16" fmla="*/ 40 w 155"/>
                <a:gd name="T17" fmla="*/ 123 h 138"/>
                <a:gd name="T18" fmla="*/ 40 w 155"/>
                <a:gd name="T19" fmla="*/ 123 h 138"/>
                <a:gd name="T20" fmla="*/ 40 w 155"/>
                <a:gd name="T21" fmla="*/ 123 h 138"/>
                <a:gd name="T22" fmla="*/ 53 w 155"/>
                <a:gd name="T23" fmla="*/ 112 h 138"/>
                <a:gd name="T24" fmla="*/ 59 w 155"/>
                <a:gd name="T25" fmla="*/ 108 h 138"/>
                <a:gd name="T26" fmla="*/ 96 w 155"/>
                <a:gd name="T27" fmla="*/ 63 h 138"/>
                <a:gd name="T28" fmla="*/ 108 w 155"/>
                <a:gd name="T29" fmla="*/ 61 h 138"/>
                <a:gd name="T30" fmla="*/ 114 w 155"/>
                <a:gd name="T31" fmla="*/ 62 h 138"/>
                <a:gd name="T32" fmla="*/ 155 w 155"/>
                <a:gd name="T33" fmla="*/ 4 h 138"/>
                <a:gd name="T34" fmla="*/ 133 w 155"/>
                <a:gd name="T3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38">
                  <a:moveTo>
                    <a:pt x="133" y="0"/>
                  </a:moveTo>
                  <a:cubicBezTo>
                    <a:pt x="102" y="0"/>
                    <a:pt x="75" y="20"/>
                    <a:pt x="65" y="49"/>
                  </a:cubicBezTo>
                  <a:cubicBezTo>
                    <a:pt x="60" y="47"/>
                    <a:pt x="54" y="46"/>
                    <a:pt x="49" y="46"/>
                  </a:cubicBezTo>
                  <a:cubicBezTo>
                    <a:pt x="21" y="47"/>
                    <a:pt x="0" y="69"/>
                    <a:pt x="0" y="96"/>
                  </a:cubicBezTo>
                  <a:cubicBezTo>
                    <a:pt x="0" y="97"/>
                    <a:pt x="0" y="97"/>
                    <a:pt x="0" y="98"/>
                  </a:cubicBezTo>
                  <a:cubicBezTo>
                    <a:pt x="0" y="115"/>
                    <a:pt x="9" y="129"/>
                    <a:pt x="22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4" y="119"/>
                    <a:pt x="49" y="115"/>
                    <a:pt x="53" y="112"/>
                  </a:cubicBezTo>
                  <a:cubicBezTo>
                    <a:pt x="55" y="110"/>
                    <a:pt x="57" y="109"/>
                    <a:pt x="59" y="108"/>
                  </a:cubicBezTo>
                  <a:cubicBezTo>
                    <a:pt x="60" y="87"/>
                    <a:pt x="75" y="68"/>
                    <a:pt x="96" y="63"/>
                  </a:cubicBezTo>
                  <a:cubicBezTo>
                    <a:pt x="100" y="62"/>
                    <a:pt x="104" y="61"/>
                    <a:pt x="108" y="61"/>
                  </a:cubicBezTo>
                  <a:cubicBezTo>
                    <a:pt x="110" y="61"/>
                    <a:pt x="112" y="61"/>
                    <a:pt x="114" y="62"/>
                  </a:cubicBezTo>
                  <a:cubicBezTo>
                    <a:pt x="116" y="37"/>
                    <a:pt x="132" y="14"/>
                    <a:pt x="155" y="4"/>
                  </a:cubicBezTo>
                  <a:cubicBezTo>
                    <a:pt x="148" y="2"/>
                    <a:pt x="140" y="0"/>
                    <a:pt x="133" y="0"/>
                  </a:cubicBezTo>
                </a:path>
              </a:pathLst>
            </a:custGeom>
            <a:solidFill>
              <a:srgbClr val="61A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1681163" y="1958975"/>
              <a:ext cx="274638" cy="274638"/>
            </a:xfrm>
            <a:custGeom>
              <a:avLst/>
              <a:gdLst>
                <a:gd name="T0" fmla="*/ 0 w 173"/>
                <a:gd name="T1" fmla="*/ 0 h 173"/>
                <a:gd name="T2" fmla="*/ 0 w 173"/>
                <a:gd name="T3" fmla="*/ 122 h 173"/>
                <a:gd name="T4" fmla="*/ 51 w 173"/>
                <a:gd name="T5" fmla="*/ 173 h 173"/>
                <a:gd name="T6" fmla="*/ 173 w 173"/>
                <a:gd name="T7" fmla="*/ 173 h 173"/>
                <a:gd name="T8" fmla="*/ 173 w 173"/>
                <a:gd name="T9" fmla="*/ 0 h 173"/>
                <a:gd name="T10" fmla="*/ 0 w 173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0" y="0"/>
                  </a:moveTo>
                  <a:lnTo>
                    <a:pt x="0" y="122"/>
                  </a:lnTo>
                  <a:lnTo>
                    <a:pt x="51" y="173"/>
                  </a:lnTo>
                  <a:lnTo>
                    <a:pt x="173" y="173"/>
                  </a:lnTo>
                  <a:lnTo>
                    <a:pt x="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-1681163" y="1958975"/>
              <a:ext cx="274638" cy="274638"/>
            </a:xfrm>
            <a:custGeom>
              <a:avLst/>
              <a:gdLst>
                <a:gd name="T0" fmla="*/ 0 w 173"/>
                <a:gd name="T1" fmla="*/ 0 h 173"/>
                <a:gd name="T2" fmla="*/ 0 w 173"/>
                <a:gd name="T3" fmla="*/ 122 h 173"/>
                <a:gd name="T4" fmla="*/ 51 w 173"/>
                <a:gd name="T5" fmla="*/ 173 h 173"/>
                <a:gd name="T6" fmla="*/ 173 w 173"/>
                <a:gd name="T7" fmla="*/ 173 h 173"/>
                <a:gd name="T8" fmla="*/ 173 w 173"/>
                <a:gd name="T9" fmla="*/ 0 h 173"/>
                <a:gd name="T10" fmla="*/ 0 w 173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0" y="0"/>
                  </a:moveTo>
                  <a:lnTo>
                    <a:pt x="0" y="122"/>
                  </a:lnTo>
                  <a:lnTo>
                    <a:pt x="51" y="173"/>
                  </a:lnTo>
                  <a:lnTo>
                    <a:pt x="173" y="173"/>
                  </a:lnTo>
                  <a:lnTo>
                    <a:pt x="17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1455738" y="2181225"/>
              <a:ext cx="274638" cy="274638"/>
            </a:xfrm>
            <a:custGeom>
              <a:avLst/>
              <a:gdLst>
                <a:gd name="T0" fmla="*/ 173 w 173"/>
                <a:gd name="T1" fmla="*/ 173 h 173"/>
                <a:gd name="T2" fmla="*/ 52 w 173"/>
                <a:gd name="T3" fmla="*/ 173 h 173"/>
                <a:gd name="T4" fmla="*/ 0 w 173"/>
                <a:gd name="T5" fmla="*/ 124 h 173"/>
                <a:gd name="T6" fmla="*/ 0 w 173"/>
                <a:gd name="T7" fmla="*/ 2 h 173"/>
                <a:gd name="T8" fmla="*/ 173 w 173"/>
                <a:gd name="T9" fmla="*/ 0 h 173"/>
                <a:gd name="T10" fmla="*/ 173 w 173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173" y="173"/>
                  </a:moveTo>
                  <a:lnTo>
                    <a:pt x="52" y="173"/>
                  </a:lnTo>
                  <a:lnTo>
                    <a:pt x="0" y="124"/>
                  </a:lnTo>
                  <a:lnTo>
                    <a:pt x="0" y="2"/>
                  </a:lnTo>
                  <a:lnTo>
                    <a:pt x="173" y="0"/>
                  </a:lnTo>
                  <a:lnTo>
                    <a:pt x="173" y="173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1455738" y="2181225"/>
              <a:ext cx="274638" cy="274638"/>
            </a:xfrm>
            <a:custGeom>
              <a:avLst/>
              <a:gdLst>
                <a:gd name="T0" fmla="*/ 173 w 173"/>
                <a:gd name="T1" fmla="*/ 173 h 173"/>
                <a:gd name="T2" fmla="*/ 52 w 173"/>
                <a:gd name="T3" fmla="*/ 173 h 173"/>
                <a:gd name="T4" fmla="*/ 0 w 173"/>
                <a:gd name="T5" fmla="*/ 124 h 173"/>
                <a:gd name="T6" fmla="*/ 0 w 173"/>
                <a:gd name="T7" fmla="*/ 2 h 173"/>
                <a:gd name="T8" fmla="*/ 173 w 173"/>
                <a:gd name="T9" fmla="*/ 0 h 173"/>
                <a:gd name="T10" fmla="*/ 173 w 173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73">
                  <a:moveTo>
                    <a:pt x="173" y="173"/>
                  </a:moveTo>
                  <a:lnTo>
                    <a:pt x="52" y="173"/>
                  </a:lnTo>
                  <a:lnTo>
                    <a:pt x="0" y="124"/>
                  </a:lnTo>
                  <a:lnTo>
                    <a:pt x="0" y="2"/>
                  </a:lnTo>
                  <a:lnTo>
                    <a:pt x="173" y="0"/>
                  </a:lnTo>
                  <a:lnTo>
                    <a:pt x="173" y="1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1641476" y="1909763"/>
              <a:ext cx="503238" cy="508000"/>
            </a:xfrm>
            <a:custGeom>
              <a:avLst/>
              <a:gdLst>
                <a:gd name="T0" fmla="*/ 0 w 317"/>
                <a:gd name="T1" fmla="*/ 178 h 320"/>
                <a:gd name="T2" fmla="*/ 175 w 317"/>
                <a:gd name="T3" fmla="*/ 0 h 320"/>
                <a:gd name="T4" fmla="*/ 317 w 317"/>
                <a:gd name="T5" fmla="*/ 143 h 320"/>
                <a:gd name="T6" fmla="*/ 142 w 317"/>
                <a:gd name="T7" fmla="*/ 320 h 320"/>
                <a:gd name="T8" fmla="*/ 0 w 317"/>
                <a:gd name="T9" fmla="*/ 17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20">
                  <a:moveTo>
                    <a:pt x="0" y="178"/>
                  </a:moveTo>
                  <a:lnTo>
                    <a:pt x="175" y="0"/>
                  </a:lnTo>
                  <a:lnTo>
                    <a:pt x="317" y="143"/>
                  </a:lnTo>
                  <a:lnTo>
                    <a:pt x="142" y="32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1641476" y="1909763"/>
              <a:ext cx="503238" cy="508000"/>
            </a:xfrm>
            <a:custGeom>
              <a:avLst/>
              <a:gdLst>
                <a:gd name="T0" fmla="*/ 0 w 317"/>
                <a:gd name="T1" fmla="*/ 178 h 320"/>
                <a:gd name="T2" fmla="*/ 175 w 317"/>
                <a:gd name="T3" fmla="*/ 0 h 320"/>
                <a:gd name="T4" fmla="*/ 317 w 317"/>
                <a:gd name="T5" fmla="*/ 143 h 320"/>
                <a:gd name="T6" fmla="*/ 142 w 317"/>
                <a:gd name="T7" fmla="*/ 320 h 320"/>
                <a:gd name="T8" fmla="*/ 0 w 317"/>
                <a:gd name="T9" fmla="*/ 17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20">
                  <a:moveTo>
                    <a:pt x="0" y="178"/>
                  </a:moveTo>
                  <a:lnTo>
                    <a:pt x="175" y="0"/>
                  </a:lnTo>
                  <a:lnTo>
                    <a:pt x="317" y="143"/>
                  </a:lnTo>
                  <a:lnTo>
                    <a:pt x="142" y="32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1693863" y="2192338"/>
              <a:ext cx="277813" cy="277813"/>
            </a:xfrm>
            <a:custGeom>
              <a:avLst/>
              <a:gdLst>
                <a:gd name="T0" fmla="*/ 175 w 175"/>
                <a:gd name="T1" fmla="*/ 142 h 175"/>
                <a:gd name="T2" fmla="*/ 86 w 175"/>
                <a:gd name="T3" fmla="*/ 175 h 175"/>
                <a:gd name="T4" fmla="*/ 0 w 175"/>
                <a:gd name="T5" fmla="*/ 88 h 175"/>
                <a:gd name="T6" fmla="*/ 33 w 175"/>
                <a:gd name="T7" fmla="*/ 0 h 175"/>
                <a:gd name="T8" fmla="*/ 175 w 175"/>
                <a:gd name="T9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5" y="142"/>
                  </a:moveTo>
                  <a:lnTo>
                    <a:pt x="86" y="175"/>
                  </a:lnTo>
                  <a:lnTo>
                    <a:pt x="0" y="88"/>
                  </a:lnTo>
                  <a:lnTo>
                    <a:pt x="33" y="0"/>
                  </a:lnTo>
                  <a:lnTo>
                    <a:pt x="175" y="142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1693863" y="2192338"/>
              <a:ext cx="277813" cy="277813"/>
            </a:xfrm>
            <a:custGeom>
              <a:avLst/>
              <a:gdLst>
                <a:gd name="T0" fmla="*/ 175 w 175"/>
                <a:gd name="T1" fmla="*/ 142 h 175"/>
                <a:gd name="T2" fmla="*/ 86 w 175"/>
                <a:gd name="T3" fmla="*/ 175 h 175"/>
                <a:gd name="T4" fmla="*/ 0 w 175"/>
                <a:gd name="T5" fmla="*/ 88 h 175"/>
                <a:gd name="T6" fmla="*/ 33 w 175"/>
                <a:gd name="T7" fmla="*/ 0 h 175"/>
                <a:gd name="T8" fmla="*/ 175 w 175"/>
                <a:gd name="T9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5" y="142"/>
                  </a:moveTo>
                  <a:lnTo>
                    <a:pt x="86" y="175"/>
                  </a:lnTo>
                  <a:lnTo>
                    <a:pt x="0" y="88"/>
                  </a:lnTo>
                  <a:lnTo>
                    <a:pt x="33" y="0"/>
                  </a:lnTo>
                  <a:lnTo>
                    <a:pt x="175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-1360488" y="1773238"/>
              <a:ext cx="363538" cy="366713"/>
            </a:xfrm>
            <a:custGeom>
              <a:avLst/>
              <a:gdLst>
                <a:gd name="T0" fmla="*/ 0 w 111"/>
                <a:gd name="T1" fmla="*/ 42 h 112"/>
                <a:gd name="T2" fmla="*/ 103 w 111"/>
                <a:gd name="T3" fmla="*/ 8 h 112"/>
                <a:gd name="T4" fmla="*/ 68 w 111"/>
                <a:gd name="T5" fmla="*/ 112 h 112"/>
                <a:gd name="T6" fmla="*/ 0 w 111"/>
                <a:gd name="T7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2">
                  <a:moveTo>
                    <a:pt x="0" y="42"/>
                  </a:moveTo>
                  <a:cubicBezTo>
                    <a:pt x="42" y="0"/>
                    <a:pt x="103" y="8"/>
                    <a:pt x="103" y="8"/>
                  </a:cubicBezTo>
                  <a:cubicBezTo>
                    <a:pt x="103" y="8"/>
                    <a:pt x="111" y="69"/>
                    <a:pt x="68" y="112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-1406526" y="2060575"/>
              <a:ext cx="120650" cy="120650"/>
            </a:xfrm>
            <a:prstGeom prst="ellipse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-1298576" y="1795463"/>
              <a:ext cx="274638" cy="66675"/>
            </a:xfrm>
            <a:custGeom>
              <a:avLst/>
              <a:gdLst>
                <a:gd name="T0" fmla="*/ 74 w 84"/>
                <a:gd name="T1" fmla="*/ 0 h 20"/>
                <a:gd name="T2" fmla="*/ 0 w 84"/>
                <a:gd name="T3" fmla="*/ 20 h 20"/>
                <a:gd name="T4" fmla="*/ 0 w 84"/>
                <a:gd name="T5" fmla="*/ 20 h 20"/>
                <a:gd name="T6" fmla="*/ 73 w 84"/>
                <a:gd name="T7" fmla="*/ 0 h 20"/>
                <a:gd name="T8" fmla="*/ 83 w 84"/>
                <a:gd name="T9" fmla="*/ 1 h 20"/>
                <a:gd name="T10" fmla="*/ 84 w 84"/>
                <a:gd name="T11" fmla="*/ 0 h 20"/>
                <a:gd name="T12" fmla="*/ 74 w 8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0">
                  <a:moveTo>
                    <a:pt x="74" y="0"/>
                  </a:moveTo>
                  <a:cubicBezTo>
                    <a:pt x="59" y="0"/>
                    <a:pt x="28" y="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7" y="3"/>
                    <a:pt x="57" y="0"/>
                    <a:pt x="73" y="0"/>
                  </a:cubicBezTo>
                  <a:cubicBezTo>
                    <a:pt x="78" y="0"/>
                    <a:pt x="81" y="0"/>
                    <a:pt x="83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0"/>
                    <a:pt x="79" y="0"/>
                    <a:pt x="74" y="0"/>
                  </a:cubicBezTo>
                </a:path>
              </a:pathLst>
            </a:custGeom>
            <a:solidFill>
              <a:srgbClr val="57A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-1317626" y="1862138"/>
              <a:ext cx="19050" cy="12700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6 w 6"/>
                <a:gd name="T5" fmla="*/ 0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79B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-1285876" y="1989138"/>
              <a:ext cx="7938" cy="635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-1285876" y="1989138"/>
              <a:ext cx="7938" cy="635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-1285876" y="1989138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-1285876" y="19891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-1360488" y="1909763"/>
              <a:ext cx="74613" cy="79375"/>
            </a:xfrm>
            <a:custGeom>
              <a:avLst/>
              <a:gdLst>
                <a:gd name="T0" fmla="*/ 0 w 47"/>
                <a:gd name="T1" fmla="*/ 0 h 50"/>
                <a:gd name="T2" fmla="*/ 0 w 47"/>
                <a:gd name="T3" fmla="*/ 0 h 50"/>
                <a:gd name="T4" fmla="*/ 47 w 47"/>
                <a:gd name="T5" fmla="*/ 50 h 50"/>
                <a:gd name="T6" fmla="*/ 47 w 47"/>
                <a:gd name="T7" fmla="*/ 50 h 50"/>
                <a:gd name="T8" fmla="*/ 0 w 4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0" y="0"/>
                  </a:moveTo>
                  <a:lnTo>
                    <a:pt x="0" y="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B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-1360488" y="1909763"/>
              <a:ext cx="74613" cy="79375"/>
            </a:xfrm>
            <a:custGeom>
              <a:avLst/>
              <a:gdLst>
                <a:gd name="T0" fmla="*/ 0 w 47"/>
                <a:gd name="T1" fmla="*/ 0 h 50"/>
                <a:gd name="T2" fmla="*/ 0 w 47"/>
                <a:gd name="T3" fmla="*/ 0 h 50"/>
                <a:gd name="T4" fmla="*/ 47 w 47"/>
                <a:gd name="T5" fmla="*/ 50 h 50"/>
                <a:gd name="T6" fmla="*/ 47 w 47"/>
                <a:gd name="T7" fmla="*/ 50 h 50"/>
                <a:gd name="T8" fmla="*/ 0 w 4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0">
                  <a:moveTo>
                    <a:pt x="0" y="0"/>
                  </a:moveTo>
                  <a:lnTo>
                    <a:pt x="0" y="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-1693863" y="2155825"/>
              <a:ext cx="52388" cy="192088"/>
            </a:xfrm>
            <a:custGeom>
              <a:avLst/>
              <a:gdLst>
                <a:gd name="T0" fmla="*/ 4 w 16"/>
                <a:gd name="T1" fmla="*/ 0 h 59"/>
                <a:gd name="T2" fmla="*/ 16 w 16"/>
                <a:gd name="T3" fmla="*/ 11 h 59"/>
                <a:gd name="T4" fmla="*/ 0 w 16"/>
                <a:gd name="T5" fmla="*/ 55 h 59"/>
                <a:gd name="T6" fmla="*/ 4 w 16"/>
                <a:gd name="T7" fmla="*/ 59 h 59"/>
                <a:gd name="T8" fmla="*/ 4 w 16"/>
                <a:gd name="T9" fmla="*/ 58 h 59"/>
                <a:gd name="T10" fmla="*/ 0 w 16"/>
                <a:gd name="T11" fmla="*/ 54 h 59"/>
                <a:gd name="T12" fmla="*/ 16 w 16"/>
                <a:gd name="T13" fmla="*/ 11 h 59"/>
                <a:gd name="T14" fmla="*/ 4 w 16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59">
                  <a:moveTo>
                    <a:pt x="4" y="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-1681163" y="2344738"/>
              <a:ext cx="25400" cy="2698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 h 8"/>
                <a:gd name="T4" fmla="*/ 7 w 8"/>
                <a:gd name="T5" fmla="*/ 8 h 8"/>
                <a:gd name="T6" fmla="*/ 8 w 8"/>
                <a:gd name="T7" fmla="*/ 8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Freeform 30"/>
            <p:cNvSpPr>
              <a:spLocks/>
            </p:cNvSpPr>
            <p:nvPr/>
          </p:nvSpPr>
          <p:spPr bwMode="auto">
            <a:xfrm>
              <a:off x="-1658938" y="2371725"/>
              <a:ext cx="30163" cy="28575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CD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-1681163" y="1958975"/>
              <a:ext cx="268288" cy="233363"/>
            </a:xfrm>
            <a:custGeom>
              <a:avLst/>
              <a:gdLst>
                <a:gd name="T0" fmla="*/ 169 w 169"/>
                <a:gd name="T1" fmla="*/ 0 h 147"/>
                <a:gd name="T2" fmla="*/ 0 w 169"/>
                <a:gd name="T3" fmla="*/ 0 h 147"/>
                <a:gd name="T4" fmla="*/ 0 w 169"/>
                <a:gd name="T5" fmla="*/ 122 h 147"/>
                <a:gd name="T6" fmla="*/ 0 w 169"/>
                <a:gd name="T7" fmla="*/ 124 h 147"/>
                <a:gd name="T8" fmla="*/ 25 w 169"/>
                <a:gd name="T9" fmla="*/ 147 h 147"/>
                <a:gd name="T10" fmla="*/ 25 w 169"/>
                <a:gd name="T11" fmla="*/ 147 h 147"/>
                <a:gd name="T12" fmla="*/ 25 w 169"/>
                <a:gd name="T13" fmla="*/ 147 h 147"/>
                <a:gd name="T14" fmla="*/ 169 w 169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47">
                  <a:moveTo>
                    <a:pt x="169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7F4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Freeform 32"/>
            <p:cNvSpPr>
              <a:spLocks/>
            </p:cNvSpPr>
            <p:nvPr/>
          </p:nvSpPr>
          <p:spPr bwMode="auto">
            <a:xfrm>
              <a:off x="-1681163" y="1958975"/>
              <a:ext cx="268288" cy="233363"/>
            </a:xfrm>
            <a:custGeom>
              <a:avLst/>
              <a:gdLst>
                <a:gd name="T0" fmla="*/ 169 w 169"/>
                <a:gd name="T1" fmla="*/ 0 h 147"/>
                <a:gd name="T2" fmla="*/ 0 w 169"/>
                <a:gd name="T3" fmla="*/ 0 h 147"/>
                <a:gd name="T4" fmla="*/ 0 w 169"/>
                <a:gd name="T5" fmla="*/ 122 h 147"/>
                <a:gd name="T6" fmla="*/ 0 w 169"/>
                <a:gd name="T7" fmla="*/ 124 h 147"/>
                <a:gd name="T8" fmla="*/ 25 w 169"/>
                <a:gd name="T9" fmla="*/ 147 h 147"/>
                <a:gd name="T10" fmla="*/ 25 w 169"/>
                <a:gd name="T11" fmla="*/ 147 h 147"/>
                <a:gd name="T12" fmla="*/ 25 w 169"/>
                <a:gd name="T13" fmla="*/ 147 h 147"/>
                <a:gd name="T14" fmla="*/ 169 w 169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47">
                  <a:moveTo>
                    <a:pt x="169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Freeform 33"/>
            <p:cNvSpPr>
              <a:spLocks/>
            </p:cNvSpPr>
            <p:nvPr/>
          </p:nvSpPr>
          <p:spPr bwMode="auto">
            <a:xfrm>
              <a:off x="-1641476" y="1909763"/>
              <a:ext cx="388938" cy="393700"/>
            </a:xfrm>
            <a:custGeom>
              <a:avLst/>
              <a:gdLst>
                <a:gd name="T0" fmla="*/ 86 w 119"/>
                <a:gd name="T1" fmla="*/ 0 h 120"/>
                <a:gd name="T2" fmla="*/ 71 w 119"/>
                <a:gd name="T3" fmla="*/ 15 h 120"/>
                <a:gd name="T4" fmla="*/ 70 w 119"/>
                <a:gd name="T5" fmla="*/ 15 h 120"/>
                <a:gd name="T6" fmla="*/ 0 w 119"/>
                <a:gd name="T7" fmla="*/ 86 h 120"/>
                <a:gd name="T8" fmla="*/ 0 w 119"/>
                <a:gd name="T9" fmla="*/ 86 h 120"/>
                <a:gd name="T10" fmla="*/ 0 w 119"/>
                <a:gd name="T11" fmla="*/ 86 h 120"/>
                <a:gd name="T12" fmla="*/ 34 w 119"/>
                <a:gd name="T13" fmla="*/ 120 h 120"/>
                <a:gd name="T14" fmla="*/ 77 w 119"/>
                <a:gd name="T15" fmla="*/ 77 h 120"/>
                <a:gd name="T16" fmla="*/ 72 w 119"/>
                <a:gd name="T17" fmla="*/ 65 h 120"/>
                <a:gd name="T18" fmla="*/ 91 w 119"/>
                <a:gd name="T19" fmla="*/ 46 h 120"/>
                <a:gd name="T20" fmla="*/ 103 w 119"/>
                <a:gd name="T21" fmla="*/ 51 h 120"/>
                <a:gd name="T22" fmla="*/ 119 w 119"/>
                <a:gd name="T23" fmla="*/ 34 h 120"/>
                <a:gd name="T24" fmla="*/ 111 w 119"/>
                <a:gd name="T25" fmla="*/ 26 h 120"/>
                <a:gd name="T26" fmla="*/ 109 w 119"/>
                <a:gd name="T27" fmla="*/ 24 h 120"/>
                <a:gd name="T28" fmla="*/ 109 w 119"/>
                <a:gd name="T29" fmla="*/ 24 h 120"/>
                <a:gd name="T30" fmla="*/ 86 w 119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20">
                  <a:moveTo>
                    <a:pt x="86" y="0"/>
                  </a:move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4" y="74"/>
                    <a:pt x="72" y="69"/>
                    <a:pt x="72" y="65"/>
                  </a:cubicBezTo>
                  <a:cubicBezTo>
                    <a:pt x="72" y="54"/>
                    <a:pt x="81" y="46"/>
                    <a:pt x="91" y="46"/>
                  </a:cubicBezTo>
                  <a:cubicBezTo>
                    <a:pt x="96" y="46"/>
                    <a:pt x="100" y="48"/>
                    <a:pt x="103" y="51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Freeform 34"/>
            <p:cNvSpPr>
              <a:spLocks/>
            </p:cNvSpPr>
            <p:nvPr/>
          </p:nvSpPr>
          <p:spPr bwMode="auto">
            <a:xfrm>
              <a:off x="-1693863" y="2192338"/>
              <a:ext cx="163513" cy="207963"/>
            </a:xfrm>
            <a:custGeom>
              <a:avLst/>
              <a:gdLst>
                <a:gd name="T0" fmla="*/ 33 w 103"/>
                <a:gd name="T1" fmla="*/ 0 h 131"/>
                <a:gd name="T2" fmla="*/ 33 w 103"/>
                <a:gd name="T3" fmla="*/ 0 h 131"/>
                <a:gd name="T4" fmla="*/ 33 w 103"/>
                <a:gd name="T5" fmla="*/ 0 h 131"/>
                <a:gd name="T6" fmla="*/ 0 w 103"/>
                <a:gd name="T7" fmla="*/ 88 h 131"/>
                <a:gd name="T8" fmla="*/ 8 w 103"/>
                <a:gd name="T9" fmla="*/ 96 h 131"/>
                <a:gd name="T10" fmla="*/ 24 w 103"/>
                <a:gd name="T11" fmla="*/ 113 h 131"/>
                <a:gd name="T12" fmla="*/ 41 w 103"/>
                <a:gd name="T13" fmla="*/ 131 h 131"/>
                <a:gd name="T14" fmla="*/ 103 w 103"/>
                <a:gd name="T15" fmla="*/ 70 h 131"/>
                <a:gd name="T16" fmla="*/ 33 w 103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1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24" y="113"/>
                  </a:lnTo>
                  <a:lnTo>
                    <a:pt x="41" y="131"/>
                  </a:lnTo>
                  <a:lnTo>
                    <a:pt x="103" y="7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F4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>
              <a:off x="-1693863" y="2192338"/>
              <a:ext cx="163513" cy="207963"/>
            </a:xfrm>
            <a:custGeom>
              <a:avLst/>
              <a:gdLst>
                <a:gd name="T0" fmla="*/ 33 w 103"/>
                <a:gd name="T1" fmla="*/ 0 h 131"/>
                <a:gd name="T2" fmla="*/ 33 w 103"/>
                <a:gd name="T3" fmla="*/ 0 h 131"/>
                <a:gd name="T4" fmla="*/ 33 w 103"/>
                <a:gd name="T5" fmla="*/ 0 h 131"/>
                <a:gd name="T6" fmla="*/ 0 w 103"/>
                <a:gd name="T7" fmla="*/ 88 h 131"/>
                <a:gd name="T8" fmla="*/ 8 w 103"/>
                <a:gd name="T9" fmla="*/ 96 h 131"/>
                <a:gd name="T10" fmla="*/ 24 w 103"/>
                <a:gd name="T11" fmla="*/ 113 h 131"/>
                <a:gd name="T12" fmla="*/ 41 w 103"/>
                <a:gd name="T13" fmla="*/ 131 h 131"/>
                <a:gd name="T14" fmla="*/ 103 w 103"/>
                <a:gd name="T15" fmla="*/ 70 h 131"/>
                <a:gd name="T16" fmla="*/ 33 w 103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1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24" y="113"/>
                  </a:lnTo>
                  <a:lnTo>
                    <a:pt x="41" y="131"/>
                  </a:lnTo>
                  <a:lnTo>
                    <a:pt x="103" y="7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6" name="Freeform 36"/>
            <p:cNvSpPr>
              <a:spLocks/>
            </p:cNvSpPr>
            <p:nvPr/>
          </p:nvSpPr>
          <p:spPr bwMode="auto">
            <a:xfrm>
              <a:off x="-1360488" y="1795463"/>
              <a:ext cx="333375" cy="225425"/>
            </a:xfrm>
            <a:custGeom>
              <a:avLst/>
              <a:gdLst>
                <a:gd name="T0" fmla="*/ 92 w 102"/>
                <a:gd name="T1" fmla="*/ 0 h 69"/>
                <a:gd name="T2" fmla="*/ 19 w 102"/>
                <a:gd name="T3" fmla="*/ 20 h 69"/>
                <a:gd name="T4" fmla="*/ 13 w 102"/>
                <a:gd name="T5" fmla="*/ 24 h 69"/>
                <a:gd name="T6" fmla="*/ 0 w 102"/>
                <a:gd name="T7" fmla="*/ 35 h 69"/>
                <a:gd name="T8" fmla="*/ 0 w 102"/>
                <a:gd name="T9" fmla="*/ 35 h 69"/>
                <a:gd name="T10" fmla="*/ 23 w 102"/>
                <a:gd name="T11" fmla="*/ 59 h 69"/>
                <a:gd name="T12" fmla="*/ 23 w 102"/>
                <a:gd name="T13" fmla="*/ 59 h 69"/>
                <a:gd name="T14" fmla="*/ 25 w 102"/>
                <a:gd name="T15" fmla="*/ 61 h 69"/>
                <a:gd name="T16" fmla="*/ 33 w 102"/>
                <a:gd name="T17" fmla="*/ 69 h 69"/>
                <a:gd name="T18" fmla="*/ 102 w 102"/>
                <a:gd name="T19" fmla="*/ 1 h 69"/>
                <a:gd name="T20" fmla="*/ 92 w 102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69">
                  <a:moveTo>
                    <a:pt x="92" y="0"/>
                  </a:moveTo>
                  <a:cubicBezTo>
                    <a:pt x="76" y="0"/>
                    <a:pt x="46" y="3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9" y="27"/>
                    <a:pt x="4" y="3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0"/>
                    <a:pt x="97" y="0"/>
                    <a:pt x="92" y="0"/>
                  </a:cubicBezTo>
                </a:path>
              </a:pathLst>
            </a:custGeom>
            <a:solidFill>
              <a:srgbClr val="7F4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7" name="Freeform 37"/>
            <p:cNvSpPr>
              <a:spLocks/>
            </p:cNvSpPr>
            <p:nvPr/>
          </p:nvSpPr>
          <p:spPr bwMode="auto">
            <a:xfrm>
              <a:off x="-1406526" y="2060575"/>
              <a:ext cx="101600" cy="101600"/>
            </a:xfrm>
            <a:custGeom>
              <a:avLst/>
              <a:gdLst>
                <a:gd name="T0" fmla="*/ 19 w 31"/>
                <a:gd name="T1" fmla="*/ 0 h 31"/>
                <a:gd name="T2" fmla="*/ 0 w 31"/>
                <a:gd name="T3" fmla="*/ 19 h 31"/>
                <a:gd name="T4" fmla="*/ 5 w 31"/>
                <a:gd name="T5" fmla="*/ 31 h 31"/>
                <a:gd name="T6" fmla="*/ 31 w 31"/>
                <a:gd name="T7" fmla="*/ 5 h 31"/>
                <a:gd name="T8" fmla="*/ 19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3"/>
                    <a:pt x="2" y="28"/>
                    <a:pt x="5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8" y="2"/>
                    <a:pt x="24" y="0"/>
                    <a:pt x="19" y="0"/>
                  </a:cubicBezTo>
                </a:path>
              </a:pathLst>
            </a:custGeom>
            <a:solidFill>
              <a:srgbClr val="268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9" name="Group 258"/>
          <p:cNvGrpSpPr>
            <a:grpSpLocks noChangeAspect="1"/>
          </p:cNvGrpSpPr>
          <p:nvPr/>
        </p:nvGrpSpPr>
        <p:grpSpPr>
          <a:xfrm>
            <a:off x="676272" y="2760897"/>
            <a:ext cx="792601" cy="676113"/>
            <a:chOff x="-1185863" y="1565275"/>
            <a:chExt cx="1047750" cy="893763"/>
          </a:xfrm>
        </p:grpSpPr>
        <p:sp>
          <p:nvSpPr>
            <p:cNvPr id="253" name="Freeform 5"/>
            <p:cNvSpPr>
              <a:spLocks/>
            </p:cNvSpPr>
            <p:nvPr/>
          </p:nvSpPr>
          <p:spPr bwMode="auto">
            <a:xfrm>
              <a:off x="-1185863" y="1565275"/>
              <a:ext cx="1047750" cy="893763"/>
            </a:xfrm>
            <a:custGeom>
              <a:avLst/>
              <a:gdLst>
                <a:gd name="T0" fmla="*/ 277 w 320"/>
                <a:gd name="T1" fmla="*/ 94 h 273"/>
                <a:gd name="T2" fmla="*/ 279 w 320"/>
                <a:gd name="T3" fmla="*/ 77 h 273"/>
                <a:gd name="T4" fmla="*/ 202 w 320"/>
                <a:gd name="T5" fmla="*/ 0 h 273"/>
                <a:gd name="T6" fmla="*/ 133 w 320"/>
                <a:gd name="T7" fmla="*/ 44 h 273"/>
                <a:gd name="T8" fmla="*/ 55 w 320"/>
                <a:gd name="T9" fmla="*/ 44 h 273"/>
                <a:gd name="T10" fmla="*/ 39 w 320"/>
                <a:gd name="T11" fmla="*/ 83 h 273"/>
                <a:gd name="T12" fmla="*/ 40 w 320"/>
                <a:gd name="T13" fmla="*/ 95 h 273"/>
                <a:gd name="T14" fmla="*/ 0 w 320"/>
                <a:gd name="T15" fmla="*/ 153 h 273"/>
                <a:gd name="T16" fmla="*/ 65 w 320"/>
                <a:gd name="T17" fmla="*/ 215 h 273"/>
                <a:gd name="T18" fmla="*/ 69 w 320"/>
                <a:gd name="T19" fmla="*/ 215 h 273"/>
                <a:gd name="T20" fmla="*/ 129 w 320"/>
                <a:gd name="T21" fmla="*/ 272 h 273"/>
                <a:gd name="T22" fmla="*/ 179 w 320"/>
                <a:gd name="T23" fmla="*/ 242 h 273"/>
                <a:gd name="T24" fmla="*/ 207 w 320"/>
                <a:gd name="T25" fmla="*/ 252 h 273"/>
                <a:gd name="T26" fmla="*/ 249 w 320"/>
                <a:gd name="T27" fmla="*/ 215 h 273"/>
                <a:gd name="T28" fmla="*/ 255 w 320"/>
                <a:gd name="T29" fmla="*/ 215 h 273"/>
                <a:gd name="T30" fmla="*/ 320 w 320"/>
                <a:gd name="T31" fmla="*/ 152 h 273"/>
                <a:gd name="T32" fmla="*/ 277 w 320"/>
                <a:gd name="T33" fmla="*/ 9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273">
                  <a:moveTo>
                    <a:pt x="277" y="94"/>
                  </a:moveTo>
                  <a:cubicBezTo>
                    <a:pt x="279" y="89"/>
                    <a:pt x="279" y="83"/>
                    <a:pt x="279" y="77"/>
                  </a:cubicBezTo>
                  <a:cubicBezTo>
                    <a:pt x="279" y="35"/>
                    <a:pt x="245" y="0"/>
                    <a:pt x="202" y="0"/>
                  </a:cubicBezTo>
                  <a:cubicBezTo>
                    <a:pt x="173" y="0"/>
                    <a:pt x="146" y="17"/>
                    <a:pt x="133" y="44"/>
                  </a:cubicBezTo>
                  <a:cubicBezTo>
                    <a:pt x="111" y="22"/>
                    <a:pt x="76" y="22"/>
                    <a:pt x="55" y="44"/>
                  </a:cubicBezTo>
                  <a:cubicBezTo>
                    <a:pt x="44" y="54"/>
                    <a:pt x="39" y="68"/>
                    <a:pt x="39" y="83"/>
                  </a:cubicBezTo>
                  <a:cubicBezTo>
                    <a:pt x="39" y="87"/>
                    <a:pt x="39" y="91"/>
                    <a:pt x="40" y="95"/>
                  </a:cubicBezTo>
                  <a:cubicBezTo>
                    <a:pt x="15" y="105"/>
                    <a:pt x="0" y="127"/>
                    <a:pt x="0" y="153"/>
                  </a:cubicBezTo>
                  <a:cubicBezTo>
                    <a:pt x="0" y="187"/>
                    <a:pt x="28" y="215"/>
                    <a:pt x="65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0" y="247"/>
                    <a:pt x="96" y="273"/>
                    <a:pt x="129" y="272"/>
                  </a:cubicBezTo>
                  <a:cubicBezTo>
                    <a:pt x="150" y="272"/>
                    <a:pt x="169" y="260"/>
                    <a:pt x="179" y="242"/>
                  </a:cubicBezTo>
                  <a:cubicBezTo>
                    <a:pt x="186" y="249"/>
                    <a:pt x="196" y="252"/>
                    <a:pt x="207" y="252"/>
                  </a:cubicBezTo>
                  <a:cubicBezTo>
                    <a:pt x="228" y="252"/>
                    <a:pt x="247" y="236"/>
                    <a:pt x="249" y="215"/>
                  </a:cubicBezTo>
                  <a:cubicBezTo>
                    <a:pt x="255" y="215"/>
                    <a:pt x="255" y="215"/>
                    <a:pt x="255" y="215"/>
                  </a:cubicBezTo>
                  <a:cubicBezTo>
                    <a:pt x="292" y="215"/>
                    <a:pt x="320" y="187"/>
                    <a:pt x="320" y="152"/>
                  </a:cubicBezTo>
                  <a:cubicBezTo>
                    <a:pt x="320" y="126"/>
                    <a:pt x="304" y="103"/>
                    <a:pt x="277" y="94"/>
                  </a:cubicBezTo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" name="Freeform 6"/>
            <p:cNvSpPr>
              <a:spLocks noEditPoints="1"/>
            </p:cNvSpPr>
            <p:nvPr/>
          </p:nvSpPr>
          <p:spPr bwMode="auto">
            <a:xfrm>
              <a:off x="-681038" y="1716088"/>
              <a:ext cx="336550" cy="336550"/>
            </a:xfrm>
            <a:custGeom>
              <a:avLst/>
              <a:gdLst>
                <a:gd name="T0" fmla="*/ 98 w 103"/>
                <a:gd name="T1" fmla="*/ 77 h 103"/>
                <a:gd name="T2" fmla="*/ 103 w 103"/>
                <a:gd name="T3" fmla="*/ 66 h 103"/>
                <a:gd name="T4" fmla="*/ 102 w 103"/>
                <a:gd name="T5" fmla="*/ 65 h 103"/>
                <a:gd name="T6" fmla="*/ 91 w 103"/>
                <a:gd name="T7" fmla="*/ 56 h 103"/>
                <a:gd name="T8" fmla="*/ 92 w 103"/>
                <a:gd name="T9" fmla="*/ 47 h 103"/>
                <a:gd name="T10" fmla="*/ 103 w 103"/>
                <a:gd name="T11" fmla="*/ 37 h 103"/>
                <a:gd name="T12" fmla="*/ 99 w 103"/>
                <a:gd name="T13" fmla="*/ 25 h 103"/>
                <a:gd name="T14" fmla="*/ 97 w 103"/>
                <a:gd name="T15" fmla="*/ 26 h 103"/>
                <a:gd name="T16" fmla="*/ 83 w 103"/>
                <a:gd name="T17" fmla="*/ 26 h 103"/>
                <a:gd name="T18" fmla="*/ 77 w 103"/>
                <a:gd name="T19" fmla="*/ 20 h 103"/>
                <a:gd name="T20" fmla="*/ 78 w 103"/>
                <a:gd name="T21" fmla="*/ 4 h 103"/>
                <a:gd name="T22" fmla="*/ 67 w 103"/>
                <a:gd name="T23" fmla="*/ 0 h 103"/>
                <a:gd name="T24" fmla="*/ 65 w 103"/>
                <a:gd name="T25" fmla="*/ 1 h 103"/>
                <a:gd name="T26" fmla="*/ 56 w 103"/>
                <a:gd name="T27" fmla="*/ 11 h 103"/>
                <a:gd name="T28" fmla="*/ 47 w 103"/>
                <a:gd name="T29" fmla="*/ 11 h 103"/>
                <a:gd name="T30" fmla="*/ 37 w 103"/>
                <a:gd name="T31" fmla="*/ 0 h 103"/>
                <a:gd name="T32" fmla="*/ 26 w 103"/>
                <a:gd name="T33" fmla="*/ 4 h 103"/>
                <a:gd name="T34" fmla="*/ 26 w 103"/>
                <a:gd name="T35" fmla="*/ 6 h 103"/>
                <a:gd name="T36" fmla="*/ 27 w 103"/>
                <a:gd name="T37" fmla="*/ 20 h 103"/>
                <a:gd name="T38" fmla="*/ 20 w 103"/>
                <a:gd name="T39" fmla="*/ 26 h 103"/>
                <a:gd name="T40" fmla="*/ 5 w 103"/>
                <a:gd name="T41" fmla="*/ 25 h 103"/>
                <a:gd name="T42" fmla="*/ 0 w 103"/>
                <a:gd name="T43" fmla="*/ 36 h 103"/>
                <a:gd name="T44" fmla="*/ 2 w 103"/>
                <a:gd name="T45" fmla="*/ 38 h 103"/>
                <a:gd name="T46" fmla="*/ 12 w 103"/>
                <a:gd name="T47" fmla="*/ 46 h 103"/>
                <a:gd name="T48" fmla="*/ 12 w 103"/>
                <a:gd name="T49" fmla="*/ 56 h 103"/>
                <a:gd name="T50" fmla="*/ 0 w 103"/>
                <a:gd name="T51" fmla="*/ 66 h 103"/>
                <a:gd name="T52" fmla="*/ 5 w 103"/>
                <a:gd name="T53" fmla="*/ 77 h 103"/>
                <a:gd name="T54" fmla="*/ 7 w 103"/>
                <a:gd name="T55" fmla="*/ 77 h 103"/>
                <a:gd name="T56" fmla="*/ 20 w 103"/>
                <a:gd name="T57" fmla="*/ 76 h 103"/>
                <a:gd name="T58" fmla="*/ 27 w 103"/>
                <a:gd name="T59" fmla="*/ 82 h 103"/>
                <a:gd name="T60" fmla="*/ 26 w 103"/>
                <a:gd name="T61" fmla="*/ 98 h 103"/>
                <a:gd name="T62" fmla="*/ 37 w 103"/>
                <a:gd name="T63" fmla="*/ 103 h 103"/>
                <a:gd name="T64" fmla="*/ 38 w 103"/>
                <a:gd name="T65" fmla="*/ 101 h 103"/>
                <a:gd name="T66" fmla="*/ 47 w 103"/>
                <a:gd name="T67" fmla="*/ 91 h 103"/>
                <a:gd name="T68" fmla="*/ 56 w 103"/>
                <a:gd name="T69" fmla="*/ 91 h 103"/>
                <a:gd name="T70" fmla="*/ 66 w 103"/>
                <a:gd name="T71" fmla="*/ 103 h 103"/>
                <a:gd name="T72" fmla="*/ 78 w 103"/>
                <a:gd name="T73" fmla="*/ 98 h 103"/>
                <a:gd name="T74" fmla="*/ 77 w 103"/>
                <a:gd name="T75" fmla="*/ 96 h 103"/>
                <a:gd name="T76" fmla="*/ 76 w 103"/>
                <a:gd name="T77" fmla="*/ 83 h 103"/>
                <a:gd name="T78" fmla="*/ 83 w 103"/>
                <a:gd name="T79" fmla="*/ 76 h 103"/>
                <a:gd name="T80" fmla="*/ 98 w 103"/>
                <a:gd name="T81" fmla="*/ 77 h 103"/>
                <a:gd name="T82" fmla="*/ 42 w 103"/>
                <a:gd name="T83" fmla="*/ 74 h 103"/>
                <a:gd name="T84" fmla="*/ 29 w 103"/>
                <a:gd name="T85" fmla="*/ 42 h 103"/>
                <a:gd name="T86" fmla="*/ 61 w 103"/>
                <a:gd name="T87" fmla="*/ 28 h 103"/>
                <a:gd name="T88" fmla="*/ 74 w 103"/>
                <a:gd name="T89" fmla="*/ 61 h 103"/>
                <a:gd name="T90" fmla="*/ 42 w 103"/>
                <a:gd name="T91" fmla="*/ 74 h 103"/>
                <a:gd name="T92" fmla="*/ 42 w 103"/>
                <a:gd name="T9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103">
                  <a:moveTo>
                    <a:pt x="98" y="77"/>
                  </a:moveTo>
                  <a:cubicBezTo>
                    <a:pt x="103" y="66"/>
                    <a:pt x="103" y="66"/>
                    <a:pt x="103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83" y="76"/>
                    <a:pt x="83" y="76"/>
                    <a:pt x="83" y="76"/>
                  </a:cubicBezTo>
                  <a:lnTo>
                    <a:pt x="98" y="77"/>
                  </a:lnTo>
                  <a:close/>
                  <a:moveTo>
                    <a:pt x="42" y="74"/>
                  </a:moveTo>
                  <a:cubicBezTo>
                    <a:pt x="29" y="69"/>
                    <a:pt x="24" y="54"/>
                    <a:pt x="29" y="42"/>
                  </a:cubicBezTo>
                  <a:cubicBezTo>
                    <a:pt x="34" y="29"/>
                    <a:pt x="49" y="23"/>
                    <a:pt x="61" y="28"/>
                  </a:cubicBezTo>
                  <a:cubicBezTo>
                    <a:pt x="74" y="34"/>
                    <a:pt x="80" y="48"/>
                    <a:pt x="74" y="61"/>
                  </a:cubicBezTo>
                  <a:cubicBezTo>
                    <a:pt x="69" y="73"/>
                    <a:pt x="55" y="79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Freeform 7"/>
            <p:cNvSpPr>
              <a:spLocks noEditPoints="1"/>
            </p:cNvSpPr>
            <p:nvPr/>
          </p:nvSpPr>
          <p:spPr bwMode="auto">
            <a:xfrm>
              <a:off x="-939801" y="1958975"/>
              <a:ext cx="346075" cy="349250"/>
            </a:xfrm>
            <a:custGeom>
              <a:avLst/>
              <a:gdLst>
                <a:gd name="T0" fmla="*/ 106 w 106"/>
                <a:gd name="T1" fmla="*/ 59 h 107"/>
                <a:gd name="T2" fmla="*/ 106 w 106"/>
                <a:gd name="T3" fmla="*/ 47 h 107"/>
                <a:gd name="T4" fmla="*/ 105 w 106"/>
                <a:gd name="T5" fmla="*/ 47 h 107"/>
                <a:gd name="T6" fmla="*/ 92 w 106"/>
                <a:gd name="T7" fmla="*/ 42 h 107"/>
                <a:gd name="T8" fmla="*/ 88 w 106"/>
                <a:gd name="T9" fmla="*/ 34 h 107"/>
                <a:gd name="T10" fmla="*/ 95 w 106"/>
                <a:gd name="T11" fmla="*/ 20 h 107"/>
                <a:gd name="T12" fmla="*/ 86 w 106"/>
                <a:gd name="T13" fmla="*/ 11 h 107"/>
                <a:gd name="T14" fmla="*/ 85 w 106"/>
                <a:gd name="T15" fmla="*/ 12 h 107"/>
                <a:gd name="T16" fmla="*/ 73 w 106"/>
                <a:gd name="T17" fmla="*/ 18 h 107"/>
                <a:gd name="T18" fmla="*/ 64 w 106"/>
                <a:gd name="T19" fmla="*/ 15 h 107"/>
                <a:gd name="T20" fmla="*/ 59 w 106"/>
                <a:gd name="T21" fmla="*/ 0 h 107"/>
                <a:gd name="T22" fmla="*/ 47 w 106"/>
                <a:gd name="T23" fmla="*/ 0 h 107"/>
                <a:gd name="T24" fmla="*/ 46 w 106"/>
                <a:gd name="T25" fmla="*/ 2 h 107"/>
                <a:gd name="T26" fmla="*/ 42 w 106"/>
                <a:gd name="T27" fmla="*/ 15 h 107"/>
                <a:gd name="T28" fmla="*/ 34 w 106"/>
                <a:gd name="T29" fmla="*/ 18 h 107"/>
                <a:gd name="T30" fmla="*/ 20 w 106"/>
                <a:gd name="T31" fmla="*/ 12 h 107"/>
                <a:gd name="T32" fmla="*/ 11 w 106"/>
                <a:gd name="T33" fmla="*/ 20 h 107"/>
                <a:gd name="T34" fmla="*/ 12 w 106"/>
                <a:gd name="T35" fmla="*/ 22 h 107"/>
                <a:gd name="T36" fmla="*/ 18 w 106"/>
                <a:gd name="T37" fmla="*/ 34 h 107"/>
                <a:gd name="T38" fmla="*/ 15 w 106"/>
                <a:gd name="T39" fmla="*/ 42 h 107"/>
                <a:gd name="T40" fmla="*/ 0 w 106"/>
                <a:gd name="T41" fmla="*/ 48 h 107"/>
                <a:gd name="T42" fmla="*/ 0 w 106"/>
                <a:gd name="T43" fmla="*/ 60 h 107"/>
                <a:gd name="T44" fmla="*/ 2 w 106"/>
                <a:gd name="T45" fmla="*/ 60 h 107"/>
                <a:gd name="T46" fmla="*/ 15 w 106"/>
                <a:gd name="T47" fmla="*/ 65 h 107"/>
                <a:gd name="T48" fmla="*/ 18 w 106"/>
                <a:gd name="T49" fmla="*/ 73 h 107"/>
                <a:gd name="T50" fmla="*/ 12 w 106"/>
                <a:gd name="T51" fmla="*/ 87 h 107"/>
                <a:gd name="T52" fmla="*/ 20 w 106"/>
                <a:gd name="T53" fmla="*/ 95 h 107"/>
                <a:gd name="T54" fmla="*/ 22 w 106"/>
                <a:gd name="T55" fmla="*/ 95 h 107"/>
                <a:gd name="T56" fmla="*/ 34 w 106"/>
                <a:gd name="T57" fmla="*/ 89 h 107"/>
                <a:gd name="T58" fmla="*/ 42 w 106"/>
                <a:gd name="T59" fmla="*/ 92 h 107"/>
                <a:gd name="T60" fmla="*/ 47 w 106"/>
                <a:gd name="T61" fmla="*/ 107 h 107"/>
                <a:gd name="T62" fmla="*/ 60 w 106"/>
                <a:gd name="T63" fmla="*/ 107 h 107"/>
                <a:gd name="T64" fmla="*/ 60 w 106"/>
                <a:gd name="T65" fmla="*/ 105 h 107"/>
                <a:gd name="T66" fmla="*/ 64 w 106"/>
                <a:gd name="T67" fmla="*/ 92 h 107"/>
                <a:gd name="T68" fmla="*/ 73 w 106"/>
                <a:gd name="T69" fmla="*/ 89 h 107"/>
                <a:gd name="T70" fmla="*/ 87 w 106"/>
                <a:gd name="T71" fmla="*/ 95 h 107"/>
                <a:gd name="T72" fmla="*/ 95 w 106"/>
                <a:gd name="T73" fmla="*/ 87 h 107"/>
                <a:gd name="T74" fmla="*/ 95 w 106"/>
                <a:gd name="T75" fmla="*/ 85 h 107"/>
                <a:gd name="T76" fmla="*/ 88 w 106"/>
                <a:gd name="T77" fmla="*/ 73 h 107"/>
                <a:gd name="T78" fmla="*/ 92 w 106"/>
                <a:gd name="T79" fmla="*/ 65 h 107"/>
                <a:gd name="T80" fmla="*/ 106 w 106"/>
                <a:gd name="T81" fmla="*/ 59 h 107"/>
                <a:gd name="T82" fmla="*/ 53 w 106"/>
                <a:gd name="T83" fmla="*/ 78 h 107"/>
                <a:gd name="T84" fmla="*/ 29 w 106"/>
                <a:gd name="T85" fmla="*/ 53 h 107"/>
                <a:gd name="T86" fmla="*/ 53 w 106"/>
                <a:gd name="T87" fmla="*/ 29 h 107"/>
                <a:gd name="T88" fmla="*/ 78 w 106"/>
                <a:gd name="T89" fmla="*/ 53 h 107"/>
                <a:gd name="T90" fmla="*/ 53 w 106"/>
                <a:gd name="T91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07">
                  <a:moveTo>
                    <a:pt x="106" y="59"/>
                  </a:moveTo>
                  <a:cubicBezTo>
                    <a:pt x="106" y="47"/>
                    <a:pt x="106" y="47"/>
                    <a:pt x="106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2" y="65"/>
                    <a:pt x="92" y="65"/>
                    <a:pt x="92" y="65"/>
                  </a:cubicBezTo>
                  <a:lnTo>
                    <a:pt x="106" y="59"/>
                  </a:lnTo>
                  <a:close/>
                  <a:moveTo>
                    <a:pt x="53" y="78"/>
                  </a:moveTo>
                  <a:cubicBezTo>
                    <a:pt x="40" y="78"/>
                    <a:pt x="29" y="67"/>
                    <a:pt x="29" y="53"/>
                  </a:cubicBezTo>
                  <a:cubicBezTo>
                    <a:pt x="29" y="40"/>
                    <a:pt x="40" y="29"/>
                    <a:pt x="53" y="29"/>
                  </a:cubicBezTo>
                  <a:cubicBezTo>
                    <a:pt x="67" y="29"/>
                    <a:pt x="78" y="40"/>
                    <a:pt x="78" y="53"/>
                  </a:cubicBezTo>
                  <a:cubicBezTo>
                    <a:pt x="78" y="67"/>
                    <a:pt x="67" y="78"/>
                    <a:pt x="53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Freeform 8"/>
            <p:cNvSpPr>
              <a:spLocks/>
            </p:cNvSpPr>
            <p:nvPr/>
          </p:nvSpPr>
          <p:spPr bwMode="auto">
            <a:xfrm>
              <a:off x="-573088" y="1824038"/>
              <a:ext cx="120650" cy="117475"/>
            </a:xfrm>
            <a:custGeom>
              <a:avLst/>
              <a:gdLst>
                <a:gd name="T0" fmla="*/ 33 w 37"/>
                <a:gd name="T1" fmla="*/ 24 h 36"/>
                <a:gd name="T2" fmla="*/ 12 w 37"/>
                <a:gd name="T3" fmla="*/ 33 h 36"/>
                <a:gd name="T4" fmla="*/ 4 w 37"/>
                <a:gd name="T5" fmla="*/ 12 h 36"/>
                <a:gd name="T6" fmla="*/ 25 w 37"/>
                <a:gd name="T7" fmla="*/ 3 h 36"/>
                <a:gd name="T8" fmla="*/ 33 w 37"/>
                <a:gd name="T9" fmla="*/ 24 h 36"/>
                <a:gd name="T10" fmla="*/ 33 w 37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6">
                  <a:moveTo>
                    <a:pt x="33" y="24"/>
                  </a:moveTo>
                  <a:cubicBezTo>
                    <a:pt x="30" y="33"/>
                    <a:pt x="21" y="36"/>
                    <a:pt x="12" y="33"/>
                  </a:cubicBezTo>
                  <a:cubicBezTo>
                    <a:pt x="4" y="30"/>
                    <a:pt x="0" y="20"/>
                    <a:pt x="4" y="12"/>
                  </a:cubicBezTo>
                  <a:cubicBezTo>
                    <a:pt x="7" y="4"/>
                    <a:pt x="17" y="0"/>
                    <a:pt x="25" y="3"/>
                  </a:cubicBezTo>
                  <a:cubicBezTo>
                    <a:pt x="33" y="7"/>
                    <a:pt x="37" y="16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</a:path>
              </a:pathLst>
            </a:custGeom>
            <a:solidFill>
              <a:srgbClr val="83C7E3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Oval 9"/>
            <p:cNvSpPr>
              <a:spLocks noChangeArrowheads="1"/>
            </p:cNvSpPr>
            <p:nvPr/>
          </p:nvSpPr>
          <p:spPr bwMode="auto">
            <a:xfrm>
              <a:off x="-819151" y="2079625"/>
              <a:ext cx="104775" cy="107950"/>
            </a:xfrm>
            <a:prstGeom prst="ellipse">
              <a:avLst/>
            </a:prstGeom>
            <a:solidFill>
              <a:srgbClr val="83C7E3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0" name="Group 279"/>
          <p:cNvGrpSpPr>
            <a:grpSpLocks noChangeAspect="1"/>
          </p:cNvGrpSpPr>
          <p:nvPr/>
        </p:nvGrpSpPr>
        <p:grpSpPr>
          <a:xfrm>
            <a:off x="661056" y="4005676"/>
            <a:ext cx="792601" cy="791320"/>
            <a:chOff x="-1303338" y="1681163"/>
            <a:chExt cx="982663" cy="981075"/>
          </a:xfrm>
        </p:grpSpPr>
        <p:sp>
          <p:nvSpPr>
            <p:cNvPr id="265" name="Oval 13"/>
            <p:cNvSpPr>
              <a:spLocks noChangeArrowheads="1"/>
            </p:cNvSpPr>
            <p:nvPr/>
          </p:nvSpPr>
          <p:spPr bwMode="auto">
            <a:xfrm>
              <a:off x="-1303338" y="1766888"/>
              <a:ext cx="896938" cy="895350"/>
            </a:xfrm>
            <a:prstGeom prst="ellipse">
              <a:avLst/>
            </a:prstGeom>
            <a:solidFill>
              <a:srgbClr val="7199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auto">
            <a:xfrm>
              <a:off x="-1303338" y="1766888"/>
              <a:ext cx="896938" cy="447675"/>
            </a:xfrm>
            <a:custGeom>
              <a:avLst/>
              <a:gdLst>
                <a:gd name="T0" fmla="*/ 137 w 274"/>
                <a:gd name="T1" fmla="*/ 0 h 137"/>
                <a:gd name="T2" fmla="*/ 0 w 274"/>
                <a:gd name="T3" fmla="*/ 137 h 137"/>
                <a:gd name="T4" fmla="*/ 0 w 274"/>
                <a:gd name="T5" fmla="*/ 137 h 137"/>
                <a:gd name="T6" fmla="*/ 137 w 274"/>
                <a:gd name="T7" fmla="*/ 0 h 137"/>
                <a:gd name="T8" fmla="*/ 274 w 274"/>
                <a:gd name="T9" fmla="*/ 137 h 137"/>
                <a:gd name="T10" fmla="*/ 274 w 274"/>
                <a:gd name="T11" fmla="*/ 137 h 137"/>
                <a:gd name="T12" fmla="*/ 137 w 274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37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3" y="0"/>
                    <a:pt x="274" y="61"/>
                    <a:pt x="274" y="137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</a:path>
              </a:pathLst>
            </a:custGeom>
            <a:solidFill>
              <a:srgbClr val="BFD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auto">
            <a:xfrm>
              <a:off x="-1303338" y="1766888"/>
              <a:ext cx="896938" cy="447675"/>
            </a:xfrm>
            <a:custGeom>
              <a:avLst/>
              <a:gdLst>
                <a:gd name="T0" fmla="*/ 137 w 274"/>
                <a:gd name="T1" fmla="*/ 0 h 137"/>
                <a:gd name="T2" fmla="*/ 0 w 274"/>
                <a:gd name="T3" fmla="*/ 137 h 137"/>
                <a:gd name="T4" fmla="*/ 274 w 274"/>
                <a:gd name="T5" fmla="*/ 137 h 137"/>
                <a:gd name="T6" fmla="*/ 137 w 274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137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</a:path>
              </a:pathLst>
            </a:custGeom>
            <a:solidFill>
              <a:srgbClr val="B1C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auto">
            <a:xfrm>
              <a:off x="-1303338" y="2214563"/>
              <a:ext cx="449263" cy="447675"/>
            </a:xfrm>
            <a:custGeom>
              <a:avLst/>
              <a:gdLst>
                <a:gd name="T0" fmla="*/ 0 w 137"/>
                <a:gd name="T1" fmla="*/ 0 h 137"/>
                <a:gd name="T2" fmla="*/ 137 w 137"/>
                <a:gd name="T3" fmla="*/ 137 h 137"/>
                <a:gd name="T4" fmla="*/ 137 w 137"/>
                <a:gd name="T5" fmla="*/ 0 h 137"/>
                <a:gd name="T6" fmla="*/ 0 w 137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cubicBezTo>
                    <a:pt x="0" y="76"/>
                    <a:pt x="61" y="137"/>
                    <a:pt x="137" y="137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9" name="Freeform 17"/>
            <p:cNvSpPr>
              <a:spLocks/>
            </p:cNvSpPr>
            <p:nvPr/>
          </p:nvSpPr>
          <p:spPr bwMode="auto">
            <a:xfrm>
              <a:off x="-854075" y="1681163"/>
              <a:ext cx="533400" cy="533400"/>
            </a:xfrm>
            <a:custGeom>
              <a:avLst/>
              <a:gdLst>
                <a:gd name="T0" fmla="*/ 163 w 163"/>
                <a:gd name="T1" fmla="*/ 163 h 163"/>
                <a:gd name="T2" fmla="*/ 0 w 163"/>
                <a:gd name="T3" fmla="*/ 0 h 163"/>
                <a:gd name="T4" fmla="*/ 0 w 163"/>
                <a:gd name="T5" fmla="*/ 163 h 163"/>
                <a:gd name="T6" fmla="*/ 163 w 163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63">
                  <a:moveTo>
                    <a:pt x="163" y="163"/>
                  </a:moveTo>
                  <a:cubicBezTo>
                    <a:pt x="163" y="73"/>
                    <a:pt x="9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lnTo>
                    <a:pt x="163" y="163"/>
                  </a:lnTo>
                  <a:close/>
                </a:path>
              </a:pathLst>
            </a:custGeom>
            <a:solidFill>
              <a:srgbClr val="FCD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659855" y="5399115"/>
            <a:ext cx="793802" cy="792601"/>
            <a:chOff x="1703388" y="6861175"/>
            <a:chExt cx="1047750" cy="1046163"/>
          </a:xfrm>
        </p:grpSpPr>
        <p:sp>
          <p:nvSpPr>
            <p:cNvPr id="284" name="Freeform 21"/>
            <p:cNvSpPr>
              <a:spLocks/>
            </p:cNvSpPr>
            <p:nvPr/>
          </p:nvSpPr>
          <p:spPr bwMode="auto">
            <a:xfrm>
              <a:off x="1703388" y="6861175"/>
              <a:ext cx="1047750" cy="1046163"/>
            </a:xfrm>
            <a:custGeom>
              <a:avLst/>
              <a:gdLst>
                <a:gd name="T0" fmla="*/ 660 w 660"/>
                <a:gd name="T1" fmla="*/ 365 h 659"/>
                <a:gd name="T2" fmla="*/ 660 w 660"/>
                <a:gd name="T3" fmla="*/ 290 h 659"/>
                <a:gd name="T4" fmla="*/ 650 w 660"/>
                <a:gd name="T5" fmla="*/ 286 h 659"/>
                <a:gd name="T6" fmla="*/ 569 w 660"/>
                <a:gd name="T7" fmla="*/ 260 h 659"/>
                <a:gd name="T8" fmla="*/ 549 w 660"/>
                <a:gd name="T9" fmla="*/ 208 h 659"/>
                <a:gd name="T10" fmla="*/ 590 w 660"/>
                <a:gd name="T11" fmla="*/ 122 h 659"/>
                <a:gd name="T12" fmla="*/ 536 w 660"/>
                <a:gd name="T13" fmla="*/ 68 h 659"/>
                <a:gd name="T14" fmla="*/ 526 w 660"/>
                <a:gd name="T15" fmla="*/ 74 h 659"/>
                <a:gd name="T16" fmla="*/ 452 w 660"/>
                <a:gd name="T17" fmla="*/ 111 h 659"/>
                <a:gd name="T18" fmla="*/ 400 w 660"/>
                <a:gd name="T19" fmla="*/ 91 h 659"/>
                <a:gd name="T20" fmla="*/ 367 w 660"/>
                <a:gd name="T21" fmla="*/ 0 h 659"/>
                <a:gd name="T22" fmla="*/ 293 w 660"/>
                <a:gd name="T23" fmla="*/ 0 h 659"/>
                <a:gd name="T24" fmla="*/ 289 w 660"/>
                <a:gd name="T25" fmla="*/ 10 h 659"/>
                <a:gd name="T26" fmla="*/ 262 w 660"/>
                <a:gd name="T27" fmla="*/ 91 h 659"/>
                <a:gd name="T28" fmla="*/ 210 w 660"/>
                <a:gd name="T29" fmla="*/ 111 h 659"/>
                <a:gd name="T30" fmla="*/ 124 w 660"/>
                <a:gd name="T31" fmla="*/ 70 h 659"/>
                <a:gd name="T32" fmla="*/ 70 w 660"/>
                <a:gd name="T33" fmla="*/ 124 h 659"/>
                <a:gd name="T34" fmla="*/ 74 w 660"/>
                <a:gd name="T35" fmla="*/ 134 h 659"/>
                <a:gd name="T36" fmla="*/ 113 w 660"/>
                <a:gd name="T37" fmla="*/ 208 h 659"/>
                <a:gd name="T38" fmla="*/ 91 w 660"/>
                <a:gd name="T39" fmla="*/ 260 h 659"/>
                <a:gd name="T40" fmla="*/ 0 w 660"/>
                <a:gd name="T41" fmla="*/ 293 h 659"/>
                <a:gd name="T42" fmla="*/ 0 w 660"/>
                <a:gd name="T43" fmla="*/ 367 h 659"/>
                <a:gd name="T44" fmla="*/ 10 w 660"/>
                <a:gd name="T45" fmla="*/ 371 h 659"/>
                <a:gd name="T46" fmla="*/ 91 w 660"/>
                <a:gd name="T47" fmla="*/ 398 h 659"/>
                <a:gd name="T48" fmla="*/ 113 w 660"/>
                <a:gd name="T49" fmla="*/ 449 h 659"/>
                <a:gd name="T50" fmla="*/ 72 w 660"/>
                <a:gd name="T51" fmla="*/ 536 h 659"/>
                <a:gd name="T52" fmla="*/ 126 w 660"/>
                <a:gd name="T53" fmla="*/ 589 h 659"/>
                <a:gd name="T54" fmla="*/ 136 w 660"/>
                <a:gd name="T55" fmla="*/ 585 h 659"/>
                <a:gd name="T56" fmla="*/ 210 w 660"/>
                <a:gd name="T57" fmla="*/ 546 h 659"/>
                <a:gd name="T58" fmla="*/ 262 w 660"/>
                <a:gd name="T59" fmla="*/ 568 h 659"/>
                <a:gd name="T60" fmla="*/ 295 w 660"/>
                <a:gd name="T61" fmla="*/ 659 h 659"/>
                <a:gd name="T62" fmla="*/ 371 w 660"/>
                <a:gd name="T63" fmla="*/ 659 h 659"/>
                <a:gd name="T64" fmla="*/ 373 w 660"/>
                <a:gd name="T65" fmla="*/ 649 h 659"/>
                <a:gd name="T66" fmla="*/ 400 w 660"/>
                <a:gd name="T67" fmla="*/ 568 h 659"/>
                <a:gd name="T68" fmla="*/ 452 w 660"/>
                <a:gd name="T69" fmla="*/ 546 h 659"/>
                <a:gd name="T70" fmla="*/ 538 w 660"/>
                <a:gd name="T71" fmla="*/ 587 h 659"/>
                <a:gd name="T72" fmla="*/ 592 w 660"/>
                <a:gd name="T73" fmla="*/ 533 h 659"/>
                <a:gd name="T74" fmla="*/ 586 w 660"/>
                <a:gd name="T75" fmla="*/ 523 h 659"/>
                <a:gd name="T76" fmla="*/ 549 w 660"/>
                <a:gd name="T77" fmla="*/ 449 h 659"/>
                <a:gd name="T78" fmla="*/ 569 w 660"/>
                <a:gd name="T79" fmla="*/ 398 h 659"/>
                <a:gd name="T80" fmla="*/ 660 w 660"/>
                <a:gd name="T81" fmla="*/ 36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0" h="659">
                  <a:moveTo>
                    <a:pt x="660" y="365"/>
                  </a:moveTo>
                  <a:lnTo>
                    <a:pt x="660" y="290"/>
                  </a:lnTo>
                  <a:lnTo>
                    <a:pt x="650" y="286"/>
                  </a:lnTo>
                  <a:lnTo>
                    <a:pt x="569" y="260"/>
                  </a:lnTo>
                  <a:lnTo>
                    <a:pt x="549" y="208"/>
                  </a:lnTo>
                  <a:lnTo>
                    <a:pt x="590" y="122"/>
                  </a:lnTo>
                  <a:lnTo>
                    <a:pt x="536" y="68"/>
                  </a:lnTo>
                  <a:lnTo>
                    <a:pt x="526" y="74"/>
                  </a:lnTo>
                  <a:lnTo>
                    <a:pt x="452" y="111"/>
                  </a:lnTo>
                  <a:lnTo>
                    <a:pt x="400" y="91"/>
                  </a:lnTo>
                  <a:lnTo>
                    <a:pt x="367" y="0"/>
                  </a:lnTo>
                  <a:lnTo>
                    <a:pt x="293" y="0"/>
                  </a:lnTo>
                  <a:lnTo>
                    <a:pt x="289" y="10"/>
                  </a:lnTo>
                  <a:lnTo>
                    <a:pt x="262" y="91"/>
                  </a:lnTo>
                  <a:lnTo>
                    <a:pt x="210" y="111"/>
                  </a:lnTo>
                  <a:lnTo>
                    <a:pt x="124" y="70"/>
                  </a:lnTo>
                  <a:lnTo>
                    <a:pt x="70" y="124"/>
                  </a:lnTo>
                  <a:lnTo>
                    <a:pt x="74" y="134"/>
                  </a:lnTo>
                  <a:lnTo>
                    <a:pt x="113" y="208"/>
                  </a:lnTo>
                  <a:lnTo>
                    <a:pt x="91" y="260"/>
                  </a:lnTo>
                  <a:lnTo>
                    <a:pt x="0" y="293"/>
                  </a:lnTo>
                  <a:lnTo>
                    <a:pt x="0" y="367"/>
                  </a:lnTo>
                  <a:lnTo>
                    <a:pt x="10" y="371"/>
                  </a:lnTo>
                  <a:lnTo>
                    <a:pt x="91" y="398"/>
                  </a:lnTo>
                  <a:lnTo>
                    <a:pt x="113" y="449"/>
                  </a:lnTo>
                  <a:lnTo>
                    <a:pt x="72" y="536"/>
                  </a:lnTo>
                  <a:lnTo>
                    <a:pt x="126" y="589"/>
                  </a:lnTo>
                  <a:lnTo>
                    <a:pt x="136" y="585"/>
                  </a:lnTo>
                  <a:lnTo>
                    <a:pt x="210" y="546"/>
                  </a:lnTo>
                  <a:lnTo>
                    <a:pt x="262" y="568"/>
                  </a:lnTo>
                  <a:lnTo>
                    <a:pt x="295" y="659"/>
                  </a:lnTo>
                  <a:lnTo>
                    <a:pt x="371" y="659"/>
                  </a:lnTo>
                  <a:lnTo>
                    <a:pt x="373" y="649"/>
                  </a:lnTo>
                  <a:lnTo>
                    <a:pt x="400" y="568"/>
                  </a:lnTo>
                  <a:lnTo>
                    <a:pt x="452" y="546"/>
                  </a:lnTo>
                  <a:lnTo>
                    <a:pt x="538" y="587"/>
                  </a:lnTo>
                  <a:lnTo>
                    <a:pt x="592" y="533"/>
                  </a:lnTo>
                  <a:lnTo>
                    <a:pt x="586" y="523"/>
                  </a:lnTo>
                  <a:lnTo>
                    <a:pt x="549" y="449"/>
                  </a:lnTo>
                  <a:lnTo>
                    <a:pt x="569" y="398"/>
                  </a:lnTo>
                  <a:lnTo>
                    <a:pt x="660" y="365"/>
                  </a:lnTo>
                  <a:close/>
                </a:path>
              </a:pathLst>
            </a:custGeom>
            <a:solidFill>
              <a:srgbClr val="00A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" name="Freeform 22"/>
            <p:cNvSpPr>
              <a:spLocks/>
            </p:cNvSpPr>
            <p:nvPr/>
          </p:nvSpPr>
          <p:spPr bwMode="auto">
            <a:xfrm>
              <a:off x="1703388" y="6861175"/>
              <a:ext cx="1047750" cy="1046163"/>
            </a:xfrm>
            <a:custGeom>
              <a:avLst/>
              <a:gdLst>
                <a:gd name="T0" fmla="*/ 660 w 660"/>
                <a:gd name="T1" fmla="*/ 365 h 659"/>
                <a:gd name="T2" fmla="*/ 660 w 660"/>
                <a:gd name="T3" fmla="*/ 290 h 659"/>
                <a:gd name="T4" fmla="*/ 650 w 660"/>
                <a:gd name="T5" fmla="*/ 286 h 659"/>
                <a:gd name="T6" fmla="*/ 569 w 660"/>
                <a:gd name="T7" fmla="*/ 260 h 659"/>
                <a:gd name="T8" fmla="*/ 549 w 660"/>
                <a:gd name="T9" fmla="*/ 208 h 659"/>
                <a:gd name="T10" fmla="*/ 590 w 660"/>
                <a:gd name="T11" fmla="*/ 122 h 659"/>
                <a:gd name="T12" fmla="*/ 536 w 660"/>
                <a:gd name="T13" fmla="*/ 68 h 659"/>
                <a:gd name="T14" fmla="*/ 526 w 660"/>
                <a:gd name="T15" fmla="*/ 74 h 659"/>
                <a:gd name="T16" fmla="*/ 452 w 660"/>
                <a:gd name="T17" fmla="*/ 111 h 659"/>
                <a:gd name="T18" fmla="*/ 400 w 660"/>
                <a:gd name="T19" fmla="*/ 91 h 659"/>
                <a:gd name="T20" fmla="*/ 367 w 660"/>
                <a:gd name="T21" fmla="*/ 0 h 659"/>
                <a:gd name="T22" fmla="*/ 293 w 660"/>
                <a:gd name="T23" fmla="*/ 0 h 659"/>
                <a:gd name="T24" fmla="*/ 289 w 660"/>
                <a:gd name="T25" fmla="*/ 10 h 659"/>
                <a:gd name="T26" fmla="*/ 262 w 660"/>
                <a:gd name="T27" fmla="*/ 91 h 659"/>
                <a:gd name="T28" fmla="*/ 210 w 660"/>
                <a:gd name="T29" fmla="*/ 111 h 659"/>
                <a:gd name="T30" fmla="*/ 124 w 660"/>
                <a:gd name="T31" fmla="*/ 70 h 659"/>
                <a:gd name="T32" fmla="*/ 70 w 660"/>
                <a:gd name="T33" fmla="*/ 124 h 659"/>
                <a:gd name="T34" fmla="*/ 74 w 660"/>
                <a:gd name="T35" fmla="*/ 134 h 659"/>
                <a:gd name="T36" fmla="*/ 113 w 660"/>
                <a:gd name="T37" fmla="*/ 208 h 659"/>
                <a:gd name="T38" fmla="*/ 91 w 660"/>
                <a:gd name="T39" fmla="*/ 260 h 659"/>
                <a:gd name="T40" fmla="*/ 0 w 660"/>
                <a:gd name="T41" fmla="*/ 293 h 659"/>
                <a:gd name="T42" fmla="*/ 0 w 660"/>
                <a:gd name="T43" fmla="*/ 367 h 659"/>
                <a:gd name="T44" fmla="*/ 10 w 660"/>
                <a:gd name="T45" fmla="*/ 371 h 659"/>
                <a:gd name="T46" fmla="*/ 91 w 660"/>
                <a:gd name="T47" fmla="*/ 398 h 659"/>
                <a:gd name="T48" fmla="*/ 113 w 660"/>
                <a:gd name="T49" fmla="*/ 449 h 659"/>
                <a:gd name="T50" fmla="*/ 72 w 660"/>
                <a:gd name="T51" fmla="*/ 536 h 659"/>
                <a:gd name="T52" fmla="*/ 126 w 660"/>
                <a:gd name="T53" fmla="*/ 589 h 659"/>
                <a:gd name="T54" fmla="*/ 136 w 660"/>
                <a:gd name="T55" fmla="*/ 585 h 659"/>
                <a:gd name="T56" fmla="*/ 210 w 660"/>
                <a:gd name="T57" fmla="*/ 546 h 659"/>
                <a:gd name="T58" fmla="*/ 262 w 660"/>
                <a:gd name="T59" fmla="*/ 568 h 659"/>
                <a:gd name="T60" fmla="*/ 295 w 660"/>
                <a:gd name="T61" fmla="*/ 659 h 659"/>
                <a:gd name="T62" fmla="*/ 371 w 660"/>
                <a:gd name="T63" fmla="*/ 659 h 659"/>
                <a:gd name="T64" fmla="*/ 373 w 660"/>
                <a:gd name="T65" fmla="*/ 649 h 659"/>
                <a:gd name="T66" fmla="*/ 400 w 660"/>
                <a:gd name="T67" fmla="*/ 568 h 659"/>
                <a:gd name="T68" fmla="*/ 452 w 660"/>
                <a:gd name="T69" fmla="*/ 546 h 659"/>
                <a:gd name="T70" fmla="*/ 538 w 660"/>
                <a:gd name="T71" fmla="*/ 587 h 659"/>
                <a:gd name="T72" fmla="*/ 592 w 660"/>
                <a:gd name="T73" fmla="*/ 533 h 659"/>
                <a:gd name="T74" fmla="*/ 586 w 660"/>
                <a:gd name="T75" fmla="*/ 523 h 659"/>
                <a:gd name="T76" fmla="*/ 549 w 660"/>
                <a:gd name="T77" fmla="*/ 449 h 659"/>
                <a:gd name="T78" fmla="*/ 569 w 660"/>
                <a:gd name="T79" fmla="*/ 398 h 659"/>
                <a:gd name="T80" fmla="*/ 660 w 660"/>
                <a:gd name="T81" fmla="*/ 36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0" h="659">
                  <a:moveTo>
                    <a:pt x="660" y="365"/>
                  </a:moveTo>
                  <a:lnTo>
                    <a:pt x="660" y="290"/>
                  </a:lnTo>
                  <a:lnTo>
                    <a:pt x="650" y="286"/>
                  </a:lnTo>
                  <a:lnTo>
                    <a:pt x="569" y="260"/>
                  </a:lnTo>
                  <a:lnTo>
                    <a:pt x="549" y="208"/>
                  </a:lnTo>
                  <a:lnTo>
                    <a:pt x="590" y="122"/>
                  </a:lnTo>
                  <a:lnTo>
                    <a:pt x="536" y="68"/>
                  </a:lnTo>
                  <a:lnTo>
                    <a:pt x="526" y="74"/>
                  </a:lnTo>
                  <a:lnTo>
                    <a:pt x="452" y="111"/>
                  </a:lnTo>
                  <a:lnTo>
                    <a:pt x="400" y="91"/>
                  </a:lnTo>
                  <a:lnTo>
                    <a:pt x="367" y="0"/>
                  </a:lnTo>
                  <a:lnTo>
                    <a:pt x="293" y="0"/>
                  </a:lnTo>
                  <a:lnTo>
                    <a:pt x="289" y="10"/>
                  </a:lnTo>
                  <a:lnTo>
                    <a:pt x="262" y="91"/>
                  </a:lnTo>
                  <a:lnTo>
                    <a:pt x="210" y="111"/>
                  </a:lnTo>
                  <a:lnTo>
                    <a:pt x="124" y="70"/>
                  </a:lnTo>
                  <a:lnTo>
                    <a:pt x="70" y="124"/>
                  </a:lnTo>
                  <a:lnTo>
                    <a:pt x="74" y="134"/>
                  </a:lnTo>
                  <a:lnTo>
                    <a:pt x="113" y="208"/>
                  </a:lnTo>
                  <a:lnTo>
                    <a:pt x="91" y="260"/>
                  </a:lnTo>
                  <a:lnTo>
                    <a:pt x="0" y="293"/>
                  </a:lnTo>
                  <a:lnTo>
                    <a:pt x="0" y="367"/>
                  </a:lnTo>
                  <a:lnTo>
                    <a:pt x="10" y="371"/>
                  </a:lnTo>
                  <a:lnTo>
                    <a:pt x="91" y="398"/>
                  </a:lnTo>
                  <a:lnTo>
                    <a:pt x="113" y="449"/>
                  </a:lnTo>
                  <a:lnTo>
                    <a:pt x="72" y="536"/>
                  </a:lnTo>
                  <a:lnTo>
                    <a:pt x="126" y="589"/>
                  </a:lnTo>
                  <a:lnTo>
                    <a:pt x="136" y="585"/>
                  </a:lnTo>
                  <a:lnTo>
                    <a:pt x="210" y="546"/>
                  </a:lnTo>
                  <a:lnTo>
                    <a:pt x="262" y="568"/>
                  </a:lnTo>
                  <a:lnTo>
                    <a:pt x="295" y="659"/>
                  </a:lnTo>
                  <a:lnTo>
                    <a:pt x="371" y="659"/>
                  </a:lnTo>
                  <a:lnTo>
                    <a:pt x="373" y="649"/>
                  </a:lnTo>
                  <a:lnTo>
                    <a:pt x="400" y="568"/>
                  </a:lnTo>
                  <a:lnTo>
                    <a:pt x="452" y="546"/>
                  </a:lnTo>
                  <a:lnTo>
                    <a:pt x="538" y="587"/>
                  </a:lnTo>
                  <a:lnTo>
                    <a:pt x="592" y="533"/>
                  </a:lnTo>
                  <a:lnTo>
                    <a:pt x="586" y="523"/>
                  </a:lnTo>
                  <a:lnTo>
                    <a:pt x="549" y="449"/>
                  </a:lnTo>
                  <a:lnTo>
                    <a:pt x="569" y="398"/>
                  </a:lnTo>
                  <a:lnTo>
                    <a:pt x="660" y="3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Rectangle 23"/>
            <p:cNvSpPr>
              <a:spLocks noChangeArrowheads="1"/>
            </p:cNvSpPr>
            <p:nvPr/>
          </p:nvSpPr>
          <p:spPr bwMode="auto">
            <a:xfrm>
              <a:off x="1987551" y="7373938"/>
              <a:ext cx="82550" cy="242888"/>
            </a:xfrm>
            <a:prstGeom prst="rect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Rectangle 24"/>
            <p:cNvSpPr>
              <a:spLocks noChangeArrowheads="1"/>
            </p:cNvSpPr>
            <p:nvPr/>
          </p:nvSpPr>
          <p:spPr bwMode="auto">
            <a:xfrm>
              <a:off x="1987551" y="7373938"/>
              <a:ext cx="825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2119313" y="7308850"/>
              <a:ext cx="80963" cy="307975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2119313" y="7308850"/>
              <a:ext cx="809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2249488" y="7413625"/>
              <a:ext cx="85725" cy="203200"/>
            </a:xfrm>
            <a:prstGeom prst="rect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2381251" y="7339013"/>
              <a:ext cx="84138" cy="274638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2017713" y="7165975"/>
              <a:ext cx="425450" cy="166688"/>
            </a:xfrm>
            <a:custGeom>
              <a:avLst/>
              <a:gdLst>
                <a:gd name="T0" fmla="*/ 169 w 268"/>
                <a:gd name="T1" fmla="*/ 105 h 105"/>
                <a:gd name="T2" fmla="*/ 109 w 268"/>
                <a:gd name="T3" fmla="*/ 18 h 105"/>
                <a:gd name="T4" fmla="*/ 8 w 268"/>
                <a:gd name="T5" fmla="*/ 94 h 105"/>
                <a:gd name="T6" fmla="*/ 0 w 268"/>
                <a:gd name="T7" fmla="*/ 84 h 105"/>
                <a:gd name="T8" fmla="*/ 113 w 268"/>
                <a:gd name="T9" fmla="*/ 0 h 105"/>
                <a:gd name="T10" fmla="*/ 171 w 268"/>
                <a:gd name="T11" fmla="*/ 84 h 105"/>
                <a:gd name="T12" fmla="*/ 262 w 268"/>
                <a:gd name="T13" fmla="*/ 6 h 105"/>
                <a:gd name="T14" fmla="*/ 268 w 268"/>
                <a:gd name="T15" fmla="*/ 12 h 105"/>
                <a:gd name="T16" fmla="*/ 264 w 268"/>
                <a:gd name="T17" fmla="*/ 16 h 105"/>
                <a:gd name="T18" fmla="*/ 266 w 268"/>
                <a:gd name="T19" fmla="*/ 20 h 105"/>
                <a:gd name="T20" fmla="*/ 169 w 268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105">
                  <a:moveTo>
                    <a:pt x="169" y="105"/>
                  </a:moveTo>
                  <a:lnTo>
                    <a:pt x="109" y="18"/>
                  </a:lnTo>
                  <a:lnTo>
                    <a:pt x="8" y="94"/>
                  </a:lnTo>
                  <a:lnTo>
                    <a:pt x="0" y="84"/>
                  </a:lnTo>
                  <a:lnTo>
                    <a:pt x="113" y="0"/>
                  </a:lnTo>
                  <a:lnTo>
                    <a:pt x="171" y="84"/>
                  </a:lnTo>
                  <a:lnTo>
                    <a:pt x="262" y="6"/>
                  </a:lnTo>
                  <a:lnTo>
                    <a:pt x="268" y="12"/>
                  </a:lnTo>
                  <a:lnTo>
                    <a:pt x="264" y="16"/>
                  </a:lnTo>
                  <a:lnTo>
                    <a:pt x="266" y="20"/>
                  </a:lnTo>
                  <a:lnTo>
                    <a:pt x="169" y="105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2017713" y="7165975"/>
              <a:ext cx="425450" cy="166688"/>
            </a:xfrm>
            <a:custGeom>
              <a:avLst/>
              <a:gdLst>
                <a:gd name="T0" fmla="*/ 169 w 268"/>
                <a:gd name="T1" fmla="*/ 105 h 105"/>
                <a:gd name="T2" fmla="*/ 109 w 268"/>
                <a:gd name="T3" fmla="*/ 18 h 105"/>
                <a:gd name="T4" fmla="*/ 8 w 268"/>
                <a:gd name="T5" fmla="*/ 94 h 105"/>
                <a:gd name="T6" fmla="*/ 0 w 268"/>
                <a:gd name="T7" fmla="*/ 84 h 105"/>
                <a:gd name="T8" fmla="*/ 113 w 268"/>
                <a:gd name="T9" fmla="*/ 0 h 105"/>
                <a:gd name="T10" fmla="*/ 171 w 268"/>
                <a:gd name="T11" fmla="*/ 84 h 105"/>
                <a:gd name="T12" fmla="*/ 262 w 268"/>
                <a:gd name="T13" fmla="*/ 6 h 105"/>
                <a:gd name="T14" fmla="*/ 268 w 268"/>
                <a:gd name="T15" fmla="*/ 12 h 105"/>
                <a:gd name="T16" fmla="*/ 264 w 268"/>
                <a:gd name="T17" fmla="*/ 16 h 105"/>
                <a:gd name="T18" fmla="*/ 266 w 268"/>
                <a:gd name="T19" fmla="*/ 20 h 105"/>
                <a:gd name="T20" fmla="*/ 169 w 268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105">
                  <a:moveTo>
                    <a:pt x="169" y="105"/>
                  </a:moveTo>
                  <a:lnTo>
                    <a:pt x="109" y="18"/>
                  </a:lnTo>
                  <a:lnTo>
                    <a:pt x="8" y="94"/>
                  </a:lnTo>
                  <a:lnTo>
                    <a:pt x="0" y="84"/>
                  </a:lnTo>
                  <a:lnTo>
                    <a:pt x="113" y="0"/>
                  </a:lnTo>
                  <a:lnTo>
                    <a:pt x="171" y="84"/>
                  </a:lnTo>
                  <a:lnTo>
                    <a:pt x="262" y="6"/>
                  </a:lnTo>
                  <a:lnTo>
                    <a:pt x="268" y="12"/>
                  </a:lnTo>
                  <a:lnTo>
                    <a:pt x="264" y="16"/>
                  </a:lnTo>
                  <a:lnTo>
                    <a:pt x="266" y="20"/>
                  </a:lnTo>
                  <a:lnTo>
                    <a:pt x="16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val 31"/>
            <p:cNvSpPr>
              <a:spLocks noChangeArrowheads="1"/>
            </p:cNvSpPr>
            <p:nvPr/>
          </p:nvSpPr>
          <p:spPr bwMode="auto">
            <a:xfrm>
              <a:off x="1987551" y="7277100"/>
              <a:ext cx="63500" cy="61913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Oval 32"/>
            <p:cNvSpPr>
              <a:spLocks noChangeArrowheads="1"/>
            </p:cNvSpPr>
            <p:nvPr/>
          </p:nvSpPr>
          <p:spPr bwMode="auto">
            <a:xfrm>
              <a:off x="2162176" y="7151688"/>
              <a:ext cx="61913" cy="63500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auto">
            <a:xfrm>
              <a:off x="2252663" y="7286625"/>
              <a:ext cx="63500" cy="61913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Oval 34"/>
            <p:cNvSpPr>
              <a:spLocks noChangeArrowheads="1"/>
            </p:cNvSpPr>
            <p:nvPr/>
          </p:nvSpPr>
          <p:spPr bwMode="auto">
            <a:xfrm>
              <a:off x="2403476" y="7154863"/>
              <a:ext cx="61913" cy="66675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35"/>
            <p:cNvSpPr>
              <a:spLocks noEditPoints="1"/>
            </p:cNvSpPr>
            <p:nvPr/>
          </p:nvSpPr>
          <p:spPr bwMode="auto">
            <a:xfrm>
              <a:off x="1703388" y="6861175"/>
              <a:ext cx="835025" cy="935038"/>
            </a:xfrm>
            <a:custGeom>
              <a:avLst/>
              <a:gdLst>
                <a:gd name="T0" fmla="*/ 72 w 526"/>
                <a:gd name="T1" fmla="*/ 536 h 589"/>
                <a:gd name="T2" fmla="*/ 124 w 526"/>
                <a:gd name="T3" fmla="*/ 589 h 589"/>
                <a:gd name="T4" fmla="*/ 126 w 526"/>
                <a:gd name="T5" fmla="*/ 589 h 589"/>
                <a:gd name="T6" fmla="*/ 72 w 526"/>
                <a:gd name="T7" fmla="*/ 536 h 589"/>
                <a:gd name="T8" fmla="*/ 113 w 526"/>
                <a:gd name="T9" fmla="*/ 208 h 589"/>
                <a:gd name="T10" fmla="*/ 91 w 526"/>
                <a:gd name="T11" fmla="*/ 260 h 589"/>
                <a:gd name="T12" fmla="*/ 0 w 526"/>
                <a:gd name="T13" fmla="*/ 293 h 589"/>
                <a:gd name="T14" fmla="*/ 91 w 526"/>
                <a:gd name="T15" fmla="*/ 260 h 589"/>
                <a:gd name="T16" fmla="*/ 113 w 526"/>
                <a:gd name="T17" fmla="*/ 208 h 589"/>
                <a:gd name="T18" fmla="*/ 367 w 526"/>
                <a:gd name="T19" fmla="*/ 0 h 589"/>
                <a:gd name="T20" fmla="*/ 293 w 526"/>
                <a:gd name="T21" fmla="*/ 0 h 589"/>
                <a:gd name="T22" fmla="*/ 289 w 526"/>
                <a:gd name="T23" fmla="*/ 10 h 589"/>
                <a:gd name="T24" fmla="*/ 262 w 526"/>
                <a:gd name="T25" fmla="*/ 91 h 589"/>
                <a:gd name="T26" fmla="*/ 210 w 526"/>
                <a:gd name="T27" fmla="*/ 111 h 589"/>
                <a:gd name="T28" fmla="*/ 262 w 526"/>
                <a:gd name="T29" fmla="*/ 91 h 589"/>
                <a:gd name="T30" fmla="*/ 289 w 526"/>
                <a:gd name="T31" fmla="*/ 10 h 589"/>
                <a:gd name="T32" fmla="*/ 293 w 526"/>
                <a:gd name="T33" fmla="*/ 0 h 589"/>
                <a:gd name="T34" fmla="*/ 367 w 526"/>
                <a:gd name="T35" fmla="*/ 0 h 589"/>
                <a:gd name="T36" fmla="*/ 400 w 526"/>
                <a:gd name="T37" fmla="*/ 91 h 589"/>
                <a:gd name="T38" fmla="*/ 452 w 526"/>
                <a:gd name="T39" fmla="*/ 111 h 589"/>
                <a:gd name="T40" fmla="*/ 526 w 526"/>
                <a:gd name="T41" fmla="*/ 74 h 589"/>
                <a:gd name="T42" fmla="*/ 526 w 526"/>
                <a:gd name="T43" fmla="*/ 74 h 589"/>
                <a:gd name="T44" fmla="*/ 452 w 526"/>
                <a:gd name="T45" fmla="*/ 111 h 589"/>
                <a:gd name="T46" fmla="*/ 400 w 526"/>
                <a:gd name="T47" fmla="*/ 91 h 589"/>
                <a:gd name="T48" fmla="*/ 367 w 526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6" h="589">
                  <a:moveTo>
                    <a:pt x="72" y="536"/>
                  </a:moveTo>
                  <a:lnTo>
                    <a:pt x="124" y="589"/>
                  </a:lnTo>
                  <a:lnTo>
                    <a:pt x="126" y="589"/>
                  </a:lnTo>
                  <a:lnTo>
                    <a:pt x="72" y="536"/>
                  </a:lnTo>
                  <a:close/>
                  <a:moveTo>
                    <a:pt x="113" y="208"/>
                  </a:moveTo>
                  <a:lnTo>
                    <a:pt x="91" y="260"/>
                  </a:lnTo>
                  <a:lnTo>
                    <a:pt x="0" y="293"/>
                  </a:lnTo>
                  <a:lnTo>
                    <a:pt x="91" y="260"/>
                  </a:lnTo>
                  <a:lnTo>
                    <a:pt x="113" y="208"/>
                  </a:lnTo>
                  <a:close/>
                  <a:moveTo>
                    <a:pt x="367" y="0"/>
                  </a:moveTo>
                  <a:lnTo>
                    <a:pt x="293" y="0"/>
                  </a:lnTo>
                  <a:lnTo>
                    <a:pt x="289" y="10"/>
                  </a:lnTo>
                  <a:lnTo>
                    <a:pt x="262" y="91"/>
                  </a:lnTo>
                  <a:lnTo>
                    <a:pt x="210" y="111"/>
                  </a:lnTo>
                  <a:lnTo>
                    <a:pt x="262" y="91"/>
                  </a:lnTo>
                  <a:lnTo>
                    <a:pt x="289" y="10"/>
                  </a:lnTo>
                  <a:lnTo>
                    <a:pt x="293" y="0"/>
                  </a:lnTo>
                  <a:lnTo>
                    <a:pt x="367" y="0"/>
                  </a:lnTo>
                  <a:lnTo>
                    <a:pt x="400" y="91"/>
                  </a:lnTo>
                  <a:lnTo>
                    <a:pt x="452" y="111"/>
                  </a:lnTo>
                  <a:lnTo>
                    <a:pt x="526" y="74"/>
                  </a:lnTo>
                  <a:lnTo>
                    <a:pt x="526" y="74"/>
                  </a:lnTo>
                  <a:lnTo>
                    <a:pt x="452" y="111"/>
                  </a:lnTo>
                  <a:lnTo>
                    <a:pt x="400" y="9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36"/>
            <p:cNvSpPr>
              <a:spLocks noEditPoints="1"/>
            </p:cNvSpPr>
            <p:nvPr/>
          </p:nvSpPr>
          <p:spPr bwMode="auto">
            <a:xfrm>
              <a:off x="1703388" y="6861175"/>
              <a:ext cx="835025" cy="935038"/>
            </a:xfrm>
            <a:custGeom>
              <a:avLst/>
              <a:gdLst>
                <a:gd name="T0" fmla="*/ 72 w 526"/>
                <a:gd name="T1" fmla="*/ 536 h 589"/>
                <a:gd name="T2" fmla="*/ 124 w 526"/>
                <a:gd name="T3" fmla="*/ 589 h 589"/>
                <a:gd name="T4" fmla="*/ 126 w 526"/>
                <a:gd name="T5" fmla="*/ 589 h 589"/>
                <a:gd name="T6" fmla="*/ 72 w 526"/>
                <a:gd name="T7" fmla="*/ 536 h 589"/>
                <a:gd name="T8" fmla="*/ 113 w 526"/>
                <a:gd name="T9" fmla="*/ 208 h 589"/>
                <a:gd name="T10" fmla="*/ 91 w 526"/>
                <a:gd name="T11" fmla="*/ 260 h 589"/>
                <a:gd name="T12" fmla="*/ 0 w 526"/>
                <a:gd name="T13" fmla="*/ 293 h 589"/>
                <a:gd name="T14" fmla="*/ 91 w 526"/>
                <a:gd name="T15" fmla="*/ 260 h 589"/>
                <a:gd name="T16" fmla="*/ 113 w 526"/>
                <a:gd name="T17" fmla="*/ 208 h 589"/>
                <a:gd name="T18" fmla="*/ 367 w 526"/>
                <a:gd name="T19" fmla="*/ 0 h 589"/>
                <a:gd name="T20" fmla="*/ 293 w 526"/>
                <a:gd name="T21" fmla="*/ 0 h 589"/>
                <a:gd name="T22" fmla="*/ 289 w 526"/>
                <a:gd name="T23" fmla="*/ 10 h 589"/>
                <a:gd name="T24" fmla="*/ 262 w 526"/>
                <a:gd name="T25" fmla="*/ 91 h 589"/>
                <a:gd name="T26" fmla="*/ 210 w 526"/>
                <a:gd name="T27" fmla="*/ 111 h 589"/>
                <a:gd name="T28" fmla="*/ 262 w 526"/>
                <a:gd name="T29" fmla="*/ 91 h 589"/>
                <a:gd name="T30" fmla="*/ 289 w 526"/>
                <a:gd name="T31" fmla="*/ 10 h 589"/>
                <a:gd name="T32" fmla="*/ 293 w 526"/>
                <a:gd name="T33" fmla="*/ 0 h 589"/>
                <a:gd name="T34" fmla="*/ 367 w 526"/>
                <a:gd name="T35" fmla="*/ 0 h 589"/>
                <a:gd name="T36" fmla="*/ 400 w 526"/>
                <a:gd name="T37" fmla="*/ 91 h 589"/>
                <a:gd name="T38" fmla="*/ 452 w 526"/>
                <a:gd name="T39" fmla="*/ 111 h 589"/>
                <a:gd name="T40" fmla="*/ 526 w 526"/>
                <a:gd name="T41" fmla="*/ 74 h 589"/>
                <a:gd name="T42" fmla="*/ 526 w 526"/>
                <a:gd name="T43" fmla="*/ 74 h 589"/>
                <a:gd name="T44" fmla="*/ 452 w 526"/>
                <a:gd name="T45" fmla="*/ 111 h 589"/>
                <a:gd name="T46" fmla="*/ 400 w 526"/>
                <a:gd name="T47" fmla="*/ 91 h 589"/>
                <a:gd name="T48" fmla="*/ 367 w 526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6" h="589">
                  <a:moveTo>
                    <a:pt x="72" y="536"/>
                  </a:moveTo>
                  <a:lnTo>
                    <a:pt x="124" y="589"/>
                  </a:lnTo>
                  <a:lnTo>
                    <a:pt x="126" y="589"/>
                  </a:lnTo>
                  <a:lnTo>
                    <a:pt x="72" y="536"/>
                  </a:lnTo>
                  <a:moveTo>
                    <a:pt x="113" y="208"/>
                  </a:moveTo>
                  <a:lnTo>
                    <a:pt x="91" y="260"/>
                  </a:lnTo>
                  <a:lnTo>
                    <a:pt x="0" y="293"/>
                  </a:lnTo>
                  <a:lnTo>
                    <a:pt x="91" y="260"/>
                  </a:lnTo>
                  <a:lnTo>
                    <a:pt x="113" y="208"/>
                  </a:lnTo>
                  <a:moveTo>
                    <a:pt x="367" y="0"/>
                  </a:moveTo>
                  <a:lnTo>
                    <a:pt x="293" y="0"/>
                  </a:lnTo>
                  <a:lnTo>
                    <a:pt x="289" y="10"/>
                  </a:lnTo>
                  <a:lnTo>
                    <a:pt x="262" y="91"/>
                  </a:lnTo>
                  <a:lnTo>
                    <a:pt x="210" y="111"/>
                  </a:lnTo>
                  <a:lnTo>
                    <a:pt x="262" y="91"/>
                  </a:lnTo>
                  <a:lnTo>
                    <a:pt x="289" y="10"/>
                  </a:lnTo>
                  <a:lnTo>
                    <a:pt x="293" y="0"/>
                  </a:lnTo>
                  <a:lnTo>
                    <a:pt x="367" y="0"/>
                  </a:lnTo>
                  <a:lnTo>
                    <a:pt x="400" y="91"/>
                  </a:lnTo>
                  <a:lnTo>
                    <a:pt x="452" y="111"/>
                  </a:lnTo>
                  <a:lnTo>
                    <a:pt x="526" y="74"/>
                  </a:lnTo>
                  <a:lnTo>
                    <a:pt x="526" y="74"/>
                  </a:lnTo>
                  <a:lnTo>
                    <a:pt x="452" y="111"/>
                  </a:lnTo>
                  <a:lnTo>
                    <a:pt x="400" y="91"/>
                  </a:lnTo>
                  <a:lnTo>
                    <a:pt x="3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37"/>
            <p:cNvSpPr>
              <a:spLocks noEditPoints="1"/>
            </p:cNvSpPr>
            <p:nvPr/>
          </p:nvSpPr>
          <p:spPr bwMode="auto">
            <a:xfrm>
              <a:off x="1703388" y="6861175"/>
              <a:ext cx="835025" cy="935038"/>
            </a:xfrm>
            <a:custGeom>
              <a:avLst/>
              <a:gdLst>
                <a:gd name="T0" fmla="*/ 87 w 255"/>
                <a:gd name="T1" fmla="*/ 231 h 286"/>
                <a:gd name="T2" fmla="*/ 87 w 255"/>
                <a:gd name="T3" fmla="*/ 157 h 286"/>
                <a:gd name="T4" fmla="*/ 112 w 255"/>
                <a:gd name="T5" fmla="*/ 157 h 286"/>
                <a:gd name="T6" fmla="*/ 112 w 255"/>
                <a:gd name="T7" fmla="*/ 231 h 286"/>
                <a:gd name="T8" fmla="*/ 87 w 255"/>
                <a:gd name="T9" fmla="*/ 231 h 286"/>
                <a:gd name="T10" fmla="*/ 178 w 255"/>
                <a:gd name="T11" fmla="*/ 0 h 286"/>
                <a:gd name="T12" fmla="*/ 142 w 255"/>
                <a:gd name="T13" fmla="*/ 0 h 286"/>
                <a:gd name="T14" fmla="*/ 140 w 255"/>
                <a:gd name="T15" fmla="*/ 5 h 286"/>
                <a:gd name="T16" fmla="*/ 127 w 255"/>
                <a:gd name="T17" fmla="*/ 44 h 286"/>
                <a:gd name="T18" fmla="*/ 102 w 255"/>
                <a:gd name="T19" fmla="*/ 54 h 286"/>
                <a:gd name="T20" fmla="*/ 60 w 255"/>
                <a:gd name="T21" fmla="*/ 34 h 286"/>
                <a:gd name="T22" fmla="*/ 34 w 255"/>
                <a:gd name="T23" fmla="*/ 60 h 286"/>
                <a:gd name="T24" fmla="*/ 36 w 255"/>
                <a:gd name="T25" fmla="*/ 65 h 286"/>
                <a:gd name="T26" fmla="*/ 55 w 255"/>
                <a:gd name="T27" fmla="*/ 101 h 286"/>
                <a:gd name="T28" fmla="*/ 44 w 255"/>
                <a:gd name="T29" fmla="*/ 126 h 286"/>
                <a:gd name="T30" fmla="*/ 0 w 255"/>
                <a:gd name="T31" fmla="*/ 142 h 286"/>
                <a:gd name="T32" fmla="*/ 0 w 255"/>
                <a:gd name="T33" fmla="*/ 178 h 286"/>
                <a:gd name="T34" fmla="*/ 5 w 255"/>
                <a:gd name="T35" fmla="*/ 180 h 286"/>
                <a:gd name="T36" fmla="*/ 44 w 255"/>
                <a:gd name="T37" fmla="*/ 193 h 286"/>
                <a:gd name="T38" fmla="*/ 55 w 255"/>
                <a:gd name="T39" fmla="*/ 218 h 286"/>
                <a:gd name="T40" fmla="*/ 35 w 255"/>
                <a:gd name="T41" fmla="*/ 260 h 286"/>
                <a:gd name="T42" fmla="*/ 61 w 255"/>
                <a:gd name="T43" fmla="*/ 286 h 286"/>
                <a:gd name="T44" fmla="*/ 65 w 255"/>
                <a:gd name="T45" fmla="*/ 284 h 286"/>
                <a:gd name="T46" fmla="*/ 81 w 255"/>
                <a:gd name="T47" fmla="*/ 276 h 286"/>
                <a:gd name="T48" fmla="*/ 103 w 255"/>
                <a:gd name="T49" fmla="*/ 245 h 286"/>
                <a:gd name="T50" fmla="*/ 127 w 255"/>
                <a:gd name="T51" fmla="*/ 212 h 286"/>
                <a:gd name="T52" fmla="*/ 127 w 255"/>
                <a:gd name="T53" fmla="*/ 137 h 286"/>
                <a:gd name="T54" fmla="*/ 152 w 255"/>
                <a:gd name="T55" fmla="*/ 137 h 286"/>
                <a:gd name="T56" fmla="*/ 152 w 255"/>
                <a:gd name="T57" fmla="*/ 177 h 286"/>
                <a:gd name="T58" fmla="*/ 173 w 255"/>
                <a:gd name="T59" fmla="*/ 148 h 286"/>
                <a:gd name="T60" fmla="*/ 168 w 255"/>
                <a:gd name="T61" fmla="*/ 139 h 286"/>
                <a:gd name="T62" fmla="*/ 170 w 255"/>
                <a:gd name="T63" fmla="*/ 133 h 286"/>
                <a:gd name="T64" fmla="*/ 153 w 255"/>
                <a:gd name="T65" fmla="*/ 108 h 286"/>
                <a:gd name="T66" fmla="*/ 150 w 255"/>
                <a:gd name="T67" fmla="*/ 108 h 286"/>
                <a:gd name="T68" fmla="*/ 144 w 255"/>
                <a:gd name="T69" fmla="*/ 106 h 286"/>
                <a:gd name="T70" fmla="*/ 106 w 255"/>
                <a:gd name="T71" fmla="*/ 135 h 286"/>
                <a:gd name="T72" fmla="*/ 106 w 255"/>
                <a:gd name="T73" fmla="*/ 137 h 286"/>
                <a:gd name="T74" fmla="*/ 96 w 255"/>
                <a:gd name="T75" fmla="*/ 146 h 286"/>
                <a:gd name="T76" fmla="*/ 87 w 255"/>
                <a:gd name="T77" fmla="*/ 137 h 286"/>
                <a:gd name="T78" fmla="*/ 96 w 255"/>
                <a:gd name="T79" fmla="*/ 127 h 286"/>
                <a:gd name="T80" fmla="*/ 102 w 255"/>
                <a:gd name="T81" fmla="*/ 129 h 286"/>
                <a:gd name="T82" fmla="*/ 140 w 255"/>
                <a:gd name="T83" fmla="*/ 101 h 286"/>
                <a:gd name="T84" fmla="*/ 140 w 255"/>
                <a:gd name="T85" fmla="*/ 99 h 286"/>
                <a:gd name="T86" fmla="*/ 150 w 255"/>
                <a:gd name="T87" fmla="*/ 89 h 286"/>
                <a:gd name="T88" fmla="*/ 159 w 255"/>
                <a:gd name="T89" fmla="*/ 99 h 286"/>
                <a:gd name="T90" fmla="*/ 158 w 255"/>
                <a:gd name="T91" fmla="*/ 104 h 286"/>
                <a:gd name="T92" fmla="*/ 176 w 255"/>
                <a:gd name="T93" fmla="*/ 130 h 286"/>
                <a:gd name="T94" fmla="*/ 178 w 255"/>
                <a:gd name="T95" fmla="*/ 130 h 286"/>
                <a:gd name="T96" fmla="*/ 183 w 255"/>
                <a:gd name="T97" fmla="*/ 131 h 286"/>
                <a:gd name="T98" fmla="*/ 191 w 255"/>
                <a:gd name="T99" fmla="*/ 124 h 286"/>
                <a:gd name="T100" fmla="*/ 225 w 255"/>
                <a:gd name="T101" fmla="*/ 77 h 286"/>
                <a:gd name="T102" fmla="*/ 255 w 255"/>
                <a:gd name="T103" fmla="*/ 36 h 286"/>
                <a:gd name="T104" fmla="*/ 219 w 255"/>
                <a:gd name="T105" fmla="*/ 54 h 286"/>
                <a:gd name="T106" fmla="*/ 194 w 255"/>
                <a:gd name="T107" fmla="*/ 44 h 286"/>
                <a:gd name="T108" fmla="*/ 178 w 255"/>
                <a:gd name="T10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5" h="286">
                  <a:moveTo>
                    <a:pt x="87" y="231"/>
                  </a:moveTo>
                  <a:cubicBezTo>
                    <a:pt x="87" y="157"/>
                    <a:pt x="87" y="157"/>
                    <a:pt x="87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87" y="231"/>
                    <a:pt x="87" y="231"/>
                    <a:pt x="87" y="231"/>
                  </a:cubicBezTo>
                  <a:moveTo>
                    <a:pt x="178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65" y="284"/>
                    <a:pt x="65" y="284"/>
                    <a:pt x="65" y="284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0" y="146"/>
                    <a:pt x="168" y="143"/>
                    <a:pt x="168" y="139"/>
                  </a:cubicBezTo>
                  <a:cubicBezTo>
                    <a:pt x="168" y="137"/>
                    <a:pt x="169" y="135"/>
                    <a:pt x="170" y="133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2" y="108"/>
                    <a:pt x="151" y="108"/>
                    <a:pt x="150" y="108"/>
                  </a:cubicBezTo>
                  <a:cubicBezTo>
                    <a:pt x="147" y="108"/>
                    <a:pt x="145" y="108"/>
                    <a:pt x="144" y="106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06" y="135"/>
                    <a:pt x="106" y="136"/>
                    <a:pt x="106" y="137"/>
                  </a:cubicBezTo>
                  <a:cubicBezTo>
                    <a:pt x="106" y="142"/>
                    <a:pt x="102" y="146"/>
                    <a:pt x="96" y="146"/>
                  </a:cubicBezTo>
                  <a:cubicBezTo>
                    <a:pt x="91" y="146"/>
                    <a:pt x="87" y="142"/>
                    <a:pt x="87" y="137"/>
                  </a:cubicBezTo>
                  <a:cubicBezTo>
                    <a:pt x="87" y="131"/>
                    <a:pt x="91" y="127"/>
                    <a:pt x="96" y="127"/>
                  </a:cubicBezTo>
                  <a:cubicBezTo>
                    <a:pt x="99" y="127"/>
                    <a:pt x="101" y="128"/>
                    <a:pt x="102" y="129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0"/>
                    <a:pt x="140" y="100"/>
                    <a:pt x="140" y="99"/>
                  </a:cubicBezTo>
                  <a:cubicBezTo>
                    <a:pt x="140" y="93"/>
                    <a:pt x="144" y="89"/>
                    <a:pt x="150" y="89"/>
                  </a:cubicBezTo>
                  <a:cubicBezTo>
                    <a:pt x="155" y="89"/>
                    <a:pt x="159" y="93"/>
                    <a:pt x="159" y="99"/>
                  </a:cubicBezTo>
                  <a:cubicBezTo>
                    <a:pt x="159" y="101"/>
                    <a:pt x="159" y="102"/>
                    <a:pt x="158" y="104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130"/>
                    <a:pt x="177" y="130"/>
                    <a:pt x="178" y="130"/>
                  </a:cubicBezTo>
                  <a:cubicBezTo>
                    <a:pt x="179" y="130"/>
                    <a:pt x="181" y="130"/>
                    <a:pt x="183" y="131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55" y="36"/>
                    <a:pt x="255" y="36"/>
                    <a:pt x="255" y="36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33B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auto">
            <a:xfrm>
              <a:off x="1987551" y="7373938"/>
              <a:ext cx="82550" cy="242888"/>
            </a:xfrm>
            <a:prstGeom prst="rect">
              <a:avLst/>
            </a:prstGeom>
            <a:solidFill>
              <a:srgbClr val="996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Rectangle 39"/>
            <p:cNvSpPr>
              <a:spLocks noChangeArrowheads="1"/>
            </p:cNvSpPr>
            <p:nvPr/>
          </p:nvSpPr>
          <p:spPr bwMode="auto">
            <a:xfrm>
              <a:off x="1987551" y="7373938"/>
              <a:ext cx="825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2119313" y="7308850"/>
              <a:ext cx="80963" cy="246063"/>
            </a:xfrm>
            <a:custGeom>
              <a:avLst/>
              <a:gdLst>
                <a:gd name="T0" fmla="*/ 51 w 51"/>
                <a:gd name="T1" fmla="*/ 0 h 155"/>
                <a:gd name="T2" fmla="*/ 0 w 51"/>
                <a:gd name="T3" fmla="*/ 0 h 155"/>
                <a:gd name="T4" fmla="*/ 0 w 51"/>
                <a:gd name="T5" fmla="*/ 155 h 155"/>
                <a:gd name="T6" fmla="*/ 51 w 51"/>
                <a:gd name="T7" fmla="*/ 83 h 155"/>
                <a:gd name="T8" fmla="*/ 51 w 51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5">
                  <a:moveTo>
                    <a:pt x="51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1" y="8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64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2119313" y="7308850"/>
              <a:ext cx="80963" cy="246063"/>
            </a:xfrm>
            <a:custGeom>
              <a:avLst/>
              <a:gdLst>
                <a:gd name="T0" fmla="*/ 51 w 51"/>
                <a:gd name="T1" fmla="*/ 0 h 155"/>
                <a:gd name="T2" fmla="*/ 0 w 51"/>
                <a:gd name="T3" fmla="*/ 0 h 155"/>
                <a:gd name="T4" fmla="*/ 0 w 51"/>
                <a:gd name="T5" fmla="*/ 155 h 155"/>
                <a:gd name="T6" fmla="*/ 51 w 51"/>
                <a:gd name="T7" fmla="*/ 83 h 155"/>
                <a:gd name="T8" fmla="*/ 51 w 51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5">
                  <a:moveTo>
                    <a:pt x="51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1" y="83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42"/>
            <p:cNvSpPr>
              <a:spLocks noEditPoints="1"/>
            </p:cNvSpPr>
            <p:nvPr/>
          </p:nvSpPr>
          <p:spPr bwMode="auto">
            <a:xfrm>
              <a:off x="2036763" y="7191375"/>
              <a:ext cx="292100" cy="111125"/>
            </a:xfrm>
            <a:custGeom>
              <a:avLst/>
              <a:gdLst>
                <a:gd name="T0" fmla="*/ 89 w 89"/>
                <a:gd name="T1" fmla="*/ 23 h 34"/>
                <a:gd name="T2" fmla="*/ 81 w 89"/>
                <a:gd name="T3" fmla="*/ 30 h 34"/>
                <a:gd name="T4" fmla="*/ 82 w 89"/>
                <a:gd name="T5" fmla="*/ 31 h 34"/>
                <a:gd name="T6" fmla="*/ 89 w 89"/>
                <a:gd name="T7" fmla="*/ 23 h 34"/>
                <a:gd name="T8" fmla="*/ 56 w 89"/>
                <a:gd name="T9" fmla="*/ 3 h 34"/>
                <a:gd name="T10" fmla="*/ 51 w 89"/>
                <a:gd name="T11" fmla="*/ 7 h 34"/>
                <a:gd name="T12" fmla="*/ 68 w 89"/>
                <a:gd name="T13" fmla="*/ 32 h 34"/>
                <a:gd name="T14" fmla="*/ 74 w 89"/>
                <a:gd name="T15" fmla="*/ 29 h 34"/>
                <a:gd name="T16" fmla="*/ 56 w 89"/>
                <a:gd name="T17" fmla="*/ 3 h 34"/>
                <a:gd name="T18" fmla="*/ 38 w 89"/>
                <a:gd name="T19" fmla="*/ 0 h 34"/>
                <a:gd name="T20" fmla="*/ 0 w 89"/>
                <a:gd name="T21" fmla="*/ 28 h 34"/>
                <a:gd name="T22" fmla="*/ 4 w 89"/>
                <a:gd name="T23" fmla="*/ 34 h 34"/>
                <a:gd name="T24" fmla="*/ 42 w 89"/>
                <a:gd name="T25" fmla="*/ 5 h 34"/>
                <a:gd name="T26" fmla="*/ 38 w 89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34">
                  <a:moveTo>
                    <a:pt x="89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2" y="31"/>
                    <a:pt x="82" y="31"/>
                  </a:cubicBezTo>
                  <a:cubicBezTo>
                    <a:pt x="89" y="23"/>
                    <a:pt x="89" y="23"/>
                    <a:pt x="89" y="23"/>
                  </a:cubicBezTo>
                  <a:moveTo>
                    <a:pt x="56" y="3"/>
                  </a:moveTo>
                  <a:cubicBezTo>
                    <a:pt x="55" y="5"/>
                    <a:pt x="53" y="6"/>
                    <a:pt x="51" y="7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0"/>
                    <a:pt x="72" y="29"/>
                    <a:pt x="74" y="29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38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" y="29"/>
                    <a:pt x="3" y="31"/>
                    <a:pt x="4" y="3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39" y="2"/>
                    <a:pt x="38" y="0"/>
                  </a:cubicBezTo>
                </a:path>
              </a:pathLst>
            </a:custGeom>
            <a:solidFill>
              <a:srgbClr val="864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1987551" y="7277100"/>
              <a:ext cx="63500" cy="61913"/>
            </a:xfrm>
            <a:custGeom>
              <a:avLst/>
              <a:gdLst>
                <a:gd name="T0" fmla="*/ 9 w 19"/>
                <a:gd name="T1" fmla="*/ 0 h 19"/>
                <a:gd name="T2" fmla="*/ 0 w 19"/>
                <a:gd name="T3" fmla="*/ 10 h 19"/>
                <a:gd name="T4" fmla="*/ 9 w 19"/>
                <a:gd name="T5" fmla="*/ 19 h 19"/>
                <a:gd name="T6" fmla="*/ 19 w 19"/>
                <a:gd name="T7" fmla="*/ 10 h 19"/>
                <a:gd name="T8" fmla="*/ 19 w 19"/>
                <a:gd name="T9" fmla="*/ 8 h 19"/>
                <a:gd name="T10" fmla="*/ 15 w 19"/>
                <a:gd name="T11" fmla="*/ 2 h 19"/>
                <a:gd name="T12" fmla="*/ 9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8" y="5"/>
                    <a:pt x="17" y="3"/>
                    <a:pt x="15" y="2"/>
                  </a:cubicBezTo>
                  <a:cubicBezTo>
                    <a:pt x="14" y="1"/>
                    <a:pt x="12" y="0"/>
                    <a:pt x="9" y="0"/>
                  </a:cubicBezTo>
                </a:path>
              </a:pathLst>
            </a:custGeom>
            <a:solidFill>
              <a:srgbClr val="996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2162176" y="7151688"/>
              <a:ext cx="61913" cy="63500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10 h 19"/>
                <a:gd name="T4" fmla="*/ 0 w 19"/>
                <a:gd name="T5" fmla="*/ 12 h 19"/>
                <a:gd name="T6" fmla="*/ 4 w 19"/>
                <a:gd name="T7" fmla="*/ 17 h 19"/>
                <a:gd name="T8" fmla="*/ 10 w 19"/>
                <a:gd name="T9" fmla="*/ 19 h 19"/>
                <a:gd name="T10" fmla="*/ 13 w 19"/>
                <a:gd name="T11" fmla="*/ 19 h 19"/>
                <a:gd name="T12" fmla="*/ 18 w 19"/>
                <a:gd name="T13" fmla="*/ 15 h 19"/>
                <a:gd name="T14" fmla="*/ 19 w 19"/>
                <a:gd name="T15" fmla="*/ 10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4"/>
                    <a:pt x="2" y="16"/>
                    <a:pt x="4" y="17"/>
                  </a:cubicBezTo>
                  <a:cubicBezTo>
                    <a:pt x="5" y="19"/>
                    <a:pt x="7" y="19"/>
                    <a:pt x="10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5" y="18"/>
                    <a:pt x="17" y="17"/>
                    <a:pt x="18" y="15"/>
                  </a:cubicBezTo>
                  <a:cubicBezTo>
                    <a:pt x="19" y="13"/>
                    <a:pt x="19" y="12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</a:path>
              </a:pathLst>
            </a:custGeom>
            <a:solidFill>
              <a:srgbClr val="996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2252663" y="7286625"/>
              <a:ext cx="52388" cy="58738"/>
            </a:xfrm>
            <a:custGeom>
              <a:avLst/>
              <a:gdLst>
                <a:gd name="T0" fmla="*/ 10 w 16"/>
                <a:gd name="T1" fmla="*/ 0 h 18"/>
                <a:gd name="T2" fmla="*/ 8 w 16"/>
                <a:gd name="T3" fmla="*/ 0 h 18"/>
                <a:gd name="T4" fmla="*/ 2 w 16"/>
                <a:gd name="T5" fmla="*/ 3 h 18"/>
                <a:gd name="T6" fmla="*/ 0 w 16"/>
                <a:gd name="T7" fmla="*/ 9 h 18"/>
                <a:gd name="T8" fmla="*/ 5 w 16"/>
                <a:gd name="T9" fmla="*/ 18 h 18"/>
                <a:gd name="T10" fmla="*/ 16 w 16"/>
                <a:gd name="T11" fmla="*/ 2 h 18"/>
                <a:gd name="T12" fmla="*/ 15 w 16"/>
                <a:gd name="T13" fmla="*/ 1 h 18"/>
                <a:gd name="T14" fmla="*/ 10 w 1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3"/>
                    <a:pt x="2" y="16"/>
                    <a:pt x="5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3" y="0"/>
                    <a:pt x="11" y="0"/>
                    <a:pt x="10" y="0"/>
                  </a:cubicBezTo>
                </a:path>
              </a:pathLst>
            </a:custGeom>
            <a:solidFill>
              <a:srgbClr val="996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6" name="Group 295"/>
          <p:cNvGrpSpPr>
            <a:grpSpLocks noChangeAspect="1"/>
          </p:cNvGrpSpPr>
          <p:nvPr/>
        </p:nvGrpSpPr>
        <p:grpSpPr>
          <a:xfrm>
            <a:off x="5087268" y="1431948"/>
            <a:ext cx="551956" cy="792601"/>
            <a:chOff x="4992688" y="-1311275"/>
            <a:chExt cx="458787" cy="658812"/>
          </a:xfrm>
        </p:grpSpPr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4992688" y="-1311275"/>
              <a:ext cx="458787" cy="658812"/>
            </a:xfrm>
            <a:custGeom>
              <a:avLst/>
              <a:gdLst>
                <a:gd name="T0" fmla="*/ 138 w 138"/>
                <a:gd name="T1" fmla="*/ 188 h 200"/>
                <a:gd name="T2" fmla="*/ 126 w 138"/>
                <a:gd name="T3" fmla="*/ 200 h 200"/>
                <a:gd name="T4" fmla="*/ 12 w 138"/>
                <a:gd name="T5" fmla="*/ 200 h 200"/>
                <a:gd name="T6" fmla="*/ 0 w 138"/>
                <a:gd name="T7" fmla="*/ 188 h 200"/>
                <a:gd name="T8" fmla="*/ 0 w 138"/>
                <a:gd name="T9" fmla="*/ 12 h 200"/>
                <a:gd name="T10" fmla="*/ 12 w 138"/>
                <a:gd name="T11" fmla="*/ 0 h 200"/>
                <a:gd name="T12" fmla="*/ 126 w 138"/>
                <a:gd name="T13" fmla="*/ 0 h 200"/>
                <a:gd name="T14" fmla="*/ 138 w 138"/>
                <a:gd name="T15" fmla="*/ 12 h 200"/>
                <a:gd name="T16" fmla="*/ 138 w 138"/>
                <a:gd name="T17" fmla="*/ 1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00">
                  <a:moveTo>
                    <a:pt x="138" y="188"/>
                  </a:moveTo>
                  <a:cubicBezTo>
                    <a:pt x="138" y="195"/>
                    <a:pt x="132" y="200"/>
                    <a:pt x="126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2" y="0"/>
                    <a:pt x="138" y="5"/>
                    <a:pt x="138" y="12"/>
                  </a:cubicBezTo>
                  <a:cubicBezTo>
                    <a:pt x="138" y="188"/>
                    <a:pt x="138" y="188"/>
                    <a:pt x="138" y="188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Rectangle 50"/>
            <p:cNvSpPr>
              <a:spLocks noChangeArrowheads="1"/>
            </p:cNvSpPr>
            <p:nvPr/>
          </p:nvSpPr>
          <p:spPr bwMode="auto">
            <a:xfrm>
              <a:off x="5022850" y="-1244600"/>
              <a:ext cx="398462" cy="463550"/>
            </a:xfrm>
            <a:prstGeom prst="rect">
              <a:avLst/>
            </a:pr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Rectangle 51"/>
            <p:cNvSpPr>
              <a:spLocks noChangeArrowheads="1"/>
            </p:cNvSpPr>
            <p:nvPr/>
          </p:nvSpPr>
          <p:spPr bwMode="auto">
            <a:xfrm>
              <a:off x="5022850" y="-1244600"/>
              <a:ext cx="39846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Oval 52"/>
            <p:cNvSpPr>
              <a:spLocks noChangeArrowheads="1"/>
            </p:cNvSpPr>
            <p:nvPr/>
          </p:nvSpPr>
          <p:spPr bwMode="auto">
            <a:xfrm>
              <a:off x="5181600" y="-754063"/>
              <a:ext cx="76200" cy="74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Oval 53"/>
            <p:cNvSpPr>
              <a:spLocks noChangeArrowheads="1"/>
            </p:cNvSpPr>
            <p:nvPr/>
          </p:nvSpPr>
          <p:spPr bwMode="auto">
            <a:xfrm>
              <a:off x="5195888" y="-741363"/>
              <a:ext cx="49212" cy="49212"/>
            </a:xfrm>
            <a:prstGeom prst="ellipse">
              <a:avLst/>
            </a:prstGeom>
            <a:solidFill>
              <a:srgbClr val="B8D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Freeform 54"/>
            <p:cNvSpPr>
              <a:spLocks/>
            </p:cNvSpPr>
            <p:nvPr/>
          </p:nvSpPr>
          <p:spPr bwMode="auto">
            <a:xfrm>
              <a:off x="4992688" y="-692150"/>
              <a:ext cx="39687" cy="39687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2 h 12"/>
                <a:gd name="T4" fmla="*/ 0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7"/>
                    <a:pt x="5" y="12"/>
                    <a:pt x="12" y="12"/>
                  </a:cubicBezTo>
                  <a:cubicBezTo>
                    <a:pt x="5" y="12"/>
                    <a:pt x="0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55"/>
            <p:cNvSpPr>
              <a:spLocks/>
            </p:cNvSpPr>
            <p:nvPr/>
          </p:nvSpPr>
          <p:spPr bwMode="auto">
            <a:xfrm>
              <a:off x="4992688" y="-1311275"/>
              <a:ext cx="358775" cy="658812"/>
            </a:xfrm>
            <a:custGeom>
              <a:avLst/>
              <a:gdLst>
                <a:gd name="T0" fmla="*/ 108 w 108"/>
                <a:gd name="T1" fmla="*/ 0 h 200"/>
                <a:gd name="T2" fmla="*/ 12 w 108"/>
                <a:gd name="T3" fmla="*/ 0 h 200"/>
                <a:gd name="T4" fmla="*/ 0 w 108"/>
                <a:gd name="T5" fmla="*/ 12 h 200"/>
                <a:gd name="T6" fmla="*/ 0 w 108"/>
                <a:gd name="T7" fmla="*/ 188 h 200"/>
                <a:gd name="T8" fmla="*/ 0 w 108"/>
                <a:gd name="T9" fmla="*/ 188 h 200"/>
                <a:gd name="T10" fmla="*/ 12 w 108"/>
                <a:gd name="T11" fmla="*/ 200 h 200"/>
                <a:gd name="T12" fmla="*/ 12 w 108"/>
                <a:gd name="T13" fmla="*/ 200 h 200"/>
                <a:gd name="T14" fmla="*/ 27 w 108"/>
                <a:gd name="T15" fmla="*/ 200 h 200"/>
                <a:gd name="T16" fmla="*/ 43 w 108"/>
                <a:gd name="T17" fmla="*/ 161 h 200"/>
                <a:gd name="T18" fmla="*/ 9 w 108"/>
                <a:gd name="T19" fmla="*/ 161 h 200"/>
                <a:gd name="T20" fmla="*/ 9 w 108"/>
                <a:gd name="T21" fmla="*/ 161 h 200"/>
                <a:gd name="T22" fmla="*/ 9 w 108"/>
                <a:gd name="T23" fmla="*/ 20 h 200"/>
                <a:gd name="T24" fmla="*/ 100 w 108"/>
                <a:gd name="T25" fmla="*/ 20 h 200"/>
                <a:gd name="T26" fmla="*/ 108 w 108"/>
                <a:gd name="T2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200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5"/>
                    <a:pt x="5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Freeform 56"/>
            <p:cNvSpPr>
              <a:spLocks/>
            </p:cNvSpPr>
            <p:nvPr/>
          </p:nvSpPr>
          <p:spPr bwMode="auto">
            <a:xfrm>
              <a:off x="5151438" y="-1284288"/>
              <a:ext cx="136525" cy="19050"/>
            </a:xfrm>
            <a:custGeom>
              <a:avLst/>
              <a:gdLst>
                <a:gd name="T0" fmla="*/ 41 w 41"/>
                <a:gd name="T1" fmla="*/ 3 h 6"/>
                <a:gd name="T2" fmla="*/ 38 w 41"/>
                <a:gd name="T3" fmla="*/ 6 h 6"/>
                <a:gd name="T4" fmla="*/ 3 w 41"/>
                <a:gd name="T5" fmla="*/ 6 h 6"/>
                <a:gd name="T6" fmla="*/ 0 w 41"/>
                <a:gd name="T7" fmla="*/ 3 h 6"/>
                <a:gd name="T8" fmla="*/ 3 w 41"/>
                <a:gd name="T9" fmla="*/ 0 h 6"/>
                <a:gd name="T10" fmla="*/ 38 w 41"/>
                <a:gd name="T11" fmla="*/ 0 h 6"/>
                <a:gd name="T12" fmla="*/ 41 w 4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">
                  <a:moveTo>
                    <a:pt x="41" y="3"/>
                  </a:moveTo>
                  <a:cubicBezTo>
                    <a:pt x="41" y="5"/>
                    <a:pt x="40" y="6"/>
                    <a:pt x="3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1" y="2"/>
                    <a:pt x="41" y="3"/>
                  </a:cubicBezTo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57"/>
            <p:cNvSpPr>
              <a:spLocks/>
            </p:cNvSpPr>
            <p:nvPr/>
          </p:nvSpPr>
          <p:spPr bwMode="auto">
            <a:xfrm>
              <a:off x="5151438" y="-1284288"/>
              <a:ext cx="136525" cy="19050"/>
            </a:xfrm>
            <a:custGeom>
              <a:avLst/>
              <a:gdLst>
                <a:gd name="T0" fmla="*/ 41 w 41"/>
                <a:gd name="T1" fmla="*/ 3 h 6"/>
                <a:gd name="T2" fmla="*/ 38 w 41"/>
                <a:gd name="T3" fmla="*/ 6 h 6"/>
                <a:gd name="T4" fmla="*/ 3 w 41"/>
                <a:gd name="T5" fmla="*/ 6 h 6"/>
                <a:gd name="T6" fmla="*/ 0 w 41"/>
                <a:gd name="T7" fmla="*/ 3 h 6"/>
                <a:gd name="T8" fmla="*/ 3 w 41"/>
                <a:gd name="T9" fmla="*/ 0 h 6"/>
                <a:gd name="T10" fmla="*/ 38 w 41"/>
                <a:gd name="T11" fmla="*/ 0 h 6"/>
                <a:gd name="T12" fmla="*/ 41 w 4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">
                  <a:moveTo>
                    <a:pt x="41" y="3"/>
                  </a:moveTo>
                  <a:cubicBezTo>
                    <a:pt x="41" y="5"/>
                    <a:pt x="40" y="6"/>
                    <a:pt x="3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1" y="2"/>
                    <a:pt x="4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Freeform 58"/>
            <p:cNvSpPr>
              <a:spLocks/>
            </p:cNvSpPr>
            <p:nvPr/>
          </p:nvSpPr>
          <p:spPr bwMode="auto">
            <a:xfrm>
              <a:off x="5102225" y="-1169988"/>
              <a:ext cx="239712" cy="139700"/>
            </a:xfrm>
            <a:custGeom>
              <a:avLst/>
              <a:gdLst>
                <a:gd name="T0" fmla="*/ 36 w 72"/>
                <a:gd name="T1" fmla="*/ 42 h 42"/>
                <a:gd name="T2" fmla="*/ 35 w 72"/>
                <a:gd name="T3" fmla="*/ 42 h 42"/>
                <a:gd name="T4" fmla="*/ 0 w 72"/>
                <a:gd name="T5" fmla="*/ 22 h 42"/>
                <a:gd name="T6" fmla="*/ 0 w 72"/>
                <a:gd name="T7" fmla="*/ 21 h 42"/>
                <a:gd name="T8" fmla="*/ 0 w 72"/>
                <a:gd name="T9" fmla="*/ 20 h 42"/>
                <a:gd name="T10" fmla="*/ 35 w 72"/>
                <a:gd name="T11" fmla="*/ 0 h 42"/>
                <a:gd name="T12" fmla="*/ 36 w 72"/>
                <a:gd name="T13" fmla="*/ 0 h 42"/>
                <a:gd name="T14" fmla="*/ 72 w 72"/>
                <a:gd name="T15" fmla="*/ 20 h 42"/>
                <a:gd name="T16" fmla="*/ 72 w 72"/>
                <a:gd name="T17" fmla="*/ 21 h 42"/>
                <a:gd name="T18" fmla="*/ 72 w 72"/>
                <a:gd name="T19" fmla="*/ 22 h 42"/>
                <a:gd name="T20" fmla="*/ 37 w 72"/>
                <a:gd name="T21" fmla="*/ 42 h 42"/>
                <a:gd name="T22" fmla="*/ 36 w 72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2">
                  <a:moveTo>
                    <a:pt x="36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1"/>
                    <a:pt x="72" y="21"/>
                  </a:cubicBezTo>
                  <a:cubicBezTo>
                    <a:pt x="72" y="21"/>
                    <a:pt x="72" y="22"/>
                    <a:pt x="72" y="2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Freeform 59"/>
            <p:cNvSpPr>
              <a:spLocks/>
            </p:cNvSpPr>
            <p:nvPr/>
          </p:nvSpPr>
          <p:spPr bwMode="auto">
            <a:xfrm>
              <a:off x="5086350" y="-1073150"/>
              <a:ext cx="122237" cy="206375"/>
            </a:xfrm>
            <a:custGeom>
              <a:avLst/>
              <a:gdLst>
                <a:gd name="T0" fmla="*/ 1 w 37"/>
                <a:gd name="T1" fmla="*/ 0 h 63"/>
                <a:gd name="T2" fmla="*/ 0 w 37"/>
                <a:gd name="T3" fmla="*/ 0 h 63"/>
                <a:gd name="T4" fmla="*/ 0 w 37"/>
                <a:gd name="T5" fmla="*/ 1 h 63"/>
                <a:gd name="T6" fmla="*/ 0 w 37"/>
                <a:gd name="T7" fmla="*/ 41 h 63"/>
                <a:gd name="T8" fmla="*/ 0 w 37"/>
                <a:gd name="T9" fmla="*/ 42 h 63"/>
                <a:gd name="T10" fmla="*/ 35 w 37"/>
                <a:gd name="T11" fmla="*/ 63 h 63"/>
                <a:gd name="T12" fmla="*/ 36 w 37"/>
                <a:gd name="T13" fmla="*/ 63 h 63"/>
                <a:gd name="T14" fmla="*/ 36 w 37"/>
                <a:gd name="T15" fmla="*/ 63 h 63"/>
                <a:gd name="T16" fmla="*/ 37 w 37"/>
                <a:gd name="T17" fmla="*/ 62 h 63"/>
                <a:gd name="T18" fmla="*/ 37 w 37"/>
                <a:gd name="T19" fmla="*/ 21 h 63"/>
                <a:gd name="T20" fmla="*/ 36 w 37"/>
                <a:gd name="T21" fmla="*/ 20 h 63"/>
                <a:gd name="T22" fmla="*/ 1 w 3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5" name="Freeform 60"/>
            <p:cNvSpPr>
              <a:spLocks/>
            </p:cNvSpPr>
            <p:nvPr/>
          </p:nvSpPr>
          <p:spPr bwMode="auto">
            <a:xfrm>
              <a:off x="5235575" y="-1073150"/>
              <a:ext cx="122237" cy="206375"/>
            </a:xfrm>
            <a:custGeom>
              <a:avLst/>
              <a:gdLst>
                <a:gd name="T0" fmla="*/ 36 w 37"/>
                <a:gd name="T1" fmla="*/ 0 h 63"/>
                <a:gd name="T2" fmla="*/ 35 w 37"/>
                <a:gd name="T3" fmla="*/ 0 h 63"/>
                <a:gd name="T4" fmla="*/ 0 w 37"/>
                <a:gd name="T5" fmla="*/ 20 h 63"/>
                <a:gd name="T6" fmla="*/ 0 w 37"/>
                <a:gd name="T7" fmla="*/ 21 h 63"/>
                <a:gd name="T8" fmla="*/ 0 w 37"/>
                <a:gd name="T9" fmla="*/ 62 h 63"/>
                <a:gd name="T10" fmla="*/ 0 w 37"/>
                <a:gd name="T11" fmla="*/ 63 h 63"/>
                <a:gd name="T12" fmla="*/ 1 w 37"/>
                <a:gd name="T13" fmla="*/ 63 h 63"/>
                <a:gd name="T14" fmla="*/ 1 w 37"/>
                <a:gd name="T15" fmla="*/ 63 h 63"/>
                <a:gd name="T16" fmla="*/ 36 w 37"/>
                <a:gd name="T17" fmla="*/ 42 h 63"/>
                <a:gd name="T18" fmla="*/ 37 w 37"/>
                <a:gd name="T19" fmla="*/ 41 h 63"/>
                <a:gd name="T20" fmla="*/ 37 w 37"/>
                <a:gd name="T21" fmla="*/ 1 h 63"/>
                <a:gd name="T22" fmla="*/ 36 w 37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3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6" y="0"/>
                  </a:cubicBezTo>
                </a:path>
              </a:pathLst>
            </a:custGeom>
            <a:solidFill>
              <a:srgbClr val="9BD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5" name="Group 314"/>
          <p:cNvGrpSpPr>
            <a:grpSpLocks noChangeAspect="1"/>
          </p:cNvGrpSpPr>
          <p:nvPr/>
        </p:nvGrpSpPr>
        <p:grpSpPr>
          <a:xfrm>
            <a:off x="4968144" y="2644409"/>
            <a:ext cx="790205" cy="792601"/>
            <a:chOff x="4935538" y="-820738"/>
            <a:chExt cx="1047750" cy="1050926"/>
          </a:xfrm>
        </p:grpSpPr>
        <p:sp>
          <p:nvSpPr>
            <p:cNvPr id="300" name="Freeform 64"/>
            <p:cNvSpPr>
              <a:spLocks/>
            </p:cNvSpPr>
            <p:nvPr/>
          </p:nvSpPr>
          <p:spPr bwMode="auto">
            <a:xfrm>
              <a:off x="4935538" y="-820738"/>
              <a:ext cx="1047750" cy="658813"/>
            </a:xfrm>
            <a:custGeom>
              <a:avLst/>
              <a:gdLst>
                <a:gd name="T0" fmla="*/ 320 w 320"/>
                <a:gd name="T1" fmla="*/ 164 h 201"/>
                <a:gd name="T2" fmla="*/ 283 w 320"/>
                <a:gd name="T3" fmla="*/ 127 h 201"/>
                <a:gd name="T4" fmla="*/ 278 w 320"/>
                <a:gd name="T5" fmla="*/ 127 h 201"/>
                <a:gd name="T6" fmla="*/ 282 w 320"/>
                <a:gd name="T7" fmla="*/ 101 h 201"/>
                <a:gd name="T8" fmla="*/ 185 w 320"/>
                <a:gd name="T9" fmla="*/ 1 h 201"/>
                <a:gd name="T10" fmla="*/ 90 w 320"/>
                <a:gd name="T11" fmla="*/ 69 h 201"/>
                <a:gd name="T12" fmla="*/ 68 w 320"/>
                <a:gd name="T13" fmla="*/ 65 h 201"/>
                <a:gd name="T14" fmla="*/ 0 w 320"/>
                <a:gd name="T15" fmla="*/ 133 h 201"/>
                <a:gd name="T16" fmla="*/ 0 w 320"/>
                <a:gd name="T17" fmla="*/ 133 h 201"/>
                <a:gd name="T18" fmla="*/ 67 w 320"/>
                <a:gd name="T19" fmla="*/ 201 h 201"/>
                <a:gd name="T20" fmla="*/ 67 w 320"/>
                <a:gd name="T21" fmla="*/ 201 h 201"/>
                <a:gd name="T22" fmla="*/ 285 w 320"/>
                <a:gd name="T23" fmla="*/ 201 h 201"/>
                <a:gd name="T24" fmla="*/ 320 w 320"/>
                <a:gd name="T25" fmla="*/ 16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" h="201">
                  <a:moveTo>
                    <a:pt x="320" y="164"/>
                  </a:moveTo>
                  <a:cubicBezTo>
                    <a:pt x="320" y="144"/>
                    <a:pt x="303" y="127"/>
                    <a:pt x="283" y="127"/>
                  </a:cubicBezTo>
                  <a:cubicBezTo>
                    <a:pt x="278" y="127"/>
                    <a:pt x="278" y="127"/>
                    <a:pt x="278" y="127"/>
                  </a:cubicBezTo>
                  <a:cubicBezTo>
                    <a:pt x="281" y="119"/>
                    <a:pt x="282" y="110"/>
                    <a:pt x="282" y="101"/>
                  </a:cubicBezTo>
                  <a:cubicBezTo>
                    <a:pt x="282" y="46"/>
                    <a:pt x="239" y="2"/>
                    <a:pt x="185" y="1"/>
                  </a:cubicBezTo>
                  <a:cubicBezTo>
                    <a:pt x="141" y="0"/>
                    <a:pt x="103" y="28"/>
                    <a:pt x="90" y="69"/>
                  </a:cubicBezTo>
                  <a:cubicBezTo>
                    <a:pt x="83" y="66"/>
                    <a:pt x="75" y="65"/>
                    <a:pt x="68" y="65"/>
                  </a:cubicBezTo>
                  <a:cubicBezTo>
                    <a:pt x="30" y="65"/>
                    <a:pt x="0" y="96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71"/>
                    <a:pt x="30" y="201"/>
                    <a:pt x="67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305" y="200"/>
                    <a:pt x="320" y="184"/>
                    <a:pt x="320" y="164"/>
                  </a:cubicBezTo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" name="Freeform 65"/>
            <p:cNvSpPr>
              <a:spLocks noEditPoints="1"/>
            </p:cNvSpPr>
            <p:nvPr/>
          </p:nvSpPr>
          <p:spPr bwMode="auto">
            <a:xfrm>
              <a:off x="4935538" y="-817563"/>
              <a:ext cx="696913" cy="434975"/>
            </a:xfrm>
            <a:custGeom>
              <a:avLst/>
              <a:gdLst>
                <a:gd name="T0" fmla="*/ 0 w 213"/>
                <a:gd name="T1" fmla="*/ 132 h 133"/>
                <a:gd name="T2" fmla="*/ 0 w 213"/>
                <a:gd name="T3" fmla="*/ 133 h 133"/>
                <a:gd name="T4" fmla="*/ 0 w 213"/>
                <a:gd name="T5" fmla="*/ 132 h 133"/>
                <a:gd name="T6" fmla="*/ 0 w 213"/>
                <a:gd name="T7" fmla="*/ 132 h 133"/>
                <a:gd name="T8" fmla="*/ 206 w 213"/>
                <a:gd name="T9" fmla="*/ 3 h 133"/>
                <a:gd name="T10" fmla="*/ 213 w 213"/>
                <a:gd name="T11" fmla="*/ 5 h 133"/>
                <a:gd name="T12" fmla="*/ 213 w 213"/>
                <a:gd name="T13" fmla="*/ 4 h 133"/>
                <a:gd name="T14" fmla="*/ 206 w 213"/>
                <a:gd name="T15" fmla="*/ 3 h 133"/>
                <a:gd name="T16" fmla="*/ 183 w 213"/>
                <a:gd name="T17" fmla="*/ 0 h 133"/>
                <a:gd name="T18" fmla="*/ 90 w 213"/>
                <a:gd name="T19" fmla="*/ 68 h 133"/>
                <a:gd name="T20" fmla="*/ 68 w 213"/>
                <a:gd name="T21" fmla="*/ 64 h 133"/>
                <a:gd name="T22" fmla="*/ 68 w 213"/>
                <a:gd name="T23" fmla="*/ 64 h 133"/>
                <a:gd name="T24" fmla="*/ 0 w 213"/>
                <a:gd name="T25" fmla="*/ 132 h 133"/>
                <a:gd name="T26" fmla="*/ 68 w 213"/>
                <a:gd name="T27" fmla="*/ 64 h 133"/>
                <a:gd name="T28" fmla="*/ 68 w 213"/>
                <a:gd name="T29" fmla="*/ 64 h 133"/>
                <a:gd name="T30" fmla="*/ 90 w 213"/>
                <a:gd name="T31" fmla="*/ 68 h 133"/>
                <a:gd name="T32" fmla="*/ 183 w 213"/>
                <a:gd name="T33" fmla="*/ 0 h 133"/>
                <a:gd name="T34" fmla="*/ 184 w 213"/>
                <a:gd name="T35" fmla="*/ 0 h 133"/>
                <a:gd name="T36" fmla="*/ 183 w 213"/>
                <a:gd name="T37" fmla="*/ 0 h 133"/>
                <a:gd name="T38" fmla="*/ 183 w 213"/>
                <a:gd name="T3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33">
                  <a:moveTo>
                    <a:pt x="0" y="132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moveTo>
                    <a:pt x="206" y="3"/>
                  </a:moveTo>
                  <a:cubicBezTo>
                    <a:pt x="208" y="3"/>
                    <a:pt x="210" y="4"/>
                    <a:pt x="213" y="5"/>
                  </a:cubicBezTo>
                  <a:cubicBezTo>
                    <a:pt x="213" y="5"/>
                    <a:pt x="213" y="5"/>
                    <a:pt x="213" y="4"/>
                  </a:cubicBezTo>
                  <a:cubicBezTo>
                    <a:pt x="211" y="4"/>
                    <a:pt x="208" y="3"/>
                    <a:pt x="206" y="3"/>
                  </a:cubicBezTo>
                  <a:moveTo>
                    <a:pt x="183" y="0"/>
                  </a:moveTo>
                  <a:cubicBezTo>
                    <a:pt x="140" y="0"/>
                    <a:pt x="103" y="27"/>
                    <a:pt x="90" y="68"/>
                  </a:cubicBezTo>
                  <a:cubicBezTo>
                    <a:pt x="83" y="65"/>
                    <a:pt x="75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30" y="64"/>
                    <a:pt x="0" y="95"/>
                    <a:pt x="0" y="132"/>
                  </a:cubicBezTo>
                  <a:cubicBezTo>
                    <a:pt x="0" y="95"/>
                    <a:pt x="30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5" y="64"/>
                    <a:pt x="83" y="65"/>
                    <a:pt x="90" y="68"/>
                  </a:cubicBezTo>
                  <a:cubicBezTo>
                    <a:pt x="103" y="27"/>
                    <a:pt x="141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4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Freeform 66"/>
            <p:cNvSpPr>
              <a:spLocks noEditPoints="1"/>
            </p:cNvSpPr>
            <p:nvPr/>
          </p:nvSpPr>
          <p:spPr bwMode="auto">
            <a:xfrm>
              <a:off x="4935538" y="-817563"/>
              <a:ext cx="696913" cy="655638"/>
            </a:xfrm>
            <a:custGeom>
              <a:avLst/>
              <a:gdLst>
                <a:gd name="T0" fmla="*/ 104 w 213"/>
                <a:gd name="T1" fmla="*/ 200 h 200"/>
                <a:gd name="T2" fmla="*/ 104 w 213"/>
                <a:gd name="T3" fmla="*/ 200 h 200"/>
                <a:gd name="T4" fmla="*/ 104 w 213"/>
                <a:gd name="T5" fmla="*/ 200 h 200"/>
                <a:gd name="T6" fmla="*/ 104 w 213"/>
                <a:gd name="T7" fmla="*/ 200 h 200"/>
                <a:gd name="T8" fmla="*/ 183 w 213"/>
                <a:gd name="T9" fmla="*/ 0 h 200"/>
                <a:gd name="T10" fmla="*/ 90 w 213"/>
                <a:gd name="T11" fmla="*/ 68 h 200"/>
                <a:gd name="T12" fmla="*/ 68 w 213"/>
                <a:gd name="T13" fmla="*/ 64 h 200"/>
                <a:gd name="T14" fmla="*/ 68 w 213"/>
                <a:gd name="T15" fmla="*/ 64 h 200"/>
                <a:gd name="T16" fmla="*/ 0 w 213"/>
                <a:gd name="T17" fmla="*/ 132 h 200"/>
                <a:gd name="T18" fmla="*/ 0 w 213"/>
                <a:gd name="T19" fmla="*/ 132 h 200"/>
                <a:gd name="T20" fmla="*/ 0 w 213"/>
                <a:gd name="T21" fmla="*/ 132 h 200"/>
                <a:gd name="T22" fmla="*/ 0 w 213"/>
                <a:gd name="T23" fmla="*/ 132 h 200"/>
                <a:gd name="T24" fmla="*/ 0 w 213"/>
                <a:gd name="T25" fmla="*/ 132 h 200"/>
                <a:gd name="T26" fmla="*/ 0 w 213"/>
                <a:gd name="T27" fmla="*/ 133 h 200"/>
                <a:gd name="T28" fmla="*/ 67 w 213"/>
                <a:gd name="T29" fmla="*/ 200 h 200"/>
                <a:gd name="T30" fmla="*/ 67 w 213"/>
                <a:gd name="T31" fmla="*/ 200 h 200"/>
                <a:gd name="T32" fmla="*/ 104 w 213"/>
                <a:gd name="T33" fmla="*/ 200 h 200"/>
                <a:gd name="T34" fmla="*/ 85 w 213"/>
                <a:gd name="T35" fmla="*/ 167 h 200"/>
                <a:gd name="T36" fmla="*/ 135 w 213"/>
                <a:gd name="T37" fmla="*/ 86 h 200"/>
                <a:gd name="T38" fmla="*/ 151 w 213"/>
                <a:gd name="T39" fmla="*/ 84 h 200"/>
                <a:gd name="T40" fmla="*/ 158 w 213"/>
                <a:gd name="T41" fmla="*/ 84 h 200"/>
                <a:gd name="T42" fmla="*/ 213 w 213"/>
                <a:gd name="T43" fmla="*/ 5 h 200"/>
                <a:gd name="T44" fmla="*/ 206 w 213"/>
                <a:gd name="T45" fmla="*/ 3 h 200"/>
                <a:gd name="T46" fmla="*/ 184 w 213"/>
                <a:gd name="T47" fmla="*/ 0 h 200"/>
                <a:gd name="T48" fmla="*/ 183 w 213"/>
                <a:gd name="T4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" h="200">
                  <a:moveTo>
                    <a:pt x="104" y="200"/>
                  </a:move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moveTo>
                    <a:pt x="183" y="0"/>
                  </a:moveTo>
                  <a:cubicBezTo>
                    <a:pt x="141" y="0"/>
                    <a:pt x="103" y="27"/>
                    <a:pt x="90" y="68"/>
                  </a:cubicBezTo>
                  <a:cubicBezTo>
                    <a:pt x="83" y="65"/>
                    <a:pt x="75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30" y="64"/>
                    <a:pt x="0" y="95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70"/>
                    <a:pt x="30" y="200"/>
                    <a:pt x="67" y="200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95" y="191"/>
                    <a:pt x="88" y="180"/>
                    <a:pt x="85" y="167"/>
                  </a:cubicBezTo>
                  <a:cubicBezTo>
                    <a:pt x="77" y="131"/>
                    <a:pt x="99" y="95"/>
                    <a:pt x="135" y="86"/>
                  </a:cubicBezTo>
                  <a:cubicBezTo>
                    <a:pt x="140" y="85"/>
                    <a:pt x="145" y="84"/>
                    <a:pt x="151" y="84"/>
                  </a:cubicBezTo>
                  <a:cubicBezTo>
                    <a:pt x="153" y="84"/>
                    <a:pt x="156" y="84"/>
                    <a:pt x="158" y="84"/>
                  </a:cubicBezTo>
                  <a:cubicBezTo>
                    <a:pt x="161" y="50"/>
                    <a:pt x="182" y="20"/>
                    <a:pt x="213" y="5"/>
                  </a:cubicBezTo>
                  <a:cubicBezTo>
                    <a:pt x="210" y="4"/>
                    <a:pt x="208" y="3"/>
                    <a:pt x="206" y="3"/>
                  </a:cubicBezTo>
                  <a:cubicBezTo>
                    <a:pt x="198" y="1"/>
                    <a:pt x="191" y="0"/>
                    <a:pt x="184" y="0"/>
                  </a:cubicBezTo>
                  <a:cubicBezTo>
                    <a:pt x="184" y="0"/>
                    <a:pt x="183" y="0"/>
                    <a:pt x="183" y="0"/>
                  </a:cubicBezTo>
                </a:path>
              </a:pathLst>
            </a:custGeom>
            <a:solidFill>
              <a:srgbClr val="1A8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" name="Freeform 67"/>
            <p:cNvSpPr>
              <a:spLocks/>
            </p:cNvSpPr>
            <p:nvPr/>
          </p:nvSpPr>
          <p:spPr bwMode="auto">
            <a:xfrm>
              <a:off x="5203826" y="-482600"/>
              <a:ext cx="727075" cy="712788"/>
            </a:xfrm>
            <a:custGeom>
              <a:avLst/>
              <a:gdLst>
                <a:gd name="T0" fmla="*/ 214 w 222"/>
                <a:gd name="T1" fmla="*/ 194 h 218"/>
                <a:gd name="T2" fmla="*/ 147 w 222"/>
                <a:gd name="T3" fmla="*/ 77 h 218"/>
                <a:gd name="T4" fmla="*/ 147 w 222"/>
                <a:gd name="T5" fmla="*/ 30 h 218"/>
                <a:gd name="T6" fmla="*/ 148 w 222"/>
                <a:gd name="T7" fmla="*/ 30 h 218"/>
                <a:gd name="T8" fmla="*/ 163 w 222"/>
                <a:gd name="T9" fmla="*/ 16 h 218"/>
                <a:gd name="T10" fmla="*/ 163 w 222"/>
                <a:gd name="T11" fmla="*/ 15 h 218"/>
                <a:gd name="T12" fmla="*/ 148 w 222"/>
                <a:gd name="T13" fmla="*/ 0 h 218"/>
                <a:gd name="T14" fmla="*/ 74 w 222"/>
                <a:gd name="T15" fmla="*/ 0 h 218"/>
                <a:gd name="T16" fmla="*/ 59 w 222"/>
                <a:gd name="T17" fmla="*/ 15 h 218"/>
                <a:gd name="T18" fmla="*/ 74 w 222"/>
                <a:gd name="T19" fmla="*/ 30 h 218"/>
                <a:gd name="T20" fmla="*/ 74 w 222"/>
                <a:gd name="T21" fmla="*/ 30 h 218"/>
                <a:gd name="T22" fmla="*/ 75 w 222"/>
                <a:gd name="T23" fmla="*/ 30 h 218"/>
                <a:gd name="T24" fmla="*/ 75 w 222"/>
                <a:gd name="T25" fmla="*/ 77 h 218"/>
                <a:gd name="T26" fmla="*/ 8 w 222"/>
                <a:gd name="T27" fmla="*/ 194 h 218"/>
                <a:gd name="T28" fmla="*/ 21 w 222"/>
                <a:gd name="T29" fmla="*/ 218 h 218"/>
                <a:gd name="T30" fmla="*/ 201 w 222"/>
                <a:gd name="T31" fmla="*/ 218 h 218"/>
                <a:gd name="T32" fmla="*/ 214 w 222"/>
                <a:gd name="T33" fmla="*/ 19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218">
                  <a:moveTo>
                    <a:pt x="214" y="194"/>
                  </a:moveTo>
                  <a:cubicBezTo>
                    <a:pt x="147" y="77"/>
                    <a:pt x="147" y="77"/>
                    <a:pt x="147" y="77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56" y="30"/>
                    <a:pt x="163" y="24"/>
                    <a:pt x="163" y="16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7"/>
                    <a:pt x="156" y="0"/>
                    <a:pt x="14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6" y="0"/>
                    <a:pt x="59" y="7"/>
                    <a:pt x="59" y="15"/>
                  </a:cubicBezTo>
                  <a:cubicBezTo>
                    <a:pt x="59" y="23"/>
                    <a:pt x="66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0" y="207"/>
                    <a:pt x="6" y="218"/>
                    <a:pt x="21" y="218"/>
                  </a:cubicBezTo>
                  <a:cubicBezTo>
                    <a:pt x="201" y="218"/>
                    <a:pt x="201" y="218"/>
                    <a:pt x="201" y="218"/>
                  </a:cubicBezTo>
                  <a:cubicBezTo>
                    <a:pt x="216" y="218"/>
                    <a:pt x="222" y="208"/>
                    <a:pt x="214" y="194"/>
                  </a:cubicBezTo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" name="Freeform 68"/>
            <p:cNvSpPr>
              <a:spLocks/>
            </p:cNvSpPr>
            <p:nvPr/>
          </p:nvSpPr>
          <p:spPr bwMode="auto">
            <a:xfrm>
              <a:off x="5321301" y="-12700"/>
              <a:ext cx="495300" cy="157163"/>
            </a:xfrm>
            <a:custGeom>
              <a:avLst/>
              <a:gdLst>
                <a:gd name="T0" fmla="*/ 123 w 151"/>
                <a:gd name="T1" fmla="*/ 0 h 48"/>
                <a:gd name="T2" fmla="*/ 91 w 151"/>
                <a:gd name="T3" fmla="*/ 0 h 48"/>
                <a:gd name="T4" fmla="*/ 92 w 151"/>
                <a:gd name="T5" fmla="*/ 6 h 48"/>
                <a:gd name="T6" fmla="*/ 78 w 151"/>
                <a:gd name="T7" fmla="*/ 20 h 48"/>
                <a:gd name="T8" fmla="*/ 65 w 151"/>
                <a:gd name="T9" fmla="*/ 6 h 48"/>
                <a:gd name="T10" fmla="*/ 66 w 151"/>
                <a:gd name="T11" fmla="*/ 0 h 48"/>
                <a:gd name="T12" fmla="*/ 27 w 151"/>
                <a:gd name="T13" fmla="*/ 0 h 48"/>
                <a:gd name="T14" fmla="*/ 0 w 151"/>
                <a:gd name="T15" fmla="*/ 48 h 48"/>
                <a:gd name="T16" fmla="*/ 151 w 151"/>
                <a:gd name="T17" fmla="*/ 48 h 48"/>
                <a:gd name="T18" fmla="*/ 123 w 151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48">
                  <a:moveTo>
                    <a:pt x="123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2"/>
                    <a:pt x="92" y="4"/>
                    <a:pt x="92" y="6"/>
                  </a:cubicBezTo>
                  <a:cubicBezTo>
                    <a:pt x="92" y="14"/>
                    <a:pt x="86" y="20"/>
                    <a:pt x="78" y="20"/>
                  </a:cubicBezTo>
                  <a:cubicBezTo>
                    <a:pt x="71" y="19"/>
                    <a:pt x="65" y="13"/>
                    <a:pt x="65" y="6"/>
                  </a:cubicBezTo>
                  <a:cubicBezTo>
                    <a:pt x="65" y="4"/>
                    <a:pt x="66" y="2"/>
                    <a:pt x="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Freeform 69"/>
            <p:cNvSpPr>
              <a:spLocks/>
            </p:cNvSpPr>
            <p:nvPr/>
          </p:nvSpPr>
          <p:spPr bwMode="auto">
            <a:xfrm>
              <a:off x="5534026" y="-12700"/>
              <a:ext cx="88900" cy="66675"/>
            </a:xfrm>
            <a:custGeom>
              <a:avLst/>
              <a:gdLst>
                <a:gd name="T0" fmla="*/ 13 w 27"/>
                <a:gd name="T1" fmla="*/ 20 h 20"/>
                <a:gd name="T2" fmla="*/ 27 w 27"/>
                <a:gd name="T3" fmla="*/ 6 h 20"/>
                <a:gd name="T4" fmla="*/ 26 w 27"/>
                <a:gd name="T5" fmla="*/ 0 h 20"/>
                <a:gd name="T6" fmla="*/ 1 w 27"/>
                <a:gd name="T7" fmla="*/ 0 h 20"/>
                <a:gd name="T8" fmla="*/ 0 w 27"/>
                <a:gd name="T9" fmla="*/ 6 h 20"/>
                <a:gd name="T10" fmla="*/ 13 w 27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13" y="20"/>
                  </a:moveTo>
                  <a:cubicBezTo>
                    <a:pt x="21" y="20"/>
                    <a:pt x="27" y="14"/>
                    <a:pt x="27" y="6"/>
                  </a:cubicBezTo>
                  <a:cubicBezTo>
                    <a:pt x="27" y="4"/>
                    <a:pt x="26" y="2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4"/>
                    <a:pt x="6" y="20"/>
                    <a:pt x="13" y="20"/>
                  </a:cubicBez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Oval 70"/>
            <p:cNvSpPr>
              <a:spLocks noChangeArrowheads="1"/>
            </p:cNvSpPr>
            <p:nvPr/>
          </p:nvSpPr>
          <p:spPr bwMode="auto">
            <a:xfrm>
              <a:off x="5613401" y="66675"/>
              <a:ext cx="42863" cy="42863"/>
            </a:xfrm>
            <a:prstGeom prst="ellipse">
              <a:avLst/>
            </a:pr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Freeform 71"/>
            <p:cNvSpPr>
              <a:spLocks noEditPoints="1"/>
            </p:cNvSpPr>
            <p:nvPr/>
          </p:nvSpPr>
          <p:spPr bwMode="auto">
            <a:xfrm>
              <a:off x="5397501" y="-482600"/>
              <a:ext cx="49213" cy="96838"/>
            </a:xfrm>
            <a:custGeom>
              <a:avLst/>
              <a:gdLst>
                <a:gd name="T0" fmla="*/ 15 w 15"/>
                <a:gd name="T1" fmla="*/ 30 h 30"/>
                <a:gd name="T2" fmla="*/ 15 w 15"/>
                <a:gd name="T3" fmla="*/ 30 h 30"/>
                <a:gd name="T4" fmla="*/ 15 w 15"/>
                <a:gd name="T5" fmla="*/ 30 h 30"/>
                <a:gd name="T6" fmla="*/ 15 w 15"/>
                <a:gd name="T7" fmla="*/ 30 h 30"/>
                <a:gd name="T8" fmla="*/ 15 w 15"/>
                <a:gd name="T9" fmla="*/ 30 h 30"/>
                <a:gd name="T10" fmla="*/ 15 w 15"/>
                <a:gd name="T11" fmla="*/ 30 h 30"/>
                <a:gd name="T12" fmla="*/ 15 w 15"/>
                <a:gd name="T13" fmla="*/ 30 h 30"/>
                <a:gd name="T14" fmla="*/ 15 w 15"/>
                <a:gd name="T15" fmla="*/ 30 h 30"/>
                <a:gd name="T16" fmla="*/ 15 w 15"/>
                <a:gd name="T17" fmla="*/ 30 h 30"/>
                <a:gd name="T18" fmla="*/ 15 w 15"/>
                <a:gd name="T19" fmla="*/ 30 h 30"/>
                <a:gd name="T20" fmla="*/ 0 w 15"/>
                <a:gd name="T21" fmla="*/ 15 h 30"/>
                <a:gd name="T22" fmla="*/ 0 w 15"/>
                <a:gd name="T23" fmla="*/ 15 h 30"/>
                <a:gd name="T24" fmla="*/ 0 w 15"/>
                <a:gd name="T25" fmla="*/ 15 h 30"/>
                <a:gd name="T26" fmla="*/ 15 w 15"/>
                <a:gd name="T27" fmla="*/ 0 h 30"/>
                <a:gd name="T28" fmla="*/ 0 w 15"/>
                <a:gd name="T29" fmla="*/ 15 h 30"/>
                <a:gd name="T30" fmla="*/ 0 w 15"/>
                <a:gd name="T31" fmla="*/ 15 h 30"/>
                <a:gd name="T32" fmla="*/ 15 w 15"/>
                <a:gd name="T33" fmla="*/ 0 h 30"/>
                <a:gd name="T34" fmla="*/ 15 w 15"/>
                <a:gd name="T35" fmla="*/ 0 h 30"/>
                <a:gd name="T36" fmla="*/ 15 w 15"/>
                <a:gd name="T37" fmla="*/ 0 h 30"/>
                <a:gd name="T38" fmla="*/ 15 w 15"/>
                <a:gd name="T39" fmla="*/ 0 h 30"/>
                <a:gd name="T40" fmla="*/ 15 w 15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30"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Freeform 72"/>
            <p:cNvSpPr>
              <a:spLocks/>
            </p:cNvSpPr>
            <p:nvPr/>
          </p:nvSpPr>
          <p:spPr bwMode="auto">
            <a:xfrm>
              <a:off x="5230813" y="-161925"/>
              <a:ext cx="179388" cy="314325"/>
            </a:xfrm>
            <a:custGeom>
              <a:avLst/>
              <a:gdLst>
                <a:gd name="T0" fmla="*/ 55 w 55"/>
                <a:gd name="T1" fmla="*/ 0 h 96"/>
                <a:gd name="T2" fmla="*/ 55 w 55"/>
                <a:gd name="T3" fmla="*/ 0 h 96"/>
                <a:gd name="T4" fmla="*/ 0 w 55"/>
                <a:gd name="T5" fmla="*/ 96 h 96"/>
                <a:gd name="T6" fmla="*/ 0 w 55"/>
                <a:gd name="T7" fmla="*/ 96 h 96"/>
                <a:gd name="T8" fmla="*/ 0 w 55"/>
                <a:gd name="T9" fmla="*/ 96 h 96"/>
                <a:gd name="T10" fmla="*/ 55 w 55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96"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Freeform 73"/>
            <p:cNvSpPr>
              <a:spLocks/>
            </p:cNvSpPr>
            <p:nvPr/>
          </p:nvSpPr>
          <p:spPr bwMode="auto">
            <a:xfrm>
              <a:off x="5410201" y="-231775"/>
              <a:ext cx="39688" cy="69850"/>
            </a:xfrm>
            <a:custGeom>
              <a:avLst/>
              <a:gdLst>
                <a:gd name="T0" fmla="*/ 25 w 25"/>
                <a:gd name="T1" fmla="*/ 0 h 44"/>
                <a:gd name="T2" fmla="*/ 0 w 25"/>
                <a:gd name="T3" fmla="*/ 44 h 44"/>
                <a:gd name="T4" fmla="*/ 0 w 25"/>
                <a:gd name="T5" fmla="*/ 44 h 44"/>
                <a:gd name="T6" fmla="*/ 25 w 25"/>
                <a:gd name="T7" fmla="*/ 0 h 44"/>
                <a:gd name="T8" fmla="*/ 25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25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Freeform 74"/>
            <p:cNvSpPr>
              <a:spLocks/>
            </p:cNvSpPr>
            <p:nvPr/>
          </p:nvSpPr>
          <p:spPr bwMode="auto">
            <a:xfrm>
              <a:off x="5410201" y="-231775"/>
              <a:ext cx="39688" cy="69850"/>
            </a:xfrm>
            <a:custGeom>
              <a:avLst/>
              <a:gdLst>
                <a:gd name="T0" fmla="*/ 25 w 25"/>
                <a:gd name="T1" fmla="*/ 0 h 44"/>
                <a:gd name="T2" fmla="*/ 0 w 25"/>
                <a:gd name="T3" fmla="*/ 44 h 44"/>
                <a:gd name="T4" fmla="*/ 0 w 25"/>
                <a:gd name="T5" fmla="*/ 44 h 44"/>
                <a:gd name="T6" fmla="*/ 25 w 25"/>
                <a:gd name="T7" fmla="*/ 0 h 44"/>
                <a:gd name="T8" fmla="*/ 25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25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" name="Freeform 75"/>
            <p:cNvSpPr>
              <a:spLocks/>
            </p:cNvSpPr>
            <p:nvPr/>
          </p:nvSpPr>
          <p:spPr bwMode="auto">
            <a:xfrm>
              <a:off x="5230813" y="217488"/>
              <a:ext cx="31750" cy="12700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4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2" y="2"/>
                    <a:pt x="6" y="3"/>
                    <a:pt x="10" y="4"/>
                  </a:cubicBezTo>
                  <a:cubicBezTo>
                    <a:pt x="6" y="3"/>
                    <a:pt x="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" name="Freeform 76"/>
            <p:cNvSpPr>
              <a:spLocks/>
            </p:cNvSpPr>
            <p:nvPr/>
          </p:nvSpPr>
          <p:spPr bwMode="auto">
            <a:xfrm>
              <a:off x="5213351" y="-482600"/>
              <a:ext cx="338138" cy="712788"/>
            </a:xfrm>
            <a:custGeom>
              <a:avLst/>
              <a:gdLst>
                <a:gd name="T0" fmla="*/ 103 w 103"/>
                <a:gd name="T1" fmla="*/ 0 h 218"/>
                <a:gd name="T2" fmla="*/ 71 w 103"/>
                <a:gd name="T3" fmla="*/ 0 h 218"/>
                <a:gd name="T4" fmla="*/ 71 w 103"/>
                <a:gd name="T5" fmla="*/ 0 h 218"/>
                <a:gd name="T6" fmla="*/ 71 w 103"/>
                <a:gd name="T7" fmla="*/ 0 h 218"/>
                <a:gd name="T8" fmla="*/ 71 w 103"/>
                <a:gd name="T9" fmla="*/ 0 h 218"/>
                <a:gd name="T10" fmla="*/ 71 w 103"/>
                <a:gd name="T11" fmla="*/ 0 h 218"/>
                <a:gd name="T12" fmla="*/ 56 w 103"/>
                <a:gd name="T13" fmla="*/ 15 h 218"/>
                <a:gd name="T14" fmla="*/ 56 w 103"/>
                <a:gd name="T15" fmla="*/ 15 h 218"/>
                <a:gd name="T16" fmla="*/ 56 w 103"/>
                <a:gd name="T17" fmla="*/ 15 h 218"/>
                <a:gd name="T18" fmla="*/ 56 w 103"/>
                <a:gd name="T19" fmla="*/ 15 h 218"/>
                <a:gd name="T20" fmla="*/ 56 w 103"/>
                <a:gd name="T21" fmla="*/ 15 h 218"/>
                <a:gd name="T22" fmla="*/ 71 w 103"/>
                <a:gd name="T23" fmla="*/ 30 h 218"/>
                <a:gd name="T24" fmla="*/ 71 w 103"/>
                <a:gd name="T25" fmla="*/ 30 h 218"/>
                <a:gd name="T26" fmla="*/ 71 w 103"/>
                <a:gd name="T27" fmla="*/ 30 h 218"/>
                <a:gd name="T28" fmla="*/ 71 w 103"/>
                <a:gd name="T29" fmla="*/ 30 h 218"/>
                <a:gd name="T30" fmla="*/ 71 w 103"/>
                <a:gd name="T31" fmla="*/ 30 h 218"/>
                <a:gd name="T32" fmla="*/ 71 w 103"/>
                <a:gd name="T33" fmla="*/ 30 h 218"/>
                <a:gd name="T34" fmla="*/ 71 w 103"/>
                <a:gd name="T35" fmla="*/ 30 h 218"/>
                <a:gd name="T36" fmla="*/ 72 w 103"/>
                <a:gd name="T37" fmla="*/ 30 h 218"/>
                <a:gd name="T38" fmla="*/ 72 w 103"/>
                <a:gd name="T39" fmla="*/ 77 h 218"/>
                <a:gd name="T40" fmla="*/ 72 w 103"/>
                <a:gd name="T41" fmla="*/ 77 h 218"/>
                <a:gd name="T42" fmla="*/ 60 w 103"/>
                <a:gd name="T43" fmla="*/ 98 h 218"/>
                <a:gd name="T44" fmla="*/ 5 w 103"/>
                <a:gd name="T45" fmla="*/ 194 h 218"/>
                <a:gd name="T46" fmla="*/ 5 w 103"/>
                <a:gd name="T47" fmla="*/ 194 h 218"/>
                <a:gd name="T48" fmla="*/ 5 w 103"/>
                <a:gd name="T49" fmla="*/ 214 h 218"/>
                <a:gd name="T50" fmla="*/ 15 w 103"/>
                <a:gd name="T51" fmla="*/ 218 h 218"/>
                <a:gd name="T52" fmla="*/ 18 w 103"/>
                <a:gd name="T53" fmla="*/ 218 h 218"/>
                <a:gd name="T54" fmla="*/ 18 w 103"/>
                <a:gd name="T55" fmla="*/ 218 h 218"/>
                <a:gd name="T56" fmla="*/ 67 w 103"/>
                <a:gd name="T57" fmla="*/ 218 h 218"/>
                <a:gd name="T58" fmla="*/ 74 w 103"/>
                <a:gd name="T59" fmla="*/ 192 h 218"/>
                <a:gd name="T60" fmla="*/ 33 w 103"/>
                <a:gd name="T61" fmla="*/ 192 h 218"/>
                <a:gd name="T62" fmla="*/ 60 w 103"/>
                <a:gd name="T63" fmla="*/ 144 h 218"/>
                <a:gd name="T64" fmla="*/ 86 w 103"/>
                <a:gd name="T65" fmla="*/ 144 h 218"/>
                <a:gd name="T66" fmla="*/ 103 w 103"/>
                <a:gd name="T67" fmla="*/ 77 h 218"/>
                <a:gd name="T68" fmla="*/ 103 w 103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218">
                  <a:moveTo>
                    <a:pt x="103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3" y="0"/>
                    <a:pt x="56" y="7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3"/>
                    <a:pt x="63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0" y="202"/>
                    <a:pt x="1" y="209"/>
                    <a:pt x="5" y="214"/>
                  </a:cubicBezTo>
                  <a:cubicBezTo>
                    <a:pt x="7" y="216"/>
                    <a:pt x="11" y="217"/>
                    <a:pt x="15" y="218"/>
                  </a:cubicBezTo>
                  <a:cubicBezTo>
                    <a:pt x="16" y="218"/>
                    <a:pt x="17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83C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" name="Freeform 77"/>
            <p:cNvSpPr>
              <a:spLocks/>
            </p:cNvSpPr>
            <p:nvPr/>
          </p:nvSpPr>
          <p:spPr bwMode="auto">
            <a:xfrm>
              <a:off x="5321301" y="-12700"/>
              <a:ext cx="174625" cy="157163"/>
            </a:xfrm>
            <a:custGeom>
              <a:avLst/>
              <a:gdLst>
                <a:gd name="T0" fmla="*/ 110 w 110"/>
                <a:gd name="T1" fmla="*/ 0 h 99"/>
                <a:gd name="T2" fmla="*/ 56 w 110"/>
                <a:gd name="T3" fmla="*/ 0 h 99"/>
                <a:gd name="T4" fmla="*/ 0 w 110"/>
                <a:gd name="T5" fmla="*/ 99 h 99"/>
                <a:gd name="T6" fmla="*/ 85 w 110"/>
                <a:gd name="T7" fmla="*/ 99 h 99"/>
                <a:gd name="T8" fmla="*/ 110 w 11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9">
                  <a:moveTo>
                    <a:pt x="110" y="0"/>
                  </a:moveTo>
                  <a:lnTo>
                    <a:pt x="56" y="0"/>
                  </a:lnTo>
                  <a:lnTo>
                    <a:pt x="0" y="99"/>
                  </a:lnTo>
                  <a:lnTo>
                    <a:pt x="85" y="9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0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78"/>
            <p:cNvSpPr>
              <a:spLocks/>
            </p:cNvSpPr>
            <p:nvPr/>
          </p:nvSpPr>
          <p:spPr bwMode="auto">
            <a:xfrm>
              <a:off x="5321301" y="-12700"/>
              <a:ext cx="174625" cy="157163"/>
            </a:xfrm>
            <a:custGeom>
              <a:avLst/>
              <a:gdLst>
                <a:gd name="T0" fmla="*/ 110 w 110"/>
                <a:gd name="T1" fmla="*/ 0 h 99"/>
                <a:gd name="T2" fmla="*/ 56 w 110"/>
                <a:gd name="T3" fmla="*/ 0 h 99"/>
                <a:gd name="T4" fmla="*/ 0 w 110"/>
                <a:gd name="T5" fmla="*/ 99 h 99"/>
                <a:gd name="T6" fmla="*/ 85 w 110"/>
                <a:gd name="T7" fmla="*/ 99 h 99"/>
                <a:gd name="T8" fmla="*/ 110 w 11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99">
                  <a:moveTo>
                    <a:pt x="110" y="0"/>
                  </a:moveTo>
                  <a:lnTo>
                    <a:pt x="56" y="0"/>
                  </a:lnTo>
                  <a:lnTo>
                    <a:pt x="0" y="99"/>
                  </a:lnTo>
                  <a:lnTo>
                    <a:pt x="85" y="99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1" name="Group 320"/>
          <p:cNvGrpSpPr>
            <a:grpSpLocks noChangeAspect="1"/>
          </p:cNvGrpSpPr>
          <p:nvPr/>
        </p:nvGrpSpPr>
        <p:grpSpPr>
          <a:xfrm>
            <a:off x="4966945" y="4132895"/>
            <a:ext cx="792601" cy="664103"/>
            <a:chOff x="5265738" y="-696913"/>
            <a:chExt cx="1047751" cy="877888"/>
          </a:xfrm>
        </p:grpSpPr>
        <p:sp>
          <p:nvSpPr>
            <p:cNvPr id="319" name="Freeform 82"/>
            <p:cNvSpPr>
              <a:spLocks/>
            </p:cNvSpPr>
            <p:nvPr/>
          </p:nvSpPr>
          <p:spPr bwMode="auto">
            <a:xfrm>
              <a:off x="5546726" y="-696913"/>
              <a:ext cx="766763" cy="579438"/>
            </a:xfrm>
            <a:custGeom>
              <a:avLst/>
              <a:gdLst>
                <a:gd name="T0" fmla="*/ 96 w 234"/>
                <a:gd name="T1" fmla="*/ 87 h 177"/>
                <a:gd name="T2" fmla="*/ 171 w 234"/>
                <a:gd name="T3" fmla="*/ 153 h 177"/>
                <a:gd name="T4" fmla="*/ 192 w 234"/>
                <a:gd name="T5" fmla="*/ 177 h 177"/>
                <a:gd name="T6" fmla="*/ 234 w 234"/>
                <a:gd name="T7" fmla="*/ 122 h 177"/>
                <a:gd name="T8" fmla="*/ 203 w 234"/>
                <a:gd name="T9" fmla="*/ 75 h 177"/>
                <a:gd name="T10" fmla="*/ 203 w 234"/>
                <a:gd name="T11" fmla="*/ 68 h 177"/>
                <a:gd name="T12" fmla="*/ 135 w 234"/>
                <a:gd name="T13" fmla="*/ 0 h 177"/>
                <a:gd name="T14" fmla="*/ 79 w 234"/>
                <a:gd name="T15" fmla="*/ 28 h 177"/>
                <a:gd name="T16" fmla="*/ 7 w 234"/>
                <a:gd name="T17" fmla="*/ 45 h 177"/>
                <a:gd name="T18" fmla="*/ 0 w 234"/>
                <a:gd name="T19" fmla="*/ 67 h 177"/>
                <a:gd name="T20" fmla="*/ 13 w 234"/>
                <a:gd name="T21" fmla="*/ 66 h 177"/>
                <a:gd name="T22" fmla="*/ 74 w 234"/>
                <a:gd name="T23" fmla="*/ 89 h 177"/>
                <a:gd name="T24" fmla="*/ 96 w 234"/>
                <a:gd name="T2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177">
                  <a:moveTo>
                    <a:pt x="96" y="87"/>
                  </a:moveTo>
                  <a:cubicBezTo>
                    <a:pt x="134" y="87"/>
                    <a:pt x="166" y="115"/>
                    <a:pt x="171" y="153"/>
                  </a:cubicBezTo>
                  <a:cubicBezTo>
                    <a:pt x="179" y="159"/>
                    <a:pt x="186" y="168"/>
                    <a:pt x="192" y="177"/>
                  </a:cubicBezTo>
                  <a:cubicBezTo>
                    <a:pt x="217" y="171"/>
                    <a:pt x="234" y="148"/>
                    <a:pt x="234" y="122"/>
                  </a:cubicBezTo>
                  <a:cubicBezTo>
                    <a:pt x="234" y="101"/>
                    <a:pt x="222" y="85"/>
                    <a:pt x="203" y="75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2" y="30"/>
                    <a:pt x="172" y="0"/>
                    <a:pt x="135" y="0"/>
                  </a:cubicBezTo>
                  <a:cubicBezTo>
                    <a:pt x="113" y="0"/>
                    <a:pt x="92" y="10"/>
                    <a:pt x="79" y="28"/>
                  </a:cubicBezTo>
                  <a:cubicBezTo>
                    <a:pt x="54" y="13"/>
                    <a:pt x="22" y="21"/>
                    <a:pt x="7" y="45"/>
                  </a:cubicBezTo>
                  <a:cubicBezTo>
                    <a:pt x="3" y="52"/>
                    <a:pt x="1" y="59"/>
                    <a:pt x="0" y="67"/>
                  </a:cubicBezTo>
                  <a:cubicBezTo>
                    <a:pt x="4" y="66"/>
                    <a:pt x="8" y="66"/>
                    <a:pt x="13" y="66"/>
                  </a:cubicBezTo>
                  <a:cubicBezTo>
                    <a:pt x="33" y="66"/>
                    <a:pt x="55" y="69"/>
                    <a:pt x="74" y="89"/>
                  </a:cubicBezTo>
                  <a:lnTo>
                    <a:pt x="96" y="87"/>
                  </a:ln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Freeform 83"/>
            <p:cNvSpPr>
              <a:spLocks/>
            </p:cNvSpPr>
            <p:nvPr/>
          </p:nvSpPr>
          <p:spPr bwMode="auto">
            <a:xfrm>
              <a:off x="5265738" y="-434975"/>
              <a:ext cx="863600" cy="615950"/>
            </a:xfrm>
            <a:custGeom>
              <a:avLst/>
              <a:gdLst>
                <a:gd name="T0" fmla="*/ 234 w 264"/>
                <a:gd name="T1" fmla="*/ 85 h 188"/>
                <a:gd name="T2" fmla="*/ 234 w 264"/>
                <a:gd name="T3" fmla="*/ 82 h 188"/>
                <a:gd name="T4" fmla="*/ 183 w 264"/>
                <a:gd name="T5" fmla="*/ 30 h 188"/>
                <a:gd name="T6" fmla="*/ 158 w 264"/>
                <a:gd name="T7" fmla="*/ 37 h 188"/>
                <a:gd name="T8" fmla="*/ 158 w 264"/>
                <a:gd name="T9" fmla="*/ 37 h 188"/>
                <a:gd name="T10" fmla="*/ 155 w 264"/>
                <a:gd name="T11" fmla="*/ 38 h 188"/>
                <a:gd name="T12" fmla="*/ 155 w 264"/>
                <a:gd name="T13" fmla="*/ 37 h 188"/>
                <a:gd name="T14" fmla="*/ 133 w 264"/>
                <a:gd name="T15" fmla="*/ 83 h 188"/>
                <a:gd name="T16" fmla="*/ 155 w 264"/>
                <a:gd name="T17" fmla="*/ 83 h 188"/>
                <a:gd name="T18" fmla="*/ 121 w 264"/>
                <a:gd name="T19" fmla="*/ 123 h 188"/>
                <a:gd name="T20" fmla="*/ 87 w 264"/>
                <a:gd name="T21" fmla="*/ 83 h 188"/>
                <a:gd name="T22" fmla="*/ 110 w 264"/>
                <a:gd name="T23" fmla="*/ 83 h 188"/>
                <a:gd name="T24" fmla="*/ 137 w 264"/>
                <a:gd name="T25" fmla="*/ 21 h 188"/>
                <a:gd name="T26" fmla="*/ 42 w 264"/>
                <a:gd name="T27" fmla="*/ 41 h 188"/>
                <a:gd name="T28" fmla="*/ 31 w 264"/>
                <a:gd name="T29" fmla="*/ 77 h 188"/>
                <a:gd name="T30" fmla="*/ 31 w 264"/>
                <a:gd name="T31" fmla="*/ 84 h 188"/>
                <a:gd name="T32" fmla="*/ 0 w 264"/>
                <a:gd name="T33" fmla="*/ 132 h 188"/>
                <a:gd name="T34" fmla="*/ 59 w 264"/>
                <a:gd name="T35" fmla="*/ 188 h 188"/>
                <a:gd name="T36" fmla="*/ 205 w 264"/>
                <a:gd name="T37" fmla="*/ 188 h 188"/>
                <a:gd name="T38" fmla="*/ 264 w 264"/>
                <a:gd name="T39" fmla="*/ 132 h 188"/>
                <a:gd name="T40" fmla="*/ 234 w 264"/>
                <a:gd name="T41" fmla="*/ 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188">
                  <a:moveTo>
                    <a:pt x="234" y="85"/>
                  </a:moveTo>
                  <a:cubicBezTo>
                    <a:pt x="234" y="82"/>
                    <a:pt x="234" y="82"/>
                    <a:pt x="234" y="82"/>
                  </a:cubicBezTo>
                  <a:cubicBezTo>
                    <a:pt x="234" y="53"/>
                    <a:pt x="211" y="30"/>
                    <a:pt x="183" y="30"/>
                  </a:cubicBezTo>
                  <a:cubicBezTo>
                    <a:pt x="174" y="30"/>
                    <a:pt x="165" y="33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6" y="37"/>
                    <a:pt x="155" y="38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40" y="48"/>
                    <a:pt x="133" y="65"/>
                    <a:pt x="133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58"/>
                    <a:pt x="120" y="35"/>
                    <a:pt x="137" y="21"/>
                  </a:cubicBezTo>
                  <a:cubicBezTo>
                    <a:pt x="105" y="0"/>
                    <a:pt x="62" y="9"/>
                    <a:pt x="42" y="41"/>
                  </a:cubicBezTo>
                  <a:cubicBezTo>
                    <a:pt x="35" y="52"/>
                    <a:pt x="31" y="64"/>
                    <a:pt x="31" y="77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12" y="94"/>
                    <a:pt x="0" y="110"/>
                    <a:pt x="0" y="132"/>
                  </a:cubicBezTo>
                  <a:cubicBezTo>
                    <a:pt x="0" y="164"/>
                    <a:pt x="26" y="188"/>
                    <a:pt x="59" y="188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38" y="188"/>
                    <a:pt x="264" y="163"/>
                    <a:pt x="264" y="132"/>
                  </a:cubicBezTo>
                  <a:cubicBezTo>
                    <a:pt x="264" y="111"/>
                    <a:pt x="253" y="95"/>
                    <a:pt x="234" y="85"/>
                  </a:cubicBez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8" name="Group 327"/>
          <p:cNvGrpSpPr>
            <a:grpSpLocks noChangeAspect="1"/>
          </p:cNvGrpSpPr>
          <p:nvPr/>
        </p:nvGrpSpPr>
        <p:grpSpPr>
          <a:xfrm>
            <a:off x="4966343" y="5399115"/>
            <a:ext cx="793803" cy="792601"/>
            <a:chOff x="5299075" y="6554788"/>
            <a:chExt cx="1047750" cy="1046162"/>
          </a:xfrm>
        </p:grpSpPr>
        <p:sp>
          <p:nvSpPr>
            <p:cNvPr id="325" name="Freeform 87"/>
            <p:cNvSpPr>
              <a:spLocks/>
            </p:cNvSpPr>
            <p:nvPr/>
          </p:nvSpPr>
          <p:spPr bwMode="auto">
            <a:xfrm>
              <a:off x="5795963" y="6761163"/>
              <a:ext cx="295275" cy="450850"/>
            </a:xfrm>
            <a:custGeom>
              <a:avLst/>
              <a:gdLst>
                <a:gd name="T0" fmla="*/ 186 w 186"/>
                <a:gd name="T1" fmla="*/ 43 h 284"/>
                <a:gd name="T2" fmla="*/ 143 w 186"/>
                <a:gd name="T3" fmla="*/ 0 h 284"/>
                <a:gd name="T4" fmla="*/ 0 w 186"/>
                <a:gd name="T5" fmla="*/ 142 h 284"/>
                <a:gd name="T6" fmla="*/ 143 w 186"/>
                <a:gd name="T7" fmla="*/ 284 h 284"/>
                <a:gd name="T8" fmla="*/ 186 w 186"/>
                <a:gd name="T9" fmla="*/ 243 h 284"/>
                <a:gd name="T10" fmla="*/ 89 w 186"/>
                <a:gd name="T11" fmla="*/ 146 h 284"/>
                <a:gd name="T12" fmla="*/ 186 w 186"/>
                <a:gd name="T13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84">
                  <a:moveTo>
                    <a:pt x="186" y="43"/>
                  </a:moveTo>
                  <a:lnTo>
                    <a:pt x="143" y="0"/>
                  </a:lnTo>
                  <a:lnTo>
                    <a:pt x="0" y="142"/>
                  </a:lnTo>
                  <a:lnTo>
                    <a:pt x="143" y="284"/>
                  </a:lnTo>
                  <a:lnTo>
                    <a:pt x="186" y="243"/>
                  </a:lnTo>
                  <a:lnTo>
                    <a:pt x="89" y="146"/>
                  </a:lnTo>
                  <a:lnTo>
                    <a:pt x="186" y="43"/>
                  </a:lnTo>
                  <a:close/>
                </a:path>
              </a:pathLst>
            </a:custGeom>
            <a:solidFill>
              <a:srgbClr val="B8D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Freeform 88"/>
            <p:cNvSpPr>
              <a:spLocks/>
            </p:cNvSpPr>
            <p:nvPr/>
          </p:nvSpPr>
          <p:spPr bwMode="auto">
            <a:xfrm>
              <a:off x="5554663" y="6943725"/>
              <a:ext cx="293688" cy="450850"/>
            </a:xfrm>
            <a:custGeom>
              <a:avLst/>
              <a:gdLst>
                <a:gd name="T0" fmla="*/ 0 w 185"/>
                <a:gd name="T1" fmla="*/ 48 h 284"/>
                <a:gd name="T2" fmla="*/ 97 w 185"/>
                <a:gd name="T3" fmla="*/ 144 h 284"/>
                <a:gd name="T4" fmla="*/ 0 w 185"/>
                <a:gd name="T5" fmla="*/ 241 h 284"/>
                <a:gd name="T6" fmla="*/ 43 w 185"/>
                <a:gd name="T7" fmla="*/ 284 h 284"/>
                <a:gd name="T8" fmla="*/ 185 w 185"/>
                <a:gd name="T9" fmla="*/ 142 h 284"/>
                <a:gd name="T10" fmla="*/ 43 w 185"/>
                <a:gd name="T11" fmla="*/ 0 h 284"/>
                <a:gd name="T12" fmla="*/ 0 w 185"/>
                <a:gd name="T13" fmla="*/ 4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84">
                  <a:moveTo>
                    <a:pt x="0" y="48"/>
                  </a:moveTo>
                  <a:lnTo>
                    <a:pt x="97" y="144"/>
                  </a:lnTo>
                  <a:lnTo>
                    <a:pt x="0" y="241"/>
                  </a:lnTo>
                  <a:lnTo>
                    <a:pt x="43" y="284"/>
                  </a:lnTo>
                  <a:lnTo>
                    <a:pt x="185" y="142"/>
                  </a:lnTo>
                  <a:lnTo>
                    <a:pt x="4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D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89"/>
            <p:cNvSpPr>
              <a:spLocks noEditPoints="1"/>
            </p:cNvSpPr>
            <p:nvPr/>
          </p:nvSpPr>
          <p:spPr bwMode="auto">
            <a:xfrm>
              <a:off x="5299075" y="6554788"/>
              <a:ext cx="1047750" cy="1046162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160 w 320"/>
                <a:gd name="T11" fmla="*/ 21 h 320"/>
                <a:gd name="T12" fmla="*/ 299 w 320"/>
                <a:gd name="T13" fmla="*/ 160 h 320"/>
                <a:gd name="T14" fmla="*/ 160 w 320"/>
                <a:gd name="T15" fmla="*/ 299 h 320"/>
                <a:gd name="T16" fmla="*/ 21 w 320"/>
                <a:gd name="T17" fmla="*/ 160 h 320"/>
                <a:gd name="T18" fmla="*/ 160 w 320"/>
                <a:gd name="T19" fmla="*/ 21 h 320"/>
                <a:gd name="T20" fmla="*/ 160 w 320"/>
                <a:gd name="T21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247" y="320"/>
                    <a:pt x="320" y="247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160" y="21"/>
                  </a:moveTo>
                  <a:cubicBezTo>
                    <a:pt x="237" y="21"/>
                    <a:pt x="299" y="83"/>
                    <a:pt x="299" y="160"/>
                  </a:cubicBezTo>
                  <a:cubicBezTo>
                    <a:pt x="299" y="237"/>
                    <a:pt x="237" y="299"/>
                    <a:pt x="160" y="299"/>
                  </a:cubicBezTo>
                  <a:cubicBezTo>
                    <a:pt x="83" y="299"/>
                    <a:pt x="21" y="237"/>
                    <a:pt x="21" y="160"/>
                  </a:cubicBezTo>
                  <a:cubicBezTo>
                    <a:pt x="21" y="83"/>
                    <a:pt x="83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1" name="Group 340"/>
          <p:cNvGrpSpPr>
            <a:grpSpLocks noChangeAspect="1"/>
          </p:cNvGrpSpPr>
          <p:nvPr/>
        </p:nvGrpSpPr>
        <p:grpSpPr>
          <a:xfrm>
            <a:off x="9047459" y="1431948"/>
            <a:ext cx="684844" cy="792601"/>
            <a:chOff x="6223000" y="-836613"/>
            <a:chExt cx="908051" cy="1050926"/>
          </a:xfrm>
        </p:grpSpPr>
        <p:sp>
          <p:nvSpPr>
            <p:cNvPr id="332" name="Freeform 93"/>
            <p:cNvSpPr>
              <a:spLocks/>
            </p:cNvSpPr>
            <p:nvPr/>
          </p:nvSpPr>
          <p:spPr bwMode="auto">
            <a:xfrm>
              <a:off x="6223000" y="-574675"/>
              <a:ext cx="908050" cy="788988"/>
            </a:xfrm>
            <a:custGeom>
              <a:avLst/>
              <a:gdLst>
                <a:gd name="T0" fmla="*/ 572 w 572"/>
                <a:gd name="T1" fmla="*/ 429 h 497"/>
                <a:gd name="T2" fmla="*/ 572 w 572"/>
                <a:gd name="T3" fmla="*/ 429 h 497"/>
                <a:gd name="T4" fmla="*/ 558 w 572"/>
                <a:gd name="T5" fmla="*/ 0 h 497"/>
                <a:gd name="T6" fmla="*/ 525 w 572"/>
                <a:gd name="T7" fmla="*/ 0 h 497"/>
                <a:gd name="T8" fmla="*/ 485 w 572"/>
                <a:gd name="T9" fmla="*/ 0 h 497"/>
                <a:gd name="T10" fmla="*/ 14 w 572"/>
                <a:gd name="T11" fmla="*/ 0 h 497"/>
                <a:gd name="T12" fmla="*/ 0 w 572"/>
                <a:gd name="T13" fmla="*/ 458 h 497"/>
                <a:gd name="T14" fmla="*/ 485 w 572"/>
                <a:gd name="T15" fmla="*/ 497 h 497"/>
                <a:gd name="T16" fmla="*/ 525 w 572"/>
                <a:gd name="T17" fmla="*/ 466 h 497"/>
                <a:gd name="T18" fmla="*/ 572 w 572"/>
                <a:gd name="T19" fmla="*/ 42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" h="497">
                  <a:moveTo>
                    <a:pt x="572" y="429"/>
                  </a:moveTo>
                  <a:lnTo>
                    <a:pt x="572" y="429"/>
                  </a:lnTo>
                  <a:lnTo>
                    <a:pt x="558" y="0"/>
                  </a:lnTo>
                  <a:lnTo>
                    <a:pt x="525" y="0"/>
                  </a:lnTo>
                  <a:lnTo>
                    <a:pt x="485" y="0"/>
                  </a:lnTo>
                  <a:lnTo>
                    <a:pt x="14" y="0"/>
                  </a:lnTo>
                  <a:lnTo>
                    <a:pt x="0" y="458"/>
                  </a:lnTo>
                  <a:lnTo>
                    <a:pt x="485" y="497"/>
                  </a:lnTo>
                  <a:lnTo>
                    <a:pt x="525" y="466"/>
                  </a:lnTo>
                  <a:lnTo>
                    <a:pt x="572" y="429"/>
                  </a:lnTo>
                  <a:close/>
                </a:path>
              </a:pathLst>
            </a:custGeom>
            <a:solidFill>
              <a:srgbClr val="39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Freeform 94"/>
            <p:cNvSpPr>
              <a:spLocks/>
            </p:cNvSpPr>
            <p:nvPr/>
          </p:nvSpPr>
          <p:spPr bwMode="auto">
            <a:xfrm>
              <a:off x="6223000" y="-574675"/>
              <a:ext cx="908050" cy="788988"/>
            </a:xfrm>
            <a:custGeom>
              <a:avLst/>
              <a:gdLst>
                <a:gd name="T0" fmla="*/ 572 w 572"/>
                <a:gd name="T1" fmla="*/ 429 h 497"/>
                <a:gd name="T2" fmla="*/ 572 w 572"/>
                <a:gd name="T3" fmla="*/ 429 h 497"/>
                <a:gd name="T4" fmla="*/ 558 w 572"/>
                <a:gd name="T5" fmla="*/ 0 h 497"/>
                <a:gd name="T6" fmla="*/ 525 w 572"/>
                <a:gd name="T7" fmla="*/ 0 h 497"/>
                <a:gd name="T8" fmla="*/ 485 w 572"/>
                <a:gd name="T9" fmla="*/ 0 h 497"/>
                <a:gd name="T10" fmla="*/ 14 w 572"/>
                <a:gd name="T11" fmla="*/ 0 h 497"/>
                <a:gd name="T12" fmla="*/ 0 w 572"/>
                <a:gd name="T13" fmla="*/ 458 h 497"/>
                <a:gd name="T14" fmla="*/ 485 w 572"/>
                <a:gd name="T15" fmla="*/ 497 h 497"/>
                <a:gd name="T16" fmla="*/ 525 w 572"/>
                <a:gd name="T17" fmla="*/ 466 h 497"/>
                <a:gd name="T18" fmla="*/ 572 w 572"/>
                <a:gd name="T19" fmla="*/ 42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" h="497">
                  <a:moveTo>
                    <a:pt x="572" y="429"/>
                  </a:moveTo>
                  <a:lnTo>
                    <a:pt x="572" y="429"/>
                  </a:lnTo>
                  <a:lnTo>
                    <a:pt x="558" y="0"/>
                  </a:lnTo>
                  <a:lnTo>
                    <a:pt x="525" y="0"/>
                  </a:lnTo>
                  <a:lnTo>
                    <a:pt x="485" y="0"/>
                  </a:lnTo>
                  <a:lnTo>
                    <a:pt x="14" y="0"/>
                  </a:lnTo>
                  <a:lnTo>
                    <a:pt x="0" y="458"/>
                  </a:lnTo>
                  <a:lnTo>
                    <a:pt x="485" y="497"/>
                  </a:lnTo>
                  <a:lnTo>
                    <a:pt x="525" y="466"/>
                  </a:lnTo>
                  <a:lnTo>
                    <a:pt x="572" y="4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95"/>
            <p:cNvSpPr>
              <a:spLocks/>
            </p:cNvSpPr>
            <p:nvPr/>
          </p:nvSpPr>
          <p:spPr bwMode="auto">
            <a:xfrm>
              <a:off x="6992938" y="-574675"/>
              <a:ext cx="63500" cy="788988"/>
            </a:xfrm>
            <a:custGeom>
              <a:avLst/>
              <a:gdLst>
                <a:gd name="T0" fmla="*/ 40 w 40"/>
                <a:gd name="T1" fmla="*/ 0 h 497"/>
                <a:gd name="T2" fmla="*/ 40 w 40"/>
                <a:gd name="T3" fmla="*/ 0 h 497"/>
                <a:gd name="T4" fmla="*/ 0 w 40"/>
                <a:gd name="T5" fmla="*/ 0 h 497"/>
                <a:gd name="T6" fmla="*/ 0 w 40"/>
                <a:gd name="T7" fmla="*/ 497 h 497"/>
                <a:gd name="T8" fmla="*/ 40 w 40"/>
                <a:gd name="T9" fmla="*/ 423 h 497"/>
                <a:gd name="T10" fmla="*/ 40 w 40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97">
                  <a:moveTo>
                    <a:pt x="40" y="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497"/>
                  </a:lnTo>
                  <a:lnTo>
                    <a:pt x="40" y="4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5B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96"/>
            <p:cNvSpPr>
              <a:spLocks/>
            </p:cNvSpPr>
            <p:nvPr/>
          </p:nvSpPr>
          <p:spPr bwMode="auto">
            <a:xfrm>
              <a:off x="6992938" y="-574675"/>
              <a:ext cx="63500" cy="788988"/>
            </a:xfrm>
            <a:custGeom>
              <a:avLst/>
              <a:gdLst>
                <a:gd name="T0" fmla="*/ 40 w 40"/>
                <a:gd name="T1" fmla="*/ 0 h 497"/>
                <a:gd name="T2" fmla="*/ 40 w 40"/>
                <a:gd name="T3" fmla="*/ 0 h 497"/>
                <a:gd name="T4" fmla="*/ 0 w 40"/>
                <a:gd name="T5" fmla="*/ 0 h 497"/>
                <a:gd name="T6" fmla="*/ 0 w 40"/>
                <a:gd name="T7" fmla="*/ 497 h 497"/>
                <a:gd name="T8" fmla="*/ 40 w 40"/>
                <a:gd name="T9" fmla="*/ 423 h 497"/>
                <a:gd name="T10" fmla="*/ 40 w 40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97">
                  <a:moveTo>
                    <a:pt x="40" y="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497"/>
                  </a:lnTo>
                  <a:lnTo>
                    <a:pt x="40" y="423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97"/>
            <p:cNvSpPr>
              <a:spLocks/>
            </p:cNvSpPr>
            <p:nvPr/>
          </p:nvSpPr>
          <p:spPr bwMode="auto">
            <a:xfrm>
              <a:off x="6992938" y="96838"/>
              <a:ext cx="138113" cy="117475"/>
            </a:xfrm>
            <a:custGeom>
              <a:avLst/>
              <a:gdLst>
                <a:gd name="T0" fmla="*/ 40 w 87"/>
                <a:gd name="T1" fmla="*/ 0 h 74"/>
                <a:gd name="T2" fmla="*/ 40 w 87"/>
                <a:gd name="T3" fmla="*/ 0 h 74"/>
                <a:gd name="T4" fmla="*/ 0 w 87"/>
                <a:gd name="T5" fmla="*/ 74 h 74"/>
                <a:gd name="T6" fmla="*/ 40 w 87"/>
                <a:gd name="T7" fmla="*/ 43 h 74"/>
                <a:gd name="T8" fmla="*/ 87 w 87"/>
                <a:gd name="T9" fmla="*/ 6 h 74"/>
                <a:gd name="T10" fmla="*/ 40 w 87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74">
                  <a:moveTo>
                    <a:pt x="40" y="0"/>
                  </a:moveTo>
                  <a:lnTo>
                    <a:pt x="40" y="0"/>
                  </a:lnTo>
                  <a:lnTo>
                    <a:pt x="0" y="74"/>
                  </a:lnTo>
                  <a:lnTo>
                    <a:pt x="40" y="43"/>
                  </a:lnTo>
                  <a:lnTo>
                    <a:pt x="87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4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98"/>
            <p:cNvSpPr>
              <a:spLocks/>
            </p:cNvSpPr>
            <p:nvPr/>
          </p:nvSpPr>
          <p:spPr bwMode="auto">
            <a:xfrm>
              <a:off x="6992938" y="96838"/>
              <a:ext cx="138113" cy="117475"/>
            </a:xfrm>
            <a:custGeom>
              <a:avLst/>
              <a:gdLst>
                <a:gd name="T0" fmla="*/ 40 w 87"/>
                <a:gd name="T1" fmla="*/ 0 h 74"/>
                <a:gd name="T2" fmla="*/ 40 w 87"/>
                <a:gd name="T3" fmla="*/ 0 h 74"/>
                <a:gd name="T4" fmla="*/ 0 w 87"/>
                <a:gd name="T5" fmla="*/ 74 h 74"/>
                <a:gd name="T6" fmla="*/ 40 w 87"/>
                <a:gd name="T7" fmla="*/ 43 h 74"/>
                <a:gd name="T8" fmla="*/ 87 w 87"/>
                <a:gd name="T9" fmla="*/ 6 h 74"/>
                <a:gd name="T10" fmla="*/ 40 w 87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74">
                  <a:moveTo>
                    <a:pt x="40" y="0"/>
                  </a:moveTo>
                  <a:lnTo>
                    <a:pt x="40" y="0"/>
                  </a:lnTo>
                  <a:lnTo>
                    <a:pt x="0" y="74"/>
                  </a:lnTo>
                  <a:lnTo>
                    <a:pt x="40" y="43"/>
                  </a:lnTo>
                  <a:lnTo>
                    <a:pt x="87" y="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99"/>
            <p:cNvSpPr>
              <a:spLocks/>
            </p:cNvSpPr>
            <p:nvPr/>
          </p:nvSpPr>
          <p:spPr bwMode="auto">
            <a:xfrm>
              <a:off x="6346825" y="-374650"/>
              <a:ext cx="506413" cy="317500"/>
            </a:xfrm>
            <a:custGeom>
              <a:avLst/>
              <a:gdLst>
                <a:gd name="T0" fmla="*/ 154 w 154"/>
                <a:gd name="T1" fmla="*/ 79 h 97"/>
                <a:gd name="T2" fmla="*/ 136 w 154"/>
                <a:gd name="T3" fmla="*/ 61 h 97"/>
                <a:gd name="T4" fmla="*/ 136 w 154"/>
                <a:gd name="T5" fmla="*/ 61 h 97"/>
                <a:gd name="T6" fmla="*/ 134 w 154"/>
                <a:gd name="T7" fmla="*/ 61 h 97"/>
                <a:gd name="T8" fmla="*/ 136 w 154"/>
                <a:gd name="T9" fmla="*/ 48 h 97"/>
                <a:gd name="T10" fmla="*/ 89 w 154"/>
                <a:gd name="T11" fmla="*/ 0 h 97"/>
                <a:gd name="T12" fmla="*/ 43 w 154"/>
                <a:gd name="T13" fmla="*/ 33 h 97"/>
                <a:gd name="T14" fmla="*/ 33 w 154"/>
                <a:gd name="T15" fmla="*/ 31 h 97"/>
                <a:gd name="T16" fmla="*/ 1 w 154"/>
                <a:gd name="T17" fmla="*/ 65 h 97"/>
                <a:gd name="T18" fmla="*/ 33 w 154"/>
                <a:gd name="T19" fmla="*/ 97 h 97"/>
                <a:gd name="T20" fmla="*/ 33 w 154"/>
                <a:gd name="T21" fmla="*/ 97 h 97"/>
                <a:gd name="T22" fmla="*/ 138 w 154"/>
                <a:gd name="T23" fmla="*/ 97 h 97"/>
                <a:gd name="T24" fmla="*/ 138 w 154"/>
                <a:gd name="T25" fmla="*/ 97 h 97"/>
                <a:gd name="T26" fmla="*/ 154 w 154"/>
                <a:gd name="T2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97">
                  <a:moveTo>
                    <a:pt x="154" y="79"/>
                  </a:moveTo>
                  <a:cubicBezTo>
                    <a:pt x="154" y="69"/>
                    <a:pt x="146" y="61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35" y="61"/>
                    <a:pt x="134" y="61"/>
                  </a:cubicBezTo>
                  <a:cubicBezTo>
                    <a:pt x="135" y="57"/>
                    <a:pt x="136" y="53"/>
                    <a:pt x="136" y="48"/>
                  </a:cubicBezTo>
                  <a:cubicBezTo>
                    <a:pt x="136" y="22"/>
                    <a:pt x="115" y="1"/>
                    <a:pt x="89" y="0"/>
                  </a:cubicBezTo>
                  <a:cubicBezTo>
                    <a:pt x="68" y="0"/>
                    <a:pt x="50" y="14"/>
                    <a:pt x="43" y="33"/>
                  </a:cubicBezTo>
                  <a:cubicBezTo>
                    <a:pt x="40" y="32"/>
                    <a:pt x="36" y="31"/>
                    <a:pt x="33" y="31"/>
                  </a:cubicBezTo>
                  <a:cubicBezTo>
                    <a:pt x="15" y="32"/>
                    <a:pt x="0" y="47"/>
                    <a:pt x="1" y="65"/>
                  </a:cubicBezTo>
                  <a:cubicBezTo>
                    <a:pt x="2" y="82"/>
                    <a:pt x="15" y="96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47" y="96"/>
                    <a:pt x="154" y="88"/>
                    <a:pt x="154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100"/>
            <p:cNvSpPr>
              <a:spLocks/>
            </p:cNvSpPr>
            <p:nvPr/>
          </p:nvSpPr>
          <p:spPr bwMode="auto">
            <a:xfrm>
              <a:off x="6604000" y="-836613"/>
              <a:ext cx="293688" cy="261938"/>
            </a:xfrm>
            <a:custGeom>
              <a:avLst/>
              <a:gdLst>
                <a:gd name="T0" fmla="*/ 15 w 90"/>
                <a:gd name="T1" fmla="*/ 44 h 80"/>
                <a:gd name="T2" fmla="*/ 47 w 90"/>
                <a:gd name="T3" fmla="*/ 16 h 80"/>
                <a:gd name="T4" fmla="*/ 76 w 90"/>
                <a:gd name="T5" fmla="*/ 44 h 80"/>
                <a:gd name="T6" fmla="*/ 76 w 90"/>
                <a:gd name="T7" fmla="*/ 80 h 80"/>
                <a:gd name="T8" fmla="*/ 90 w 90"/>
                <a:gd name="T9" fmla="*/ 80 h 80"/>
                <a:gd name="T10" fmla="*/ 90 w 90"/>
                <a:gd name="T11" fmla="*/ 44 h 80"/>
                <a:gd name="T12" fmla="*/ 43 w 90"/>
                <a:gd name="T13" fmla="*/ 1 h 80"/>
                <a:gd name="T14" fmla="*/ 0 w 90"/>
                <a:gd name="T15" fmla="*/ 44 h 80"/>
                <a:gd name="T16" fmla="*/ 0 w 90"/>
                <a:gd name="T17" fmla="*/ 80 h 80"/>
                <a:gd name="T18" fmla="*/ 15 w 90"/>
                <a:gd name="T19" fmla="*/ 80 h 80"/>
                <a:gd name="T20" fmla="*/ 15 w 90"/>
                <a:gd name="T2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0">
                  <a:moveTo>
                    <a:pt x="15" y="44"/>
                  </a:moveTo>
                  <a:cubicBezTo>
                    <a:pt x="16" y="27"/>
                    <a:pt x="31" y="15"/>
                    <a:pt x="47" y="16"/>
                  </a:cubicBezTo>
                  <a:cubicBezTo>
                    <a:pt x="63" y="17"/>
                    <a:pt x="75" y="29"/>
                    <a:pt x="76" y="44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19"/>
                    <a:pt x="68" y="0"/>
                    <a:pt x="43" y="1"/>
                  </a:cubicBezTo>
                  <a:cubicBezTo>
                    <a:pt x="20" y="2"/>
                    <a:pt x="1" y="21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44"/>
                    <a:pt x="15" y="44"/>
                    <a:pt x="15" y="44"/>
                  </a:cubicBez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101"/>
            <p:cNvSpPr>
              <a:spLocks/>
            </p:cNvSpPr>
            <p:nvPr/>
          </p:nvSpPr>
          <p:spPr bwMode="auto">
            <a:xfrm>
              <a:off x="6456363" y="-836613"/>
              <a:ext cx="295275" cy="261938"/>
            </a:xfrm>
            <a:custGeom>
              <a:avLst/>
              <a:gdLst>
                <a:gd name="T0" fmla="*/ 15 w 90"/>
                <a:gd name="T1" fmla="*/ 44 h 80"/>
                <a:gd name="T2" fmla="*/ 47 w 90"/>
                <a:gd name="T3" fmla="*/ 16 h 80"/>
                <a:gd name="T4" fmla="*/ 76 w 90"/>
                <a:gd name="T5" fmla="*/ 44 h 80"/>
                <a:gd name="T6" fmla="*/ 76 w 90"/>
                <a:gd name="T7" fmla="*/ 80 h 80"/>
                <a:gd name="T8" fmla="*/ 90 w 90"/>
                <a:gd name="T9" fmla="*/ 80 h 80"/>
                <a:gd name="T10" fmla="*/ 90 w 90"/>
                <a:gd name="T11" fmla="*/ 44 h 80"/>
                <a:gd name="T12" fmla="*/ 43 w 90"/>
                <a:gd name="T13" fmla="*/ 1 h 80"/>
                <a:gd name="T14" fmla="*/ 0 w 90"/>
                <a:gd name="T15" fmla="*/ 44 h 80"/>
                <a:gd name="T16" fmla="*/ 0 w 90"/>
                <a:gd name="T17" fmla="*/ 80 h 80"/>
                <a:gd name="T18" fmla="*/ 15 w 90"/>
                <a:gd name="T19" fmla="*/ 80 h 80"/>
                <a:gd name="T20" fmla="*/ 15 w 90"/>
                <a:gd name="T2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0">
                  <a:moveTo>
                    <a:pt x="15" y="44"/>
                  </a:moveTo>
                  <a:cubicBezTo>
                    <a:pt x="16" y="27"/>
                    <a:pt x="30" y="15"/>
                    <a:pt x="47" y="16"/>
                  </a:cubicBezTo>
                  <a:cubicBezTo>
                    <a:pt x="63" y="17"/>
                    <a:pt x="75" y="29"/>
                    <a:pt x="76" y="44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19"/>
                    <a:pt x="68" y="0"/>
                    <a:pt x="43" y="1"/>
                  </a:cubicBezTo>
                  <a:cubicBezTo>
                    <a:pt x="20" y="2"/>
                    <a:pt x="1" y="21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5" y="80"/>
                    <a:pt x="15" y="80"/>
                    <a:pt x="15" y="80"/>
                  </a:cubicBezTo>
                  <a:lnTo>
                    <a:pt x="15" y="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8" name="Group 347"/>
          <p:cNvGrpSpPr>
            <a:grpSpLocks noChangeAspect="1"/>
          </p:cNvGrpSpPr>
          <p:nvPr/>
        </p:nvGrpSpPr>
        <p:grpSpPr>
          <a:xfrm>
            <a:off x="8993579" y="2799786"/>
            <a:ext cx="792601" cy="745906"/>
            <a:chOff x="5761038" y="6526213"/>
            <a:chExt cx="1050925" cy="989012"/>
          </a:xfrm>
        </p:grpSpPr>
        <p:sp>
          <p:nvSpPr>
            <p:cNvPr id="345" name="Freeform 105"/>
            <p:cNvSpPr>
              <a:spLocks/>
            </p:cNvSpPr>
            <p:nvPr/>
          </p:nvSpPr>
          <p:spPr bwMode="auto">
            <a:xfrm>
              <a:off x="5761038" y="6526213"/>
              <a:ext cx="579438" cy="989012"/>
            </a:xfrm>
            <a:custGeom>
              <a:avLst/>
              <a:gdLst>
                <a:gd name="T0" fmla="*/ 365 w 365"/>
                <a:gd name="T1" fmla="*/ 623 h 623"/>
                <a:gd name="T2" fmla="*/ 0 w 365"/>
                <a:gd name="T3" fmla="*/ 559 h 623"/>
                <a:gd name="T4" fmla="*/ 0 w 365"/>
                <a:gd name="T5" fmla="*/ 64 h 623"/>
                <a:gd name="T6" fmla="*/ 365 w 365"/>
                <a:gd name="T7" fmla="*/ 0 h 623"/>
                <a:gd name="T8" fmla="*/ 365 w 365"/>
                <a:gd name="T9" fmla="*/ 623 h 623"/>
                <a:gd name="T10" fmla="*/ 365 w 365"/>
                <a:gd name="T1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623">
                  <a:moveTo>
                    <a:pt x="365" y="623"/>
                  </a:moveTo>
                  <a:lnTo>
                    <a:pt x="0" y="559"/>
                  </a:lnTo>
                  <a:lnTo>
                    <a:pt x="0" y="64"/>
                  </a:lnTo>
                  <a:lnTo>
                    <a:pt x="365" y="0"/>
                  </a:lnTo>
                  <a:lnTo>
                    <a:pt x="365" y="623"/>
                  </a:lnTo>
                  <a:lnTo>
                    <a:pt x="365" y="6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106"/>
            <p:cNvSpPr>
              <a:spLocks/>
            </p:cNvSpPr>
            <p:nvPr/>
          </p:nvSpPr>
          <p:spPr bwMode="auto">
            <a:xfrm>
              <a:off x="6399213" y="6664325"/>
              <a:ext cx="412750" cy="727075"/>
            </a:xfrm>
            <a:custGeom>
              <a:avLst/>
              <a:gdLst>
                <a:gd name="T0" fmla="*/ 97 w 126"/>
                <a:gd name="T1" fmla="*/ 79 h 222"/>
                <a:gd name="T2" fmla="*/ 92 w 126"/>
                <a:gd name="T3" fmla="*/ 80 h 222"/>
                <a:gd name="T4" fmla="*/ 48 w 126"/>
                <a:gd name="T5" fmla="*/ 35 h 222"/>
                <a:gd name="T6" fmla="*/ 49 w 126"/>
                <a:gd name="T7" fmla="*/ 30 h 222"/>
                <a:gd name="T8" fmla="*/ 20 w 126"/>
                <a:gd name="T9" fmla="*/ 0 h 222"/>
                <a:gd name="T10" fmla="*/ 0 w 126"/>
                <a:gd name="T11" fmla="*/ 9 h 222"/>
                <a:gd name="T12" fmla="*/ 0 w 126"/>
                <a:gd name="T13" fmla="*/ 51 h 222"/>
                <a:gd name="T14" fmla="*/ 20 w 126"/>
                <a:gd name="T15" fmla="*/ 61 h 222"/>
                <a:gd name="T16" fmla="*/ 42 w 126"/>
                <a:gd name="T17" fmla="*/ 51 h 222"/>
                <a:gd name="T18" fmla="*/ 79 w 126"/>
                <a:gd name="T19" fmla="*/ 89 h 222"/>
                <a:gd name="T20" fmla="*/ 69 w 126"/>
                <a:gd name="T21" fmla="*/ 111 h 222"/>
                <a:gd name="T22" fmla="*/ 79 w 126"/>
                <a:gd name="T23" fmla="*/ 133 h 222"/>
                <a:gd name="T24" fmla="*/ 42 w 126"/>
                <a:gd name="T25" fmla="*/ 171 h 222"/>
                <a:gd name="T26" fmla="*/ 20 w 126"/>
                <a:gd name="T27" fmla="*/ 161 h 222"/>
                <a:gd name="T28" fmla="*/ 0 w 126"/>
                <a:gd name="T29" fmla="*/ 171 h 222"/>
                <a:gd name="T30" fmla="*/ 0 w 126"/>
                <a:gd name="T31" fmla="*/ 213 h 222"/>
                <a:gd name="T32" fmla="*/ 20 w 126"/>
                <a:gd name="T33" fmla="*/ 222 h 222"/>
                <a:gd name="T34" fmla="*/ 49 w 126"/>
                <a:gd name="T35" fmla="*/ 193 h 222"/>
                <a:gd name="T36" fmla="*/ 49 w 126"/>
                <a:gd name="T37" fmla="*/ 192 h 222"/>
                <a:gd name="T38" fmla="*/ 48 w 126"/>
                <a:gd name="T39" fmla="*/ 187 h 222"/>
                <a:gd name="T40" fmla="*/ 91 w 126"/>
                <a:gd name="T41" fmla="*/ 142 h 222"/>
                <a:gd name="T42" fmla="*/ 96 w 126"/>
                <a:gd name="T43" fmla="*/ 143 h 222"/>
                <a:gd name="T44" fmla="*/ 125 w 126"/>
                <a:gd name="T45" fmla="*/ 113 h 222"/>
                <a:gd name="T46" fmla="*/ 97 w 126"/>
                <a:gd name="T47" fmla="*/ 7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222">
                  <a:moveTo>
                    <a:pt x="97" y="79"/>
                  </a:moveTo>
                  <a:cubicBezTo>
                    <a:pt x="95" y="79"/>
                    <a:pt x="93" y="79"/>
                    <a:pt x="92" y="80"/>
                  </a:cubicBezTo>
                  <a:cubicBezTo>
                    <a:pt x="84" y="60"/>
                    <a:pt x="68" y="43"/>
                    <a:pt x="48" y="35"/>
                  </a:cubicBezTo>
                  <a:cubicBezTo>
                    <a:pt x="48" y="33"/>
                    <a:pt x="49" y="32"/>
                    <a:pt x="49" y="30"/>
                  </a:cubicBezTo>
                  <a:cubicBezTo>
                    <a:pt x="49" y="14"/>
                    <a:pt x="36" y="1"/>
                    <a:pt x="20" y="0"/>
                  </a:cubicBezTo>
                  <a:cubicBezTo>
                    <a:pt x="12" y="0"/>
                    <a:pt x="5" y="3"/>
                    <a:pt x="0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" y="57"/>
                    <a:pt x="12" y="60"/>
                    <a:pt x="20" y="61"/>
                  </a:cubicBezTo>
                  <a:cubicBezTo>
                    <a:pt x="28" y="61"/>
                    <a:pt x="36" y="57"/>
                    <a:pt x="42" y="51"/>
                  </a:cubicBezTo>
                  <a:cubicBezTo>
                    <a:pt x="59" y="58"/>
                    <a:pt x="73" y="72"/>
                    <a:pt x="79" y="89"/>
                  </a:cubicBezTo>
                  <a:cubicBezTo>
                    <a:pt x="73" y="95"/>
                    <a:pt x="69" y="103"/>
                    <a:pt x="69" y="111"/>
                  </a:cubicBezTo>
                  <a:cubicBezTo>
                    <a:pt x="69" y="120"/>
                    <a:pt x="72" y="128"/>
                    <a:pt x="79" y="133"/>
                  </a:cubicBezTo>
                  <a:cubicBezTo>
                    <a:pt x="73" y="151"/>
                    <a:pt x="59" y="164"/>
                    <a:pt x="42" y="171"/>
                  </a:cubicBezTo>
                  <a:cubicBezTo>
                    <a:pt x="36" y="165"/>
                    <a:pt x="28" y="161"/>
                    <a:pt x="20" y="161"/>
                  </a:cubicBezTo>
                  <a:cubicBezTo>
                    <a:pt x="12" y="161"/>
                    <a:pt x="4" y="164"/>
                    <a:pt x="0" y="17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5" y="218"/>
                    <a:pt x="12" y="222"/>
                    <a:pt x="20" y="222"/>
                  </a:cubicBezTo>
                  <a:cubicBezTo>
                    <a:pt x="36" y="222"/>
                    <a:pt x="49" y="209"/>
                    <a:pt x="49" y="193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49" y="190"/>
                    <a:pt x="49" y="189"/>
                    <a:pt x="48" y="187"/>
                  </a:cubicBezTo>
                  <a:cubicBezTo>
                    <a:pt x="67" y="178"/>
                    <a:pt x="84" y="162"/>
                    <a:pt x="91" y="142"/>
                  </a:cubicBezTo>
                  <a:cubicBezTo>
                    <a:pt x="93" y="142"/>
                    <a:pt x="94" y="143"/>
                    <a:pt x="96" y="143"/>
                  </a:cubicBezTo>
                  <a:cubicBezTo>
                    <a:pt x="112" y="143"/>
                    <a:pt x="125" y="129"/>
                    <a:pt x="125" y="113"/>
                  </a:cubicBezTo>
                  <a:cubicBezTo>
                    <a:pt x="126" y="93"/>
                    <a:pt x="113" y="79"/>
                    <a:pt x="97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7" name="Freeform 107"/>
            <p:cNvSpPr>
              <a:spLocks/>
            </p:cNvSpPr>
            <p:nvPr/>
          </p:nvSpPr>
          <p:spPr bwMode="auto">
            <a:xfrm>
              <a:off x="5924551" y="6815138"/>
              <a:ext cx="200025" cy="428625"/>
            </a:xfrm>
            <a:custGeom>
              <a:avLst/>
              <a:gdLst>
                <a:gd name="T0" fmla="*/ 25 w 61"/>
                <a:gd name="T1" fmla="*/ 2 h 131"/>
                <a:gd name="T2" fmla="*/ 14 w 61"/>
                <a:gd name="T3" fmla="*/ 7 h 131"/>
                <a:gd name="T4" fmla="*/ 5 w 61"/>
                <a:gd name="T5" fmla="*/ 16 h 131"/>
                <a:gd name="T6" fmla="*/ 1 w 61"/>
                <a:gd name="T7" fmla="*/ 28 h 131"/>
                <a:gd name="T8" fmla="*/ 1 w 61"/>
                <a:gd name="T9" fmla="*/ 47 h 131"/>
                <a:gd name="T10" fmla="*/ 11 w 61"/>
                <a:gd name="T11" fmla="*/ 66 h 131"/>
                <a:gd name="T12" fmla="*/ 25 w 61"/>
                <a:gd name="T13" fmla="*/ 77 h 131"/>
                <a:gd name="T14" fmla="*/ 31 w 61"/>
                <a:gd name="T15" fmla="*/ 81 h 131"/>
                <a:gd name="T16" fmla="*/ 35 w 61"/>
                <a:gd name="T17" fmla="*/ 87 h 131"/>
                <a:gd name="T18" fmla="*/ 37 w 61"/>
                <a:gd name="T19" fmla="*/ 93 h 131"/>
                <a:gd name="T20" fmla="*/ 36 w 61"/>
                <a:gd name="T21" fmla="*/ 100 h 131"/>
                <a:gd name="T22" fmla="*/ 34 w 61"/>
                <a:gd name="T23" fmla="*/ 104 h 131"/>
                <a:gd name="T24" fmla="*/ 30 w 61"/>
                <a:gd name="T25" fmla="*/ 107 h 131"/>
                <a:gd name="T26" fmla="*/ 24 w 61"/>
                <a:gd name="T27" fmla="*/ 108 h 131"/>
                <a:gd name="T28" fmla="*/ 12 w 61"/>
                <a:gd name="T29" fmla="*/ 105 h 131"/>
                <a:gd name="T30" fmla="*/ 1 w 61"/>
                <a:gd name="T31" fmla="*/ 96 h 131"/>
                <a:gd name="T32" fmla="*/ 6 w 61"/>
                <a:gd name="T33" fmla="*/ 126 h 131"/>
                <a:gd name="T34" fmla="*/ 17 w 61"/>
                <a:gd name="T35" fmla="*/ 130 h 131"/>
                <a:gd name="T36" fmla="*/ 35 w 61"/>
                <a:gd name="T37" fmla="*/ 131 h 131"/>
                <a:gd name="T38" fmla="*/ 50 w 61"/>
                <a:gd name="T39" fmla="*/ 126 h 131"/>
                <a:gd name="T40" fmla="*/ 58 w 61"/>
                <a:gd name="T41" fmla="*/ 116 h 131"/>
                <a:gd name="T42" fmla="*/ 60 w 61"/>
                <a:gd name="T43" fmla="*/ 103 h 131"/>
                <a:gd name="T44" fmla="*/ 61 w 61"/>
                <a:gd name="T45" fmla="*/ 89 h 131"/>
                <a:gd name="T46" fmla="*/ 58 w 61"/>
                <a:gd name="T47" fmla="*/ 78 h 131"/>
                <a:gd name="T48" fmla="*/ 52 w 61"/>
                <a:gd name="T49" fmla="*/ 69 h 131"/>
                <a:gd name="T50" fmla="*/ 43 w 61"/>
                <a:gd name="T51" fmla="*/ 61 h 131"/>
                <a:gd name="T52" fmla="*/ 31 w 61"/>
                <a:gd name="T53" fmla="*/ 53 h 131"/>
                <a:gd name="T54" fmla="*/ 26 w 61"/>
                <a:gd name="T55" fmla="*/ 49 h 131"/>
                <a:gd name="T56" fmla="*/ 23 w 61"/>
                <a:gd name="T57" fmla="*/ 45 h 131"/>
                <a:gd name="T58" fmla="*/ 21 w 61"/>
                <a:gd name="T59" fmla="*/ 41 h 131"/>
                <a:gd name="T60" fmla="*/ 22 w 61"/>
                <a:gd name="T61" fmla="*/ 34 h 131"/>
                <a:gd name="T62" fmla="*/ 24 w 61"/>
                <a:gd name="T63" fmla="*/ 30 h 131"/>
                <a:gd name="T64" fmla="*/ 28 w 61"/>
                <a:gd name="T65" fmla="*/ 28 h 131"/>
                <a:gd name="T66" fmla="*/ 39 w 61"/>
                <a:gd name="T67" fmla="*/ 27 h 131"/>
                <a:gd name="T68" fmla="*/ 49 w 61"/>
                <a:gd name="T69" fmla="*/ 30 h 131"/>
                <a:gd name="T70" fmla="*/ 54 w 61"/>
                <a:gd name="T71" fmla="*/ 6 h 131"/>
                <a:gd name="T72" fmla="*/ 45 w 61"/>
                <a:gd name="T73" fmla="*/ 1 h 131"/>
                <a:gd name="T74" fmla="*/ 33 w 61"/>
                <a:gd name="T75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131">
                  <a:moveTo>
                    <a:pt x="33" y="1"/>
                  </a:moveTo>
                  <a:cubicBezTo>
                    <a:pt x="31" y="1"/>
                    <a:pt x="28" y="2"/>
                    <a:pt x="25" y="2"/>
                  </a:cubicBezTo>
                  <a:cubicBezTo>
                    <a:pt x="23" y="3"/>
                    <a:pt x="21" y="3"/>
                    <a:pt x="19" y="4"/>
                  </a:cubicBezTo>
                  <a:cubicBezTo>
                    <a:pt x="17" y="5"/>
                    <a:pt x="15" y="6"/>
                    <a:pt x="14" y="7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8" y="13"/>
                    <a:pt x="6" y="14"/>
                    <a:pt x="5" y="16"/>
                  </a:cubicBezTo>
                  <a:cubicBezTo>
                    <a:pt x="4" y="18"/>
                    <a:pt x="4" y="20"/>
                    <a:pt x="3" y="22"/>
                  </a:cubicBezTo>
                  <a:cubicBezTo>
                    <a:pt x="2" y="24"/>
                    <a:pt x="2" y="26"/>
                    <a:pt x="1" y="28"/>
                  </a:cubicBezTo>
                  <a:cubicBezTo>
                    <a:pt x="1" y="30"/>
                    <a:pt x="0" y="33"/>
                    <a:pt x="0" y="36"/>
                  </a:cubicBezTo>
                  <a:cubicBezTo>
                    <a:pt x="0" y="40"/>
                    <a:pt x="0" y="43"/>
                    <a:pt x="1" y="47"/>
                  </a:cubicBezTo>
                  <a:cubicBezTo>
                    <a:pt x="2" y="50"/>
                    <a:pt x="3" y="54"/>
                    <a:pt x="5" y="57"/>
                  </a:cubicBezTo>
                  <a:cubicBezTo>
                    <a:pt x="7" y="60"/>
                    <a:pt x="9" y="63"/>
                    <a:pt x="11" y="66"/>
                  </a:cubicBezTo>
                  <a:cubicBezTo>
                    <a:pt x="14" y="69"/>
                    <a:pt x="17" y="72"/>
                    <a:pt x="21" y="74"/>
                  </a:cubicBezTo>
                  <a:cubicBezTo>
                    <a:pt x="22" y="75"/>
                    <a:pt x="24" y="76"/>
                    <a:pt x="25" y="77"/>
                  </a:cubicBezTo>
                  <a:cubicBezTo>
                    <a:pt x="26" y="78"/>
                    <a:pt x="27" y="79"/>
                    <a:pt x="28" y="79"/>
                  </a:cubicBezTo>
                  <a:cubicBezTo>
                    <a:pt x="29" y="80"/>
                    <a:pt x="30" y="80"/>
                    <a:pt x="31" y="81"/>
                  </a:cubicBezTo>
                  <a:cubicBezTo>
                    <a:pt x="31" y="82"/>
                    <a:pt x="32" y="83"/>
                    <a:pt x="33" y="84"/>
                  </a:cubicBezTo>
                  <a:cubicBezTo>
                    <a:pt x="34" y="86"/>
                    <a:pt x="34" y="87"/>
                    <a:pt x="35" y="87"/>
                  </a:cubicBezTo>
                  <a:cubicBezTo>
                    <a:pt x="36" y="88"/>
                    <a:pt x="36" y="89"/>
                    <a:pt x="36" y="90"/>
                  </a:cubicBezTo>
                  <a:cubicBezTo>
                    <a:pt x="36" y="91"/>
                    <a:pt x="37" y="92"/>
                    <a:pt x="37" y="93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101"/>
                    <a:pt x="35" y="101"/>
                    <a:pt x="35" y="102"/>
                  </a:cubicBezTo>
                  <a:cubicBezTo>
                    <a:pt x="35" y="103"/>
                    <a:pt x="34" y="103"/>
                    <a:pt x="34" y="104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1" y="106"/>
                    <a:pt x="31" y="107"/>
                    <a:pt x="30" y="107"/>
                  </a:cubicBezTo>
                  <a:cubicBezTo>
                    <a:pt x="29" y="107"/>
                    <a:pt x="28" y="107"/>
                    <a:pt x="27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2" y="108"/>
                    <a:pt x="20" y="108"/>
                    <a:pt x="18" y="107"/>
                  </a:cubicBezTo>
                  <a:cubicBezTo>
                    <a:pt x="16" y="106"/>
                    <a:pt x="14" y="106"/>
                    <a:pt x="12" y="105"/>
                  </a:cubicBezTo>
                  <a:cubicBezTo>
                    <a:pt x="10" y="104"/>
                    <a:pt x="8" y="103"/>
                    <a:pt x="6" y="101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2" y="124"/>
                    <a:pt x="4" y="125"/>
                    <a:pt x="6" y="126"/>
                  </a:cubicBezTo>
                  <a:cubicBezTo>
                    <a:pt x="7" y="127"/>
                    <a:pt x="9" y="128"/>
                    <a:pt x="11" y="128"/>
                  </a:cubicBezTo>
                  <a:cubicBezTo>
                    <a:pt x="13" y="129"/>
                    <a:pt x="15" y="129"/>
                    <a:pt x="17" y="130"/>
                  </a:cubicBezTo>
                  <a:cubicBezTo>
                    <a:pt x="19" y="130"/>
                    <a:pt x="21" y="131"/>
                    <a:pt x="25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8" y="131"/>
                    <a:pt x="41" y="130"/>
                    <a:pt x="44" y="129"/>
                  </a:cubicBezTo>
                  <a:cubicBezTo>
                    <a:pt x="46" y="128"/>
                    <a:pt x="48" y="127"/>
                    <a:pt x="50" y="126"/>
                  </a:cubicBezTo>
                  <a:cubicBezTo>
                    <a:pt x="52" y="125"/>
                    <a:pt x="54" y="123"/>
                    <a:pt x="55" y="121"/>
                  </a:cubicBezTo>
                  <a:cubicBezTo>
                    <a:pt x="56" y="120"/>
                    <a:pt x="57" y="118"/>
                    <a:pt x="58" y="116"/>
                  </a:cubicBezTo>
                  <a:cubicBezTo>
                    <a:pt x="59" y="114"/>
                    <a:pt x="60" y="112"/>
                    <a:pt x="60" y="110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1" y="98"/>
                    <a:pt x="61" y="95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7"/>
                    <a:pt x="60" y="85"/>
                    <a:pt x="60" y="83"/>
                  </a:cubicBezTo>
                  <a:cubicBezTo>
                    <a:pt x="59" y="81"/>
                    <a:pt x="59" y="80"/>
                    <a:pt x="58" y="78"/>
                  </a:cubicBezTo>
                  <a:cubicBezTo>
                    <a:pt x="57" y="76"/>
                    <a:pt x="56" y="75"/>
                    <a:pt x="55" y="73"/>
                  </a:cubicBezTo>
                  <a:cubicBezTo>
                    <a:pt x="54" y="72"/>
                    <a:pt x="53" y="71"/>
                    <a:pt x="52" y="69"/>
                  </a:cubicBezTo>
                  <a:cubicBezTo>
                    <a:pt x="50" y="68"/>
                    <a:pt x="49" y="67"/>
                    <a:pt x="48" y="65"/>
                  </a:cubicBezTo>
                  <a:cubicBezTo>
                    <a:pt x="47" y="64"/>
                    <a:pt x="45" y="63"/>
                    <a:pt x="43" y="61"/>
                  </a:cubicBezTo>
                  <a:cubicBezTo>
                    <a:pt x="41" y="60"/>
                    <a:pt x="39" y="59"/>
                    <a:pt x="37" y="57"/>
                  </a:cubicBezTo>
                  <a:cubicBezTo>
                    <a:pt x="35" y="55"/>
                    <a:pt x="33" y="54"/>
                    <a:pt x="31" y="53"/>
                  </a:cubicBezTo>
                  <a:cubicBezTo>
                    <a:pt x="30" y="52"/>
                    <a:pt x="29" y="52"/>
                    <a:pt x="28" y="51"/>
                  </a:cubicBezTo>
                  <a:cubicBezTo>
                    <a:pt x="27" y="51"/>
                    <a:pt x="26" y="50"/>
                    <a:pt x="26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4"/>
                    <a:pt x="22" y="44"/>
                    <a:pt x="22" y="43"/>
                  </a:cubicBezTo>
                  <a:cubicBezTo>
                    <a:pt x="22" y="42"/>
                    <a:pt x="22" y="41"/>
                    <a:pt x="21" y="41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1" y="34"/>
                    <a:pt x="22" y="34"/>
                  </a:cubicBezTo>
                  <a:cubicBezTo>
                    <a:pt x="22" y="33"/>
                    <a:pt x="23" y="33"/>
                    <a:pt x="23" y="32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7" y="28"/>
                    <a:pt x="28" y="28"/>
                  </a:cubicBezTo>
                  <a:cubicBezTo>
                    <a:pt x="29" y="28"/>
                    <a:pt x="29" y="28"/>
                    <a:pt x="3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1" y="27"/>
                    <a:pt x="42" y="28"/>
                    <a:pt x="44" y="28"/>
                  </a:cubicBezTo>
                  <a:cubicBezTo>
                    <a:pt x="46" y="29"/>
                    <a:pt x="47" y="29"/>
                    <a:pt x="49" y="30"/>
                  </a:cubicBezTo>
                  <a:cubicBezTo>
                    <a:pt x="51" y="31"/>
                    <a:pt x="52" y="32"/>
                    <a:pt x="54" y="33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3"/>
                    <a:pt x="52" y="3"/>
                    <a:pt x="50" y="2"/>
                  </a:cubicBezTo>
                  <a:cubicBezTo>
                    <a:pt x="48" y="2"/>
                    <a:pt x="47" y="1"/>
                    <a:pt x="45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0"/>
                    <a:pt x="33" y="1"/>
                  </a:cubicBezTo>
                </a:path>
              </a:pathLst>
            </a:custGeom>
            <a:solidFill>
              <a:srgbClr val="002050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9" name="Group 358"/>
          <p:cNvGrpSpPr>
            <a:grpSpLocks noChangeAspect="1"/>
          </p:cNvGrpSpPr>
          <p:nvPr/>
        </p:nvGrpSpPr>
        <p:grpSpPr>
          <a:xfrm>
            <a:off x="8933701" y="4031062"/>
            <a:ext cx="792601" cy="739759"/>
            <a:chOff x="3827463" y="6370638"/>
            <a:chExt cx="1047751" cy="977900"/>
          </a:xfrm>
        </p:grpSpPr>
        <p:sp>
          <p:nvSpPr>
            <p:cNvPr id="352" name="Freeform 111"/>
            <p:cNvSpPr>
              <a:spLocks/>
            </p:cNvSpPr>
            <p:nvPr/>
          </p:nvSpPr>
          <p:spPr bwMode="auto">
            <a:xfrm>
              <a:off x="4111626" y="6370638"/>
              <a:ext cx="763588" cy="576263"/>
            </a:xfrm>
            <a:custGeom>
              <a:avLst/>
              <a:gdLst>
                <a:gd name="T0" fmla="*/ 202 w 233"/>
                <a:gd name="T1" fmla="*/ 75 h 176"/>
                <a:gd name="T2" fmla="*/ 202 w 233"/>
                <a:gd name="T3" fmla="*/ 68 h 176"/>
                <a:gd name="T4" fmla="*/ 133 w 233"/>
                <a:gd name="T5" fmla="*/ 0 h 176"/>
                <a:gd name="T6" fmla="*/ 78 w 233"/>
                <a:gd name="T7" fmla="*/ 28 h 176"/>
                <a:gd name="T8" fmla="*/ 7 w 233"/>
                <a:gd name="T9" fmla="*/ 45 h 176"/>
                <a:gd name="T10" fmla="*/ 0 w 233"/>
                <a:gd name="T11" fmla="*/ 67 h 176"/>
                <a:gd name="T12" fmla="*/ 12 w 233"/>
                <a:gd name="T13" fmla="*/ 66 h 176"/>
                <a:gd name="T14" fmla="*/ 66 w 233"/>
                <a:gd name="T15" fmla="*/ 84 h 176"/>
                <a:gd name="T16" fmla="*/ 140 w 233"/>
                <a:gd name="T17" fmla="*/ 39 h 176"/>
                <a:gd name="T18" fmla="*/ 140 w 233"/>
                <a:gd name="T19" fmla="*/ 16 h 176"/>
                <a:gd name="T20" fmla="*/ 180 w 233"/>
                <a:gd name="T21" fmla="*/ 50 h 176"/>
                <a:gd name="T22" fmla="*/ 140 w 233"/>
                <a:gd name="T23" fmla="*/ 84 h 176"/>
                <a:gd name="T24" fmla="*/ 140 w 233"/>
                <a:gd name="T25" fmla="*/ 62 h 176"/>
                <a:gd name="T26" fmla="*/ 93 w 233"/>
                <a:gd name="T27" fmla="*/ 87 h 176"/>
                <a:gd name="T28" fmla="*/ 95 w 233"/>
                <a:gd name="T29" fmla="*/ 86 h 176"/>
                <a:gd name="T30" fmla="*/ 169 w 233"/>
                <a:gd name="T31" fmla="*/ 152 h 176"/>
                <a:gd name="T32" fmla="*/ 191 w 233"/>
                <a:gd name="T33" fmla="*/ 176 h 176"/>
                <a:gd name="T34" fmla="*/ 233 w 233"/>
                <a:gd name="T35" fmla="*/ 122 h 176"/>
                <a:gd name="T36" fmla="*/ 202 w 233"/>
                <a:gd name="T37" fmla="*/ 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176">
                  <a:moveTo>
                    <a:pt x="202" y="75"/>
                  </a:moveTo>
                  <a:cubicBezTo>
                    <a:pt x="202" y="73"/>
                    <a:pt x="202" y="70"/>
                    <a:pt x="202" y="68"/>
                  </a:cubicBezTo>
                  <a:cubicBezTo>
                    <a:pt x="201" y="30"/>
                    <a:pt x="171" y="0"/>
                    <a:pt x="133" y="0"/>
                  </a:cubicBezTo>
                  <a:cubicBezTo>
                    <a:pt x="111" y="1"/>
                    <a:pt x="91" y="11"/>
                    <a:pt x="78" y="28"/>
                  </a:cubicBezTo>
                  <a:cubicBezTo>
                    <a:pt x="54" y="13"/>
                    <a:pt x="22" y="21"/>
                    <a:pt x="7" y="45"/>
                  </a:cubicBezTo>
                  <a:cubicBezTo>
                    <a:pt x="3" y="52"/>
                    <a:pt x="1" y="59"/>
                    <a:pt x="0" y="67"/>
                  </a:cubicBezTo>
                  <a:cubicBezTo>
                    <a:pt x="4" y="66"/>
                    <a:pt x="8" y="66"/>
                    <a:pt x="12" y="66"/>
                  </a:cubicBezTo>
                  <a:cubicBezTo>
                    <a:pt x="32" y="66"/>
                    <a:pt x="51" y="72"/>
                    <a:pt x="66" y="84"/>
                  </a:cubicBezTo>
                  <a:cubicBezTo>
                    <a:pt x="78" y="57"/>
                    <a:pt x="108" y="40"/>
                    <a:pt x="140" y="39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22" y="63"/>
                    <a:pt x="103" y="70"/>
                    <a:pt x="93" y="87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33" y="86"/>
                    <a:pt x="164" y="114"/>
                    <a:pt x="169" y="152"/>
                  </a:cubicBezTo>
                  <a:cubicBezTo>
                    <a:pt x="178" y="158"/>
                    <a:pt x="185" y="166"/>
                    <a:pt x="191" y="176"/>
                  </a:cubicBezTo>
                  <a:cubicBezTo>
                    <a:pt x="215" y="170"/>
                    <a:pt x="233" y="148"/>
                    <a:pt x="233" y="122"/>
                  </a:cubicBezTo>
                  <a:cubicBezTo>
                    <a:pt x="233" y="101"/>
                    <a:pt x="222" y="84"/>
                    <a:pt x="202" y="75"/>
                  </a:cubicBezTo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3" name="Freeform 112"/>
            <p:cNvSpPr>
              <a:spLocks/>
            </p:cNvSpPr>
            <p:nvPr/>
          </p:nvSpPr>
          <p:spPr bwMode="auto">
            <a:xfrm>
              <a:off x="3827463" y="6661151"/>
              <a:ext cx="860425" cy="582613"/>
            </a:xfrm>
            <a:custGeom>
              <a:avLst/>
              <a:gdLst>
                <a:gd name="T0" fmla="*/ 31 w 263"/>
                <a:gd name="T1" fmla="*/ 75 h 178"/>
                <a:gd name="T2" fmla="*/ 31 w 263"/>
                <a:gd name="T3" fmla="*/ 67 h 178"/>
                <a:gd name="T4" fmla="*/ 100 w 263"/>
                <a:gd name="T5" fmla="*/ 0 h 178"/>
                <a:gd name="T6" fmla="*/ 155 w 263"/>
                <a:gd name="T7" fmla="*/ 28 h 178"/>
                <a:gd name="T8" fmla="*/ 226 w 263"/>
                <a:gd name="T9" fmla="*/ 45 h 178"/>
                <a:gd name="T10" fmla="*/ 233 w 263"/>
                <a:gd name="T11" fmla="*/ 72 h 178"/>
                <a:gd name="T12" fmla="*/ 233 w 263"/>
                <a:gd name="T13" fmla="*/ 76 h 178"/>
                <a:gd name="T14" fmla="*/ 263 w 263"/>
                <a:gd name="T15" fmla="*/ 122 h 178"/>
                <a:gd name="T16" fmla="*/ 204 w 263"/>
                <a:gd name="T17" fmla="*/ 178 h 178"/>
                <a:gd name="T18" fmla="*/ 59 w 263"/>
                <a:gd name="T19" fmla="*/ 178 h 178"/>
                <a:gd name="T20" fmla="*/ 0 w 263"/>
                <a:gd name="T21" fmla="*/ 122 h 178"/>
                <a:gd name="T22" fmla="*/ 31 w 263"/>
                <a:gd name="T23" fmla="*/ 7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178">
                  <a:moveTo>
                    <a:pt x="31" y="75"/>
                  </a:moveTo>
                  <a:cubicBezTo>
                    <a:pt x="31" y="72"/>
                    <a:pt x="31" y="70"/>
                    <a:pt x="31" y="67"/>
                  </a:cubicBezTo>
                  <a:cubicBezTo>
                    <a:pt x="32" y="30"/>
                    <a:pt x="63" y="0"/>
                    <a:pt x="100" y="0"/>
                  </a:cubicBezTo>
                  <a:cubicBezTo>
                    <a:pt x="122" y="0"/>
                    <a:pt x="142" y="11"/>
                    <a:pt x="155" y="28"/>
                  </a:cubicBezTo>
                  <a:cubicBezTo>
                    <a:pt x="179" y="13"/>
                    <a:pt x="211" y="21"/>
                    <a:pt x="226" y="45"/>
                  </a:cubicBezTo>
                  <a:cubicBezTo>
                    <a:pt x="231" y="53"/>
                    <a:pt x="233" y="62"/>
                    <a:pt x="233" y="72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53" y="85"/>
                    <a:pt x="263" y="101"/>
                    <a:pt x="263" y="122"/>
                  </a:cubicBezTo>
                  <a:cubicBezTo>
                    <a:pt x="263" y="153"/>
                    <a:pt x="237" y="178"/>
                    <a:pt x="204" y="178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26" y="178"/>
                    <a:pt x="0" y="153"/>
                    <a:pt x="0" y="122"/>
                  </a:cubicBezTo>
                  <a:cubicBezTo>
                    <a:pt x="0" y="101"/>
                    <a:pt x="11" y="84"/>
                    <a:pt x="31" y="75"/>
                  </a:cubicBezTo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113"/>
            <p:cNvSpPr>
              <a:spLocks/>
            </p:cNvSpPr>
            <p:nvPr/>
          </p:nvSpPr>
          <p:spPr bwMode="auto">
            <a:xfrm>
              <a:off x="4305301" y="6824663"/>
              <a:ext cx="569913" cy="523875"/>
            </a:xfrm>
            <a:custGeom>
              <a:avLst/>
              <a:gdLst>
                <a:gd name="T0" fmla="*/ 167 w 174"/>
                <a:gd name="T1" fmla="*/ 34 h 160"/>
                <a:gd name="T2" fmla="*/ 167 w 174"/>
                <a:gd name="T3" fmla="*/ 21 h 160"/>
                <a:gd name="T4" fmla="*/ 76 w 174"/>
                <a:gd name="T5" fmla="*/ 21 h 160"/>
                <a:gd name="T6" fmla="*/ 56 w 174"/>
                <a:gd name="T7" fmla="*/ 0 h 160"/>
                <a:gd name="T8" fmla="*/ 0 w 174"/>
                <a:gd name="T9" fmla="*/ 0 h 160"/>
                <a:gd name="T10" fmla="*/ 0 w 174"/>
                <a:gd name="T11" fmla="*/ 152 h 160"/>
                <a:gd name="T12" fmla="*/ 9 w 174"/>
                <a:gd name="T13" fmla="*/ 160 h 160"/>
                <a:gd name="T14" fmla="*/ 9 w 174"/>
                <a:gd name="T15" fmla="*/ 160 h 160"/>
                <a:gd name="T16" fmla="*/ 166 w 174"/>
                <a:gd name="T17" fmla="*/ 160 h 160"/>
                <a:gd name="T18" fmla="*/ 174 w 174"/>
                <a:gd name="T19" fmla="*/ 152 h 160"/>
                <a:gd name="T20" fmla="*/ 174 w 174"/>
                <a:gd name="T21" fmla="*/ 152 h 160"/>
                <a:gd name="T22" fmla="*/ 174 w 174"/>
                <a:gd name="T23" fmla="*/ 34 h 160"/>
                <a:gd name="T24" fmla="*/ 167 w 174"/>
                <a:gd name="T25" fmla="*/ 34 h 160"/>
                <a:gd name="T26" fmla="*/ 167 w 174"/>
                <a:gd name="T27" fmla="*/ 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60">
                  <a:moveTo>
                    <a:pt x="167" y="34"/>
                  </a:moveTo>
                  <a:cubicBezTo>
                    <a:pt x="167" y="21"/>
                    <a:pt x="167" y="21"/>
                    <a:pt x="16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4" y="160"/>
                    <a:pt x="9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70" y="160"/>
                    <a:pt x="174" y="156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</a:path>
              </a:pathLst>
            </a:custGeom>
            <a:solidFill>
              <a:srgbClr val="FEE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114"/>
            <p:cNvSpPr>
              <a:spLocks noEditPoints="1"/>
            </p:cNvSpPr>
            <p:nvPr/>
          </p:nvSpPr>
          <p:spPr bwMode="auto">
            <a:xfrm>
              <a:off x="4305301" y="6894513"/>
              <a:ext cx="546100" cy="454025"/>
            </a:xfrm>
            <a:custGeom>
              <a:avLst/>
              <a:gdLst>
                <a:gd name="T0" fmla="*/ 0 w 167"/>
                <a:gd name="T1" fmla="*/ 131 h 139"/>
                <a:gd name="T2" fmla="*/ 0 w 167"/>
                <a:gd name="T3" fmla="*/ 131 h 139"/>
                <a:gd name="T4" fmla="*/ 9 w 167"/>
                <a:gd name="T5" fmla="*/ 139 h 139"/>
                <a:gd name="T6" fmla="*/ 9 w 167"/>
                <a:gd name="T7" fmla="*/ 139 h 139"/>
                <a:gd name="T8" fmla="*/ 10 w 167"/>
                <a:gd name="T9" fmla="*/ 139 h 139"/>
                <a:gd name="T10" fmla="*/ 9 w 167"/>
                <a:gd name="T11" fmla="*/ 139 h 139"/>
                <a:gd name="T12" fmla="*/ 9 w 167"/>
                <a:gd name="T13" fmla="*/ 139 h 139"/>
                <a:gd name="T14" fmla="*/ 0 w 167"/>
                <a:gd name="T15" fmla="*/ 131 h 139"/>
                <a:gd name="T16" fmla="*/ 167 w 167"/>
                <a:gd name="T17" fmla="*/ 0 h 139"/>
                <a:gd name="T18" fmla="*/ 159 w 167"/>
                <a:gd name="T19" fmla="*/ 0 h 139"/>
                <a:gd name="T20" fmla="*/ 159 w 167"/>
                <a:gd name="T21" fmla="*/ 0 h 139"/>
                <a:gd name="T22" fmla="*/ 167 w 167"/>
                <a:gd name="T23" fmla="*/ 0 h 139"/>
                <a:gd name="T24" fmla="*/ 167 w 167"/>
                <a:gd name="T25" fmla="*/ 13 h 139"/>
                <a:gd name="T26" fmla="*/ 167 w 167"/>
                <a:gd name="T27" fmla="*/ 13 h 139"/>
                <a:gd name="T28" fmla="*/ 167 w 167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39">
                  <a:moveTo>
                    <a:pt x="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36"/>
                    <a:pt x="4" y="139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10" y="139"/>
                    <a:pt x="10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4" y="139"/>
                    <a:pt x="1" y="135"/>
                    <a:pt x="0" y="131"/>
                  </a:cubicBezTo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Freeform 115"/>
            <p:cNvSpPr>
              <a:spLocks/>
            </p:cNvSpPr>
            <p:nvPr/>
          </p:nvSpPr>
          <p:spPr bwMode="auto">
            <a:xfrm>
              <a:off x="4305301" y="6824663"/>
              <a:ext cx="284163" cy="69850"/>
            </a:xfrm>
            <a:custGeom>
              <a:avLst/>
              <a:gdLst>
                <a:gd name="T0" fmla="*/ 116 w 179"/>
                <a:gd name="T1" fmla="*/ 0 h 44"/>
                <a:gd name="T2" fmla="*/ 0 w 179"/>
                <a:gd name="T3" fmla="*/ 0 h 44"/>
                <a:gd name="T4" fmla="*/ 116 w 179"/>
                <a:gd name="T5" fmla="*/ 0 h 44"/>
                <a:gd name="T6" fmla="*/ 157 w 179"/>
                <a:gd name="T7" fmla="*/ 44 h 44"/>
                <a:gd name="T8" fmla="*/ 179 w 179"/>
                <a:gd name="T9" fmla="*/ 44 h 44"/>
                <a:gd name="T10" fmla="*/ 179 w 179"/>
                <a:gd name="T11" fmla="*/ 44 h 44"/>
                <a:gd name="T12" fmla="*/ 157 w 179"/>
                <a:gd name="T13" fmla="*/ 44 h 44"/>
                <a:gd name="T14" fmla="*/ 116 w 179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44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157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57" y="4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4D9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Freeform 116"/>
            <p:cNvSpPr>
              <a:spLocks/>
            </p:cNvSpPr>
            <p:nvPr/>
          </p:nvSpPr>
          <p:spPr bwMode="auto">
            <a:xfrm>
              <a:off x="4305301" y="6824663"/>
              <a:ext cx="284163" cy="69850"/>
            </a:xfrm>
            <a:custGeom>
              <a:avLst/>
              <a:gdLst>
                <a:gd name="T0" fmla="*/ 116 w 179"/>
                <a:gd name="T1" fmla="*/ 0 h 44"/>
                <a:gd name="T2" fmla="*/ 0 w 179"/>
                <a:gd name="T3" fmla="*/ 0 h 44"/>
                <a:gd name="T4" fmla="*/ 116 w 179"/>
                <a:gd name="T5" fmla="*/ 0 h 44"/>
                <a:gd name="T6" fmla="*/ 157 w 179"/>
                <a:gd name="T7" fmla="*/ 44 h 44"/>
                <a:gd name="T8" fmla="*/ 179 w 179"/>
                <a:gd name="T9" fmla="*/ 44 h 44"/>
                <a:gd name="T10" fmla="*/ 179 w 179"/>
                <a:gd name="T11" fmla="*/ 44 h 44"/>
                <a:gd name="T12" fmla="*/ 157 w 179"/>
                <a:gd name="T13" fmla="*/ 44 h 44"/>
                <a:gd name="T14" fmla="*/ 116 w 179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44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157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57" y="44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117"/>
            <p:cNvSpPr>
              <a:spLocks noEditPoints="1"/>
            </p:cNvSpPr>
            <p:nvPr/>
          </p:nvSpPr>
          <p:spPr bwMode="auto">
            <a:xfrm>
              <a:off x="4305301" y="6824663"/>
              <a:ext cx="546100" cy="523875"/>
            </a:xfrm>
            <a:custGeom>
              <a:avLst/>
              <a:gdLst>
                <a:gd name="T0" fmla="*/ 167 w 167"/>
                <a:gd name="T1" fmla="*/ 34 h 160"/>
                <a:gd name="T2" fmla="*/ 167 w 167"/>
                <a:gd name="T3" fmla="*/ 34 h 160"/>
                <a:gd name="T4" fmla="*/ 167 w 167"/>
                <a:gd name="T5" fmla="*/ 34 h 160"/>
                <a:gd name="T6" fmla="*/ 167 w 167"/>
                <a:gd name="T7" fmla="*/ 34 h 160"/>
                <a:gd name="T8" fmla="*/ 167 w 167"/>
                <a:gd name="T9" fmla="*/ 34 h 160"/>
                <a:gd name="T10" fmla="*/ 56 w 167"/>
                <a:gd name="T11" fmla="*/ 0 h 160"/>
                <a:gd name="T12" fmla="*/ 0 w 167"/>
                <a:gd name="T13" fmla="*/ 0 h 160"/>
                <a:gd name="T14" fmla="*/ 0 w 167"/>
                <a:gd name="T15" fmla="*/ 152 h 160"/>
                <a:gd name="T16" fmla="*/ 0 w 167"/>
                <a:gd name="T17" fmla="*/ 152 h 160"/>
                <a:gd name="T18" fmla="*/ 9 w 167"/>
                <a:gd name="T19" fmla="*/ 160 h 160"/>
                <a:gd name="T20" fmla="*/ 9 w 167"/>
                <a:gd name="T21" fmla="*/ 160 h 160"/>
                <a:gd name="T22" fmla="*/ 10 w 167"/>
                <a:gd name="T23" fmla="*/ 160 h 160"/>
                <a:gd name="T24" fmla="*/ 17 w 167"/>
                <a:gd name="T25" fmla="*/ 152 h 160"/>
                <a:gd name="T26" fmla="*/ 17 w 167"/>
                <a:gd name="T27" fmla="*/ 34 h 160"/>
                <a:gd name="T28" fmla="*/ 167 w 167"/>
                <a:gd name="T29" fmla="*/ 34 h 160"/>
                <a:gd name="T30" fmla="*/ 167 w 167"/>
                <a:gd name="T31" fmla="*/ 21 h 160"/>
                <a:gd name="T32" fmla="*/ 159 w 167"/>
                <a:gd name="T33" fmla="*/ 21 h 160"/>
                <a:gd name="T34" fmla="*/ 119 w 167"/>
                <a:gd name="T35" fmla="*/ 21 h 160"/>
                <a:gd name="T36" fmla="*/ 87 w 167"/>
                <a:gd name="T37" fmla="*/ 21 h 160"/>
                <a:gd name="T38" fmla="*/ 76 w 167"/>
                <a:gd name="T39" fmla="*/ 21 h 160"/>
                <a:gd name="T40" fmla="*/ 56 w 167"/>
                <a:gd name="T4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160">
                  <a:moveTo>
                    <a:pt x="167" y="34"/>
                  </a:move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6"/>
                    <a:pt x="4" y="160"/>
                    <a:pt x="9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4" y="159"/>
                    <a:pt x="17" y="156"/>
                    <a:pt x="17" y="15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D1B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9" name="Group 378"/>
          <p:cNvGrpSpPr>
            <a:grpSpLocks noChangeAspect="1"/>
          </p:cNvGrpSpPr>
          <p:nvPr/>
        </p:nvGrpSpPr>
        <p:grpSpPr>
          <a:xfrm>
            <a:off x="8971806" y="5521600"/>
            <a:ext cx="792601" cy="730155"/>
            <a:chOff x="3817938" y="6511925"/>
            <a:chExt cx="1047750" cy="965201"/>
          </a:xfrm>
        </p:grpSpPr>
        <p:sp>
          <p:nvSpPr>
            <p:cNvPr id="363" name="Freeform 121"/>
            <p:cNvSpPr>
              <a:spLocks/>
            </p:cNvSpPr>
            <p:nvPr/>
          </p:nvSpPr>
          <p:spPr bwMode="auto">
            <a:xfrm>
              <a:off x="3997326" y="7277100"/>
              <a:ext cx="687388" cy="200025"/>
            </a:xfrm>
            <a:custGeom>
              <a:avLst/>
              <a:gdLst>
                <a:gd name="T0" fmla="*/ 153 w 210"/>
                <a:gd name="T1" fmla="*/ 0 h 61"/>
                <a:gd name="T2" fmla="*/ 66 w 210"/>
                <a:gd name="T3" fmla="*/ 0 h 61"/>
                <a:gd name="T4" fmla="*/ 0 w 210"/>
                <a:gd name="T5" fmla="*/ 42 h 61"/>
                <a:gd name="T6" fmla="*/ 0 w 210"/>
                <a:gd name="T7" fmla="*/ 61 h 61"/>
                <a:gd name="T8" fmla="*/ 210 w 210"/>
                <a:gd name="T9" fmla="*/ 61 h 61"/>
                <a:gd name="T10" fmla="*/ 210 w 210"/>
                <a:gd name="T11" fmla="*/ 42 h 61"/>
                <a:gd name="T12" fmla="*/ 153 w 21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61">
                  <a:moveTo>
                    <a:pt x="15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6" y="36"/>
                    <a:pt x="62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10" y="61"/>
                    <a:pt x="210" y="61"/>
                    <a:pt x="210" y="61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148" y="42"/>
                    <a:pt x="142" y="36"/>
                    <a:pt x="153" y="0"/>
                  </a:cubicBezTo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122"/>
            <p:cNvSpPr>
              <a:spLocks/>
            </p:cNvSpPr>
            <p:nvPr/>
          </p:nvSpPr>
          <p:spPr bwMode="auto">
            <a:xfrm>
              <a:off x="3817938" y="6511925"/>
              <a:ext cx="1047750" cy="765175"/>
            </a:xfrm>
            <a:custGeom>
              <a:avLst/>
              <a:gdLst>
                <a:gd name="T0" fmla="*/ 301 w 320"/>
                <a:gd name="T1" fmla="*/ 0 h 234"/>
                <a:gd name="T2" fmla="*/ 17 w 320"/>
                <a:gd name="T3" fmla="*/ 0 h 234"/>
                <a:gd name="T4" fmla="*/ 0 w 320"/>
                <a:gd name="T5" fmla="*/ 18 h 234"/>
                <a:gd name="T6" fmla="*/ 0 w 320"/>
                <a:gd name="T7" fmla="*/ 216 h 234"/>
                <a:gd name="T8" fmla="*/ 17 w 320"/>
                <a:gd name="T9" fmla="*/ 234 h 234"/>
                <a:gd name="T10" fmla="*/ 301 w 320"/>
                <a:gd name="T11" fmla="*/ 234 h 234"/>
                <a:gd name="T12" fmla="*/ 320 w 320"/>
                <a:gd name="T13" fmla="*/ 216 h 234"/>
                <a:gd name="T14" fmla="*/ 320 w 320"/>
                <a:gd name="T15" fmla="*/ 18 h 234"/>
                <a:gd name="T16" fmla="*/ 301 w 320"/>
                <a:gd name="T17" fmla="*/ 0 h 234"/>
                <a:gd name="T18" fmla="*/ 301 w 320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234">
                  <a:moveTo>
                    <a:pt x="30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5"/>
                    <a:pt x="8" y="233"/>
                    <a:pt x="17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0" y="234"/>
                    <a:pt x="320" y="225"/>
                    <a:pt x="320" y="216"/>
                  </a:cubicBezTo>
                  <a:cubicBezTo>
                    <a:pt x="320" y="18"/>
                    <a:pt x="320" y="18"/>
                    <a:pt x="320" y="18"/>
                  </a:cubicBezTo>
                  <a:cubicBezTo>
                    <a:pt x="319" y="8"/>
                    <a:pt x="31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123"/>
            <p:cNvSpPr>
              <a:spLocks/>
            </p:cNvSpPr>
            <p:nvPr/>
          </p:nvSpPr>
          <p:spPr bwMode="auto">
            <a:xfrm>
              <a:off x="3817938" y="6557963"/>
              <a:ext cx="77788" cy="719138"/>
            </a:xfrm>
            <a:custGeom>
              <a:avLst/>
              <a:gdLst>
                <a:gd name="T0" fmla="*/ 0 w 24"/>
                <a:gd name="T1" fmla="*/ 0 h 220"/>
                <a:gd name="T2" fmla="*/ 0 w 24"/>
                <a:gd name="T3" fmla="*/ 4 h 220"/>
                <a:gd name="T4" fmla="*/ 0 w 24"/>
                <a:gd name="T5" fmla="*/ 202 h 220"/>
                <a:gd name="T6" fmla="*/ 17 w 24"/>
                <a:gd name="T7" fmla="*/ 220 h 220"/>
                <a:gd name="T8" fmla="*/ 24 w 24"/>
                <a:gd name="T9" fmla="*/ 220 h 220"/>
                <a:gd name="T10" fmla="*/ 24 w 24"/>
                <a:gd name="T11" fmla="*/ 220 h 220"/>
                <a:gd name="T12" fmla="*/ 17 w 24"/>
                <a:gd name="T13" fmla="*/ 220 h 220"/>
                <a:gd name="T14" fmla="*/ 0 w 24"/>
                <a:gd name="T15" fmla="*/ 202 h 220"/>
                <a:gd name="T16" fmla="*/ 0 w 24"/>
                <a:gd name="T17" fmla="*/ 4 h 220"/>
                <a:gd name="T18" fmla="*/ 0 w 24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1"/>
                    <a:pt x="8" y="219"/>
                    <a:pt x="17" y="220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8" y="219"/>
                    <a:pt x="0" y="211"/>
                    <a:pt x="0" y="20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124"/>
            <p:cNvSpPr>
              <a:spLocks/>
            </p:cNvSpPr>
            <p:nvPr/>
          </p:nvSpPr>
          <p:spPr bwMode="auto">
            <a:xfrm>
              <a:off x="3817938" y="6511925"/>
              <a:ext cx="985838" cy="765175"/>
            </a:xfrm>
            <a:custGeom>
              <a:avLst/>
              <a:gdLst>
                <a:gd name="T0" fmla="*/ 301 w 301"/>
                <a:gd name="T1" fmla="*/ 0 h 234"/>
                <a:gd name="T2" fmla="*/ 301 w 301"/>
                <a:gd name="T3" fmla="*/ 0 h 234"/>
                <a:gd name="T4" fmla="*/ 17 w 301"/>
                <a:gd name="T5" fmla="*/ 0 h 234"/>
                <a:gd name="T6" fmla="*/ 0 w 301"/>
                <a:gd name="T7" fmla="*/ 14 h 234"/>
                <a:gd name="T8" fmla="*/ 0 w 301"/>
                <a:gd name="T9" fmla="*/ 18 h 234"/>
                <a:gd name="T10" fmla="*/ 0 w 301"/>
                <a:gd name="T11" fmla="*/ 216 h 234"/>
                <a:gd name="T12" fmla="*/ 17 w 301"/>
                <a:gd name="T13" fmla="*/ 234 h 234"/>
                <a:gd name="T14" fmla="*/ 24 w 301"/>
                <a:gd name="T15" fmla="*/ 234 h 234"/>
                <a:gd name="T16" fmla="*/ 301 w 30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34">
                  <a:moveTo>
                    <a:pt x="301" y="0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6"/>
                    <a:pt x="0" y="14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5"/>
                    <a:pt x="8" y="233"/>
                    <a:pt x="17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301" y="0"/>
                    <a:pt x="301" y="0"/>
                    <a:pt x="301" y="0"/>
                  </a:cubicBezTo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125"/>
            <p:cNvSpPr>
              <a:spLocks/>
            </p:cNvSpPr>
            <p:nvPr/>
          </p:nvSpPr>
          <p:spPr bwMode="auto">
            <a:xfrm>
              <a:off x="3895726" y="6591300"/>
              <a:ext cx="890588" cy="604838"/>
            </a:xfrm>
            <a:custGeom>
              <a:avLst/>
              <a:gdLst>
                <a:gd name="T0" fmla="*/ 561 w 561"/>
                <a:gd name="T1" fmla="*/ 381 h 381"/>
                <a:gd name="T2" fmla="*/ 0 w 561"/>
                <a:gd name="T3" fmla="*/ 381 h 381"/>
                <a:gd name="T4" fmla="*/ 0 w 561"/>
                <a:gd name="T5" fmla="*/ 2 h 381"/>
                <a:gd name="T6" fmla="*/ 561 w 561"/>
                <a:gd name="T7" fmla="*/ 0 h 381"/>
                <a:gd name="T8" fmla="*/ 561 w 561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381">
                  <a:moveTo>
                    <a:pt x="561" y="381"/>
                  </a:moveTo>
                  <a:lnTo>
                    <a:pt x="0" y="381"/>
                  </a:lnTo>
                  <a:lnTo>
                    <a:pt x="0" y="2"/>
                  </a:lnTo>
                  <a:lnTo>
                    <a:pt x="561" y="0"/>
                  </a:lnTo>
                  <a:lnTo>
                    <a:pt x="561" y="381"/>
                  </a:lnTo>
                  <a:close/>
                </a:path>
              </a:pathLst>
            </a:custGeom>
            <a:solidFill>
              <a:srgbClr val="A3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Rectangle 126"/>
            <p:cNvSpPr>
              <a:spLocks noChangeArrowheads="1"/>
            </p:cNvSpPr>
            <p:nvPr/>
          </p:nvSpPr>
          <p:spPr bwMode="auto">
            <a:xfrm>
              <a:off x="3997326" y="7415213"/>
              <a:ext cx="687388" cy="61913"/>
            </a:xfrm>
            <a:prstGeom prst="rect">
              <a:avLst/>
            </a:pr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127"/>
            <p:cNvSpPr>
              <a:spLocks/>
            </p:cNvSpPr>
            <p:nvPr/>
          </p:nvSpPr>
          <p:spPr bwMode="auto">
            <a:xfrm>
              <a:off x="4322763" y="6542088"/>
              <a:ext cx="28575" cy="28575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  <a:gd name="T10" fmla="*/ 9 w 9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solidFill>
              <a:srgbClr val="B8D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Rectangle 128"/>
            <p:cNvSpPr>
              <a:spLocks noChangeArrowheads="1"/>
            </p:cNvSpPr>
            <p:nvPr/>
          </p:nvSpPr>
          <p:spPr bwMode="auto">
            <a:xfrm>
              <a:off x="4110038" y="6884988"/>
              <a:ext cx="80963" cy="246063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Rectangle 129"/>
            <p:cNvSpPr>
              <a:spLocks noChangeArrowheads="1"/>
            </p:cNvSpPr>
            <p:nvPr/>
          </p:nvSpPr>
          <p:spPr bwMode="auto">
            <a:xfrm>
              <a:off x="4240213" y="6819900"/>
              <a:ext cx="85725" cy="311150"/>
            </a:xfrm>
            <a:prstGeom prst="rect">
              <a:avLst/>
            </a:pr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Rectangle 130"/>
            <p:cNvSpPr>
              <a:spLocks noChangeArrowheads="1"/>
            </p:cNvSpPr>
            <p:nvPr/>
          </p:nvSpPr>
          <p:spPr bwMode="auto">
            <a:xfrm>
              <a:off x="4375151" y="6927850"/>
              <a:ext cx="80963" cy="203200"/>
            </a:xfrm>
            <a:prstGeom prst="rect">
              <a:avLst/>
            </a:prstGeom>
            <a:solidFill>
              <a:srgbClr val="39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Rectangle 131"/>
            <p:cNvSpPr>
              <a:spLocks noChangeArrowheads="1"/>
            </p:cNvSpPr>
            <p:nvPr/>
          </p:nvSpPr>
          <p:spPr bwMode="auto">
            <a:xfrm>
              <a:off x="4505326" y="6851650"/>
              <a:ext cx="85725" cy="279400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132"/>
            <p:cNvSpPr>
              <a:spLocks/>
            </p:cNvSpPr>
            <p:nvPr/>
          </p:nvSpPr>
          <p:spPr bwMode="auto">
            <a:xfrm>
              <a:off x="4138613" y="6675438"/>
              <a:ext cx="425450" cy="169863"/>
            </a:xfrm>
            <a:custGeom>
              <a:avLst/>
              <a:gdLst>
                <a:gd name="T0" fmla="*/ 169 w 268"/>
                <a:gd name="T1" fmla="*/ 107 h 107"/>
                <a:gd name="T2" fmla="*/ 109 w 268"/>
                <a:gd name="T3" fmla="*/ 21 h 107"/>
                <a:gd name="T4" fmla="*/ 8 w 268"/>
                <a:gd name="T5" fmla="*/ 95 h 107"/>
                <a:gd name="T6" fmla="*/ 0 w 268"/>
                <a:gd name="T7" fmla="*/ 85 h 107"/>
                <a:gd name="T8" fmla="*/ 114 w 268"/>
                <a:gd name="T9" fmla="*/ 0 h 107"/>
                <a:gd name="T10" fmla="*/ 171 w 268"/>
                <a:gd name="T11" fmla="*/ 87 h 107"/>
                <a:gd name="T12" fmla="*/ 264 w 268"/>
                <a:gd name="T13" fmla="*/ 6 h 107"/>
                <a:gd name="T14" fmla="*/ 268 w 268"/>
                <a:gd name="T15" fmla="*/ 13 h 107"/>
                <a:gd name="T16" fmla="*/ 264 w 268"/>
                <a:gd name="T17" fmla="*/ 19 h 107"/>
                <a:gd name="T18" fmla="*/ 268 w 268"/>
                <a:gd name="T19" fmla="*/ 21 h 107"/>
                <a:gd name="T20" fmla="*/ 169 w 268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107">
                  <a:moveTo>
                    <a:pt x="169" y="107"/>
                  </a:moveTo>
                  <a:lnTo>
                    <a:pt x="109" y="21"/>
                  </a:lnTo>
                  <a:lnTo>
                    <a:pt x="8" y="95"/>
                  </a:lnTo>
                  <a:lnTo>
                    <a:pt x="0" y="85"/>
                  </a:lnTo>
                  <a:lnTo>
                    <a:pt x="114" y="0"/>
                  </a:lnTo>
                  <a:lnTo>
                    <a:pt x="171" y="87"/>
                  </a:lnTo>
                  <a:lnTo>
                    <a:pt x="264" y="6"/>
                  </a:lnTo>
                  <a:lnTo>
                    <a:pt x="268" y="13"/>
                  </a:lnTo>
                  <a:lnTo>
                    <a:pt x="264" y="19"/>
                  </a:lnTo>
                  <a:lnTo>
                    <a:pt x="268" y="21"/>
                  </a:lnTo>
                  <a:lnTo>
                    <a:pt x="169" y="107"/>
                  </a:lnTo>
                  <a:close/>
                </a:path>
              </a:pathLst>
            </a:custGeom>
            <a:solidFill>
              <a:srgbClr val="682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Oval 133"/>
            <p:cNvSpPr>
              <a:spLocks noChangeArrowheads="1"/>
            </p:cNvSpPr>
            <p:nvPr/>
          </p:nvSpPr>
          <p:spPr bwMode="auto">
            <a:xfrm>
              <a:off x="4110038" y="6786563"/>
              <a:ext cx="61913" cy="65088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Oval 134"/>
            <p:cNvSpPr>
              <a:spLocks noChangeArrowheads="1"/>
            </p:cNvSpPr>
            <p:nvPr/>
          </p:nvSpPr>
          <p:spPr bwMode="auto">
            <a:xfrm>
              <a:off x="4283076" y="6662738"/>
              <a:ext cx="65088" cy="65088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Oval 135"/>
            <p:cNvSpPr>
              <a:spLocks noChangeArrowheads="1"/>
            </p:cNvSpPr>
            <p:nvPr/>
          </p:nvSpPr>
          <p:spPr bwMode="auto">
            <a:xfrm>
              <a:off x="4375151" y="6796088"/>
              <a:ext cx="65088" cy="66675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Oval 136"/>
            <p:cNvSpPr>
              <a:spLocks noChangeArrowheads="1"/>
            </p:cNvSpPr>
            <p:nvPr/>
          </p:nvSpPr>
          <p:spPr bwMode="auto">
            <a:xfrm>
              <a:off x="4524376" y="6669088"/>
              <a:ext cx="66675" cy="61913"/>
            </a:xfrm>
            <a:prstGeom prst="ellipse">
              <a:avLst/>
            </a:prstGeom>
            <a:solidFill>
              <a:srgbClr val="804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Azure"/>
          <p:cNvSpPr>
            <a:spLocks noGrp="1"/>
          </p:cNvSpPr>
          <p:nvPr>
            <p:ph type="title"/>
          </p:nvPr>
        </p:nvSpPr>
        <p:spPr>
          <a:xfrm>
            <a:off x="172717" y="296568"/>
            <a:ext cx="11886192" cy="917444"/>
          </a:xfrm>
        </p:spPr>
        <p:txBody>
          <a:bodyPr/>
          <a:lstStyle/>
          <a:p>
            <a:r>
              <a:rPr lang="en-US" sz="3672" dirty="0"/>
              <a:t>Azure solutions</a:t>
            </a:r>
          </a:p>
        </p:txBody>
      </p:sp>
      <p:sp>
        <p:nvSpPr>
          <p:cNvPr id="152" name="Envisioning"/>
          <p:cNvSpPr txBox="1">
            <a:spLocks/>
          </p:cNvSpPr>
          <p:nvPr/>
        </p:nvSpPr>
        <p:spPr>
          <a:xfrm>
            <a:off x="126669" y="306767"/>
            <a:ext cx="11886192" cy="917444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8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72"/>
              <a:t>Envisioning hybrid solutions with Azure and Azure Stack</a:t>
            </a:r>
          </a:p>
        </p:txBody>
      </p:sp>
    </p:spTree>
    <p:extLst>
      <p:ext uri="{BB962C8B-B14F-4D97-AF65-F5344CB8AC3E}">
        <p14:creationId xmlns:p14="http://schemas.microsoft.com/office/powerpoint/2010/main" val="199052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build on Services</a:t>
            </a:r>
          </a:p>
        </p:txBody>
      </p:sp>
    </p:spTree>
    <p:extLst>
      <p:ext uri="{BB962C8B-B14F-4D97-AF65-F5344CB8AC3E}">
        <p14:creationId xmlns:p14="http://schemas.microsoft.com/office/powerpoint/2010/main" val="1621228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Services to Azure Stack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76998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Marketplace Content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Additional Platform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ISV Services and Experiences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Customization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37" y="1439862"/>
            <a:ext cx="4362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6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99" dirty="0">
                <a:solidFill>
                  <a:schemeClr val="tx1"/>
                </a:solidFill>
              </a:rPr>
              <a:t>Azure Stack Extensible Architecture</a:t>
            </a:r>
          </a:p>
        </p:txBody>
      </p:sp>
      <p:grpSp>
        <p:nvGrpSpPr>
          <p:cNvPr id="57" name="Building"/>
          <p:cNvGrpSpPr/>
          <p:nvPr/>
        </p:nvGrpSpPr>
        <p:grpSpPr>
          <a:xfrm>
            <a:off x="2180210" y="6462993"/>
            <a:ext cx="331868" cy="469919"/>
            <a:chOff x="29198888" y="-1663700"/>
            <a:chExt cx="7032625" cy="9385301"/>
          </a:xfrm>
        </p:grpSpPr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29198888" y="2297113"/>
              <a:ext cx="4406900" cy="5424488"/>
            </a:xfrm>
            <a:custGeom>
              <a:avLst/>
              <a:gdLst>
                <a:gd name="T0" fmla="*/ 0 w 2776"/>
                <a:gd name="T1" fmla="*/ 0 h 3417"/>
                <a:gd name="T2" fmla="*/ 0 w 2776"/>
                <a:gd name="T3" fmla="*/ 3417 h 3417"/>
                <a:gd name="T4" fmla="*/ 902 w 2776"/>
                <a:gd name="T5" fmla="*/ 3417 h 3417"/>
                <a:gd name="T6" fmla="*/ 902 w 2776"/>
                <a:gd name="T7" fmla="*/ 2717 h 3417"/>
                <a:gd name="T8" fmla="*/ 1264 w 2776"/>
                <a:gd name="T9" fmla="*/ 2717 h 3417"/>
                <a:gd name="T10" fmla="*/ 1264 w 2776"/>
                <a:gd name="T11" fmla="*/ 3417 h 3417"/>
                <a:gd name="T12" fmla="*/ 1526 w 2776"/>
                <a:gd name="T13" fmla="*/ 3417 h 3417"/>
                <a:gd name="T14" fmla="*/ 1526 w 2776"/>
                <a:gd name="T15" fmla="*/ 2717 h 3417"/>
                <a:gd name="T16" fmla="*/ 1889 w 2776"/>
                <a:gd name="T17" fmla="*/ 2717 h 3417"/>
                <a:gd name="T18" fmla="*/ 1889 w 2776"/>
                <a:gd name="T19" fmla="*/ 3417 h 3417"/>
                <a:gd name="T20" fmla="*/ 2776 w 2776"/>
                <a:gd name="T21" fmla="*/ 3417 h 3417"/>
                <a:gd name="T22" fmla="*/ 2776 w 2776"/>
                <a:gd name="T23" fmla="*/ 0 h 3417"/>
                <a:gd name="T24" fmla="*/ 0 w 2776"/>
                <a:gd name="T25" fmla="*/ 0 h 3417"/>
                <a:gd name="T26" fmla="*/ 2516 w 2776"/>
                <a:gd name="T27" fmla="*/ 2495 h 3417"/>
                <a:gd name="T28" fmla="*/ 275 w 2776"/>
                <a:gd name="T29" fmla="*/ 2495 h 3417"/>
                <a:gd name="T30" fmla="*/ 275 w 2776"/>
                <a:gd name="T31" fmla="*/ 2135 h 3417"/>
                <a:gd name="T32" fmla="*/ 2516 w 2776"/>
                <a:gd name="T33" fmla="*/ 2135 h 3417"/>
                <a:gd name="T34" fmla="*/ 2516 w 2776"/>
                <a:gd name="T35" fmla="*/ 2495 h 3417"/>
                <a:gd name="T36" fmla="*/ 2516 w 2776"/>
                <a:gd name="T37" fmla="*/ 1870 h 3417"/>
                <a:gd name="T38" fmla="*/ 275 w 2776"/>
                <a:gd name="T39" fmla="*/ 1870 h 3417"/>
                <a:gd name="T40" fmla="*/ 275 w 2776"/>
                <a:gd name="T41" fmla="*/ 1511 h 3417"/>
                <a:gd name="T42" fmla="*/ 2516 w 2776"/>
                <a:gd name="T43" fmla="*/ 1511 h 3417"/>
                <a:gd name="T44" fmla="*/ 2516 w 2776"/>
                <a:gd name="T45" fmla="*/ 1870 h 3417"/>
                <a:gd name="T46" fmla="*/ 2516 w 2776"/>
                <a:gd name="T47" fmla="*/ 1248 h 3417"/>
                <a:gd name="T48" fmla="*/ 275 w 2776"/>
                <a:gd name="T49" fmla="*/ 1248 h 3417"/>
                <a:gd name="T50" fmla="*/ 275 w 2776"/>
                <a:gd name="T51" fmla="*/ 889 h 3417"/>
                <a:gd name="T52" fmla="*/ 2516 w 2776"/>
                <a:gd name="T53" fmla="*/ 889 h 3417"/>
                <a:gd name="T54" fmla="*/ 2516 w 2776"/>
                <a:gd name="T55" fmla="*/ 1248 h 3417"/>
                <a:gd name="T56" fmla="*/ 2516 w 2776"/>
                <a:gd name="T57" fmla="*/ 626 h 3417"/>
                <a:gd name="T58" fmla="*/ 275 w 2776"/>
                <a:gd name="T59" fmla="*/ 626 h 3417"/>
                <a:gd name="T60" fmla="*/ 275 w 2776"/>
                <a:gd name="T61" fmla="*/ 267 h 3417"/>
                <a:gd name="T62" fmla="*/ 2516 w 2776"/>
                <a:gd name="T63" fmla="*/ 267 h 3417"/>
                <a:gd name="T64" fmla="*/ 2516 w 2776"/>
                <a:gd name="T65" fmla="*/ 626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6" h="3417">
                  <a:moveTo>
                    <a:pt x="0" y="0"/>
                  </a:moveTo>
                  <a:lnTo>
                    <a:pt x="0" y="3417"/>
                  </a:lnTo>
                  <a:lnTo>
                    <a:pt x="902" y="3417"/>
                  </a:lnTo>
                  <a:lnTo>
                    <a:pt x="902" y="2717"/>
                  </a:lnTo>
                  <a:lnTo>
                    <a:pt x="1264" y="2717"/>
                  </a:lnTo>
                  <a:lnTo>
                    <a:pt x="1264" y="3417"/>
                  </a:lnTo>
                  <a:lnTo>
                    <a:pt x="1526" y="3417"/>
                  </a:lnTo>
                  <a:lnTo>
                    <a:pt x="1526" y="2717"/>
                  </a:lnTo>
                  <a:lnTo>
                    <a:pt x="1889" y="2717"/>
                  </a:lnTo>
                  <a:lnTo>
                    <a:pt x="1889" y="3417"/>
                  </a:lnTo>
                  <a:lnTo>
                    <a:pt x="2776" y="3417"/>
                  </a:lnTo>
                  <a:lnTo>
                    <a:pt x="2776" y="0"/>
                  </a:lnTo>
                  <a:lnTo>
                    <a:pt x="0" y="0"/>
                  </a:lnTo>
                  <a:close/>
                  <a:moveTo>
                    <a:pt x="2516" y="2495"/>
                  </a:moveTo>
                  <a:lnTo>
                    <a:pt x="275" y="2495"/>
                  </a:lnTo>
                  <a:lnTo>
                    <a:pt x="275" y="2135"/>
                  </a:lnTo>
                  <a:lnTo>
                    <a:pt x="2516" y="2135"/>
                  </a:lnTo>
                  <a:lnTo>
                    <a:pt x="2516" y="2495"/>
                  </a:lnTo>
                  <a:close/>
                  <a:moveTo>
                    <a:pt x="2516" y="1870"/>
                  </a:moveTo>
                  <a:lnTo>
                    <a:pt x="275" y="1870"/>
                  </a:lnTo>
                  <a:lnTo>
                    <a:pt x="275" y="1511"/>
                  </a:lnTo>
                  <a:lnTo>
                    <a:pt x="2516" y="1511"/>
                  </a:lnTo>
                  <a:lnTo>
                    <a:pt x="2516" y="1870"/>
                  </a:lnTo>
                  <a:close/>
                  <a:moveTo>
                    <a:pt x="2516" y="1248"/>
                  </a:moveTo>
                  <a:lnTo>
                    <a:pt x="275" y="1248"/>
                  </a:lnTo>
                  <a:lnTo>
                    <a:pt x="275" y="889"/>
                  </a:lnTo>
                  <a:lnTo>
                    <a:pt x="2516" y="889"/>
                  </a:lnTo>
                  <a:lnTo>
                    <a:pt x="2516" y="1248"/>
                  </a:lnTo>
                  <a:close/>
                  <a:moveTo>
                    <a:pt x="2516" y="626"/>
                  </a:moveTo>
                  <a:lnTo>
                    <a:pt x="275" y="626"/>
                  </a:lnTo>
                  <a:lnTo>
                    <a:pt x="275" y="267"/>
                  </a:lnTo>
                  <a:lnTo>
                    <a:pt x="2516" y="267"/>
                  </a:lnTo>
                  <a:lnTo>
                    <a:pt x="2516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76" tIns="45688" rIns="91376" bIns="45688" numCol="1" anchor="t" anchorCtr="0" compatLnSpc="1">
              <a:prstTxWarp prst="textNoShape">
                <a:avLst/>
              </a:prstTxWarp>
            </a:bodyPr>
            <a:lstStyle/>
            <a:p>
              <a:pPr defTabSz="913664">
                <a:defRPr/>
              </a:pPr>
              <a:endParaRPr lang="en-US" kern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31824613" y="-1663700"/>
              <a:ext cx="4406900" cy="9385300"/>
            </a:xfrm>
            <a:custGeom>
              <a:avLst/>
              <a:gdLst>
                <a:gd name="T0" fmla="*/ 0 w 2776"/>
                <a:gd name="T1" fmla="*/ 0 h 5912"/>
                <a:gd name="T2" fmla="*/ 0 w 2776"/>
                <a:gd name="T3" fmla="*/ 2308 h 5912"/>
                <a:gd name="T4" fmla="*/ 275 w 2776"/>
                <a:gd name="T5" fmla="*/ 2308 h 5912"/>
                <a:gd name="T6" fmla="*/ 275 w 2776"/>
                <a:gd name="T7" fmla="*/ 2137 h 5912"/>
                <a:gd name="T8" fmla="*/ 2516 w 2776"/>
                <a:gd name="T9" fmla="*/ 2137 h 5912"/>
                <a:gd name="T10" fmla="*/ 2516 w 2776"/>
                <a:gd name="T11" fmla="*/ 2497 h 5912"/>
                <a:gd name="T12" fmla="*/ 1389 w 2776"/>
                <a:gd name="T13" fmla="*/ 2497 h 5912"/>
                <a:gd name="T14" fmla="*/ 1389 w 2776"/>
                <a:gd name="T15" fmla="*/ 2762 h 5912"/>
                <a:gd name="T16" fmla="*/ 2516 w 2776"/>
                <a:gd name="T17" fmla="*/ 2762 h 5912"/>
                <a:gd name="T18" fmla="*/ 2516 w 2776"/>
                <a:gd name="T19" fmla="*/ 3121 h 5912"/>
                <a:gd name="T20" fmla="*/ 1389 w 2776"/>
                <a:gd name="T21" fmla="*/ 3121 h 5912"/>
                <a:gd name="T22" fmla="*/ 1389 w 2776"/>
                <a:gd name="T23" fmla="*/ 3384 h 5912"/>
                <a:gd name="T24" fmla="*/ 2516 w 2776"/>
                <a:gd name="T25" fmla="*/ 3384 h 5912"/>
                <a:gd name="T26" fmla="*/ 2516 w 2776"/>
                <a:gd name="T27" fmla="*/ 3743 h 5912"/>
                <a:gd name="T28" fmla="*/ 1389 w 2776"/>
                <a:gd name="T29" fmla="*/ 3743 h 5912"/>
                <a:gd name="T30" fmla="*/ 1389 w 2776"/>
                <a:gd name="T31" fmla="*/ 4006 h 5912"/>
                <a:gd name="T32" fmla="*/ 2516 w 2776"/>
                <a:gd name="T33" fmla="*/ 4006 h 5912"/>
                <a:gd name="T34" fmla="*/ 2516 w 2776"/>
                <a:gd name="T35" fmla="*/ 4365 h 5912"/>
                <a:gd name="T36" fmla="*/ 1389 w 2776"/>
                <a:gd name="T37" fmla="*/ 4365 h 5912"/>
                <a:gd name="T38" fmla="*/ 1389 w 2776"/>
                <a:gd name="T39" fmla="*/ 4630 h 5912"/>
                <a:gd name="T40" fmla="*/ 2516 w 2776"/>
                <a:gd name="T41" fmla="*/ 4630 h 5912"/>
                <a:gd name="T42" fmla="*/ 2516 w 2776"/>
                <a:gd name="T43" fmla="*/ 4990 h 5912"/>
                <a:gd name="T44" fmla="*/ 1389 w 2776"/>
                <a:gd name="T45" fmla="*/ 4990 h 5912"/>
                <a:gd name="T46" fmla="*/ 1389 w 2776"/>
                <a:gd name="T47" fmla="*/ 5912 h 5912"/>
                <a:gd name="T48" fmla="*/ 1527 w 2776"/>
                <a:gd name="T49" fmla="*/ 5912 h 5912"/>
                <a:gd name="T50" fmla="*/ 1527 w 2776"/>
                <a:gd name="T51" fmla="*/ 5212 h 5912"/>
                <a:gd name="T52" fmla="*/ 1889 w 2776"/>
                <a:gd name="T53" fmla="*/ 5212 h 5912"/>
                <a:gd name="T54" fmla="*/ 1889 w 2776"/>
                <a:gd name="T55" fmla="*/ 5912 h 5912"/>
                <a:gd name="T56" fmla="*/ 2776 w 2776"/>
                <a:gd name="T57" fmla="*/ 5912 h 5912"/>
                <a:gd name="T58" fmla="*/ 2776 w 2776"/>
                <a:gd name="T59" fmla="*/ 0 h 5912"/>
                <a:gd name="T60" fmla="*/ 0 w 2776"/>
                <a:gd name="T61" fmla="*/ 0 h 5912"/>
                <a:gd name="T62" fmla="*/ 2516 w 2776"/>
                <a:gd name="T63" fmla="*/ 1875 h 5912"/>
                <a:gd name="T64" fmla="*/ 275 w 2776"/>
                <a:gd name="T65" fmla="*/ 1875 h 5912"/>
                <a:gd name="T66" fmla="*/ 275 w 2776"/>
                <a:gd name="T67" fmla="*/ 1515 h 5912"/>
                <a:gd name="T68" fmla="*/ 2516 w 2776"/>
                <a:gd name="T69" fmla="*/ 1515 h 5912"/>
                <a:gd name="T70" fmla="*/ 2516 w 2776"/>
                <a:gd name="T71" fmla="*/ 1875 h 5912"/>
                <a:gd name="T72" fmla="*/ 2516 w 2776"/>
                <a:gd name="T73" fmla="*/ 1258 h 5912"/>
                <a:gd name="T74" fmla="*/ 275 w 2776"/>
                <a:gd name="T75" fmla="*/ 1258 h 5912"/>
                <a:gd name="T76" fmla="*/ 275 w 2776"/>
                <a:gd name="T77" fmla="*/ 898 h 5912"/>
                <a:gd name="T78" fmla="*/ 2516 w 2776"/>
                <a:gd name="T79" fmla="*/ 898 h 5912"/>
                <a:gd name="T80" fmla="*/ 2516 w 2776"/>
                <a:gd name="T81" fmla="*/ 1258 h 5912"/>
                <a:gd name="T82" fmla="*/ 2516 w 2776"/>
                <a:gd name="T83" fmla="*/ 636 h 5912"/>
                <a:gd name="T84" fmla="*/ 275 w 2776"/>
                <a:gd name="T85" fmla="*/ 636 h 5912"/>
                <a:gd name="T86" fmla="*/ 275 w 2776"/>
                <a:gd name="T87" fmla="*/ 276 h 5912"/>
                <a:gd name="T88" fmla="*/ 2516 w 2776"/>
                <a:gd name="T89" fmla="*/ 276 h 5912"/>
                <a:gd name="T90" fmla="*/ 2516 w 2776"/>
                <a:gd name="T91" fmla="*/ 636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6" h="5912">
                  <a:moveTo>
                    <a:pt x="0" y="0"/>
                  </a:moveTo>
                  <a:lnTo>
                    <a:pt x="0" y="2308"/>
                  </a:lnTo>
                  <a:lnTo>
                    <a:pt x="275" y="2308"/>
                  </a:lnTo>
                  <a:lnTo>
                    <a:pt x="275" y="2137"/>
                  </a:lnTo>
                  <a:lnTo>
                    <a:pt x="2516" y="2137"/>
                  </a:lnTo>
                  <a:lnTo>
                    <a:pt x="2516" y="2497"/>
                  </a:lnTo>
                  <a:lnTo>
                    <a:pt x="1389" y="2497"/>
                  </a:lnTo>
                  <a:lnTo>
                    <a:pt x="1389" y="2762"/>
                  </a:lnTo>
                  <a:lnTo>
                    <a:pt x="2516" y="2762"/>
                  </a:lnTo>
                  <a:lnTo>
                    <a:pt x="2516" y="3121"/>
                  </a:lnTo>
                  <a:lnTo>
                    <a:pt x="1389" y="3121"/>
                  </a:lnTo>
                  <a:lnTo>
                    <a:pt x="1389" y="3384"/>
                  </a:lnTo>
                  <a:lnTo>
                    <a:pt x="2516" y="3384"/>
                  </a:lnTo>
                  <a:lnTo>
                    <a:pt x="2516" y="3743"/>
                  </a:lnTo>
                  <a:lnTo>
                    <a:pt x="1389" y="3743"/>
                  </a:lnTo>
                  <a:lnTo>
                    <a:pt x="1389" y="4006"/>
                  </a:lnTo>
                  <a:lnTo>
                    <a:pt x="2516" y="4006"/>
                  </a:lnTo>
                  <a:lnTo>
                    <a:pt x="2516" y="4365"/>
                  </a:lnTo>
                  <a:lnTo>
                    <a:pt x="1389" y="4365"/>
                  </a:lnTo>
                  <a:lnTo>
                    <a:pt x="1389" y="4630"/>
                  </a:lnTo>
                  <a:lnTo>
                    <a:pt x="2516" y="4630"/>
                  </a:lnTo>
                  <a:lnTo>
                    <a:pt x="2516" y="4990"/>
                  </a:lnTo>
                  <a:lnTo>
                    <a:pt x="1389" y="4990"/>
                  </a:lnTo>
                  <a:lnTo>
                    <a:pt x="1389" y="5912"/>
                  </a:lnTo>
                  <a:lnTo>
                    <a:pt x="1527" y="5912"/>
                  </a:lnTo>
                  <a:lnTo>
                    <a:pt x="1527" y="5212"/>
                  </a:lnTo>
                  <a:lnTo>
                    <a:pt x="1889" y="5212"/>
                  </a:lnTo>
                  <a:lnTo>
                    <a:pt x="1889" y="5912"/>
                  </a:lnTo>
                  <a:lnTo>
                    <a:pt x="2776" y="5912"/>
                  </a:lnTo>
                  <a:lnTo>
                    <a:pt x="2776" y="0"/>
                  </a:lnTo>
                  <a:lnTo>
                    <a:pt x="0" y="0"/>
                  </a:lnTo>
                  <a:close/>
                  <a:moveTo>
                    <a:pt x="2516" y="1875"/>
                  </a:moveTo>
                  <a:lnTo>
                    <a:pt x="275" y="1875"/>
                  </a:lnTo>
                  <a:lnTo>
                    <a:pt x="275" y="1515"/>
                  </a:lnTo>
                  <a:lnTo>
                    <a:pt x="2516" y="1515"/>
                  </a:lnTo>
                  <a:lnTo>
                    <a:pt x="2516" y="1875"/>
                  </a:lnTo>
                  <a:close/>
                  <a:moveTo>
                    <a:pt x="2516" y="1258"/>
                  </a:moveTo>
                  <a:lnTo>
                    <a:pt x="275" y="1258"/>
                  </a:lnTo>
                  <a:lnTo>
                    <a:pt x="275" y="898"/>
                  </a:lnTo>
                  <a:lnTo>
                    <a:pt x="2516" y="898"/>
                  </a:lnTo>
                  <a:lnTo>
                    <a:pt x="2516" y="1258"/>
                  </a:lnTo>
                  <a:close/>
                  <a:moveTo>
                    <a:pt x="2516" y="636"/>
                  </a:moveTo>
                  <a:lnTo>
                    <a:pt x="275" y="636"/>
                  </a:lnTo>
                  <a:lnTo>
                    <a:pt x="275" y="276"/>
                  </a:lnTo>
                  <a:lnTo>
                    <a:pt x="2516" y="276"/>
                  </a:lnTo>
                  <a:lnTo>
                    <a:pt x="2516" y="6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76" tIns="45688" rIns="91376" bIns="45688" numCol="1" anchor="t" anchorCtr="0" compatLnSpc="1">
              <a:prstTxWarp prst="textNoShape">
                <a:avLst/>
              </a:prstTxWarp>
            </a:bodyPr>
            <a:lstStyle/>
            <a:p>
              <a:pPr defTabSz="913664">
                <a:defRPr/>
              </a:pPr>
              <a:endParaRPr lang="en-US" kern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60" name="Footer - Text"/>
          <p:cNvSpPr txBox="1"/>
          <p:nvPr/>
        </p:nvSpPr>
        <p:spPr>
          <a:xfrm>
            <a:off x="2767545" y="6423918"/>
            <a:ext cx="9385271" cy="544490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defTabSz="932026">
              <a:lnSpc>
                <a:spcPct val="90000"/>
              </a:lnSpc>
              <a:spcAft>
                <a:spcPts val="600"/>
              </a:spcAft>
            </a:pPr>
            <a:endParaRPr lang="en-US" kern="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Stack - Box"/>
          <p:cNvSpPr/>
          <p:nvPr/>
        </p:nvSpPr>
        <p:spPr bwMode="auto">
          <a:xfrm>
            <a:off x="961343" y="2096327"/>
            <a:ext cx="8684436" cy="4314164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Azure Stack Software - Label"/>
          <p:cNvSpPr txBox="1"/>
          <p:nvPr/>
        </p:nvSpPr>
        <p:spPr>
          <a:xfrm rot="16200000">
            <a:off x="-1339396" y="3972356"/>
            <a:ext cx="3318260" cy="577770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Azure Stack Software</a:t>
            </a:r>
          </a:p>
        </p:txBody>
      </p:sp>
      <p:sp>
        <p:nvSpPr>
          <p:cNvPr id="63" name="Cloud Infrastructure - Box"/>
          <p:cNvSpPr/>
          <p:nvPr/>
        </p:nvSpPr>
        <p:spPr bwMode="auto">
          <a:xfrm>
            <a:off x="1125019" y="5373985"/>
            <a:ext cx="8385722" cy="89770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Cloud Infrastructure - Text"/>
          <p:cNvSpPr txBox="1"/>
          <p:nvPr/>
        </p:nvSpPr>
        <p:spPr>
          <a:xfrm>
            <a:off x="1119048" y="5573231"/>
            <a:ext cx="8371386" cy="63431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2400" kern="0" dirty="0">
                <a:solidFill>
                  <a:srgbClr val="505050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Cloud Infrastructure</a:t>
            </a:r>
          </a:p>
        </p:txBody>
      </p:sp>
      <p:sp>
        <p:nvSpPr>
          <p:cNvPr id="65" name="Extensible Services - Box"/>
          <p:cNvSpPr/>
          <p:nvPr/>
        </p:nvSpPr>
        <p:spPr bwMode="auto">
          <a:xfrm>
            <a:off x="1103846" y="3638882"/>
            <a:ext cx="8395551" cy="162369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End User Box"/>
          <p:cNvSpPr/>
          <p:nvPr/>
        </p:nvSpPr>
        <p:spPr bwMode="auto">
          <a:xfrm>
            <a:off x="961340" y="1069077"/>
            <a:ext cx="8684438" cy="95702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Extensible Serivces - TAB"/>
          <p:cNvSpPr txBox="1"/>
          <p:nvPr/>
        </p:nvSpPr>
        <p:spPr>
          <a:xfrm>
            <a:off x="1128013" y="3938933"/>
            <a:ext cx="1815949" cy="1072969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836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Extensible Service Framework</a:t>
            </a:r>
          </a:p>
        </p:txBody>
      </p:sp>
      <p:sp>
        <p:nvSpPr>
          <p:cNvPr id="68" name="End User Experiences - Box"/>
          <p:cNvSpPr/>
          <p:nvPr/>
        </p:nvSpPr>
        <p:spPr bwMode="auto">
          <a:xfrm>
            <a:off x="1092112" y="2198012"/>
            <a:ext cx="8412612" cy="631002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End User Experiences - Text"/>
          <p:cNvSpPr txBox="1"/>
          <p:nvPr/>
        </p:nvSpPr>
        <p:spPr>
          <a:xfrm>
            <a:off x="1112990" y="2225929"/>
            <a:ext cx="8397750" cy="55452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836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End User Experiences</a:t>
            </a:r>
          </a:p>
        </p:txBody>
      </p:sp>
      <p:sp>
        <p:nvSpPr>
          <p:cNvPr id="70" name="Guest Workloads"/>
          <p:cNvSpPr txBox="1"/>
          <p:nvPr/>
        </p:nvSpPr>
        <p:spPr>
          <a:xfrm>
            <a:off x="1067134" y="1048193"/>
            <a:ext cx="1928475" cy="1036653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Guest Workload Resources</a:t>
            </a:r>
          </a:p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1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(IaaS + PaaS)</a:t>
            </a:r>
          </a:p>
        </p:txBody>
      </p:sp>
      <p:sp>
        <p:nvSpPr>
          <p:cNvPr id="71" name="Left Brace 70"/>
          <p:cNvSpPr/>
          <p:nvPr/>
        </p:nvSpPr>
        <p:spPr>
          <a:xfrm>
            <a:off x="605822" y="2089575"/>
            <a:ext cx="331235" cy="4297396"/>
          </a:xfrm>
          <a:prstGeom prst="leftBrace">
            <a:avLst>
              <a:gd name="adj1" fmla="val 916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rtlCol="0" anchor="ctr"/>
          <a:lstStyle/>
          <a:p>
            <a:pPr algn="ctr" defTabSz="932205">
              <a:defRPr/>
            </a:pPr>
            <a:endParaRPr lang="en-US" kern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2" name="Unified App Model - Box"/>
          <p:cNvSpPr/>
          <p:nvPr/>
        </p:nvSpPr>
        <p:spPr bwMode="auto">
          <a:xfrm>
            <a:off x="1098129" y="2929296"/>
            <a:ext cx="8412612" cy="631002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Unified App Model - Text"/>
          <p:cNvSpPr txBox="1"/>
          <p:nvPr/>
        </p:nvSpPr>
        <p:spPr>
          <a:xfrm>
            <a:off x="1137275" y="2973059"/>
            <a:ext cx="8397750" cy="549486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836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Unified Application Model</a:t>
            </a:r>
          </a:p>
        </p:txBody>
      </p:sp>
      <p:sp>
        <p:nvSpPr>
          <p:cNvPr id="74" name="Virtual Machines"/>
          <p:cNvSpPr txBox="1"/>
          <p:nvPr/>
        </p:nvSpPr>
        <p:spPr>
          <a:xfrm>
            <a:off x="3348735" y="1433026"/>
            <a:ext cx="1683775" cy="71831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3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Virtual Machines</a:t>
            </a:r>
          </a:p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04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(Linux or Windows)</a:t>
            </a:r>
          </a:p>
        </p:txBody>
      </p:sp>
      <p:sp>
        <p:nvSpPr>
          <p:cNvPr id="75" name="Websites"/>
          <p:cNvSpPr txBox="1"/>
          <p:nvPr/>
        </p:nvSpPr>
        <p:spPr>
          <a:xfrm>
            <a:off x="6690504" y="989953"/>
            <a:ext cx="1683775" cy="719469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3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Websites</a:t>
            </a:r>
          </a:p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04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(.NET, PHP, Python … )</a:t>
            </a:r>
          </a:p>
        </p:txBody>
      </p:sp>
      <p:sp>
        <p:nvSpPr>
          <p:cNvPr id="76" name="Virtual Networks"/>
          <p:cNvSpPr txBox="1"/>
          <p:nvPr/>
        </p:nvSpPr>
        <p:spPr>
          <a:xfrm>
            <a:off x="5560059" y="1570126"/>
            <a:ext cx="1683775" cy="489114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3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Virtual Networks</a:t>
            </a:r>
            <a:endParaRPr lang="en-US" sz="1047" kern="0" dirty="0">
              <a:solidFill>
                <a:srgbClr val="505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Service Fabric Clusters"/>
          <p:cNvSpPr txBox="1"/>
          <p:nvPr/>
        </p:nvSpPr>
        <p:spPr>
          <a:xfrm>
            <a:off x="7779358" y="1432692"/>
            <a:ext cx="1683775" cy="69044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3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 Fabric Clusters</a:t>
            </a:r>
            <a:endParaRPr lang="en-US" sz="1047" kern="0" dirty="0">
              <a:solidFill>
                <a:srgbClr val="505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Storage Blobs"/>
          <p:cNvSpPr txBox="1"/>
          <p:nvPr/>
        </p:nvSpPr>
        <p:spPr>
          <a:xfrm>
            <a:off x="4738999" y="983019"/>
            <a:ext cx="1245204" cy="69044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</a:pPr>
            <a:r>
              <a:rPr lang="en-US" sz="1397" kern="0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Storage Blobs</a:t>
            </a:r>
            <a:endParaRPr lang="en-US" sz="1047" kern="0" dirty="0">
              <a:solidFill>
                <a:srgbClr val="505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9" name="Logo - Virtual Machines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3916" y="1165503"/>
            <a:ext cx="380653" cy="380653"/>
          </a:xfrm>
          <a:prstGeom prst="rect">
            <a:avLst/>
          </a:prstGeom>
          <a:ln>
            <a:noFill/>
          </a:ln>
        </p:spPr>
      </p:pic>
      <p:pic>
        <p:nvPicPr>
          <p:cNvPr id="80" name="Logo - Network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8903" y="1138109"/>
            <a:ext cx="504686" cy="504686"/>
          </a:xfrm>
          <a:prstGeom prst="rect">
            <a:avLst/>
          </a:prstGeom>
        </p:spPr>
      </p:pic>
      <p:pic>
        <p:nvPicPr>
          <p:cNvPr id="81" name="Logo - Websites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3289" y="1597837"/>
            <a:ext cx="398209" cy="398209"/>
          </a:xfrm>
          <a:prstGeom prst="rect">
            <a:avLst/>
          </a:prstGeom>
          <a:ln>
            <a:noFill/>
          </a:ln>
        </p:spPr>
      </p:pic>
      <p:sp>
        <p:nvSpPr>
          <p:cNvPr id="82" name="Logo - Service Fabric"/>
          <p:cNvSpPr/>
          <p:nvPr/>
        </p:nvSpPr>
        <p:spPr bwMode="auto">
          <a:xfrm>
            <a:off x="8364262" y="1154926"/>
            <a:ext cx="440692" cy="403596"/>
          </a:xfrm>
          <a:custGeom>
            <a:avLst/>
            <a:gdLst>
              <a:gd name="connsiteX0" fmla="*/ 284961 w 673895"/>
              <a:gd name="connsiteY0" fmla="*/ 158165 h 647702"/>
              <a:gd name="connsiteX1" fmla="*/ 170786 w 673895"/>
              <a:gd name="connsiteY1" fmla="*/ 242195 h 647702"/>
              <a:gd name="connsiteX2" fmla="*/ 176214 w 673895"/>
              <a:gd name="connsiteY2" fmla="*/ 269082 h 647702"/>
              <a:gd name="connsiteX3" fmla="*/ 150408 w 673895"/>
              <a:gd name="connsiteY3" fmla="*/ 331383 h 647702"/>
              <a:gd name="connsiteX4" fmla="*/ 146443 w 673895"/>
              <a:gd name="connsiteY4" fmla="*/ 334057 h 647702"/>
              <a:gd name="connsiteX5" fmla="*/ 192422 w 673895"/>
              <a:gd name="connsiteY5" fmla="*/ 472837 h 647702"/>
              <a:gd name="connsiteX6" fmla="*/ 220034 w 673895"/>
              <a:gd name="connsiteY6" fmla="*/ 478412 h 647702"/>
              <a:gd name="connsiteX7" fmla="*/ 248039 w 673895"/>
              <a:gd name="connsiteY7" fmla="*/ 497294 h 647702"/>
              <a:gd name="connsiteX8" fmla="*/ 265572 w 673895"/>
              <a:gd name="connsiteY8" fmla="*/ 523298 h 647702"/>
              <a:gd name="connsiteX9" fmla="*/ 408956 w 673895"/>
              <a:gd name="connsiteY9" fmla="*/ 523298 h 647702"/>
              <a:gd name="connsiteX10" fmla="*/ 417479 w 673895"/>
              <a:gd name="connsiteY10" fmla="*/ 505571 h 647702"/>
              <a:gd name="connsiteX11" fmla="*/ 456243 w 673895"/>
              <a:gd name="connsiteY11" fmla="*/ 473649 h 647702"/>
              <a:gd name="connsiteX12" fmla="*/ 488887 w 673895"/>
              <a:gd name="connsiteY12" fmla="*/ 467058 h 647702"/>
              <a:gd name="connsiteX13" fmla="*/ 531395 w 673895"/>
              <a:gd name="connsiteY13" fmla="*/ 334333 h 647702"/>
              <a:gd name="connsiteX14" fmla="*/ 523487 w 673895"/>
              <a:gd name="connsiteY14" fmla="*/ 329002 h 647702"/>
              <a:gd name="connsiteX15" fmla="*/ 497681 w 673895"/>
              <a:gd name="connsiteY15" fmla="*/ 266701 h 647702"/>
              <a:gd name="connsiteX16" fmla="*/ 501673 w 673895"/>
              <a:gd name="connsiteY16" fmla="*/ 246929 h 647702"/>
              <a:gd name="connsiteX17" fmla="*/ 384346 w 673895"/>
              <a:gd name="connsiteY17" fmla="*/ 159653 h 647702"/>
              <a:gd name="connsiteX18" fmla="*/ 370052 w 673895"/>
              <a:gd name="connsiteY18" fmla="*/ 169290 h 647702"/>
              <a:gd name="connsiteX19" fmla="*/ 335757 w 673895"/>
              <a:gd name="connsiteY19" fmla="*/ 176214 h 647702"/>
              <a:gd name="connsiteX20" fmla="*/ 301462 w 673895"/>
              <a:gd name="connsiteY20" fmla="*/ 169290 h 647702"/>
              <a:gd name="connsiteX21" fmla="*/ 335757 w 673895"/>
              <a:gd name="connsiteY21" fmla="*/ 0 h 647702"/>
              <a:gd name="connsiteX22" fmla="*/ 423864 w 673895"/>
              <a:gd name="connsiteY22" fmla="*/ 88107 h 647702"/>
              <a:gd name="connsiteX23" fmla="*/ 420253 w 673895"/>
              <a:gd name="connsiteY23" fmla="*/ 105993 h 647702"/>
              <a:gd name="connsiteX24" fmla="*/ 538728 w 673895"/>
              <a:gd name="connsiteY24" fmla="*/ 194124 h 647702"/>
              <a:gd name="connsiteX25" fmla="*/ 551493 w 673895"/>
              <a:gd name="connsiteY25" fmla="*/ 185518 h 647702"/>
              <a:gd name="connsiteX26" fmla="*/ 585788 w 673895"/>
              <a:gd name="connsiteY26" fmla="*/ 178594 h 647702"/>
              <a:gd name="connsiteX27" fmla="*/ 673895 w 673895"/>
              <a:gd name="connsiteY27" fmla="*/ 266701 h 647702"/>
              <a:gd name="connsiteX28" fmla="*/ 620083 w 673895"/>
              <a:gd name="connsiteY28" fmla="*/ 347884 h 647702"/>
              <a:gd name="connsiteX29" fmla="*/ 593016 w 673895"/>
              <a:gd name="connsiteY29" fmla="*/ 353349 h 647702"/>
              <a:gd name="connsiteX30" fmla="*/ 549222 w 673895"/>
              <a:gd name="connsiteY30" fmla="*/ 490092 h 647702"/>
              <a:gd name="connsiteX31" fmla="*/ 552839 w 673895"/>
              <a:gd name="connsiteY31" fmla="*/ 492531 h 647702"/>
              <a:gd name="connsiteX32" fmla="*/ 578645 w 673895"/>
              <a:gd name="connsiteY32" fmla="*/ 554832 h 647702"/>
              <a:gd name="connsiteX33" fmla="*/ 490538 w 673895"/>
              <a:gd name="connsiteY33" fmla="*/ 642939 h 647702"/>
              <a:gd name="connsiteX34" fmla="*/ 409355 w 673895"/>
              <a:gd name="connsiteY34" fmla="*/ 589127 h 647702"/>
              <a:gd name="connsiteX35" fmla="*/ 409084 w 673895"/>
              <a:gd name="connsiteY35" fmla="*/ 587783 h 647702"/>
              <a:gd name="connsiteX36" fmla="*/ 268154 w 673895"/>
              <a:gd name="connsiteY36" fmla="*/ 587783 h 647702"/>
              <a:gd name="connsiteX37" fmla="*/ 266921 w 673895"/>
              <a:gd name="connsiteY37" fmla="*/ 593890 h 647702"/>
              <a:gd name="connsiteX38" fmla="*/ 185738 w 673895"/>
              <a:gd name="connsiteY38" fmla="*/ 647702 h 647702"/>
              <a:gd name="connsiteX39" fmla="*/ 97631 w 673895"/>
              <a:gd name="connsiteY39" fmla="*/ 559595 h 647702"/>
              <a:gd name="connsiteX40" fmla="*/ 123437 w 673895"/>
              <a:gd name="connsiteY40" fmla="*/ 497294 h 647702"/>
              <a:gd name="connsiteX41" fmla="*/ 130921 w 673895"/>
              <a:gd name="connsiteY41" fmla="*/ 492248 h 647702"/>
              <a:gd name="connsiteX42" fmla="*/ 86036 w 673895"/>
              <a:gd name="connsiteY42" fmla="*/ 356771 h 647702"/>
              <a:gd name="connsiteX43" fmla="*/ 53812 w 673895"/>
              <a:gd name="connsiteY43" fmla="*/ 350265 h 647702"/>
              <a:gd name="connsiteX44" fmla="*/ 0 w 673895"/>
              <a:gd name="connsiteY44" fmla="*/ 269082 h 647702"/>
              <a:gd name="connsiteX45" fmla="*/ 88107 w 673895"/>
              <a:gd name="connsiteY45" fmla="*/ 180975 h 647702"/>
              <a:gd name="connsiteX46" fmla="*/ 122402 w 673895"/>
              <a:gd name="connsiteY46" fmla="*/ 187899 h 647702"/>
              <a:gd name="connsiteX47" fmla="*/ 129378 w 673895"/>
              <a:gd name="connsiteY47" fmla="*/ 192602 h 647702"/>
              <a:gd name="connsiteX48" fmla="*/ 250718 w 673895"/>
              <a:gd name="connsiteY48" fmla="*/ 103300 h 647702"/>
              <a:gd name="connsiteX49" fmla="*/ 247650 w 673895"/>
              <a:gd name="connsiteY49" fmla="*/ 88107 h 647702"/>
              <a:gd name="connsiteX50" fmla="*/ 335757 w 673895"/>
              <a:gd name="connsiteY50" fmla="*/ 0 h 6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3895" h="647702">
                <a:moveTo>
                  <a:pt x="284961" y="158165"/>
                </a:moveTo>
                <a:lnTo>
                  <a:pt x="170786" y="242195"/>
                </a:lnTo>
                <a:lnTo>
                  <a:pt x="176214" y="269082"/>
                </a:lnTo>
                <a:cubicBezTo>
                  <a:pt x="176214" y="293412"/>
                  <a:pt x="166353" y="315439"/>
                  <a:pt x="150408" y="331383"/>
                </a:cubicBezTo>
                <a:lnTo>
                  <a:pt x="146443" y="334057"/>
                </a:lnTo>
                <a:lnTo>
                  <a:pt x="192422" y="472837"/>
                </a:lnTo>
                <a:lnTo>
                  <a:pt x="220034" y="478412"/>
                </a:lnTo>
                <a:cubicBezTo>
                  <a:pt x="230575" y="482870"/>
                  <a:pt x="240067" y="489322"/>
                  <a:pt x="248039" y="497294"/>
                </a:cubicBezTo>
                <a:lnTo>
                  <a:pt x="265572" y="523298"/>
                </a:lnTo>
                <a:lnTo>
                  <a:pt x="408956" y="523298"/>
                </a:lnTo>
                <a:lnTo>
                  <a:pt x="417479" y="505571"/>
                </a:lnTo>
                <a:cubicBezTo>
                  <a:pt x="426979" y="491509"/>
                  <a:pt x="440432" y="480337"/>
                  <a:pt x="456243" y="473649"/>
                </a:cubicBezTo>
                <a:lnTo>
                  <a:pt x="488887" y="467058"/>
                </a:lnTo>
                <a:lnTo>
                  <a:pt x="531395" y="334333"/>
                </a:lnTo>
                <a:lnTo>
                  <a:pt x="523487" y="329002"/>
                </a:lnTo>
                <a:cubicBezTo>
                  <a:pt x="507543" y="313058"/>
                  <a:pt x="497681" y="291031"/>
                  <a:pt x="497681" y="266701"/>
                </a:cubicBezTo>
                <a:lnTo>
                  <a:pt x="501673" y="246929"/>
                </a:lnTo>
                <a:lnTo>
                  <a:pt x="384346" y="159653"/>
                </a:lnTo>
                <a:lnTo>
                  <a:pt x="370052" y="169290"/>
                </a:lnTo>
                <a:cubicBezTo>
                  <a:pt x="359511" y="173749"/>
                  <a:pt x="347922" y="176214"/>
                  <a:pt x="335757" y="176214"/>
                </a:cubicBezTo>
                <a:cubicBezTo>
                  <a:pt x="323592" y="176214"/>
                  <a:pt x="312003" y="173749"/>
                  <a:pt x="301462" y="169290"/>
                </a:cubicBezTo>
                <a:close/>
                <a:moveTo>
                  <a:pt x="335757" y="0"/>
                </a:moveTo>
                <a:cubicBezTo>
                  <a:pt x="384417" y="0"/>
                  <a:pt x="423864" y="39447"/>
                  <a:pt x="423864" y="88107"/>
                </a:cubicBezTo>
                <a:lnTo>
                  <a:pt x="420253" y="105993"/>
                </a:lnTo>
                <a:lnTo>
                  <a:pt x="538728" y="194124"/>
                </a:lnTo>
                <a:lnTo>
                  <a:pt x="551493" y="185518"/>
                </a:lnTo>
                <a:cubicBezTo>
                  <a:pt x="562034" y="181059"/>
                  <a:pt x="573623" y="178594"/>
                  <a:pt x="585788" y="178594"/>
                </a:cubicBezTo>
                <a:cubicBezTo>
                  <a:pt x="634448" y="178594"/>
                  <a:pt x="673895" y="218041"/>
                  <a:pt x="673895" y="266701"/>
                </a:cubicBezTo>
                <a:cubicBezTo>
                  <a:pt x="673895" y="303196"/>
                  <a:pt x="651706" y="334509"/>
                  <a:pt x="620083" y="347884"/>
                </a:cubicBezTo>
                <a:lnTo>
                  <a:pt x="593016" y="353349"/>
                </a:lnTo>
                <a:lnTo>
                  <a:pt x="549222" y="490092"/>
                </a:lnTo>
                <a:lnTo>
                  <a:pt x="552839" y="492531"/>
                </a:lnTo>
                <a:cubicBezTo>
                  <a:pt x="568783" y="508475"/>
                  <a:pt x="578645" y="530502"/>
                  <a:pt x="578645" y="554832"/>
                </a:cubicBezTo>
                <a:cubicBezTo>
                  <a:pt x="578645" y="603492"/>
                  <a:pt x="539198" y="642939"/>
                  <a:pt x="490538" y="642939"/>
                </a:cubicBezTo>
                <a:cubicBezTo>
                  <a:pt x="454043" y="642939"/>
                  <a:pt x="422731" y="620750"/>
                  <a:pt x="409355" y="589127"/>
                </a:cubicBezTo>
                <a:lnTo>
                  <a:pt x="409084" y="587783"/>
                </a:lnTo>
                <a:lnTo>
                  <a:pt x="268154" y="587783"/>
                </a:lnTo>
                <a:lnTo>
                  <a:pt x="266921" y="593890"/>
                </a:lnTo>
                <a:cubicBezTo>
                  <a:pt x="253546" y="625513"/>
                  <a:pt x="222233" y="647702"/>
                  <a:pt x="185738" y="647702"/>
                </a:cubicBezTo>
                <a:cubicBezTo>
                  <a:pt x="137078" y="647702"/>
                  <a:pt x="97631" y="608255"/>
                  <a:pt x="97631" y="559595"/>
                </a:cubicBezTo>
                <a:cubicBezTo>
                  <a:pt x="97631" y="535265"/>
                  <a:pt x="107493" y="513238"/>
                  <a:pt x="123437" y="497294"/>
                </a:cubicBezTo>
                <a:lnTo>
                  <a:pt x="130921" y="492248"/>
                </a:lnTo>
                <a:lnTo>
                  <a:pt x="86036" y="356771"/>
                </a:lnTo>
                <a:lnTo>
                  <a:pt x="53812" y="350265"/>
                </a:lnTo>
                <a:cubicBezTo>
                  <a:pt x="22189" y="336890"/>
                  <a:pt x="0" y="305577"/>
                  <a:pt x="0" y="269082"/>
                </a:cubicBezTo>
                <a:cubicBezTo>
                  <a:pt x="0" y="220422"/>
                  <a:pt x="39447" y="180975"/>
                  <a:pt x="88107" y="180975"/>
                </a:cubicBezTo>
                <a:cubicBezTo>
                  <a:pt x="100272" y="180975"/>
                  <a:pt x="111861" y="183440"/>
                  <a:pt x="122402" y="187899"/>
                </a:cubicBezTo>
                <a:lnTo>
                  <a:pt x="129378" y="192602"/>
                </a:lnTo>
                <a:lnTo>
                  <a:pt x="250718" y="103300"/>
                </a:lnTo>
                <a:lnTo>
                  <a:pt x="247650" y="88107"/>
                </a:lnTo>
                <a:cubicBezTo>
                  <a:pt x="247650" y="39447"/>
                  <a:pt x="287097" y="0"/>
                  <a:pt x="335757" y="0"/>
                </a:cubicBezTo>
                <a:close/>
              </a:path>
            </a:pathLst>
          </a:custGeom>
          <a:solidFill>
            <a:srgbClr val="C9C9C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7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3" name="Logo - Storage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6361" y="1579894"/>
            <a:ext cx="381234" cy="381234"/>
          </a:xfrm>
          <a:prstGeom prst="rect">
            <a:avLst/>
          </a:prstGeom>
        </p:spPr>
      </p:pic>
      <p:sp>
        <p:nvSpPr>
          <p:cNvPr id="84" name="Core Services - General"/>
          <p:cNvSpPr/>
          <p:nvPr/>
        </p:nvSpPr>
        <p:spPr bwMode="auto">
          <a:xfrm>
            <a:off x="3116112" y="3733855"/>
            <a:ext cx="6306053" cy="45898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36" kern="0" dirty="0">
                <a:solidFill>
                  <a:srgbClr val="50505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rPr>
              <a:t>Core Services</a:t>
            </a:r>
          </a:p>
        </p:txBody>
      </p:sp>
      <p:sp>
        <p:nvSpPr>
          <p:cNvPr id="85" name="Additional Platform Services"/>
          <p:cNvSpPr/>
          <p:nvPr/>
        </p:nvSpPr>
        <p:spPr bwMode="auto">
          <a:xfrm>
            <a:off x="3116112" y="4238274"/>
            <a:ext cx="6306053" cy="45898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91427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36" kern="0" dirty="0">
                <a:solidFill>
                  <a:srgbClr val="50505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rPr>
              <a:t>Additional Platform Services</a:t>
            </a:r>
          </a:p>
        </p:txBody>
      </p:sp>
      <p:sp>
        <p:nvSpPr>
          <p:cNvPr id="86" name="Foundational Services - General"/>
          <p:cNvSpPr/>
          <p:nvPr/>
        </p:nvSpPr>
        <p:spPr bwMode="auto">
          <a:xfrm>
            <a:off x="3113746" y="4752320"/>
            <a:ext cx="6306053" cy="45898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91427" rIns="182854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50505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rPr>
              <a:t>Foundational Services</a:t>
            </a:r>
          </a:p>
        </p:txBody>
      </p:sp>
      <p:sp>
        <p:nvSpPr>
          <p:cNvPr id="87" name="End User - TAB"/>
          <p:cNvSpPr txBox="1"/>
          <p:nvPr/>
        </p:nvSpPr>
        <p:spPr>
          <a:xfrm>
            <a:off x="1113562" y="2144716"/>
            <a:ext cx="1801132" cy="787990"/>
          </a:xfrm>
          <a:prstGeom prst="rect">
            <a:avLst/>
          </a:prstGeom>
          <a:noFill/>
        </p:spPr>
        <p:txBody>
          <a:bodyPr wrap="square" lIns="179209" tIns="143366" rIns="179209" bIns="143366" rtlCol="0">
            <a:spAutoFit/>
          </a:bodyPr>
          <a:lstStyle/>
          <a:p>
            <a:pPr algn="ctr" defTabSz="913841">
              <a:lnSpc>
                <a:spcPct val="90000"/>
              </a:lnSpc>
              <a:spcAft>
                <a:spcPts val="587"/>
              </a:spcAft>
              <a:defRPr/>
            </a:pPr>
            <a:r>
              <a:rPr lang="en-US" sz="1764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End User Experiences</a:t>
            </a:r>
          </a:p>
        </p:txBody>
      </p:sp>
      <p:sp>
        <p:nvSpPr>
          <p:cNvPr id="88" name="Azure Portal - Tools - OSS"/>
          <p:cNvSpPr/>
          <p:nvPr/>
        </p:nvSpPr>
        <p:spPr bwMode="auto">
          <a:xfrm>
            <a:off x="3113746" y="2297095"/>
            <a:ext cx="6299502" cy="413527"/>
          </a:xfrm>
          <a:prstGeom prst="rect">
            <a:avLst/>
          </a:prstGeom>
          <a:solidFill>
            <a:srgbClr val="505050">
              <a:lumMod val="40000"/>
              <a:lumOff val="6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1" b="1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rPr>
              <a:t>Azure Portal | Developer Tools (MSFT &amp; Open Source)</a:t>
            </a:r>
          </a:p>
        </p:txBody>
      </p:sp>
      <p:sp>
        <p:nvSpPr>
          <p:cNvPr id="89" name="Unified App Model - TAB"/>
          <p:cNvSpPr txBox="1"/>
          <p:nvPr/>
        </p:nvSpPr>
        <p:spPr>
          <a:xfrm>
            <a:off x="1090419" y="2868514"/>
            <a:ext cx="1795233" cy="787990"/>
          </a:xfrm>
          <a:prstGeom prst="rect">
            <a:avLst/>
          </a:prstGeom>
          <a:noFill/>
        </p:spPr>
        <p:txBody>
          <a:bodyPr wrap="square" lIns="179209" tIns="143366" rIns="179209" bIns="143366" rtlCol="0">
            <a:spAutoFit/>
          </a:bodyPr>
          <a:lstStyle/>
          <a:p>
            <a:pPr algn="ctr" defTabSz="913841">
              <a:lnSpc>
                <a:spcPct val="90000"/>
              </a:lnSpc>
              <a:spcAft>
                <a:spcPts val="587"/>
              </a:spcAft>
              <a:defRPr/>
            </a:pPr>
            <a:r>
              <a:rPr lang="en-US" sz="1764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Unified App Model</a:t>
            </a:r>
          </a:p>
        </p:txBody>
      </p:sp>
      <p:sp>
        <p:nvSpPr>
          <p:cNvPr id="90" name="Azure Resource Manager"/>
          <p:cNvSpPr/>
          <p:nvPr/>
        </p:nvSpPr>
        <p:spPr bwMode="auto">
          <a:xfrm>
            <a:off x="3113747" y="3026407"/>
            <a:ext cx="6299501" cy="413527"/>
          </a:xfrm>
          <a:prstGeom prst="rect">
            <a:avLst/>
          </a:prstGeom>
          <a:solidFill>
            <a:srgbClr val="505050">
              <a:lumMod val="40000"/>
              <a:lumOff val="6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1" b="1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rPr>
              <a:t>Azure Resource Manager</a:t>
            </a:r>
          </a:p>
        </p:txBody>
      </p:sp>
      <p:sp>
        <p:nvSpPr>
          <p:cNvPr id="91" name="Core Services - Specific"/>
          <p:cNvSpPr/>
          <p:nvPr/>
        </p:nvSpPr>
        <p:spPr bwMode="auto">
          <a:xfrm>
            <a:off x="3113745" y="3744690"/>
            <a:ext cx="6306053" cy="433052"/>
          </a:xfrm>
          <a:prstGeom prst="rect">
            <a:avLst/>
          </a:prstGeom>
          <a:solidFill>
            <a:srgbClr val="505050">
              <a:lumMod val="40000"/>
              <a:lumOff val="6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1" b="1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rPr>
              <a:t>Core Services</a:t>
            </a:r>
          </a:p>
          <a:p>
            <a:pPr algn="ctr" defTabSz="9137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77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rPr>
              <a:t>Subscriptions | RBAC | Marketplace | Metrics | Usage</a:t>
            </a:r>
          </a:p>
        </p:txBody>
      </p:sp>
      <p:sp>
        <p:nvSpPr>
          <p:cNvPr id="92" name="Foundational Services - Specific"/>
          <p:cNvSpPr/>
          <p:nvPr/>
        </p:nvSpPr>
        <p:spPr bwMode="auto">
          <a:xfrm>
            <a:off x="3113746" y="4742693"/>
            <a:ext cx="6304437" cy="489651"/>
          </a:xfrm>
          <a:prstGeom prst="rect">
            <a:avLst/>
          </a:prstGeom>
          <a:solidFill>
            <a:srgbClr val="505050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7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Foundational Services</a:t>
            </a:r>
          </a:p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7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Compute | Storage | Networking | Platform Services</a:t>
            </a:r>
            <a:endParaRPr lang="en-US" sz="1197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Cloud Infrastructure - TAB"/>
          <p:cNvSpPr txBox="1"/>
          <p:nvPr/>
        </p:nvSpPr>
        <p:spPr>
          <a:xfrm>
            <a:off x="1128010" y="5384995"/>
            <a:ext cx="1829651" cy="803676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rgbClr val="505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Cloud Infrastructure</a:t>
            </a:r>
          </a:p>
        </p:txBody>
      </p:sp>
      <p:grpSp>
        <p:nvGrpSpPr>
          <p:cNvPr id="94" name="Infrastructure Management Group"/>
          <p:cNvGrpSpPr/>
          <p:nvPr/>
        </p:nvGrpSpPr>
        <p:grpSpPr>
          <a:xfrm>
            <a:off x="3113744" y="5454530"/>
            <a:ext cx="6317137" cy="728214"/>
            <a:chOff x="2943499" y="5435945"/>
            <a:chExt cx="6464926" cy="728317"/>
          </a:xfrm>
        </p:grpSpPr>
        <p:sp>
          <p:nvSpPr>
            <p:cNvPr id="95" name="Compute"/>
            <p:cNvSpPr/>
            <p:nvPr/>
          </p:nvSpPr>
          <p:spPr bwMode="auto">
            <a:xfrm>
              <a:off x="2949254" y="5834871"/>
              <a:ext cx="2109390" cy="329391"/>
            </a:xfrm>
            <a:prstGeom prst="rect">
              <a:avLst/>
            </a:prstGeom>
            <a:solidFill>
              <a:srgbClr val="505050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02" tIns="146241" rIns="182802" bIns="1462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97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Compute</a:t>
              </a:r>
            </a:p>
          </p:txBody>
        </p:sp>
        <p:sp>
          <p:nvSpPr>
            <p:cNvPr id="96" name="Storage"/>
            <p:cNvSpPr/>
            <p:nvPr/>
          </p:nvSpPr>
          <p:spPr bwMode="auto">
            <a:xfrm>
              <a:off x="5121354" y="5834870"/>
              <a:ext cx="2109390" cy="329391"/>
            </a:xfrm>
            <a:prstGeom prst="rect">
              <a:avLst/>
            </a:prstGeom>
            <a:solidFill>
              <a:srgbClr val="505050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02" tIns="146241" rIns="182802" bIns="1462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97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Storage</a:t>
              </a:r>
            </a:p>
          </p:txBody>
        </p:sp>
        <p:sp>
          <p:nvSpPr>
            <p:cNvPr id="97" name="Networking"/>
            <p:cNvSpPr/>
            <p:nvPr/>
          </p:nvSpPr>
          <p:spPr bwMode="auto">
            <a:xfrm>
              <a:off x="7303673" y="5834869"/>
              <a:ext cx="2104752" cy="329391"/>
            </a:xfrm>
            <a:prstGeom prst="rect">
              <a:avLst/>
            </a:prstGeom>
            <a:solidFill>
              <a:srgbClr val="505050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02" tIns="146241" rIns="182802" bIns="1462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97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Networking</a:t>
              </a:r>
            </a:p>
          </p:txBody>
        </p:sp>
        <p:sp>
          <p:nvSpPr>
            <p:cNvPr id="98" name="Infrastructure Management"/>
            <p:cNvSpPr/>
            <p:nvPr/>
          </p:nvSpPr>
          <p:spPr bwMode="auto">
            <a:xfrm>
              <a:off x="2943499" y="5435945"/>
              <a:ext cx="6459171" cy="329391"/>
            </a:xfrm>
            <a:prstGeom prst="rect">
              <a:avLst/>
            </a:prstGeom>
            <a:solidFill>
              <a:srgbClr val="505050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02" tIns="146241" rIns="182802" bIns="1462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98" b="1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Infrastructure Management</a:t>
              </a:r>
            </a:p>
          </p:txBody>
        </p:sp>
      </p:grpSp>
      <p:sp>
        <p:nvSpPr>
          <p:cNvPr id="99" name="Arrow - Core to Platform" hidden="1"/>
          <p:cNvSpPr/>
          <p:nvPr/>
        </p:nvSpPr>
        <p:spPr bwMode="auto">
          <a:xfrm>
            <a:off x="8808471" y="4084679"/>
            <a:ext cx="228502" cy="347098"/>
          </a:xfrm>
          <a:prstGeom prst="upDownArrow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0" name="Arrow - Platform to Foundation" hidden="1"/>
          <p:cNvSpPr/>
          <p:nvPr/>
        </p:nvSpPr>
        <p:spPr bwMode="auto">
          <a:xfrm>
            <a:off x="8813627" y="4570675"/>
            <a:ext cx="228502" cy="347098"/>
          </a:xfrm>
          <a:prstGeom prst="upDownArrow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Arrorw - Core to Foundation" hidden="1"/>
          <p:cNvSpPr/>
          <p:nvPr/>
        </p:nvSpPr>
        <p:spPr bwMode="auto">
          <a:xfrm>
            <a:off x="3246924" y="4099406"/>
            <a:ext cx="228502" cy="825275"/>
          </a:xfrm>
          <a:prstGeom prst="upDownArrow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Websites - Emphasis"/>
          <p:cNvSpPr txBox="1"/>
          <p:nvPr/>
        </p:nvSpPr>
        <p:spPr>
          <a:xfrm>
            <a:off x="6683648" y="986139"/>
            <a:ext cx="1683775" cy="719469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397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Websites</a:t>
            </a:r>
          </a:p>
          <a:p>
            <a:pPr algn="ctr" defTabSz="932026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47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(.NET, PHP, Python … )</a:t>
            </a:r>
          </a:p>
        </p:txBody>
      </p:sp>
      <p:sp>
        <p:nvSpPr>
          <p:cNvPr id="103" name="Service Fabric Clusters - Emphasis"/>
          <p:cNvSpPr txBox="1"/>
          <p:nvPr/>
        </p:nvSpPr>
        <p:spPr>
          <a:xfrm>
            <a:off x="7772503" y="1428878"/>
            <a:ext cx="1683775" cy="690442"/>
          </a:xfrm>
          <a:prstGeom prst="rect">
            <a:avLst/>
          </a:prstGeom>
          <a:noFill/>
        </p:spPr>
        <p:txBody>
          <a:bodyPr wrap="square" lIns="182776" tIns="146220" rIns="182776" bIns="146220" rtlCol="0">
            <a:spAutoFit/>
          </a:bodyPr>
          <a:lstStyle/>
          <a:p>
            <a:pPr algn="ctr" defTabSz="932026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397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 Fabric Clusters</a:t>
            </a:r>
            <a:endParaRPr lang="en-US" sz="1047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4" name="Logo - Websites - Emphasis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33" y="1594022"/>
            <a:ext cx="398209" cy="398210"/>
          </a:xfrm>
          <a:prstGeom prst="rect">
            <a:avLst/>
          </a:prstGeom>
          <a:ln>
            <a:noFill/>
          </a:ln>
        </p:spPr>
      </p:pic>
      <p:sp>
        <p:nvSpPr>
          <p:cNvPr id="105" name="Logo - Service Fabric - Emphasis"/>
          <p:cNvSpPr/>
          <p:nvPr/>
        </p:nvSpPr>
        <p:spPr bwMode="auto">
          <a:xfrm>
            <a:off x="8362813" y="1153492"/>
            <a:ext cx="444235" cy="407410"/>
          </a:xfrm>
          <a:custGeom>
            <a:avLst/>
            <a:gdLst>
              <a:gd name="connsiteX0" fmla="*/ 284961 w 673895"/>
              <a:gd name="connsiteY0" fmla="*/ 158165 h 647702"/>
              <a:gd name="connsiteX1" fmla="*/ 170786 w 673895"/>
              <a:gd name="connsiteY1" fmla="*/ 242195 h 647702"/>
              <a:gd name="connsiteX2" fmla="*/ 176214 w 673895"/>
              <a:gd name="connsiteY2" fmla="*/ 269082 h 647702"/>
              <a:gd name="connsiteX3" fmla="*/ 150408 w 673895"/>
              <a:gd name="connsiteY3" fmla="*/ 331383 h 647702"/>
              <a:gd name="connsiteX4" fmla="*/ 146443 w 673895"/>
              <a:gd name="connsiteY4" fmla="*/ 334057 h 647702"/>
              <a:gd name="connsiteX5" fmla="*/ 192422 w 673895"/>
              <a:gd name="connsiteY5" fmla="*/ 472837 h 647702"/>
              <a:gd name="connsiteX6" fmla="*/ 220034 w 673895"/>
              <a:gd name="connsiteY6" fmla="*/ 478412 h 647702"/>
              <a:gd name="connsiteX7" fmla="*/ 248039 w 673895"/>
              <a:gd name="connsiteY7" fmla="*/ 497294 h 647702"/>
              <a:gd name="connsiteX8" fmla="*/ 265572 w 673895"/>
              <a:gd name="connsiteY8" fmla="*/ 523298 h 647702"/>
              <a:gd name="connsiteX9" fmla="*/ 408956 w 673895"/>
              <a:gd name="connsiteY9" fmla="*/ 523298 h 647702"/>
              <a:gd name="connsiteX10" fmla="*/ 417479 w 673895"/>
              <a:gd name="connsiteY10" fmla="*/ 505571 h 647702"/>
              <a:gd name="connsiteX11" fmla="*/ 456243 w 673895"/>
              <a:gd name="connsiteY11" fmla="*/ 473649 h 647702"/>
              <a:gd name="connsiteX12" fmla="*/ 488887 w 673895"/>
              <a:gd name="connsiteY12" fmla="*/ 467058 h 647702"/>
              <a:gd name="connsiteX13" fmla="*/ 531395 w 673895"/>
              <a:gd name="connsiteY13" fmla="*/ 334333 h 647702"/>
              <a:gd name="connsiteX14" fmla="*/ 523487 w 673895"/>
              <a:gd name="connsiteY14" fmla="*/ 329002 h 647702"/>
              <a:gd name="connsiteX15" fmla="*/ 497681 w 673895"/>
              <a:gd name="connsiteY15" fmla="*/ 266701 h 647702"/>
              <a:gd name="connsiteX16" fmla="*/ 501673 w 673895"/>
              <a:gd name="connsiteY16" fmla="*/ 246929 h 647702"/>
              <a:gd name="connsiteX17" fmla="*/ 384346 w 673895"/>
              <a:gd name="connsiteY17" fmla="*/ 159653 h 647702"/>
              <a:gd name="connsiteX18" fmla="*/ 370052 w 673895"/>
              <a:gd name="connsiteY18" fmla="*/ 169290 h 647702"/>
              <a:gd name="connsiteX19" fmla="*/ 335757 w 673895"/>
              <a:gd name="connsiteY19" fmla="*/ 176214 h 647702"/>
              <a:gd name="connsiteX20" fmla="*/ 301462 w 673895"/>
              <a:gd name="connsiteY20" fmla="*/ 169290 h 647702"/>
              <a:gd name="connsiteX21" fmla="*/ 335757 w 673895"/>
              <a:gd name="connsiteY21" fmla="*/ 0 h 647702"/>
              <a:gd name="connsiteX22" fmla="*/ 423864 w 673895"/>
              <a:gd name="connsiteY22" fmla="*/ 88107 h 647702"/>
              <a:gd name="connsiteX23" fmla="*/ 420253 w 673895"/>
              <a:gd name="connsiteY23" fmla="*/ 105993 h 647702"/>
              <a:gd name="connsiteX24" fmla="*/ 538728 w 673895"/>
              <a:gd name="connsiteY24" fmla="*/ 194124 h 647702"/>
              <a:gd name="connsiteX25" fmla="*/ 551493 w 673895"/>
              <a:gd name="connsiteY25" fmla="*/ 185518 h 647702"/>
              <a:gd name="connsiteX26" fmla="*/ 585788 w 673895"/>
              <a:gd name="connsiteY26" fmla="*/ 178594 h 647702"/>
              <a:gd name="connsiteX27" fmla="*/ 673895 w 673895"/>
              <a:gd name="connsiteY27" fmla="*/ 266701 h 647702"/>
              <a:gd name="connsiteX28" fmla="*/ 620083 w 673895"/>
              <a:gd name="connsiteY28" fmla="*/ 347884 h 647702"/>
              <a:gd name="connsiteX29" fmla="*/ 593016 w 673895"/>
              <a:gd name="connsiteY29" fmla="*/ 353349 h 647702"/>
              <a:gd name="connsiteX30" fmla="*/ 549222 w 673895"/>
              <a:gd name="connsiteY30" fmla="*/ 490092 h 647702"/>
              <a:gd name="connsiteX31" fmla="*/ 552839 w 673895"/>
              <a:gd name="connsiteY31" fmla="*/ 492531 h 647702"/>
              <a:gd name="connsiteX32" fmla="*/ 578645 w 673895"/>
              <a:gd name="connsiteY32" fmla="*/ 554832 h 647702"/>
              <a:gd name="connsiteX33" fmla="*/ 490538 w 673895"/>
              <a:gd name="connsiteY33" fmla="*/ 642939 h 647702"/>
              <a:gd name="connsiteX34" fmla="*/ 409355 w 673895"/>
              <a:gd name="connsiteY34" fmla="*/ 589127 h 647702"/>
              <a:gd name="connsiteX35" fmla="*/ 409084 w 673895"/>
              <a:gd name="connsiteY35" fmla="*/ 587783 h 647702"/>
              <a:gd name="connsiteX36" fmla="*/ 268154 w 673895"/>
              <a:gd name="connsiteY36" fmla="*/ 587783 h 647702"/>
              <a:gd name="connsiteX37" fmla="*/ 266921 w 673895"/>
              <a:gd name="connsiteY37" fmla="*/ 593890 h 647702"/>
              <a:gd name="connsiteX38" fmla="*/ 185738 w 673895"/>
              <a:gd name="connsiteY38" fmla="*/ 647702 h 647702"/>
              <a:gd name="connsiteX39" fmla="*/ 97631 w 673895"/>
              <a:gd name="connsiteY39" fmla="*/ 559595 h 647702"/>
              <a:gd name="connsiteX40" fmla="*/ 123437 w 673895"/>
              <a:gd name="connsiteY40" fmla="*/ 497294 h 647702"/>
              <a:gd name="connsiteX41" fmla="*/ 130921 w 673895"/>
              <a:gd name="connsiteY41" fmla="*/ 492248 h 647702"/>
              <a:gd name="connsiteX42" fmla="*/ 86036 w 673895"/>
              <a:gd name="connsiteY42" fmla="*/ 356771 h 647702"/>
              <a:gd name="connsiteX43" fmla="*/ 53812 w 673895"/>
              <a:gd name="connsiteY43" fmla="*/ 350265 h 647702"/>
              <a:gd name="connsiteX44" fmla="*/ 0 w 673895"/>
              <a:gd name="connsiteY44" fmla="*/ 269082 h 647702"/>
              <a:gd name="connsiteX45" fmla="*/ 88107 w 673895"/>
              <a:gd name="connsiteY45" fmla="*/ 180975 h 647702"/>
              <a:gd name="connsiteX46" fmla="*/ 122402 w 673895"/>
              <a:gd name="connsiteY46" fmla="*/ 187899 h 647702"/>
              <a:gd name="connsiteX47" fmla="*/ 129378 w 673895"/>
              <a:gd name="connsiteY47" fmla="*/ 192602 h 647702"/>
              <a:gd name="connsiteX48" fmla="*/ 250718 w 673895"/>
              <a:gd name="connsiteY48" fmla="*/ 103300 h 647702"/>
              <a:gd name="connsiteX49" fmla="*/ 247650 w 673895"/>
              <a:gd name="connsiteY49" fmla="*/ 88107 h 647702"/>
              <a:gd name="connsiteX50" fmla="*/ 335757 w 673895"/>
              <a:gd name="connsiteY50" fmla="*/ 0 h 6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3895" h="647702">
                <a:moveTo>
                  <a:pt x="284961" y="158165"/>
                </a:moveTo>
                <a:lnTo>
                  <a:pt x="170786" y="242195"/>
                </a:lnTo>
                <a:lnTo>
                  <a:pt x="176214" y="269082"/>
                </a:lnTo>
                <a:cubicBezTo>
                  <a:pt x="176214" y="293412"/>
                  <a:pt x="166353" y="315439"/>
                  <a:pt x="150408" y="331383"/>
                </a:cubicBezTo>
                <a:lnTo>
                  <a:pt x="146443" y="334057"/>
                </a:lnTo>
                <a:lnTo>
                  <a:pt x="192422" y="472837"/>
                </a:lnTo>
                <a:lnTo>
                  <a:pt x="220034" y="478412"/>
                </a:lnTo>
                <a:cubicBezTo>
                  <a:pt x="230575" y="482870"/>
                  <a:pt x="240067" y="489322"/>
                  <a:pt x="248039" y="497294"/>
                </a:cubicBezTo>
                <a:lnTo>
                  <a:pt x="265572" y="523298"/>
                </a:lnTo>
                <a:lnTo>
                  <a:pt x="408956" y="523298"/>
                </a:lnTo>
                <a:lnTo>
                  <a:pt x="417479" y="505571"/>
                </a:lnTo>
                <a:cubicBezTo>
                  <a:pt x="426979" y="491509"/>
                  <a:pt x="440432" y="480337"/>
                  <a:pt x="456243" y="473649"/>
                </a:cubicBezTo>
                <a:lnTo>
                  <a:pt x="488887" y="467058"/>
                </a:lnTo>
                <a:lnTo>
                  <a:pt x="531395" y="334333"/>
                </a:lnTo>
                <a:lnTo>
                  <a:pt x="523487" y="329002"/>
                </a:lnTo>
                <a:cubicBezTo>
                  <a:pt x="507543" y="313058"/>
                  <a:pt x="497681" y="291031"/>
                  <a:pt x="497681" y="266701"/>
                </a:cubicBezTo>
                <a:lnTo>
                  <a:pt x="501673" y="246929"/>
                </a:lnTo>
                <a:lnTo>
                  <a:pt x="384346" y="159653"/>
                </a:lnTo>
                <a:lnTo>
                  <a:pt x="370052" y="169290"/>
                </a:lnTo>
                <a:cubicBezTo>
                  <a:pt x="359511" y="173749"/>
                  <a:pt x="347922" y="176214"/>
                  <a:pt x="335757" y="176214"/>
                </a:cubicBezTo>
                <a:cubicBezTo>
                  <a:pt x="323592" y="176214"/>
                  <a:pt x="312003" y="173749"/>
                  <a:pt x="301462" y="169290"/>
                </a:cubicBezTo>
                <a:close/>
                <a:moveTo>
                  <a:pt x="335757" y="0"/>
                </a:moveTo>
                <a:cubicBezTo>
                  <a:pt x="384417" y="0"/>
                  <a:pt x="423864" y="39447"/>
                  <a:pt x="423864" y="88107"/>
                </a:cubicBezTo>
                <a:lnTo>
                  <a:pt x="420253" y="105993"/>
                </a:lnTo>
                <a:lnTo>
                  <a:pt x="538728" y="194124"/>
                </a:lnTo>
                <a:lnTo>
                  <a:pt x="551493" y="185518"/>
                </a:lnTo>
                <a:cubicBezTo>
                  <a:pt x="562034" y="181059"/>
                  <a:pt x="573623" y="178594"/>
                  <a:pt x="585788" y="178594"/>
                </a:cubicBezTo>
                <a:cubicBezTo>
                  <a:pt x="634448" y="178594"/>
                  <a:pt x="673895" y="218041"/>
                  <a:pt x="673895" y="266701"/>
                </a:cubicBezTo>
                <a:cubicBezTo>
                  <a:pt x="673895" y="303196"/>
                  <a:pt x="651706" y="334509"/>
                  <a:pt x="620083" y="347884"/>
                </a:cubicBezTo>
                <a:lnTo>
                  <a:pt x="593016" y="353349"/>
                </a:lnTo>
                <a:lnTo>
                  <a:pt x="549222" y="490092"/>
                </a:lnTo>
                <a:lnTo>
                  <a:pt x="552839" y="492531"/>
                </a:lnTo>
                <a:cubicBezTo>
                  <a:pt x="568783" y="508475"/>
                  <a:pt x="578645" y="530502"/>
                  <a:pt x="578645" y="554832"/>
                </a:cubicBezTo>
                <a:cubicBezTo>
                  <a:pt x="578645" y="603492"/>
                  <a:pt x="539198" y="642939"/>
                  <a:pt x="490538" y="642939"/>
                </a:cubicBezTo>
                <a:cubicBezTo>
                  <a:pt x="454043" y="642939"/>
                  <a:pt x="422731" y="620750"/>
                  <a:pt x="409355" y="589127"/>
                </a:cubicBezTo>
                <a:lnTo>
                  <a:pt x="409084" y="587783"/>
                </a:lnTo>
                <a:lnTo>
                  <a:pt x="268154" y="587783"/>
                </a:lnTo>
                <a:lnTo>
                  <a:pt x="266921" y="593890"/>
                </a:lnTo>
                <a:cubicBezTo>
                  <a:pt x="253546" y="625513"/>
                  <a:pt x="222233" y="647702"/>
                  <a:pt x="185738" y="647702"/>
                </a:cubicBezTo>
                <a:cubicBezTo>
                  <a:pt x="137078" y="647702"/>
                  <a:pt x="97631" y="608255"/>
                  <a:pt x="97631" y="559595"/>
                </a:cubicBezTo>
                <a:cubicBezTo>
                  <a:pt x="97631" y="535265"/>
                  <a:pt x="107493" y="513238"/>
                  <a:pt x="123437" y="497294"/>
                </a:cubicBezTo>
                <a:lnTo>
                  <a:pt x="130921" y="492248"/>
                </a:lnTo>
                <a:lnTo>
                  <a:pt x="86036" y="356771"/>
                </a:lnTo>
                <a:lnTo>
                  <a:pt x="53812" y="350265"/>
                </a:lnTo>
                <a:cubicBezTo>
                  <a:pt x="22189" y="336890"/>
                  <a:pt x="0" y="305577"/>
                  <a:pt x="0" y="269082"/>
                </a:cubicBezTo>
                <a:cubicBezTo>
                  <a:pt x="0" y="220422"/>
                  <a:pt x="39447" y="180975"/>
                  <a:pt x="88107" y="180975"/>
                </a:cubicBezTo>
                <a:cubicBezTo>
                  <a:pt x="100272" y="180975"/>
                  <a:pt x="111861" y="183440"/>
                  <a:pt x="122402" y="187899"/>
                </a:cubicBezTo>
                <a:lnTo>
                  <a:pt x="129378" y="192602"/>
                </a:lnTo>
                <a:lnTo>
                  <a:pt x="250718" y="103300"/>
                </a:lnTo>
                <a:lnTo>
                  <a:pt x="247650" y="88107"/>
                </a:lnTo>
                <a:cubicBezTo>
                  <a:pt x="247650" y="39447"/>
                  <a:pt x="287097" y="0"/>
                  <a:pt x="335757" y="0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7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6" name="From Microsoft"/>
          <p:cNvSpPr txBox="1"/>
          <p:nvPr/>
        </p:nvSpPr>
        <p:spPr>
          <a:xfrm>
            <a:off x="9959203" y="2449472"/>
            <a:ext cx="2493034" cy="63444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Segoe UI"/>
              </a:rPr>
              <a:t>From Microsoft</a:t>
            </a:r>
          </a:p>
        </p:txBody>
      </p:sp>
      <p:sp>
        <p:nvSpPr>
          <p:cNvPr id="107" name="From 3rd Parties"/>
          <p:cNvSpPr txBox="1"/>
          <p:nvPr/>
        </p:nvSpPr>
        <p:spPr>
          <a:xfrm>
            <a:off x="9901247" y="6031101"/>
            <a:ext cx="2551891" cy="63444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Segoe UI"/>
              </a:rPr>
              <a:t>From 3</a:t>
            </a:r>
            <a:r>
              <a:rPr lang="en-US" sz="2400" kern="0" baseline="30000" dirty="0">
                <a:solidFill>
                  <a:srgbClr val="FFFFFF"/>
                </a:solidFill>
                <a:latin typeface="Segoe UI"/>
              </a:rPr>
              <a:t>rd</a:t>
            </a:r>
            <a:r>
              <a:rPr lang="en-US" sz="2400" kern="0" dirty="0">
                <a:solidFill>
                  <a:srgbClr val="FFFFFF"/>
                </a:solidFill>
                <a:latin typeface="Segoe UI"/>
              </a:rPr>
              <a:t> Parties</a:t>
            </a:r>
          </a:p>
        </p:txBody>
      </p:sp>
      <p:sp>
        <p:nvSpPr>
          <p:cNvPr id="108" name="Arrow - From Microsoft"/>
          <p:cNvSpPr/>
          <p:nvPr/>
        </p:nvSpPr>
        <p:spPr bwMode="auto">
          <a:xfrm rot="10800000">
            <a:off x="9437974" y="3026405"/>
            <a:ext cx="1807527" cy="1635946"/>
          </a:xfrm>
          <a:prstGeom prst="bentArrow">
            <a:avLst>
              <a:gd name="adj1" fmla="val 13468"/>
              <a:gd name="adj2" fmla="val 12581"/>
              <a:gd name="adj3" fmla="val 30322"/>
              <a:gd name="adj4" fmla="val 43750"/>
            </a:avLst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Arrow - From Thrid Parties"/>
          <p:cNvSpPr/>
          <p:nvPr/>
        </p:nvSpPr>
        <p:spPr bwMode="auto">
          <a:xfrm rot="10800000">
            <a:off x="9437974" y="3026406"/>
            <a:ext cx="1807527" cy="2859752"/>
          </a:xfrm>
          <a:custGeom>
            <a:avLst/>
            <a:gdLst>
              <a:gd name="connsiteX0" fmla="*/ 220360 w 1807783"/>
              <a:gd name="connsiteY0" fmla="*/ 2860158 h 2860158"/>
              <a:gd name="connsiteX1" fmla="*/ 0 w 1807783"/>
              <a:gd name="connsiteY1" fmla="*/ 2860158 h 2860158"/>
              <a:gd name="connsiteX2" fmla="*/ 0 w 1807783"/>
              <a:gd name="connsiteY2" fmla="*/ 2035475 h 2860158"/>
              <a:gd name="connsiteX3" fmla="*/ 315602 w 1807783"/>
              <a:gd name="connsiteY3" fmla="*/ 1441899 h 2860158"/>
              <a:gd name="connsiteX4" fmla="*/ 337379 w 1807783"/>
              <a:gd name="connsiteY4" fmla="*/ 1430079 h 2860158"/>
              <a:gd name="connsiteX5" fmla="*/ 315602 w 1807783"/>
              <a:gd name="connsiteY5" fmla="*/ 1418259 h 2860158"/>
              <a:gd name="connsiteX6" fmla="*/ 0 w 1807783"/>
              <a:gd name="connsiteY6" fmla="*/ 824683 h 2860158"/>
              <a:gd name="connsiteX7" fmla="*/ 0 w 1807783"/>
              <a:gd name="connsiteY7" fmla="*/ 0 h 2860158"/>
              <a:gd name="connsiteX8" fmla="*/ 220360 w 1807783"/>
              <a:gd name="connsiteY8" fmla="*/ 0 h 2860158"/>
              <a:gd name="connsiteX9" fmla="*/ 220361 w 1807783"/>
              <a:gd name="connsiteY9" fmla="*/ 824683 h 2860158"/>
              <a:gd name="connsiteX10" fmla="*/ 615974 w 1807783"/>
              <a:gd name="connsiteY10" fmla="*/ 1310084 h 2860158"/>
              <a:gd name="connsiteX11" fmla="*/ 713333 w 1807783"/>
              <a:gd name="connsiteY11" fmla="*/ 1319899 h 2860158"/>
              <a:gd name="connsiteX12" fmla="*/ 715828 w 1807783"/>
              <a:gd name="connsiteY12" fmla="*/ 1319647 h 2860158"/>
              <a:gd name="connsiteX13" fmla="*/ 1311661 w 1807783"/>
              <a:gd name="connsiteY13" fmla="*/ 1319647 h 2860158"/>
              <a:gd name="connsiteX14" fmla="*/ 1311661 w 1807783"/>
              <a:gd name="connsiteY14" fmla="*/ 1224483 h 2860158"/>
              <a:gd name="connsiteX15" fmla="*/ 1311661 w 1807783"/>
              <a:gd name="connsiteY15" fmla="*/ 1223980 h 2860158"/>
              <a:gd name="connsiteX16" fmla="*/ 1807783 w 1807783"/>
              <a:gd name="connsiteY16" fmla="*/ 1429828 h 2860158"/>
              <a:gd name="connsiteX17" fmla="*/ 1807178 w 1807783"/>
              <a:gd name="connsiteY17" fmla="*/ 1430079 h 2860158"/>
              <a:gd name="connsiteX18" fmla="*/ 1807783 w 1807783"/>
              <a:gd name="connsiteY18" fmla="*/ 1430330 h 2860158"/>
              <a:gd name="connsiteX19" fmla="*/ 1311661 w 1807783"/>
              <a:gd name="connsiteY19" fmla="*/ 1636178 h 2860158"/>
              <a:gd name="connsiteX20" fmla="*/ 1311661 w 1807783"/>
              <a:gd name="connsiteY20" fmla="*/ 1635675 h 2860158"/>
              <a:gd name="connsiteX21" fmla="*/ 1311661 w 1807783"/>
              <a:gd name="connsiteY21" fmla="*/ 1540511 h 2860158"/>
              <a:gd name="connsiteX22" fmla="*/ 715828 w 1807783"/>
              <a:gd name="connsiteY22" fmla="*/ 1540511 h 2860158"/>
              <a:gd name="connsiteX23" fmla="*/ 713333 w 1807783"/>
              <a:gd name="connsiteY23" fmla="*/ 1540260 h 2860158"/>
              <a:gd name="connsiteX24" fmla="*/ 615974 w 1807783"/>
              <a:gd name="connsiteY24" fmla="*/ 1550074 h 2860158"/>
              <a:gd name="connsiteX25" fmla="*/ 220361 w 1807783"/>
              <a:gd name="connsiteY25" fmla="*/ 2035475 h 2860158"/>
              <a:gd name="connsiteX26" fmla="*/ 220360 w 1807783"/>
              <a:gd name="connsiteY26" fmla="*/ 2860158 h 28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07783" h="2860158">
                <a:moveTo>
                  <a:pt x="220360" y="2860158"/>
                </a:moveTo>
                <a:lnTo>
                  <a:pt x="0" y="2860158"/>
                </a:lnTo>
                <a:lnTo>
                  <a:pt x="0" y="2035475"/>
                </a:lnTo>
                <a:cubicBezTo>
                  <a:pt x="0" y="1788387"/>
                  <a:pt x="125190" y="1570539"/>
                  <a:pt x="315602" y="1441899"/>
                </a:cubicBezTo>
                <a:lnTo>
                  <a:pt x="337379" y="1430079"/>
                </a:lnTo>
                <a:lnTo>
                  <a:pt x="315602" y="1418259"/>
                </a:lnTo>
                <a:cubicBezTo>
                  <a:pt x="125190" y="1289620"/>
                  <a:pt x="0" y="1071771"/>
                  <a:pt x="0" y="824683"/>
                </a:cubicBezTo>
                <a:lnTo>
                  <a:pt x="0" y="0"/>
                </a:lnTo>
                <a:lnTo>
                  <a:pt x="220360" y="0"/>
                </a:lnTo>
                <a:cubicBezTo>
                  <a:pt x="220360" y="274894"/>
                  <a:pt x="220361" y="549789"/>
                  <a:pt x="220361" y="824683"/>
                </a:cubicBezTo>
                <a:cubicBezTo>
                  <a:pt x="220361" y="1064117"/>
                  <a:pt x="390198" y="1263884"/>
                  <a:pt x="615974" y="1310084"/>
                </a:cubicBezTo>
                <a:lnTo>
                  <a:pt x="713333" y="1319899"/>
                </a:lnTo>
                <a:lnTo>
                  <a:pt x="715828" y="1319647"/>
                </a:lnTo>
                <a:lnTo>
                  <a:pt x="1311661" y="1319647"/>
                </a:lnTo>
                <a:lnTo>
                  <a:pt x="1311661" y="1224483"/>
                </a:lnTo>
                <a:lnTo>
                  <a:pt x="1311661" y="1223980"/>
                </a:lnTo>
                <a:lnTo>
                  <a:pt x="1807783" y="1429828"/>
                </a:lnTo>
                <a:lnTo>
                  <a:pt x="1807178" y="1430079"/>
                </a:lnTo>
                <a:lnTo>
                  <a:pt x="1807783" y="1430330"/>
                </a:lnTo>
                <a:lnTo>
                  <a:pt x="1311661" y="1636178"/>
                </a:lnTo>
                <a:lnTo>
                  <a:pt x="1311661" y="1635675"/>
                </a:lnTo>
                <a:lnTo>
                  <a:pt x="1311661" y="1540511"/>
                </a:lnTo>
                <a:lnTo>
                  <a:pt x="715828" y="1540511"/>
                </a:lnTo>
                <a:lnTo>
                  <a:pt x="713333" y="1540260"/>
                </a:lnTo>
                <a:lnTo>
                  <a:pt x="615974" y="1550074"/>
                </a:lnTo>
                <a:cubicBezTo>
                  <a:pt x="390198" y="1596275"/>
                  <a:pt x="220361" y="1796041"/>
                  <a:pt x="220361" y="2035475"/>
                </a:cubicBezTo>
                <a:cubicBezTo>
                  <a:pt x="220361" y="2310369"/>
                  <a:pt x="220360" y="2585264"/>
                  <a:pt x="220360" y="2860158"/>
                </a:cubicBezTo>
                <a:close/>
              </a:path>
            </a:pathLst>
          </a:custGeom>
          <a:solidFill>
            <a:srgbClr val="FFFFFF">
              <a:lumMod val="65000"/>
            </a:srgbClr>
          </a:solidFill>
          <a:ln w="9525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9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Marketplace"/>
          <p:cNvSpPr/>
          <p:nvPr/>
        </p:nvSpPr>
        <p:spPr bwMode="auto">
          <a:xfrm>
            <a:off x="3091754" y="3725862"/>
            <a:ext cx="6333857" cy="1506482"/>
          </a:xfrm>
          <a:prstGeom prst="rect">
            <a:avLst/>
          </a:prstGeom>
          <a:solidFill>
            <a:srgbClr val="505050">
              <a:lumMod val="40000"/>
              <a:lumOff val="6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1" b="1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rPr>
              <a:t>Marketplace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541" y="3959668"/>
            <a:ext cx="333375" cy="33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2466" y="4450730"/>
            <a:ext cx="342900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823" y="3889445"/>
            <a:ext cx="3429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309" y="4706883"/>
            <a:ext cx="342900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9460" y="3911065"/>
            <a:ext cx="34290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6145" y="4751928"/>
            <a:ext cx="361950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3095" y="3832261"/>
            <a:ext cx="3429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7868" y="4703035"/>
            <a:ext cx="342900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4860" y="3895373"/>
            <a:ext cx="333375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9488" y="4597595"/>
            <a:ext cx="333375" cy="333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89290" y="3925803"/>
            <a:ext cx="342900" cy="342900"/>
          </a:xfrm>
          <a:prstGeom prst="rect">
            <a:avLst/>
          </a:prstGeom>
        </p:spPr>
      </p:pic>
      <p:pic>
        <p:nvPicPr>
          <p:cNvPr id="110" name="Logo - Websites - Emphasis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58" y="4261112"/>
            <a:ext cx="398209" cy="398210"/>
          </a:xfrm>
          <a:prstGeom prst="rect">
            <a:avLst/>
          </a:prstGeom>
          <a:ln>
            <a:noFill/>
          </a:ln>
        </p:spPr>
      </p:pic>
      <p:sp>
        <p:nvSpPr>
          <p:cNvPr id="111" name="Logo - Service Fabric - Emphasis"/>
          <p:cNvSpPr/>
          <p:nvPr/>
        </p:nvSpPr>
        <p:spPr bwMode="auto">
          <a:xfrm>
            <a:off x="8247883" y="4263059"/>
            <a:ext cx="444235" cy="407410"/>
          </a:xfrm>
          <a:custGeom>
            <a:avLst/>
            <a:gdLst>
              <a:gd name="connsiteX0" fmla="*/ 284961 w 673895"/>
              <a:gd name="connsiteY0" fmla="*/ 158165 h 647702"/>
              <a:gd name="connsiteX1" fmla="*/ 170786 w 673895"/>
              <a:gd name="connsiteY1" fmla="*/ 242195 h 647702"/>
              <a:gd name="connsiteX2" fmla="*/ 176214 w 673895"/>
              <a:gd name="connsiteY2" fmla="*/ 269082 h 647702"/>
              <a:gd name="connsiteX3" fmla="*/ 150408 w 673895"/>
              <a:gd name="connsiteY3" fmla="*/ 331383 h 647702"/>
              <a:gd name="connsiteX4" fmla="*/ 146443 w 673895"/>
              <a:gd name="connsiteY4" fmla="*/ 334057 h 647702"/>
              <a:gd name="connsiteX5" fmla="*/ 192422 w 673895"/>
              <a:gd name="connsiteY5" fmla="*/ 472837 h 647702"/>
              <a:gd name="connsiteX6" fmla="*/ 220034 w 673895"/>
              <a:gd name="connsiteY6" fmla="*/ 478412 h 647702"/>
              <a:gd name="connsiteX7" fmla="*/ 248039 w 673895"/>
              <a:gd name="connsiteY7" fmla="*/ 497294 h 647702"/>
              <a:gd name="connsiteX8" fmla="*/ 265572 w 673895"/>
              <a:gd name="connsiteY8" fmla="*/ 523298 h 647702"/>
              <a:gd name="connsiteX9" fmla="*/ 408956 w 673895"/>
              <a:gd name="connsiteY9" fmla="*/ 523298 h 647702"/>
              <a:gd name="connsiteX10" fmla="*/ 417479 w 673895"/>
              <a:gd name="connsiteY10" fmla="*/ 505571 h 647702"/>
              <a:gd name="connsiteX11" fmla="*/ 456243 w 673895"/>
              <a:gd name="connsiteY11" fmla="*/ 473649 h 647702"/>
              <a:gd name="connsiteX12" fmla="*/ 488887 w 673895"/>
              <a:gd name="connsiteY12" fmla="*/ 467058 h 647702"/>
              <a:gd name="connsiteX13" fmla="*/ 531395 w 673895"/>
              <a:gd name="connsiteY13" fmla="*/ 334333 h 647702"/>
              <a:gd name="connsiteX14" fmla="*/ 523487 w 673895"/>
              <a:gd name="connsiteY14" fmla="*/ 329002 h 647702"/>
              <a:gd name="connsiteX15" fmla="*/ 497681 w 673895"/>
              <a:gd name="connsiteY15" fmla="*/ 266701 h 647702"/>
              <a:gd name="connsiteX16" fmla="*/ 501673 w 673895"/>
              <a:gd name="connsiteY16" fmla="*/ 246929 h 647702"/>
              <a:gd name="connsiteX17" fmla="*/ 384346 w 673895"/>
              <a:gd name="connsiteY17" fmla="*/ 159653 h 647702"/>
              <a:gd name="connsiteX18" fmla="*/ 370052 w 673895"/>
              <a:gd name="connsiteY18" fmla="*/ 169290 h 647702"/>
              <a:gd name="connsiteX19" fmla="*/ 335757 w 673895"/>
              <a:gd name="connsiteY19" fmla="*/ 176214 h 647702"/>
              <a:gd name="connsiteX20" fmla="*/ 301462 w 673895"/>
              <a:gd name="connsiteY20" fmla="*/ 169290 h 647702"/>
              <a:gd name="connsiteX21" fmla="*/ 335757 w 673895"/>
              <a:gd name="connsiteY21" fmla="*/ 0 h 647702"/>
              <a:gd name="connsiteX22" fmla="*/ 423864 w 673895"/>
              <a:gd name="connsiteY22" fmla="*/ 88107 h 647702"/>
              <a:gd name="connsiteX23" fmla="*/ 420253 w 673895"/>
              <a:gd name="connsiteY23" fmla="*/ 105993 h 647702"/>
              <a:gd name="connsiteX24" fmla="*/ 538728 w 673895"/>
              <a:gd name="connsiteY24" fmla="*/ 194124 h 647702"/>
              <a:gd name="connsiteX25" fmla="*/ 551493 w 673895"/>
              <a:gd name="connsiteY25" fmla="*/ 185518 h 647702"/>
              <a:gd name="connsiteX26" fmla="*/ 585788 w 673895"/>
              <a:gd name="connsiteY26" fmla="*/ 178594 h 647702"/>
              <a:gd name="connsiteX27" fmla="*/ 673895 w 673895"/>
              <a:gd name="connsiteY27" fmla="*/ 266701 h 647702"/>
              <a:gd name="connsiteX28" fmla="*/ 620083 w 673895"/>
              <a:gd name="connsiteY28" fmla="*/ 347884 h 647702"/>
              <a:gd name="connsiteX29" fmla="*/ 593016 w 673895"/>
              <a:gd name="connsiteY29" fmla="*/ 353349 h 647702"/>
              <a:gd name="connsiteX30" fmla="*/ 549222 w 673895"/>
              <a:gd name="connsiteY30" fmla="*/ 490092 h 647702"/>
              <a:gd name="connsiteX31" fmla="*/ 552839 w 673895"/>
              <a:gd name="connsiteY31" fmla="*/ 492531 h 647702"/>
              <a:gd name="connsiteX32" fmla="*/ 578645 w 673895"/>
              <a:gd name="connsiteY32" fmla="*/ 554832 h 647702"/>
              <a:gd name="connsiteX33" fmla="*/ 490538 w 673895"/>
              <a:gd name="connsiteY33" fmla="*/ 642939 h 647702"/>
              <a:gd name="connsiteX34" fmla="*/ 409355 w 673895"/>
              <a:gd name="connsiteY34" fmla="*/ 589127 h 647702"/>
              <a:gd name="connsiteX35" fmla="*/ 409084 w 673895"/>
              <a:gd name="connsiteY35" fmla="*/ 587783 h 647702"/>
              <a:gd name="connsiteX36" fmla="*/ 268154 w 673895"/>
              <a:gd name="connsiteY36" fmla="*/ 587783 h 647702"/>
              <a:gd name="connsiteX37" fmla="*/ 266921 w 673895"/>
              <a:gd name="connsiteY37" fmla="*/ 593890 h 647702"/>
              <a:gd name="connsiteX38" fmla="*/ 185738 w 673895"/>
              <a:gd name="connsiteY38" fmla="*/ 647702 h 647702"/>
              <a:gd name="connsiteX39" fmla="*/ 97631 w 673895"/>
              <a:gd name="connsiteY39" fmla="*/ 559595 h 647702"/>
              <a:gd name="connsiteX40" fmla="*/ 123437 w 673895"/>
              <a:gd name="connsiteY40" fmla="*/ 497294 h 647702"/>
              <a:gd name="connsiteX41" fmla="*/ 130921 w 673895"/>
              <a:gd name="connsiteY41" fmla="*/ 492248 h 647702"/>
              <a:gd name="connsiteX42" fmla="*/ 86036 w 673895"/>
              <a:gd name="connsiteY42" fmla="*/ 356771 h 647702"/>
              <a:gd name="connsiteX43" fmla="*/ 53812 w 673895"/>
              <a:gd name="connsiteY43" fmla="*/ 350265 h 647702"/>
              <a:gd name="connsiteX44" fmla="*/ 0 w 673895"/>
              <a:gd name="connsiteY44" fmla="*/ 269082 h 647702"/>
              <a:gd name="connsiteX45" fmla="*/ 88107 w 673895"/>
              <a:gd name="connsiteY45" fmla="*/ 180975 h 647702"/>
              <a:gd name="connsiteX46" fmla="*/ 122402 w 673895"/>
              <a:gd name="connsiteY46" fmla="*/ 187899 h 647702"/>
              <a:gd name="connsiteX47" fmla="*/ 129378 w 673895"/>
              <a:gd name="connsiteY47" fmla="*/ 192602 h 647702"/>
              <a:gd name="connsiteX48" fmla="*/ 250718 w 673895"/>
              <a:gd name="connsiteY48" fmla="*/ 103300 h 647702"/>
              <a:gd name="connsiteX49" fmla="*/ 247650 w 673895"/>
              <a:gd name="connsiteY49" fmla="*/ 88107 h 647702"/>
              <a:gd name="connsiteX50" fmla="*/ 335757 w 673895"/>
              <a:gd name="connsiteY50" fmla="*/ 0 h 6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3895" h="647702">
                <a:moveTo>
                  <a:pt x="284961" y="158165"/>
                </a:moveTo>
                <a:lnTo>
                  <a:pt x="170786" y="242195"/>
                </a:lnTo>
                <a:lnTo>
                  <a:pt x="176214" y="269082"/>
                </a:lnTo>
                <a:cubicBezTo>
                  <a:pt x="176214" y="293412"/>
                  <a:pt x="166353" y="315439"/>
                  <a:pt x="150408" y="331383"/>
                </a:cubicBezTo>
                <a:lnTo>
                  <a:pt x="146443" y="334057"/>
                </a:lnTo>
                <a:lnTo>
                  <a:pt x="192422" y="472837"/>
                </a:lnTo>
                <a:lnTo>
                  <a:pt x="220034" y="478412"/>
                </a:lnTo>
                <a:cubicBezTo>
                  <a:pt x="230575" y="482870"/>
                  <a:pt x="240067" y="489322"/>
                  <a:pt x="248039" y="497294"/>
                </a:cubicBezTo>
                <a:lnTo>
                  <a:pt x="265572" y="523298"/>
                </a:lnTo>
                <a:lnTo>
                  <a:pt x="408956" y="523298"/>
                </a:lnTo>
                <a:lnTo>
                  <a:pt x="417479" y="505571"/>
                </a:lnTo>
                <a:cubicBezTo>
                  <a:pt x="426979" y="491509"/>
                  <a:pt x="440432" y="480337"/>
                  <a:pt x="456243" y="473649"/>
                </a:cubicBezTo>
                <a:lnTo>
                  <a:pt x="488887" y="467058"/>
                </a:lnTo>
                <a:lnTo>
                  <a:pt x="531395" y="334333"/>
                </a:lnTo>
                <a:lnTo>
                  <a:pt x="523487" y="329002"/>
                </a:lnTo>
                <a:cubicBezTo>
                  <a:pt x="507543" y="313058"/>
                  <a:pt x="497681" y="291031"/>
                  <a:pt x="497681" y="266701"/>
                </a:cubicBezTo>
                <a:lnTo>
                  <a:pt x="501673" y="246929"/>
                </a:lnTo>
                <a:lnTo>
                  <a:pt x="384346" y="159653"/>
                </a:lnTo>
                <a:lnTo>
                  <a:pt x="370052" y="169290"/>
                </a:lnTo>
                <a:cubicBezTo>
                  <a:pt x="359511" y="173749"/>
                  <a:pt x="347922" y="176214"/>
                  <a:pt x="335757" y="176214"/>
                </a:cubicBezTo>
                <a:cubicBezTo>
                  <a:pt x="323592" y="176214"/>
                  <a:pt x="312003" y="173749"/>
                  <a:pt x="301462" y="169290"/>
                </a:cubicBezTo>
                <a:close/>
                <a:moveTo>
                  <a:pt x="335757" y="0"/>
                </a:moveTo>
                <a:cubicBezTo>
                  <a:pt x="384417" y="0"/>
                  <a:pt x="423864" y="39447"/>
                  <a:pt x="423864" y="88107"/>
                </a:cubicBezTo>
                <a:lnTo>
                  <a:pt x="420253" y="105993"/>
                </a:lnTo>
                <a:lnTo>
                  <a:pt x="538728" y="194124"/>
                </a:lnTo>
                <a:lnTo>
                  <a:pt x="551493" y="185518"/>
                </a:lnTo>
                <a:cubicBezTo>
                  <a:pt x="562034" y="181059"/>
                  <a:pt x="573623" y="178594"/>
                  <a:pt x="585788" y="178594"/>
                </a:cubicBezTo>
                <a:cubicBezTo>
                  <a:pt x="634448" y="178594"/>
                  <a:pt x="673895" y="218041"/>
                  <a:pt x="673895" y="266701"/>
                </a:cubicBezTo>
                <a:cubicBezTo>
                  <a:pt x="673895" y="303196"/>
                  <a:pt x="651706" y="334509"/>
                  <a:pt x="620083" y="347884"/>
                </a:cubicBezTo>
                <a:lnTo>
                  <a:pt x="593016" y="353349"/>
                </a:lnTo>
                <a:lnTo>
                  <a:pt x="549222" y="490092"/>
                </a:lnTo>
                <a:lnTo>
                  <a:pt x="552839" y="492531"/>
                </a:lnTo>
                <a:cubicBezTo>
                  <a:pt x="568783" y="508475"/>
                  <a:pt x="578645" y="530502"/>
                  <a:pt x="578645" y="554832"/>
                </a:cubicBezTo>
                <a:cubicBezTo>
                  <a:pt x="578645" y="603492"/>
                  <a:pt x="539198" y="642939"/>
                  <a:pt x="490538" y="642939"/>
                </a:cubicBezTo>
                <a:cubicBezTo>
                  <a:pt x="454043" y="642939"/>
                  <a:pt x="422731" y="620750"/>
                  <a:pt x="409355" y="589127"/>
                </a:cubicBezTo>
                <a:lnTo>
                  <a:pt x="409084" y="587783"/>
                </a:lnTo>
                <a:lnTo>
                  <a:pt x="268154" y="587783"/>
                </a:lnTo>
                <a:lnTo>
                  <a:pt x="266921" y="593890"/>
                </a:lnTo>
                <a:cubicBezTo>
                  <a:pt x="253546" y="625513"/>
                  <a:pt x="222233" y="647702"/>
                  <a:pt x="185738" y="647702"/>
                </a:cubicBezTo>
                <a:cubicBezTo>
                  <a:pt x="137078" y="647702"/>
                  <a:pt x="97631" y="608255"/>
                  <a:pt x="97631" y="559595"/>
                </a:cubicBezTo>
                <a:cubicBezTo>
                  <a:pt x="97631" y="535265"/>
                  <a:pt x="107493" y="513238"/>
                  <a:pt x="123437" y="497294"/>
                </a:cubicBezTo>
                <a:lnTo>
                  <a:pt x="130921" y="492248"/>
                </a:lnTo>
                <a:lnTo>
                  <a:pt x="86036" y="356771"/>
                </a:lnTo>
                <a:lnTo>
                  <a:pt x="53812" y="350265"/>
                </a:lnTo>
                <a:cubicBezTo>
                  <a:pt x="22189" y="336890"/>
                  <a:pt x="0" y="305577"/>
                  <a:pt x="0" y="269082"/>
                </a:cubicBezTo>
                <a:cubicBezTo>
                  <a:pt x="0" y="220422"/>
                  <a:pt x="39447" y="180975"/>
                  <a:pt x="88107" y="180975"/>
                </a:cubicBezTo>
                <a:cubicBezTo>
                  <a:pt x="100272" y="180975"/>
                  <a:pt x="111861" y="183440"/>
                  <a:pt x="122402" y="187899"/>
                </a:cubicBezTo>
                <a:lnTo>
                  <a:pt x="129378" y="192602"/>
                </a:lnTo>
                <a:lnTo>
                  <a:pt x="250718" y="103300"/>
                </a:lnTo>
                <a:lnTo>
                  <a:pt x="247650" y="88107"/>
                </a:lnTo>
                <a:cubicBezTo>
                  <a:pt x="247650" y="39447"/>
                  <a:pt x="287097" y="0"/>
                  <a:pt x="335757" y="0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776" tIns="146220" rIns="182776" bIns="1462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17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43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9" grpId="0"/>
      <p:bldP spid="73" grpId="0"/>
      <p:bldP spid="75" grpId="0"/>
      <p:bldP spid="77" grpId="0"/>
      <p:bldP spid="82" grpId="0" animBg="1"/>
      <p:bldP spid="84" grpId="0" animBg="1"/>
      <p:bldP spid="86" grpId="0" animBg="1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9" grpId="0" animBg="1"/>
      <p:bldP spid="100" grpId="0" animBg="1"/>
      <p:bldP spid="101" grpId="0" animBg="1"/>
      <p:bldP spid="102" grpId="0"/>
      <p:bldP spid="102" grpId="1"/>
      <p:bldP spid="103" grpId="0"/>
      <p:bldP spid="103" grpId="1"/>
      <p:bldP spid="105" grpId="0" animBg="1"/>
      <p:bldP spid="105" grpId="1" animBg="1"/>
      <p:bldP spid="106" grpId="0"/>
      <p:bldP spid="107" grpId="0"/>
      <p:bldP spid="108" grpId="0" animBg="1"/>
      <p:bldP spid="109" grpId="0" animBg="1"/>
      <p:bldP spid="56" grpId="0" animBg="1"/>
      <p:bldP spid="56" grpId="1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/>
                </a:solidFill>
              </a:rPr>
              <a:t>Provider agility with Platform Services from Azure</a:t>
            </a:r>
          </a:p>
        </p:txBody>
      </p:sp>
      <p:sp>
        <p:nvSpPr>
          <p:cNvPr id="18" name="Extension Part 2"/>
          <p:cNvSpPr/>
          <p:nvPr/>
        </p:nvSpPr>
        <p:spPr>
          <a:xfrm>
            <a:off x="2256175" y="2674900"/>
            <a:ext cx="536710" cy="5356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algn="ctr" defTabSz="932178">
              <a:defRPr/>
            </a:pPr>
            <a:endParaRPr lang="en-US" sz="1632" kern="0">
              <a:latin typeface="Segoe U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7890" y="3365566"/>
            <a:ext cx="1537147" cy="73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418">
              <a:defRPr/>
            </a:pPr>
            <a:r>
              <a:rPr lang="en-US" sz="2040" kern="0" dirty="0">
                <a:latin typeface="Segoe UI Light"/>
              </a:rPr>
              <a:t>Operate at</a:t>
            </a:r>
          </a:p>
          <a:p>
            <a:pPr defTabSz="932418">
              <a:defRPr/>
            </a:pPr>
            <a:r>
              <a:rPr lang="en-US" sz="2040" kern="0" dirty="0">
                <a:latin typeface="Segoe UI Light"/>
              </a:rPr>
              <a:t>Hyper-Scale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6437" y="1479241"/>
            <a:ext cx="2799301" cy="41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418">
              <a:defRPr/>
            </a:pPr>
            <a:r>
              <a:rPr lang="en-US" sz="2040" kern="0" dirty="0">
                <a:latin typeface="Segoe UI Light"/>
              </a:rPr>
              <a:t>Develop Azure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637" y="3380496"/>
            <a:ext cx="2559755" cy="73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418">
              <a:defRPr/>
            </a:pPr>
            <a:r>
              <a:rPr lang="en-US" sz="2040" kern="0" dirty="0">
                <a:latin typeface="Segoe UI Light"/>
              </a:rPr>
              <a:t>Deliver Services using</a:t>
            </a:r>
          </a:p>
          <a:p>
            <a:pPr defTabSz="932418">
              <a:defRPr/>
            </a:pPr>
            <a:r>
              <a:rPr lang="en-US" sz="2040" kern="0" dirty="0">
                <a:latin typeface="Segoe UI Light"/>
              </a:rPr>
              <a:t>Your Datacenter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7118" y="5909067"/>
            <a:ext cx="3046173" cy="73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418">
              <a:defRPr/>
            </a:pPr>
            <a:r>
              <a:rPr lang="en-US" sz="2040" dirty="0">
                <a:latin typeface="Segoe UI Light"/>
              </a:rPr>
              <a:t>Add Provider experiences</a:t>
            </a:r>
          </a:p>
          <a:p>
            <a:pPr algn="ctr" defTabSz="932418">
              <a:defRPr/>
            </a:pPr>
            <a:r>
              <a:rPr lang="en-US" sz="2040" dirty="0">
                <a:latin typeface="Segoe UI Light"/>
              </a:rPr>
              <a:t>Scale &amp; integration points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293" y="2074851"/>
            <a:ext cx="2611289" cy="2611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903" y="2420910"/>
            <a:ext cx="2611289" cy="2611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39" y="5554662"/>
            <a:ext cx="2446003" cy="170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772" y="1211262"/>
            <a:ext cx="2111121" cy="772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52342" y="3406373"/>
            <a:ext cx="1352009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12"/>
              </a:spcAft>
              <a:defRPr/>
            </a:pPr>
            <a:r>
              <a:rPr lang="en-US" sz="2448" dirty="0">
                <a:latin typeface="Segoe UI"/>
              </a:rPr>
              <a:t>Repeat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duotone>
              <a:srgbClr val="D2D2D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658065" y="2154641"/>
            <a:ext cx="3191638" cy="31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0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" grpId="0"/>
    </p:bld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10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11.xml><?xml version="1.0" encoding="utf-8"?>
<a:theme xmlns:a="http://schemas.openxmlformats.org/drawingml/2006/main" name="6_Azure_Tour_2015_TEMPLATE">
  <a:themeElements>
    <a:clrScheme name="MSVI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32145A"/>
      </a:accent1>
      <a:accent2>
        <a:srgbClr val="B4009E"/>
      </a:accent2>
      <a:accent3>
        <a:srgbClr val="107C10"/>
      </a:accent3>
      <a:accent4>
        <a:srgbClr val="0078D7"/>
      </a:accent4>
      <a:accent5>
        <a:srgbClr val="008272"/>
      </a:accent5>
      <a:accent6>
        <a:srgbClr val="D83B01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3DE3FA-4ADE-4533-AABA-2C70F8EE952B}" vid="{78FAE8E9-9DFD-4C39-B3B2-274A43131B09}"/>
    </a:ext>
  </a:extLst>
</a:theme>
</file>

<file path=ppt/theme/theme12.xml><?xml version="1.0" encoding="utf-8"?>
<a:theme xmlns:a="http://schemas.openxmlformats.org/drawingml/2006/main" name="4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F00BE584-C693-46FD-AC24-CA0B4C734830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6-50029_S4_Q1_FY17_Dark_Template">
  <a:themeElements>
    <a:clrScheme name="S$ Dark Template">
      <a:dk1>
        <a:srgbClr val="505050"/>
      </a:dk1>
      <a:lt1>
        <a:srgbClr val="FFFFFF"/>
      </a:lt1>
      <a:dk2>
        <a:srgbClr val="00188F"/>
      </a:dk2>
      <a:lt2>
        <a:srgbClr val="D2D2D2"/>
      </a:lt2>
      <a:accent1>
        <a:srgbClr val="0078D7"/>
      </a:accent1>
      <a:accent2>
        <a:srgbClr val="32145A"/>
      </a:accent2>
      <a:accent3>
        <a:srgbClr val="107C10"/>
      </a:accent3>
      <a:accent4>
        <a:srgbClr val="00BCF2"/>
      </a:accent4>
      <a:accent5>
        <a:srgbClr val="FFB900"/>
      </a:accent5>
      <a:accent6>
        <a:srgbClr val="E6E6E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zure Stack partner preday 09252016" id="{37B467B4-2C0F-42C3-915F-5ABCDD527074}" vid="{C95C04A1-F4BB-45B5-8AC7-19335976DC23}"/>
    </a:ext>
  </a:extLst>
</a:theme>
</file>

<file path=ppt/theme/theme5.xml><?xml version="1.0" encoding="utf-8"?>
<a:theme xmlns:a="http://schemas.openxmlformats.org/drawingml/2006/main" name="1_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zure Stack partner preday 09252016" id="{37B467B4-2C0F-42C3-915F-5ABCDD527074}" vid="{17F30F7D-ACD2-450D-81DE-90F3C257DE36}"/>
    </a:ext>
  </a:extLst>
</a:theme>
</file>

<file path=ppt/theme/theme6.xml><?xml version="1.0" encoding="utf-8"?>
<a:theme xmlns:a="http://schemas.openxmlformats.org/drawingml/2006/main" name="1_WHITE TEMPLATE">
  <a:themeElements>
    <a:clrScheme name="Custom 1">
      <a:dk1>
        <a:srgbClr val="505050"/>
      </a:dk1>
      <a:lt1>
        <a:srgbClr val="FFFFFF"/>
      </a:lt1>
      <a:dk2>
        <a:srgbClr val="00188F"/>
      </a:dk2>
      <a:lt2>
        <a:srgbClr val="9BD2FF"/>
      </a:lt2>
      <a:accent1>
        <a:srgbClr val="00188F"/>
      </a:accent1>
      <a:accent2>
        <a:srgbClr val="0078D7"/>
      </a:accent2>
      <a:accent3>
        <a:srgbClr val="D83B01"/>
      </a:accent3>
      <a:accent4>
        <a:srgbClr val="5C2D91"/>
      </a:accent4>
      <a:accent5>
        <a:srgbClr val="B4009E"/>
      </a:accent5>
      <a:accent6>
        <a:srgbClr val="107C10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zure Stack partner preday 09252016" id="{37B467B4-2C0F-42C3-915F-5ABCDD527074}" vid="{FAD7190D-E9DA-4CF5-8E5D-519290745626}"/>
    </a:ext>
  </a:extLst>
</a:theme>
</file>

<file path=ppt/theme/theme7.xml><?xml version="1.0" encoding="utf-8"?>
<a:theme xmlns:a="http://schemas.openxmlformats.org/drawingml/2006/main" name="WHITE TEMPLATE">
  <a:themeElements>
    <a:clrScheme name="BT - Mid-Blue on white">
      <a:dk1>
        <a:srgbClr val="505050"/>
      </a:dk1>
      <a:lt1>
        <a:srgbClr val="FFFFFF"/>
      </a:lt1>
      <a:dk2>
        <a:srgbClr val="00188F"/>
      </a:dk2>
      <a:lt2>
        <a:srgbClr val="9BD2FF"/>
      </a:lt2>
      <a:accent1>
        <a:srgbClr val="00188F"/>
      </a:accent1>
      <a:accent2>
        <a:srgbClr val="0078D7"/>
      </a:accent2>
      <a:accent3>
        <a:srgbClr val="D83B01"/>
      </a:accent3>
      <a:accent4>
        <a:srgbClr val="5C2D91"/>
      </a:accent4>
      <a:accent5>
        <a:srgbClr val="B4009E"/>
      </a:accent5>
      <a:accent6>
        <a:srgbClr val="107C1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MID-BLUE_2016_2.potx" id="{8B84EEE5-C70B-4DAC-9DB7-AEB4A67C5A6A}" vid="{5AE9D8F3-D070-4D99-AE2A-0371031A255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Override1.xml><?xml version="1.0" encoding="utf-8"?>
<a:themeOverride xmlns:a="http://schemas.openxmlformats.org/drawingml/2006/main">
  <a:clrScheme name="MSVID Purple">
    <a:dk1>
      <a:srgbClr val="505050"/>
    </a:dk1>
    <a:lt1>
      <a:srgbClr val="FFFFFF"/>
    </a:lt1>
    <a:dk2>
      <a:srgbClr val="5C2D91"/>
    </a:dk2>
    <a:lt2>
      <a:srgbClr val="E7DCF4"/>
    </a:lt2>
    <a:accent1>
      <a:srgbClr val="32145A"/>
    </a:accent1>
    <a:accent2>
      <a:srgbClr val="B4009E"/>
    </a:accent2>
    <a:accent3>
      <a:srgbClr val="107C10"/>
    </a:accent3>
    <a:accent4>
      <a:srgbClr val="0078D7"/>
    </a:accent4>
    <a:accent5>
      <a:srgbClr val="008272"/>
    </a:accent5>
    <a:accent6>
      <a:srgbClr val="D83B01"/>
    </a:accent6>
    <a:hlink>
      <a:srgbClr val="E7DCF4"/>
    </a:hlink>
    <a:folHlink>
      <a:srgbClr val="E7DCF4"/>
    </a:folHlink>
  </a:clrScheme>
</a:themeOverride>
</file>

<file path=ppt/theme/themeOverride2.xml><?xml version="1.0" encoding="utf-8"?>
<a:themeOverride xmlns:a="http://schemas.openxmlformats.org/drawingml/2006/main">
  <a:clrScheme name="BT - Mid-Blue on white">
    <a:dk1>
      <a:srgbClr val="505050"/>
    </a:dk1>
    <a:lt1>
      <a:srgbClr val="FFFFFF"/>
    </a:lt1>
    <a:dk2>
      <a:srgbClr val="00188F"/>
    </a:dk2>
    <a:lt2>
      <a:srgbClr val="9BD2FF"/>
    </a:lt2>
    <a:accent1>
      <a:srgbClr val="00188F"/>
    </a:accent1>
    <a:accent2>
      <a:srgbClr val="0078D7"/>
    </a:accent2>
    <a:accent3>
      <a:srgbClr val="D83B01"/>
    </a:accent3>
    <a:accent4>
      <a:srgbClr val="5C2D91"/>
    </a:accent4>
    <a:accent5>
      <a:srgbClr val="B4009E"/>
    </a:accent5>
    <a:accent6>
      <a:srgbClr val="107C10"/>
    </a:accent6>
    <a:hlink>
      <a:srgbClr val="0078D7"/>
    </a:hlink>
    <a:folHlink>
      <a:srgbClr val="0078D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Charles Joy , Bradley Bartz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BRK2030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2016</TermName>
          <TermId xmlns="http://schemas.microsoft.com/office/infopath/2007/PartnerControls">18f2cfef-147f-4980-92a7-a1997619bab5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01c77077-aee4-4b5f-bd4e-9cd40a6fff29"/>
    <ds:schemaRef ds:uri="http://schemas.microsoft.com/office/infopath/2007/PartnerControls"/>
    <ds:schemaRef ds:uri="http://purl.org/dc/elements/1.1/"/>
    <ds:schemaRef ds:uri="http://schemas.microsoft.com/sharepoint/v3"/>
    <ds:schemaRef ds:uri="230e9df3-be65-4c73-a93b-d1236ebd677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ff673fc-3231-4e3a-893b-6d7f7cd3276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621</TotalTime>
  <Words>1783</Words>
  <Application>Microsoft Office PowerPoint</Application>
  <PresentationFormat>Custom</PresentationFormat>
  <Paragraphs>471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48</vt:i4>
      </vt:variant>
    </vt:vector>
  </HeadingPairs>
  <TitlesOfParts>
    <vt:vector size="72" baseType="lpstr">
      <vt:lpstr>MS PGothic</vt:lpstr>
      <vt:lpstr>Arial</vt:lpstr>
      <vt:lpstr>Calibri</vt:lpstr>
      <vt:lpstr>Calibri Light</vt:lpstr>
      <vt:lpstr>Consolas</vt:lpstr>
      <vt:lpstr>Raleway</vt:lpstr>
      <vt:lpstr>Segoe UI</vt:lpstr>
      <vt:lpstr>Segoe UI Light</vt:lpstr>
      <vt:lpstr>Segoe UI Semibold</vt:lpstr>
      <vt:lpstr>Segoe UI Semilight</vt:lpstr>
      <vt:lpstr>Source Sans Pro Light</vt:lpstr>
      <vt:lpstr>Wingdings</vt:lpstr>
      <vt:lpstr>5-50002_Ignite_Breakout_Template</vt:lpstr>
      <vt:lpstr>6-30537_Envision 2016 Concurrent Template_Dark</vt:lpstr>
      <vt:lpstr>1_5-50002_Ignite_Breakout_Template</vt:lpstr>
      <vt:lpstr>6-50029_S4_Q1_FY17_Dark_Template</vt:lpstr>
      <vt:lpstr>1_6-30537_Envision 2016 Concurrent Template_Dark</vt:lpstr>
      <vt:lpstr>1_WHITE TEMPLATE</vt:lpstr>
      <vt:lpstr>WHITE TEMPLATE</vt:lpstr>
      <vt:lpstr>Office Theme</vt:lpstr>
      <vt:lpstr>2_5-50002_Ignite_Breakout_Template</vt:lpstr>
      <vt:lpstr>3_5-50002_Ignite_Breakout_Template</vt:lpstr>
      <vt:lpstr>6_Azure_Tour_2015_TEMPLATE</vt:lpstr>
      <vt:lpstr>4_5-50002_Ignite_Breakout_Template</vt:lpstr>
      <vt:lpstr>Learn about Azure Stack Agile Service Delivery</vt:lpstr>
      <vt:lpstr>PowerPoint Presentation</vt:lpstr>
      <vt:lpstr>Unique point of view: cloud is a model, not just a place</vt:lpstr>
      <vt:lpstr>Focus on Solutions</vt:lpstr>
      <vt:lpstr>Azure solutions</vt:lpstr>
      <vt:lpstr>Solutions build on Services</vt:lpstr>
      <vt:lpstr>Delivering Services to Azure Stack</vt:lpstr>
      <vt:lpstr>Azure Stack Extensible Architecture</vt:lpstr>
      <vt:lpstr>Provider agility with Platform Services from Azure</vt:lpstr>
      <vt:lpstr>Azure Platform Services</vt:lpstr>
      <vt:lpstr>PowerPoint Presentation</vt:lpstr>
      <vt:lpstr>Platform Services enable Solutions</vt:lpstr>
      <vt:lpstr>Marketplace content  Growing over time Open + Flexible</vt:lpstr>
      <vt:lpstr>Marketplace Syndication Delivers Solution Components</vt:lpstr>
      <vt:lpstr>Demo</vt:lpstr>
      <vt:lpstr>Marketplace: Microsoft and Provider’s</vt:lpstr>
      <vt:lpstr>ISV Extending Azure Stack</vt:lpstr>
      <vt:lpstr>PowerPoint Presentation</vt:lpstr>
      <vt:lpstr>Gridpro</vt:lpstr>
      <vt:lpstr>EvOps for Azure Stack</vt:lpstr>
      <vt:lpstr>Features</vt:lpstr>
      <vt:lpstr>Customers Build Solutions</vt:lpstr>
      <vt:lpstr>Azure Resource Manager</vt:lpstr>
      <vt:lpstr>Complex Deployments</vt:lpstr>
      <vt:lpstr>Azure Resource Manager</vt:lpstr>
      <vt:lpstr>Azure Resource Manager</vt:lpstr>
      <vt:lpstr>One Azure Ecosystem</vt:lpstr>
      <vt:lpstr>Monetizing Azure Stack</vt:lpstr>
      <vt:lpstr>PowerPoint Presentation</vt:lpstr>
      <vt:lpstr>How does it work for  Microsoft Azure?</vt:lpstr>
      <vt:lpstr>PowerPoint Presentation</vt:lpstr>
      <vt:lpstr>Mapping Offers to Usage to $$</vt:lpstr>
      <vt:lpstr>How does it work for Microsoft Azure Stack in your Datacenter?</vt:lpstr>
      <vt:lpstr>Azure Stack</vt:lpstr>
      <vt:lpstr>Mapping Offers to Usage to $$</vt:lpstr>
      <vt:lpstr>Commerce Integration</vt:lpstr>
      <vt:lpstr>Business intelligence</vt:lpstr>
      <vt:lpstr>Demo</vt:lpstr>
      <vt:lpstr>Data pipeline</vt:lpstr>
      <vt:lpstr>Service Provider’s use case for Azure Stack</vt:lpstr>
      <vt:lpstr>PowerPoint Presentation</vt:lpstr>
      <vt:lpstr>Tieto managed services in numbers</vt:lpstr>
      <vt:lpstr>Service Provider view – Azure / Azure Stack</vt:lpstr>
      <vt:lpstr>Tieto example – “Energy Cloud”</vt:lpstr>
      <vt:lpstr>Related Content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about Azure Stack Agile Service Delivery</dc:title>
  <dc:subject>&lt;Speech title here&gt;</dc:subject>
  <dc:creator>Brad Bartz</dc:creator>
  <cp:keywords>Microsoft 2016</cp:keywords>
  <dc:description>Template: Mitchell Derrey, Silverfox Productions_x000d_
Formatting: _x000d_
Audience Type:</dc:description>
  <cp:lastModifiedBy>MS Events 0093</cp:lastModifiedBy>
  <cp:revision>113</cp:revision>
  <dcterms:created xsi:type="dcterms:W3CDTF">2016-09-19T18:46:42Z</dcterms:created>
  <dcterms:modified xsi:type="dcterms:W3CDTF">2016-09-27T18:55:52Z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