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Lst>
  <p:notesMasterIdLst>
    <p:notesMasterId r:id="rId45"/>
  </p:notesMasterIdLst>
  <p:handoutMasterIdLst>
    <p:handoutMasterId r:id="rId46"/>
  </p:handout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15" autoAdjust="0"/>
  </p:normalViewPr>
  <p:slideViewPr>
    <p:cSldViewPr>
      <p:cViewPr varScale="1">
        <p:scale>
          <a:sx n="104" d="100"/>
          <a:sy n="104" d="100"/>
        </p:scale>
        <p:origin x="61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4291522271660202E-2"/>
          <c:y val="4.6164915166572902E-2"/>
          <c:w val="0.913916844976008"/>
          <c:h val="0.86899054701076095"/>
        </c:manualLayout>
      </c:layout>
      <c:barChart>
        <c:barDir val="col"/>
        <c:grouping val="clustered"/>
        <c:varyColors val="0"/>
        <c:ser>
          <c:idx val="0"/>
          <c:order val="0"/>
          <c:tx>
            <c:strRef>
              <c:f>Sheet1!$B$1</c:f>
              <c:strCache>
                <c:ptCount val="1"/>
                <c:pt idx="0">
                  <c:v>Top 20</c:v>
                </c:pt>
              </c:strCache>
            </c:strRef>
          </c:tx>
          <c:spPr>
            <a:solidFill>
              <a:srgbClr val="0078D7"/>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c:spPr>
          <c:invertIfNegative val="0"/>
          <c:dLbls>
            <c:dLbl>
              <c:idx val="1"/>
              <c:layout>
                <c:manualLayout>
                  <c:x val="-2.022181258455939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A9-4237-A532-CC494D50D20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Bid-To-Win Ratio</c:v>
                </c:pt>
                <c:pt idx="1">
                  <c:v>Billable Utilization</c:v>
                </c:pt>
                <c:pt idx="2">
                  <c:v>On-Time Projects</c:v>
                </c:pt>
                <c:pt idx="3">
                  <c:v>EBITDA</c:v>
                </c:pt>
              </c:strCache>
            </c:strRef>
          </c:cat>
          <c:val>
            <c:numRef>
              <c:f>Sheet1!$B$2:$B$5</c:f>
              <c:numCache>
                <c:formatCode>0%</c:formatCode>
                <c:ptCount val="4"/>
                <c:pt idx="0" formatCode="0.0%">
                  <c:v>0.56699999999999995</c:v>
                </c:pt>
                <c:pt idx="1">
                  <c:v>0.80300000000000005</c:v>
                </c:pt>
                <c:pt idx="2" formatCode="0.0%">
                  <c:v>0.9</c:v>
                </c:pt>
                <c:pt idx="3" formatCode="0.0%">
                  <c:v>0.218</c:v>
                </c:pt>
              </c:numCache>
            </c:numRef>
          </c:val>
          <c:extLst>
            <c:ext xmlns:c16="http://schemas.microsoft.com/office/drawing/2014/chart" uri="{C3380CC4-5D6E-409C-BE32-E72D297353CC}">
              <c16:uniqueId val="{00000000-A3D3-4E7B-87F1-C0CD290866DF}"/>
            </c:ext>
          </c:extLst>
        </c:ser>
        <c:ser>
          <c:idx val="1"/>
          <c:order val="1"/>
          <c:tx>
            <c:strRef>
              <c:f>Sheet1!$C$1</c:f>
              <c:strCache>
                <c:ptCount val="1"/>
                <c:pt idx="0">
                  <c:v>Rest</c:v>
                </c:pt>
              </c:strCache>
            </c:strRef>
          </c:tx>
          <c:spPr>
            <a:solidFill>
              <a:srgbClr val="D2D2D2"/>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Bid-To-Win Ratio</c:v>
                </c:pt>
                <c:pt idx="1">
                  <c:v>Billable Utilization</c:v>
                </c:pt>
                <c:pt idx="2">
                  <c:v>On-Time Projects</c:v>
                </c:pt>
                <c:pt idx="3">
                  <c:v>EBITDA</c:v>
                </c:pt>
              </c:strCache>
            </c:strRef>
          </c:cat>
          <c:val>
            <c:numRef>
              <c:f>Sheet1!$C$2:$C$5</c:f>
              <c:numCache>
                <c:formatCode>0%</c:formatCode>
                <c:ptCount val="4"/>
                <c:pt idx="0" formatCode="0.0%">
                  <c:v>0.44800000000000001</c:v>
                </c:pt>
                <c:pt idx="1">
                  <c:v>0.6845</c:v>
                </c:pt>
                <c:pt idx="2">
                  <c:v>0.71599999999999997</c:v>
                </c:pt>
                <c:pt idx="3" formatCode="0.0%">
                  <c:v>5.0999999999999997E-2</c:v>
                </c:pt>
              </c:numCache>
            </c:numRef>
          </c:val>
          <c:extLst>
            <c:ext xmlns:c16="http://schemas.microsoft.com/office/drawing/2014/chart" uri="{C3380CC4-5D6E-409C-BE32-E72D297353CC}">
              <c16:uniqueId val="{00000001-A3D3-4E7B-87F1-C0CD290866DF}"/>
            </c:ext>
          </c:extLst>
        </c:ser>
        <c:dLbls>
          <c:showLegendKey val="0"/>
          <c:showVal val="0"/>
          <c:showCatName val="0"/>
          <c:showSerName val="0"/>
          <c:showPercent val="0"/>
          <c:showBubbleSize val="0"/>
        </c:dLbls>
        <c:gapWidth val="100"/>
        <c:overlap val="-24"/>
        <c:axId val="1348924608"/>
        <c:axId val="1348914688"/>
      </c:barChart>
      <c:catAx>
        <c:axId val="13489246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1348914688"/>
        <c:crosses val="autoZero"/>
        <c:auto val="1"/>
        <c:lblAlgn val="ctr"/>
        <c:lblOffset val="100"/>
        <c:noMultiLvlLbl val="0"/>
      </c:catAx>
      <c:valAx>
        <c:axId val="134891468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1348924608"/>
        <c:crosses val="autoZero"/>
        <c:crossBetween val="between"/>
        <c:majorUnit val="0.2"/>
        <c:minorUnit val="4.0000000000000008E-2"/>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79959-EC04-47D8-839D-26D1A7CD8DE4}" type="doc">
      <dgm:prSet loTypeId="urn:microsoft.com/office/officeart/2005/8/layout/chevron1" loCatId="process" qsTypeId="urn:microsoft.com/office/officeart/2005/8/quickstyle/simple1" qsCatId="simple" csTypeId="urn:microsoft.com/office/officeart/2005/8/colors/colorful5" csCatId="colorful" phldr="1"/>
      <dgm:spPr/>
    </dgm:pt>
    <dgm:pt modelId="{34AC51E0-6502-46B7-A2EE-D4DDCA5DAF79}">
      <dgm:prSet phldrT="[Text]"/>
      <dgm:spPr>
        <a:xfrm>
          <a:off x="3454402" y="0"/>
          <a:ext cx="8624140" cy="490220"/>
        </a:xfrm>
        <a:prstGeom prst="chevron">
          <a:avLst/>
        </a:pr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Roadmap</a:t>
          </a:r>
        </a:p>
      </dgm:t>
    </dgm:pt>
    <dgm:pt modelId="{AA23B9EF-B8A8-4D74-B504-D8B1757DADCD}" type="parTrans" cxnId="{D3962ABB-A71F-4DF5-A4B5-A692252DCE43}">
      <dgm:prSet/>
      <dgm:spPr/>
      <dgm:t>
        <a:bodyPr/>
        <a:lstStyle/>
        <a:p>
          <a:endParaRPr lang="en-US"/>
        </a:p>
      </dgm:t>
    </dgm:pt>
    <dgm:pt modelId="{F01C6083-9729-4300-9BEA-428491168C5A}" type="sibTrans" cxnId="{D3962ABB-A71F-4DF5-A4B5-A692252DCE43}">
      <dgm:prSet/>
      <dgm:spPr/>
      <dgm:t>
        <a:bodyPr/>
        <a:lstStyle/>
        <a:p>
          <a:endParaRPr lang="en-US"/>
        </a:p>
      </dgm:t>
    </dgm:pt>
    <dgm:pt modelId="{3E9D8AD0-C20F-469C-9156-907CDD75DE37}">
      <dgm:prSet phldrT="[Text]"/>
      <dgm:spPr>
        <a:xfrm>
          <a:off x="2331" y="0"/>
          <a:ext cx="4314484" cy="490220"/>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Naos</a:t>
          </a:r>
        </a:p>
      </dgm:t>
    </dgm:pt>
    <dgm:pt modelId="{04FD5676-2AED-4943-963D-C0D1752A77ED}" type="parTrans" cxnId="{EA1C6D6C-6708-47CB-8B09-2A5FA36D5887}">
      <dgm:prSet/>
      <dgm:spPr/>
      <dgm:t>
        <a:bodyPr/>
        <a:lstStyle/>
        <a:p>
          <a:endParaRPr lang="en-US"/>
        </a:p>
      </dgm:t>
    </dgm:pt>
    <dgm:pt modelId="{05D39F6A-FEE4-4B13-A92F-B0C8DCCE885C}" type="sibTrans" cxnId="{EA1C6D6C-6708-47CB-8B09-2A5FA36D5887}">
      <dgm:prSet/>
      <dgm:spPr/>
      <dgm:t>
        <a:bodyPr/>
        <a:lstStyle/>
        <a:p>
          <a:endParaRPr lang="en-US"/>
        </a:p>
      </dgm:t>
    </dgm:pt>
    <dgm:pt modelId="{C6A8D24E-B646-4DC7-8803-F25AE06B8FA2}" type="pres">
      <dgm:prSet presAssocID="{C7B79959-EC04-47D8-839D-26D1A7CD8DE4}" presName="Name0" presStyleCnt="0">
        <dgm:presLayoutVars>
          <dgm:dir/>
          <dgm:animLvl val="lvl"/>
          <dgm:resizeHandles val="exact"/>
        </dgm:presLayoutVars>
      </dgm:prSet>
      <dgm:spPr/>
    </dgm:pt>
    <dgm:pt modelId="{9FCDB559-171D-4D9B-97F4-3BA536A2B11D}" type="pres">
      <dgm:prSet presAssocID="{3E9D8AD0-C20F-469C-9156-907CDD75DE37}" presName="parTxOnly" presStyleLbl="node1" presStyleIdx="0" presStyleCnt="2" custScaleX="50028">
        <dgm:presLayoutVars>
          <dgm:chMax val="0"/>
          <dgm:chPref val="0"/>
          <dgm:bulletEnabled val="1"/>
        </dgm:presLayoutVars>
      </dgm:prSet>
      <dgm:spPr/>
    </dgm:pt>
    <dgm:pt modelId="{4AEF915E-2DFA-4D95-96C2-83D7576A3C4D}" type="pres">
      <dgm:prSet presAssocID="{05D39F6A-FEE4-4B13-A92F-B0C8DCCE885C}" presName="parTxOnlySpace" presStyleCnt="0"/>
      <dgm:spPr/>
    </dgm:pt>
    <dgm:pt modelId="{838944EF-6399-405B-996C-C9D8B8400E84}" type="pres">
      <dgm:prSet presAssocID="{34AC51E0-6502-46B7-A2EE-D4DDCA5DAF79}" presName="parTxOnly" presStyleLbl="node1" presStyleIdx="1" presStyleCnt="2">
        <dgm:presLayoutVars>
          <dgm:chMax val="0"/>
          <dgm:chPref val="0"/>
          <dgm:bulletEnabled val="1"/>
        </dgm:presLayoutVars>
      </dgm:prSet>
      <dgm:spPr/>
    </dgm:pt>
  </dgm:ptLst>
  <dgm:cxnLst>
    <dgm:cxn modelId="{B80DCD2A-5619-480F-ACB6-12B745C6237F}" type="presOf" srcId="{3E9D8AD0-C20F-469C-9156-907CDD75DE37}" destId="{9FCDB559-171D-4D9B-97F4-3BA536A2B11D}" srcOrd="0" destOrd="0" presId="urn:microsoft.com/office/officeart/2005/8/layout/chevron1"/>
    <dgm:cxn modelId="{61EA2F20-DF6D-4844-9DFE-BDBFF202CCD3}" type="presOf" srcId="{34AC51E0-6502-46B7-A2EE-D4DDCA5DAF79}" destId="{838944EF-6399-405B-996C-C9D8B8400E84}" srcOrd="0" destOrd="0" presId="urn:microsoft.com/office/officeart/2005/8/layout/chevron1"/>
    <dgm:cxn modelId="{EA1C6D6C-6708-47CB-8B09-2A5FA36D5887}" srcId="{C7B79959-EC04-47D8-839D-26D1A7CD8DE4}" destId="{3E9D8AD0-C20F-469C-9156-907CDD75DE37}" srcOrd="0" destOrd="0" parTransId="{04FD5676-2AED-4943-963D-C0D1752A77ED}" sibTransId="{05D39F6A-FEE4-4B13-A92F-B0C8DCCE885C}"/>
    <dgm:cxn modelId="{D3962ABB-A71F-4DF5-A4B5-A692252DCE43}" srcId="{C7B79959-EC04-47D8-839D-26D1A7CD8DE4}" destId="{34AC51E0-6502-46B7-A2EE-D4DDCA5DAF79}" srcOrd="1" destOrd="0" parTransId="{AA23B9EF-B8A8-4D74-B504-D8B1757DADCD}" sibTransId="{F01C6083-9729-4300-9BEA-428491168C5A}"/>
    <dgm:cxn modelId="{AC5F297B-A9EE-4641-B8EE-50508F4F1B1E}" type="presOf" srcId="{C7B79959-EC04-47D8-839D-26D1A7CD8DE4}" destId="{C6A8D24E-B646-4DC7-8803-F25AE06B8FA2}" srcOrd="0" destOrd="0" presId="urn:microsoft.com/office/officeart/2005/8/layout/chevron1"/>
    <dgm:cxn modelId="{271AA405-2D66-49D8-A412-9B2DD1797F2D}" type="presParOf" srcId="{C6A8D24E-B646-4DC7-8803-F25AE06B8FA2}" destId="{9FCDB559-171D-4D9B-97F4-3BA536A2B11D}" srcOrd="0" destOrd="0" presId="urn:microsoft.com/office/officeart/2005/8/layout/chevron1"/>
    <dgm:cxn modelId="{FC0FC483-42A7-49E5-98E9-F61E42863E94}" type="presParOf" srcId="{C6A8D24E-B646-4DC7-8803-F25AE06B8FA2}" destId="{4AEF915E-2DFA-4D95-96C2-83D7576A3C4D}" srcOrd="1" destOrd="0" presId="urn:microsoft.com/office/officeart/2005/8/layout/chevron1"/>
    <dgm:cxn modelId="{AAFF632C-E667-4859-A6D5-5F600615F70C}" type="presParOf" srcId="{C6A8D24E-B646-4DC7-8803-F25AE06B8FA2}" destId="{838944EF-6399-405B-996C-C9D8B8400E84}"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DB559-171D-4D9B-97F4-3BA536A2B11D}">
      <dsp:nvSpPr>
        <dsp:cNvPr id="0" name=""/>
        <dsp:cNvSpPr/>
      </dsp:nvSpPr>
      <dsp:spPr>
        <a:xfrm>
          <a:off x="2331" y="0"/>
          <a:ext cx="4314484" cy="490220"/>
        </a:xfrm>
        <a:prstGeom prst="chevron">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ysClr val="window" lastClr="FFFFFF"/>
              </a:solidFill>
              <a:latin typeface="Calibri" panose="020F0502020204030204"/>
              <a:ea typeface="+mn-ea"/>
              <a:cs typeface="+mn-cs"/>
            </a:rPr>
            <a:t>Naos</a:t>
          </a:r>
        </a:p>
      </dsp:txBody>
      <dsp:txXfrm>
        <a:off x="247441" y="0"/>
        <a:ext cx="3824264" cy="490220"/>
      </dsp:txXfrm>
    </dsp:sp>
    <dsp:sp modelId="{838944EF-6399-405B-996C-C9D8B8400E84}">
      <dsp:nvSpPr>
        <dsp:cNvPr id="0" name=""/>
        <dsp:cNvSpPr/>
      </dsp:nvSpPr>
      <dsp:spPr>
        <a:xfrm>
          <a:off x="3454402" y="0"/>
          <a:ext cx="8624140" cy="490220"/>
        </a:xfrm>
        <a:prstGeom prst="chevron">
          <a:avLst/>
        </a:pr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ysClr val="window" lastClr="FFFFFF"/>
              </a:solidFill>
              <a:latin typeface="Calibri" panose="020F0502020204030204"/>
              <a:ea typeface="+mn-ea"/>
              <a:cs typeface="+mn-cs"/>
            </a:rPr>
            <a:t>Roadmap</a:t>
          </a:r>
        </a:p>
      </dsp:txBody>
      <dsp:txXfrm>
        <a:off x="3699512" y="0"/>
        <a:ext cx="8133920" cy="4902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9/30/2016 10:03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9/30/2016 10:03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8994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69893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6802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57968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64275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637193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46067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835108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271883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78553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3B629-ABE3-4545-9E80-4ED2B88B10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91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18846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47541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93803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6233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85640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9129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555588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70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2189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6D3B629-ABE3-4545-9E80-4ED2B88B106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84329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4695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004" rtl="0" eaLnBrk="1" fontAlgn="auto" latinLnBrk="0" hangingPunct="1">
              <a:lnSpc>
                <a:spcPct val="100000"/>
              </a:lnSpc>
              <a:spcBef>
                <a:spcPts val="0"/>
              </a:spcBef>
              <a:spcAft>
                <a:spcPts val="0"/>
              </a:spcAft>
              <a:buClrTx/>
              <a:buSzTx/>
              <a:buFontTx/>
              <a:buNone/>
              <a:tabLst/>
              <a:defRPr/>
            </a:pPr>
            <a:fld id="{628C1822-EFE5-405B-88EE-1122C505AC74}"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23004"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2533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D182529-212F-4007-ADAB-EFF67D4F8D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0530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100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mj-lt"/>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0736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16403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4502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Microsoft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9/30/2016 10:03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8208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9D20BC-8ADE-4EBF-9DD6-5992F62E471E}"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218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43351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9397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79847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16657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03136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30684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74283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9809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2825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031415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5496074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51273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07820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084497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1692494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7056174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3313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3141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881744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4032404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88819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436475" cy="807477"/>
          </a:xfrm>
        </p:spPr>
        <p:txBody>
          <a:bodyPr>
            <a:noAutofit/>
          </a:bodyPr>
          <a:lstStyle>
            <a:lvl1pPr>
              <a:defRPr/>
            </a:lvl1pPr>
          </a:lstStyle>
          <a:p>
            <a:r>
              <a:rPr lang="en-US" dirty="0"/>
              <a:t>Click to edit Master title style</a:t>
            </a:r>
          </a:p>
        </p:txBody>
      </p:sp>
      <p:sp>
        <p:nvSpPr>
          <p:cNvPr id="6" name="Text Placeholder 5"/>
          <p:cNvSpPr>
            <a:spLocks noGrp="1"/>
          </p:cNvSpPr>
          <p:nvPr>
            <p:ph type="body" sz="quarter" idx="13" hasCustomPrompt="1"/>
          </p:nvPr>
        </p:nvSpPr>
        <p:spPr>
          <a:xfrm>
            <a:off x="1" y="778663"/>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24" indent="0">
              <a:buNone/>
              <a:defRPr/>
            </a:lvl2pPr>
            <a:lvl3pPr marL="600071" indent="0">
              <a:buNone/>
              <a:defRPr/>
            </a:lvl3pPr>
            <a:lvl4pPr marL="887296" indent="0">
              <a:buNone/>
              <a:defRPr/>
            </a:lvl4pPr>
            <a:lvl5pPr marL="1127323" indent="0">
              <a:buNone/>
              <a:defRPr/>
            </a:lvl5pPr>
          </a:lstStyle>
          <a:p>
            <a:pPr lvl="0"/>
            <a:r>
              <a:rPr lang="en-US" dirty="0"/>
              <a:t>Click to add subtitle</a:t>
            </a:r>
          </a:p>
        </p:txBody>
      </p:sp>
    </p:spTree>
    <p:extLst>
      <p:ext uri="{BB962C8B-B14F-4D97-AF65-F5344CB8AC3E}">
        <p14:creationId xmlns:p14="http://schemas.microsoft.com/office/powerpoint/2010/main" val="67077596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6863"/>
            <a:ext cx="11887200" cy="914399"/>
          </a:xfrm>
        </p:spPr>
        <p:txBody>
          <a:bodyPr vert="horz" wrap="square" lIns="146304" tIns="91440" rIns="146304" bIns="91440" rtlCol="0" anchor="t">
            <a:noAutofit/>
          </a:bodyPr>
          <a:lstStyle>
            <a:lvl1pPr>
              <a:defRPr lang="en-US" dirty="0"/>
            </a:lvl1pPr>
          </a:lstStyle>
          <a:p>
            <a:pPr lvl="0"/>
            <a:r>
              <a:rPr lang="en-US" dirty="0"/>
              <a:t>CLICK TO EDIT MASTER TITLE STYLE</a:t>
            </a:r>
          </a:p>
        </p:txBody>
      </p:sp>
      <p:sp>
        <p:nvSpPr>
          <p:cNvPr id="5" name="Text Placeholder 4"/>
          <p:cNvSpPr>
            <a:spLocks noGrp="1"/>
          </p:cNvSpPr>
          <p:nvPr>
            <p:ph type="body" sz="quarter" idx="10"/>
          </p:nvPr>
        </p:nvSpPr>
        <p:spPr>
          <a:xfrm>
            <a:off x="274638" y="1476622"/>
            <a:ext cx="11887200" cy="2096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033667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4637" y="1861969"/>
            <a:ext cx="5852160" cy="2517612"/>
          </a:xfrm>
        </p:spPr>
        <p:txBody>
          <a:bodyPr/>
          <a:lstStyle>
            <a:lvl1pPr marL="0" indent="0">
              <a:lnSpc>
                <a:spcPct val="80000"/>
              </a:lnSpc>
              <a:spcBef>
                <a:spcPts val="1800"/>
              </a:spcBef>
              <a:buNone/>
              <a:defRPr sz="3599">
                <a:latin typeface="+mn-lt"/>
              </a:defRPr>
            </a:lvl1pPr>
            <a:lvl2pPr>
              <a:lnSpc>
                <a:spcPct val="80000"/>
              </a:lnSpc>
              <a:spcBef>
                <a:spcPts val="900"/>
              </a:spcBef>
              <a:defRPr>
                <a:latin typeface="+mj-lt"/>
                <a:cs typeface="Segoe UI Semibold" panose="020B0702040204020203" pitchFamily="34" charset="0"/>
              </a:defRPr>
            </a:lvl2pPr>
            <a:lvl3pPr>
              <a:lnSpc>
                <a:spcPct val="80000"/>
              </a:lnSpc>
              <a:spcBef>
                <a:spcPts val="900"/>
              </a:spcBef>
              <a:defRPr>
                <a:latin typeface="+mj-lt"/>
                <a:cs typeface="Segoe UI Semibold" panose="020B0702040204020203" pitchFamily="34" charset="0"/>
              </a:defRPr>
            </a:lvl3pPr>
            <a:lvl4pPr>
              <a:lnSpc>
                <a:spcPct val="80000"/>
              </a:lnSpc>
              <a:spcBef>
                <a:spcPts val="900"/>
              </a:spcBef>
              <a:defRPr>
                <a:latin typeface="+mj-lt"/>
                <a:cs typeface="Segoe UI Semibold" panose="020B0702040204020203" pitchFamily="34" charset="0"/>
              </a:defRPr>
            </a:lvl4pPr>
            <a:lvl5pPr>
              <a:lnSpc>
                <a:spcPct val="80000"/>
              </a:lnSpc>
              <a:spcBef>
                <a:spcPts val="900"/>
              </a:spcBef>
              <a:defRPr>
                <a:latin typeface="+mj-lt"/>
                <a:cs typeface="Segoe UI Semibold" panose="020B07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5965" y="1861968"/>
            <a:ext cx="5852160" cy="2567470"/>
          </a:xfrm>
        </p:spPr>
        <p:txBody>
          <a:bodyPr vert="horz" wrap="square" lIns="146304" tIns="91440" rIns="146304" bIns="91440" rtlCol="0">
            <a:spAutoFit/>
          </a:bodyPr>
          <a:lstStyle>
            <a:lvl1pPr marL="0" indent="0">
              <a:buNone/>
              <a:defRPr lang="en-US" sz="3599" kern="1200" spc="0" baseline="0" dirty="0" smtClean="0">
                <a:gradFill>
                  <a:gsLst>
                    <a:gs pos="1250">
                      <a:schemeClr val="tx1"/>
                    </a:gs>
                    <a:gs pos="100000">
                      <a:schemeClr val="tx1"/>
                    </a:gs>
                  </a:gsLst>
                  <a:lin ang="5400000" scaled="0"/>
                </a:gradFill>
                <a:latin typeface="+mn-lt"/>
                <a:ea typeface="+mn-ea"/>
                <a:cs typeface="+mn-cs"/>
              </a:defRPr>
            </a:lvl1pPr>
            <a:lvl2pPr>
              <a:lnSpc>
                <a:spcPct val="80000"/>
              </a:lnSpc>
              <a:spcBef>
                <a:spcPts val="900"/>
              </a:spcBef>
              <a:defRPr lang="en-US" dirty="0" smtClean="0">
                <a:latin typeface="+mj-lt"/>
                <a:cs typeface="Segoe UI Semibold" panose="020B0702040204020203" pitchFamily="34" charset="0"/>
              </a:defRPr>
            </a:lvl2pPr>
            <a:lvl3pPr>
              <a:lnSpc>
                <a:spcPct val="80000"/>
              </a:lnSpc>
              <a:spcBef>
                <a:spcPts val="900"/>
              </a:spcBef>
              <a:defRPr lang="en-US" dirty="0" smtClean="0">
                <a:latin typeface="+mj-lt"/>
                <a:cs typeface="Segoe UI Semibold" panose="020B0702040204020203" pitchFamily="34" charset="0"/>
              </a:defRPr>
            </a:lvl3pPr>
            <a:lvl4pPr>
              <a:lnSpc>
                <a:spcPct val="80000"/>
              </a:lnSpc>
              <a:spcBef>
                <a:spcPts val="900"/>
              </a:spcBef>
              <a:defRPr lang="en-US" dirty="0" smtClean="0">
                <a:latin typeface="+mj-lt"/>
                <a:cs typeface="Segoe UI Semibold" panose="020B0702040204020203" pitchFamily="34" charset="0"/>
              </a:defRPr>
            </a:lvl4pPr>
            <a:lvl5pPr>
              <a:lnSpc>
                <a:spcPct val="80000"/>
              </a:lnSpc>
              <a:spcBef>
                <a:spcPts val="900"/>
              </a:spcBef>
              <a:defRPr lang="en-US" dirty="0">
                <a:latin typeface="+mj-lt"/>
                <a:cs typeface="Segoe UI Semibold" panose="020B0702040204020203" pitchFamily="34" charset="0"/>
              </a:defRPr>
            </a:lvl5pPr>
          </a:lstStyle>
          <a:p>
            <a:pPr marL="0" marR="0" lvl="0" indent="0" algn="l" defTabSz="932563" rtl="0" eaLnBrk="1" fontAlgn="auto" latinLnBrk="0" hangingPunct="1">
              <a:lnSpc>
                <a:spcPct val="80000"/>
              </a:lnSpc>
              <a:spcBef>
                <a:spcPts val="18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5721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296260"/>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307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theme" Target="../theme/theme5.xml"/><Relationship Id="rId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60719374"/>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7352622"/>
      </p:ext>
    </p:extLst>
  </p:cSld>
  <p:clrMap bg1="dk1" tx1="lt1" bg2="dk2" tx2="lt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Lst>
  <p:transition>
    <p:fade/>
  </p:transition>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32.png"/><Relationship Id="rId5" Type="http://schemas.openxmlformats.org/officeDocument/2006/relationships/image" Target="../media/image27.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image" Target="../media/image35.jpeg"/><Relationship Id="rId5" Type="http://schemas.openxmlformats.org/officeDocument/2006/relationships/image" Target="../media/image31.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2.xml"/><Relationship Id="rId6" Type="http://schemas.openxmlformats.org/officeDocument/2006/relationships/image" Target="../media/image38.png"/><Relationship Id="rId5" Type="http://schemas.openxmlformats.org/officeDocument/2006/relationships/image" Target="../media/image35.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2.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72.xml"/><Relationship Id="rId5" Type="http://schemas.openxmlformats.org/officeDocument/2006/relationships/image" Target="../media/image66.JP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2.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44.jpe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hyperlink" Target="https://www.microsoft.com/en-us/dynamics/crm-free-trial-overview.aspx" TargetMode="External"/><Relationship Id="rId2" Type="http://schemas.openxmlformats.org/officeDocument/2006/relationships/image" Target="../media/image76.pn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8" Type="http://schemas.openxmlformats.org/officeDocument/2006/relationships/hyperlink" Target="https://www.microsoft.com/en-us/dynamics/crm-customer-center/resource-manager-s-guide-for-crm-project-service.aspx" TargetMode="External"/><Relationship Id="rId13" Type="http://schemas.openxmlformats.org/officeDocument/2006/relationships/hyperlink" Target="http://go.microsoft.com/fwlink/?LinkId=825244" TargetMode="External"/><Relationship Id="rId3" Type="http://schemas.openxmlformats.org/officeDocument/2006/relationships/hyperlink" Target="https://www.microsoft.com/en-us/dynamics/crm-customer-center/install-and-customize-crm-project-service.aspx" TargetMode="External"/><Relationship Id="rId7" Type="http://schemas.openxmlformats.org/officeDocument/2006/relationships/hyperlink" Target="https://www.microsoft.com/en-us/dynamics/crm-customer-center/project-manager-s-guide-for-crm-project-service.aspx" TargetMode="External"/><Relationship Id="rId12" Type="http://schemas.openxmlformats.org/officeDocument/2006/relationships/hyperlink" Target="http://go.microsoft.com/fwlink/?LinkId=825243" TargetMode="External"/><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hyperlink" Target="https://www.microsoft.com/en-us/dynamics/crm-customer-center/account-manager-s-guide-for-crm-project-service.aspx" TargetMode="External"/><Relationship Id="rId11" Type="http://schemas.openxmlformats.org/officeDocument/2006/relationships/hyperlink" Target="http://go.microsoft.com/fwlink/?LinkId=825242" TargetMode="External"/><Relationship Id="rId5" Type="http://schemas.openxmlformats.org/officeDocument/2006/relationships/hyperlink" Target="https://www.microsoft.com/en-us/dynamics/crm-customer-center/manage-project-based-sales-with-crm-project-service.aspx" TargetMode="External"/><Relationship Id="rId15" Type="http://schemas.openxmlformats.org/officeDocument/2006/relationships/hyperlink" Target="http://go.microsoft.com/fwlink/?LinkId=825445" TargetMode="External"/><Relationship Id="rId10" Type="http://schemas.openxmlformats.org/officeDocument/2006/relationships/hyperlink" Target="http://go.microsoft.com/fwlink/?LinkId=825241" TargetMode="External"/><Relationship Id="rId4" Type="http://schemas.openxmlformats.org/officeDocument/2006/relationships/hyperlink" Target="https://www.microsoft.com/en-us/dynamics/crm-customer-center/configure-crm-project-service.aspx" TargetMode="External"/><Relationship Id="rId9" Type="http://schemas.openxmlformats.org/officeDocument/2006/relationships/hyperlink" Target="https://www.microsoft.com/en-us/dynamics/crm-customer-center/time-expense-and-collaboration-guide-for-crm-project-service.aspx" TargetMode="External"/><Relationship Id="rId14" Type="http://schemas.openxmlformats.org/officeDocument/2006/relationships/hyperlink" Target="http://go.microsoft.com/fwlink/?LinkId=82544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23.xml"/><Relationship Id="rId1" Type="http://schemas.openxmlformats.org/officeDocument/2006/relationships/slideLayout" Target="../slideLayouts/slideLayout72.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hyperlink" Target="https://aka.ms/ignite.mobileap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2.xml"/><Relationship Id="rId5" Type="http://schemas.microsoft.com/office/2007/relationships/hdphoto" Target="../media/hdphoto1.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jpeg"/><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2.emf"/><Relationship Id="rId2" Type="http://schemas.openxmlformats.org/officeDocument/2006/relationships/diagramData" Target="../diagrams/data1.xml"/><Relationship Id="rId1" Type="http://schemas.openxmlformats.org/officeDocument/2006/relationships/slideLayout" Target="../slideLayouts/slideLayout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72.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72.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2.xml"/><Relationship Id="rId5" Type="http://schemas.openxmlformats.org/officeDocument/2006/relationships/image" Target="../media/image92.gif"/><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679645"/>
            <a:ext cx="11506136" cy="1828786"/>
          </a:xfrm>
        </p:spPr>
        <p:txBody>
          <a:bodyPr/>
          <a:lstStyle/>
          <a:p>
            <a:r>
              <a:rPr lang="en-US" dirty="0"/>
              <a:t>Understand Project Service Automation in Microsoft Dynamics 365</a:t>
            </a:r>
          </a:p>
        </p:txBody>
      </p:sp>
      <p:sp>
        <p:nvSpPr>
          <p:cNvPr id="5" name="Text Placeholder 4"/>
          <p:cNvSpPr>
            <a:spLocks noGrp="1"/>
          </p:cNvSpPr>
          <p:nvPr>
            <p:ph type="body" sz="quarter" idx="12"/>
          </p:nvPr>
        </p:nvSpPr>
        <p:spPr/>
        <p:txBody>
          <a:bodyPr/>
          <a:lstStyle/>
          <a:p>
            <a:r>
              <a:rPr lang="en-US" dirty="0"/>
              <a:t>Elliott Ichimura</a:t>
            </a:r>
          </a:p>
          <a:p>
            <a:r>
              <a:rPr lang="en-US" dirty="0"/>
              <a:t>Principal Program Manager</a:t>
            </a:r>
          </a:p>
        </p:txBody>
      </p:sp>
      <p:sp>
        <p:nvSpPr>
          <p:cNvPr id="2" name="Rectangle 1"/>
          <p:cNvSpPr/>
          <p:nvPr/>
        </p:nvSpPr>
        <p:spPr>
          <a:xfrm>
            <a:off x="11095037" y="220662"/>
            <a:ext cx="109036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BRK2025</a:t>
            </a:r>
          </a:p>
        </p:txBody>
      </p:sp>
    </p:spTree>
    <p:extLst>
      <p:ext uri="{BB962C8B-B14F-4D97-AF65-F5344CB8AC3E}">
        <p14:creationId xmlns:p14="http://schemas.microsoft.com/office/powerpoint/2010/main" val="224576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1535" y="1102783"/>
            <a:ext cx="5987442" cy="3416456"/>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sp>
        <p:nvSpPr>
          <p:cNvPr id="8" name="Title 7"/>
          <p:cNvSpPr>
            <a:spLocks noGrp="1"/>
          </p:cNvSpPr>
          <p:nvPr>
            <p:ph type="title"/>
          </p:nvPr>
        </p:nvSpPr>
        <p:spPr/>
        <p:txBody>
          <a:bodyPr/>
          <a:lstStyle/>
          <a:p>
            <a:r>
              <a:rPr lang="en-US" dirty="0"/>
              <a:t>Customer collaboration portal</a:t>
            </a:r>
          </a:p>
        </p:txBody>
      </p:sp>
      <p:grpSp>
        <p:nvGrpSpPr>
          <p:cNvPr id="52" name="Group 51"/>
          <p:cNvGrpSpPr/>
          <p:nvPr/>
        </p:nvGrpSpPr>
        <p:grpSpPr>
          <a:xfrm>
            <a:off x="775067" y="1364268"/>
            <a:ext cx="1123517" cy="3499153"/>
            <a:chOff x="773522" y="1363662"/>
            <a:chExt cx="1123836" cy="3500147"/>
          </a:xfrm>
        </p:grpSpPr>
        <p:sp>
          <p:nvSpPr>
            <p:cNvPr id="53" name="TextBox 52"/>
            <p:cNvSpPr txBox="1"/>
            <p:nvPr/>
          </p:nvSpPr>
          <p:spPr>
            <a:xfrm>
              <a:off x="773522" y="2430055"/>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Account </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sp>
          <p:nvSpPr>
            <p:cNvPr id="55" name="TextBox 54"/>
            <p:cNvSpPr txBox="1"/>
            <p:nvPr/>
          </p:nvSpPr>
          <p:spPr>
            <a:xfrm>
              <a:off x="773522" y="4317801"/>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End Customer</a:t>
              </a:r>
            </a:p>
          </p:txBody>
        </p:sp>
        <p:pic>
          <p:nvPicPr>
            <p:cNvPr id="56" name="Picture 55"/>
            <p:cNvPicPr>
              <a:picLocks noChangeAspect="1"/>
            </p:cNvPicPr>
            <p:nvPr/>
          </p:nvPicPr>
          <p:blipFill rotWithShape="1">
            <a:blip r:embed="rId4" cstate="screen">
              <a:extLst>
                <a:ext uri="{28A0092B-C50C-407E-A947-70E740481C1C}">
                  <a14:useLocalDpi xmlns:a14="http://schemas.microsoft.com/office/drawing/2010/main"/>
                </a:ext>
              </a:extLst>
            </a:blip>
            <a:srcRect l="-43"/>
            <a:stretch/>
          </p:blipFill>
          <p:spPr>
            <a:xfrm>
              <a:off x="878240" y="3285105"/>
              <a:ext cx="914400" cy="914400"/>
            </a:xfrm>
            <a:prstGeom prst="ellipse">
              <a:avLst/>
            </a:prstGeom>
            <a:ln w="28575">
              <a:solidFill>
                <a:schemeClr val="accent1"/>
              </a:solidFill>
            </a:ln>
          </p:spPr>
        </p:pic>
        <p:pic>
          <p:nvPicPr>
            <p:cNvPr id="57" name="Picture 5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8240" y="1363662"/>
              <a:ext cx="914400" cy="914400"/>
            </a:xfrm>
            <a:prstGeom prst="ellipse">
              <a:avLst/>
            </a:prstGeom>
            <a:ln w="28575">
              <a:solidFill>
                <a:schemeClr val="accent1"/>
              </a:solidFill>
            </a:ln>
          </p:spPr>
        </p:pic>
      </p:grpSp>
      <p:grpSp>
        <p:nvGrpSpPr>
          <p:cNvPr id="20" name="Group 19"/>
          <p:cNvGrpSpPr/>
          <p:nvPr/>
        </p:nvGrpSpPr>
        <p:grpSpPr>
          <a:xfrm>
            <a:off x="1885064" y="6009666"/>
            <a:ext cx="10038396" cy="634996"/>
            <a:chOff x="1883836" y="6010380"/>
            <a:chExt cx="10041244" cy="635176"/>
          </a:xfrm>
        </p:grpSpPr>
        <p:sp>
          <p:nvSpPr>
            <p:cNvPr id="21" name="Chevron 20"/>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22" name="Chevron 21"/>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23" name="Chevron 22"/>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24" name="Chevron 23"/>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25" name="Chevron 24"/>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26" name="Chevron 25"/>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27" name="Chevron 26"/>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8" name="Chevron 27"/>
          <p:cNvSpPr/>
          <p:nvPr/>
        </p:nvSpPr>
        <p:spPr>
          <a:xfrm>
            <a:off x="1885068"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pic>
        <p:nvPicPr>
          <p:cNvPr id="30" name="Picture 29"/>
          <p:cNvPicPr>
            <a:picLocks noChangeAspect="1"/>
          </p:cNvPicPr>
          <p:nvPr/>
        </p:nvPicPr>
        <p:blipFill>
          <a:blip r:embed="rId6"/>
          <a:stretch>
            <a:fillRect/>
          </a:stretch>
        </p:blipFill>
        <p:spPr>
          <a:xfrm>
            <a:off x="3061863" y="1497944"/>
            <a:ext cx="5984249" cy="4406312"/>
          </a:xfrm>
          <a:prstGeom prst="rect">
            <a:avLst/>
          </a:prstGeom>
          <a:ln>
            <a:noFill/>
          </a:ln>
          <a:effectLst>
            <a:outerShdw blurRad="190500" algn="tl" rotWithShape="0">
              <a:srgbClr val="000000">
                <a:alpha val="70000"/>
              </a:srgbClr>
            </a:outerShdw>
          </a:effectLst>
        </p:spPr>
      </p:pic>
      <p:pic>
        <p:nvPicPr>
          <p:cNvPr id="31" name="Picture 30"/>
          <p:cNvPicPr>
            <a:picLocks noChangeAspect="1"/>
          </p:cNvPicPr>
          <p:nvPr/>
        </p:nvPicPr>
        <p:blipFill>
          <a:blip r:embed="rId7"/>
          <a:stretch>
            <a:fillRect/>
          </a:stretch>
        </p:blipFill>
        <p:spPr>
          <a:xfrm>
            <a:off x="6271404" y="2062081"/>
            <a:ext cx="5865716" cy="38719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3632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883" y="1592532"/>
            <a:ext cx="12541058" cy="396183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dirty="0"/>
              <a:t>Time and materials and fixed fee projects</a:t>
            </a:r>
          </a:p>
        </p:txBody>
      </p:sp>
      <p:grpSp>
        <p:nvGrpSpPr>
          <p:cNvPr id="64" name="Group 63"/>
          <p:cNvGrpSpPr/>
          <p:nvPr/>
        </p:nvGrpSpPr>
        <p:grpSpPr>
          <a:xfrm>
            <a:off x="771684" y="1212849"/>
            <a:ext cx="7320090" cy="5528601"/>
            <a:chOff x="770911" y="1212523"/>
            <a:chExt cx="7321128" cy="5529385"/>
          </a:xfrm>
        </p:grpSpPr>
        <p:sp>
          <p:nvSpPr>
            <p:cNvPr id="65" name="TextBox 64"/>
            <p:cNvSpPr txBox="1"/>
            <p:nvPr/>
          </p:nvSpPr>
          <p:spPr>
            <a:xfrm>
              <a:off x="770911" y="2430055"/>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t>Account </a:t>
              </a:r>
              <a:b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67" name="Picture 6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8925" y="1212523"/>
              <a:ext cx="5793114" cy="3315100"/>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sp>
          <p:nvSpPr>
            <p:cNvPr id="68" name="TextBox 67"/>
            <p:cNvSpPr txBox="1"/>
            <p:nvPr/>
          </p:nvSpPr>
          <p:spPr>
            <a:xfrm>
              <a:off x="770911" y="4317801"/>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t>Project</a:t>
              </a:r>
              <a:b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sp>
          <p:nvSpPr>
            <p:cNvPr id="69" name="TextBox 68"/>
            <p:cNvSpPr txBox="1"/>
            <p:nvPr/>
          </p:nvSpPr>
          <p:spPr>
            <a:xfrm>
              <a:off x="770911" y="6195900"/>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a:ln>
                    <a:noFill/>
                  </a:ln>
                  <a:solidFill>
                    <a:sysClr val="windowText" lastClr="000000"/>
                  </a:solidFill>
                  <a:effectLst/>
                  <a:uLnTx/>
                  <a:uFillTx/>
                  <a:cs typeface="Segoe UI" panose="020B0502040204020203" pitchFamily="34" charset="0"/>
                </a:rPr>
                <a:t>End Customer</a:t>
              </a:r>
              <a:endPar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endParaRPr>
            </a:p>
          </p:txBody>
        </p:sp>
        <p:pic>
          <p:nvPicPr>
            <p:cNvPr id="70" name="Picture 6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629" y="1363662"/>
              <a:ext cx="914400" cy="914400"/>
            </a:xfrm>
            <a:prstGeom prst="ellipse">
              <a:avLst/>
            </a:prstGeom>
            <a:ln w="28575">
              <a:solidFill>
                <a:schemeClr val="accent1"/>
              </a:solidFill>
            </a:ln>
          </p:spPr>
        </p:pic>
        <p:pic>
          <p:nvPicPr>
            <p:cNvPr id="71" name="Picture 70"/>
            <p:cNvPicPr>
              <a:picLocks noChangeAspect="1"/>
            </p:cNvPicPr>
            <p:nvPr/>
          </p:nvPicPr>
          <p:blipFill rotWithShape="1">
            <a:blip r:embed="rId5" cstate="screen">
              <a:extLst>
                <a:ext uri="{28A0092B-C50C-407E-A947-70E740481C1C}">
                  <a14:useLocalDpi xmlns:a14="http://schemas.microsoft.com/office/drawing/2010/main"/>
                </a:ext>
              </a:extLst>
            </a:blip>
            <a:srcRect l="-43"/>
            <a:stretch/>
          </p:blipFill>
          <p:spPr>
            <a:xfrm>
              <a:off x="875629" y="5113905"/>
              <a:ext cx="914400" cy="914400"/>
            </a:xfrm>
            <a:prstGeom prst="ellipse">
              <a:avLst/>
            </a:prstGeom>
            <a:ln w="28575">
              <a:solidFill>
                <a:schemeClr val="accent1"/>
              </a:solidFill>
            </a:ln>
          </p:spPr>
        </p:pic>
        <p:pic>
          <p:nvPicPr>
            <p:cNvPr id="72" name="Picture 7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5629" y="3293327"/>
              <a:ext cx="914400" cy="914400"/>
            </a:xfrm>
            <a:prstGeom prst="ellipse">
              <a:avLst/>
            </a:prstGeom>
            <a:ln w="28575">
              <a:solidFill>
                <a:schemeClr val="accent1"/>
              </a:solidFill>
            </a:ln>
          </p:spPr>
        </p:pic>
      </p:grpSp>
      <p:grpSp>
        <p:nvGrpSpPr>
          <p:cNvPr id="15" name="Group 14"/>
          <p:cNvGrpSpPr/>
          <p:nvPr/>
        </p:nvGrpSpPr>
        <p:grpSpPr>
          <a:xfrm>
            <a:off x="1884450" y="6010023"/>
            <a:ext cx="10039820" cy="635086"/>
            <a:chOff x="1883836" y="6010380"/>
            <a:chExt cx="10041244" cy="635176"/>
          </a:xfrm>
        </p:grpSpPr>
        <p:sp>
          <p:nvSpPr>
            <p:cNvPr id="16" name="Chevron 15"/>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Project</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planning</a:t>
              </a:r>
            </a:p>
          </p:txBody>
        </p:sp>
        <p:sp>
          <p:nvSpPr>
            <p:cNvPr id="17" name="Chevron 16"/>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Resource</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management</a:t>
              </a:r>
            </a:p>
          </p:txBody>
        </p:sp>
        <p:sp>
          <p:nvSpPr>
            <p:cNvPr id="18" name="Chevron 17"/>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Team</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collaboration</a:t>
              </a:r>
            </a:p>
          </p:txBody>
        </p:sp>
        <p:sp>
          <p:nvSpPr>
            <p:cNvPr id="19" name="Chevron 18"/>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Customer</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billing</a:t>
              </a:r>
            </a:p>
          </p:txBody>
        </p:sp>
        <p:sp>
          <p:nvSpPr>
            <p:cNvPr id="20" name="Chevron 19"/>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Analytics and</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integration</a:t>
              </a:r>
            </a:p>
          </p:txBody>
        </p:sp>
        <p:sp>
          <p:nvSpPr>
            <p:cNvPr id="21" name="Chevron 20"/>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Opportunity</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management</a:t>
              </a:r>
            </a:p>
          </p:txBody>
        </p:sp>
        <p:sp>
          <p:nvSpPr>
            <p:cNvPr id="22" name="Chevron 21"/>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Time and</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expenses</a:t>
              </a:r>
            </a:p>
          </p:txBody>
        </p:sp>
      </p:grpSp>
      <p:sp>
        <p:nvSpPr>
          <p:cNvPr id="23" name="Chevron 22"/>
          <p:cNvSpPr/>
          <p:nvPr/>
        </p:nvSpPr>
        <p:spPr>
          <a:xfrm>
            <a:off x="3274290" y="6010023"/>
            <a:ext cx="1700791" cy="63508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Project</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planning</a:t>
            </a:r>
          </a:p>
        </p:txBody>
      </p:sp>
      <p:pic>
        <p:nvPicPr>
          <p:cNvPr id="26" name="Picture 25"/>
          <p:cNvPicPr>
            <a:picLocks noChangeAspect="1"/>
          </p:cNvPicPr>
          <p:nvPr/>
        </p:nvPicPr>
        <p:blipFill rotWithShape="1">
          <a:blip r:embed="rId7"/>
          <a:srcRect l="3428" b="1016"/>
          <a:stretch/>
        </p:blipFill>
        <p:spPr>
          <a:xfrm>
            <a:off x="4664128" y="1859751"/>
            <a:ext cx="6104576" cy="37814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0368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nodeType="afterEffect">
                                  <p:stCondLst>
                                    <p:cond delay="15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765" y="1592802"/>
            <a:ext cx="12433828"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1" i="0" u="none" strike="noStrike" kern="0" cap="none" spc="0" normalizeH="0" baseline="0" noProof="0" dirty="0">
              <a:ln>
                <a:noFill/>
              </a:ln>
              <a:solidFill>
                <a:schemeClr val="tx1"/>
              </a:solidFill>
              <a:effectLst/>
              <a:uLnTx/>
              <a:uFillTx/>
              <a:ea typeface="Segoe UI" pitchFamily="34" charset="0"/>
              <a:cs typeface="Segoe UI" pitchFamily="34" charset="0"/>
            </a:endParaRPr>
          </a:p>
        </p:txBody>
      </p:sp>
      <p:pic>
        <p:nvPicPr>
          <p:cNvPr id="27" name="Picture 26"/>
          <p:cNvPicPr>
            <a:picLocks noChangeAspect="1"/>
          </p:cNvPicPr>
          <p:nvPr/>
        </p:nvPicPr>
        <p:blipFill>
          <a:blip r:embed="rId3"/>
          <a:stretch>
            <a:fillRect/>
          </a:stretch>
        </p:blipFill>
        <p:spPr>
          <a:xfrm>
            <a:off x="1941290" y="1158435"/>
            <a:ext cx="9191604" cy="2771769"/>
          </a:xfrm>
          <a:prstGeom prst="rect">
            <a:avLst/>
          </a:prstGeom>
          <a:ln>
            <a:noFill/>
          </a:ln>
          <a:effectLst>
            <a:outerShdw blurRad="190500" algn="tl" rotWithShape="0">
              <a:srgbClr val="000000">
                <a:alpha val="70000"/>
              </a:srgbClr>
            </a:outerShdw>
          </a:effectLst>
        </p:spPr>
      </p:pic>
      <p:sp>
        <p:nvSpPr>
          <p:cNvPr id="8" name="Title 7"/>
          <p:cNvSpPr>
            <a:spLocks noGrp="1"/>
          </p:cNvSpPr>
          <p:nvPr>
            <p:ph type="title"/>
          </p:nvPr>
        </p:nvSpPr>
        <p:spPr/>
        <p:txBody>
          <a:bodyPr/>
          <a:lstStyle/>
          <a:p>
            <a:r>
              <a:rPr lang="en-US" dirty="0"/>
              <a:t>Microsoft Project client integration </a:t>
            </a:r>
          </a:p>
        </p:txBody>
      </p:sp>
      <p:grpSp>
        <p:nvGrpSpPr>
          <p:cNvPr id="64" name="Group 63"/>
          <p:cNvGrpSpPr/>
          <p:nvPr/>
        </p:nvGrpSpPr>
        <p:grpSpPr>
          <a:xfrm>
            <a:off x="748210" y="3293386"/>
            <a:ext cx="1123519" cy="3447603"/>
            <a:chOff x="746657" y="3293327"/>
            <a:chExt cx="1123837" cy="3448581"/>
          </a:xfrm>
        </p:grpSpPr>
        <p:sp>
          <p:nvSpPr>
            <p:cNvPr id="68" name="TextBox 67"/>
            <p:cNvSpPr txBox="1"/>
            <p:nvPr/>
          </p:nvSpPr>
          <p:spPr>
            <a:xfrm>
              <a:off x="746658" y="4317801"/>
              <a:ext cx="1123836" cy="546008"/>
            </a:xfrm>
            <a:prstGeom prst="rect">
              <a:avLst/>
            </a:prstGeom>
            <a:noFill/>
          </p:spPr>
          <p:txBody>
            <a:bodyPr wrap="square" rtlCol="0">
              <a:spAutoFit/>
            </a:bodyPr>
            <a:lstStyle/>
            <a:p>
              <a:pPr marL="0" marR="0" lvl="0" indent="0" algn="ctr" defTabSz="914224"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Project</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sp>
          <p:nvSpPr>
            <p:cNvPr id="69" name="TextBox 68"/>
            <p:cNvSpPr txBox="1"/>
            <p:nvPr/>
          </p:nvSpPr>
          <p:spPr>
            <a:xfrm>
              <a:off x="746657" y="6195900"/>
              <a:ext cx="1123836" cy="546008"/>
            </a:xfrm>
            <a:prstGeom prst="rect">
              <a:avLst/>
            </a:prstGeom>
            <a:noFill/>
          </p:spPr>
          <p:txBody>
            <a:bodyPr wrap="square" rtlCol="0">
              <a:spAutoFit/>
            </a:bodyPr>
            <a:lstStyle/>
            <a:p>
              <a:pPr marL="0" marR="0" lvl="0" indent="0" algn="ctr" defTabSz="914224"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a:ln>
                    <a:noFill/>
                  </a:ln>
                  <a:solidFill>
                    <a:sysClr val="windowText" lastClr="000000"/>
                  </a:solidFill>
                  <a:effectLst/>
                  <a:uLnTx/>
                  <a:uFillTx/>
                  <a:cs typeface="Segoe UI" panose="020B0502040204020203" pitchFamily="34" charset="0"/>
                </a:rPr>
                <a:t>End Customer</a:t>
              </a:r>
              <a:endPar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endParaRPr>
            </a:p>
          </p:txBody>
        </p:sp>
        <p:pic>
          <p:nvPicPr>
            <p:cNvPr id="71" name="Picture 70"/>
            <p:cNvPicPr>
              <a:picLocks noChangeAspect="1"/>
            </p:cNvPicPr>
            <p:nvPr/>
          </p:nvPicPr>
          <p:blipFill rotWithShape="1">
            <a:blip r:embed="rId4" cstate="screen">
              <a:extLst>
                <a:ext uri="{28A0092B-C50C-407E-A947-70E740481C1C}">
                  <a14:useLocalDpi xmlns:a14="http://schemas.microsoft.com/office/drawing/2010/main"/>
                </a:ext>
              </a:extLst>
            </a:blip>
            <a:srcRect l="-43"/>
            <a:stretch/>
          </p:blipFill>
          <p:spPr>
            <a:xfrm>
              <a:off x="851375" y="5113905"/>
              <a:ext cx="914400" cy="914400"/>
            </a:xfrm>
            <a:prstGeom prst="ellipse">
              <a:avLst/>
            </a:prstGeom>
            <a:ln w="28575">
              <a:solidFill>
                <a:schemeClr val="accent1"/>
              </a:solidFill>
            </a:ln>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1375" y="3293327"/>
              <a:ext cx="914400" cy="914400"/>
            </a:xfrm>
            <a:prstGeom prst="ellipse">
              <a:avLst/>
            </a:prstGeom>
            <a:ln w="28575">
              <a:solidFill>
                <a:schemeClr val="accent1"/>
              </a:solidFill>
            </a:ln>
          </p:spPr>
        </p:pic>
      </p:grpSp>
      <p:grpSp>
        <p:nvGrpSpPr>
          <p:cNvPr id="15" name="Group 14"/>
          <p:cNvGrpSpPr/>
          <p:nvPr/>
        </p:nvGrpSpPr>
        <p:grpSpPr>
          <a:xfrm>
            <a:off x="1885064" y="6009666"/>
            <a:ext cx="10038396" cy="634996"/>
            <a:chOff x="1883836" y="6010380"/>
            <a:chExt cx="10041244" cy="635176"/>
          </a:xfrm>
        </p:grpSpPr>
        <p:sp>
          <p:nvSpPr>
            <p:cNvPr id="16" name="Chevron 15"/>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17" name="Chevron 16"/>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8" name="Chevron 17"/>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19" name="Chevron 18"/>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20" name="Chevron 19"/>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21" name="Chevron 20"/>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22" name="Chevron 21"/>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3" name="Chevron 22"/>
          <p:cNvSpPr/>
          <p:nvPr/>
        </p:nvSpPr>
        <p:spPr>
          <a:xfrm>
            <a:off x="3274708"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pic>
        <p:nvPicPr>
          <p:cNvPr id="26" name="Picture 25"/>
          <p:cNvPicPr>
            <a:picLocks noChangeAspect="1"/>
          </p:cNvPicPr>
          <p:nvPr/>
        </p:nvPicPr>
        <p:blipFill>
          <a:blip r:embed="rId6"/>
          <a:stretch>
            <a:fillRect/>
          </a:stretch>
        </p:blipFill>
        <p:spPr>
          <a:xfrm>
            <a:off x="2613517" y="1392174"/>
            <a:ext cx="5585094" cy="4020991"/>
          </a:xfrm>
          <a:prstGeom prst="rect">
            <a:avLst/>
          </a:prstGeom>
          <a:ln>
            <a:noFill/>
          </a:ln>
          <a:effectLst>
            <a:outerShdw blurRad="190500" algn="tl" rotWithShape="0">
              <a:srgbClr val="000000">
                <a:alpha val="70000"/>
              </a:srgbClr>
            </a:outerShdw>
          </a:effectLst>
        </p:spPr>
      </p:pic>
      <p:pic>
        <p:nvPicPr>
          <p:cNvPr id="28" name="Picture 27"/>
          <p:cNvPicPr>
            <a:picLocks noChangeAspect="1"/>
          </p:cNvPicPr>
          <p:nvPr/>
        </p:nvPicPr>
        <p:blipFill>
          <a:blip r:embed="rId7"/>
          <a:stretch>
            <a:fillRect/>
          </a:stretch>
        </p:blipFill>
        <p:spPr>
          <a:xfrm>
            <a:off x="3259782" y="1987061"/>
            <a:ext cx="6669897" cy="3806057"/>
          </a:xfrm>
          <a:prstGeom prst="rect">
            <a:avLst/>
          </a:prstGeom>
          <a:ln>
            <a:noFill/>
          </a:ln>
          <a:effectLst>
            <a:outerShdw blurRad="190500" algn="tl" rotWithShape="0">
              <a:srgbClr val="000000">
                <a:alpha val="70000"/>
              </a:srgbClr>
            </a:outerShdw>
          </a:effectLst>
        </p:spPr>
      </p:pic>
      <p:pic>
        <p:nvPicPr>
          <p:cNvPr id="25" name="Picture 24"/>
          <p:cNvPicPr>
            <a:picLocks noChangeAspect="1"/>
          </p:cNvPicPr>
          <p:nvPr/>
        </p:nvPicPr>
        <p:blipFill>
          <a:blip r:embed="rId8"/>
          <a:stretch>
            <a:fillRect/>
          </a:stretch>
        </p:blipFill>
        <p:spPr>
          <a:xfrm>
            <a:off x="6689206" y="1462769"/>
            <a:ext cx="5234254" cy="44763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897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250"/>
                            </p:stCondLst>
                            <p:childTnLst>
                              <p:par>
                                <p:cTn id="11" presetID="10" presetClass="entr" presetSubtype="0" fill="hold" nodeType="afterEffect">
                                  <p:stCondLst>
                                    <p:cond delay="1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83" y="1592532"/>
            <a:ext cx="12541058" cy="396183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dirty="0"/>
              <a:t>Automated and self-selection resourcing</a:t>
            </a:r>
          </a:p>
        </p:txBody>
      </p:sp>
      <p:grpSp>
        <p:nvGrpSpPr>
          <p:cNvPr id="73" name="Group 72"/>
          <p:cNvGrpSpPr/>
          <p:nvPr/>
        </p:nvGrpSpPr>
        <p:grpSpPr>
          <a:xfrm>
            <a:off x="763550" y="1385040"/>
            <a:ext cx="9459928" cy="4296518"/>
            <a:chOff x="762777" y="1377308"/>
            <a:chExt cx="9461270" cy="4297128"/>
          </a:xfrm>
        </p:grpSpPr>
        <p:sp>
          <p:nvSpPr>
            <p:cNvPr id="74" name="TextBox 73"/>
            <p:cNvSpPr txBox="1"/>
            <p:nvPr/>
          </p:nvSpPr>
          <p:spPr>
            <a:xfrm>
              <a:off x="762777" y="4317801"/>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a:ln>
                    <a:noFill/>
                  </a:ln>
                  <a:solidFill>
                    <a:sysClr val="windowText" lastClr="000000"/>
                  </a:solidFill>
                  <a:effectLst/>
                  <a:uLnTx/>
                  <a:uFillTx/>
                  <a:cs typeface="Segoe UI" panose="020B0502040204020203" pitchFamily="34" charset="0"/>
                </a:rPr>
                <a:t>Project</a:t>
              </a:r>
              <a:b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75" name="Picture 7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1091" y="1473496"/>
              <a:ext cx="7612956" cy="4200940"/>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sp>
          <p:nvSpPr>
            <p:cNvPr id="76" name="TextBox 75"/>
            <p:cNvSpPr txBox="1"/>
            <p:nvPr/>
          </p:nvSpPr>
          <p:spPr>
            <a:xfrm>
              <a:off x="762777" y="2429397"/>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9" b="0" i="0" u="none" strike="noStrike" kern="0" cap="none" spc="0" normalizeH="0" baseline="0" noProof="0">
                  <a:ln>
                    <a:noFill/>
                  </a:ln>
                  <a:solidFill>
                    <a:sysClr val="windowText" lastClr="000000"/>
                  </a:solidFill>
                  <a:effectLst/>
                  <a:uLnTx/>
                  <a:uFillTx/>
                  <a:cs typeface="Segoe UI" panose="020B0502040204020203" pitchFamily="34" charset="0"/>
                </a:rPr>
                <a:t>Resource</a:t>
              </a:r>
              <a:b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9"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7495" y="3293327"/>
              <a:ext cx="914400" cy="914400"/>
            </a:xfrm>
            <a:prstGeom prst="ellipse">
              <a:avLst/>
            </a:prstGeom>
            <a:ln w="28575">
              <a:solidFill>
                <a:schemeClr val="accent1"/>
              </a:solidFill>
            </a:ln>
          </p:spPr>
        </p:pic>
        <p:pic>
          <p:nvPicPr>
            <p:cNvPr id="78" name="Picture 7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7495" y="1377308"/>
              <a:ext cx="914400" cy="914400"/>
            </a:xfrm>
            <a:prstGeom prst="ellipse">
              <a:avLst/>
            </a:prstGeom>
            <a:ln w="28575">
              <a:solidFill>
                <a:schemeClr val="accent1"/>
              </a:solidFill>
            </a:ln>
          </p:spPr>
        </p:pic>
      </p:grpSp>
      <p:grpSp>
        <p:nvGrpSpPr>
          <p:cNvPr id="12" name="Group 11"/>
          <p:cNvGrpSpPr/>
          <p:nvPr/>
        </p:nvGrpSpPr>
        <p:grpSpPr>
          <a:xfrm>
            <a:off x="1884450" y="6010023"/>
            <a:ext cx="10039820" cy="635086"/>
            <a:chOff x="1883836" y="6010380"/>
            <a:chExt cx="10041244" cy="635176"/>
          </a:xfrm>
        </p:grpSpPr>
        <p:sp>
          <p:nvSpPr>
            <p:cNvPr id="13" name="Chevron 12"/>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Project</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planning</a:t>
              </a:r>
            </a:p>
          </p:txBody>
        </p:sp>
        <p:sp>
          <p:nvSpPr>
            <p:cNvPr id="14" name="Chevron 13"/>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Resource</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management</a:t>
              </a:r>
            </a:p>
          </p:txBody>
        </p:sp>
        <p:sp>
          <p:nvSpPr>
            <p:cNvPr id="15" name="Chevron 14"/>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Team</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collaboration</a:t>
              </a:r>
            </a:p>
          </p:txBody>
        </p:sp>
        <p:sp>
          <p:nvSpPr>
            <p:cNvPr id="16" name="Chevron 15"/>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Customer</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billing</a:t>
              </a:r>
            </a:p>
          </p:txBody>
        </p:sp>
        <p:sp>
          <p:nvSpPr>
            <p:cNvPr id="17" name="Chevron 16"/>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Analytics and</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integration</a:t>
              </a:r>
            </a:p>
          </p:txBody>
        </p:sp>
        <p:sp>
          <p:nvSpPr>
            <p:cNvPr id="18" name="Chevron 17"/>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Opportunity</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management</a:t>
              </a:r>
            </a:p>
          </p:txBody>
        </p:sp>
        <p:sp>
          <p:nvSpPr>
            <p:cNvPr id="19" name="Chevron 18"/>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Time and</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expenses</a:t>
              </a:r>
            </a:p>
          </p:txBody>
        </p:sp>
      </p:grpSp>
      <p:sp>
        <p:nvSpPr>
          <p:cNvPr id="21" name="Chevron 20"/>
          <p:cNvSpPr/>
          <p:nvPr/>
        </p:nvSpPr>
        <p:spPr>
          <a:xfrm>
            <a:off x="4664128" y="6010023"/>
            <a:ext cx="1700791" cy="63508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71" rIns="0" bIns="0" numCol="1" spcCol="1270" anchor="ctr" anchorCtr="0">
            <a:noAutofit/>
          </a:bodyPr>
          <a:lstStyle/>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Resource</a:t>
            </a:r>
          </a:p>
          <a:p>
            <a:pPr marL="0" marR="0" lvl="0" indent="0" algn="ctr" defTabSz="399512" eaLnBrk="1" fontAlgn="auto" latinLnBrk="0" hangingPunct="1">
              <a:lnSpc>
                <a:spcPct val="100000"/>
              </a:lnSpc>
              <a:spcBef>
                <a:spcPct val="0"/>
              </a:spcBef>
              <a:spcAft>
                <a:spcPts val="0"/>
              </a:spcAft>
              <a:buClrTx/>
              <a:buSzTx/>
              <a:buFontTx/>
              <a:buNone/>
              <a:tabLst/>
              <a:defRPr/>
            </a:pPr>
            <a:r>
              <a:rPr kumimoji="0" lang="en-US" sz="1199" b="0" i="0" u="none" strike="noStrike" kern="0" cap="none" spc="0" normalizeH="0" baseline="0" noProof="0" dirty="0">
                <a:ln>
                  <a:noFill/>
                </a:ln>
                <a:solidFill>
                  <a:srgbClr val="FFFFFF"/>
                </a:solidFill>
                <a:effectLst/>
                <a:uLnTx/>
                <a:uFillTx/>
                <a:latin typeface="Segoe UI"/>
              </a:rPr>
              <a:t>management</a:t>
            </a:r>
          </a:p>
        </p:txBody>
      </p:sp>
      <p:pic>
        <p:nvPicPr>
          <p:cNvPr id="20" name="Picture 19"/>
          <p:cNvPicPr/>
          <p:nvPr/>
        </p:nvPicPr>
        <p:blipFill>
          <a:blip r:embed="rId6"/>
          <a:stretch>
            <a:fillRect/>
          </a:stretch>
        </p:blipFill>
        <p:spPr>
          <a:xfrm>
            <a:off x="9101369" y="2267482"/>
            <a:ext cx="2223982" cy="3682441"/>
          </a:xfrm>
          <a:prstGeom prst="rect">
            <a:avLst/>
          </a:prstGeom>
        </p:spPr>
      </p:pic>
    </p:spTree>
    <p:extLst>
      <p:ext uri="{BB962C8B-B14F-4D97-AF65-F5344CB8AC3E}">
        <p14:creationId xmlns:p14="http://schemas.microsoft.com/office/powerpoint/2010/main" val="21024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dirty="0"/>
              <a:t>Roadmap: Unified Resource Scheduling</a:t>
            </a:r>
          </a:p>
        </p:txBody>
      </p:sp>
      <p:grpSp>
        <p:nvGrpSpPr>
          <p:cNvPr id="73" name="Group 72"/>
          <p:cNvGrpSpPr/>
          <p:nvPr/>
        </p:nvGrpSpPr>
        <p:grpSpPr>
          <a:xfrm>
            <a:off x="718685" y="1385340"/>
            <a:ext cx="1123518" cy="3485511"/>
            <a:chOff x="762777" y="1377308"/>
            <a:chExt cx="1123836" cy="3486501"/>
          </a:xfrm>
        </p:grpSpPr>
        <p:sp>
          <p:nvSpPr>
            <p:cNvPr id="74" name="TextBox 73"/>
            <p:cNvSpPr txBox="1"/>
            <p:nvPr/>
          </p:nvSpPr>
          <p:spPr>
            <a:xfrm>
              <a:off x="762777" y="4317801"/>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Project</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sp>
          <p:nvSpPr>
            <p:cNvPr id="76" name="TextBox 75"/>
            <p:cNvSpPr txBox="1"/>
            <p:nvPr/>
          </p:nvSpPr>
          <p:spPr>
            <a:xfrm>
              <a:off x="762777" y="2429397"/>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a:ln>
                    <a:noFill/>
                  </a:ln>
                  <a:solidFill>
                    <a:sysClr val="windowText" lastClr="000000"/>
                  </a:solidFill>
                  <a:effectLst/>
                  <a:uLnTx/>
                  <a:uFillTx/>
                  <a:cs typeface="Segoe UI" panose="020B0502040204020203" pitchFamily="34" charset="0"/>
                </a:rPr>
                <a:t>Resource</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77" name="Picture 7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7496" y="3293327"/>
              <a:ext cx="914400" cy="914400"/>
            </a:xfrm>
            <a:prstGeom prst="ellipse">
              <a:avLst/>
            </a:prstGeom>
            <a:ln w="28575">
              <a:solidFill>
                <a:schemeClr val="accent1"/>
              </a:solidFill>
            </a:ln>
          </p:spPr>
        </p:pic>
        <p:pic>
          <p:nvPicPr>
            <p:cNvPr id="78" name="Picture 7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7496" y="1377308"/>
              <a:ext cx="914400" cy="914400"/>
            </a:xfrm>
            <a:prstGeom prst="ellipse">
              <a:avLst/>
            </a:prstGeom>
            <a:ln w="28575">
              <a:solidFill>
                <a:schemeClr val="accent1"/>
              </a:solidFill>
            </a:ln>
          </p:spPr>
        </p:pic>
      </p:grpSp>
      <p:grpSp>
        <p:nvGrpSpPr>
          <p:cNvPr id="12" name="Group 11"/>
          <p:cNvGrpSpPr/>
          <p:nvPr/>
        </p:nvGrpSpPr>
        <p:grpSpPr>
          <a:xfrm>
            <a:off x="1885064" y="6009666"/>
            <a:ext cx="10038396" cy="634996"/>
            <a:chOff x="1883836" y="6010380"/>
            <a:chExt cx="10041244" cy="635176"/>
          </a:xfrm>
        </p:grpSpPr>
        <p:sp>
          <p:nvSpPr>
            <p:cNvPr id="13" name="Chevron 12"/>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14" name="Chevron 13"/>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5" name="Chevron 14"/>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16" name="Chevron 15"/>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17" name="Chevron 16"/>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18" name="Chevron 17"/>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9" name="Chevron 18"/>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1" name="Chevron 20"/>
          <p:cNvSpPr/>
          <p:nvPr/>
        </p:nvSpPr>
        <p:spPr>
          <a:xfrm>
            <a:off x="4664349"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pic>
        <p:nvPicPr>
          <p:cNvPr id="20" name="Picture 1"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589" y="1592803"/>
            <a:ext cx="9339702" cy="38856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18685" y="6160764"/>
            <a:ext cx="1123518" cy="31992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Partner</a:t>
            </a:r>
          </a:p>
        </p:txBody>
      </p:sp>
      <p:pic>
        <p:nvPicPr>
          <p:cNvPr id="23" name="Picture 22"/>
          <p:cNvPicPr preferRelativeResize="0">
            <a:picLocks/>
          </p:cNvPicPr>
          <p:nvPr/>
        </p:nvPicPr>
        <p:blipFill>
          <a:blip r:embed="rId6">
            <a:extLst>
              <a:ext uri="{28A0092B-C50C-407E-A947-70E740481C1C}">
                <a14:useLocalDpi xmlns:a14="http://schemas.microsoft.com/office/drawing/2010/main" val="0"/>
              </a:ext>
            </a:extLst>
          </a:blip>
          <a:stretch>
            <a:fillRect/>
          </a:stretch>
        </p:blipFill>
        <p:spPr>
          <a:xfrm>
            <a:off x="823469" y="5141503"/>
            <a:ext cx="913951" cy="913951"/>
          </a:xfrm>
          <a:prstGeom prst="ellipse">
            <a:avLst/>
          </a:prstGeom>
          <a:ln w="28575">
            <a:solidFill>
              <a:schemeClr val="accent1"/>
            </a:solidFill>
          </a:ln>
        </p:spPr>
      </p:pic>
      <p:pic>
        <p:nvPicPr>
          <p:cNvPr id="24" name="Picture 23"/>
          <p:cNvPicPr>
            <a:picLocks noChangeAspect="1"/>
          </p:cNvPicPr>
          <p:nvPr/>
        </p:nvPicPr>
        <p:blipFill>
          <a:blip r:embed="rId7"/>
          <a:stretch>
            <a:fillRect/>
          </a:stretch>
        </p:blipFill>
        <p:spPr>
          <a:xfrm>
            <a:off x="5069683" y="2714295"/>
            <a:ext cx="6941226" cy="32357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135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dirty="0"/>
              <a:t>‘One Microsoft’ experience</a:t>
            </a:r>
          </a:p>
        </p:txBody>
      </p:sp>
      <p:grpSp>
        <p:nvGrpSpPr>
          <p:cNvPr id="79" name="Group 78"/>
          <p:cNvGrpSpPr/>
          <p:nvPr/>
        </p:nvGrpSpPr>
        <p:grpSpPr>
          <a:xfrm>
            <a:off x="754438" y="1242128"/>
            <a:ext cx="8997279" cy="4084145"/>
            <a:chOff x="752885" y="1241182"/>
            <a:chExt cx="8999834" cy="4085302"/>
          </a:xfrm>
        </p:grpSpPr>
        <p:pic>
          <p:nvPicPr>
            <p:cNvPr id="80" name="Picture 7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96" y="1241182"/>
              <a:ext cx="7147423" cy="4085302"/>
            </a:xfrm>
            <a:prstGeom prst="rect">
              <a:avLst/>
            </a:prstGeom>
            <a:ln>
              <a:noFill/>
            </a:ln>
            <a:effectLst>
              <a:outerShdw blurRad="190500" algn="tl" rotWithShape="0">
                <a:srgbClr val="000000">
                  <a:alpha val="70000"/>
                </a:srgbClr>
              </a:outerShdw>
            </a:effectLst>
          </p:spPr>
        </p:pic>
        <p:sp>
          <p:nvSpPr>
            <p:cNvPr id="81" name="TextBox 80"/>
            <p:cNvSpPr txBox="1"/>
            <p:nvPr/>
          </p:nvSpPr>
          <p:spPr>
            <a:xfrm>
              <a:off x="752885" y="2428570"/>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a:ln>
                    <a:noFill/>
                  </a:ln>
                  <a:solidFill>
                    <a:sysClr val="windowText" lastClr="000000"/>
                  </a:solidFill>
                  <a:effectLst/>
                  <a:uLnTx/>
                  <a:uFillTx/>
                  <a:cs typeface="Segoe UI" panose="020B0502040204020203" pitchFamily="34" charset="0"/>
                </a:rPr>
                <a:t>Team </a:t>
              </a:r>
              <a:br>
                <a:rPr kumimoji="0" lang="en-US" sz="1598" b="0" i="0" u="none" strike="noStrike" kern="0" cap="none" spc="0" normalizeH="0" baseline="0" noProof="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a:ln>
                    <a:noFill/>
                  </a:ln>
                  <a:solidFill>
                    <a:sysClr val="windowText" lastClr="000000"/>
                  </a:solidFill>
                  <a:effectLst/>
                  <a:uLnTx/>
                  <a:uFillTx/>
                  <a:cs typeface="Segoe UI" panose="020B0502040204020203" pitchFamily="34" charset="0"/>
                </a:rPr>
                <a:t>Member</a:t>
              </a:r>
              <a:endPar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endParaRPr>
            </a:p>
          </p:txBody>
        </p:sp>
        <p:sp>
          <p:nvSpPr>
            <p:cNvPr id="82" name="TextBox 81"/>
            <p:cNvSpPr txBox="1"/>
            <p:nvPr/>
          </p:nvSpPr>
          <p:spPr>
            <a:xfrm>
              <a:off x="752885" y="4317800"/>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a:ln>
                    <a:noFill/>
                  </a:ln>
                  <a:solidFill>
                    <a:sysClr val="windowText" lastClr="000000"/>
                  </a:solidFill>
                  <a:effectLst/>
                  <a:uLnTx/>
                  <a:uFillTx/>
                  <a:cs typeface="Segoe UI" panose="020B0502040204020203" pitchFamily="34" charset="0"/>
                </a:rPr>
                <a:t>End Customer</a:t>
              </a:r>
              <a:endPar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endParaRPr>
            </a:p>
          </p:txBody>
        </p:sp>
        <p:pic>
          <p:nvPicPr>
            <p:cNvPr id="83" name="Picture 82"/>
            <p:cNvPicPr>
              <a:picLocks noChangeAspect="1"/>
            </p:cNvPicPr>
            <p:nvPr/>
          </p:nvPicPr>
          <p:blipFill rotWithShape="1">
            <a:blip r:embed="rId4" cstate="screen">
              <a:extLst>
                <a:ext uri="{28A0092B-C50C-407E-A947-70E740481C1C}">
                  <a14:useLocalDpi xmlns:a14="http://schemas.microsoft.com/office/drawing/2010/main"/>
                </a:ext>
              </a:extLst>
            </a:blip>
            <a:srcRect l="-43"/>
            <a:stretch/>
          </p:blipFill>
          <p:spPr>
            <a:xfrm>
              <a:off x="857603" y="3285104"/>
              <a:ext cx="914400" cy="914400"/>
            </a:xfrm>
            <a:prstGeom prst="ellipse">
              <a:avLst/>
            </a:prstGeom>
            <a:ln w="28575">
              <a:solidFill>
                <a:schemeClr val="accent1"/>
              </a:solidFill>
            </a:ln>
          </p:spPr>
        </p:pic>
        <p:pic>
          <p:nvPicPr>
            <p:cNvPr id="84" name="Picture 8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7603" y="1363358"/>
              <a:ext cx="914400" cy="914400"/>
            </a:xfrm>
            <a:prstGeom prst="ellipse">
              <a:avLst/>
            </a:prstGeom>
            <a:ln w="28575">
              <a:solidFill>
                <a:schemeClr val="accent1"/>
              </a:solidFill>
            </a:ln>
          </p:spPr>
        </p:pic>
      </p:grpSp>
      <p:grpSp>
        <p:nvGrpSpPr>
          <p:cNvPr id="12" name="Group 11"/>
          <p:cNvGrpSpPr/>
          <p:nvPr/>
        </p:nvGrpSpPr>
        <p:grpSpPr>
          <a:xfrm>
            <a:off x="1885064" y="6009666"/>
            <a:ext cx="10038396" cy="634996"/>
            <a:chOff x="1883836" y="6010380"/>
            <a:chExt cx="10041244" cy="635176"/>
          </a:xfrm>
        </p:grpSpPr>
        <p:sp>
          <p:nvSpPr>
            <p:cNvPr id="13" name="Chevron 12"/>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14" name="Chevron 13"/>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5" name="Chevron 14"/>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16" name="Chevron 15"/>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17" name="Chevron 16"/>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18" name="Chevron 17"/>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9" name="Chevron 18"/>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2" name="Chevron 21"/>
          <p:cNvSpPr/>
          <p:nvPr/>
        </p:nvSpPr>
        <p:spPr>
          <a:xfrm>
            <a:off x="6053989"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pic>
        <p:nvPicPr>
          <p:cNvPr id="20" name="Picture 19"/>
          <p:cNvPicPr>
            <a:picLocks noChangeAspect="1"/>
          </p:cNvPicPr>
          <p:nvPr/>
        </p:nvPicPr>
        <p:blipFill>
          <a:blip r:embed="rId6"/>
          <a:stretch>
            <a:fillRect/>
          </a:stretch>
        </p:blipFill>
        <p:spPr>
          <a:xfrm>
            <a:off x="5275654" y="1095051"/>
            <a:ext cx="4152243" cy="4737421"/>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075263" y="2584582"/>
            <a:ext cx="457005" cy="467924"/>
          </a:xfrm>
          <a:prstGeom prst="rect">
            <a:avLst/>
          </a:prstGeom>
          <a:ln>
            <a:noFill/>
          </a:ln>
          <a:effectLst>
            <a:outerShdw blurRad="190500" algn="tl" rotWithShape="0">
              <a:srgbClr val="000000">
                <a:alpha val="70000"/>
              </a:srgbClr>
            </a:outerShdw>
          </a:effec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642035" y="2049905"/>
            <a:ext cx="421490" cy="457006"/>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179634" y="2596430"/>
            <a:ext cx="457005" cy="435170"/>
          </a:xfrm>
          <a:prstGeom prst="rect">
            <a:avLst/>
          </a:prstGeom>
          <a:ln>
            <a:noFill/>
          </a:ln>
          <a:effectLst>
            <a:outerShdw blurRad="190500" algn="tl" rotWithShape="0">
              <a:srgbClr val="000000">
                <a:alpha val="70000"/>
              </a:srgbClr>
            </a:outerShdw>
          </a:effectLst>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3995" y="3689144"/>
            <a:ext cx="457005" cy="457006"/>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656121" y="3255341"/>
            <a:ext cx="440091" cy="433804"/>
          </a:xfrm>
          <a:prstGeom prst="rect">
            <a:avLst/>
          </a:prstGeom>
          <a:ln>
            <a:noFill/>
          </a:ln>
          <a:effectLst>
            <a:outerShdw blurRad="190500" algn="tl" rotWithShape="0">
              <a:srgbClr val="000000">
                <a:alpha val="70000"/>
              </a:srgbClr>
            </a:outerShdw>
          </a:effectLst>
        </p:spPr>
      </p:pic>
      <p:pic>
        <p:nvPicPr>
          <p:cNvPr id="27" name="Picture 26"/>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0689375" y="4393109"/>
            <a:ext cx="457005" cy="457006"/>
          </a:xfrm>
          <a:prstGeom prst="rect">
            <a:avLst/>
          </a:prstGeom>
          <a:ln>
            <a:noFill/>
          </a:ln>
          <a:effectLst>
            <a:outerShdw blurRad="190500" algn="tl" rotWithShape="0">
              <a:srgbClr val="000000">
                <a:alpha val="70000"/>
              </a:srgbClr>
            </a:outerShdw>
          </a:effectLst>
        </p:spPr>
      </p:pic>
      <p:pic>
        <p:nvPicPr>
          <p:cNvPr id="28" name="Picture 27"/>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1254851" y="3646605"/>
            <a:ext cx="457005" cy="4570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141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par>
                                <p:cTn id="8" presetID="1" presetClass="entr" presetSubtype="0" fill="hold" nodeType="withEffect">
                                  <p:stCondLst>
                                    <p:cond delay="0"/>
                                  </p:stCondLst>
                                  <p:childTnLst>
                                    <p:set>
                                      <p:cBhvr>
                                        <p:cTn id="9" dur="1" fill="hold">
                                          <p:stCondLst>
                                            <p:cond delay="0"/>
                                          </p:stCondLst>
                                        </p:cTn>
                                        <p:tgtEl>
                                          <p:spTgt spid="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sz="4600" dirty="0"/>
              <a:t>Time and expense management</a:t>
            </a:r>
          </a:p>
        </p:txBody>
      </p:sp>
      <p:grpSp>
        <p:nvGrpSpPr>
          <p:cNvPr id="2" name="Group 1"/>
          <p:cNvGrpSpPr/>
          <p:nvPr/>
        </p:nvGrpSpPr>
        <p:grpSpPr>
          <a:xfrm>
            <a:off x="754437" y="1363966"/>
            <a:ext cx="1123519" cy="3499456"/>
            <a:chOff x="753661" y="1363662"/>
            <a:chExt cx="1123677" cy="3499953"/>
          </a:xfrm>
        </p:grpSpPr>
        <p:sp>
          <p:nvSpPr>
            <p:cNvPr id="87" name="TextBox 86"/>
            <p:cNvSpPr txBox="1"/>
            <p:nvPr/>
          </p:nvSpPr>
          <p:spPr>
            <a:xfrm>
              <a:off x="753662" y="2428724"/>
              <a:ext cx="1123676" cy="54593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Team </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Member</a:t>
              </a:r>
            </a:p>
          </p:txBody>
        </p:sp>
        <p:sp>
          <p:nvSpPr>
            <p:cNvPr id="88" name="TextBox 87"/>
            <p:cNvSpPr txBox="1"/>
            <p:nvPr/>
          </p:nvSpPr>
          <p:spPr>
            <a:xfrm>
              <a:off x="753661" y="4317685"/>
              <a:ext cx="1123676" cy="54593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Project</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90" name="Picture 8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8364" y="1363662"/>
              <a:ext cx="914270" cy="914270"/>
            </a:xfrm>
            <a:prstGeom prst="ellipse">
              <a:avLst/>
            </a:prstGeom>
            <a:ln w="28575">
              <a:solidFill>
                <a:schemeClr val="accent1"/>
              </a:solidFill>
            </a:ln>
          </p:spPr>
        </p:pic>
        <p:pic>
          <p:nvPicPr>
            <p:cNvPr id="91" name="Picture 9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8364" y="3293357"/>
              <a:ext cx="914270" cy="914270"/>
            </a:xfrm>
            <a:prstGeom prst="ellipse">
              <a:avLst/>
            </a:prstGeom>
            <a:ln w="28575">
              <a:solidFill>
                <a:schemeClr val="accent1"/>
              </a:solidFill>
            </a:ln>
          </p:spPr>
        </p:pic>
      </p:grpSp>
      <p:grpSp>
        <p:nvGrpSpPr>
          <p:cNvPr id="28" name="Group 27"/>
          <p:cNvGrpSpPr/>
          <p:nvPr/>
        </p:nvGrpSpPr>
        <p:grpSpPr>
          <a:xfrm>
            <a:off x="1885064" y="6009666"/>
            <a:ext cx="10038396" cy="634996"/>
            <a:chOff x="1883836" y="6010380"/>
            <a:chExt cx="10041244" cy="635176"/>
          </a:xfrm>
        </p:grpSpPr>
        <p:sp>
          <p:nvSpPr>
            <p:cNvPr id="29" name="Chevron 28"/>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30" name="Chevron 29"/>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31" name="Chevron 30"/>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32" name="Chevron 31"/>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33" name="Chevron 32"/>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34" name="Chevron 33"/>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35" name="Chevron 34"/>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42" name="Chevron 41"/>
          <p:cNvSpPr/>
          <p:nvPr/>
        </p:nvSpPr>
        <p:spPr>
          <a:xfrm>
            <a:off x="7443632"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9438" y="1212012"/>
            <a:ext cx="6777567" cy="3891022"/>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pic>
        <p:nvPicPr>
          <p:cNvPr id="89" name="Picture 8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58498" y="2278106"/>
            <a:ext cx="1940011" cy="3550311"/>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353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5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Roadmap: Suggested time entries from Exchange calendar </a:t>
            </a:r>
          </a:p>
        </p:txBody>
      </p:sp>
      <p:pic>
        <p:nvPicPr>
          <p:cNvPr id="8" name="Picture 7"/>
          <p:cNvPicPr>
            <a:picLocks noChangeAspect="1"/>
          </p:cNvPicPr>
          <p:nvPr/>
        </p:nvPicPr>
        <p:blipFill>
          <a:blip r:embed="rId2"/>
          <a:stretch>
            <a:fillRect/>
          </a:stretch>
        </p:blipFill>
        <p:spPr>
          <a:xfrm>
            <a:off x="427038" y="1044386"/>
            <a:ext cx="6858000" cy="387296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stretch>
            <a:fillRect/>
          </a:stretch>
        </p:blipFill>
        <p:spPr>
          <a:xfrm>
            <a:off x="5075237" y="2811462"/>
            <a:ext cx="6841528" cy="3719751"/>
          </a:xfrm>
          <a:prstGeom prst="rect">
            <a:avLst/>
          </a:prstGeom>
        </p:spPr>
      </p:pic>
    </p:spTree>
    <p:extLst>
      <p:ext uri="{BB962C8B-B14F-4D97-AF65-F5344CB8AC3E}">
        <p14:creationId xmlns:p14="http://schemas.microsoft.com/office/powerpoint/2010/main" val="20086500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9" name="Picture 18"/>
          <p:cNvPicPr>
            <a:picLocks noChangeAspect="1"/>
          </p:cNvPicPr>
          <p:nvPr/>
        </p:nvPicPr>
        <p:blipFill>
          <a:blip r:embed="rId3"/>
          <a:stretch>
            <a:fillRect/>
          </a:stretch>
        </p:blipFill>
        <p:spPr>
          <a:xfrm>
            <a:off x="5924165" y="1117831"/>
            <a:ext cx="6040061" cy="3745592"/>
          </a:xfrm>
          <a:prstGeom prst="rect">
            <a:avLst/>
          </a:prstGeom>
          <a:ln>
            <a:noFill/>
          </a:ln>
          <a:effectLst>
            <a:outerShdw blurRad="190500" algn="tl" rotWithShape="0">
              <a:srgbClr val="000000">
                <a:alpha val="70000"/>
              </a:srgbClr>
            </a:outerShdw>
          </a:effectLst>
        </p:spPr>
      </p:pic>
      <p:sp>
        <p:nvSpPr>
          <p:cNvPr id="8" name="Title 7"/>
          <p:cNvSpPr>
            <a:spLocks noGrp="1"/>
          </p:cNvSpPr>
          <p:nvPr>
            <p:ph type="title"/>
          </p:nvPr>
        </p:nvSpPr>
        <p:spPr/>
        <p:txBody>
          <a:bodyPr/>
          <a:lstStyle/>
          <a:p>
            <a:r>
              <a:rPr lang="en-US" sz="4200" dirty="0"/>
              <a:t>Billing and integration into other systems</a:t>
            </a:r>
          </a:p>
        </p:txBody>
      </p:sp>
      <p:grpSp>
        <p:nvGrpSpPr>
          <p:cNvPr id="92" name="Group 91"/>
          <p:cNvGrpSpPr/>
          <p:nvPr/>
        </p:nvGrpSpPr>
        <p:grpSpPr>
          <a:xfrm>
            <a:off x="750822" y="1372459"/>
            <a:ext cx="7355392" cy="4333977"/>
            <a:chOff x="749269" y="1371855"/>
            <a:chExt cx="7357479" cy="4335207"/>
          </a:xfrm>
        </p:grpSpPr>
        <p:sp>
          <p:nvSpPr>
            <p:cNvPr id="93" name="TextBox 92"/>
            <p:cNvSpPr txBox="1"/>
            <p:nvPr/>
          </p:nvSpPr>
          <p:spPr>
            <a:xfrm>
              <a:off x="749269" y="4317801"/>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Project</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95" name="Picture 9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3987" y="3293327"/>
              <a:ext cx="914400" cy="914400"/>
            </a:xfrm>
            <a:prstGeom prst="ellipse">
              <a:avLst/>
            </a:prstGeom>
            <a:ln w="28575">
              <a:solidFill>
                <a:schemeClr val="accent1"/>
              </a:solidFill>
            </a:ln>
          </p:spPr>
        </p:pic>
        <p:pic>
          <p:nvPicPr>
            <p:cNvPr id="94" name="Picture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8758" y="1371855"/>
              <a:ext cx="4377990" cy="4335207"/>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grpSp>
      <p:grpSp>
        <p:nvGrpSpPr>
          <p:cNvPr id="10" name="Group 9"/>
          <p:cNvGrpSpPr/>
          <p:nvPr/>
        </p:nvGrpSpPr>
        <p:grpSpPr>
          <a:xfrm>
            <a:off x="1885064" y="6009666"/>
            <a:ext cx="10038396" cy="634996"/>
            <a:chOff x="1883836" y="6010380"/>
            <a:chExt cx="10041244" cy="635176"/>
          </a:xfrm>
        </p:grpSpPr>
        <p:sp>
          <p:nvSpPr>
            <p:cNvPr id="11" name="Chevron 10"/>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12" name="Chevron 11"/>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3" name="Chevron 12"/>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14" name="Chevron 13"/>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15" name="Chevron 14"/>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16" name="Chevron 15"/>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7" name="Chevron 16"/>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1" name="Chevron 20"/>
          <p:cNvSpPr/>
          <p:nvPr/>
        </p:nvSpPr>
        <p:spPr>
          <a:xfrm>
            <a:off x="8835713"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pic>
        <p:nvPicPr>
          <p:cNvPr id="18" name="Picture 17"/>
          <p:cNvPicPr>
            <a:picLocks noChangeAspect="1"/>
          </p:cNvPicPr>
          <p:nvPr/>
        </p:nvPicPr>
        <p:blipFill>
          <a:blip r:embed="rId6"/>
          <a:stretch>
            <a:fillRect/>
          </a:stretch>
        </p:blipFill>
        <p:spPr>
          <a:xfrm>
            <a:off x="2691222" y="3559918"/>
            <a:ext cx="8562740" cy="21465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12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dirty="0"/>
              <a:t>Deep analytics with </a:t>
            </a:r>
            <a:r>
              <a:rPr lang="en-US" dirty="0" err="1"/>
              <a:t>PowerBI</a:t>
            </a:r>
            <a:r>
              <a:rPr lang="en-US" dirty="0"/>
              <a:t> integration</a:t>
            </a:r>
          </a:p>
        </p:txBody>
      </p:sp>
      <p:pic>
        <p:nvPicPr>
          <p:cNvPr id="97" name="Picture 96"/>
          <p:cNvPicPr>
            <a:picLocks noGrp="1"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127" y="1377305"/>
            <a:ext cx="919832" cy="919832"/>
          </a:xfrm>
          <a:prstGeom prst="ellipse">
            <a:avLst/>
          </a:prstGeom>
          <a:ln w="38100">
            <a:solidFill>
              <a:schemeClr val="tx2"/>
            </a:solidFill>
          </a:ln>
        </p:spPr>
      </p:pic>
      <p:sp>
        <p:nvSpPr>
          <p:cNvPr id="98" name="TextBox 97"/>
          <p:cNvSpPr txBox="1"/>
          <p:nvPr/>
        </p:nvSpPr>
        <p:spPr>
          <a:xfrm>
            <a:off x="742284" y="2428877"/>
            <a:ext cx="1123518" cy="545853"/>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Practice Director</a:t>
            </a:r>
          </a:p>
        </p:txBody>
      </p:sp>
      <p:grpSp>
        <p:nvGrpSpPr>
          <p:cNvPr id="9" name="Group 8"/>
          <p:cNvGrpSpPr/>
          <p:nvPr/>
        </p:nvGrpSpPr>
        <p:grpSpPr>
          <a:xfrm>
            <a:off x="1885064" y="6009666"/>
            <a:ext cx="10038396" cy="634996"/>
            <a:chOff x="1883836" y="6010380"/>
            <a:chExt cx="10041244" cy="635176"/>
          </a:xfrm>
        </p:grpSpPr>
        <p:sp>
          <p:nvSpPr>
            <p:cNvPr id="10" name="Chevron 9"/>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11" name="Chevron 10"/>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2" name="Chevron 11"/>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13" name="Chevron 12"/>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14" name="Chevron 13"/>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15" name="Chevron 14"/>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6" name="Chevron 15"/>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1" name="Chevron 20"/>
          <p:cNvSpPr/>
          <p:nvPr/>
        </p:nvSpPr>
        <p:spPr>
          <a:xfrm>
            <a:off x="10222913"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2753" y="1136680"/>
            <a:ext cx="6323703" cy="4417398"/>
          </a:xfrm>
          <a:prstGeom prst="rect">
            <a:avLst/>
          </a:prstGeom>
          <a:ln>
            <a:solidFill>
              <a:schemeClr val="tx1">
                <a:lumMod val="60000"/>
                <a:lumOff val="40000"/>
              </a:schemeClr>
            </a:solid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5"/>
          <a:stretch>
            <a:fillRect/>
          </a:stretch>
        </p:blipFill>
        <p:spPr>
          <a:xfrm>
            <a:off x="3274706" y="1592803"/>
            <a:ext cx="8466793" cy="42647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820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Agenda</a:t>
            </a:r>
          </a:p>
        </p:txBody>
      </p:sp>
      <p:sp>
        <p:nvSpPr>
          <p:cNvPr id="6" name="Text Placeholder 5"/>
          <p:cNvSpPr>
            <a:spLocks noGrp="1"/>
          </p:cNvSpPr>
          <p:nvPr>
            <p:ph type="body" sz="quarter" idx="10"/>
          </p:nvPr>
        </p:nvSpPr>
        <p:spPr>
          <a:xfrm>
            <a:off x="274638" y="1212850"/>
            <a:ext cx="11887200" cy="4124206"/>
          </a:xfrm>
        </p:spPr>
        <p:txBody>
          <a:bodyPr/>
          <a:lstStyle/>
          <a:p>
            <a:r>
              <a:rPr lang="en-US" dirty="0"/>
              <a:t>Context</a:t>
            </a:r>
          </a:p>
          <a:p>
            <a:r>
              <a:rPr lang="en-US" dirty="0"/>
              <a:t>Features</a:t>
            </a:r>
          </a:p>
          <a:p>
            <a:r>
              <a:rPr lang="en-US" dirty="0"/>
              <a:t>Demo</a:t>
            </a:r>
          </a:p>
          <a:p>
            <a:r>
              <a:rPr lang="en-US" dirty="0"/>
              <a:t>Roadmap</a:t>
            </a:r>
          </a:p>
          <a:p>
            <a:r>
              <a:rPr lang="en-US" dirty="0"/>
              <a:t>Resources</a:t>
            </a:r>
          </a:p>
          <a:p>
            <a:r>
              <a:rPr lang="en-US" dirty="0"/>
              <a:t>Q&amp;A</a:t>
            </a:r>
          </a:p>
        </p:txBody>
      </p:sp>
    </p:spTree>
    <p:extLst>
      <p:ext uri="{BB962C8B-B14F-4D97-AF65-F5344CB8AC3E}">
        <p14:creationId xmlns:p14="http://schemas.microsoft.com/office/powerpoint/2010/main" val="19711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p:txBody>
          <a:bodyPr/>
          <a:lstStyle/>
          <a:p>
            <a:r>
              <a:rPr lang="en-US" dirty="0"/>
              <a:t>Solution templates</a:t>
            </a:r>
          </a:p>
        </p:txBody>
      </p:sp>
      <p:sp>
        <p:nvSpPr>
          <p:cNvPr id="32" name="Rectangle 31"/>
          <p:cNvSpPr/>
          <p:nvPr/>
        </p:nvSpPr>
        <p:spPr bwMode="auto">
          <a:xfrm>
            <a:off x="8597130" y="1364626"/>
            <a:ext cx="2679192" cy="2340864"/>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28" tIns="365708"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1599"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5" name="Group 34"/>
          <p:cNvGrpSpPr/>
          <p:nvPr/>
        </p:nvGrpSpPr>
        <p:grpSpPr>
          <a:xfrm>
            <a:off x="9309504" y="2805491"/>
            <a:ext cx="1558978" cy="527445"/>
            <a:chOff x="7694465" y="696186"/>
            <a:chExt cx="1558978" cy="527445"/>
          </a:xfrm>
        </p:grpSpPr>
        <p:sp>
          <p:nvSpPr>
            <p:cNvPr id="38" name="Rectangle 37"/>
            <p:cNvSpPr/>
            <p:nvPr/>
          </p:nvSpPr>
          <p:spPr bwMode="auto">
            <a:xfrm>
              <a:off x="7984660" y="708921"/>
              <a:ext cx="1268783" cy="48025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Power BI Desktop</a:t>
              </a:r>
            </a:p>
          </p:txBody>
        </p:sp>
        <p:pic>
          <p:nvPicPr>
            <p:cNvPr id="3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94465" y="696186"/>
              <a:ext cx="527445" cy="527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p:cNvGrpSpPr/>
          <p:nvPr/>
        </p:nvGrpSpPr>
        <p:grpSpPr>
          <a:xfrm>
            <a:off x="8864731" y="1858504"/>
            <a:ext cx="3246362" cy="719194"/>
            <a:chOff x="9134351" y="3429544"/>
            <a:chExt cx="3246823" cy="719296"/>
          </a:xfrm>
        </p:grpSpPr>
        <p:sp>
          <p:nvSpPr>
            <p:cNvPr id="41" name="TextBox 40"/>
            <p:cNvSpPr txBox="1"/>
            <p:nvPr/>
          </p:nvSpPr>
          <p:spPr>
            <a:xfrm>
              <a:off x="9709158" y="3429544"/>
              <a:ext cx="2672016" cy="719296"/>
            </a:xfrm>
            <a:prstGeom prst="rect">
              <a:avLst/>
            </a:prstGeom>
            <a:no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000" b="0" i="0" u="none" strike="noStrike" kern="0" cap="none" spc="0" normalizeH="0" baseline="0" noProof="0" dirty="0">
                  <a:ln>
                    <a:noFill/>
                  </a:ln>
                  <a:solidFill>
                    <a:srgbClr val="FFFFFF"/>
                  </a:solidFill>
                  <a:effectLst/>
                  <a:uLnTx/>
                  <a:uFillTx/>
                </a:rPr>
                <a:t>Power </a:t>
              </a:r>
              <a:r>
                <a:rPr kumimoji="0" lang="en-US" sz="3000" b="0" i="0" u="none" strike="noStrike" kern="0" cap="none" spc="0" normalizeH="0" baseline="0" noProof="0" dirty="0" err="1">
                  <a:ln>
                    <a:noFill/>
                  </a:ln>
                  <a:solidFill>
                    <a:srgbClr val="FFFFFF"/>
                  </a:solidFill>
                  <a:effectLst/>
                  <a:uLnTx/>
                  <a:uFillTx/>
                </a:rPr>
                <a:t>Bl</a:t>
              </a:r>
              <a:endParaRPr kumimoji="0" lang="en-US" sz="3000" b="0" i="0" u="none" strike="noStrike" kern="0" cap="none" spc="0" normalizeH="0" baseline="0" noProof="0" dirty="0">
                <a:ln>
                  <a:noFill/>
                </a:ln>
                <a:solidFill>
                  <a:srgbClr val="FFFFFF"/>
                </a:solidFill>
                <a:effectLst/>
                <a:uLnTx/>
                <a:uFillTx/>
              </a:endParaRPr>
            </a:p>
          </p:txBody>
        </p:sp>
        <p:pic>
          <p:nvPicPr>
            <p:cNvPr id="5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134351" y="3470396"/>
              <a:ext cx="606340" cy="60634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Freeform 6"/>
          <p:cNvSpPr/>
          <p:nvPr/>
        </p:nvSpPr>
        <p:spPr>
          <a:xfrm>
            <a:off x="7076553" y="2051116"/>
            <a:ext cx="948359" cy="875367"/>
          </a:xfrm>
          <a:custGeom>
            <a:avLst/>
            <a:gdLst>
              <a:gd name="connsiteX0" fmla="*/ 0 w 2000835"/>
              <a:gd name="connsiteY0" fmla="*/ 0 h 2000835"/>
              <a:gd name="connsiteX1" fmla="*/ 2000835 w 2000835"/>
              <a:gd name="connsiteY1" fmla="*/ 0 h 2000835"/>
              <a:gd name="connsiteX2" fmla="*/ 2000835 w 2000835"/>
              <a:gd name="connsiteY2" fmla="*/ 2000835 h 2000835"/>
              <a:gd name="connsiteX3" fmla="*/ 0 w 2000835"/>
              <a:gd name="connsiteY3" fmla="*/ 2000835 h 2000835"/>
              <a:gd name="connsiteX4" fmla="*/ 0 w 2000835"/>
              <a:gd name="connsiteY4" fmla="*/ 0 h 200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35" h="2000835">
                <a:moveTo>
                  <a:pt x="0" y="0"/>
                </a:moveTo>
                <a:lnTo>
                  <a:pt x="2000835" y="0"/>
                </a:lnTo>
                <a:lnTo>
                  <a:pt x="2000835" y="2000835"/>
                </a:lnTo>
                <a:lnTo>
                  <a:pt x="0" y="2000835"/>
                </a:lnTo>
                <a:lnTo>
                  <a:pt x="0" y="0"/>
                </a:lnTo>
                <a:close/>
              </a:path>
            </a:pathLst>
          </a:custGeom>
          <a:noFill/>
          <a:ln>
            <a:noFill/>
          </a:ln>
          <a:effectLst/>
        </p:spPr>
        <p:txBody>
          <a:bodyPr spcFirstLastPara="0" vert="horz" wrap="square" lIns="77448" tIns="77448" rIns="77448" bIns="77448" numCol="1" spcCol="1270" anchor="ctr" anchorCtr="0">
            <a:noAutofit/>
          </a:bodyPr>
          <a:lstStyle/>
          <a:p>
            <a:pPr marL="0" marR="0" lvl="0" indent="0" algn="ctr" defTabSz="2710409" eaLnBrk="1" fontAlgn="auto" latinLnBrk="0" hangingPunct="1">
              <a:lnSpc>
                <a:spcPct val="90000"/>
              </a:lnSpc>
              <a:spcBef>
                <a:spcPct val="0"/>
              </a:spcBef>
              <a:spcAft>
                <a:spcPct val="35000"/>
              </a:spcAft>
              <a:buClrTx/>
              <a:buSzTx/>
              <a:buFontTx/>
              <a:buNone/>
              <a:tabLst/>
              <a:defRPr/>
            </a:pPr>
            <a:endParaRPr kumimoji="0" lang="en-US" sz="6098" b="0" i="0" u="none" strike="noStrike" kern="0" cap="none" spc="0" normalizeH="0" baseline="0" noProof="0">
              <a:ln>
                <a:noFill/>
              </a:ln>
              <a:solidFill>
                <a:srgbClr val="292929">
                  <a:hueOff val="0"/>
                  <a:satOff val="0"/>
                  <a:lumOff val="0"/>
                  <a:alphaOff val="0"/>
                </a:srgbClr>
              </a:solidFill>
              <a:effectLst/>
              <a:uLnTx/>
              <a:uFillTx/>
              <a:latin typeface="Segoe UI"/>
              <a:ea typeface="+mn-ea"/>
              <a:cs typeface="+mn-cs"/>
            </a:endParaRPr>
          </a:p>
        </p:txBody>
      </p:sp>
      <p:grpSp>
        <p:nvGrpSpPr>
          <p:cNvPr id="53" name="Group 52"/>
          <p:cNvGrpSpPr/>
          <p:nvPr/>
        </p:nvGrpSpPr>
        <p:grpSpPr>
          <a:xfrm>
            <a:off x="4637120" y="1364626"/>
            <a:ext cx="2679192" cy="2340864"/>
            <a:chOff x="4645509" y="1846306"/>
            <a:chExt cx="2895251" cy="2361236"/>
          </a:xfrm>
        </p:grpSpPr>
        <p:sp>
          <p:nvSpPr>
            <p:cNvPr id="54" name="Rectangle 53"/>
            <p:cNvSpPr/>
            <p:nvPr/>
          </p:nvSpPr>
          <p:spPr bwMode="auto">
            <a:xfrm>
              <a:off x="4645509" y="1846306"/>
              <a:ext cx="2895251" cy="2361236"/>
            </a:xfrm>
            <a:prstGeom prst="rect">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89572" tIns="365708" rIns="89572" bIns="44785" numCol="1" spcCol="0" rtlCol="0" fromWordArt="0" anchor="t" anchorCtr="0" forceAA="0" compatLnSpc="1">
              <a:prstTxWarp prst="textNoShape">
                <a:avLst/>
              </a:prstTxWarp>
              <a:noAutofit/>
            </a:bodyPr>
            <a:lstStyle/>
            <a:p>
              <a:pPr marL="0" marR="0" lvl="0" indent="0" algn="ctr" defTabSz="912971" eaLnBrk="1" fontAlgn="base" latinLnBrk="0" hangingPunct="1">
                <a:lnSpc>
                  <a:spcPct val="100000"/>
                </a:lnSpc>
                <a:spcBef>
                  <a:spcPct val="0"/>
                </a:spcBef>
                <a:spcAft>
                  <a:spcPct val="0"/>
                </a:spcAft>
                <a:buClrTx/>
                <a:buSzTx/>
                <a:buFontTx/>
                <a:buNone/>
                <a:tabLst/>
                <a:defRPr/>
              </a:pPr>
              <a:endParaRPr kumimoji="0" lang="en-US" sz="1599" b="0" i="0" u="none" strike="noStrike" kern="0" cap="none" spc="0" normalizeH="0" baseline="0" noProof="0" dirty="0">
                <a:ln>
                  <a:solidFill>
                    <a:srgbClr val="FFFFFF">
                      <a:alpha val="0"/>
                    </a:srgbClr>
                  </a:solidFill>
                </a:ln>
                <a:solidFill>
                  <a:srgbClr val="FFFFFF"/>
                </a:solidFill>
                <a:effectLst/>
                <a:uLnTx/>
                <a:uFillTx/>
                <a:latin typeface="Segoe UI"/>
                <a:ea typeface="18 Franklin Gothic #2 Roman   05102" charset="0"/>
                <a:cs typeface="18 Franklin Gothic #2 Roman   05102" charset="0"/>
              </a:endParaRPr>
            </a:p>
          </p:txBody>
        </p:sp>
        <p:sp>
          <p:nvSpPr>
            <p:cNvPr id="55" name="Freeform 7"/>
            <p:cNvSpPr/>
            <p:nvPr/>
          </p:nvSpPr>
          <p:spPr>
            <a:xfrm>
              <a:off x="5511951" y="2367949"/>
              <a:ext cx="948359" cy="875367"/>
            </a:xfrm>
            <a:custGeom>
              <a:avLst/>
              <a:gdLst>
                <a:gd name="connsiteX0" fmla="*/ 0 w 2000835"/>
                <a:gd name="connsiteY0" fmla="*/ 0 h 2000835"/>
                <a:gd name="connsiteX1" fmla="*/ 2000835 w 2000835"/>
                <a:gd name="connsiteY1" fmla="*/ 0 h 2000835"/>
                <a:gd name="connsiteX2" fmla="*/ 2000835 w 2000835"/>
                <a:gd name="connsiteY2" fmla="*/ 2000835 h 2000835"/>
                <a:gd name="connsiteX3" fmla="*/ 0 w 2000835"/>
                <a:gd name="connsiteY3" fmla="*/ 2000835 h 2000835"/>
                <a:gd name="connsiteX4" fmla="*/ 0 w 2000835"/>
                <a:gd name="connsiteY4" fmla="*/ 0 h 200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35" h="2000835">
                  <a:moveTo>
                    <a:pt x="0" y="0"/>
                  </a:moveTo>
                  <a:lnTo>
                    <a:pt x="2000835" y="0"/>
                  </a:lnTo>
                  <a:lnTo>
                    <a:pt x="2000835" y="2000835"/>
                  </a:lnTo>
                  <a:lnTo>
                    <a:pt x="0" y="2000835"/>
                  </a:lnTo>
                  <a:lnTo>
                    <a:pt x="0" y="0"/>
                  </a:lnTo>
                  <a:close/>
                </a:path>
              </a:pathLst>
            </a:custGeom>
            <a:noFill/>
            <a:ln>
              <a:noFill/>
            </a:ln>
            <a:effectLst/>
          </p:spPr>
          <p:txBody>
            <a:bodyPr spcFirstLastPara="0" vert="horz" wrap="square" lIns="77448" tIns="77448" rIns="77448" bIns="77448" numCol="1" spcCol="1270" anchor="ctr" anchorCtr="0">
              <a:noAutofit/>
            </a:bodyPr>
            <a:lstStyle/>
            <a:p>
              <a:pPr marL="0" marR="0" lvl="0" indent="0" algn="ctr" defTabSz="2710409" eaLnBrk="1" fontAlgn="auto" latinLnBrk="0" hangingPunct="1">
                <a:lnSpc>
                  <a:spcPct val="90000"/>
                </a:lnSpc>
                <a:spcBef>
                  <a:spcPct val="0"/>
                </a:spcBef>
                <a:spcAft>
                  <a:spcPct val="35000"/>
                </a:spcAft>
                <a:buClrTx/>
                <a:buSzTx/>
                <a:buFontTx/>
                <a:buNone/>
                <a:tabLst/>
                <a:defRPr/>
              </a:pPr>
              <a:endParaRPr kumimoji="0" lang="en-US" sz="6098" b="0" i="0" u="none" strike="noStrike" kern="0" cap="none" spc="0" normalizeH="0" baseline="0" noProof="0">
                <a:ln>
                  <a:noFill/>
                </a:ln>
                <a:solidFill>
                  <a:srgbClr val="292929">
                    <a:hueOff val="0"/>
                    <a:satOff val="0"/>
                    <a:lumOff val="0"/>
                    <a:alphaOff val="0"/>
                  </a:srgbClr>
                </a:solidFill>
                <a:effectLst/>
                <a:uLnTx/>
                <a:uFillTx/>
                <a:latin typeface="Segoe UI"/>
                <a:ea typeface="+mn-ea"/>
                <a:cs typeface="+mn-cs"/>
              </a:endParaRPr>
            </a:p>
          </p:txBody>
        </p:sp>
        <p:grpSp>
          <p:nvGrpSpPr>
            <p:cNvPr id="56" name="Group 55"/>
            <p:cNvGrpSpPr/>
            <p:nvPr/>
          </p:nvGrpSpPr>
          <p:grpSpPr>
            <a:xfrm>
              <a:off x="5429147" y="2549337"/>
              <a:ext cx="1298267" cy="1098363"/>
              <a:chOff x="5053413" y="2328778"/>
              <a:chExt cx="1298451" cy="1098519"/>
            </a:xfrm>
          </p:grpSpPr>
          <p:sp>
            <p:nvSpPr>
              <p:cNvPr id="57" name="TextBox 103"/>
              <p:cNvSpPr txBox="1"/>
              <p:nvPr/>
            </p:nvSpPr>
            <p:spPr>
              <a:xfrm>
                <a:off x="5053413" y="3118342"/>
                <a:ext cx="1298451" cy="308955"/>
              </a:xfrm>
              <a:prstGeom prst="rect">
                <a:avLst/>
              </a:prstGeom>
              <a:noFill/>
            </p:spPr>
            <p:txBody>
              <a:bodyPr wrap="square" lIns="182776" tIns="146220" rIns="182776" bIns="146220" rtlCol="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1147" rtl="0" eaLnBrk="1" fontAlgn="base"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S PGothic" charset="0"/>
                    <a:cs typeface="Segoe UI Semibold" panose="020B0702040204020203" pitchFamily="34" charset="0"/>
                  </a:rPr>
                  <a:t>Azure SQL</a:t>
                </a:r>
              </a:p>
            </p:txBody>
          </p:sp>
          <p:sp>
            <p:nvSpPr>
              <p:cNvPr id="58" name="Freeform 8"/>
              <p:cNvSpPr>
                <a:spLocks noEditPoints="1"/>
              </p:cNvSpPr>
              <p:nvPr/>
            </p:nvSpPr>
            <p:spPr bwMode="auto">
              <a:xfrm>
                <a:off x="5464235" y="2328778"/>
                <a:ext cx="506518" cy="663127"/>
              </a:xfrm>
              <a:custGeom>
                <a:avLst/>
                <a:gdLst>
                  <a:gd name="T0" fmla="*/ 1460 w 1460"/>
                  <a:gd name="T1" fmla="*/ 384 h 1615"/>
                  <a:gd name="T2" fmla="*/ 1460 w 1460"/>
                  <a:gd name="T3" fmla="*/ 1359 h 1615"/>
                  <a:gd name="T4" fmla="*/ 1460 w 1460"/>
                  <a:gd name="T5" fmla="*/ 1359 h 1615"/>
                  <a:gd name="T6" fmla="*/ 730 w 1460"/>
                  <a:gd name="T7" fmla="*/ 1615 h 1615"/>
                  <a:gd name="T8" fmla="*/ 0 w 1460"/>
                  <a:gd name="T9" fmla="*/ 1359 h 1615"/>
                  <a:gd name="T10" fmla="*/ 0 w 1460"/>
                  <a:gd name="T11" fmla="*/ 1359 h 1615"/>
                  <a:gd name="T12" fmla="*/ 0 w 1460"/>
                  <a:gd name="T13" fmla="*/ 1359 h 1615"/>
                  <a:gd name="T14" fmla="*/ 0 w 1460"/>
                  <a:gd name="T15" fmla="*/ 1339 h 1615"/>
                  <a:gd name="T16" fmla="*/ 0 w 1460"/>
                  <a:gd name="T17" fmla="*/ 1329 h 1615"/>
                  <a:gd name="T18" fmla="*/ 0 w 1460"/>
                  <a:gd name="T19" fmla="*/ 394 h 1615"/>
                  <a:gd name="T20" fmla="*/ 730 w 1460"/>
                  <a:gd name="T21" fmla="*/ 591 h 1615"/>
                  <a:gd name="T22" fmla="*/ 1460 w 1460"/>
                  <a:gd name="T23" fmla="*/ 384 h 1615"/>
                  <a:gd name="T24" fmla="*/ 730 w 1460"/>
                  <a:gd name="T25" fmla="*/ 541 h 1615"/>
                  <a:gd name="T26" fmla="*/ 1460 w 1460"/>
                  <a:gd name="T27" fmla="*/ 275 h 1615"/>
                  <a:gd name="T28" fmla="*/ 730 w 1460"/>
                  <a:gd name="T29" fmla="*/ 0 h 1615"/>
                  <a:gd name="T30" fmla="*/ 0 w 1460"/>
                  <a:gd name="T31" fmla="*/ 275 h 1615"/>
                  <a:gd name="T32" fmla="*/ 730 w 1460"/>
                  <a:gd name="T33" fmla="*/ 541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0" h="1615">
                    <a:moveTo>
                      <a:pt x="1460" y="384"/>
                    </a:moveTo>
                    <a:cubicBezTo>
                      <a:pt x="1460" y="1359"/>
                      <a:pt x="1460" y="1359"/>
                      <a:pt x="1460" y="1359"/>
                    </a:cubicBezTo>
                    <a:cubicBezTo>
                      <a:pt x="1460" y="1359"/>
                      <a:pt x="1460" y="1359"/>
                      <a:pt x="1460" y="1359"/>
                    </a:cubicBezTo>
                    <a:cubicBezTo>
                      <a:pt x="1431" y="1507"/>
                      <a:pt x="1115" y="1615"/>
                      <a:pt x="730" y="1615"/>
                    </a:cubicBezTo>
                    <a:cubicBezTo>
                      <a:pt x="346" y="1615"/>
                      <a:pt x="30" y="1507"/>
                      <a:pt x="0" y="1359"/>
                    </a:cubicBezTo>
                    <a:cubicBezTo>
                      <a:pt x="0" y="1359"/>
                      <a:pt x="0" y="1359"/>
                      <a:pt x="0" y="1359"/>
                    </a:cubicBezTo>
                    <a:cubicBezTo>
                      <a:pt x="0" y="1359"/>
                      <a:pt x="0" y="1359"/>
                      <a:pt x="0" y="1359"/>
                    </a:cubicBezTo>
                    <a:cubicBezTo>
                      <a:pt x="0" y="1349"/>
                      <a:pt x="0" y="1349"/>
                      <a:pt x="0" y="1339"/>
                    </a:cubicBezTo>
                    <a:cubicBezTo>
                      <a:pt x="0" y="1339"/>
                      <a:pt x="0" y="1339"/>
                      <a:pt x="0" y="1329"/>
                    </a:cubicBezTo>
                    <a:cubicBezTo>
                      <a:pt x="0" y="394"/>
                      <a:pt x="0" y="394"/>
                      <a:pt x="0" y="394"/>
                    </a:cubicBezTo>
                    <a:cubicBezTo>
                      <a:pt x="119" y="522"/>
                      <a:pt x="434" y="591"/>
                      <a:pt x="730" y="591"/>
                    </a:cubicBezTo>
                    <a:cubicBezTo>
                      <a:pt x="1026" y="591"/>
                      <a:pt x="1342" y="522"/>
                      <a:pt x="1460" y="384"/>
                    </a:cubicBezTo>
                    <a:close/>
                    <a:moveTo>
                      <a:pt x="730" y="541"/>
                    </a:moveTo>
                    <a:cubicBezTo>
                      <a:pt x="1135" y="541"/>
                      <a:pt x="1460" y="423"/>
                      <a:pt x="1460" y="275"/>
                    </a:cubicBezTo>
                    <a:cubicBezTo>
                      <a:pt x="1460" y="128"/>
                      <a:pt x="1135" y="0"/>
                      <a:pt x="730" y="0"/>
                    </a:cubicBezTo>
                    <a:cubicBezTo>
                      <a:pt x="326" y="0"/>
                      <a:pt x="0" y="128"/>
                      <a:pt x="0" y="275"/>
                    </a:cubicBezTo>
                    <a:cubicBezTo>
                      <a:pt x="0" y="423"/>
                      <a:pt x="326" y="541"/>
                      <a:pt x="730" y="541"/>
                    </a:cubicBezTo>
                    <a:close/>
                  </a:path>
                </a:pathLst>
              </a:custGeom>
              <a:solidFill>
                <a:srgbClr val="FFFFFF"/>
              </a:solidFill>
              <a:ln>
                <a:noFill/>
              </a:ln>
              <a:extLst/>
            </p:spPr>
            <p:txBody>
              <a:bodyPr vert="horz" wrap="square" lIns="89592" tIns="44794" rIns="89592" bIns="44794"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3665" rtl="0" eaLnBrk="1" fontAlgn="auto" latinLnBrk="0" hangingPunct="1">
                  <a:lnSpc>
                    <a:spcPct val="100000"/>
                  </a:lnSpc>
                  <a:spcBef>
                    <a:spcPts val="0"/>
                  </a:spcBef>
                  <a:spcAft>
                    <a:spcPts val="0"/>
                  </a:spcAft>
                  <a:buClrTx/>
                  <a:buSzTx/>
                  <a:buFontTx/>
                  <a:buNone/>
                  <a:tabLst/>
                  <a:defRPr/>
                </a:pPr>
                <a:endParaRPr kumimoji="0" lang="en-US" sz="1763" b="0" i="0" u="none" strike="noStrike" kern="1200" cap="none" spc="0" normalizeH="0" baseline="0" noProof="0" dirty="0">
                  <a:ln>
                    <a:noFill/>
                  </a:ln>
                  <a:solidFill>
                    <a:srgbClr val="505050"/>
                  </a:solidFill>
                  <a:effectLst/>
                  <a:uLnTx/>
                  <a:uFillTx/>
                  <a:latin typeface="Segoe UI"/>
                  <a:ea typeface="+mn-ea"/>
                  <a:cs typeface="+mn-cs"/>
                </a:endParaRPr>
              </a:p>
            </p:txBody>
          </p:sp>
        </p:grpSp>
      </p:grpSp>
      <p:grpSp>
        <p:nvGrpSpPr>
          <p:cNvPr id="59" name="Group 58"/>
          <p:cNvGrpSpPr/>
          <p:nvPr/>
        </p:nvGrpSpPr>
        <p:grpSpPr>
          <a:xfrm>
            <a:off x="679448" y="1364626"/>
            <a:ext cx="2676854" cy="2361236"/>
            <a:chOff x="687837" y="1846306"/>
            <a:chExt cx="2676854" cy="2361236"/>
          </a:xfrm>
        </p:grpSpPr>
        <p:sp>
          <p:nvSpPr>
            <p:cNvPr id="60" name="Rectangle 59"/>
            <p:cNvSpPr/>
            <p:nvPr/>
          </p:nvSpPr>
          <p:spPr bwMode="auto">
            <a:xfrm>
              <a:off x="687837" y="1846306"/>
              <a:ext cx="2676854" cy="2361236"/>
            </a:xfrm>
            <a:prstGeom prst="rect">
              <a:avLst/>
            </a:prstGeom>
            <a:solidFill>
              <a:srgbClr val="002050">
                <a:lumMod val="90000"/>
                <a:lumOff val="10000"/>
              </a:srgbClr>
            </a:solidFill>
            <a:ln w="10795" cap="flat" cmpd="sng" algn="ctr">
              <a:noFill/>
              <a:prstDash val="solid"/>
              <a:headEnd type="none" w="med" len="med"/>
              <a:tailEnd type="none" w="med" len="med"/>
            </a:ln>
            <a:effectLst/>
          </p:spPr>
          <p:txBody>
            <a:bodyPr vert="horz" wrap="square" lIns="152309" tIns="0" rIns="152309" bIns="457070" numCol="1" rtlCol="0" anchor="b"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5859" rtl="0" eaLnBrk="1" fontAlgn="base" latinLnBrk="0" hangingPunct="1">
                <a:lnSpc>
                  <a:spcPct val="100000"/>
                </a:lnSpc>
                <a:spcBef>
                  <a:spcPct val="0"/>
                </a:spcBef>
                <a:spcAft>
                  <a:spcPct val="0"/>
                </a:spcAft>
                <a:buClrTx/>
                <a:buSzTx/>
                <a:buFontTx/>
                <a:buNone/>
                <a:tabLst/>
                <a:defRPr/>
              </a:pPr>
              <a:endParaRPr kumimoji="0" lang="en-US" sz="1598" b="0" i="0" u="none" strike="noStrike" kern="1200" cap="none" spc="0" normalizeH="0" baseline="0" noProof="0" dirty="0">
                <a:ln>
                  <a:noFill/>
                </a:ln>
                <a:solidFill>
                  <a:srgbClr val="FFFFFE"/>
                </a:solidFill>
                <a:effectLst/>
                <a:uLnTx/>
                <a:uFillTx/>
                <a:latin typeface="Segoe UI"/>
                <a:ea typeface="18 Franklin Gothic #2 Roman   05102" charset="0"/>
                <a:cs typeface="18 Franklin Gothic #2 Roman   05102" charset="0"/>
              </a:endParaRPr>
            </a:p>
          </p:txBody>
        </p:sp>
        <p:pic>
          <p:nvPicPr>
            <p:cNvPr id="61" name="Picture 6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53573" y="2422919"/>
              <a:ext cx="920757" cy="915870"/>
            </a:xfrm>
            <a:prstGeom prst="rect">
              <a:avLst/>
            </a:prstGeom>
          </p:spPr>
        </p:pic>
        <p:sp>
          <p:nvSpPr>
            <p:cNvPr id="62" name="TextBox 61"/>
            <p:cNvSpPr txBox="1"/>
            <p:nvPr/>
          </p:nvSpPr>
          <p:spPr>
            <a:xfrm>
              <a:off x="1167423" y="3247344"/>
              <a:ext cx="1746106" cy="825659"/>
            </a:xfrm>
            <a:prstGeom prst="rect">
              <a:avLst/>
            </a:prstGeom>
            <a:noFill/>
          </p:spPr>
          <p:txBody>
            <a:bodyPr wrap="square" lIns="182854" tIns="146283" rIns="182854" bIns="146283"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599" b="0" i="0" u="none" strike="noStrike" kern="0" cap="none" spc="0" normalizeH="0" baseline="0" noProof="0" dirty="0">
                  <a:ln>
                    <a:noFill/>
                  </a:ln>
                  <a:solidFill>
                    <a:srgbClr val="FFFFFE"/>
                  </a:solidFill>
                  <a:effectLst/>
                  <a:uLnTx/>
                  <a:uFillTx/>
                  <a:ea typeface="18 Franklin Gothic #2 Roman   05102" charset="0"/>
                  <a:cs typeface="18 Franklin Gothic #2 Roman   05102" charset="0"/>
                </a:rPr>
                <a:t>Dynamics CRM</a:t>
              </a:r>
            </a:p>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599" b="0" i="0" u="none" strike="noStrike" kern="0" cap="none" spc="0" normalizeH="0" baseline="0" noProof="0" dirty="0" err="1">
                <a:ln>
                  <a:noFill/>
                </a:ln>
                <a:gradFill>
                  <a:gsLst>
                    <a:gs pos="2917">
                      <a:srgbClr val="505050"/>
                    </a:gs>
                    <a:gs pos="30000">
                      <a:srgbClr val="505050"/>
                    </a:gs>
                  </a:gsLst>
                  <a:lin ang="5400000" scaled="0"/>
                </a:gradFill>
                <a:effectLst/>
                <a:uLnTx/>
                <a:uFillTx/>
              </a:endParaRPr>
            </a:p>
          </p:txBody>
        </p:sp>
      </p:grpSp>
      <p:grpSp>
        <p:nvGrpSpPr>
          <p:cNvPr id="67" name="Group 66"/>
          <p:cNvGrpSpPr/>
          <p:nvPr/>
        </p:nvGrpSpPr>
        <p:grpSpPr>
          <a:xfrm>
            <a:off x="3356303" y="1679926"/>
            <a:ext cx="1280818" cy="1892739"/>
            <a:chOff x="3364692" y="2161606"/>
            <a:chExt cx="1280818" cy="1892739"/>
          </a:xfrm>
        </p:grpSpPr>
        <p:sp>
          <p:nvSpPr>
            <p:cNvPr id="68" name="TextBox 67"/>
            <p:cNvSpPr txBox="1"/>
            <p:nvPr/>
          </p:nvSpPr>
          <p:spPr>
            <a:xfrm>
              <a:off x="3364692" y="2161606"/>
              <a:ext cx="1267173" cy="725627"/>
            </a:xfrm>
            <a:prstGeom prst="rect">
              <a:avLst/>
            </a:prstGeom>
            <a:noFill/>
          </p:spPr>
          <p:txBody>
            <a:bodyPr wrap="square" lIns="182828" tIns="146262" rIns="182828" bIns="146262" rtlCol="0">
              <a:spAutoFit/>
            </a:bodyPr>
            <a:lstStyle/>
            <a:p>
              <a:pPr marL="0" marR="0" lvl="0" indent="0" algn="ctr" defTabSz="932293"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solidFill>
                    <a:srgbClr val="747474"/>
                  </a:solidFill>
                  <a:effectLst/>
                  <a:uLnTx/>
                  <a:uFillTx/>
                </a:rPr>
                <a:t>CRM DSF/</a:t>
              </a:r>
              <a:br>
                <a:rPr kumimoji="0" lang="en-US" sz="1398" b="0" i="0" u="none" strike="noStrike" kern="0" cap="none" spc="0" normalizeH="0" baseline="0" noProof="0" dirty="0">
                  <a:ln>
                    <a:noFill/>
                  </a:ln>
                  <a:solidFill>
                    <a:srgbClr val="747474"/>
                  </a:solidFill>
                  <a:effectLst/>
                  <a:uLnTx/>
                  <a:uFillTx/>
                </a:rPr>
              </a:br>
              <a:r>
                <a:rPr kumimoji="0" lang="en-US" sz="1398" b="0" i="0" u="none" strike="noStrike" kern="0" cap="none" spc="0" normalizeH="0" baseline="0" noProof="0" dirty="0">
                  <a:ln>
                    <a:noFill/>
                  </a:ln>
                  <a:solidFill>
                    <a:srgbClr val="747474"/>
                  </a:solidFill>
                  <a:effectLst/>
                  <a:uLnTx/>
                  <a:uFillTx/>
                </a:rPr>
                <a:t>CRM EDW</a:t>
              </a:r>
            </a:p>
          </p:txBody>
        </p:sp>
        <p:grpSp>
          <p:nvGrpSpPr>
            <p:cNvPr id="71" name="Group 70"/>
            <p:cNvGrpSpPr/>
            <p:nvPr/>
          </p:nvGrpSpPr>
          <p:grpSpPr>
            <a:xfrm>
              <a:off x="3598694" y="3368473"/>
              <a:ext cx="717169" cy="685872"/>
              <a:chOff x="3671315" y="3646683"/>
              <a:chExt cx="774508" cy="740709"/>
            </a:xfrm>
          </p:grpSpPr>
          <p:sp>
            <p:nvSpPr>
              <p:cNvPr id="73" name="Oval 72"/>
              <p:cNvSpPr/>
              <p:nvPr/>
            </p:nvSpPr>
            <p:spPr bwMode="auto">
              <a:xfrm>
                <a:off x="3671315" y="3646683"/>
                <a:ext cx="774508" cy="740709"/>
              </a:xfrm>
              <a:prstGeom prst="ellipse">
                <a:avLst/>
              </a:prstGeom>
              <a:solidFill>
                <a:srgbClr val="002050">
                  <a:lumMod val="90000"/>
                  <a:lumOff val="10000"/>
                </a:srgbClr>
              </a:solidFill>
              <a:ln w="127000" cap="flat" cmpd="sng" algn="ctr">
                <a:noFill/>
                <a:prstDash val="solid"/>
                <a:headEnd type="none" w="med" len="med"/>
                <a:tailEnd type="none" w="med" len="med"/>
              </a:ln>
              <a:effectLst/>
            </p:spPr>
            <p:txBody>
              <a:bodyPr rot="0" spcFirstLastPara="0" vertOverflow="overflow" horzOverflow="overflow" vert="horz" wrap="square" lIns="179044" tIns="143235" rIns="179044" bIns="143235" numCol="1" spcCol="0" rtlCol="0" fromWordArt="0" anchor="t" anchorCtr="0" forceAA="0" compatLnSpc="1">
                <a:prstTxWarp prst="textNoShape">
                  <a:avLst/>
                </a:prstTxWarp>
                <a:noAutofit/>
              </a:bodyPr>
              <a:lstStyle/>
              <a:p>
                <a:pPr marL="0" marR="0" lvl="0" indent="0" algn="ctr" defTabSz="912695"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Freeform 123"/>
              <p:cNvSpPr>
                <a:spLocks noChangeAspect="1" noEditPoints="1"/>
              </p:cNvSpPr>
              <p:nvPr/>
            </p:nvSpPr>
            <p:spPr bwMode="black">
              <a:xfrm>
                <a:off x="3850347" y="3800719"/>
                <a:ext cx="416444" cy="432638"/>
              </a:xfrm>
              <a:custGeom>
                <a:avLst/>
                <a:gdLst>
                  <a:gd name="T0" fmla="*/ 57 w 63"/>
                  <a:gd name="T1" fmla="*/ 54 h 65"/>
                  <a:gd name="T2" fmla="*/ 57 w 63"/>
                  <a:gd name="T3" fmla="*/ 55 h 65"/>
                  <a:gd name="T4" fmla="*/ 35 w 63"/>
                  <a:gd name="T5" fmla="*/ 65 h 65"/>
                  <a:gd name="T6" fmla="*/ 33 w 63"/>
                  <a:gd name="T7" fmla="*/ 65 h 65"/>
                  <a:gd name="T8" fmla="*/ 12 w 63"/>
                  <a:gd name="T9" fmla="*/ 57 h 65"/>
                  <a:gd name="T10" fmla="*/ 10 w 63"/>
                  <a:gd name="T11" fmla="*/ 55 h 65"/>
                  <a:gd name="T12" fmla="*/ 2 w 63"/>
                  <a:gd name="T13" fmla="*/ 62 h 65"/>
                  <a:gd name="T14" fmla="*/ 0 w 63"/>
                  <a:gd name="T15" fmla="*/ 37 h 65"/>
                  <a:gd name="T16" fmla="*/ 25 w 63"/>
                  <a:gd name="T17" fmla="*/ 42 h 65"/>
                  <a:gd name="T18" fmla="*/ 17 w 63"/>
                  <a:gd name="T19" fmla="*/ 48 h 65"/>
                  <a:gd name="T20" fmla="*/ 20 w 63"/>
                  <a:gd name="T21" fmla="*/ 50 h 65"/>
                  <a:gd name="T22" fmla="*/ 33 w 63"/>
                  <a:gd name="T23" fmla="*/ 55 h 65"/>
                  <a:gd name="T24" fmla="*/ 34 w 63"/>
                  <a:gd name="T25" fmla="*/ 55 h 65"/>
                  <a:gd name="T26" fmla="*/ 49 w 63"/>
                  <a:gd name="T27" fmla="*/ 48 h 65"/>
                  <a:gd name="T28" fmla="*/ 50 w 63"/>
                  <a:gd name="T29" fmla="*/ 48 h 65"/>
                  <a:gd name="T30" fmla="*/ 57 w 63"/>
                  <a:gd name="T31" fmla="*/ 54 h 65"/>
                  <a:gd name="T32" fmla="*/ 63 w 63"/>
                  <a:gd name="T33" fmla="*/ 29 h 65"/>
                  <a:gd name="T34" fmla="*/ 61 w 63"/>
                  <a:gd name="T35" fmla="*/ 4 h 65"/>
                  <a:gd name="T36" fmla="*/ 53 w 63"/>
                  <a:gd name="T37" fmla="*/ 11 h 65"/>
                  <a:gd name="T38" fmla="*/ 53 w 63"/>
                  <a:gd name="T39" fmla="*/ 11 h 65"/>
                  <a:gd name="T40" fmla="*/ 53 w 63"/>
                  <a:gd name="T41" fmla="*/ 10 h 65"/>
                  <a:gd name="T42" fmla="*/ 51 w 63"/>
                  <a:gd name="T43" fmla="*/ 8 h 65"/>
                  <a:gd name="T44" fmla="*/ 29 w 63"/>
                  <a:gd name="T45" fmla="*/ 0 h 65"/>
                  <a:gd name="T46" fmla="*/ 28 w 63"/>
                  <a:gd name="T47" fmla="*/ 0 h 65"/>
                  <a:gd name="T48" fmla="*/ 6 w 63"/>
                  <a:gd name="T49" fmla="*/ 10 h 65"/>
                  <a:gd name="T50" fmla="*/ 5 w 63"/>
                  <a:gd name="T51" fmla="*/ 10 h 65"/>
                  <a:gd name="T52" fmla="*/ 13 w 63"/>
                  <a:gd name="T53" fmla="*/ 17 h 65"/>
                  <a:gd name="T54" fmla="*/ 13 w 63"/>
                  <a:gd name="T55" fmla="*/ 17 h 65"/>
                  <a:gd name="T56" fmla="*/ 28 w 63"/>
                  <a:gd name="T57" fmla="*/ 10 h 65"/>
                  <a:gd name="T58" fmla="*/ 29 w 63"/>
                  <a:gd name="T59" fmla="*/ 10 h 65"/>
                  <a:gd name="T60" fmla="*/ 43 w 63"/>
                  <a:gd name="T61" fmla="*/ 14 h 65"/>
                  <a:gd name="T62" fmla="*/ 46 w 63"/>
                  <a:gd name="T63" fmla="*/ 17 h 65"/>
                  <a:gd name="T64" fmla="*/ 38 w 63"/>
                  <a:gd name="T65" fmla="*/ 24 h 65"/>
                  <a:gd name="T66" fmla="*/ 63 w 63"/>
                  <a:gd name="T67"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 h="65">
                    <a:moveTo>
                      <a:pt x="57" y="54"/>
                    </a:moveTo>
                    <a:cubicBezTo>
                      <a:pt x="57" y="55"/>
                      <a:pt x="57" y="55"/>
                      <a:pt x="57" y="55"/>
                    </a:cubicBezTo>
                    <a:cubicBezTo>
                      <a:pt x="51" y="61"/>
                      <a:pt x="43" y="64"/>
                      <a:pt x="35" y="65"/>
                    </a:cubicBezTo>
                    <a:cubicBezTo>
                      <a:pt x="34" y="65"/>
                      <a:pt x="34" y="65"/>
                      <a:pt x="33" y="65"/>
                    </a:cubicBezTo>
                    <a:cubicBezTo>
                      <a:pt x="26" y="65"/>
                      <a:pt x="18" y="62"/>
                      <a:pt x="12" y="57"/>
                    </a:cubicBezTo>
                    <a:cubicBezTo>
                      <a:pt x="10" y="55"/>
                      <a:pt x="10" y="55"/>
                      <a:pt x="10" y="55"/>
                    </a:cubicBezTo>
                    <a:cubicBezTo>
                      <a:pt x="2" y="62"/>
                      <a:pt x="2" y="62"/>
                      <a:pt x="2" y="62"/>
                    </a:cubicBezTo>
                    <a:cubicBezTo>
                      <a:pt x="0" y="37"/>
                      <a:pt x="0" y="37"/>
                      <a:pt x="0" y="37"/>
                    </a:cubicBezTo>
                    <a:cubicBezTo>
                      <a:pt x="25" y="42"/>
                      <a:pt x="25" y="42"/>
                      <a:pt x="25" y="42"/>
                    </a:cubicBezTo>
                    <a:cubicBezTo>
                      <a:pt x="17" y="48"/>
                      <a:pt x="17" y="48"/>
                      <a:pt x="17" y="48"/>
                    </a:cubicBezTo>
                    <a:cubicBezTo>
                      <a:pt x="20" y="50"/>
                      <a:pt x="20" y="50"/>
                      <a:pt x="20" y="50"/>
                    </a:cubicBezTo>
                    <a:cubicBezTo>
                      <a:pt x="24" y="53"/>
                      <a:pt x="29" y="55"/>
                      <a:pt x="33" y="55"/>
                    </a:cubicBezTo>
                    <a:cubicBezTo>
                      <a:pt x="34" y="55"/>
                      <a:pt x="34" y="55"/>
                      <a:pt x="34" y="55"/>
                    </a:cubicBezTo>
                    <a:cubicBezTo>
                      <a:pt x="40" y="54"/>
                      <a:pt x="45" y="52"/>
                      <a:pt x="49" y="48"/>
                    </a:cubicBezTo>
                    <a:cubicBezTo>
                      <a:pt x="50" y="48"/>
                      <a:pt x="50" y="48"/>
                      <a:pt x="50" y="48"/>
                    </a:cubicBezTo>
                    <a:lnTo>
                      <a:pt x="57" y="54"/>
                    </a:lnTo>
                    <a:close/>
                    <a:moveTo>
                      <a:pt x="63" y="29"/>
                    </a:moveTo>
                    <a:cubicBezTo>
                      <a:pt x="61" y="4"/>
                      <a:pt x="61" y="4"/>
                      <a:pt x="61" y="4"/>
                    </a:cubicBezTo>
                    <a:cubicBezTo>
                      <a:pt x="53" y="11"/>
                      <a:pt x="53" y="11"/>
                      <a:pt x="53" y="11"/>
                    </a:cubicBezTo>
                    <a:cubicBezTo>
                      <a:pt x="53" y="11"/>
                      <a:pt x="53" y="11"/>
                      <a:pt x="53" y="11"/>
                    </a:cubicBezTo>
                    <a:cubicBezTo>
                      <a:pt x="53" y="10"/>
                      <a:pt x="53" y="10"/>
                      <a:pt x="53" y="10"/>
                    </a:cubicBezTo>
                    <a:cubicBezTo>
                      <a:pt x="51" y="8"/>
                      <a:pt x="51" y="8"/>
                      <a:pt x="51" y="8"/>
                    </a:cubicBezTo>
                    <a:cubicBezTo>
                      <a:pt x="45" y="3"/>
                      <a:pt x="37" y="0"/>
                      <a:pt x="29" y="0"/>
                    </a:cubicBezTo>
                    <a:cubicBezTo>
                      <a:pt x="29" y="0"/>
                      <a:pt x="28" y="0"/>
                      <a:pt x="28" y="0"/>
                    </a:cubicBezTo>
                    <a:cubicBezTo>
                      <a:pt x="20" y="0"/>
                      <a:pt x="12" y="4"/>
                      <a:pt x="6" y="10"/>
                    </a:cubicBezTo>
                    <a:cubicBezTo>
                      <a:pt x="5" y="10"/>
                      <a:pt x="5" y="10"/>
                      <a:pt x="5" y="10"/>
                    </a:cubicBezTo>
                    <a:cubicBezTo>
                      <a:pt x="13" y="17"/>
                      <a:pt x="13" y="17"/>
                      <a:pt x="13" y="17"/>
                    </a:cubicBezTo>
                    <a:cubicBezTo>
                      <a:pt x="13" y="17"/>
                      <a:pt x="13" y="17"/>
                      <a:pt x="13" y="17"/>
                    </a:cubicBezTo>
                    <a:cubicBezTo>
                      <a:pt x="17" y="13"/>
                      <a:pt x="23" y="10"/>
                      <a:pt x="28" y="10"/>
                    </a:cubicBezTo>
                    <a:cubicBezTo>
                      <a:pt x="29" y="10"/>
                      <a:pt x="29" y="10"/>
                      <a:pt x="29" y="10"/>
                    </a:cubicBezTo>
                    <a:cubicBezTo>
                      <a:pt x="34" y="10"/>
                      <a:pt x="39" y="12"/>
                      <a:pt x="43" y="14"/>
                    </a:cubicBezTo>
                    <a:cubicBezTo>
                      <a:pt x="46" y="17"/>
                      <a:pt x="46" y="17"/>
                      <a:pt x="46" y="17"/>
                    </a:cubicBezTo>
                    <a:cubicBezTo>
                      <a:pt x="38" y="24"/>
                      <a:pt x="38" y="24"/>
                      <a:pt x="38" y="24"/>
                    </a:cubicBezTo>
                    <a:lnTo>
                      <a:pt x="63" y="29"/>
                    </a:lnTo>
                    <a:close/>
                  </a:path>
                </a:pathLst>
              </a:custGeom>
              <a:solidFill>
                <a:srgbClr val="FFFFFF"/>
              </a:solidFill>
              <a:ln>
                <a:noFill/>
              </a:ln>
              <a:extLst/>
            </p:spPr>
            <p:txBody>
              <a:bodyPr vert="horz" wrap="square" lIns="91418" tIns="45709" rIns="91418" bIns="45709"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72" name="Right Arrow 32"/>
            <p:cNvSpPr/>
            <p:nvPr/>
          </p:nvSpPr>
          <p:spPr bwMode="auto">
            <a:xfrm>
              <a:off x="3364694" y="2911893"/>
              <a:ext cx="1280816" cy="327929"/>
            </a:xfrm>
            <a:prstGeom prst="rightArrow">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5" name="Right Arrow 32"/>
          <p:cNvSpPr/>
          <p:nvPr/>
        </p:nvSpPr>
        <p:spPr bwMode="auto">
          <a:xfrm>
            <a:off x="7316314" y="2413733"/>
            <a:ext cx="1280816" cy="327929"/>
          </a:xfrm>
          <a:prstGeom prst="rightArrow">
            <a:avLst/>
          </a:prstGeom>
          <a:solidFill>
            <a:srgbClr val="002050">
              <a:lumMod val="90000"/>
              <a:lumOff val="10000"/>
            </a:srgbClr>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Text Placeholder 3"/>
          <p:cNvSpPr txBox="1">
            <a:spLocks/>
          </p:cNvSpPr>
          <p:nvPr/>
        </p:nvSpPr>
        <p:spPr>
          <a:xfrm>
            <a:off x="679447" y="4233411"/>
            <a:ext cx="11481547" cy="749534"/>
          </a:xfrm>
          <a:prstGeom prst="rect">
            <a:avLst/>
          </a:prstGeom>
        </p:spPr>
        <p:txBody>
          <a:bodyPr vert="horz" wrap="square" lIns="146283" tIns="91427" rIns="146283" bIns="91427"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51304" rtl="0" eaLnBrk="1" fontAlgn="auto" latinLnBrk="0" hangingPunct="1">
              <a:lnSpc>
                <a:spcPct val="90000"/>
              </a:lnSpc>
              <a:spcBef>
                <a:spcPct val="20000"/>
              </a:spcBef>
              <a:spcAft>
                <a:spcPts val="0"/>
              </a:spcAft>
              <a:buClrTx/>
              <a:buSzPct val="90000"/>
              <a:buFont typeface="Arial" pitchFamily="34" charset="0"/>
              <a:buNone/>
              <a:tabLst/>
              <a:defRPr/>
            </a:pPr>
            <a:r>
              <a:rPr kumimoji="0" lang="en-US" sz="3999" b="0" i="0" u="none" strike="noStrike" kern="1200" cap="none" spc="0" normalizeH="0" baseline="0" noProof="0" dirty="0">
                <a:ln>
                  <a:noFill/>
                </a:ln>
                <a:gradFill>
                  <a:gsLst>
                    <a:gs pos="87281">
                      <a:srgbClr val="505050"/>
                    </a:gs>
                    <a:gs pos="72368">
                      <a:srgbClr val="505050"/>
                    </a:gs>
                  </a:gsLst>
                  <a:lin ang="5400000" scaled="0"/>
                </a:gradFill>
                <a:effectLst/>
                <a:uLnTx/>
                <a:uFillTx/>
                <a:latin typeface="Segoe UI Light"/>
                <a:ea typeface="+mn-ea"/>
                <a:cs typeface="+mn-cs"/>
              </a:rPr>
              <a:t>PSA Practice Manager</a:t>
            </a:r>
          </a:p>
        </p:txBody>
      </p:sp>
      <p:sp>
        <p:nvSpPr>
          <p:cNvPr id="77" name="Text Placeholder 3"/>
          <p:cNvSpPr txBox="1">
            <a:spLocks/>
          </p:cNvSpPr>
          <p:nvPr/>
        </p:nvSpPr>
        <p:spPr>
          <a:xfrm>
            <a:off x="679447" y="5871928"/>
            <a:ext cx="11481547" cy="749534"/>
          </a:xfrm>
          <a:prstGeom prst="rect">
            <a:avLst/>
          </a:prstGeom>
        </p:spPr>
        <p:txBody>
          <a:bodyPr vert="horz" wrap="square" lIns="146283" tIns="91427" rIns="146283" bIns="91427"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51304" rtl="0" eaLnBrk="1" fontAlgn="auto" latinLnBrk="0" hangingPunct="1">
              <a:lnSpc>
                <a:spcPct val="90000"/>
              </a:lnSpc>
              <a:spcBef>
                <a:spcPct val="20000"/>
              </a:spcBef>
              <a:spcAft>
                <a:spcPts val="0"/>
              </a:spcAft>
              <a:buClrTx/>
              <a:buSzPct val="90000"/>
              <a:buFont typeface="Arial" pitchFamily="34" charset="0"/>
              <a:buNone/>
              <a:tabLst/>
              <a:defRPr/>
            </a:pPr>
            <a:r>
              <a:rPr kumimoji="0" lang="en-US" sz="3999" b="0" i="0" u="none" strike="noStrike" kern="1200" cap="none" spc="0" normalizeH="0" baseline="0" noProof="0" dirty="0">
                <a:ln w="3175">
                  <a:noFill/>
                </a:ln>
                <a:gradFill>
                  <a:gsLst>
                    <a:gs pos="87281">
                      <a:srgbClr val="505050"/>
                    </a:gs>
                    <a:gs pos="72368">
                      <a:srgbClr val="505050"/>
                    </a:gs>
                  </a:gsLst>
                  <a:lin ang="5400000" scaled="0"/>
                </a:gradFill>
                <a:effectLst/>
                <a:uLnTx/>
                <a:uFillTx/>
                <a:latin typeface="Segoe UI Light"/>
                <a:ea typeface="+mn-ea"/>
                <a:cs typeface="Segoe UI" pitchFamily="34" charset="0"/>
              </a:rPr>
              <a:t>PSA Account Manager</a:t>
            </a:r>
          </a:p>
        </p:txBody>
      </p:sp>
      <p:sp>
        <p:nvSpPr>
          <p:cNvPr id="78" name="Text Placeholder 3"/>
          <p:cNvSpPr txBox="1">
            <a:spLocks/>
          </p:cNvSpPr>
          <p:nvPr/>
        </p:nvSpPr>
        <p:spPr>
          <a:xfrm>
            <a:off x="679447" y="5052669"/>
            <a:ext cx="11481547" cy="749534"/>
          </a:xfrm>
          <a:prstGeom prst="rect">
            <a:avLst/>
          </a:prstGeom>
        </p:spPr>
        <p:txBody>
          <a:bodyPr vert="horz" wrap="square" lIns="146283" tIns="91427" rIns="146283" bIns="91427"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51304" rtl="0" eaLnBrk="1" fontAlgn="auto" latinLnBrk="0" hangingPunct="1">
              <a:lnSpc>
                <a:spcPct val="90000"/>
              </a:lnSpc>
              <a:spcBef>
                <a:spcPct val="20000"/>
              </a:spcBef>
              <a:spcAft>
                <a:spcPts val="0"/>
              </a:spcAft>
              <a:buClrTx/>
              <a:buSzPct val="90000"/>
              <a:buFont typeface="Arial" pitchFamily="34" charset="0"/>
              <a:buNone/>
              <a:tabLst/>
              <a:defRPr/>
            </a:pPr>
            <a:r>
              <a:rPr kumimoji="0" lang="en-US" sz="3999" b="0" i="0" u="none" strike="noStrike" kern="1200" cap="none" spc="0" normalizeH="0" baseline="0" noProof="0" dirty="0">
                <a:ln w="3175">
                  <a:noFill/>
                </a:ln>
                <a:gradFill>
                  <a:gsLst>
                    <a:gs pos="87281">
                      <a:srgbClr val="505050"/>
                    </a:gs>
                    <a:gs pos="72368">
                      <a:srgbClr val="505050"/>
                    </a:gs>
                  </a:gsLst>
                  <a:lin ang="5400000" scaled="0"/>
                </a:gradFill>
                <a:effectLst/>
                <a:uLnTx/>
                <a:uFillTx/>
                <a:latin typeface="Segoe UI Light"/>
                <a:ea typeface="+mn-ea"/>
                <a:cs typeface="Segoe UI" pitchFamily="34" charset="0"/>
              </a:rPr>
              <a:t>PSA Resource Manager</a:t>
            </a:r>
          </a:p>
        </p:txBody>
      </p:sp>
    </p:spTree>
    <p:extLst>
      <p:ext uri="{BB962C8B-B14F-4D97-AF65-F5344CB8AC3E}">
        <p14:creationId xmlns:p14="http://schemas.microsoft.com/office/powerpoint/2010/main" val="343851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42" presetClass="path" presetSubtype="0" decel="100000" fill="hold" grpId="1" nodeType="withEffect">
                                  <p:stCondLst>
                                    <p:cond delay="0"/>
                                  </p:stCondLst>
                                  <p:childTnLst>
                                    <p:animMotion origin="layout" path="M -1.38626E-6 -4.26237E-6 L -1.38626E-6 0.09124 " pathEditMode="relative" rAng="0" ptsTypes="AA">
                                      <p:cBhvr>
                                        <p:cTn id="9" dur="600" spd="-100000" fill="hold"/>
                                        <p:tgtEl>
                                          <p:spTgt spid="76"/>
                                        </p:tgtEl>
                                        <p:attrNameLst>
                                          <p:attrName>ppt_x</p:attrName>
                                          <p:attrName>ppt_y</p:attrName>
                                        </p:attrNameLst>
                                      </p:cBhvr>
                                      <p:rCtr x="0" y="4562"/>
                                    </p:animMotion>
                                  </p:childTnLst>
                                </p:cTn>
                              </p:par>
                              <p:par>
                                <p:cTn id="10" presetID="10" presetClass="entr" presetSubtype="0" fill="hold" grpId="0" nodeType="withEffect">
                                  <p:stCondLst>
                                    <p:cond delay="10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par>
                                <p:cTn id="13" presetID="42" presetClass="path" presetSubtype="0" decel="100000" fill="hold" grpId="1" nodeType="withEffect">
                                  <p:stCondLst>
                                    <p:cond delay="100"/>
                                  </p:stCondLst>
                                  <p:childTnLst>
                                    <p:animMotion origin="layout" path="M -1.38626E-6 2.70994E-6 L -1.38626E-6 0.09124 " pathEditMode="relative" rAng="0" ptsTypes="AA">
                                      <p:cBhvr>
                                        <p:cTn id="14" dur="600" spd="-100000" fill="hold"/>
                                        <p:tgtEl>
                                          <p:spTgt spid="78"/>
                                        </p:tgtEl>
                                        <p:attrNameLst>
                                          <p:attrName>ppt_x</p:attrName>
                                          <p:attrName>ppt_y</p:attrName>
                                        </p:attrNameLst>
                                      </p:cBhvr>
                                      <p:rCtr x="0" y="4562"/>
                                    </p:animMotion>
                                  </p:childTnLst>
                                </p:cTn>
                              </p:par>
                              <p:par>
                                <p:cTn id="15" presetID="10" presetClass="entr" presetSubtype="0" fill="hold" grpId="0" nodeType="withEffect">
                                  <p:stCondLst>
                                    <p:cond delay="2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42" presetClass="path" presetSubtype="0" decel="100000" fill="hold" grpId="1" nodeType="withEffect">
                                  <p:stCondLst>
                                    <p:cond delay="200"/>
                                  </p:stCondLst>
                                  <p:childTnLst>
                                    <p:animMotion origin="layout" path="M -1.38626E-6 -3.17749E-7 L -1.38626E-6 0.09124 " pathEditMode="relative" rAng="0" ptsTypes="AA">
                                      <p:cBhvr>
                                        <p:cTn id="19" dur="600" spd="-100000" fill="hold"/>
                                        <p:tgtEl>
                                          <p:spTgt spid="77"/>
                                        </p:tgtEl>
                                        <p:attrNameLst>
                                          <p:attrName>ppt_x</p:attrName>
                                          <p:attrName>ppt_y</p:attrName>
                                        </p:attrNameLst>
                                      </p:cBhvr>
                                      <p:rCtr x="0" y="45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6" grpId="1"/>
      <p:bldP spid="77" grpId="0"/>
      <p:bldP spid="77" grpId="1"/>
      <p:bldP spid="78" grpId="0"/>
      <p:bldP spid="7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29536" y="1139848"/>
            <a:ext cx="5565454" cy="1900504"/>
            <a:chOff x="6629593" y="986108"/>
            <a:chExt cx="5566244" cy="1900774"/>
          </a:xfrm>
        </p:grpSpPr>
        <p:pic>
          <p:nvPicPr>
            <p:cNvPr id="31" name="Picture 30"/>
            <p:cNvPicPr>
              <a:picLocks noChangeAspect="1"/>
            </p:cNvPicPr>
            <p:nvPr/>
          </p:nvPicPr>
          <p:blipFill rotWithShape="1">
            <a:blip r:embed="rId3"/>
            <a:srcRect r="53422" b="499"/>
            <a:stretch/>
          </p:blipFill>
          <p:spPr>
            <a:xfrm>
              <a:off x="6629593" y="986108"/>
              <a:ext cx="1713943" cy="844759"/>
            </a:xfrm>
            <a:prstGeom prst="rect">
              <a:avLst/>
            </a:prstGeom>
          </p:spPr>
        </p:pic>
        <p:pic>
          <p:nvPicPr>
            <p:cNvPr id="29" name="Picture 28"/>
            <p:cNvPicPr>
              <a:picLocks noChangeAspect="1"/>
            </p:cNvPicPr>
            <p:nvPr/>
          </p:nvPicPr>
          <p:blipFill>
            <a:blip r:embed="rId4"/>
            <a:stretch>
              <a:fillRect/>
            </a:stretch>
          </p:blipFill>
          <p:spPr>
            <a:xfrm>
              <a:off x="6890210" y="1924106"/>
              <a:ext cx="4438529" cy="962776"/>
            </a:xfrm>
            <a:prstGeom prst="rect">
              <a:avLst/>
            </a:prstGeom>
          </p:spPr>
        </p:pic>
        <p:pic>
          <p:nvPicPr>
            <p:cNvPr id="27" name="Picture 26"/>
            <p:cNvPicPr>
              <a:picLocks noChangeAspect="1"/>
            </p:cNvPicPr>
            <p:nvPr/>
          </p:nvPicPr>
          <p:blipFill>
            <a:blip r:embed="rId5"/>
            <a:stretch>
              <a:fillRect/>
            </a:stretch>
          </p:blipFill>
          <p:spPr>
            <a:xfrm>
              <a:off x="7848824" y="1246422"/>
              <a:ext cx="4347013" cy="1064889"/>
            </a:xfrm>
            <a:prstGeom prst="rect">
              <a:avLst/>
            </a:prstGeom>
          </p:spPr>
        </p:pic>
      </p:grpSp>
      <p:pic>
        <p:nvPicPr>
          <p:cNvPr id="13" name="Picture 1" descr="image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9965" y="2498429"/>
            <a:ext cx="4889772" cy="2034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p:txBody>
          <a:bodyPr/>
          <a:lstStyle/>
          <a:p>
            <a:pPr lvl="0"/>
            <a:r>
              <a:rPr lang="en-US" dirty="0"/>
              <a:t>Roadmap recap</a:t>
            </a:r>
          </a:p>
        </p:txBody>
      </p:sp>
      <p:grpSp>
        <p:nvGrpSpPr>
          <p:cNvPr id="19" name="Group 18"/>
          <p:cNvGrpSpPr/>
          <p:nvPr/>
        </p:nvGrpSpPr>
        <p:grpSpPr>
          <a:xfrm>
            <a:off x="8471434" y="4121552"/>
            <a:ext cx="3707338" cy="2115708"/>
            <a:chOff x="5779769" y="3296078"/>
            <a:chExt cx="5180472" cy="3374043"/>
          </a:xfrm>
        </p:grpSpPr>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79769" y="3296078"/>
              <a:ext cx="5180472" cy="337404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09341" y="3296079"/>
              <a:ext cx="826088" cy="221820"/>
            </a:xfrm>
            <a:prstGeom prst="rect">
              <a:avLst/>
            </a:prstGeom>
            <a:ln>
              <a:noFill/>
            </a:ln>
            <a:effectLst>
              <a:outerShdw blurRad="292100" dist="139700" dir="2700000" algn="tl" rotWithShape="0">
                <a:srgbClr val="333333">
                  <a:alpha val="65000"/>
                </a:srgbClr>
              </a:outerShdw>
            </a:effectLst>
          </p:spPr>
        </p:pic>
      </p:grpSp>
      <p:pic>
        <p:nvPicPr>
          <p:cNvPr id="1026" name="Picture 2" descr="image00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08538" y="4891520"/>
            <a:ext cx="2436952" cy="1806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
          <p:cNvSpPr>
            <a:spLocks noGrp="1"/>
          </p:cNvSpPr>
          <p:nvPr>
            <p:ph type="body" sz="quarter" idx="10"/>
          </p:nvPr>
        </p:nvSpPr>
        <p:spPr>
          <a:xfrm>
            <a:off x="274638" y="1366234"/>
            <a:ext cx="6833900" cy="2092881"/>
          </a:xfrm>
        </p:spPr>
        <p:txBody>
          <a:bodyPr/>
          <a:lstStyle/>
          <a:p>
            <a:pPr marL="0" indent="0" defTabSz="932186" fontAlgn="base">
              <a:lnSpc>
                <a:spcPct val="100000"/>
              </a:lnSpc>
              <a:spcBef>
                <a:spcPts val="392"/>
              </a:spcBef>
              <a:spcAft>
                <a:spcPts val="306"/>
              </a:spcAft>
              <a:buSzTx/>
              <a:buNone/>
            </a:pPr>
            <a:r>
              <a:rPr lang="en-US" sz="2448" dirty="0">
                <a:gradFill>
                  <a:gsLst>
                    <a:gs pos="3000">
                      <a:srgbClr val="264178"/>
                    </a:gs>
                    <a:gs pos="17000">
                      <a:srgbClr val="264178"/>
                    </a:gs>
                  </a:gsLst>
                  <a:lin ang="0" scaled="0"/>
                </a:gradFill>
              </a:rPr>
              <a:t>Microsoft Project (client) integration</a:t>
            </a:r>
            <a:br>
              <a:rPr lang="en-US" sz="1632"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br>
            <a:r>
              <a:rPr lang="en-US" sz="1428"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t>Manage projects more effectively by augmenting the project economics and planning details in PSA with robust project management in MS Project. (n)</a:t>
            </a:r>
          </a:p>
          <a:p>
            <a:pPr marL="0" indent="0" defTabSz="932186" fontAlgn="base">
              <a:lnSpc>
                <a:spcPct val="100000"/>
              </a:lnSpc>
              <a:spcBef>
                <a:spcPts val="392"/>
              </a:spcBef>
              <a:spcAft>
                <a:spcPts val="306"/>
              </a:spcAft>
              <a:buSzTx/>
              <a:buNone/>
            </a:pPr>
            <a:r>
              <a:rPr lang="en-US" sz="2448" dirty="0">
                <a:gradFill>
                  <a:gsLst>
                    <a:gs pos="15000">
                      <a:srgbClr val="264178"/>
                    </a:gs>
                    <a:gs pos="83000">
                      <a:srgbClr val="264178"/>
                    </a:gs>
                  </a:gsLst>
                </a:gradFill>
              </a:rPr>
              <a:t>Scheduling Unification</a:t>
            </a:r>
            <a:br>
              <a:rPr lang="en-US" sz="1428"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br>
            <a:r>
              <a:rPr lang="en-US" sz="1428"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t>Optimize resource assignments and increase utilization by consolidating the resource mix for ‘everything-as-a-service’ scenarios across various workloads. (n)</a:t>
            </a:r>
          </a:p>
          <a:p>
            <a:pPr marL="0" indent="0" defTabSz="932186" fontAlgn="base">
              <a:lnSpc>
                <a:spcPct val="100000"/>
              </a:lnSpc>
              <a:spcBef>
                <a:spcPts val="392"/>
              </a:spcBef>
              <a:spcAft>
                <a:spcPts val="306"/>
              </a:spcAft>
              <a:buSzTx/>
              <a:buNone/>
            </a:pPr>
            <a:r>
              <a:rPr lang="en-US" sz="2448" dirty="0">
                <a:gradFill>
                  <a:gsLst>
                    <a:gs pos="15000">
                      <a:srgbClr val="264178"/>
                    </a:gs>
                    <a:gs pos="83000">
                      <a:srgbClr val="264178"/>
                    </a:gs>
                  </a:gsLst>
                </a:gradFill>
              </a:rPr>
              <a:t>Exchange Booking integration</a:t>
            </a:r>
          </a:p>
          <a:p>
            <a:pPr marL="0" indent="0" defTabSz="932186" fontAlgn="base">
              <a:lnSpc>
                <a:spcPct val="100000"/>
              </a:lnSpc>
              <a:spcBef>
                <a:spcPts val="392"/>
              </a:spcBef>
              <a:spcAft>
                <a:spcPts val="306"/>
              </a:spcAft>
              <a:buSzTx/>
              <a:buNone/>
            </a:pPr>
            <a:r>
              <a:rPr lang="en-US" sz="1428"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t>Improve employee productivity through ease of tracking and managing all project and non-project related schedules on their device or app of choice. (e)</a:t>
            </a:r>
          </a:p>
          <a:p>
            <a:pPr marL="0" indent="0" defTabSz="932186" fontAlgn="base">
              <a:lnSpc>
                <a:spcPct val="100000"/>
              </a:lnSpc>
              <a:spcBef>
                <a:spcPts val="392"/>
              </a:spcBef>
              <a:spcAft>
                <a:spcPts val="306"/>
              </a:spcAft>
              <a:buSzTx/>
              <a:buNone/>
            </a:pPr>
            <a:r>
              <a:rPr lang="en-US" sz="2448" dirty="0">
                <a:gradFill>
                  <a:gsLst>
                    <a:gs pos="15000">
                      <a:srgbClr val="264178"/>
                    </a:gs>
                    <a:gs pos="83000">
                      <a:srgbClr val="264178"/>
                    </a:gs>
                  </a:gsLst>
                </a:gradFill>
              </a:rPr>
              <a:t>Unified contracts and billing with Field Service</a:t>
            </a:r>
          </a:p>
          <a:p>
            <a:pPr marL="0" indent="0" defTabSz="932186" fontAlgn="base">
              <a:lnSpc>
                <a:spcPct val="100000"/>
              </a:lnSpc>
              <a:spcBef>
                <a:spcPts val="392"/>
              </a:spcBef>
              <a:spcAft>
                <a:spcPts val="306"/>
              </a:spcAft>
              <a:buSzTx/>
              <a:buNone/>
            </a:pPr>
            <a:r>
              <a:rPr lang="en-US" sz="1428"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t>Simplify customer experience through integrated end-to-end service delivery management and streamlined forecast to actuals reconciliation.  (n)</a:t>
            </a:r>
          </a:p>
          <a:p>
            <a:pPr marL="0" indent="0" defTabSz="932186" fontAlgn="base">
              <a:lnSpc>
                <a:spcPct val="100000"/>
              </a:lnSpc>
              <a:spcBef>
                <a:spcPts val="392"/>
              </a:spcBef>
              <a:spcAft>
                <a:spcPts val="306"/>
              </a:spcAft>
              <a:buSzTx/>
              <a:buNone/>
            </a:pPr>
            <a:r>
              <a:rPr lang="en-US" sz="2448" dirty="0">
                <a:gradFill>
                  <a:gsLst>
                    <a:gs pos="15000">
                      <a:srgbClr val="264178"/>
                    </a:gs>
                    <a:gs pos="83000">
                      <a:srgbClr val="264178"/>
                    </a:gs>
                  </a:gsLst>
                </a:gradFill>
              </a:rPr>
              <a:t>Collaborative Portals</a:t>
            </a:r>
          </a:p>
          <a:p>
            <a:pPr marL="0" indent="0" defTabSz="932186" fontAlgn="base">
              <a:lnSpc>
                <a:spcPct val="100000"/>
              </a:lnSpc>
              <a:spcBef>
                <a:spcPts val="392"/>
              </a:spcBef>
              <a:spcAft>
                <a:spcPts val="306"/>
              </a:spcAft>
              <a:buSzTx/>
              <a:buNone/>
            </a:pPr>
            <a:r>
              <a:rPr lang="en-US" sz="1428" dirty="0">
                <a:gradFill>
                  <a:gsLst>
                    <a:gs pos="2000">
                      <a:schemeClr val="tx1">
                        <a:lumMod val="90000"/>
                        <a:lumOff val="10000"/>
                      </a:schemeClr>
                    </a:gs>
                    <a:gs pos="15000">
                      <a:schemeClr val="tx1">
                        <a:lumMod val="90000"/>
                        <a:lumOff val="10000"/>
                      </a:schemeClr>
                    </a:gs>
                  </a:gsLst>
                  <a:lin ang="5400000" scaled="1"/>
                </a:gradFill>
                <a:latin typeface="Segoe UI" panose="020B0502040204020203" pitchFamily="34" charset="0"/>
                <a:ea typeface="Segoe UI" panose="020B0502040204020203" pitchFamily="34" charset="0"/>
                <a:cs typeface="Segoe UI" panose="020B0502040204020203" pitchFamily="34" charset="0"/>
              </a:rPr>
              <a:t>Empower customers and partners by providing a 360 view to all project-related activities, assignments and related dashboards in self-serve capacity. (n)</a:t>
            </a:r>
          </a:p>
        </p:txBody>
      </p:sp>
    </p:spTree>
    <p:extLst>
      <p:ext uri="{BB962C8B-B14F-4D97-AF65-F5344CB8AC3E}">
        <p14:creationId xmlns:p14="http://schemas.microsoft.com/office/powerpoint/2010/main" val="10702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350"/>
                                        <p:tgtEl>
                                          <p:spTgt spid="13"/>
                                        </p:tgtEl>
                                      </p:cBhvr>
                                    </p:animEffect>
                                  </p:childTnLst>
                                </p:cTn>
                              </p:par>
                              <p:par>
                                <p:cTn id="10" presetID="10" presetClass="entr" presetSubtype="0" fill="hold" nodeType="withEffect">
                                  <p:stCondLst>
                                    <p:cond delay="15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350"/>
                                        <p:tgtEl>
                                          <p:spTgt spid="19"/>
                                        </p:tgtEl>
                                      </p:cBhvr>
                                    </p:animEffect>
                                  </p:childTnLst>
                                </p:cTn>
                              </p:par>
                              <p:par>
                                <p:cTn id="13" presetID="10" presetClass="entr" presetSubtype="0" fill="hold" nodeType="withEffect">
                                  <p:stCondLst>
                                    <p:cond delay="50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350"/>
                                        <p:tgtEl>
                                          <p:spTgt spid="1026"/>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350"/>
                                        <p:tgtEl>
                                          <p:spTgt spid="20">
                                            <p:txEl>
                                              <p:pRg st="0" end="0"/>
                                            </p:txEl>
                                          </p:spTgt>
                                        </p:tgtEl>
                                      </p:cBhvr>
                                    </p:animEffect>
                                  </p:childTnLst>
                                </p:cTn>
                              </p:par>
                            </p:childTnLst>
                          </p:cTn>
                        </p:par>
                        <p:par>
                          <p:cTn id="19" fill="hold">
                            <p:stCondLst>
                              <p:cond delay="1850"/>
                            </p:stCondLst>
                            <p:childTnLst>
                              <p:par>
                                <p:cTn id="20" presetID="10" presetClass="entr" presetSubtype="0" fill="hold" grpId="0" nodeType="after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fade">
                                      <p:cBhvr>
                                        <p:cTn id="22" dur="350"/>
                                        <p:tgtEl>
                                          <p:spTgt spid="20">
                                            <p:txEl>
                                              <p:pRg st="1" end="1"/>
                                            </p:txEl>
                                          </p:spTgt>
                                        </p:tgtEl>
                                      </p:cBhvr>
                                    </p:animEffect>
                                  </p:childTnLst>
                                </p:cTn>
                              </p:par>
                            </p:childTnLst>
                          </p:cTn>
                        </p:par>
                        <p:par>
                          <p:cTn id="23" fill="hold">
                            <p:stCondLst>
                              <p:cond delay="2200"/>
                            </p:stCondLst>
                            <p:childTnLst>
                              <p:par>
                                <p:cTn id="24" presetID="10" presetClass="entr" presetSubtype="0" fill="hold" grpId="0" nodeType="afterEffect">
                                  <p:stCondLst>
                                    <p:cond delay="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350"/>
                                        <p:tgtEl>
                                          <p:spTgt spid="20">
                                            <p:txEl>
                                              <p:pRg st="2" end="2"/>
                                            </p:txEl>
                                          </p:spTgt>
                                        </p:tgtEl>
                                      </p:cBhvr>
                                    </p:animEffect>
                                  </p:childTnLst>
                                </p:cTn>
                              </p:par>
                            </p:childTnLst>
                          </p:cTn>
                        </p:par>
                        <p:par>
                          <p:cTn id="27" fill="hold">
                            <p:stCondLst>
                              <p:cond delay="2550"/>
                            </p:stCondLst>
                            <p:childTnLst>
                              <p:par>
                                <p:cTn id="28" presetID="10" presetClass="entr" presetSubtype="0" fill="hold" grpId="0" nodeType="after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fade">
                                      <p:cBhvr>
                                        <p:cTn id="30" dur="350"/>
                                        <p:tgtEl>
                                          <p:spTgt spid="20">
                                            <p:txEl>
                                              <p:pRg st="3" end="3"/>
                                            </p:txEl>
                                          </p:spTgt>
                                        </p:tgtEl>
                                      </p:cBhvr>
                                    </p:animEffect>
                                  </p:childTnLst>
                                </p:cTn>
                              </p:par>
                            </p:childTnLst>
                          </p:cTn>
                        </p:par>
                        <p:par>
                          <p:cTn id="31" fill="hold">
                            <p:stCondLst>
                              <p:cond delay="2900"/>
                            </p:stCondLst>
                            <p:childTnLst>
                              <p:par>
                                <p:cTn id="32" presetID="10" presetClass="entr" presetSubtype="0" fill="hold" grpId="0" nodeType="afterEffect">
                                  <p:stCondLst>
                                    <p:cond delay="0"/>
                                  </p:stCondLst>
                                  <p:childTnLst>
                                    <p:set>
                                      <p:cBhvr>
                                        <p:cTn id="33" dur="1" fill="hold">
                                          <p:stCondLst>
                                            <p:cond delay="0"/>
                                          </p:stCondLst>
                                        </p:cTn>
                                        <p:tgtEl>
                                          <p:spTgt spid="20">
                                            <p:txEl>
                                              <p:pRg st="4" end="4"/>
                                            </p:txEl>
                                          </p:spTgt>
                                        </p:tgtEl>
                                        <p:attrNameLst>
                                          <p:attrName>style.visibility</p:attrName>
                                        </p:attrNameLst>
                                      </p:cBhvr>
                                      <p:to>
                                        <p:strVal val="visible"/>
                                      </p:to>
                                    </p:set>
                                    <p:animEffect transition="in" filter="fade">
                                      <p:cBhvr>
                                        <p:cTn id="34" dur="350"/>
                                        <p:tgtEl>
                                          <p:spTgt spid="20">
                                            <p:txEl>
                                              <p:pRg st="4" end="4"/>
                                            </p:txEl>
                                          </p:spTgt>
                                        </p:tgtEl>
                                      </p:cBhvr>
                                    </p:animEffect>
                                  </p:childTnLst>
                                </p:cTn>
                              </p:par>
                            </p:childTnLst>
                          </p:cTn>
                        </p:par>
                        <p:par>
                          <p:cTn id="35" fill="hold">
                            <p:stCondLst>
                              <p:cond delay="3250"/>
                            </p:stCondLst>
                            <p:childTnLst>
                              <p:par>
                                <p:cTn id="36" presetID="10" presetClass="entr" presetSubtype="0" fill="hold" grpId="0" nodeType="afterEffect">
                                  <p:stCondLst>
                                    <p:cond delay="0"/>
                                  </p:stCondLst>
                                  <p:childTnLst>
                                    <p:set>
                                      <p:cBhvr>
                                        <p:cTn id="37" dur="1" fill="hold">
                                          <p:stCondLst>
                                            <p:cond delay="0"/>
                                          </p:stCondLst>
                                        </p:cTn>
                                        <p:tgtEl>
                                          <p:spTgt spid="20">
                                            <p:txEl>
                                              <p:pRg st="5" end="5"/>
                                            </p:txEl>
                                          </p:spTgt>
                                        </p:tgtEl>
                                        <p:attrNameLst>
                                          <p:attrName>style.visibility</p:attrName>
                                        </p:attrNameLst>
                                      </p:cBhvr>
                                      <p:to>
                                        <p:strVal val="visible"/>
                                      </p:to>
                                    </p:set>
                                    <p:animEffect transition="in" filter="fade">
                                      <p:cBhvr>
                                        <p:cTn id="38" dur="350"/>
                                        <p:tgtEl>
                                          <p:spTgt spid="20">
                                            <p:txEl>
                                              <p:pRg st="5" end="5"/>
                                            </p:txEl>
                                          </p:spTgt>
                                        </p:tgtEl>
                                      </p:cBhvr>
                                    </p:animEffect>
                                  </p:childTnLst>
                                </p:cTn>
                              </p:par>
                            </p:childTnLst>
                          </p:cTn>
                        </p:par>
                        <p:par>
                          <p:cTn id="39" fill="hold">
                            <p:stCondLst>
                              <p:cond delay="3600"/>
                            </p:stCondLst>
                            <p:childTnLst>
                              <p:par>
                                <p:cTn id="40" presetID="10" presetClass="entr" presetSubtype="0" fill="hold" grpId="0" nodeType="afterEffect">
                                  <p:stCondLst>
                                    <p:cond delay="0"/>
                                  </p:stCondLst>
                                  <p:childTnLst>
                                    <p:set>
                                      <p:cBhvr>
                                        <p:cTn id="41" dur="1" fill="hold">
                                          <p:stCondLst>
                                            <p:cond delay="0"/>
                                          </p:stCondLst>
                                        </p:cTn>
                                        <p:tgtEl>
                                          <p:spTgt spid="20">
                                            <p:txEl>
                                              <p:pRg st="6" end="6"/>
                                            </p:txEl>
                                          </p:spTgt>
                                        </p:tgtEl>
                                        <p:attrNameLst>
                                          <p:attrName>style.visibility</p:attrName>
                                        </p:attrNameLst>
                                      </p:cBhvr>
                                      <p:to>
                                        <p:strVal val="visible"/>
                                      </p:to>
                                    </p:set>
                                    <p:animEffect transition="in" filter="fade">
                                      <p:cBhvr>
                                        <p:cTn id="42" dur="350"/>
                                        <p:tgtEl>
                                          <p:spTgt spid="20">
                                            <p:txEl>
                                              <p:pRg st="6" end="6"/>
                                            </p:txEl>
                                          </p:spTgt>
                                        </p:tgtEl>
                                      </p:cBhvr>
                                    </p:animEffect>
                                  </p:childTnLst>
                                </p:cTn>
                              </p:par>
                            </p:childTnLst>
                          </p:cTn>
                        </p:par>
                        <p:par>
                          <p:cTn id="43" fill="hold">
                            <p:stCondLst>
                              <p:cond delay="3950"/>
                            </p:stCondLst>
                            <p:childTnLst>
                              <p:par>
                                <p:cTn id="44" presetID="10" presetClass="entr" presetSubtype="0" fill="hold" grpId="0" nodeType="afterEffect">
                                  <p:stCondLst>
                                    <p:cond delay="0"/>
                                  </p:stCondLst>
                                  <p:childTnLst>
                                    <p:set>
                                      <p:cBhvr>
                                        <p:cTn id="45" dur="1" fill="hold">
                                          <p:stCondLst>
                                            <p:cond delay="0"/>
                                          </p:stCondLst>
                                        </p:cTn>
                                        <p:tgtEl>
                                          <p:spTgt spid="20">
                                            <p:txEl>
                                              <p:pRg st="7" end="7"/>
                                            </p:txEl>
                                          </p:spTgt>
                                        </p:tgtEl>
                                        <p:attrNameLst>
                                          <p:attrName>style.visibility</p:attrName>
                                        </p:attrNameLst>
                                      </p:cBhvr>
                                      <p:to>
                                        <p:strVal val="visible"/>
                                      </p:to>
                                    </p:set>
                                    <p:animEffect transition="in" filter="fade">
                                      <p:cBhvr>
                                        <p:cTn id="46" dur="35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882" y="1529469"/>
            <a:ext cx="12434711" cy="4600843"/>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 name="Rectangle 4"/>
          <p:cNvSpPr/>
          <p:nvPr/>
        </p:nvSpPr>
        <p:spPr bwMode="auto">
          <a:xfrm>
            <a:off x="882" y="3266825"/>
            <a:ext cx="12434711" cy="2453141"/>
          </a:xfrm>
          <a:prstGeom prst="rect">
            <a:avLst/>
          </a:prstGeom>
          <a:solidFill>
            <a:srgbClr val="26417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p:txBody>
          <a:bodyPr/>
          <a:lstStyle/>
          <a:p>
            <a:r>
              <a:rPr lang="en-US" sz="4488" dirty="0"/>
              <a:t>Why Dynamics 365 for Project Service Automation</a:t>
            </a:r>
          </a:p>
        </p:txBody>
      </p:sp>
      <p:sp>
        <p:nvSpPr>
          <p:cNvPr id="50" name="TextBox 49"/>
          <p:cNvSpPr txBox="1"/>
          <p:nvPr/>
        </p:nvSpPr>
        <p:spPr>
          <a:xfrm>
            <a:off x="522510" y="4193207"/>
            <a:ext cx="2742810" cy="1159836"/>
          </a:xfrm>
          <a:prstGeom prst="rect">
            <a:avLst/>
          </a:prstGeom>
          <a:noFill/>
        </p:spPr>
        <p:txBody>
          <a:bodyPr wrap="square" lIns="182854" tIns="146283" rIns="182854" bIns="146283"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Start with what </a:t>
            </a:r>
            <a:b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b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you need and grow </a:t>
            </a:r>
            <a:b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b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at your own pace</a:t>
            </a:r>
          </a:p>
        </p:txBody>
      </p:sp>
      <p:sp>
        <p:nvSpPr>
          <p:cNvPr id="51" name="TextBox 50"/>
          <p:cNvSpPr txBox="1"/>
          <p:nvPr/>
        </p:nvSpPr>
        <p:spPr>
          <a:xfrm>
            <a:off x="3447266" y="4193207"/>
            <a:ext cx="2742810" cy="1159836"/>
          </a:xfrm>
          <a:prstGeom prst="rect">
            <a:avLst/>
          </a:prstGeom>
          <a:noFill/>
        </p:spPr>
        <p:txBody>
          <a:bodyPr wrap="square" lIns="182854" tIns="146283" rIns="182854" bIns="146283"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Familiar tools in the context of your business processes</a:t>
            </a:r>
          </a:p>
        </p:txBody>
      </p:sp>
      <p:sp>
        <p:nvSpPr>
          <p:cNvPr id="62" name="TextBox 61"/>
          <p:cNvSpPr txBox="1"/>
          <p:nvPr/>
        </p:nvSpPr>
        <p:spPr>
          <a:xfrm>
            <a:off x="6218237" y="4193207"/>
            <a:ext cx="2895190" cy="1159836"/>
          </a:xfrm>
          <a:prstGeom prst="rect">
            <a:avLst/>
          </a:prstGeom>
          <a:noFill/>
        </p:spPr>
        <p:txBody>
          <a:bodyPr wrap="square" lIns="182854" tIns="146283" rIns="182854" bIns="146283"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Built-in intelligence </a:t>
            </a:r>
            <a:b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b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to proactively guide </a:t>
            </a:r>
            <a:b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b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cs typeface="Segoe UI Semilight" panose="020B0402040204020203" pitchFamily="34" charset="0"/>
              </a:rPr>
              <a:t>to optimal outcomes</a:t>
            </a:r>
          </a:p>
        </p:txBody>
      </p:sp>
      <p:sp>
        <p:nvSpPr>
          <p:cNvPr id="64" name="TextBox 63"/>
          <p:cNvSpPr txBox="1"/>
          <p:nvPr/>
        </p:nvSpPr>
        <p:spPr>
          <a:xfrm>
            <a:off x="8985795" y="4193207"/>
            <a:ext cx="3150450" cy="1159836"/>
          </a:xfrm>
          <a:prstGeom prst="rect">
            <a:avLst/>
          </a:prstGeom>
          <a:noFill/>
        </p:spPr>
        <p:txBody>
          <a:bodyPr wrap="square" lIns="182854" tIns="146283" rIns="182854" bIns="146283" rtlCol="0">
            <a:spAutoFit/>
          </a:bodyPr>
          <a:lstStyle>
            <a:defPPr>
              <a:defRPr lang="en-US"/>
            </a:defPPr>
            <a:lvl1pPr algn="ctr">
              <a:lnSpc>
                <a:spcPct val="90000"/>
              </a:lnSpc>
              <a:defRPr sz="2000">
                <a:latin typeface="Segoe UI Semilight" panose="020B0402040204020203" pitchFamily="34" charset="0"/>
                <a:cs typeface="Segoe UI Semilight" panose="020B0402040204020203" pitchFamily="34" charset="0"/>
              </a:defRPr>
            </a:lvl1pPr>
          </a:lstStyle>
          <a:p>
            <a:pPr marL="0" marR="0" lvl="0" indent="0" algn="ctr" defTabSz="932563"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gradFill>
                  <a:gsLst>
                    <a:gs pos="0">
                      <a:schemeClr val="bg1"/>
                    </a:gs>
                    <a:gs pos="100000">
                      <a:schemeClr val="bg1"/>
                    </a:gs>
                  </a:gsLst>
                  <a:lin ang="5400000" scaled="0"/>
                </a:gradFill>
                <a:effectLst/>
                <a:uLnTx/>
                <a:uFillTx/>
                <a:latin typeface="+mn-lt"/>
                <a:cs typeface="Segoe UI Semilight" panose="020B0402040204020203" pitchFamily="34" charset="0"/>
              </a:rPr>
              <a:t>Grow, evolve and transform with modern, extensible platform</a:t>
            </a:r>
          </a:p>
        </p:txBody>
      </p:sp>
      <p:grpSp>
        <p:nvGrpSpPr>
          <p:cNvPr id="8" name="Group 7"/>
          <p:cNvGrpSpPr/>
          <p:nvPr/>
        </p:nvGrpSpPr>
        <p:grpSpPr>
          <a:xfrm>
            <a:off x="3666671" y="1897283"/>
            <a:ext cx="2304002" cy="2122264"/>
            <a:chOff x="3594237" y="1860251"/>
            <a:chExt cx="2259031" cy="2080840"/>
          </a:xfrm>
        </p:grpSpPr>
        <p:sp>
          <p:nvSpPr>
            <p:cNvPr id="117" name="TextBox 116"/>
            <p:cNvSpPr txBox="1">
              <a:spLocks noChangeAspect="1"/>
            </p:cNvSpPr>
            <p:nvPr/>
          </p:nvSpPr>
          <p:spPr>
            <a:xfrm>
              <a:off x="3594237" y="1860251"/>
              <a:ext cx="2259031" cy="452111"/>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90000"/>
                </a:lnSpc>
                <a:spcBef>
                  <a:spcPts val="0"/>
                </a:spcBef>
                <a:spcAft>
                  <a:spcPts val="0"/>
                </a:spcAft>
                <a:buClrTx/>
                <a:buSzTx/>
                <a:buFontTx/>
                <a:buNone/>
                <a:tabLst/>
                <a:defRPr/>
              </a:pPr>
              <a:r>
                <a:rPr kumimoji="0" lang="en-US" sz="3264" b="0" i="0" u="none" strike="noStrike" kern="0" cap="none" spc="0" normalizeH="0" baseline="0" noProof="0" dirty="0">
                  <a:ln>
                    <a:noFill/>
                  </a:ln>
                  <a:solidFill>
                    <a:schemeClr val="tx1"/>
                  </a:solidFill>
                  <a:effectLst/>
                  <a:uLnTx/>
                  <a:uFillTx/>
                  <a:latin typeface="+mj-lt"/>
                  <a:cs typeface="Segoe UI Semilight" panose="020B0402040204020203" pitchFamily="34" charset="0"/>
                </a:rPr>
                <a:t>Productive</a:t>
              </a:r>
            </a:p>
          </p:txBody>
        </p:sp>
        <p:sp>
          <p:nvSpPr>
            <p:cNvPr id="44" name="Oval 43"/>
            <p:cNvSpPr/>
            <p:nvPr/>
          </p:nvSpPr>
          <p:spPr bwMode="auto">
            <a:xfrm>
              <a:off x="4038050" y="2569686"/>
              <a:ext cx="1371405" cy="1371405"/>
            </a:xfrm>
            <a:prstGeom prst="ellipse">
              <a:avLst/>
            </a:prstGeom>
            <a:solidFill>
              <a:schemeClr val="bg1"/>
            </a:solidFill>
            <a:ln w="28575">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68" tIns="149174" rIns="186468" bIns="149174" numCol="1" spcCol="0" rtlCol="0" fromWordArt="0" anchor="ctr" anchorCtr="0" forceAA="0" compatLnSpc="1">
              <a:prstTxWarp prst="textNoShape">
                <a:avLst/>
              </a:prstTxWarp>
              <a:noAutofit/>
            </a:bodyPr>
            <a:lstStyle/>
            <a:p>
              <a:pPr marL="0" marR="0" lvl="0" indent="0" algn="ctr" defTabSz="950663"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dirty="0">
                <a:ln>
                  <a:noFill/>
                </a:ln>
                <a:gradFill>
                  <a:gsLst>
                    <a:gs pos="0">
                      <a:schemeClr val="bg1"/>
                    </a:gs>
                    <a:gs pos="100000">
                      <a:schemeClr val="bg1"/>
                    </a:gs>
                  </a:gsLst>
                  <a:lin ang="5400000" scaled="0"/>
                </a:gradFill>
                <a:effectLst/>
                <a:uLnTx/>
                <a:uFillTx/>
                <a:ea typeface="Segoe UI" pitchFamily="34" charset="0"/>
                <a:cs typeface="Segoe UI" pitchFamily="34" charset="0"/>
              </a:endParaRPr>
            </a:p>
          </p:txBody>
        </p:sp>
        <p:grpSp>
          <p:nvGrpSpPr>
            <p:cNvPr id="6" name="Group 5"/>
            <p:cNvGrpSpPr/>
            <p:nvPr/>
          </p:nvGrpSpPr>
          <p:grpSpPr>
            <a:xfrm>
              <a:off x="4248045" y="3076787"/>
              <a:ext cx="951415" cy="357202"/>
              <a:chOff x="4303125" y="3071798"/>
              <a:chExt cx="1026406" cy="385357"/>
            </a:xfrm>
          </p:grpSpPr>
          <p:sp>
            <p:nvSpPr>
              <p:cNvPr id="45" name="Freeform 12"/>
              <p:cNvSpPr>
                <a:spLocks/>
              </p:cNvSpPr>
              <p:nvPr/>
            </p:nvSpPr>
            <p:spPr bwMode="auto">
              <a:xfrm>
                <a:off x="4974837" y="3071798"/>
                <a:ext cx="354694" cy="385357"/>
              </a:xfrm>
              <a:custGeom>
                <a:avLst/>
                <a:gdLst>
                  <a:gd name="T0" fmla="*/ 156 w 240"/>
                  <a:gd name="T1" fmla="*/ 0 h 270"/>
                  <a:gd name="T2" fmla="*/ 0 w 240"/>
                  <a:gd name="T3" fmla="*/ 0 h 270"/>
                  <a:gd name="T4" fmla="*/ 84 w 240"/>
                  <a:gd name="T5" fmla="*/ 134 h 270"/>
                  <a:gd name="T6" fmla="*/ 0 w 240"/>
                  <a:gd name="T7" fmla="*/ 270 h 270"/>
                  <a:gd name="T8" fmla="*/ 156 w 240"/>
                  <a:gd name="T9" fmla="*/ 270 h 270"/>
                  <a:gd name="T10" fmla="*/ 240 w 240"/>
                  <a:gd name="T11" fmla="*/ 134 h 270"/>
                  <a:gd name="T12" fmla="*/ 156 w 240"/>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240" h="270">
                    <a:moveTo>
                      <a:pt x="156" y="0"/>
                    </a:moveTo>
                    <a:lnTo>
                      <a:pt x="0" y="0"/>
                    </a:lnTo>
                    <a:lnTo>
                      <a:pt x="84" y="134"/>
                    </a:lnTo>
                    <a:lnTo>
                      <a:pt x="0" y="270"/>
                    </a:lnTo>
                    <a:lnTo>
                      <a:pt x="156" y="270"/>
                    </a:lnTo>
                    <a:lnTo>
                      <a:pt x="240" y="134"/>
                    </a:lnTo>
                    <a:lnTo>
                      <a:pt x="156" y="0"/>
                    </a:lnTo>
                    <a:close/>
                  </a:path>
                </a:pathLst>
              </a:custGeom>
              <a:solidFill>
                <a:schemeClr val="bg1"/>
              </a:solidFill>
              <a:ln w="38100">
                <a:solidFill>
                  <a:srgbClr val="264178"/>
                </a:solidFill>
              </a:ln>
              <a:extLst/>
            </p:spPr>
            <p:txBody>
              <a:bodyPr vert="horz" wrap="square" lIns="93247" tIns="46623" rIns="93247" bIns="46623" numCol="1" anchor="t" anchorCtr="0" compatLnSpc="1">
                <a:prstTxWarp prst="textNoShape">
                  <a:avLst/>
                </a:prstTxWarp>
              </a:bodyPr>
              <a:lstStyle/>
              <a:p>
                <a:pPr marL="0" marR="0" lvl="0" indent="0"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46" name="Freeform 13"/>
              <p:cNvSpPr>
                <a:spLocks/>
              </p:cNvSpPr>
              <p:nvPr/>
            </p:nvSpPr>
            <p:spPr bwMode="auto">
              <a:xfrm>
                <a:off x="4644079" y="3071798"/>
                <a:ext cx="354694" cy="385357"/>
              </a:xfrm>
              <a:custGeom>
                <a:avLst/>
                <a:gdLst>
                  <a:gd name="T0" fmla="*/ 156 w 240"/>
                  <a:gd name="T1" fmla="*/ 0 h 270"/>
                  <a:gd name="T2" fmla="*/ 0 w 240"/>
                  <a:gd name="T3" fmla="*/ 0 h 270"/>
                  <a:gd name="T4" fmla="*/ 84 w 240"/>
                  <a:gd name="T5" fmla="*/ 134 h 270"/>
                  <a:gd name="T6" fmla="*/ 0 w 240"/>
                  <a:gd name="T7" fmla="*/ 270 h 270"/>
                  <a:gd name="T8" fmla="*/ 156 w 240"/>
                  <a:gd name="T9" fmla="*/ 270 h 270"/>
                  <a:gd name="T10" fmla="*/ 240 w 240"/>
                  <a:gd name="T11" fmla="*/ 134 h 270"/>
                  <a:gd name="T12" fmla="*/ 156 w 240"/>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240" h="270">
                    <a:moveTo>
                      <a:pt x="156" y="0"/>
                    </a:moveTo>
                    <a:lnTo>
                      <a:pt x="0" y="0"/>
                    </a:lnTo>
                    <a:lnTo>
                      <a:pt x="84" y="134"/>
                    </a:lnTo>
                    <a:lnTo>
                      <a:pt x="0" y="270"/>
                    </a:lnTo>
                    <a:lnTo>
                      <a:pt x="156" y="270"/>
                    </a:lnTo>
                    <a:lnTo>
                      <a:pt x="240" y="134"/>
                    </a:lnTo>
                    <a:lnTo>
                      <a:pt x="156" y="0"/>
                    </a:lnTo>
                    <a:close/>
                  </a:path>
                </a:pathLst>
              </a:custGeom>
              <a:solidFill>
                <a:schemeClr val="bg1"/>
              </a:solidFill>
              <a:ln w="38100">
                <a:solidFill>
                  <a:srgbClr val="264178"/>
                </a:solidFill>
              </a:ln>
              <a:extLst/>
            </p:spPr>
            <p:txBody>
              <a:bodyPr vert="horz" wrap="square" lIns="93247" tIns="46623" rIns="93247" bIns="46623" numCol="1" anchor="t" anchorCtr="0" compatLnSpc="1">
                <a:prstTxWarp prst="textNoShape">
                  <a:avLst/>
                </a:prstTxWarp>
              </a:bodyPr>
              <a:lstStyle/>
              <a:p>
                <a:pPr marL="0" marR="0" lvl="0" indent="0"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47" name="Freeform 14"/>
              <p:cNvSpPr>
                <a:spLocks/>
              </p:cNvSpPr>
              <p:nvPr/>
            </p:nvSpPr>
            <p:spPr bwMode="auto">
              <a:xfrm>
                <a:off x="4303125" y="3071798"/>
                <a:ext cx="354694" cy="385357"/>
              </a:xfrm>
              <a:custGeom>
                <a:avLst/>
                <a:gdLst>
                  <a:gd name="T0" fmla="*/ 156 w 240"/>
                  <a:gd name="T1" fmla="*/ 0 h 270"/>
                  <a:gd name="T2" fmla="*/ 0 w 240"/>
                  <a:gd name="T3" fmla="*/ 0 h 270"/>
                  <a:gd name="T4" fmla="*/ 84 w 240"/>
                  <a:gd name="T5" fmla="*/ 134 h 270"/>
                  <a:gd name="T6" fmla="*/ 0 w 240"/>
                  <a:gd name="T7" fmla="*/ 270 h 270"/>
                  <a:gd name="T8" fmla="*/ 156 w 240"/>
                  <a:gd name="T9" fmla="*/ 270 h 270"/>
                  <a:gd name="T10" fmla="*/ 240 w 240"/>
                  <a:gd name="T11" fmla="*/ 134 h 270"/>
                  <a:gd name="T12" fmla="*/ 156 w 240"/>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240" h="270">
                    <a:moveTo>
                      <a:pt x="156" y="0"/>
                    </a:moveTo>
                    <a:lnTo>
                      <a:pt x="0" y="0"/>
                    </a:lnTo>
                    <a:lnTo>
                      <a:pt x="84" y="134"/>
                    </a:lnTo>
                    <a:lnTo>
                      <a:pt x="0" y="270"/>
                    </a:lnTo>
                    <a:lnTo>
                      <a:pt x="156" y="270"/>
                    </a:lnTo>
                    <a:lnTo>
                      <a:pt x="240" y="134"/>
                    </a:lnTo>
                    <a:lnTo>
                      <a:pt x="156" y="0"/>
                    </a:lnTo>
                    <a:close/>
                  </a:path>
                </a:pathLst>
              </a:custGeom>
              <a:solidFill>
                <a:schemeClr val="bg1"/>
              </a:solidFill>
              <a:ln w="38100">
                <a:solidFill>
                  <a:srgbClr val="264178"/>
                </a:solidFill>
              </a:ln>
              <a:extLst/>
            </p:spPr>
            <p:txBody>
              <a:bodyPr vert="horz" wrap="square" lIns="93247" tIns="46623" rIns="93247" bIns="46623" numCol="1" anchor="t" anchorCtr="0" compatLnSpc="1">
                <a:prstTxWarp prst="textNoShape">
                  <a:avLst/>
                </a:prstTxWarp>
              </a:bodyPr>
              <a:lstStyle/>
              <a:p>
                <a:pPr marL="0" marR="0" lvl="0" indent="0"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grpSp>
      </p:grpSp>
      <p:grpSp>
        <p:nvGrpSpPr>
          <p:cNvPr id="10" name="Group 9"/>
          <p:cNvGrpSpPr/>
          <p:nvPr/>
        </p:nvGrpSpPr>
        <p:grpSpPr>
          <a:xfrm>
            <a:off x="9587341" y="1899421"/>
            <a:ext cx="1947356" cy="2110531"/>
            <a:chOff x="9399343" y="1862347"/>
            <a:chExt cx="1909346" cy="2069336"/>
          </a:xfrm>
        </p:grpSpPr>
        <p:sp>
          <p:nvSpPr>
            <p:cNvPr id="78" name="TextBox 77"/>
            <p:cNvSpPr txBox="1"/>
            <p:nvPr/>
          </p:nvSpPr>
          <p:spPr>
            <a:xfrm>
              <a:off x="9399343" y="1862347"/>
              <a:ext cx="1909346" cy="452111"/>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90000"/>
                </a:lnSpc>
                <a:spcBef>
                  <a:spcPts val="0"/>
                </a:spcBef>
                <a:spcAft>
                  <a:spcPts val="0"/>
                </a:spcAft>
                <a:buClrTx/>
                <a:buSzTx/>
                <a:buFontTx/>
                <a:buNone/>
                <a:tabLst/>
                <a:defRPr/>
              </a:pPr>
              <a:r>
                <a:rPr kumimoji="0" lang="en-US" sz="3264" b="0" i="0" u="none" strike="noStrike" kern="0" cap="none" spc="0" normalizeH="0" baseline="0" noProof="0" dirty="0">
                  <a:ln>
                    <a:noFill/>
                  </a:ln>
                  <a:solidFill>
                    <a:schemeClr val="tx1"/>
                  </a:solidFill>
                  <a:effectLst/>
                  <a:uLnTx/>
                  <a:uFillTx/>
                  <a:latin typeface="+mj-lt"/>
                  <a:cs typeface="Segoe UI Semilight" panose="020B0402040204020203" pitchFamily="34" charset="0"/>
                </a:rPr>
                <a:t>Adaptable</a:t>
              </a:r>
            </a:p>
          </p:txBody>
        </p:sp>
        <p:grpSp>
          <p:nvGrpSpPr>
            <p:cNvPr id="69" name="Group 68"/>
            <p:cNvGrpSpPr>
              <a:grpSpLocks noChangeAspect="1"/>
            </p:cNvGrpSpPr>
            <p:nvPr/>
          </p:nvGrpSpPr>
          <p:grpSpPr>
            <a:xfrm>
              <a:off x="9668314" y="2560278"/>
              <a:ext cx="1371405" cy="1371405"/>
              <a:chOff x="9723437" y="2894176"/>
              <a:chExt cx="1645920" cy="1645920"/>
            </a:xfrm>
            <a:solidFill>
              <a:schemeClr val="accent4"/>
            </a:solidFill>
          </p:grpSpPr>
          <p:sp>
            <p:nvSpPr>
              <p:cNvPr id="70" name="Oval 69"/>
              <p:cNvSpPr>
                <a:spLocks noChangeAspect="1"/>
              </p:cNvSpPr>
              <p:nvPr/>
            </p:nvSpPr>
            <p:spPr bwMode="auto">
              <a:xfrm>
                <a:off x="9723437" y="2894176"/>
                <a:ext cx="1645920" cy="1645920"/>
              </a:xfrm>
              <a:prstGeom prst="ellipse">
                <a:avLst/>
              </a:prstGeom>
              <a:solidFill>
                <a:schemeClr val="bg1"/>
              </a:solidFill>
              <a:ln w="28575">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68" tIns="149174" rIns="186468" bIns="149174" numCol="1" spcCol="0" rtlCol="0" fromWordArt="0" anchor="ctr" anchorCtr="0" forceAA="0" compatLnSpc="1">
                <a:prstTxWarp prst="textNoShape">
                  <a:avLst/>
                </a:prstTxWarp>
                <a:noAutofit/>
              </a:bodyPr>
              <a:lstStyle/>
              <a:p>
                <a:pPr marL="0" marR="0" lvl="0" indent="0" algn="ctr" defTabSz="950663"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dirty="0">
                  <a:ln>
                    <a:noFill/>
                  </a:ln>
                  <a:gradFill>
                    <a:gsLst>
                      <a:gs pos="0">
                        <a:schemeClr val="bg1"/>
                      </a:gs>
                      <a:gs pos="100000">
                        <a:schemeClr val="bg1"/>
                      </a:gs>
                    </a:gsLst>
                    <a:lin ang="5400000" scaled="0"/>
                  </a:gradFill>
                  <a:effectLst/>
                  <a:uLnTx/>
                  <a:uFillTx/>
                  <a:ea typeface="Segoe UI" pitchFamily="34" charset="0"/>
                  <a:cs typeface="Segoe UI" pitchFamily="34" charset="0"/>
                </a:endParaRPr>
              </a:p>
            </p:txBody>
          </p:sp>
          <p:grpSp>
            <p:nvGrpSpPr>
              <p:cNvPr id="71" name="Group 70"/>
              <p:cNvGrpSpPr/>
              <p:nvPr/>
            </p:nvGrpSpPr>
            <p:grpSpPr>
              <a:xfrm>
                <a:off x="10067324" y="3391694"/>
                <a:ext cx="958147" cy="650884"/>
                <a:chOff x="10067324" y="3391694"/>
                <a:chExt cx="958147" cy="650884"/>
              </a:xfrm>
              <a:grpFill/>
            </p:grpSpPr>
            <p:grpSp>
              <p:nvGrpSpPr>
                <p:cNvPr id="72" name="Group 71"/>
                <p:cNvGrpSpPr/>
                <p:nvPr/>
              </p:nvGrpSpPr>
              <p:grpSpPr>
                <a:xfrm>
                  <a:off x="10078359" y="3391694"/>
                  <a:ext cx="947111" cy="546967"/>
                  <a:chOff x="10261601" y="3598023"/>
                  <a:chExt cx="1090003" cy="629489"/>
                </a:xfrm>
                <a:grpFill/>
              </p:grpSpPr>
              <p:sp>
                <p:nvSpPr>
                  <p:cNvPr id="76" name="Freeform 75"/>
                  <p:cNvSpPr/>
                  <p:nvPr/>
                </p:nvSpPr>
                <p:spPr bwMode="auto">
                  <a:xfrm>
                    <a:off x="10261601" y="3728806"/>
                    <a:ext cx="1082675" cy="498706"/>
                  </a:xfrm>
                  <a:custGeom>
                    <a:avLst/>
                    <a:gdLst>
                      <a:gd name="connsiteX0" fmla="*/ 1082675 w 1082675"/>
                      <a:gd name="connsiteY0" fmla="*/ 0 h 496888"/>
                      <a:gd name="connsiteX1" fmla="*/ 0 w 1082675"/>
                      <a:gd name="connsiteY1" fmla="*/ 496888 h 496888"/>
                      <a:gd name="connsiteX0" fmla="*/ 1082675 w 1082675"/>
                      <a:gd name="connsiteY0" fmla="*/ 10304 h 507192"/>
                      <a:gd name="connsiteX1" fmla="*/ 0 w 1082675"/>
                      <a:gd name="connsiteY1" fmla="*/ 507192 h 507192"/>
                      <a:gd name="connsiteX0" fmla="*/ 1082675 w 1082675"/>
                      <a:gd name="connsiteY0" fmla="*/ 8941 h 505829"/>
                      <a:gd name="connsiteX1" fmla="*/ 0 w 1082675"/>
                      <a:gd name="connsiteY1" fmla="*/ 505829 h 505829"/>
                      <a:gd name="connsiteX0" fmla="*/ 1082675 w 1082675"/>
                      <a:gd name="connsiteY0" fmla="*/ 3637 h 500525"/>
                      <a:gd name="connsiteX1" fmla="*/ 0 w 1082675"/>
                      <a:gd name="connsiteY1" fmla="*/ 500525 h 500525"/>
                      <a:gd name="connsiteX0" fmla="*/ 1082675 w 1082675"/>
                      <a:gd name="connsiteY0" fmla="*/ 3695 h 500583"/>
                      <a:gd name="connsiteX1" fmla="*/ 0 w 1082675"/>
                      <a:gd name="connsiteY1" fmla="*/ 500583 h 500583"/>
                      <a:gd name="connsiteX0" fmla="*/ 1082675 w 1082675"/>
                      <a:gd name="connsiteY0" fmla="*/ 3359 h 500247"/>
                      <a:gd name="connsiteX1" fmla="*/ 0 w 1082675"/>
                      <a:gd name="connsiteY1" fmla="*/ 500247 h 500247"/>
                      <a:gd name="connsiteX0" fmla="*/ 1082675 w 1082675"/>
                      <a:gd name="connsiteY0" fmla="*/ 1757 h 498645"/>
                      <a:gd name="connsiteX1" fmla="*/ 0 w 1082675"/>
                      <a:gd name="connsiteY1" fmla="*/ 498645 h 498645"/>
                      <a:gd name="connsiteX0" fmla="*/ 1082675 w 1082675"/>
                      <a:gd name="connsiteY0" fmla="*/ 1830 h 498718"/>
                      <a:gd name="connsiteX1" fmla="*/ 0 w 1082675"/>
                      <a:gd name="connsiteY1" fmla="*/ 498718 h 498718"/>
                      <a:gd name="connsiteX0" fmla="*/ 1082675 w 1082675"/>
                      <a:gd name="connsiteY0" fmla="*/ 1819 h 498707"/>
                      <a:gd name="connsiteX1" fmla="*/ 0 w 1082675"/>
                      <a:gd name="connsiteY1" fmla="*/ 498707 h 498707"/>
                    </a:gdLst>
                    <a:ahLst/>
                    <a:cxnLst>
                      <a:cxn ang="0">
                        <a:pos x="connsiteX0" y="connsiteY0"/>
                      </a:cxn>
                      <a:cxn ang="0">
                        <a:pos x="connsiteX1" y="connsiteY1"/>
                      </a:cxn>
                    </a:cxnLst>
                    <a:rect l="l" t="t" r="r" b="b"/>
                    <a:pathLst>
                      <a:path w="1082675" h="498707">
                        <a:moveTo>
                          <a:pt x="1082675" y="1819"/>
                        </a:moveTo>
                        <a:cubicBezTo>
                          <a:pt x="416982" y="-32576"/>
                          <a:pt x="614893" y="431502"/>
                          <a:pt x="0" y="498707"/>
                        </a:cubicBezTo>
                      </a:path>
                    </a:pathLst>
                  </a:custGeom>
                  <a:noFill/>
                  <a:ln w="38100">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77" name="Freeform 76"/>
                  <p:cNvSpPr/>
                  <p:nvPr/>
                </p:nvSpPr>
                <p:spPr bwMode="auto">
                  <a:xfrm>
                    <a:off x="11227779" y="3598023"/>
                    <a:ext cx="123825" cy="273050"/>
                  </a:xfrm>
                  <a:custGeom>
                    <a:avLst/>
                    <a:gdLst>
                      <a:gd name="connsiteX0" fmla="*/ 0 w 123825"/>
                      <a:gd name="connsiteY0" fmla="*/ 0 h 273050"/>
                      <a:gd name="connsiteX1" fmla="*/ 123825 w 123825"/>
                      <a:gd name="connsiteY1" fmla="*/ 125412 h 273050"/>
                      <a:gd name="connsiteX2" fmla="*/ 0 w 123825"/>
                      <a:gd name="connsiteY2" fmla="*/ 273050 h 273050"/>
                    </a:gdLst>
                    <a:ahLst/>
                    <a:cxnLst>
                      <a:cxn ang="0">
                        <a:pos x="connsiteX0" y="connsiteY0"/>
                      </a:cxn>
                      <a:cxn ang="0">
                        <a:pos x="connsiteX1" y="connsiteY1"/>
                      </a:cxn>
                      <a:cxn ang="0">
                        <a:pos x="connsiteX2" y="connsiteY2"/>
                      </a:cxn>
                    </a:cxnLst>
                    <a:rect l="l" t="t" r="r" b="b"/>
                    <a:pathLst>
                      <a:path w="123825" h="273050">
                        <a:moveTo>
                          <a:pt x="0" y="0"/>
                        </a:moveTo>
                        <a:lnTo>
                          <a:pt x="123825" y="125412"/>
                        </a:lnTo>
                        <a:lnTo>
                          <a:pt x="0" y="273050"/>
                        </a:lnTo>
                      </a:path>
                    </a:pathLst>
                  </a:custGeom>
                  <a:noFill/>
                  <a:ln w="38100">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grpSp>
            <p:sp>
              <p:nvSpPr>
                <p:cNvPr id="73" name="Freeform 72"/>
                <p:cNvSpPr/>
                <p:nvPr/>
              </p:nvSpPr>
              <p:spPr bwMode="auto">
                <a:xfrm flipV="1">
                  <a:off x="10917879" y="3805323"/>
                  <a:ext cx="107592" cy="237255"/>
                </a:xfrm>
                <a:custGeom>
                  <a:avLst/>
                  <a:gdLst>
                    <a:gd name="connsiteX0" fmla="*/ 0 w 123825"/>
                    <a:gd name="connsiteY0" fmla="*/ 0 h 273050"/>
                    <a:gd name="connsiteX1" fmla="*/ 123825 w 123825"/>
                    <a:gd name="connsiteY1" fmla="*/ 125412 h 273050"/>
                    <a:gd name="connsiteX2" fmla="*/ 0 w 123825"/>
                    <a:gd name="connsiteY2" fmla="*/ 273050 h 273050"/>
                  </a:gdLst>
                  <a:ahLst/>
                  <a:cxnLst>
                    <a:cxn ang="0">
                      <a:pos x="connsiteX0" y="connsiteY0"/>
                    </a:cxn>
                    <a:cxn ang="0">
                      <a:pos x="connsiteX1" y="connsiteY1"/>
                    </a:cxn>
                    <a:cxn ang="0">
                      <a:pos x="connsiteX2" y="connsiteY2"/>
                    </a:cxn>
                  </a:cxnLst>
                  <a:rect l="l" t="t" r="r" b="b"/>
                  <a:pathLst>
                    <a:path w="123825" h="273050">
                      <a:moveTo>
                        <a:pt x="0" y="0"/>
                      </a:moveTo>
                      <a:lnTo>
                        <a:pt x="123825" y="125412"/>
                      </a:lnTo>
                      <a:lnTo>
                        <a:pt x="0" y="273050"/>
                      </a:lnTo>
                    </a:path>
                  </a:pathLst>
                </a:custGeom>
                <a:noFill/>
                <a:ln w="38100">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74" name="Freeform 73"/>
                <p:cNvSpPr/>
                <p:nvPr/>
              </p:nvSpPr>
              <p:spPr bwMode="auto">
                <a:xfrm>
                  <a:off x="10067324" y="3493120"/>
                  <a:ext cx="371056" cy="155871"/>
                </a:xfrm>
                <a:custGeom>
                  <a:avLst/>
                  <a:gdLst>
                    <a:gd name="connsiteX0" fmla="*/ 0 w 427038"/>
                    <a:gd name="connsiteY0" fmla="*/ 0 h 179388"/>
                    <a:gd name="connsiteX1" fmla="*/ 427038 w 427038"/>
                    <a:gd name="connsiteY1" fmla="*/ 179388 h 179388"/>
                    <a:gd name="connsiteX0" fmla="*/ 0 w 427038"/>
                    <a:gd name="connsiteY0" fmla="*/ 0 h 179388"/>
                    <a:gd name="connsiteX1" fmla="*/ 427038 w 427038"/>
                    <a:gd name="connsiteY1" fmla="*/ 179388 h 179388"/>
                    <a:gd name="connsiteX0" fmla="*/ 0 w 427038"/>
                    <a:gd name="connsiteY0" fmla="*/ 0 h 179388"/>
                    <a:gd name="connsiteX1" fmla="*/ 427038 w 427038"/>
                    <a:gd name="connsiteY1" fmla="*/ 179388 h 179388"/>
                    <a:gd name="connsiteX0" fmla="*/ 0 w 427038"/>
                    <a:gd name="connsiteY0" fmla="*/ 0 h 179388"/>
                    <a:gd name="connsiteX1" fmla="*/ 427038 w 427038"/>
                    <a:gd name="connsiteY1" fmla="*/ 179388 h 179388"/>
                  </a:gdLst>
                  <a:ahLst/>
                  <a:cxnLst>
                    <a:cxn ang="0">
                      <a:pos x="connsiteX0" y="connsiteY0"/>
                    </a:cxn>
                    <a:cxn ang="0">
                      <a:pos x="connsiteX1" y="connsiteY1"/>
                    </a:cxn>
                  </a:cxnLst>
                  <a:rect l="l" t="t" r="r" b="b"/>
                  <a:pathLst>
                    <a:path w="427038" h="179388">
                      <a:moveTo>
                        <a:pt x="0" y="0"/>
                      </a:moveTo>
                      <a:cubicBezTo>
                        <a:pt x="177271" y="29633"/>
                        <a:pt x="303742" y="68792"/>
                        <a:pt x="427038" y="179388"/>
                      </a:cubicBezTo>
                    </a:path>
                  </a:pathLst>
                </a:custGeom>
                <a:noFill/>
                <a:ln w="38100">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75" name="Freeform 74"/>
                <p:cNvSpPr/>
                <p:nvPr/>
              </p:nvSpPr>
              <p:spPr bwMode="auto">
                <a:xfrm>
                  <a:off x="10577698" y="3799343"/>
                  <a:ext cx="437267" cy="134517"/>
                </a:xfrm>
                <a:custGeom>
                  <a:avLst/>
                  <a:gdLst>
                    <a:gd name="connsiteX0" fmla="*/ 0 w 503238"/>
                    <a:gd name="connsiteY0" fmla="*/ 0 h 153988"/>
                    <a:gd name="connsiteX1" fmla="*/ 503238 w 503238"/>
                    <a:gd name="connsiteY1" fmla="*/ 153988 h 153988"/>
                    <a:gd name="connsiteX0" fmla="*/ 0 w 503238"/>
                    <a:gd name="connsiteY0" fmla="*/ 0 h 154344"/>
                    <a:gd name="connsiteX1" fmla="*/ 503238 w 503238"/>
                    <a:gd name="connsiteY1" fmla="*/ 153988 h 154344"/>
                    <a:gd name="connsiteX0" fmla="*/ 0 w 503238"/>
                    <a:gd name="connsiteY0" fmla="*/ 0 h 154812"/>
                    <a:gd name="connsiteX1" fmla="*/ 503238 w 503238"/>
                    <a:gd name="connsiteY1" fmla="*/ 153988 h 154812"/>
                  </a:gdLst>
                  <a:ahLst/>
                  <a:cxnLst>
                    <a:cxn ang="0">
                      <a:pos x="connsiteX0" y="connsiteY0"/>
                    </a:cxn>
                    <a:cxn ang="0">
                      <a:pos x="connsiteX1" y="connsiteY1"/>
                    </a:cxn>
                  </a:cxnLst>
                  <a:rect l="l" t="t" r="r" b="b"/>
                  <a:pathLst>
                    <a:path w="503238" h="154812">
                      <a:moveTo>
                        <a:pt x="0" y="0"/>
                      </a:moveTo>
                      <a:cubicBezTo>
                        <a:pt x="126471" y="119591"/>
                        <a:pt x="310092" y="161396"/>
                        <a:pt x="503238" y="153988"/>
                      </a:cubicBezTo>
                    </a:path>
                  </a:pathLst>
                </a:custGeom>
                <a:noFill/>
                <a:ln w="38100">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51121"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chemeClr val="bg1"/>
                        </a:gs>
                        <a:gs pos="100000">
                          <a:schemeClr val="bg1"/>
                        </a:gs>
                      </a:gsLst>
                      <a:lin ang="5400000" scaled="0"/>
                    </a:gradFill>
                    <a:effectLst/>
                    <a:uLnTx/>
                    <a:uFillTx/>
                  </a:endParaRPr>
                </a:p>
              </p:txBody>
            </p:sp>
          </p:grpSp>
        </p:grpSp>
      </p:grpSp>
      <p:grpSp>
        <p:nvGrpSpPr>
          <p:cNvPr id="9" name="Group 8"/>
          <p:cNvGrpSpPr/>
          <p:nvPr/>
        </p:nvGrpSpPr>
        <p:grpSpPr>
          <a:xfrm>
            <a:off x="6692153" y="1899422"/>
            <a:ext cx="1947356" cy="2110531"/>
            <a:chOff x="6560666" y="1862348"/>
            <a:chExt cx="1909346" cy="2069336"/>
          </a:xfrm>
        </p:grpSpPr>
        <p:sp>
          <p:nvSpPr>
            <p:cNvPr id="63" name="TextBox 62"/>
            <p:cNvSpPr txBox="1"/>
            <p:nvPr/>
          </p:nvSpPr>
          <p:spPr>
            <a:xfrm>
              <a:off x="6560666" y="1862348"/>
              <a:ext cx="1909346" cy="904222"/>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90000"/>
                </a:lnSpc>
                <a:spcBef>
                  <a:spcPts val="0"/>
                </a:spcBef>
                <a:spcAft>
                  <a:spcPts val="0"/>
                </a:spcAft>
                <a:buClrTx/>
                <a:buSzTx/>
                <a:buFontTx/>
                <a:buNone/>
                <a:tabLst/>
                <a:defRPr/>
              </a:pPr>
              <a:r>
                <a:rPr kumimoji="0" lang="en-US" sz="3264" b="0" i="0" u="none" strike="noStrike" kern="0" cap="none" spc="0" normalizeH="0" baseline="0" noProof="0" dirty="0">
                  <a:ln>
                    <a:noFill/>
                  </a:ln>
                  <a:solidFill>
                    <a:schemeClr val="tx1"/>
                  </a:solidFill>
                  <a:effectLst/>
                  <a:uLnTx/>
                  <a:uFillTx/>
                  <a:latin typeface="+mj-lt"/>
                  <a:cs typeface="Segoe UI Semilight" panose="020B0402040204020203" pitchFamily="34" charset="0"/>
                </a:rPr>
                <a:t>Intelligent </a:t>
              </a:r>
              <a:br>
                <a:rPr kumimoji="0" lang="en-US" sz="3264" b="0" i="0" u="none" strike="noStrike" kern="0" cap="none" spc="0" normalizeH="0" baseline="0" noProof="0" dirty="0">
                  <a:ln>
                    <a:noFill/>
                  </a:ln>
                  <a:solidFill>
                    <a:schemeClr val="tx1"/>
                  </a:solidFill>
                  <a:effectLst/>
                  <a:uLnTx/>
                  <a:uFillTx/>
                  <a:latin typeface="+mj-lt"/>
                  <a:cs typeface="Segoe UI Semilight" panose="020B0402040204020203" pitchFamily="34" charset="0"/>
                </a:rPr>
              </a:br>
              <a:endParaRPr kumimoji="0" lang="en-US" sz="3264" b="0" i="0" u="none" strike="noStrike" kern="0" cap="none" spc="0" normalizeH="0" baseline="0" noProof="0" dirty="0">
                <a:ln>
                  <a:noFill/>
                </a:ln>
                <a:solidFill>
                  <a:schemeClr val="tx1"/>
                </a:solidFill>
                <a:effectLst/>
                <a:uLnTx/>
                <a:uFillTx/>
                <a:latin typeface="+mj-lt"/>
                <a:cs typeface="Segoe UI Semilight" panose="020B0402040204020203" pitchFamily="34" charset="0"/>
              </a:endParaRPr>
            </a:p>
          </p:txBody>
        </p:sp>
        <p:sp>
          <p:nvSpPr>
            <p:cNvPr id="65" name="Oval 64"/>
            <p:cNvSpPr/>
            <p:nvPr/>
          </p:nvSpPr>
          <p:spPr bwMode="auto">
            <a:xfrm>
              <a:off x="6829637" y="2560278"/>
              <a:ext cx="1371405" cy="1371406"/>
            </a:xfrm>
            <a:prstGeom prst="ellipse">
              <a:avLst/>
            </a:prstGeom>
            <a:solidFill>
              <a:schemeClr val="bg1"/>
            </a:solidFill>
            <a:ln w="28575">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68" tIns="149174" rIns="186468" bIns="149174" numCol="1" spcCol="0" rtlCol="0" fromWordArt="0" anchor="ctr" anchorCtr="0" forceAA="0" compatLnSpc="1">
              <a:prstTxWarp prst="textNoShape">
                <a:avLst/>
              </a:prstTxWarp>
              <a:noAutofit/>
            </a:bodyPr>
            <a:lstStyle/>
            <a:p>
              <a:pPr marL="0" marR="0" lvl="0" indent="0" algn="ctr" defTabSz="950663"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dirty="0">
                <a:ln>
                  <a:noFill/>
                </a:ln>
                <a:gradFill>
                  <a:gsLst>
                    <a:gs pos="0">
                      <a:schemeClr val="bg1"/>
                    </a:gs>
                    <a:gs pos="100000">
                      <a:schemeClr val="bg1"/>
                    </a:gs>
                  </a:gsLst>
                  <a:lin ang="5400000" scaled="0"/>
                </a:gradFill>
                <a:effectLst/>
                <a:uLnTx/>
                <a:uFillTx/>
                <a:ea typeface="Segoe UI" pitchFamily="34" charset="0"/>
                <a:cs typeface="Segoe UI" pitchFamily="34" charset="0"/>
              </a:endParaRPr>
            </a:p>
          </p:txBody>
        </p:sp>
        <p:pic>
          <p:nvPicPr>
            <p:cNvPr id="3" name="Picture 2"/>
            <p:cNvPicPr>
              <a:picLocks noChangeAspect="1"/>
            </p:cNvPicPr>
            <p:nvPr/>
          </p:nvPicPr>
          <p:blipFill>
            <a:blip r:embed="rId3">
              <a:duotone>
                <a:schemeClr val="accent2">
                  <a:shade val="45000"/>
                  <a:satMod val="135000"/>
                </a:schemeClr>
                <a:prstClr val="white"/>
              </a:duotone>
              <a:lum bright="-14000"/>
            </a:blip>
            <a:stretch>
              <a:fillRect/>
            </a:stretch>
          </p:blipFill>
          <p:spPr>
            <a:xfrm>
              <a:off x="7265107" y="2902805"/>
              <a:ext cx="500465" cy="686352"/>
            </a:xfrm>
            <a:prstGeom prst="rect">
              <a:avLst/>
            </a:prstGeom>
          </p:spPr>
        </p:pic>
      </p:grpSp>
      <p:grpSp>
        <p:nvGrpSpPr>
          <p:cNvPr id="4" name="Group 3"/>
          <p:cNvGrpSpPr/>
          <p:nvPr/>
        </p:nvGrpSpPr>
        <p:grpSpPr>
          <a:xfrm>
            <a:off x="633365" y="1899421"/>
            <a:ext cx="2521101" cy="2110531"/>
            <a:chOff x="620138" y="1862347"/>
            <a:chExt cx="2471892" cy="2069336"/>
          </a:xfrm>
        </p:grpSpPr>
        <p:grpSp>
          <p:nvGrpSpPr>
            <p:cNvPr id="7" name="Group 6"/>
            <p:cNvGrpSpPr/>
            <p:nvPr/>
          </p:nvGrpSpPr>
          <p:grpSpPr>
            <a:xfrm>
              <a:off x="620138" y="1862347"/>
              <a:ext cx="2471892" cy="2069336"/>
              <a:chOff x="620138" y="1862347"/>
              <a:chExt cx="2471892" cy="2069336"/>
            </a:xfrm>
          </p:grpSpPr>
          <p:sp>
            <p:nvSpPr>
              <p:cNvPr id="61" name="TextBox 60"/>
              <p:cNvSpPr txBox="1">
                <a:spLocks noChangeAspect="1"/>
              </p:cNvSpPr>
              <p:nvPr/>
            </p:nvSpPr>
            <p:spPr>
              <a:xfrm>
                <a:off x="620138" y="1862347"/>
                <a:ext cx="2471892" cy="452111"/>
              </a:xfrm>
              <a:prstGeom prst="rect">
                <a:avLst/>
              </a:prstGeom>
              <a:noFill/>
            </p:spPr>
            <p:txBody>
              <a:bodyPr wrap="square" lIns="0" tIns="0" rIns="0" bIns="0" rtlCol="0">
                <a:spAutoFit/>
              </a:bodyPr>
              <a:lstStyle>
                <a:defPPr>
                  <a:defRPr lang="en-US"/>
                </a:defPPr>
                <a:lvl1pPr>
                  <a:lnSpc>
                    <a:spcPct val="90000"/>
                  </a:lnSpc>
                  <a:defRPr sz="1600">
                    <a:gradFill>
                      <a:gsLst>
                        <a:gs pos="0">
                          <a:srgbClr val="FFFFFF"/>
                        </a:gs>
                        <a:gs pos="100000">
                          <a:srgbClr val="FFFFFF"/>
                        </a:gs>
                      </a:gsLst>
                      <a:lin ang="5400000" scaled="0"/>
                    </a:gradFill>
                  </a:defRPr>
                </a:lvl1pPr>
              </a:lstStyle>
              <a:p>
                <a:pPr marL="0" marR="0" lvl="0" indent="0" algn="ctr" defTabSz="932563" eaLnBrk="1" fontAlgn="auto" latinLnBrk="0" hangingPunct="1">
                  <a:lnSpc>
                    <a:spcPct val="90000"/>
                  </a:lnSpc>
                  <a:spcBef>
                    <a:spcPts val="0"/>
                  </a:spcBef>
                  <a:spcAft>
                    <a:spcPts val="0"/>
                  </a:spcAft>
                  <a:buClrTx/>
                  <a:buSzTx/>
                  <a:buFontTx/>
                  <a:buNone/>
                  <a:tabLst/>
                  <a:defRPr/>
                </a:pPr>
                <a:r>
                  <a:rPr kumimoji="0" lang="en-US" sz="3264" b="0" i="0" u="none" strike="noStrike" kern="0" cap="none" spc="0" normalizeH="0" baseline="0" noProof="0" dirty="0">
                    <a:ln>
                      <a:noFill/>
                    </a:ln>
                    <a:solidFill>
                      <a:schemeClr val="tx1"/>
                    </a:solidFill>
                    <a:effectLst/>
                    <a:uLnTx/>
                    <a:uFillTx/>
                    <a:latin typeface="+mj-lt"/>
                    <a:cs typeface="Segoe UI Semilight" panose="020B0402040204020203" pitchFamily="34" charset="0"/>
                  </a:rPr>
                  <a:t>Purpose-built</a:t>
                </a:r>
              </a:p>
            </p:txBody>
          </p:sp>
          <p:sp>
            <p:nvSpPr>
              <p:cNvPr id="52" name="Oval 51"/>
              <p:cNvSpPr/>
              <p:nvPr/>
            </p:nvSpPr>
            <p:spPr bwMode="auto">
              <a:xfrm>
                <a:off x="1170382" y="2560278"/>
                <a:ext cx="1371405" cy="1371405"/>
              </a:xfrm>
              <a:prstGeom prst="ellipse">
                <a:avLst/>
              </a:prstGeom>
              <a:solidFill>
                <a:schemeClr val="bg1"/>
              </a:solidFill>
              <a:ln w="28575">
                <a:solidFill>
                  <a:srgbClr val="26417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6468" tIns="149174" rIns="186468" bIns="149174" numCol="1" spcCol="0" rtlCol="0" fromWordArt="0" anchor="ctr" anchorCtr="0" forceAA="0" compatLnSpc="1">
                <a:prstTxWarp prst="textNoShape">
                  <a:avLst/>
                </a:prstTxWarp>
                <a:noAutofit/>
              </a:bodyPr>
              <a:lstStyle/>
              <a:p>
                <a:pPr marL="0" marR="0" lvl="0" indent="0" algn="ctr" defTabSz="950663" eaLnBrk="1" fontAlgn="base" latinLnBrk="0" hangingPunct="1">
                  <a:lnSpc>
                    <a:spcPct val="90000"/>
                  </a:lnSpc>
                  <a:spcBef>
                    <a:spcPct val="0"/>
                  </a:spcBef>
                  <a:spcAft>
                    <a:spcPct val="0"/>
                  </a:spcAft>
                  <a:buClrTx/>
                  <a:buSzTx/>
                  <a:buFontTx/>
                  <a:buNone/>
                  <a:tabLst/>
                  <a:defRPr/>
                </a:pPr>
                <a:endParaRPr kumimoji="0" lang="en-US" sz="1222" b="0" i="0" u="none" strike="noStrike" kern="0" cap="none" spc="0" normalizeH="0" baseline="0" noProof="0" dirty="0">
                  <a:ln>
                    <a:noFill/>
                  </a:ln>
                  <a:gradFill>
                    <a:gsLst>
                      <a:gs pos="0">
                        <a:schemeClr val="bg1"/>
                      </a:gs>
                      <a:gs pos="100000">
                        <a:schemeClr val="bg1"/>
                      </a:gs>
                    </a:gsLst>
                    <a:lin ang="5400000" scaled="0"/>
                  </a:gradFill>
                  <a:effectLst/>
                  <a:uLnTx/>
                  <a:uFillTx/>
                  <a:ea typeface="Segoe UI" pitchFamily="34" charset="0"/>
                  <a:cs typeface="Segoe UI" pitchFamily="34" charset="0"/>
                </a:endParaRPr>
              </a:p>
            </p:txBody>
          </p:sp>
        </p:grpSp>
        <p:grpSp>
          <p:nvGrpSpPr>
            <p:cNvPr id="39" name="Group 15"/>
            <p:cNvGrpSpPr>
              <a:grpSpLocks noChangeAspect="1"/>
            </p:cNvGrpSpPr>
            <p:nvPr/>
          </p:nvGrpSpPr>
          <p:grpSpPr bwMode="auto">
            <a:xfrm>
              <a:off x="1433931" y="2889738"/>
              <a:ext cx="808569" cy="786331"/>
              <a:chOff x="1441" y="-65"/>
              <a:chExt cx="4795" cy="4777"/>
            </a:xfrm>
            <a:noFill/>
          </p:grpSpPr>
          <p:sp>
            <p:nvSpPr>
              <p:cNvPr id="40" name="Freeform 16"/>
              <p:cNvSpPr>
                <a:spLocks/>
              </p:cNvSpPr>
              <p:nvPr/>
            </p:nvSpPr>
            <p:spPr bwMode="auto">
              <a:xfrm>
                <a:off x="1599" y="37"/>
                <a:ext cx="2204" cy="1018"/>
              </a:xfrm>
              <a:custGeom>
                <a:avLst/>
                <a:gdLst>
                  <a:gd name="T0" fmla="*/ 906 w 933"/>
                  <a:gd name="T1" fmla="*/ 137 h 431"/>
                  <a:gd name="T2" fmla="*/ 899 w 933"/>
                  <a:gd name="T3" fmla="*/ 192 h 431"/>
                  <a:gd name="T4" fmla="*/ 287 w 933"/>
                  <a:gd name="T5" fmla="*/ 419 h 431"/>
                  <a:gd name="T6" fmla="*/ 188 w 933"/>
                  <a:gd name="T7" fmla="*/ 398 h 431"/>
                  <a:gd name="T8" fmla="*/ 23 w 933"/>
                  <a:gd name="T9" fmla="*/ 237 h 431"/>
                  <a:gd name="T10" fmla="*/ 38 w 933"/>
                  <a:gd name="T11" fmla="*/ 179 h 431"/>
                  <a:gd name="T12" fmla="*/ 638 w 933"/>
                  <a:gd name="T13" fmla="*/ 9 h 431"/>
                  <a:gd name="T14" fmla="*/ 745 w 933"/>
                  <a:gd name="T15" fmla="*/ 27 h 431"/>
                  <a:gd name="T16" fmla="*/ 906 w 933"/>
                  <a:gd name="T17" fmla="*/ 13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431">
                    <a:moveTo>
                      <a:pt x="906" y="137"/>
                    </a:moveTo>
                    <a:cubicBezTo>
                      <a:pt x="933" y="156"/>
                      <a:pt x="930" y="180"/>
                      <a:pt x="899" y="192"/>
                    </a:cubicBezTo>
                    <a:cubicBezTo>
                      <a:pt x="287" y="419"/>
                      <a:pt x="287" y="419"/>
                      <a:pt x="287" y="419"/>
                    </a:cubicBezTo>
                    <a:cubicBezTo>
                      <a:pt x="256" y="431"/>
                      <a:pt x="212" y="422"/>
                      <a:pt x="188" y="398"/>
                    </a:cubicBezTo>
                    <a:cubicBezTo>
                      <a:pt x="23" y="237"/>
                      <a:pt x="23" y="237"/>
                      <a:pt x="23" y="237"/>
                    </a:cubicBezTo>
                    <a:cubicBezTo>
                      <a:pt x="0" y="214"/>
                      <a:pt x="6" y="188"/>
                      <a:pt x="38" y="179"/>
                    </a:cubicBezTo>
                    <a:cubicBezTo>
                      <a:pt x="638" y="9"/>
                      <a:pt x="638" y="9"/>
                      <a:pt x="638" y="9"/>
                    </a:cubicBezTo>
                    <a:cubicBezTo>
                      <a:pt x="669" y="0"/>
                      <a:pt x="718" y="8"/>
                      <a:pt x="745" y="27"/>
                    </a:cubicBezTo>
                    <a:lnTo>
                      <a:pt x="906" y="137"/>
                    </a:lnTo>
                    <a:close/>
                  </a:path>
                </a:pathLst>
              </a:custGeom>
              <a:grpFill/>
              <a:ln w="38100">
                <a:solidFill>
                  <a:srgbClr val="1E3460"/>
                </a:solidFill>
              </a:ln>
            </p:spPr>
            <p:txBody>
              <a:bodyPr vert="horz" wrap="square" lIns="91414" tIns="45706" rIns="91414" bIns="45706" numCol="1" anchor="t" anchorCtr="0" compatLnSpc="1">
                <a:prstTxWarp prst="textNoShape">
                  <a:avLst/>
                </a:prstTxWarp>
              </a:bodyPr>
              <a:lstStyle/>
              <a:p>
                <a:pPr marL="0" marR="0" lvl="0" indent="0" defTabSz="91383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41" name="Freeform 17"/>
              <p:cNvSpPr>
                <a:spLocks/>
              </p:cNvSpPr>
              <p:nvPr/>
            </p:nvSpPr>
            <p:spPr bwMode="auto">
              <a:xfrm>
                <a:off x="3973" y="-65"/>
                <a:ext cx="2171" cy="1120"/>
              </a:xfrm>
              <a:custGeom>
                <a:avLst/>
                <a:gdLst>
                  <a:gd name="T0" fmla="*/ 743 w 919"/>
                  <a:gd name="T1" fmla="*/ 437 h 474"/>
                  <a:gd name="T2" fmla="*/ 649 w 919"/>
                  <a:gd name="T3" fmla="*/ 462 h 474"/>
                  <a:gd name="T4" fmla="*/ 39 w 919"/>
                  <a:gd name="T5" fmla="*/ 235 h 474"/>
                  <a:gd name="T6" fmla="*/ 21 w 919"/>
                  <a:gd name="T7" fmla="*/ 168 h 474"/>
                  <a:gd name="T8" fmla="*/ 128 w 919"/>
                  <a:gd name="T9" fmla="*/ 39 h 474"/>
                  <a:gd name="T10" fmla="*/ 224 w 919"/>
                  <a:gd name="T11" fmla="*/ 9 h 474"/>
                  <a:gd name="T12" fmla="*/ 878 w 919"/>
                  <a:gd name="T13" fmla="*/ 183 h 474"/>
                  <a:gd name="T14" fmla="*/ 898 w 919"/>
                  <a:gd name="T15" fmla="*/ 245 h 474"/>
                  <a:gd name="T16" fmla="*/ 743 w 919"/>
                  <a:gd name="T17" fmla="*/ 43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9" h="474">
                    <a:moveTo>
                      <a:pt x="743" y="437"/>
                    </a:moveTo>
                    <a:cubicBezTo>
                      <a:pt x="722" y="462"/>
                      <a:pt x="680" y="474"/>
                      <a:pt x="649" y="462"/>
                    </a:cubicBezTo>
                    <a:cubicBezTo>
                      <a:pt x="39" y="235"/>
                      <a:pt x="39" y="235"/>
                      <a:pt x="39" y="235"/>
                    </a:cubicBezTo>
                    <a:cubicBezTo>
                      <a:pt x="8" y="223"/>
                      <a:pt x="0" y="193"/>
                      <a:pt x="21" y="168"/>
                    </a:cubicBezTo>
                    <a:cubicBezTo>
                      <a:pt x="128" y="39"/>
                      <a:pt x="128" y="39"/>
                      <a:pt x="128" y="39"/>
                    </a:cubicBezTo>
                    <a:cubicBezTo>
                      <a:pt x="149" y="14"/>
                      <a:pt x="193" y="0"/>
                      <a:pt x="224" y="9"/>
                    </a:cubicBezTo>
                    <a:cubicBezTo>
                      <a:pt x="878" y="183"/>
                      <a:pt x="878" y="183"/>
                      <a:pt x="878" y="183"/>
                    </a:cubicBezTo>
                    <a:cubicBezTo>
                      <a:pt x="910" y="192"/>
                      <a:pt x="919" y="220"/>
                      <a:pt x="898" y="245"/>
                    </a:cubicBezTo>
                    <a:lnTo>
                      <a:pt x="743" y="437"/>
                    </a:lnTo>
                    <a:close/>
                  </a:path>
                </a:pathLst>
              </a:custGeom>
              <a:grpFill/>
              <a:ln w="38100">
                <a:solidFill>
                  <a:srgbClr val="1E3460"/>
                </a:solidFill>
              </a:ln>
            </p:spPr>
            <p:txBody>
              <a:bodyPr vert="horz" wrap="square" lIns="91414" tIns="45706" rIns="91414" bIns="45706" numCol="1" anchor="t" anchorCtr="0" compatLnSpc="1">
                <a:prstTxWarp prst="textNoShape">
                  <a:avLst/>
                </a:prstTxWarp>
              </a:bodyPr>
              <a:lstStyle/>
              <a:p>
                <a:pPr marL="0" marR="0" lvl="0" indent="0" defTabSz="91383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42" name="Freeform 18"/>
              <p:cNvSpPr>
                <a:spLocks/>
              </p:cNvSpPr>
              <p:nvPr/>
            </p:nvSpPr>
            <p:spPr bwMode="auto">
              <a:xfrm>
                <a:off x="3983" y="1142"/>
                <a:ext cx="2253" cy="1385"/>
              </a:xfrm>
              <a:custGeom>
                <a:avLst/>
                <a:gdLst>
                  <a:gd name="T0" fmla="*/ 291 w 954"/>
                  <a:gd name="T1" fmla="*/ 562 h 586"/>
                  <a:gd name="T2" fmla="*/ 393 w 954"/>
                  <a:gd name="T3" fmla="*/ 571 h 586"/>
                  <a:gd name="T4" fmla="*/ 919 w 954"/>
                  <a:gd name="T5" fmla="*/ 304 h 586"/>
                  <a:gd name="T6" fmla="*/ 931 w 954"/>
                  <a:gd name="T7" fmla="*/ 233 h 586"/>
                  <a:gd name="T8" fmla="*/ 743 w 954"/>
                  <a:gd name="T9" fmla="*/ 32 h 586"/>
                  <a:gd name="T10" fmla="*/ 647 w 954"/>
                  <a:gd name="T11" fmla="*/ 13 h 586"/>
                  <a:gd name="T12" fmla="*/ 33 w 954"/>
                  <a:gd name="T13" fmla="*/ 296 h 586"/>
                  <a:gd name="T14" fmla="*/ 26 w 954"/>
                  <a:gd name="T15" fmla="*/ 357 h 586"/>
                  <a:gd name="T16" fmla="*/ 291 w 954"/>
                  <a:gd name="T17" fmla="*/ 56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586">
                    <a:moveTo>
                      <a:pt x="291" y="562"/>
                    </a:moveTo>
                    <a:cubicBezTo>
                      <a:pt x="318" y="582"/>
                      <a:pt x="363" y="586"/>
                      <a:pt x="393" y="571"/>
                    </a:cubicBezTo>
                    <a:cubicBezTo>
                      <a:pt x="919" y="304"/>
                      <a:pt x="919" y="304"/>
                      <a:pt x="919" y="304"/>
                    </a:cubicBezTo>
                    <a:cubicBezTo>
                      <a:pt x="948" y="289"/>
                      <a:pt x="954" y="257"/>
                      <a:pt x="931" y="233"/>
                    </a:cubicBezTo>
                    <a:cubicBezTo>
                      <a:pt x="743" y="32"/>
                      <a:pt x="743" y="32"/>
                      <a:pt x="743" y="32"/>
                    </a:cubicBezTo>
                    <a:cubicBezTo>
                      <a:pt x="720" y="8"/>
                      <a:pt x="677" y="0"/>
                      <a:pt x="647" y="13"/>
                    </a:cubicBezTo>
                    <a:cubicBezTo>
                      <a:pt x="33" y="296"/>
                      <a:pt x="33" y="296"/>
                      <a:pt x="33" y="296"/>
                    </a:cubicBezTo>
                    <a:cubicBezTo>
                      <a:pt x="3" y="309"/>
                      <a:pt x="0" y="337"/>
                      <a:pt x="26" y="357"/>
                    </a:cubicBezTo>
                    <a:lnTo>
                      <a:pt x="291" y="562"/>
                    </a:lnTo>
                    <a:close/>
                  </a:path>
                </a:pathLst>
              </a:custGeom>
              <a:grpFill/>
              <a:ln w="38100">
                <a:solidFill>
                  <a:srgbClr val="1E3460"/>
                </a:solidFill>
              </a:ln>
            </p:spPr>
            <p:txBody>
              <a:bodyPr vert="horz" wrap="square" lIns="91414" tIns="45706" rIns="91414" bIns="45706" numCol="1" anchor="t" anchorCtr="0" compatLnSpc="1">
                <a:prstTxWarp prst="textNoShape">
                  <a:avLst/>
                </a:prstTxWarp>
              </a:bodyPr>
              <a:lstStyle/>
              <a:p>
                <a:pPr marL="0" marR="0" lvl="0" indent="0" defTabSz="91383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43" name="Freeform 19"/>
              <p:cNvSpPr>
                <a:spLocks/>
              </p:cNvSpPr>
              <p:nvPr/>
            </p:nvSpPr>
            <p:spPr bwMode="auto">
              <a:xfrm>
                <a:off x="1441" y="1142"/>
                <a:ext cx="2369" cy="1503"/>
              </a:xfrm>
              <a:custGeom>
                <a:avLst/>
                <a:gdLst>
                  <a:gd name="T0" fmla="*/ 704 w 1003"/>
                  <a:gd name="T1" fmla="*/ 609 h 636"/>
                  <a:gd name="T2" fmla="*/ 607 w 1003"/>
                  <a:gd name="T3" fmla="*/ 619 h 636"/>
                  <a:gd name="T4" fmla="*/ 31 w 1003"/>
                  <a:gd name="T5" fmla="*/ 291 h 636"/>
                  <a:gd name="T6" fmla="*/ 25 w 1003"/>
                  <a:gd name="T7" fmla="*/ 222 h 636"/>
                  <a:gd name="T8" fmla="*/ 252 w 1003"/>
                  <a:gd name="T9" fmla="*/ 27 h 636"/>
                  <a:gd name="T10" fmla="*/ 353 w 1003"/>
                  <a:gd name="T11" fmla="*/ 13 h 636"/>
                  <a:gd name="T12" fmla="*/ 968 w 1003"/>
                  <a:gd name="T13" fmla="*/ 296 h 636"/>
                  <a:gd name="T14" fmla="*/ 978 w 1003"/>
                  <a:gd name="T15" fmla="*/ 361 h 636"/>
                  <a:gd name="T16" fmla="*/ 704 w 1003"/>
                  <a:gd name="T17" fmla="*/ 60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3" h="636">
                    <a:moveTo>
                      <a:pt x="704" y="609"/>
                    </a:moveTo>
                    <a:cubicBezTo>
                      <a:pt x="679" y="631"/>
                      <a:pt x="636" y="636"/>
                      <a:pt x="607" y="619"/>
                    </a:cubicBezTo>
                    <a:cubicBezTo>
                      <a:pt x="31" y="291"/>
                      <a:pt x="31" y="291"/>
                      <a:pt x="31" y="291"/>
                    </a:cubicBezTo>
                    <a:cubicBezTo>
                      <a:pt x="2" y="274"/>
                      <a:pt x="0" y="243"/>
                      <a:pt x="25" y="222"/>
                    </a:cubicBezTo>
                    <a:cubicBezTo>
                      <a:pt x="252" y="27"/>
                      <a:pt x="252" y="27"/>
                      <a:pt x="252" y="27"/>
                    </a:cubicBezTo>
                    <a:cubicBezTo>
                      <a:pt x="278" y="6"/>
                      <a:pt x="323" y="0"/>
                      <a:pt x="353" y="13"/>
                    </a:cubicBezTo>
                    <a:cubicBezTo>
                      <a:pt x="968" y="296"/>
                      <a:pt x="968" y="296"/>
                      <a:pt x="968" y="296"/>
                    </a:cubicBezTo>
                    <a:cubicBezTo>
                      <a:pt x="998" y="309"/>
                      <a:pt x="1003" y="339"/>
                      <a:pt x="978" y="361"/>
                    </a:cubicBezTo>
                    <a:lnTo>
                      <a:pt x="704" y="609"/>
                    </a:lnTo>
                    <a:close/>
                  </a:path>
                </a:pathLst>
              </a:custGeom>
              <a:grpFill/>
              <a:ln w="38100">
                <a:solidFill>
                  <a:srgbClr val="1E3460"/>
                </a:solidFill>
              </a:ln>
            </p:spPr>
            <p:txBody>
              <a:bodyPr vert="horz" wrap="square" lIns="91414" tIns="45706" rIns="91414" bIns="45706" numCol="1" anchor="t" anchorCtr="0" compatLnSpc="1">
                <a:prstTxWarp prst="textNoShape">
                  <a:avLst/>
                </a:prstTxWarp>
              </a:bodyPr>
              <a:lstStyle/>
              <a:p>
                <a:pPr marL="0" marR="0" lvl="0" indent="0" defTabSz="91383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49" name="Freeform 20"/>
              <p:cNvSpPr>
                <a:spLocks/>
              </p:cNvSpPr>
              <p:nvPr/>
            </p:nvSpPr>
            <p:spPr bwMode="auto">
              <a:xfrm>
                <a:off x="2125" y="2542"/>
                <a:ext cx="1644" cy="2143"/>
              </a:xfrm>
              <a:custGeom>
                <a:avLst/>
                <a:gdLst>
                  <a:gd name="T0" fmla="*/ 696 w 696"/>
                  <a:gd name="T1" fmla="*/ 42 h 907"/>
                  <a:gd name="T2" fmla="*/ 651 w 696"/>
                  <a:gd name="T3" fmla="*/ 23 h 907"/>
                  <a:gd name="T4" fmla="*/ 417 w 696"/>
                  <a:gd name="T5" fmla="*/ 234 h 907"/>
                  <a:gd name="T6" fmla="*/ 320 w 696"/>
                  <a:gd name="T7" fmla="*/ 245 h 907"/>
                  <a:gd name="T8" fmla="*/ 52 w 696"/>
                  <a:gd name="T9" fmla="*/ 92 h 907"/>
                  <a:gd name="T10" fmla="*/ 0 w 696"/>
                  <a:gd name="T11" fmla="*/ 122 h 907"/>
                  <a:gd name="T12" fmla="*/ 0 w 696"/>
                  <a:gd name="T13" fmla="*/ 530 h 907"/>
                  <a:gd name="T14" fmla="*/ 54 w 696"/>
                  <a:gd name="T15" fmla="*/ 615 h 907"/>
                  <a:gd name="T16" fmla="*/ 642 w 696"/>
                  <a:gd name="T17" fmla="*/ 893 h 907"/>
                  <a:gd name="T18" fmla="*/ 696 w 696"/>
                  <a:gd name="T19" fmla="*/ 859 h 907"/>
                  <a:gd name="T20" fmla="*/ 696 w 696"/>
                  <a:gd name="T21" fmla="*/ 4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907">
                    <a:moveTo>
                      <a:pt x="696" y="42"/>
                    </a:moveTo>
                    <a:cubicBezTo>
                      <a:pt x="696" y="9"/>
                      <a:pt x="676" y="0"/>
                      <a:pt x="651" y="23"/>
                    </a:cubicBezTo>
                    <a:cubicBezTo>
                      <a:pt x="417" y="234"/>
                      <a:pt x="417" y="234"/>
                      <a:pt x="417" y="234"/>
                    </a:cubicBezTo>
                    <a:cubicBezTo>
                      <a:pt x="393" y="256"/>
                      <a:pt x="349" y="261"/>
                      <a:pt x="320" y="245"/>
                    </a:cubicBezTo>
                    <a:cubicBezTo>
                      <a:pt x="52" y="92"/>
                      <a:pt x="52" y="92"/>
                      <a:pt x="52" y="92"/>
                    </a:cubicBezTo>
                    <a:cubicBezTo>
                      <a:pt x="23" y="75"/>
                      <a:pt x="0" y="89"/>
                      <a:pt x="0" y="122"/>
                    </a:cubicBezTo>
                    <a:cubicBezTo>
                      <a:pt x="0" y="530"/>
                      <a:pt x="0" y="530"/>
                      <a:pt x="0" y="530"/>
                    </a:cubicBezTo>
                    <a:cubicBezTo>
                      <a:pt x="0" y="563"/>
                      <a:pt x="24" y="601"/>
                      <a:pt x="54" y="615"/>
                    </a:cubicBezTo>
                    <a:cubicBezTo>
                      <a:pt x="642" y="893"/>
                      <a:pt x="642" y="893"/>
                      <a:pt x="642" y="893"/>
                    </a:cubicBezTo>
                    <a:cubicBezTo>
                      <a:pt x="672" y="907"/>
                      <a:pt x="696" y="892"/>
                      <a:pt x="696" y="859"/>
                    </a:cubicBezTo>
                    <a:lnTo>
                      <a:pt x="696" y="42"/>
                    </a:lnTo>
                    <a:close/>
                  </a:path>
                </a:pathLst>
              </a:custGeom>
              <a:grpFill/>
              <a:ln w="38100">
                <a:solidFill>
                  <a:srgbClr val="1E3460"/>
                </a:solidFill>
              </a:ln>
            </p:spPr>
            <p:txBody>
              <a:bodyPr vert="horz" wrap="square" lIns="91414" tIns="45706" rIns="91414" bIns="45706" numCol="1" anchor="t" anchorCtr="0" compatLnSpc="1">
                <a:prstTxWarp prst="textNoShape">
                  <a:avLst/>
                </a:prstTxWarp>
              </a:bodyPr>
              <a:lstStyle/>
              <a:p>
                <a:pPr marL="0" marR="0" lvl="0" indent="0" defTabSz="91383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chemeClr val="bg1"/>
                      </a:gs>
                      <a:gs pos="100000">
                        <a:schemeClr val="bg1"/>
                      </a:gs>
                    </a:gsLst>
                    <a:lin ang="5400000" scaled="0"/>
                  </a:gradFill>
                  <a:effectLst/>
                  <a:uLnTx/>
                  <a:uFillTx/>
                </a:endParaRPr>
              </a:p>
            </p:txBody>
          </p:sp>
          <p:sp>
            <p:nvSpPr>
              <p:cNvPr id="53" name="Freeform 21"/>
              <p:cNvSpPr>
                <a:spLocks/>
              </p:cNvSpPr>
              <p:nvPr/>
            </p:nvSpPr>
            <p:spPr bwMode="auto">
              <a:xfrm>
                <a:off x="4043" y="2544"/>
                <a:ext cx="1635" cy="2168"/>
              </a:xfrm>
              <a:custGeom>
                <a:avLst/>
                <a:gdLst>
                  <a:gd name="T0" fmla="*/ 378 w 692"/>
                  <a:gd name="T1" fmla="*/ 207 h 918"/>
                  <a:gd name="T2" fmla="*/ 277 w 692"/>
                  <a:gd name="T3" fmla="*/ 197 h 918"/>
                  <a:gd name="T4" fmla="*/ 48 w 692"/>
                  <a:gd name="T5" fmla="*/ 20 h 918"/>
                  <a:gd name="T6" fmla="*/ 0 w 692"/>
                  <a:gd name="T7" fmla="*/ 43 h 918"/>
                  <a:gd name="T8" fmla="*/ 0 w 692"/>
                  <a:gd name="T9" fmla="*/ 870 h 918"/>
                  <a:gd name="T10" fmla="*/ 54 w 692"/>
                  <a:gd name="T11" fmla="*/ 904 h 918"/>
                  <a:gd name="T12" fmla="*/ 638 w 692"/>
                  <a:gd name="T13" fmla="*/ 628 h 918"/>
                  <a:gd name="T14" fmla="*/ 692 w 692"/>
                  <a:gd name="T15" fmla="*/ 543 h 918"/>
                  <a:gd name="T16" fmla="*/ 692 w 692"/>
                  <a:gd name="T17" fmla="*/ 108 h 918"/>
                  <a:gd name="T18" fmla="*/ 638 w 692"/>
                  <a:gd name="T19" fmla="*/ 75 h 918"/>
                  <a:gd name="T20" fmla="*/ 378 w 692"/>
                  <a:gd name="T21" fmla="*/ 207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918">
                    <a:moveTo>
                      <a:pt x="378" y="207"/>
                    </a:moveTo>
                    <a:cubicBezTo>
                      <a:pt x="349" y="222"/>
                      <a:pt x="304" y="217"/>
                      <a:pt x="277" y="197"/>
                    </a:cubicBezTo>
                    <a:cubicBezTo>
                      <a:pt x="48" y="20"/>
                      <a:pt x="48" y="20"/>
                      <a:pt x="48" y="20"/>
                    </a:cubicBezTo>
                    <a:cubicBezTo>
                      <a:pt x="21" y="0"/>
                      <a:pt x="0" y="10"/>
                      <a:pt x="0" y="43"/>
                    </a:cubicBezTo>
                    <a:cubicBezTo>
                      <a:pt x="0" y="870"/>
                      <a:pt x="0" y="870"/>
                      <a:pt x="0" y="870"/>
                    </a:cubicBezTo>
                    <a:cubicBezTo>
                      <a:pt x="0" y="903"/>
                      <a:pt x="24" y="918"/>
                      <a:pt x="54" y="904"/>
                    </a:cubicBezTo>
                    <a:cubicBezTo>
                      <a:pt x="638" y="628"/>
                      <a:pt x="638" y="628"/>
                      <a:pt x="638" y="628"/>
                    </a:cubicBezTo>
                    <a:cubicBezTo>
                      <a:pt x="668" y="614"/>
                      <a:pt x="692" y="576"/>
                      <a:pt x="692" y="543"/>
                    </a:cubicBezTo>
                    <a:cubicBezTo>
                      <a:pt x="692" y="108"/>
                      <a:pt x="692" y="108"/>
                      <a:pt x="692" y="108"/>
                    </a:cubicBezTo>
                    <a:cubicBezTo>
                      <a:pt x="692" y="75"/>
                      <a:pt x="668" y="60"/>
                      <a:pt x="638" y="75"/>
                    </a:cubicBezTo>
                    <a:lnTo>
                      <a:pt x="378" y="207"/>
                    </a:lnTo>
                    <a:close/>
                  </a:path>
                </a:pathLst>
              </a:custGeom>
              <a:grpFill/>
              <a:ln w="38100">
                <a:solidFill>
                  <a:srgbClr val="1E3460"/>
                </a:solidFill>
              </a:ln>
            </p:spPr>
            <p:txBody>
              <a:bodyPr vert="horz" wrap="square" lIns="91414" tIns="45706" rIns="91414" bIns="45706" numCol="1" anchor="t" anchorCtr="0" compatLnSpc="1">
                <a:prstTxWarp prst="textNoShape">
                  <a:avLst/>
                </a:prstTxWarp>
              </a:bodyPr>
              <a:lstStyle/>
              <a:p>
                <a:pPr marL="0" marR="0" lvl="0" indent="0" defTabSz="91383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gradFill>
                    <a:gsLst>
                      <a:gs pos="0">
                        <a:schemeClr val="bg1"/>
                      </a:gs>
                      <a:gs pos="100000">
                        <a:schemeClr val="bg1"/>
                      </a:gs>
                    </a:gsLst>
                    <a:lin ang="5400000" scaled="0"/>
                  </a:gradFill>
                  <a:effectLst/>
                  <a:uLnTx/>
                  <a:uFillTx/>
                </a:endParaRPr>
              </a:p>
            </p:txBody>
          </p:sp>
        </p:grpSp>
      </p:grpSp>
    </p:spTree>
    <p:extLst>
      <p:ext uri="{BB962C8B-B14F-4D97-AF65-F5344CB8AC3E}">
        <p14:creationId xmlns:p14="http://schemas.microsoft.com/office/powerpoint/2010/main" val="42112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5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2500"/>
                            </p:stCondLst>
                            <p:childTnLst>
                              <p:par>
                                <p:cTn id="19" presetID="2" presetClass="entr" presetSubtype="2" decel="5000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900" fill="hold"/>
                                        <p:tgtEl>
                                          <p:spTgt spid="8"/>
                                        </p:tgtEl>
                                        <p:attrNameLst>
                                          <p:attrName>ppt_x</p:attrName>
                                        </p:attrNameLst>
                                      </p:cBhvr>
                                      <p:tavLst>
                                        <p:tav tm="0">
                                          <p:val>
                                            <p:strVal val="1+#ppt_w/2"/>
                                          </p:val>
                                        </p:tav>
                                        <p:tav tm="100000">
                                          <p:val>
                                            <p:strVal val="#ppt_x"/>
                                          </p:val>
                                        </p:tav>
                                      </p:tavLst>
                                    </p:anim>
                                    <p:anim calcmode="lin" valueType="num">
                                      <p:cBhvr additive="base">
                                        <p:cTn id="22" dur="9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3400"/>
                            </p:stCondLst>
                            <p:childTnLst>
                              <p:par>
                                <p:cTn id="24" presetID="10" presetClass="entr" presetSubtype="0"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par>
                          <p:cTn id="27" fill="hold">
                            <p:stCondLst>
                              <p:cond delay="3900"/>
                            </p:stCondLst>
                            <p:childTnLst>
                              <p:par>
                                <p:cTn id="28" presetID="2" presetClass="entr" presetSubtype="2" decel="5000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800" fill="hold"/>
                                        <p:tgtEl>
                                          <p:spTgt spid="9"/>
                                        </p:tgtEl>
                                        <p:attrNameLst>
                                          <p:attrName>ppt_x</p:attrName>
                                        </p:attrNameLst>
                                      </p:cBhvr>
                                      <p:tavLst>
                                        <p:tav tm="0">
                                          <p:val>
                                            <p:strVal val="1+#ppt_w/2"/>
                                          </p:val>
                                        </p:tav>
                                        <p:tav tm="100000">
                                          <p:val>
                                            <p:strVal val="#ppt_x"/>
                                          </p:val>
                                        </p:tav>
                                      </p:tavLst>
                                    </p:anim>
                                    <p:anim calcmode="lin" valueType="num">
                                      <p:cBhvr additive="base">
                                        <p:cTn id="31" dur="8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4700"/>
                            </p:stCondLst>
                            <p:childTnLst>
                              <p:par>
                                <p:cTn id="33" presetID="10" presetClass="entr" presetSubtype="0"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par>
                          <p:cTn id="36" fill="hold">
                            <p:stCondLst>
                              <p:cond delay="5200"/>
                            </p:stCondLst>
                            <p:childTnLst>
                              <p:par>
                                <p:cTn id="37" presetID="2" presetClass="entr" presetSubtype="2" decel="5000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700" fill="hold"/>
                                        <p:tgtEl>
                                          <p:spTgt spid="10"/>
                                        </p:tgtEl>
                                        <p:attrNameLst>
                                          <p:attrName>ppt_x</p:attrName>
                                        </p:attrNameLst>
                                      </p:cBhvr>
                                      <p:tavLst>
                                        <p:tav tm="0">
                                          <p:val>
                                            <p:strVal val="1+#ppt_w/2"/>
                                          </p:val>
                                        </p:tav>
                                        <p:tav tm="100000">
                                          <p:val>
                                            <p:strVal val="#ppt_x"/>
                                          </p:val>
                                        </p:tav>
                                      </p:tavLst>
                                    </p:anim>
                                    <p:anim calcmode="lin" valueType="num">
                                      <p:cBhvr additive="base">
                                        <p:cTn id="40" dur="700" fill="hold"/>
                                        <p:tgtEl>
                                          <p:spTgt spid="10"/>
                                        </p:tgtEl>
                                        <p:attrNameLst>
                                          <p:attrName>ppt_y</p:attrName>
                                        </p:attrNameLst>
                                      </p:cBhvr>
                                      <p:tavLst>
                                        <p:tav tm="0">
                                          <p:val>
                                            <p:strVal val="#ppt_y"/>
                                          </p:val>
                                        </p:tav>
                                        <p:tav tm="100000">
                                          <p:val>
                                            <p:strVal val="#ppt_y"/>
                                          </p:val>
                                        </p:tav>
                                      </p:tavLst>
                                    </p:anim>
                                  </p:childTnLst>
                                </p:cTn>
                              </p:par>
                            </p:childTnLst>
                          </p:cTn>
                        </p:par>
                        <p:par>
                          <p:cTn id="41" fill="hold">
                            <p:stCondLst>
                              <p:cond delay="5900"/>
                            </p:stCondLst>
                            <p:childTnLst>
                              <p:par>
                                <p:cTn id="42" presetID="10" presetClass="entr" presetSubtype="0" fill="hold" grpId="0" nodeType="after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0" grpId="0"/>
      <p:bldP spid="51" grpId="0"/>
      <p:bldP spid="62"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Try Project Service Automation now!</a:t>
            </a:r>
          </a:p>
        </p:txBody>
      </p:sp>
      <p:pic>
        <p:nvPicPr>
          <p:cNvPr id="4" name="Picture 3"/>
          <p:cNvPicPr>
            <a:picLocks noChangeAspect="1"/>
          </p:cNvPicPr>
          <p:nvPr/>
        </p:nvPicPr>
        <p:blipFill>
          <a:blip r:embed="rId2"/>
          <a:stretch>
            <a:fillRect/>
          </a:stretch>
        </p:blipFill>
        <p:spPr>
          <a:xfrm>
            <a:off x="3452408" y="1394165"/>
            <a:ext cx="5534025" cy="4867275"/>
          </a:xfrm>
          <a:prstGeom prst="rect">
            <a:avLst/>
          </a:prstGeom>
        </p:spPr>
      </p:pic>
      <p:sp>
        <p:nvSpPr>
          <p:cNvPr id="5" name="Rectangle 4"/>
          <p:cNvSpPr/>
          <p:nvPr/>
        </p:nvSpPr>
        <p:spPr>
          <a:xfrm>
            <a:off x="2469239" y="6442756"/>
            <a:ext cx="7680876"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hlinkClick r:id="rId3"/>
              </a:rPr>
              <a:t>https://www.microsoft.com/en-us/dynamics/crm-free-trial-overview.aspx</a:t>
            </a:r>
            <a:r>
              <a:rPr kumimoji="0" lang="en-US" sz="1800" b="0" i="0" u="none" strike="noStrike" kern="0" cap="none" spc="0" normalizeH="0" baseline="0" noProof="0" dirty="0">
                <a:ln>
                  <a:noFill/>
                </a:ln>
                <a:solidFill>
                  <a:sysClr val="windowText" lastClr="000000"/>
                </a:solidFill>
                <a:effectLst/>
                <a:uLnTx/>
                <a:uFillTx/>
              </a:rPr>
              <a:t> </a:t>
            </a:r>
          </a:p>
        </p:txBody>
      </p:sp>
    </p:spTree>
    <p:extLst>
      <p:ext uri="{BB962C8B-B14F-4D97-AF65-F5344CB8AC3E}">
        <p14:creationId xmlns:p14="http://schemas.microsoft.com/office/powerpoint/2010/main" val="38199928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Project Service Automation Resources</a:t>
            </a:r>
          </a:p>
        </p:txBody>
      </p:sp>
      <p:sp>
        <p:nvSpPr>
          <p:cNvPr id="6" name="Text Placeholder 5"/>
          <p:cNvSpPr>
            <a:spLocks noGrp="1"/>
          </p:cNvSpPr>
          <p:nvPr>
            <p:ph type="body" sz="quarter" idx="10"/>
          </p:nvPr>
        </p:nvSpPr>
        <p:spPr>
          <a:xfrm>
            <a:off x="274639" y="1212849"/>
            <a:ext cx="5486399" cy="3871829"/>
          </a:xfrm>
        </p:spPr>
        <p:txBody>
          <a:bodyPr/>
          <a:lstStyle/>
          <a:p>
            <a:r>
              <a:rPr lang="en-US" dirty="0"/>
              <a:t>Get started</a:t>
            </a:r>
          </a:p>
          <a:p>
            <a:pPr lvl="1"/>
            <a:r>
              <a:rPr lang="en-US" dirty="0">
                <a:hlinkClick r:id="rId3"/>
              </a:rPr>
              <a:t>Install and customize Project Service Automation</a:t>
            </a:r>
            <a:endParaRPr lang="en-US" dirty="0"/>
          </a:p>
          <a:p>
            <a:pPr lvl="1"/>
            <a:r>
              <a:rPr lang="en-US" dirty="0">
                <a:hlinkClick r:id="rId4"/>
              </a:rPr>
              <a:t>Configure Project Service Automation</a:t>
            </a:r>
            <a:endParaRPr lang="en-US" dirty="0"/>
          </a:p>
          <a:p>
            <a:pPr lvl="1"/>
            <a:r>
              <a:rPr lang="en-US" dirty="0">
                <a:hlinkClick r:id="rId5"/>
              </a:rPr>
              <a:t>Manage project-based sales</a:t>
            </a:r>
            <a:endParaRPr lang="en-US" dirty="0"/>
          </a:p>
          <a:p>
            <a:r>
              <a:rPr lang="en-US" dirty="0"/>
              <a:t>Role-based guides </a:t>
            </a:r>
          </a:p>
          <a:p>
            <a:pPr lvl="1"/>
            <a:r>
              <a:rPr lang="en-US" dirty="0">
                <a:hlinkClick r:id="rId6"/>
              </a:rPr>
              <a:t>Account Manager</a:t>
            </a:r>
            <a:endParaRPr lang="en-US" dirty="0"/>
          </a:p>
          <a:p>
            <a:pPr lvl="1"/>
            <a:r>
              <a:rPr lang="en-US" dirty="0">
                <a:hlinkClick r:id="rId7"/>
              </a:rPr>
              <a:t>Project Manager</a:t>
            </a:r>
            <a:endParaRPr lang="en-US" dirty="0"/>
          </a:p>
          <a:p>
            <a:pPr lvl="1"/>
            <a:r>
              <a:rPr lang="en-US" dirty="0">
                <a:hlinkClick r:id="rId8"/>
              </a:rPr>
              <a:t>Resource Manager</a:t>
            </a:r>
            <a:endParaRPr lang="en-US" dirty="0"/>
          </a:p>
          <a:p>
            <a:pPr lvl="1"/>
            <a:r>
              <a:rPr lang="en-US" dirty="0">
                <a:hlinkClick r:id="rId9"/>
              </a:rPr>
              <a:t>Time, Expense, and Collaboration</a:t>
            </a:r>
            <a:endParaRPr lang="en-US" dirty="0"/>
          </a:p>
        </p:txBody>
      </p:sp>
      <p:sp>
        <p:nvSpPr>
          <p:cNvPr id="9" name="Text Placeholder 8"/>
          <p:cNvSpPr>
            <a:spLocks noGrp="1"/>
          </p:cNvSpPr>
          <p:nvPr>
            <p:ph type="body" sz="quarter" idx="11"/>
          </p:nvPr>
        </p:nvSpPr>
        <p:spPr>
          <a:xfrm>
            <a:off x="6675439" y="1212849"/>
            <a:ext cx="5486399" cy="2936188"/>
          </a:xfrm>
        </p:spPr>
        <p:txBody>
          <a:bodyPr/>
          <a:lstStyle/>
          <a:p>
            <a:r>
              <a:rPr lang="en-US" dirty="0"/>
              <a:t>White papers</a:t>
            </a:r>
          </a:p>
          <a:p>
            <a:pPr lvl="1"/>
            <a:r>
              <a:rPr lang="en-US" dirty="0">
                <a:hlinkClick r:id="rId10"/>
              </a:rPr>
              <a:t>Basic guide to quoting, pricing, and billing</a:t>
            </a:r>
            <a:endParaRPr lang="en-US" dirty="0"/>
          </a:p>
          <a:p>
            <a:pPr lvl="1"/>
            <a:r>
              <a:rPr lang="en-US" dirty="0">
                <a:hlinkClick r:id="rId11"/>
              </a:rPr>
              <a:t>Advanced guide to quoting, pricing, and billing</a:t>
            </a:r>
            <a:endParaRPr lang="en-US" dirty="0"/>
          </a:p>
          <a:p>
            <a:pPr lvl="1"/>
            <a:r>
              <a:rPr lang="en-US" dirty="0">
                <a:hlinkClick r:id="rId12"/>
              </a:rPr>
              <a:t>Guide to project planning and tracking</a:t>
            </a:r>
            <a:endParaRPr lang="en-US" dirty="0"/>
          </a:p>
          <a:p>
            <a:pPr lvl="1"/>
            <a:r>
              <a:rPr lang="en-US" dirty="0">
                <a:hlinkClick r:id="rId13"/>
              </a:rPr>
              <a:t>Resource management</a:t>
            </a:r>
            <a:endParaRPr lang="en-US" dirty="0"/>
          </a:p>
          <a:p>
            <a:pPr lvl="1"/>
            <a:r>
              <a:rPr lang="en-US" dirty="0">
                <a:hlinkClick r:id="rId14"/>
              </a:rPr>
              <a:t>Reporting</a:t>
            </a:r>
          </a:p>
          <a:p>
            <a:pPr lvl="1"/>
            <a:r>
              <a:rPr lang="en-US" dirty="0">
                <a:hlinkClick r:id="rId15"/>
              </a:rPr>
              <a:t>External system integration</a:t>
            </a:r>
            <a:endParaRPr lang="en-US" dirty="0"/>
          </a:p>
        </p:txBody>
      </p:sp>
    </p:spTree>
    <p:extLst>
      <p:ext uri="{BB962C8B-B14F-4D97-AF65-F5344CB8AC3E}">
        <p14:creationId xmlns:p14="http://schemas.microsoft.com/office/powerpoint/2010/main" val="411588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194135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1203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9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Appendices</a:t>
            </a:r>
          </a:p>
        </p:txBody>
      </p:sp>
    </p:spTree>
    <p:extLst>
      <p:ext uri="{BB962C8B-B14F-4D97-AF65-F5344CB8AC3E}">
        <p14:creationId xmlns:p14="http://schemas.microsoft.com/office/powerpoint/2010/main" val="2763749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sz="4000"/>
              <a:t>Microsoft’s Unified Service Delivery model</a:t>
            </a:r>
            <a:endParaRPr lang="en-US" sz="4000" dirty="0"/>
          </a:p>
        </p:txBody>
      </p:sp>
      <p:sp>
        <p:nvSpPr>
          <p:cNvPr id="97" name="Rectangle 96"/>
          <p:cNvSpPr/>
          <p:nvPr/>
        </p:nvSpPr>
        <p:spPr>
          <a:xfrm>
            <a:off x="278723" y="3446352"/>
            <a:ext cx="9068274" cy="3413095"/>
          </a:xfrm>
          <a:prstGeom prst="rect">
            <a:avLst/>
          </a:prstGeom>
          <a:solidFill>
            <a:srgbClr val="5B9BD5"/>
          </a:solidFill>
          <a:ln w="12700" cap="flat" cmpd="sng" algn="ctr">
            <a:solidFill>
              <a:srgbClr val="5B9BD5">
                <a:shade val="50000"/>
              </a:srgbClr>
            </a:solidFill>
            <a:prstDash val="solid"/>
            <a:miter lim="800000"/>
          </a:ln>
          <a:effectLst/>
        </p:spPr>
        <p:txBody>
          <a:bodyPr tIns="45720" bIns="27424"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Segoe UI Semibold" panose="020B0702040204020203" pitchFamily="34" charset="0"/>
                <a:cs typeface="Segoe UI Semibold" panose="020B0702040204020203" pitchFamily="34" charset="0"/>
              </a:rPr>
              <a:t>Service Delivery Foundation</a:t>
            </a:r>
          </a:p>
        </p:txBody>
      </p:sp>
      <p:sp>
        <p:nvSpPr>
          <p:cNvPr id="99" name="Rectangle 98"/>
          <p:cNvSpPr/>
          <p:nvPr/>
        </p:nvSpPr>
        <p:spPr>
          <a:xfrm>
            <a:off x="278723" y="1976395"/>
            <a:ext cx="9068274" cy="1420071"/>
          </a:xfrm>
          <a:prstGeom prst="rect">
            <a:avLst/>
          </a:prstGeom>
          <a:solidFill>
            <a:srgbClr val="5B9BD5">
              <a:lumMod val="20000"/>
              <a:lumOff val="80000"/>
            </a:srgbClr>
          </a:solidFill>
          <a:ln w="12700" cap="flat" cmpd="sng" algn="ctr">
            <a:solidFill>
              <a:srgbClr val="5B9BD5">
                <a:shade val="50000"/>
              </a:srgbClr>
            </a:solidFill>
            <a:prstDash val="solid"/>
            <a:miter lim="800000"/>
          </a:ln>
          <a:effectLst/>
        </p:spPr>
        <p:txBody>
          <a:bodyPr lIns="91414" tIns="27424"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5B9BD5">
                    <a:lumMod val="75000"/>
                  </a:srgbClr>
                </a:solidFill>
                <a:effectLst/>
                <a:uLnTx/>
                <a:uFillTx/>
                <a:latin typeface="Segoe UI Semibold" panose="020B0702040204020203" pitchFamily="34" charset="0"/>
                <a:cs typeface="Segoe UI Semibold" panose="020B0702040204020203" pitchFamily="34" charset="0"/>
              </a:rPr>
              <a:t>1</a:t>
            </a:r>
            <a:r>
              <a:rPr kumimoji="0" lang="en-US" sz="1800" b="0" i="0" u="none" strike="noStrike" kern="0" cap="none" spc="0" normalizeH="0" baseline="30000" noProof="0" dirty="0">
                <a:ln>
                  <a:noFill/>
                </a:ln>
                <a:solidFill>
                  <a:srgbClr val="5B9BD5">
                    <a:lumMod val="75000"/>
                  </a:srgbClr>
                </a:solidFill>
                <a:effectLst/>
                <a:uLnTx/>
                <a:uFillTx/>
                <a:latin typeface="Segoe UI Semibold" panose="020B0702040204020203" pitchFamily="34" charset="0"/>
                <a:cs typeface="Segoe UI Semibold" panose="020B0702040204020203" pitchFamily="34" charset="0"/>
              </a:rPr>
              <a:t>st</a:t>
            </a:r>
            <a:r>
              <a:rPr kumimoji="0" lang="en-US" sz="1800" b="0" i="0" u="none" strike="noStrike" kern="0" cap="none" spc="0" normalizeH="0" baseline="0" noProof="0" dirty="0">
                <a:ln>
                  <a:noFill/>
                </a:ln>
                <a:solidFill>
                  <a:srgbClr val="5B9BD5">
                    <a:lumMod val="75000"/>
                  </a:srgbClr>
                </a:solidFill>
                <a:effectLst/>
                <a:uLnTx/>
                <a:uFillTx/>
                <a:latin typeface="Segoe UI Semibold" panose="020B0702040204020203" pitchFamily="34" charset="0"/>
                <a:cs typeface="Segoe UI Semibold" panose="020B0702040204020203" pitchFamily="34" charset="0"/>
              </a:rPr>
              <a:t> Party Functional Solutions</a:t>
            </a:r>
          </a:p>
        </p:txBody>
      </p:sp>
      <p:grpSp>
        <p:nvGrpSpPr>
          <p:cNvPr id="100" name="Group 99"/>
          <p:cNvGrpSpPr/>
          <p:nvPr/>
        </p:nvGrpSpPr>
        <p:grpSpPr>
          <a:xfrm>
            <a:off x="934225" y="2292194"/>
            <a:ext cx="7504655" cy="448149"/>
            <a:chOff x="894873" y="2197647"/>
            <a:chExt cx="7656225" cy="457200"/>
          </a:xfrm>
        </p:grpSpPr>
        <p:sp>
          <p:nvSpPr>
            <p:cNvPr id="101" name="Rectangle 100"/>
            <p:cNvSpPr/>
            <p:nvPr/>
          </p:nvSpPr>
          <p:spPr>
            <a:xfrm>
              <a:off x="7152193" y="2197647"/>
              <a:ext cx="1398905" cy="457200"/>
            </a:xfrm>
            <a:prstGeom prst="rect">
              <a:avLst/>
            </a:prstGeom>
            <a:solidFill>
              <a:srgbClr val="002060"/>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Field &amp; Project</a:t>
              </a:r>
            </a:p>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Service</a:t>
              </a:r>
            </a:p>
          </p:txBody>
        </p:sp>
        <p:sp>
          <p:nvSpPr>
            <p:cNvPr id="102" name="Rectangle 101"/>
            <p:cNvSpPr/>
            <p:nvPr/>
          </p:nvSpPr>
          <p:spPr>
            <a:xfrm>
              <a:off x="5066419" y="2197647"/>
              <a:ext cx="1398905" cy="457200"/>
            </a:xfrm>
            <a:prstGeom prst="rect">
              <a:avLst/>
            </a:prstGeom>
            <a:solidFill>
              <a:srgbClr val="002060"/>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Customer</a:t>
              </a:r>
            </a:p>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Service</a:t>
              </a:r>
            </a:p>
          </p:txBody>
        </p:sp>
        <p:sp>
          <p:nvSpPr>
            <p:cNvPr id="104" name="Rectangle 103"/>
            <p:cNvSpPr/>
            <p:nvPr/>
          </p:nvSpPr>
          <p:spPr>
            <a:xfrm>
              <a:off x="894873" y="2197647"/>
              <a:ext cx="1398905" cy="457200"/>
            </a:xfrm>
            <a:prstGeom prst="rect">
              <a:avLst/>
            </a:prstGeom>
            <a:solidFill>
              <a:srgbClr val="002060"/>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Marketing</a:t>
              </a:r>
            </a:p>
          </p:txBody>
        </p:sp>
        <p:sp>
          <p:nvSpPr>
            <p:cNvPr id="105" name="Rectangle 104"/>
            <p:cNvSpPr/>
            <p:nvPr/>
          </p:nvSpPr>
          <p:spPr>
            <a:xfrm>
              <a:off x="2980041" y="2197647"/>
              <a:ext cx="1398905" cy="457200"/>
            </a:xfrm>
            <a:prstGeom prst="rect">
              <a:avLst/>
            </a:prstGeom>
            <a:solidFill>
              <a:srgbClr val="002060"/>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Sales</a:t>
              </a:r>
            </a:p>
          </p:txBody>
        </p:sp>
      </p:grpSp>
      <p:sp>
        <p:nvSpPr>
          <p:cNvPr id="106" name="Rectangle 105"/>
          <p:cNvSpPr/>
          <p:nvPr/>
        </p:nvSpPr>
        <p:spPr>
          <a:xfrm>
            <a:off x="278723" y="982662"/>
            <a:ext cx="9068274" cy="957422"/>
          </a:xfrm>
          <a:prstGeom prst="rect">
            <a:avLst/>
          </a:prstGeom>
          <a:solidFill>
            <a:sysClr val="window" lastClr="FFFFFF">
              <a:lumMod val="85000"/>
            </a:sysClr>
          </a:solidFill>
          <a:ln w="12700" cap="flat" cmpd="sng" algn="ctr">
            <a:solidFill>
              <a:srgbClr val="5B9BD5">
                <a:shade val="50000"/>
              </a:srgbClr>
            </a:solidFill>
            <a:prstDash val="solid"/>
            <a:miter lim="800000"/>
          </a:ln>
          <a:effectLst/>
        </p:spPr>
        <p:txBody>
          <a:bodyPr lIns="91414" tIns="27424" bIns="27424"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B9BD5">
                    <a:lumMod val="75000"/>
                  </a:srgbClr>
                </a:solidFill>
                <a:effectLst/>
                <a:uLnTx/>
                <a:uFillTx/>
                <a:latin typeface="Segoe UI Semibold" panose="020B0702040204020203" pitchFamily="34" charset="0"/>
                <a:cs typeface="Segoe UI Semibold" panose="020B0702040204020203" pitchFamily="34" charset="0"/>
              </a:rPr>
              <a:t>3</a:t>
            </a:r>
            <a:r>
              <a:rPr kumimoji="0" lang="en-US" sz="1600" b="0" i="0" u="none" strike="noStrike" kern="0" cap="none" spc="0" normalizeH="0" baseline="30000" noProof="0" dirty="0">
                <a:ln>
                  <a:noFill/>
                </a:ln>
                <a:solidFill>
                  <a:srgbClr val="5B9BD5">
                    <a:lumMod val="75000"/>
                  </a:srgbClr>
                </a:solidFill>
                <a:effectLst/>
                <a:uLnTx/>
                <a:uFillTx/>
                <a:latin typeface="Segoe UI Semibold" panose="020B0702040204020203" pitchFamily="34" charset="0"/>
                <a:cs typeface="Segoe UI Semibold" panose="020B0702040204020203" pitchFamily="34" charset="0"/>
              </a:rPr>
              <a:t>rd</a:t>
            </a:r>
            <a:r>
              <a:rPr kumimoji="0" lang="en-US" sz="1600" b="0" i="0" u="none" strike="noStrike" kern="0" cap="none" spc="0" normalizeH="0" baseline="0" noProof="0" dirty="0">
                <a:ln>
                  <a:noFill/>
                </a:ln>
                <a:solidFill>
                  <a:srgbClr val="5B9BD5">
                    <a:lumMod val="75000"/>
                  </a:srgbClr>
                </a:solidFill>
                <a:effectLst/>
                <a:uLnTx/>
                <a:uFillTx/>
                <a:latin typeface="Segoe UI Semibold" panose="020B0702040204020203" pitchFamily="34" charset="0"/>
                <a:cs typeface="Segoe UI Semibold" panose="020B0702040204020203" pitchFamily="34" charset="0"/>
              </a:rPr>
              <a:t> Party Industry &amp; Functional Solutions (examples)</a:t>
            </a:r>
          </a:p>
        </p:txBody>
      </p:sp>
      <p:grpSp>
        <p:nvGrpSpPr>
          <p:cNvPr id="109" name="Group 108"/>
          <p:cNvGrpSpPr/>
          <p:nvPr/>
        </p:nvGrpSpPr>
        <p:grpSpPr>
          <a:xfrm>
            <a:off x="367221" y="1656936"/>
            <a:ext cx="8895623" cy="230539"/>
            <a:chOff x="309376" y="1519313"/>
            <a:chExt cx="8898147" cy="230604"/>
          </a:xfrm>
        </p:grpSpPr>
        <p:sp>
          <p:nvSpPr>
            <p:cNvPr id="110" name="Flowchart: Alternate Process 109"/>
            <p:cNvSpPr/>
            <p:nvPr/>
          </p:nvSpPr>
          <p:spPr>
            <a:xfrm>
              <a:off x="6277164" y="1519313"/>
              <a:ext cx="2930359" cy="230604"/>
            </a:xfrm>
            <a:prstGeom prst="flowChartAlternateProcess">
              <a:avLst/>
            </a:prstGeom>
            <a:solidFill>
              <a:srgbClr val="9D8B49"/>
            </a:solidFill>
            <a:ln w="12700" cap="flat" cmpd="sng" algn="ctr">
              <a:noFill/>
              <a:prstDash val="solid"/>
              <a:miter lim="800000"/>
            </a:ln>
            <a:effectLst/>
          </p:spPr>
          <p:txBody>
            <a:bodyPr wrap="none" lIns="45706" rIns="45706"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Advisory &amp; Support</a:t>
              </a:r>
            </a:p>
          </p:txBody>
        </p:sp>
        <p:sp>
          <p:nvSpPr>
            <p:cNvPr id="113" name="Flowchart: Alternate Process 112"/>
            <p:cNvSpPr/>
            <p:nvPr/>
          </p:nvSpPr>
          <p:spPr>
            <a:xfrm>
              <a:off x="3294177" y="1519313"/>
              <a:ext cx="2930359" cy="230604"/>
            </a:xfrm>
            <a:prstGeom prst="flowChartAlternateProcess">
              <a:avLst/>
            </a:prstGeom>
            <a:solidFill>
              <a:srgbClr val="9D8B49"/>
            </a:solidFill>
            <a:ln w="12700" cap="flat" cmpd="sng" algn="ctr">
              <a:noFill/>
              <a:prstDash val="solid"/>
              <a:miter lim="800000"/>
            </a:ln>
            <a:effectLst/>
          </p:spPr>
          <p:txBody>
            <a:bodyPr wrap="none" lIns="45706" rIns="45706"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Inspection &amp; Compliance</a:t>
              </a:r>
            </a:p>
          </p:txBody>
        </p:sp>
        <p:sp>
          <p:nvSpPr>
            <p:cNvPr id="114" name="Flowchart: Alternate Process 113"/>
            <p:cNvSpPr/>
            <p:nvPr/>
          </p:nvSpPr>
          <p:spPr>
            <a:xfrm>
              <a:off x="309376" y="1519313"/>
              <a:ext cx="2930359" cy="230604"/>
            </a:xfrm>
            <a:prstGeom prst="flowChartAlternateProcess">
              <a:avLst/>
            </a:prstGeom>
            <a:solidFill>
              <a:srgbClr val="9D8B49"/>
            </a:solidFill>
            <a:ln w="12700" cap="flat" cmpd="sng" algn="ctr">
              <a:noFill/>
              <a:prstDash val="solid"/>
              <a:miter lim="800000"/>
            </a:ln>
            <a:effectLst/>
          </p:spPr>
          <p:txBody>
            <a:bodyPr wrap="none" lIns="45706" rIns="45706"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Installation &amp; Maintenance</a:t>
              </a:r>
            </a:p>
          </p:txBody>
        </p:sp>
      </p:grpSp>
      <p:grpSp>
        <p:nvGrpSpPr>
          <p:cNvPr id="115" name="Group 114"/>
          <p:cNvGrpSpPr/>
          <p:nvPr/>
        </p:nvGrpSpPr>
        <p:grpSpPr>
          <a:xfrm>
            <a:off x="367221" y="1288505"/>
            <a:ext cx="8895623" cy="334521"/>
            <a:chOff x="309376" y="1161533"/>
            <a:chExt cx="8898147" cy="334617"/>
          </a:xfrm>
        </p:grpSpPr>
        <p:sp>
          <p:nvSpPr>
            <p:cNvPr id="118" name="Flowchart: Alternate Process 117"/>
            <p:cNvSpPr/>
            <p:nvPr/>
          </p:nvSpPr>
          <p:spPr>
            <a:xfrm>
              <a:off x="309376" y="1161533"/>
              <a:ext cx="594360"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Cable &amp;</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Utilities</a:t>
              </a:r>
            </a:p>
          </p:txBody>
        </p:sp>
        <p:sp>
          <p:nvSpPr>
            <p:cNvPr id="119" name="Flowchart: Alternate Process 118"/>
            <p:cNvSpPr/>
            <p:nvPr/>
          </p:nvSpPr>
          <p:spPr>
            <a:xfrm>
              <a:off x="1761702" y="1161533"/>
              <a:ext cx="822960"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Mobile</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Health Care</a:t>
              </a:r>
            </a:p>
          </p:txBody>
        </p:sp>
        <p:sp>
          <p:nvSpPr>
            <p:cNvPr id="120" name="Flowchart: Alternate Process 119"/>
            <p:cNvSpPr/>
            <p:nvPr/>
          </p:nvSpPr>
          <p:spPr>
            <a:xfrm>
              <a:off x="934955" y="1161533"/>
              <a:ext cx="795528"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Real Estate</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Facilities</a:t>
              </a:r>
            </a:p>
          </p:txBody>
        </p:sp>
        <p:sp>
          <p:nvSpPr>
            <p:cNvPr id="121" name="Flowchart: Alternate Process 120"/>
            <p:cNvSpPr/>
            <p:nvPr/>
          </p:nvSpPr>
          <p:spPr>
            <a:xfrm>
              <a:off x="5513424" y="1161533"/>
              <a:ext cx="978408"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Architecture</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Engineering</a:t>
              </a:r>
            </a:p>
          </p:txBody>
        </p:sp>
        <p:sp>
          <p:nvSpPr>
            <p:cNvPr id="122" name="Flowchart: Alternate Process 121"/>
            <p:cNvSpPr/>
            <p:nvPr/>
          </p:nvSpPr>
          <p:spPr>
            <a:xfrm>
              <a:off x="3832498" y="1161533"/>
              <a:ext cx="777240"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Laboratory</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Testing</a:t>
              </a:r>
            </a:p>
          </p:txBody>
        </p:sp>
        <p:sp>
          <p:nvSpPr>
            <p:cNvPr id="123" name="Flowchart: Alternate Process 122"/>
            <p:cNvSpPr/>
            <p:nvPr/>
          </p:nvSpPr>
          <p:spPr>
            <a:xfrm>
              <a:off x="8139970" y="1161533"/>
              <a:ext cx="1067553"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Advertising &amp;</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Public Relations</a:t>
              </a:r>
            </a:p>
          </p:txBody>
        </p:sp>
        <p:sp>
          <p:nvSpPr>
            <p:cNvPr id="124" name="Flowchart: Alternate Process 123"/>
            <p:cNvSpPr/>
            <p:nvPr/>
          </p:nvSpPr>
          <p:spPr>
            <a:xfrm>
              <a:off x="6523051" y="1161533"/>
              <a:ext cx="786384"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Accounting</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Legal</a:t>
              </a:r>
            </a:p>
          </p:txBody>
        </p:sp>
        <p:sp>
          <p:nvSpPr>
            <p:cNvPr id="125" name="Flowchart: Alternate Process 124"/>
            <p:cNvSpPr/>
            <p:nvPr/>
          </p:nvSpPr>
          <p:spPr>
            <a:xfrm>
              <a:off x="7340654" y="1161533"/>
              <a:ext cx="768096"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Investment</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Banking</a:t>
              </a:r>
            </a:p>
          </p:txBody>
        </p:sp>
        <p:sp>
          <p:nvSpPr>
            <p:cNvPr id="135" name="Flowchart: Alternate Process 134"/>
            <p:cNvSpPr/>
            <p:nvPr/>
          </p:nvSpPr>
          <p:spPr>
            <a:xfrm>
              <a:off x="4640957" y="1161533"/>
              <a:ext cx="841248"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Assessors</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Adjustors</a:t>
              </a:r>
            </a:p>
          </p:txBody>
        </p:sp>
        <p:sp>
          <p:nvSpPr>
            <p:cNvPr id="137" name="Flowchart: Alternate Process 136"/>
            <p:cNvSpPr/>
            <p:nvPr/>
          </p:nvSpPr>
          <p:spPr>
            <a:xfrm>
              <a:off x="2615881" y="1161533"/>
              <a:ext cx="495811"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Public</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Safety</a:t>
              </a:r>
            </a:p>
          </p:txBody>
        </p:sp>
        <p:sp>
          <p:nvSpPr>
            <p:cNvPr id="140" name="Flowchart: Alternate Process 139"/>
            <p:cNvSpPr/>
            <p:nvPr/>
          </p:nvSpPr>
          <p:spPr>
            <a:xfrm>
              <a:off x="3142911" y="1161533"/>
              <a:ext cx="658368" cy="334617"/>
            </a:xfrm>
            <a:prstGeom prst="flowChartAlternateProcess">
              <a:avLst/>
            </a:prstGeom>
            <a:solidFill>
              <a:srgbClr val="9D8B49"/>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Transport</a:t>
              </a:r>
              <a:b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Crews</a:t>
              </a:r>
            </a:p>
          </p:txBody>
        </p:sp>
      </p:grpSp>
      <p:grpSp>
        <p:nvGrpSpPr>
          <p:cNvPr id="144" name="Group 143"/>
          <p:cNvGrpSpPr/>
          <p:nvPr/>
        </p:nvGrpSpPr>
        <p:grpSpPr>
          <a:xfrm>
            <a:off x="352465" y="3784753"/>
            <a:ext cx="8913047" cy="2999294"/>
            <a:chOff x="900551" y="3740880"/>
            <a:chExt cx="8915575" cy="2992717"/>
          </a:xfrm>
        </p:grpSpPr>
        <p:sp>
          <p:nvSpPr>
            <p:cNvPr id="146" name="Rectangle 16"/>
            <p:cNvSpPr/>
            <p:nvPr/>
          </p:nvSpPr>
          <p:spPr>
            <a:xfrm>
              <a:off x="900551" y="3743246"/>
              <a:ext cx="8915575" cy="2990351"/>
            </a:xfrm>
            <a:custGeom>
              <a:avLst/>
              <a:gdLst>
                <a:gd name="connsiteX0" fmla="*/ 0 w 8915478"/>
                <a:gd name="connsiteY0" fmla="*/ 0 h 420256"/>
                <a:gd name="connsiteX1" fmla="*/ 8915478 w 8915478"/>
                <a:gd name="connsiteY1" fmla="*/ 0 h 420256"/>
                <a:gd name="connsiteX2" fmla="*/ 8915478 w 8915478"/>
                <a:gd name="connsiteY2" fmla="*/ 420256 h 420256"/>
                <a:gd name="connsiteX3" fmla="*/ 0 w 8915478"/>
                <a:gd name="connsiteY3" fmla="*/ 420256 h 420256"/>
                <a:gd name="connsiteX4" fmla="*/ 0 w 8915478"/>
                <a:gd name="connsiteY4" fmla="*/ 0 h 420256"/>
                <a:gd name="connsiteX0" fmla="*/ 0 w 8915478"/>
                <a:gd name="connsiteY0" fmla="*/ 0 h 420256"/>
                <a:gd name="connsiteX1" fmla="*/ 8915478 w 8915478"/>
                <a:gd name="connsiteY1" fmla="*/ 0 h 420256"/>
                <a:gd name="connsiteX2" fmla="*/ 8915478 w 8915478"/>
                <a:gd name="connsiteY2" fmla="*/ 420256 h 420256"/>
                <a:gd name="connsiteX3" fmla="*/ 8441753 w 8915478"/>
                <a:gd name="connsiteY3" fmla="*/ 406146 h 420256"/>
                <a:gd name="connsiteX4" fmla="*/ 0 w 8915478"/>
                <a:gd name="connsiteY4" fmla="*/ 420256 h 420256"/>
                <a:gd name="connsiteX5" fmla="*/ 0 w 8915478"/>
                <a:gd name="connsiteY5" fmla="*/ 0 h 420256"/>
                <a:gd name="connsiteX0" fmla="*/ 0 w 8915478"/>
                <a:gd name="connsiteY0" fmla="*/ 0 h 420256"/>
                <a:gd name="connsiteX1" fmla="*/ 8915478 w 8915478"/>
                <a:gd name="connsiteY1" fmla="*/ 0 h 420256"/>
                <a:gd name="connsiteX2" fmla="*/ 8915478 w 8915478"/>
                <a:gd name="connsiteY2" fmla="*/ 420256 h 420256"/>
                <a:gd name="connsiteX3" fmla="*/ 8717174 w 8915478"/>
                <a:gd name="connsiteY3" fmla="*/ 406146 h 420256"/>
                <a:gd name="connsiteX4" fmla="*/ 8441753 w 8915478"/>
                <a:gd name="connsiteY4" fmla="*/ 406146 h 420256"/>
                <a:gd name="connsiteX5" fmla="*/ 0 w 8915478"/>
                <a:gd name="connsiteY5" fmla="*/ 420256 h 420256"/>
                <a:gd name="connsiteX6" fmla="*/ 0 w 8915478"/>
                <a:gd name="connsiteY6" fmla="*/ 0 h 420256"/>
                <a:gd name="connsiteX0" fmla="*/ 0 w 8915478"/>
                <a:gd name="connsiteY0" fmla="*/ 0 h 2906975"/>
                <a:gd name="connsiteX1" fmla="*/ 8915478 w 8915478"/>
                <a:gd name="connsiteY1" fmla="*/ 0 h 2906975"/>
                <a:gd name="connsiteX2" fmla="*/ 8915478 w 8915478"/>
                <a:gd name="connsiteY2" fmla="*/ 420256 h 2906975"/>
                <a:gd name="connsiteX3" fmla="*/ 8430736 w 8915478"/>
                <a:gd name="connsiteY3" fmla="*/ 2906975 h 2906975"/>
                <a:gd name="connsiteX4" fmla="*/ 8441753 w 8915478"/>
                <a:gd name="connsiteY4" fmla="*/ 406146 h 2906975"/>
                <a:gd name="connsiteX5" fmla="*/ 0 w 8915478"/>
                <a:gd name="connsiteY5" fmla="*/ 420256 h 2906975"/>
                <a:gd name="connsiteX6" fmla="*/ 0 w 8915478"/>
                <a:gd name="connsiteY6" fmla="*/ 0 h 2906975"/>
                <a:gd name="connsiteX0" fmla="*/ 0 w 8915478"/>
                <a:gd name="connsiteY0" fmla="*/ 0 h 2932101"/>
                <a:gd name="connsiteX1" fmla="*/ 8915478 w 8915478"/>
                <a:gd name="connsiteY1" fmla="*/ 0 h 2932101"/>
                <a:gd name="connsiteX2" fmla="*/ 8882427 w 8915478"/>
                <a:gd name="connsiteY2" fmla="*/ 2932101 h 2932101"/>
                <a:gd name="connsiteX3" fmla="*/ 8430736 w 8915478"/>
                <a:gd name="connsiteY3" fmla="*/ 2906975 h 2932101"/>
                <a:gd name="connsiteX4" fmla="*/ 8441753 w 8915478"/>
                <a:gd name="connsiteY4" fmla="*/ 406146 h 2932101"/>
                <a:gd name="connsiteX5" fmla="*/ 0 w 8915478"/>
                <a:gd name="connsiteY5" fmla="*/ 420256 h 2932101"/>
                <a:gd name="connsiteX6" fmla="*/ 0 w 8915478"/>
                <a:gd name="connsiteY6" fmla="*/ 0 h 2932101"/>
                <a:gd name="connsiteX0" fmla="*/ 0 w 8916717"/>
                <a:gd name="connsiteY0" fmla="*/ 0 h 2909241"/>
                <a:gd name="connsiteX1" fmla="*/ 8915478 w 8916717"/>
                <a:gd name="connsiteY1" fmla="*/ 0 h 2909241"/>
                <a:gd name="connsiteX2" fmla="*/ 8916717 w 8916717"/>
                <a:gd name="connsiteY2" fmla="*/ 2909241 h 2909241"/>
                <a:gd name="connsiteX3" fmla="*/ 8430736 w 8916717"/>
                <a:gd name="connsiteY3" fmla="*/ 2906975 h 2909241"/>
                <a:gd name="connsiteX4" fmla="*/ 8441753 w 8916717"/>
                <a:gd name="connsiteY4" fmla="*/ 406146 h 2909241"/>
                <a:gd name="connsiteX5" fmla="*/ 0 w 8916717"/>
                <a:gd name="connsiteY5" fmla="*/ 420256 h 2909241"/>
                <a:gd name="connsiteX6" fmla="*/ 0 w 8916717"/>
                <a:gd name="connsiteY6" fmla="*/ 0 h 2909241"/>
                <a:gd name="connsiteX0" fmla="*/ 0 w 8916717"/>
                <a:gd name="connsiteY0" fmla="*/ 0 h 2906975"/>
                <a:gd name="connsiteX1" fmla="*/ 8915478 w 8916717"/>
                <a:gd name="connsiteY1" fmla="*/ 0 h 2906975"/>
                <a:gd name="connsiteX2" fmla="*/ 8916717 w 8916717"/>
                <a:gd name="connsiteY2" fmla="*/ 2905431 h 2906975"/>
                <a:gd name="connsiteX3" fmla="*/ 8430736 w 8916717"/>
                <a:gd name="connsiteY3" fmla="*/ 2906975 h 2906975"/>
                <a:gd name="connsiteX4" fmla="*/ 8441753 w 8916717"/>
                <a:gd name="connsiteY4" fmla="*/ 406146 h 2906975"/>
                <a:gd name="connsiteX5" fmla="*/ 0 w 8916717"/>
                <a:gd name="connsiteY5" fmla="*/ 420256 h 2906975"/>
                <a:gd name="connsiteX6" fmla="*/ 0 w 8916717"/>
                <a:gd name="connsiteY6" fmla="*/ 0 h 2906975"/>
                <a:gd name="connsiteX0" fmla="*/ 0 w 8916717"/>
                <a:gd name="connsiteY0" fmla="*/ 0 h 2906975"/>
                <a:gd name="connsiteX1" fmla="*/ 8915478 w 8916717"/>
                <a:gd name="connsiteY1" fmla="*/ 0 h 2906975"/>
                <a:gd name="connsiteX2" fmla="*/ 8916717 w 8916717"/>
                <a:gd name="connsiteY2" fmla="*/ 2905431 h 2906975"/>
                <a:gd name="connsiteX3" fmla="*/ 8430736 w 8916717"/>
                <a:gd name="connsiteY3" fmla="*/ 2906975 h 2906975"/>
                <a:gd name="connsiteX4" fmla="*/ 8441753 w 8916717"/>
                <a:gd name="connsiteY4" fmla="*/ 406146 h 2906975"/>
                <a:gd name="connsiteX5" fmla="*/ 0 w 8916717"/>
                <a:gd name="connsiteY5" fmla="*/ 420256 h 2906975"/>
                <a:gd name="connsiteX6" fmla="*/ 0 w 8916717"/>
                <a:gd name="connsiteY6" fmla="*/ 0 h 2906975"/>
                <a:gd name="connsiteX0" fmla="*/ 0 w 8916717"/>
                <a:gd name="connsiteY0" fmla="*/ 0 h 2910870"/>
                <a:gd name="connsiteX1" fmla="*/ 8915478 w 8916717"/>
                <a:gd name="connsiteY1" fmla="*/ 0 h 2910870"/>
                <a:gd name="connsiteX2" fmla="*/ 8916717 w 8916717"/>
                <a:gd name="connsiteY2" fmla="*/ 2905431 h 2910870"/>
                <a:gd name="connsiteX3" fmla="*/ 8438556 w 8916717"/>
                <a:gd name="connsiteY3" fmla="*/ 2910870 h 2910870"/>
                <a:gd name="connsiteX4" fmla="*/ 8441753 w 8916717"/>
                <a:gd name="connsiteY4" fmla="*/ 406146 h 2910870"/>
                <a:gd name="connsiteX5" fmla="*/ 0 w 8916717"/>
                <a:gd name="connsiteY5" fmla="*/ 420256 h 2910870"/>
                <a:gd name="connsiteX6" fmla="*/ 0 w 8916717"/>
                <a:gd name="connsiteY6" fmla="*/ 0 h 2910870"/>
                <a:gd name="connsiteX0" fmla="*/ 0 w 8916717"/>
                <a:gd name="connsiteY0" fmla="*/ 0 h 2906975"/>
                <a:gd name="connsiteX1" fmla="*/ 8915478 w 8916717"/>
                <a:gd name="connsiteY1" fmla="*/ 0 h 2906975"/>
                <a:gd name="connsiteX2" fmla="*/ 8916717 w 8916717"/>
                <a:gd name="connsiteY2" fmla="*/ 2905431 h 2906975"/>
                <a:gd name="connsiteX3" fmla="*/ 8438556 w 8916717"/>
                <a:gd name="connsiteY3" fmla="*/ 2906975 h 2906975"/>
                <a:gd name="connsiteX4" fmla="*/ 8441753 w 8916717"/>
                <a:gd name="connsiteY4" fmla="*/ 406146 h 2906975"/>
                <a:gd name="connsiteX5" fmla="*/ 0 w 8916717"/>
                <a:gd name="connsiteY5" fmla="*/ 420256 h 2906975"/>
                <a:gd name="connsiteX6" fmla="*/ 0 w 8916717"/>
                <a:gd name="connsiteY6" fmla="*/ 0 h 2906975"/>
                <a:gd name="connsiteX0" fmla="*/ 0 w 8916717"/>
                <a:gd name="connsiteY0" fmla="*/ 0 h 3003245"/>
                <a:gd name="connsiteX1" fmla="*/ 8915478 w 8916717"/>
                <a:gd name="connsiteY1" fmla="*/ 0 h 3003245"/>
                <a:gd name="connsiteX2" fmla="*/ 8916717 w 8916717"/>
                <a:gd name="connsiteY2" fmla="*/ 2905431 h 3003245"/>
                <a:gd name="connsiteX3" fmla="*/ 8441225 w 8916717"/>
                <a:gd name="connsiteY3" fmla="*/ 3003245 h 3003245"/>
                <a:gd name="connsiteX4" fmla="*/ 8441753 w 8916717"/>
                <a:gd name="connsiteY4" fmla="*/ 406146 h 3003245"/>
                <a:gd name="connsiteX5" fmla="*/ 0 w 8916717"/>
                <a:gd name="connsiteY5" fmla="*/ 420256 h 3003245"/>
                <a:gd name="connsiteX6" fmla="*/ 0 w 8916717"/>
                <a:gd name="connsiteY6" fmla="*/ 0 h 3003245"/>
                <a:gd name="connsiteX0" fmla="*/ 0 w 8919386"/>
                <a:gd name="connsiteY0" fmla="*/ 0 h 3004376"/>
                <a:gd name="connsiteX1" fmla="*/ 8915478 w 8919386"/>
                <a:gd name="connsiteY1" fmla="*/ 0 h 3004376"/>
                <a:gd name="connsiteX2" fmla="*/ 8919386 w 8919386"/>
                <a:gd name="connsiteY2" fmla="*/ 3004376 h 3004376"/>
                <a:gd name="connsiteX3" fmla="*/ 844122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38556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6564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 name="connsiteX0" fmla="*/ 0 w 8919386"/>
                <a:gd name="connsiteY0" fmla="*/ 0 h 3004376"/>
                <a:gd name="connsiteX1" fmla="*/ 8915478 w 8919386"/>
                <a:gd name="connsiteY1" fmla="*/ 0 h 3004376"/>
                <a:gd name="connsiteX2" fmla="*/ 8919386 w 8919386"/>
                <a:gd name="connsiteY2" fmla="*/ 3004376 h 3004376"/>
                <a:gd name="connsiteX3" fmla="*/ 8443895 w 8919386"/>
                <a:gd name="connsiteY3" fmla="*/ 3003245 h 3004376"/>
                <a:gd name="connsiteX4" fmla="*/ 8441753 w 8919386"/>
                <a:gd name="connsiteY4" fmla="*/ 406146 h 3004376"/>
                <a:gd name="connsiteX5" fmla="*/ 0 w 8919386"/>
                <a:gd name="connsiteY5" fmla="*/ 420256 h 3004376"/>
                <a:gd name="connsiteX6" fmla="*/ 0 w 8919386"/>
                <a:gd name="connsiteY6" fmla="*/ 0 h 300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9386" h="3004376">
                  <a:moveTo>
                    <a:pt x="0" y="0"/>
                  </a:moveTo>
                  <a:lnTo>
                    <a:pt x="8915478" y="0"/>
                  </a:lnTo>
                  <a:lnTo>
                    <a:pt x="8919386" y="3004376"/>
                  </a:lnTo>
                  <a:lnTo>
                    <a:pt x="8443895" y="3003245"/>
                  </a:lnTo>
                  <a:lnTo>
                    <a:pt x="8441753" y="406146"/>
                  </a:lnTo>
                  <a:lnTo>
                    <a:pt x="0" y="420256"/>
                  </a:lnTo>
                  <a:lnTo>
                    <a:pt x="0" y="0"/>
                  </a:lnTo>
                  <a:close/>
                </a:path>
              </a:pathLst>
            </a:custGeom>
            <a:solidFill>
              <a:srgbClr val="43CEFF"/>
            </a:solidFill>
            <a:ln w="12700" cap="flat" cmpd="sng" algn="ctr">
              <a:solidFill>
                <a:srgbClr val="5B9BD5">
                  <a:shade val="50000"/>
                </a:srgbClr>
              </a:solidFill>
              <a:prstDash val="solid"/>
              <a:miter lim="800000"/>
            </a:ln>
            <a:effectLst/>
          </p:spPr>
          <p:txBody>
            <a:bodyPr wrap="none" tIns="27424"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Service</a:t>
              </a:r>
              <a:b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b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Intelligence</a:t>
              </a:r>
            </a:p>
          </p:txBody>
        </p:sp>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333" y="3743245"/>
              <a:ext cx="564302" cy="384125"/>
            </a:xfrm>
            <a:prstGeom prst="rect">
              <a:avLst/>
            </a:prstGeom>
          </p:spPr>
        </p:pic>
        <p:sp>
          <p:nvSpPr>
            <p:cNvPr id="203" name="TextBox 202"/>
            <p:cNvSpPr txBox="1"/>
            <p:nvPr/>
          </p:nvSpPr>
          <p:spPr>
            <a:xfrm>
              <a:off x="2633039" y="3740880"/>
              <a:ext cx="7180419" cy="423345"/>
            </a:xfrm>
            <a:prstGeom prst="rect">
              <a:avLst/>
            </a:prstGeom>
            <a:noFill/>
          </p:spPr>
          <p:txBody>
            <a:bodyPr wrap="square" lIns="91414" rtlCol="0" anchor="ctr">
              <a:noAutofit/>
            </a:bodyPr>
            <a:lstStyle/>
            <a:p>
              <a:pPr marL="0" marR="0" lvl="0" indent="0" defTabSz="914400" eaLnBrk="1" fontAlgn="auto" latinLnBrk="0" hangingPunct="1">
                <a:lnSpc>
                  <a:spcPct val="100000"/>
                </a:lnSpc>
                <a:spcBef>
                  <a:spcPts val="0"/>
                </a:spcBef>
                <a:spcAft>
                  <a:spcPts val="0"/>
                </a:spcAft>
                <a:buClrTx/>
                <a:buSzTx/>
                <a:buFontTx/>
                <a:buNone/>
                <a:tabLst>
                  <a:tab pos="2456506" algn="l"/>
                  <a:tab pos="4966967" algn="l"/>
                </a:tabLst>
                <a:defRPr/>
              </a:pPr>
              <a:r>
                <a:rPr kumimoji="0" lang="en-US" sz="11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Resource match recommendations	Skill/proficiency/preference updates	Schedule optimization </a:t>
              </a:r>
            </a:p>
            <a:p>
              <a:pPr marL="0" marR="0" lvl="0" indent="0" defTabSz="914400" eaLnBrk="1" fontAlgn="auto" latinLnBrk="0" hangingPunct="1">
                <a:lnSpc>
                  <a:spcPct val="100000"/>
                </a:lnSpc>
                <a:spcBef>
                  <a:spcPts val="0"/>
                </a:spcBef>
                <a:spcAft>
                  <a:spcPts val="0"/>
                </a:spcAft>
                <a:buClrTx/>
                <a:buSzTx/>
                <a:buFontTx/>
                <a:buNone/>
                <a:tabLst>
                  <a:tab pos="2456506" algn="l"/>
                  <a:tab pos="4966967" algn="l"/>
                </a:tabLst>
                <a:defRPr/>
              </a:pPr>
              <a:r>
                <a:rPr kumimoji="0" lang="en-US" sz="1100" b="0" i="1"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Predictive maintenance 	Service delivery risk predictions	Contingent labor marketplace</a:t>
              </a:r>
              <a:endParaRPr kumimoji="0" lang="en-US" sz="11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endParaRPr>
            </a:p>
          </p:txBody>
        </p:sp>
      </p:grpSp>
      <p:grpSp>
        <p:nvGrpSpPr>
          <p:cNvPr id="217" name="Group 216"/>
          <p:cNvGrpSpPr/>
          <p:nvPr/>
        </p:nvGrpSpPr>
        <p:grpSpPr>
          <a:xfrm>
            <a:off x="3249251" y="4616351"/>
            <a:ext cx="2687574" cy="1317557"/>
            <a:chOff x="3256656" y="4568743"/>
            <a:chExt cx="2741854" cy="1344168"/>
          </a:xfrm>
        </p:grpSpPr>
        <p:sp>
          <p:nvSpPr>
            <p:cNvPr id="218" name="Rectangle 217"/>
            <p:cNvSpPr/>
            <p:nvPr/>
          </p:nvSpPr>
          <p:spPr>
            <a:xfrm>
              <a:off x="3256656" y="4568743"/>
              <a:ext cx="2741854" cy="1344168"/>
            </a:xfrm>
            <a:prstGeom prst="rect">
              <a:avLst/>
            </a:prstGeom>
            <a:solidFill>
              <a:srgbClr val="FFD966"/>
            </a:solidFill>
            <a:ln w="12700" cap="flat" cmpd="sng" algn="ctr">
              <a:solidFill>
                <a:srgbClr val="5B9BD5">
                  <a:shade val="50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Field Service</a:t>
              </a:r>
            </a:p>
          </p:txBody>
        </p:sp>
        <p:sp>
          <p:nvSpPr>
            <p:cNvPr id="219" name="Rectangle 218"/>
            <p:cNvSpPr/>
            <p:nvPr/>
          </p:nvSpPr>
          <p:spPr>
            <a:xfrm>
              <a:off x="3334374" y="4853047"/>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Service Parts</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Inventory</a:t>
              </a:r>
            </a:p>
          </p:txBody>
        </p:sp>
        <p:sp>
          <p:nvSpPr>
            <p:cNvPr id="220" name="Rectangle 219"/>
            <p:cNvSpPr/>
            <p:nvPr/>
          </p:nvSpPr>
          <p:spPr>
            <a:xfrm>
              <a:off x="3334374" y="5375804"/>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Returns</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Repairs</a:t>
              </a:r>
            </a:p>
          </p:txBody>
        </p:sp>
        <p:sp>
          <p:nvSpPr>
            <p:cNvPr id="221" name="Rectangle 220"/>
            <p:cNvSpPr/>
            <p:nvPr/>
          </p:nvSpPr>
          <p:spPr>
            <a:xfrm>
              <a:off x="4657550" y="5375804"/>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Appointment</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Booking</a:t>
              </a:r>
            </a:p>
          </p:txBody>
        </p:sp>
        <p:sp>
          <p:nvSpPr>
            <p:cNvPr id="222" name="Rectangle 221"/>
            <p:cNvSpPr/>
            <p:nvPr/>
          </p:nvSpPr>
          <p:spPr>
            <a:xfrm>
              <a:off x="4657550" y="4853047"/>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Service Orders</a:t>
              </a:r>
            </a:p>
          </p:txBody>
        </p:sp>
      </p:grpSp>
      <p:grpSp>
        <p:nvGrpSpPr>
          <p:cNvPr id="223" name="Group 222"/>
          <p:cNvGrpSpPr/>
          <p:nvPr/>
        </p:nvGrpSpPr>
        <p:grpSpPr>
          <a:xfrm>
            <a:off x="1800859" y="6018153"/>
            <a:ext cx="4135967" cy="761853"/>
            <a:chOff x="1779009" y="5998857"/>
            <a:chExt cx="4219501" cy="777240"/>
          </a:xfrm>
        </p:grpSpPr>
        <p:sp>
          <p:nvSpPr>
            <p:cNvPr id="224" name="Rectangle 223"/>
            <p:cNvSpPr/>
            <p:nvPr/>
          </p:nvSpPr>
          <p:spPr>
            <a:xfrm>
              <a:off x="1779009" y="5998857"/>
              <a:ext cx="4219501" cy="777240"/>
            </a:xfrm>
            <a:prstGeom prst="rect">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Resources &amp; Bookings</a:t>
              </a:r>
            </a:p>
          </p:txBody>
        </p:sp>
        <p:sp>
          <p:nvSpPr>
            <p:cNvPr id="225" name="Rectangle 224"/>
            <p:cNvSpPr/>
            <p:nvPr/>
          </p:nvSpPr>
          <p:spPr>
            <a:xfrm>
              <a:off x="1846842" y="6249669"/>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Resources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(people/equipment)</a:t>
              </a:r>
            </a:p>
          </p:txBody>
        </p:sp>
        <p:sp>
          <p:nvSpPr>
            <p:cNvPr id="226" name="Rectangle 225"/>
            <p:cNvSpPr/>
            <p:nvPr/>
          </p:nvSpPr>
          <p:spPr>
            <a:xfrm>
              <a:off x="3252196" y="6249669"/>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Skills-Capabilities-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Preferences</a:t>
              </a:r>
            </a:p>
          </p:txBody>
        </p:sp>
        <p:sp>
          <p:nvSpPr>
            <p:cNvPr id="227" name="Rectangle 226"/>
            <p:cNvSpPr/>
            <p:nvPr/>
          </p:nvSpPr>
          <p:spPr>
            <a:xfrm>
              <a:off x="4657551" y="6249669"/>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Bookings &amp;</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Availability</a:t>
              </a:r>
            </a:p>
          </p:txBody>
        </p:sp>
      </p:grpSp>
      <p:grpSp>
        <p:nvGrpSpPr>
          <p:cNvPr id="228" name="Group 227"/>
          <p:cNvGrpSpPr/>
          <p:nvPr/>
        </p:nvGrpSpPr>
        <p:grpSpPr>
          <a:xfrm>
            <a:off x="1800859" y="4616351"/>
            <a:ext cx="1371210" cy="1317557"/>
            <a:chOff x="1779009" y="4568743"/>
            <a:chExt cx="1398905" cy="1344168"/>
          </a:xfrm>
        </p:grpSpPr>
        <p:sp>
          <p:nvSpPr>
            <p:cNvPr id="229" name="Rectangle 228"/>
            <p:cNvSpPr/>
            <p:nvPr/>
          </p:nvSpPr>
          <p:spPr>
            <a:xfrm>
              <a:off x="1779009" y="4568743"/>
              <a:ext cx="1398905" cy="1344168"/>
            </a:xfrm>
            <a:prstGeom prst="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Assisted Service</a:t>
              </a:r>
            </a:p>
          </p:txBody>
        </p:sp>
        <p:sp>
          <p:nvSpPr>
            <p:cNvPr id="230" name="Rectangle 229"/>
            <p:cNvSpPr/>
            <p:nvPr/>
          </p:nvSpPr>
          <p:spPr>
            <a:xfrm>
              <a:off x="1846841" y="4853047"/>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(Mobile) Case</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Management</a:t>
              </a:r>
            </a:p>
          </p:txBody>
        </p:sp>
        <p:sp>
          <p:nvSpPr>
            <p:cNvPr id="231" name="Rectangle 230"/>
            <p:cNvSpPr/>
            <p:nvPr/>
          </p:nvSpPr>
          <p:spPr>
            <a:xfrm>
              <a:off x="1846841" y="5375804"/>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Unified Service</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Desk</a:t>
              </a:r>
            </a:p>
          </p:txBody>
        </p:sp>
      </p:grpSp>
      <p:grpSp>
        <p:nvGrpSpPr>
          <p:cNvPr id="232" name="Group 231"/>
          <p:cNvGrpSpPr/>
          <p:nvPr/>
        </p:nvGrpSpPr>
        <p:grpSpPr>
          <a:xfrm>
            <a:off x="6014008" y="4616351"/>
            <a:ext cx="2687574" cy="1317557"/>
            <a:chOff x="6077252" y="4568743"/>
            <a:chExt cx="2741854" cy="1344168"/>
          </a:xfrm>
        </p:grpSpPr>
        <p:sp>
          <p:nvSpPr>
            <p:cNvPr id="233" name="Rectangle 232"/>
            <p:cNvSpPr/>
            <p:nvPr/>
          </p:nvSpPr>
          <p:spPr>
            <a:xfrm>
              <a:off x="6077252" y="4568743"/>
              <a:ext cx="2741854" cy="1344168"/>
            </a:xfrm>
            <a:prstGeom prst="rect">
              <a:avLst/>
            </a:prstGeom>
            <a:solidFill>
              <a:srgbClr val="9CCA7C"/>
            </a:solidFill>
            <a:ln w="12700" cap="flat" cmpd="sng" algn="ctr">
              <a:solidFill>
                <a:srgbClr val="5B9BD5">
                  <a:shade val="50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Project Service Automation</a:t>
              </a:r>
            </a:p>
          </p:txBody>
        </p:sp>
        <p:sp>
          <p:nvSpPr>
            <p:cNvPr id="234" name="Rectangle 233"/>
            <p:cNvSpPr/>
            <p:nvPr/>
          </p:nvSpPr>
          <p:spPr>
            <a:xfrm>
              <a:off x="7481554" y="5375804"/>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Project Team</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Scheduling</a:t>
              </a:r>
            </a:p>
          </p:txBody>
        </p:sp>
        <p:sp>
          <p:nvSpPr>
            <p:cNvPr id="235" name="Rectangle 234"/>
            <p:cNvSpPr/>
            <p:nvPr/>
          </p:nvSpPr>
          <p:spPr>
            <a:xfrm>
              <a:off x="7481554" y="4853047"/>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Projects</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Management</a:t>
              </a:r>
            </a:p>
          </p:txBody>
        </p:sp>
        <p:sp>
          <p:nvSpPr>
            <p:cNvPr id="236" name="Rectangle 235"/>
            <p:cNvSpPr/>
            <p:nvPr/>
          </p:nvSpPr>
          <p:spPr>
            <a:xfrm>
              <a:off x="6151561" y="4853047"/>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Project Estimation</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Pricing</a:t>
              </a:r>
            </a:p>
          </p:txBody>
        </p:sp>
        <p:sp>
          <p:nvSpPr>
            <p:cNvPr id="237" name="Rectangle 236"/>
            <p:cNvSpPr/>
            <p:nvPr/>
          </p:nvSpPr>
          <p:spPr>
            <a:xfrm>
              <a:off x="6151561" y="5375804"/>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Project Contracts</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Billing</a:t>
              </a:r>
            </a:p>
          </p:txBody>
        </p:sp>
      </p:grpSp>
      <p:grpSp>
        <p:nvGrpSpPr>
          <p:cNvPr id="238" name="Group 237"/>
          <p:cNvGrpSpPr/>
          <p:nvPr/>
        </p:nvGrpSpPr>
        <p:grpSpPr>
          <a:xfrm>
            <a:off x="6014008" y="6018154"/>
            <a:ext cx="2687574" cy="761853"/>
            <a:chOff x="6077252" y="5998858"/>
            <a:chExt cx="2741854" cy="777240"/>
          </a:xfrm>
        </p:grpSpPr>
        <p:sp>
          <p:nvSpPr>
            <p:cNvPr id="239" name="Rectangle 238"/>
            <p:cNvSpPr/>
            <p:nvPr/>
          </p:nvSpPr>
          <p:spPr>
            <a:xfrm>
              <a:off x="6077252" y="5998858"/>
              <a:ext cx="2741854" cy="777240"/>
            </a:xfrm>
            <a:prstGeom prst="rect">
              <a:avLst/>
            </a:prstGeom>
            <a:solidFill>
              <a:srgbClr val="DBCAA1"/>
            </a:solidFill>
            <a:ln w="12700" cap="flat" cmpd="sng" algn="ctr">
              <a:solidFill>
                <a:srgbClr val="5B9BD5">
                  <a:shade val="50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Tracking</a:t>
              </a:r>
              <a:r>
                <a:rPr kumimoji="0" lang="en-US" sz="1200" b="0" i="0" u="none" strike="noStrike" kern="0" cap="none" spc="0" normalizeH="0" baseline="0" noProof="0" dirty="0">
                  <a:ln>
                    <a:noFill/>
                  </a:ln>
                  <a:solidFill>
                    <a:srgbClr val="5B9BD5">
                      <a:lumMod val="75000"/>
                    </a:srgbClr>
                  </a:solidFill>
                  <a:effectLst/>
                  <a:uLnTx/>
                  <a:uFillTx/>
                  <a:latin typeface="Calibri" panose="020F0502020204030204"/>
                  <a:cs typeface="Segoe UI" panose="020B0502040204020203" pitchFamily="34" charset="0"/>
                </a:rPr>
                <a:t> </a:t>
              </a:r>
            </a:p>
          </p:txBody>
        </p:sp>
        <p:sp>
          <p:nvSpPr>
            <p:cNvPr id="240" name="Rectangle 239"/>
            <p:cNvSpPr/>
            <p:nvPr/>
          </p:nvSpPr>
          <p:spPr>
            <a:xfrm>
              <a:off x="6151561" y="6249669"/>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Time &amp; Absence</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Reporting</a:t>
              </a:r>
            </a:p>
          </p:txBody>
        </p:sp>
        <p:sp>
          <p:nvSpPr>
            <p:cNvPr id="241" name="Rectangle 240"/>
            <p:cNvSpPr/>
            <p:nvPr/>
          </p:nvSpPr>
          <p:spPr>
            <a:xfrm>
              <a:off x="7481554" y="6249669"/>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Expense</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Management</a:t>
              </a:r>
            </a:p>
          </p:txBody>
        </p:sp>
      </p:grpSp>
      <p:grpSp>
        <p:nvGrpSpPr>
          <p:cNvPr id="242" name="Group 241"/>
          <p:cNvGrpSpPr/>
          <p:nvPr/>
        </p:nvGrpSpPr>
        <p:grpSpPr>
          <a:xfrm>
            <a:off x="352464" y="4616351"/>
            <a:ext cx="1371210" cy="2163656"/>
            <a:chOff x="301362" y="4568743"/>
            <a:chExt cx="1398905" cy="2207355"/>
          </a:xfrm>
        </p:grpSpPr>
        <p:sp>
          <p:nvSpPr>
            <p:cNvPr id="243" name="Rectangle 242"/>
            <p:cNvSpPr/>
            <p:nvPr/>
          </p:nvSpPr>
          <p:spPr>
            <a:xfrm>
              <a:off x="301362" y="4568743"/>
              <a:ext cx="1398905" cy="2207355"/>
            </a:xfrm>
            <a:prstGeom prst="rect">
              <a:avLst/>
            </a:prstGeom>
            <a:solidFill>
              <a:srgbClr val="DBCAA1"/>
            </a:solidFill>
            <a:ln w="12700" cap="flat" cmpd="sng" algn="ctr">
              <a:solidFill>
                <a:srgbClr val="5B9BD5">
                  <a:shade val="50000"/>
                </a:srgbClr>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Agreements</a:t>
              </a:r>
            </a:p>
          </p:txBody>
        </p:sp>
        <p:sp>
          <p:nvSpPr>
            <p:cNvPr id="244" name="Rectangle 243"/>
            <p:cNvSpPr/>
            <p:nvPr/>
          </p:nvSpPr>
          <p:spPr>
            <a:xfrm>
              <a:off x="369194" y="6249669"/>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Service Contracts</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Billing</a:t>
              </a:r>
            </a:p>
          </p:txBody>
        </p:sp>
        <p:sp>
          <p:nvSpPr>
            <p:cNvPr id="245" name="Rectangle 244"/>
            <p:cNvSpPr/>
            <p:nvPr/>
          </p:nvSpPr>
          <p:spPr>
            <a:xfrm>
              <a:off x="369194" y="5551358"/>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Customer Assets</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&amp; Warranties</a:t>
              </a:r>
            </a:p>
          </p:txBody>
        </p:sp>
        <p:sp>
          <p:nvSpPr>
            <p:cNvPr id="246" name="Rectangle 245"/>
            <p:cNvSpPr/>
            <p:nvPr/>
          </p:nvSpPr>
          <p:spPr>
            <a:xfrm>
              <a:off x="369194" y="4853047"/>
              <a:ext cx="1263242" cy="457200"/>
            </a:xfrm>
            <a:prstGeom prst="rect">
              <a:avLst/>
            </a:prstGeom>
            <a:solidFill>
              <a:srgbClr val="4472C4">
                <a:lumMod val="75000"/>
              </a:srgb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Product &amp; Service</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Item Orders</a:t>
              </a:r>
            </a:p>
          </p:txBody>
        </p:sp>
      </p:grpSp>
      <p:grpSp>
        <p:nvGrpSpPr>
          <p:cNvPr id="247" name="Group 246"/>
          <p:cNvGrpSpPr/>
          <p:nvPr/>
        </p:nvGrpSpPr>
        <p:grpSpPr>
          <a:xfrm>
            <a:off x="8974847" y="5809322"/>
            <a:ext cx="3108661" cy="896024"/>
            <a:chOff x="8919445" y="5742735"/>
            <a:chExt cx="3109543" cy="896278"/>
          </a:xfrm>
        </p:grpSpPr>
        <p:cxnSp>
          <p:nvCxnSpPr>
            <p:cNvPr id="248" name="Straight Arrow Connector 247"/>
            <p:cNvCxnSpPr/>
            <p:nvPr/>
          </p:nvCxnSpPr>
          <p:spPr>
            <a:xfrm flipV="1">
              <a:off x="8919445" y="6475844"/>
              <a:ext cx="1737360" cy="0"/>
            </a:xfrm>
            <a:prstGeom prst="straightConnector1">
              <a:avLst/>
            </a:prstGeom>
            <a:noFill/>
            <a:ln w="31750" cap="flat" cmpd="sng" algn="ctr">
              <a:solidFill>
                <a:srgbClr val="0070C0"/>
              </a:solidFill>
              <a:prstDash val="solid"/>
              <a:miter lim="800000"/>
              <a:headEnd type="triangle" w="lg" len="lg"/>
              <a:tailEnd type="none"/>
            </a:ln>
            <a:effectLst/>
          </p:spPr>
        </p:cxnSp>
        <p:sp>
          <p:nvSpPr>
            <p:cNvPr id="249" name="TextBox 248"/>
            <p:cNvSpPr txBox="1"/>
            <p:nvPr/>
          </p:nvSpPr>
          <p:spPr>
            <a:xfrm>
              <a:off x="9349104" y="6018283"/>
              <a:ext cx="1052251" cy="449798"/>
            </a:xfrm>
            <a:prstGeom prst="rect">
              <a:avLst/>
            </a:prstGeom>
            <a:noFill/>
          </p:spPr>
          <p:txBody>
            <a:bodyPr wrap="none" lIns="45706" tIns="45706" rIns="0" bIns="45706" rtlCol="0" anchor="b">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Dispatch service</a:t>
              </a:r>
              <a:b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b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technician </a:t>
              </a:r>
            </a:p>
          </p:txBody>
        </p:sp>
        <p:sp>
          <p:nvSpPr>
            <p:cNvPr id="250" name="Freeform 128"/>
            <p:cNvSpPr>
              <a:spLocks noChangeAspect="1"/>
            </p:cNvSpPr>
            <p:nvPr/>
          </p:nvSpPr>
          <p:spPr bwMode="black">
            <a:xfrm>
              <a:off x="10401356" y="5742735"/>
              <a:ext cx="1627632" cy="8962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0C0"/>
            </a:solidFill>
            <a:extLst/>
          </p:spPr>
          <p:txBody>
            <a:bodyPr vert="horz" wrap="none" lIns="91414" tIns="45706" rIns="91414" bIns="45706" numCol="1" anchor="b"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Azure</a:t>
              </a:r>
              <a:br>
                <a:rPr kumimoji="0" lang="en-US" sz="2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2000" b="0" i="0" u="none" strike="noStrike" kern="0" cap="none" spc="0" normalizeH="0" baseline="0" noProof="0" dirty="0" err="1">
                  <a:ln>
                    <a:noFill/>
                  </a:ln>
                  <a:solidFill>
                    <a:prstClr val="white"/>
                  </a:solidFill>
                  <a:effectLst/>
                  <a:uLnTx/>
                  <a:uFillTx/>
                  <a:latin typeface="Calibri" panose="020F0502020204030204"/>
                  <a:cs typeface="Segoe UI" panose="020B0502040204020203" pitchFamily="34" charset="0"/>
                </a:rPr>
                <a:t>IoT</a:t>
              </a:r>
              <a:r>
                <a:rPr kumimoji="0" lang="en-US" sz="2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 Suite</a:t>
              </a:r>
            </a:p>
          </p:txBody>
        </p:sp>
      </p:grpSp>
      <p:grpSp>
        <p:nvGrpSpPr>
          <p:cNvPr id="251" name="Group 250"/>
          <p:cNvGrpSpPr/>
          <p:nvPr/>
        </p:nvGrpSpPr>
        <p:grpSpPr>
          <a:xfrm>
            <a:off x="8974847" y="3810399"/>
            <a:ext cx="3108661" cy="896024"/>
            <a:chOff x="8919445" y="3743245"/>
            <a:chExt cx="3109543" cy="896278"/>
          </a:xfrm>
        </p:grpSpPr>
        <p:cxnSp>
          <p:nvCxnSpPr>
            <p:cNvPr id="252" name="Straight Arrow Connector 251"/>
            <p:cNvCxnSpPr/>
            <p:nvPr/>
          </p:nvCxnSpPr>
          <p:spPr>
            <a:xfrm>
              <a:off x="8919445" y="4460152"/>
              <a:ext cx="1737360" cy="1020"/>
            </a:xfrm>
            <a:prstGeom prst="straightConnector1">
              <a:avLst/>
            </a:prstGeom>
            <a:noFill/>
            <a:ln w="31750" cap="flat" cmpd="sng" algn="ctr">
              <a:solidFill>
                <a:srgbClr val="0070C0"/>
              </a:solidFill>
              <a:prstDash val="solid"/>
              <a:miter lim="800000"/>
              <a:headEnd type="triangle" w="lg" len="lg"/>
              <a:tailEnd type="none"/>
            </a:ln>
            <a:effectLst/>
          </p:spPr>
        </p:cxnSp>
        <p:grpSp>
          <p:nvGrpSpPr>
            <p:cNvPr id="253" name="Group 252"/>
            <p:cNvGrpSpPr/>
            <p:nvPr/>
          </p:nvGrpSpPr>
          <p:grpSpPr>
            <a:xfrm>
              <a:off x="10401356" y="3743245"/>
              <a:ext cx="1627632" cy="896278"/>
              <a:chOff x="10401356" y="3743245"/>
              <a:chExt cx="1627632" cy="896278"/>
            </a:xfrm>
          </p:grpSpPr>
          <p:sp>
            <p:nvSpPr>
              <p:cNvPr id="255" name="Freeform 128"/>
              <p:cNvSpPr>
                <a:spLocks noChangeAspect="1"/>
              </p:cNvSpPr>
              <p:nvPr/>
            </p:nvSpPr>
            <p:spPr bwMode="black">
              <a:xfrm>
                <a:off x="10401356" y="3743245"/>
                <a:ext cx="1627632" cy="8962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0C0"/>
              </a:solidFill>
              <a:extLst/>
            </p:spPr>
            <p:txBody>
              <a:bodyPr vert="horz" wrap="none" lIns="91414" tIns="45706" rIns="91414" bIns="45706" numCol="1" anchor="b"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endParaRPr>
              </a:p>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Azure</a:t>
                </a:r>
              </a:p>
            </p:txBody>
          </p:sp>
          <p:pic>
            <p:nvPicPr>
              <p:cNvPr id="256" name="Picture 25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911628" y="3869183"/>
                <a:ext cx="445443" cy="354233"/>
              </a:xfrm>
              <a:prstGeom prst="rect">
                <a:avLst/>
              </a:prstGeom>
            </p:spPr>
          </p:pic>
        </p:grpSp>
        <p:sp>
          <p:nvSpPr>
            <p:cNvPr id="254" name="TextBox 253"/>
            <p:cNvSpPr txBox="1"/>
            <p:nvPr/>
          </p:nvSpPr>
          <p:spPr>
            <a:xfrm>
              <a:off x="9349105" y="4006183"/>
              <a:ext cx="1052251" cy="449798"/>
            </a:xfrm>
            <a:prstGeom prst="rect">
              <a:avLst/>
            </a:prstGeom>
            <a:noFill/>
          </p:spPr>
          <p:txBody>
            <a:bodyPr wrap="none" lIns="45706" tIns="45706" rIns="0" bIns="45706" rtlCol="0" anchor="b">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Recommend</a:t>
              </a:r>
              <a:b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b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best resource</a:t>
              </a:r>
            </a:p>
          </p:txBody>
        </p:sp>
      </p:grpSp>
      <p:grpSp>
        <p:nvGrpSpPr>
          <p:cNvPr id="257" name="Group 256"/>
          <p:cNvGrpSpPr/>
          <p:nvPr/>
        </p:nvGrpSpPr>
        <p:grpSpPr>
          <a:xfrm>
            <a:off x="9040931" y="4746474"/>
            <a:ext cx="3042577" cy="1022793"/>
            <a:chOff x="8985547" y="4679587"/>
            <a:chExt cx="3043441" cy="1023083"/>
          </a:xfrm>
        </p:grpSpPr>
        <p:cxnSp>
          <p:nvCxnSpPr>
            <p:cNvPr id="258" name="Straight Arrow Connector 257"/>
            <p:cNvCxnSpPr/>
            <p:nvPr/>
          </p:nvCxnSpPr>
          <p:spPr>
            <a:xfrm flipV="1">
              <a:off x="8985547" y="5422135"/>
              <a:ext cx="1737360" cy="679"/>
            </a:xfrm>
            <a:prstGeom prst="straightConnector1">
              <a:avLst/>
            </a:prstGeom>
            <a:noFill/>
            <a:ln w="31750" cap="flat" cmpd="sng" algn="ctr">
              <a:solidFill>
                <a:srgbClr val="EB3C00"/>
              </a:solidFill>
              <a:prstDash val="solid"/>
              <a:miter lim="800000"/>
              <a:headEnd type="oval" w="lg" len="lg"/>
              <a:tailEnd type="none"/>
            </a:ln>
            <a:effectLst/>
          </p:spPr>
        </p:cxnSp>
        <p:sp>
          <p:nvSpPr>
            <p:cNvPr id="259" name="TextBox 258"/>
            <p:cNvSpPr txBox="1"/>
            <p:nvPr/>
          </p:nvSpPr>
          <p:spPr>
            <a:xfrm>
              <a:off x="9349104" y="4961119"/>
              <a:ext cx="1052251" cy="449798"/>
            </a:xfrm>
            <a:prstGeom prst="rect">
              <a:avLst/>
            </a:prstGeom>
            <a:noFill/>
          </p:spPr>
          <p:txBody>
            <a:bodyPr wrap="none" lIns="45706" tIns="45706" rIns="0" bIns="45706" rtlCol="0" anchor="b">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Team</a:t>
              </a:r>
              <a:b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b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collaboration</a:t>
              </a:r>
            </a:p>
          </p:txBody>
        </p:sp>
        <p:pic>
          <p:nvPicPr>
            <p:cNvPr id="260" name="Picture 259"/>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14" l="3191" r="97518">
                          <a14:foregroundMark x1="39362" y1="61714" x2="39362" y2="61714"/>
                          <a14:foregroundMark x1="61348" y1="62857" x2="61348" y2="62857"/>
                          <a14:foregroundMark x1="74823" y1="65143" x2="74823" y2="65143"/>
                          <a14:foregroundMark x1="75532" y1="57143" x2="75532" y2="57143"/>
                          <a14:foregroundMark x1="28369" y1="59429" x2="28369" y2="59429"/>
                          <a14:foregroundMark x1="29078" y1="65143" x2="29078" y2="65143"/>
                          <a14:foregroundMark x1="28369" y1="65714" x2="28369" y2="65714"/>
                          <a14:foregroundMark x1="28369" y1="62286" x2="28369" y2="62286"/>
                          <a14:foregroundMark x1="28723" y1="56571" x2="28723" y2="56571"/>
                          <a14:foregroundMark x1="28369" y1="56000" x2="28369" y2="56000"/>
                          <a14:foregroundMark x1="19504" y1="60000" x2="19504" y2="60000"/>
                          <a14:foregroundMark x1="35106" y1="62857" x2="35106" y2="62857"/>
                          <a14:foregroundMark x1="45390" y1="60571" x2="45390" y2="60571"/>
                          <a14:foregroundMark x1="51418" y1="63429" x2="51418" y2="63429"/>
                          <a14:foregroundMark x1="55319" y1="61143" x2="55319" y2="61143"/>
                          <a14:foregroundMark x1="69504" y1="62857" x2="69504" y2="62857"/>
                          <a14:foregroundMark x1="82624" y1="62857" x2="82624" y2="62857"/>
                        </a14:backgroundRemoval>
                      </a14:imgEffect>
                    </a14:imgLayer>
                  </a14:imgProps>
                </a:ext>
              </a:extLst>
            </a:blip>
            <a:srcRect l="3296" t="680" r="1943" b="3337"/>
            <a:stretch/>
          </p:blipFill>
          <p:spPr>
            <a:xfrm>
              <a:off x="10401356" y="4679587"/>
              <a:ext cx="1627632" cy="1023083"/>
            </a:xfrm>
            <a:prstGeom prst="rect">
              <a:avLst/>
            </a:prstGeom>
          </p:spPr>
        </p:pic>
      </p:grpSp>
      <p:grpSp>
        <p:nvGrpSpPr>
          <p:cNvPr id="261" name="Group 260"/>
          <p:cNvGrpSpPr/>
          <p:nvPr/>
        </p:nvGrpSpPr>
        <p:grpSpPr>
          <a:xfrm>
            <a:off x="9299598" y="1288503"/>
            <a:ext cx="2235682" cy="2534768"/>
            <a:chOff x="9244289" y="1291662"/>
            <a:chExt cx="2236316" cy="2394599"/>
          </a:xfrm>
        </p:grpSpPr>
        <p:sp>
          <p:nvSpPr>
            <p:cNvPr id="262" name="Curved Right Arrow 261"/>
            <p:cNvSpPr/>
            <p:nvPr/>
          </p:nvSpPr>
          <p:spPr>
            <a:xfrm flipH="1" flipV="1">
              <a:off x="9244289" y="1291662"/>
              <a:ext cx="703099" cy="2394599"/>
            </a:xfrm>
            <a:prstGeom prst="curvedRightArrow">
              <a:avLst>
                <a:gd name="adj1" fmla="val 28059"/>
                <a:gd name="adj2" fmla="val 50000"/>
                <a:gd name="adj3" fmla="val 23267"/>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cs typeface="Segoe UI" panose="020B0502040204020203" pitchFamily="34" charset="0"/>
              </a:endParaRPr>
            </a:p>
          </p:txBody>
        </p:sp>
        <p:sp>
          <p:nvSpPr>
            <p:cNvPr id="263" name="TextBox 262"/>
            <p:cNvSpPr txBox="1"/>
            <p:nvPr/>
          </p:nvSpPr>
          <p:spPr>
            <a:xfrm>
              <a:off x="10024753" y="2157671"/>
              <a:ext cx="1455852" cy="662580"/>
            </a:xfrm>
            <a:prstGeom prst="rect">
              <a:avLst/>
            </a:prstGeom>
            <a:noFill/>
          </p:spPr>
          <p:txBody>
            <a:bodyPr wrap="none" lIns="45706" tIns="45706" rIns="0" bIns="45706"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Accelerating</a:t>
              </a:r>
              <a:b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b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Vertical ISV &amp;</a:t>
              </a:r>
              <a:b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b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CSP Solutions</a:t>
              </a:r>
            </a:p>
          </p:txBody>
        </p:sp>
      </p:grpSp>
      <p:sp>
        <p:nvSpPr>
          <p:cNvPr id="264" name="Rectangle 263"/>
          <p:cNvSpPr/>
          <p:nvPr/>
        </p:nvSpPr>
        <p:spPr>
          <a:xfrm>
            <a:off x="350557" y="4253574"/>
            <a:ext cx="8351025" cy="312890"/>
          </a:xfrm>
          <a:prstGeom prst="rect">
            <a:avLst/>
          </a:prstGeom>
          <a:solidFill>
            <a:srgbClr val="DEBDFF"/>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tab pos="1512362" algn="ctr"/>
                <a:tab pos="3142973" algn="ctr"/>
                <a:tab pos="4935402" algn="ctr"/>
                <a:tab pos="6727830" algn="ctr"/>
              </a:tabLst>
              <a:defRPr/>
            </a:pPr>
            <a:r>
              <a:rPr kumimoji="0" lang="en-US" sz="1200" b="0" i="0" u="none" strike="noStrike" kern="0" cap="none" spc="0" normalizeH="0" baseline="0" noProof="0" dirty="0">
                <a:ln>
                  <a:noFill/>
                </a:ln>
                <a:solidFill>
                  <a:srgbClr val="4472C4">
                    <a:lumMod val="75000"/>
                  </a:srgbClr>
                </a:solidFill>
                <a:effectLst/>
                <a:uLnTx/>
                <a:uFillTx/>
                <a:latin typeface="Segoe UI Semibold" panose="020B0702040204020203" pitchFamily="34" charset="0"/>
                <a:cs typeface="Segoe UI Semibold" panose="020B0702040204020203" pitchFamily="34" charset="0"/>
              </a:rPr>
              <a:t>Self-Service:  	</a:t>
            </a:r>
            <a:r>
              <a:rPr kumimoji="0" lang="en-US" sz="1200" b="0" i="0" u="none" strike="noStrike" kern="0" cap="none" spc="0" normalizeH="0" baseline="0" noProof="0" dirty="0">
                <a:ln>
                  <a:noFill/>
                </a:ln>
                <a:solidFill>
                  <a:srgbClr val="4472C4">
                    <a:lumMod val="75000"/>
                  </a:srgbClr>
                </a:solidFill>
                <a:effectLst/>
                <a:uLnTx/>
                <a:uFillTx/>
                <a:latin typeface="Calibri" panose="020F0502020204030204"/>
                <a:cs typeface="Segoe UI" panose="020B0502040204020203" pitchFamily="34" charset="0"/>
              </a:rPr>
              <a:t>Omni-channel	Voice-of-the-Customer	Web Portal	Knowledge Management</a:t>
            </a:r>
          </a:p>
        </p:txBody>
      </p:sp>
      <p:grpSp>
        <p:nvGrpSpPr>
          <p:cNvPr id="265" name="Group 264"/>
          <p:cNvGrpSpPr/>
          <p:nvPr/>
        </p:nvGrpSpPr>
        <p:grpSpPr>
          <a:xfrm>
            <a:off x="934225" y="2664144"/>
            <a:ext cx="1371210" cy="836992"/>
            <a:chOff x="894873" y="2577113"/>
            <a:chExt cx="1398905" cy="853898"/>
          </a:xfrm>
        </p:grpSpPr>
        <p:sp>
          <p:nvSpPr>
            <p:cNvPr id="266" name="Rounded Rectangle 265"/>
            <p:cNvSpPr/>
            <p:nvPr/>
          </p:nvSpPr>
          <p:spPr>
            <a:xfrm>
              <a:off x="894873" y="2781830"/>
              <a:ext cx="1398905" cy="457200"/>
            </a:xfrm>
            <a:prstGeom prst="roundRect">
              <a:avLst/>
            </a:prstGeom>
            <a:solidFill>
              <a:srgbClr val="5B9BD5"/>
            </a:solidFill>
            <a:ln w="28575" cap="flat" cmpd="sng" algn="ctr">
              <a:noFill/>
              <a:prstDash val="lgDash"/>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Campaign team</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scheduling</a:t>
              </a:r>
            </a:p>
          </p:txBody>
        </p:sp>
        <p:cxnSp>
          <p:nvCxnSpPr>
            <p:cNvPr id="267" name="Straight Arrow Connector 266"/>
            <p:cNvCxnSpPr>
              <a:stCxn id="104" idx="2"/>
              <a:endCxn id="266" idx="0"/>
            </p:cNvCxnSpPr>
            <p:nvPr/>
          </p:nvCxnSpPr>
          <p:spPr>
            <a:xfrm flipH="1">
              <a:off x="1594326" y="2577113"/>
              <a:ext cx="1" cy="204717"/>
            </a:xfrm>
            <a:prstGeom prst="straightConnector1">
              <a:avLst/>
            </a:prstGeom>
            <a:noFill/>
            <a:ln w="12700" cap="flat" cmpd="sng" algn="ctr">
              <a:solidFill>
                <a:srgbClr val="002060"/>
              </a:solidFill>
              <a:prstDash val="solid"/>
              <a:round/>
              <a:headEnd type="none" w="med" len="med"/>
              <a:tailEnd type="none" w="med" len="med"/>
            </a:ln>
            <a:effectLst/>
          </p:spPr>
        </p:cxnSp>
        <p:sp>
          <p:nvSpPr>
            <p:cNvPr id="268" name="Up Arrow 267"/>
            <p:cNvSpPr/>
            <p:nvPr/>
          </p:nvSpPr>
          <p:spPr>
            <a:xfrm>
              <a:off x="1439405" y="3248131"/>
              <a:ext cx="309842" cy="182880"/>
            </a:xfrm>
            <a:prstGeom prst="upArrow">
              <a:avLst>
                <a:gd name="adj1" fmla="val 50000"/>
                <a:gd name="adj2" fmla="val 5977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endParaRPr>
            </a:p>
          </p:txBody>
        </p:sp>
      </p:grpSp>
      <p:grpSp>
        <p:nvGrpSpPr>
          <p:cNvPr id="269" name="Group 268"/>
          <p:cNvGrpSpPr/>
          <p:nvPr/>
        </p:nvGrpSpPr>
        <p:grpSpPr>
          <a:xfrm>
            <a:off x="2978114" y="2664144"/>
            <a:ext cx="1371210" cy="836992"/>
            <a:chOff x="2980041" y="2577113"/>
            <a:chExt cx="1398905" cy="853898"/>
          </a:xfrm>
        </p:grpSpPr>
        <p:sp>
          <p:nvSpPr>
            <p:cNvPr id="270" name="Rounded Rectangle 269"/>
            <p:cNvSpPr/>
            <p:nvPr/>
          </p:nvSpPr>
          <p:spPr>
            <a:xfrm>
              <a:off x="2980041" y="2781830"/>
              <a:ext cx="1398905" cy="457200"/>
            </a:xfrm>
            <a:prstGeom prst="roundRect">
              <a:avLst/>
            </a:prstGeom>
            <a:solidFill>
              <a:srgbClr val="5B9BD5"/>
            </a:solidFill>
            <a:ln w="28575" cap="flat" cmpd="sng" algn="ctr">
              <a:noFill/>
              <a:prstDash val="lgDash"/>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Opportunity pursuit</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team scheduling</a:t>
              </a:r>
            </a:p>
          </p:txBody>
        </p:sp>
        <p:cxnSp>
          <p:nvCxnSpPr>
            <p:cNvPr id="271" name="Straight Arrow Connector 270"/>
            <p:cNvCxnSpPr>
              <a:stCxn id="105" idx="2"/>
              <a:endCxn id="270" idx="0"/>
            </p:cNvCxnSpPr>
            <p:nvPr/>
          </p:nvCxnSpPr>
          <p:spPr>
            <a:xfrm>
              <a:off x="3679494" y="2577113"/>
              <a:ext cx="0" cy="204717"/>
            </a:xfrm>
            <a:prstGeom prst="straightConnector1">
              <a:avLst/>
            </a:prstGeom>
            <a:noFill/>
            <a:ln w="12700" cap="flat" cmpd="sng" algn="ctr">
              <a:solidFill>
                <a:srgbClr val="002060"/>
              </a:solidFill>
              <a:prstDash val="solid"/>
              <a:round/>
              <a:headEnd type="none" w="med" len="med"/>
              <a:tailEnd type="none" w="med" len="med"/>
            </a:ln>
            <a:effectLst/>
          </p:spPr>
        </p:cxnSp>
        <p:sp>
          <p:nvSpPr>
            <p:cNvPr id="272" name="Up Arrow 271"/>
            <p:cNvSpPr/>
            <p:nvPr/>
          </p:nvSpPr>
          <p:spPr>
            <a:xfrm>
              <a:off x="3525178" y="3248131"/>
              <a:ext cx="309842" cy="182880"/>
            </a:xfrm>
            <a:prstGeom prst="upArrow">
              <a:avLst>
                <a:gd name="adj1" fmla="val 50000"/>
                <a:gd name="adj2" fmla="val 62460"/>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endParaRPr>
            </a:p>
          </p:txBody>
        </p:sp>
      </p:grpSp>
      <p:grpSp>
        <p:nvGrpSpPr>
          <p:cNvPr id="273" name="Group 272"/>
          <p:cNvGrpSpPr/>
          <p:nvPr/>
        </p:nvGrpSpPr>
        <p:grpSpPr>
          <a:xfrm>
            <a:off x="5023188" y="2664144"/>
            <a:ext cx="1371210" cy="836992"/>
            <a:chOff x="5066419" y="2577113"/>
            <a:chExt cx="1398905" cy="853898"/>
          </a:xfrm>
        </p:grpSpPr>
        <p:sp>
          <p:nvSpPr>
            <p:cNvPr id="274" name="Rounded Rectangle 273"/>
            <p:cNvSpPr/>
            <p:nvPr/>
          </p:nvSpPr>
          <p:spPr>
            <a:xfrm>
              <a:off x="5066419" y="2781830"/>
              <a:ext cx="1398905" cy="466302"/>
            </a:xfrm>
            <a:prstGeom prst="roundRect">
              <a:avLst/>
            </a:prstGeom>
            <a:solidFill>
              <a:srgbClr val="5B9BD5"/>
            </a:solidFill>
            <a:ln w="28575" cap="flat" cmpd="sng" algn="ctr">
              <a:noFill/>
              <a:prstDash val="lgDash"/>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Support queue</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staffing</a:t>
              </a:r>
            </a:p>
          </p:txBody>
        </p:sp>
        <p:cxnSp>
          <p:nvCxnSpPr>
            <p:cNvPr id="275" name="Straight Arrow Connector 274"/>
            <p:cNvCxnSpPr>
              <a:stCxn id="102" idx="2"/>
              <a:endCxn id="274" idx="0"/>
            </p:cNvCxnSpPr>
            <p:nvPr/>
          </p:nvCxnSpPr>
          <p:spPr>
            <a:xfrm>
              <a:off x="5765872" y="2577113"/>
              <a:ext cx="0" cy="204717"/>
            </a:xfrm>
            <a:prstGeom prst="straightConnector1">
              <a:avLst/>
            </a:prstGeom>
            <a:noFill/>
            <a:ln w="12700" cap="flat" cmpd="sng" algn="ctr">
              <a:solidFill>
                <a:srgbClr val="002060"/>
              </a:solidFill>
              <a:prstDash val="solid"/>
              <a:round/>
              <a:headEnd type="none" w="med" len="med"/>
              <a:tailEnd type="none" w="med" len="med"/>
            </a:ln>
            <a:effectLst/>
          </p:spPr>
        </p:cxnSp>
        <p:sp>
          <p:nvSpPr>
            <p:cNvPr id="276" name="Up Arrow 275"/>
            <p:cNvSpPr/>
            <p:nvPr/>
          </p:nvSpPr>
          <p:spPr>
            <a:xfrm>
              <a:off x="5610951" y="3248131"/>
              <a:ext cx="309842" cy="182880"/>
            </a:xfrm>
            <a:prstGeom prst="upArrow">
              <a:avLst>
                <a:gd name="adj1" fmla="val 50000"/>
                <a:gd name="adj2" fmla="val 61118"/>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endParaRPr>
            </a:p>
          </p:txBody>
        </p:sp>
      </p:grpSp>
      <p:grpSp>
        <p:nvGrpSpPr>
          <p:cNvPr id="277" name="Group 276"/>
          <p:cNvGrpSpPr/>
          <p:nvPr/>
        </p:nvGrpSpPr>
        <p:grpSpPr>
          <a:xfrm>
            <a:off x="7067670" y="2664144"/>
            <a:ext cx="1371210" cy="836992"/>
            <a:chOff x="7152193" y="2577113"/>
            <a:chExt cx="1398905" cy="853898"/>
          </a:xfrm>
        </p:grpSpPr>
        <p:sp>
          <p:nvSpPr>
            <p:cNvPr id="278" name="Rounded Rectangle 277"/>
            <p:cNvSpPr/>
            <p:nvPr/>
          </p:nvSpPr>
          <p:spPr>
            <a:xfrm>
              <a:off x="7152193" y="2781830"/>
              <a:ext cx="1398905" cy="457200"/>
            </a:xfrm>
            <a:prstGeom prst="roundRect">
              <a:avLst/>
            </a:prstGeom>
            <a:solidFill>
              <a:srgbClr val="5B9BD5"/>
            </a:solidFill>
            <a:ln w="28575" cap="flat" cmpd="sng" algn="ctr">
              <a:noFill/>
              <a:prstDash val="lgDash"/>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Crew dispatch &amp;</a:t>
              </a:r>
              <a:b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br>
              <a:r>
                <a:rPr kumimoji="0" lang="en-US" sz="11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rPr>
                <a:t>project scheduling</a:t>
              </a:r>
            </a:p>
          </p:txBody>
        </p:sp>
        <p:cxnSp>
          <p:nvCxnSpPr>
            <p:cNvPr id="279" name="Straight Arrow Connector 278"/>
            <p:cNvCxnSpPr>
              <a:stCxn id="101" idx="2"/>
              <a:endCxn id="278" idx="0"/>
            </p:cNvCxnSpPr>
            <p:nvPr/>
          </p:nvCxnSpPr>
          <p:spPr>
            <a:xfrm>
              <a:off x="7851646" y="2577113"/>
              <a:ext cx="0" cy="204717"/>
            </a:xfrm>
            <a:prstGeom prst="straightConnector1">
              <a:avLst/>
            </a:prstGeom>
            <a:noFill/>
            <a:ln w="12700" cap="flat" cmpd="sng" algn="ctr">
              <a:solidFill>
                <a:srgbClr val="002060"/>
              </a:solidFill>
              <a:prstDash val="solid"/>
              <a:round/>
              <a:headEnd type="none" w="med" len="med"/>
              <a:tailEnd type="none" w="med" len="med"/>
            </a:ln>
            <a:effectLst/>
          </p:spPr>
        </p:cxnSp>
        <p:sp>
          <p:nvSpPr>
            <p:cNvPr id="280" name="Up Arrow 279"/>
            <p:cNvSpPr/>
            <p:nvPr/>
          </p:nvSpPr>
          <p:spPr>
            <a:xfrm>
              <a:off x="7696725" y="3248131"/>
              <a:ext cx="309842" cy="182880"/>
            </a:xfrm>
            <a:prstGeom prst="upArrow">
              <a:avLst>
                <a:gd name="adj1" fmla="val 50000"/>
                <a:gd name="adj2" fmla="val 59778"/>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cs typeface="Segoe UI" panose="020B0502040204020203" pitchFamily="34" charset="0"/>
              </a:endParaRPr>
            </a:p>
          </p:txBody>
        </p:sp>
      </p:grpSp>
    </p:spTree>
    <p:extLst>
      <p:ext uri="{BB962C8B-B14F-4D97-AF65-F5344CB8AC3E}">
        <p14:creationId xmlns:p14="http://schemas.microsoft.com/office/powerpoint/2010/main" val="729256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350"/>
                                        <p:tgtEl>
                                          <p:spTgt spid="97"/>
                                        </p:tgtEl>
                                      </p:cBhvr>
                                    </p:animEffect>
                                  </p:childTnLst>
                                </p:cTn>
                              </p:par>
                            </p:childTnLst>
                          </p:cTn>
                        </p:par>
                        <p:par>
                          <p:cTn id="8" fill="hold">
                            <p:stCondLst>
                              <p:cond delay="350"/>
                            </p:stCondLst>
                            <p:childTnLst>
                              <p:par>
                                <p:cTn id="9" presetID="10" presetClass="entr" presetSubtype="0" fill="hold" nodeType="afterEffect">
                                  <p:stCondLst>
                                    <p:cond delay="0"/>
                                  </p:stCondLst>
                                  <p:childTnLst>
                                    <p:set>
                                      <p:cBhvr>
                                        <p:cTn id="10" dur="1" fill="hold">
                                          <p:stCondLst>
                                            <p:cond delay="0"/>
                                          </p:stCondLst>
                                        </p:cTn>
                                        <p:tgtEl>
                                          <p:spTgt spid="242"/>
                                        </p:tgtEl>
                                        <p:attrNameLst>
                                          <p:attrName>style.visibility</p:attrName>
                                        </p:attrNameLst>
                                      </p:cBhvr>
                                      <p:to>
                                        <p:strVal val="visible"/>
                                      </p:to>
                                    </p:set>
                                    <p:animEffect transition="in" filter="fade">
                                      <p:cBhvr>
                                        <p:cTn id="11" dur="250"/>
                                        <p:tgtEl>
                                          <p:spTgt spid="242"/>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223"/>
                                        </p:tgtEl>
                                        <p:attrNameLst>
                                          <p:attrName>style.visibility</p:attrName>
                                        </p:attrNameLst>
                                      </p:cBhvr>
                                      <p:to>
                                        <p:strVal val="visible"/>
                                      </p:to>
                                    </p:set>
                                    <p:animEffect transition="in" filter="fade">
                                      <p:cBhvr>
                                        <p:cTn id="15" dur="250"/>
                                        <p:tgtEl>
                                          <p:spTgt spid="223"/>
                                        </p:tgtEl>
                                      </p:cBhvr>
                                    </p:animEffect>
                                  </p:childTnLst>
                                </p:cTn>
                              </p:par>
                            </p:childTnLst>
                          </p:cTn>
                        </p:par>
                        <p:par>
                          <p:cTn id="16" fill="hold">
                            <p:stCondLst>
                              <p:cond delay="850"/>
                            </p:stCondLst>
                            <p:childTnLst>
                              <p:par>
                                <p:cTn id="17" presetID="10" presetClass="entr" presetSubtype="0" fill="hold" nodeType="afterEffect">
                                  <p:stCondLst>
                                    <p:cond delay="0"/>
                                  </p:stCondLst>
                                  <p:childTnLst>
                                    <p:set>
                                      <p:cBhvr>
                                        <p:cTn id="18" dur="1" fill="hold">
                                          <p:stCondLst>
                                            <p:cond delay="0"/>
                                          </p:stCondLst>
                                        </p:cTn>
                                        <p:tgtEl>
                                          <p:spTgt spid="228"/>
                                        </p:tgtEl>
                                        <p:attrNameLst>
                                          <p:attrName>style.visibility</p:attrName>
                                        </p:attrNameLst>
                                      </p:cBhvr>
                                      <p:to>
                                        <p:strVal val="visible"/>
                                      </p:to>
                                    </p:set>
                                    <p:animEffect transition="in" filter="fade">
                                      <p:cBhvr>
                                        <p:cTn id="19" dur="250"/>
                                        <p:tgtEl>
                                          <p:spTgt spid="228"/>
                                        </p:tgtEl>
                                      </p:cBhvr>
                                    </p:animEffect>
                                  </p:childTnLst>
                                </p:cTn>
                              </p:par>
                            </p:childTnLst>
                          </p:cTn>
                        </p:par>
                        <p:par>
                          <p:cTn id="20" fill="hold">
                            <p:stCondLst>
                              <p:cond delay="1100"/>
                            </p:stCondLst>
                            <p:childTnLst>
                              <p:par>
                                <p:cTn id="21" presetID="10" presetClass="entr" presetSubtype="0" fill="hold" nodeType="after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fade">
                                      <p:cBhvr>
                                        <p:cTn id="23" dur="250"/>
                                        <p:tgtEl>
                                          <p:spTgt spid="217"/>
                                        </p:tgtEl>
                                      </p:cBhvr>
                                    </p:animEffect>
                                  </p:childTnLst>
                                </p:cTn>
                              </p:par>
                            </p:childTnLst>
                          </p:cTn>
                        </p:par>
                        <p:par>
                          <p:cTn id="24" fill="hold">
                            <p:stCondLst>
                              <p:cond delay="1350"/>
                            </p:stCondLst>
                            <p:childTnLst>
                              <p:par>
                                <p:cTn id="25" presetID="10" presetClass="entr" presetSubtype="0" fill="hold" nodeType="afterEffect">
                                  <p:stCondLst>
                                    <p:cond delay="0"/>
                                  </p:stCondLst>
                                  <p:childTnLst>
                                    <p:set>
                                      <p:cBhvr>
                                        <p:cTn id="26" dur="1" fill="hold">
                                          <p:stCondLst>
                                            <p:cond delay="0"/>
                                          </p:stCondLst>
                                        </p:cTn>
                                        <p:tgtEl>
                                          <p:spTgt spid="232"/>
                                        </p:tgtEl>
                                        <p:attrNameLst>
                                          <p:attrName>style.visibility</p:attrName>
                                        </p:attrNameLst>
                                      </p:cBhvr>
                                      <p:to>
                                        <p:strVal val="visible"/>
                                      </p:to>
                                    </p:set>
                                    <p:animEffect transition="in" filter="fade">
                                      <p:cBhvr>
                                        <p:cTn id="27" dur="250"/>
                                        <p:tgtEl>
                                          <p:spTgt spid="232"/>
                                        </p:tgtEl>
                                      </p:cBhvr>
                                    </p:animEffect>
                                  </p:childTnLst>
                                </p:cTn>
                              </p:par>
                            </p:childTnLst>
                          </p:cTn>
                        </p:par>
                        <p:par>
                          <p:cTn id="28" fill="hold">
                            <p:stCondLst>
                              <p:cond delay="1600"/>
                            </p:stCondLst>
                            <p:childTnLst>
                              <p:par>
                                <p:cTn id="29" presetID="10" presetClass="entr" presetSubtype="0" fill="hold" nodeType="afterEffect">
                                  <p:stCondLst>
                                    <p:cond delay="0"/>
                                  </p:stCondLst>
                                  <p:childTnLst>
                                    <p:set>
                                      <p:cBhvr>
                                        <p:cTn id="30" dur="1" fill="hold">
                                          <p:stCondLst>
                                            <p:cond delay="0"/>
                                          </p:stCondLst>
                                        </p:cTn>
                                        <p:tgtEl>
                                          <p:spTgt spid="238"/>
                                        </p:tgtEl>
                                        <p:attrNameLst>
                                          <p:attrName>style.visibility</p:attrName>
                                        </p:attrNameLst>
                                      </p:cBhvr>
                                      <p:to>
                                        <p:strVal val="visible"/>
                                      </p:to>
                                    </p:set>
                                    <p:animEffect transition="in" filter="fade">
                                      <p:cBhvr>
                                        <p:cTn id="31" dur="250"/>
                                        <p:tgtEl>
                                          <p:spTgt spid="238"/>
                                        </p:tgtEl>
                                      </p:cBhvr>
                                    </p:animEffect>
                                  </p:childTnLst>
                                </p:cTn>
                              </p:par>
                            </p:childTnLst>
                          </p:cTn>
                        </p:par>
                        <p:par>
                          <p:cTn id="32" fill="hold">
                            <p:stCondLst>
                              <p:cond delay="1850"/>
                            </p:stCondLst>
                            <p:childTnLst>
                              <p:par>
                                <p:cTn id="33" presetID="10" presetClass="entr" presetSubtype="0" fill="hold" grpId="0" nodeType="afterEffect">
                                  <p:stCondLst>
                                    <p:cond delay="0"/>
                                  </p:stCondLst>
                                  <p:childTnLst>
                                    <p:set>
                                      <p:cBhvr>
                                        <p:cTn id="34" dur="1" fill="hold">
                                          <p:stCondLst>
                                            <p:cond delay="0"/>
                                          </p:stCondLst>
                                        </p:cTn>
                                        <p:tgtEl>
                                          <p:spTgt spid="264"/>
                                        </p:tgtEl>
                                        <p:attrNameLst>
                                          <p:attrName>style.visibility</p:attrName>
                                        </p:attrNameLst>
                                      </p:cBhvr>
                                      <p:to>
                                        <p:strVal val="visible"/>
                                      </p:to>
                                    </p:set>
                                    <p:animEffect transition="in" filter="fade">
                                      <p:cBhvr>
                                        <p:cTn id="35" dur="250"/>
                                        <p:tgtEl>
                                          <p:spTgt spid="264"/>
                                        </p:tgtEl>
                                      </p:cBhvr>
                                    </p:animEffect>
                                  </p:childTnLst>
                                </p:cTn>
                              </p:par>
                            </p:childTnLst>
                          </p:cTn>
                        </p:par>
                        <p:par>
                          <p:cTn id="36" fill="hold">
                            <p:stCondLst>
                              <p:cond delay="2100"/>
                            </p:stCondLst>
                            <p:childTnLst>
                              <p:par>
                                <p:cTn id="37" presetID="10" presetClass="entr" presetSubtype="0" fill="hold" nodeType="after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fade">
                                      <p:cBhvr>
                                        <p:cTn id="39" dur="350"/>
                                        <p:tgtEl>
                                          <p:spTgt spid="144"/>
                                        </p:tgtEl>
                                      </p:cBhvr>
                                    </p:animEffect>
                                  </p:childTnLst>
                                </p:cTn>
                              </p:par>
                            </p:childTnLst>
                          </p:cTn>
                        </p:par>
                        <p:par>
                          <p:cTn id="40" fill="hold">
                            <p:stCondLst>
                              <p:cond delay="2450"/>
                            </p:stCondLst>
                            <p:childTnLst>
                              <p:par>
                                <p:cTn id="41" presetID="22" presetClass="entr" presetSubtype="2" fill="hold" nodeType="afterEffect">
                                  <p:stCondLst>
                                    <p:cond delay="0"/>
                                  </p:stCondLst>
                                  <p:childTnLst>
                                    <p:set>
                                      <p:cBhvr>
                                        <p:cTn id="42" dur="1" fill="hold">
                                          <p:stCondLst>
                                            <p:cond delay="0"/>
                                          </p:stCondLst>
                                        </p:cTn>
                                        <p:tgtEl>
                                          <p:spTgt spid="247"/>
                                        </p:tgtEl>
                                        <p:attrNameLst>
                                          <p:attrName>style.visibility</p:attrName>
                                        </p:attrNameLst>
                                      </p:cBhvr>
                                      <p:to>
                                        <p:strVal val="visible"/>
                                      </p:to>
                                    </p:set>
                                    <p:animEffect transition="in" filter="wipe(right)">
                                      <p:cBhvr>
                                        <p:cTn id="43" dur="350"/>
                                        <p:tgtEl>
                                          <p:spTgt spid="247"/>
                                        </p:tgtEl>
                                      </p:cBhvr>
                                    </p:animEffect>
                                  </p:childTnLst>
                                </p:cTn>
                              </p:par>
                              <p:par>
                                <p:cTn id="44" presetID="22" presetClass="entr" presetSubtype="2" fill="hold" nodeType="withEffect">
                                  <p:stCondLst>
                                    <p:cond delay="0"/>
                                  </p:stCondLst>
                                  <p:childTnLst>
                                    <p:set>
                                      <p:cBhvr>
                                        <p:cTn id="45" dur="1" fill="hold">
                                          <p:stCondLst>
                                            <p:cond delay="0"/>
                                          </p:stCondLst>
                                        </p:cTn>
                                        <p:tgtEl>
                                          <p:spTgt spid="257"/>
                                        </p:tgtEl>
                                        <p:attrNameLst>
                                          <p:attrName>style.visibility</p:attrName>
                                        </p:attrNameLst>
                                      </p:cBhvr>
                                      <p:to>
                                        <p:strVal val="visible"/>
                                      </p:to>
                                    </p:set>
                                    <p:animEffect transition="in" filter="wipe(right)">
                                      <p:cBhvr>
                                        <p:cTn id="46" dur="350"/>
                                        <p:tgtEl>
                                          <p:spTgt spid="257"/>
                                        </p:tgtEl>
                                      </p:cBhvr>
                                    </p:animEffect>
                                  </p:childTnLst>
                                </p:cTn>
                              </p:par>
                              <p:par>
                                <p:cTn id="47" presetID="22" presetClass="entr" presetSubtype="2" fill="hold" nodeType="withEffect">
                                  <p:stCondLst>
                                    <p:cond delay="0"/>
                                  </p:stCondLst>
                                  <p:childTnLst>
                                    <p:set>
                                      <p:cBhvr>
                                        <p:cTn id="48" dur="1" fill="hold">
                                          <p:stCondLst>
                                            <p:cond delay="0"/>
                                          </p:stCondLst>
                                        </p:cTn>
                                        <p:tgtEl>
                                          <p:spTgt spid="251"/>
                                        </p:tgtEl>
                                        <p:attrNameLst>
                                          <p:attrName>style.visibility</p:attrName>
                                        </p:attrNameLst>
                                      </p:cBhvr>
                                      <p:to>
                                        <p:strVal val="visible"/>
                                      </p:to>
                                    </p:set>
                                    <p:animEffect transition="in" filter="wipe(right)">
                                      <p:cBhvr>
                                        <p:cTn id="49" dur="350"/>
                                        <p:tgtEl>
                                          <p:spTgt spid="2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9"/>
                                        </p:tgtEl>
                                        <p:attrNameLst>
                                          <p:attrName>style.visibility</p:attrName>
                                        </p:attrNameLst>
                                      </p:cBhvr>
                                      <p:to>
                                        <p:strVal val="visible"/>
                                      </p:to>
                                    </p:set>
                                    <p:animEffect transition="in" filter="fade">
                                      <p:cBhvr>
                                        <p:cTn id="54" dur="150"/>
                                        <p:tgtEl>
                                          <p:spTgt spid="99"/>
                                        </p:tgtEl>
                                      </p:cBhvr>
                                    </p:animEffect>
                                  </p:childTnLst>
                                </p:cTn>
                              </p:par>
                            </p:childTnLst>
                          </p:cTn>
                        </p:par>
                        <p:par>
                          <p:cTn id="55" fill="hold">
                            <p:stCondLst>
                              <p:cond delay="150"/>
                            </p:stCondLst>
                            <p:childTnLst>
                              <p:par>
                                <p:cTn id="56" presetID="10" presetClass="entr" presetSubtype="0" fill="hold" nodeType="after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fade">
                                      <p:cBhvr>
                                        <p:cTn id="58" dur="250"/>
                                        <p:tgtEl>
                                          <p:spTgt spid="100"/>
                                        </p:tgtEl>
                                      </p:cBhvr>
                                    </p:animEffect>
                                  </p:childTnLst>
                                </p:cTn>
                              </p:par>
                            </p:childTnLst>
                          </p:cTn>
                        </p:par>
                        <p:par>
                          <p:cTn id="59" fill="hold">
                            <p:stCondLst>
                              <p:cond delay="400"/>
                            </p:stCondLst>
                            <p:childTnLst>
                              <p:par>
                                <p:cTn id="60" presetID="22" presetClass="entr" presetSubtype="4" fill="hold" nodeType="afterEffect">
                                  <p:stCondLst>
                                    <p:cond delay="0"/>
                                  </p:stCondLst>
                                  <p:childTnLst>
                                    <p:set>
                                      <p:cBhvr>
                                        <p:cTn id="61" dur="1" fill="hold">
                                          <p:stCondLst>
                                            <p:cond delay="0"/>
                                          </p:stCondLst>
                                        </p:cTn>
                                        <p:tgtEl>
                                          <p:spTgt spid="277"/>
                                        </p:tgtEl>
                                        <p:attrNameLst>
                                          <p:attrName>style.visibility</p:attrName>
                                        </p:attrNameLst>
                                      </p:cBhvr>
                                      <p:to>
                                        <p:strVal val="visible"/>
                                      </p:to>
                                    </p:set>
                                    <p:animEffect transition="in" filter="wipe(down)">
                                      <p:cBhvr>
                                        <p:cTn id="62" dur="250"/>
                                        <p:tgtEl>
                                          <p:spTgt spid="277"/>
                                        </p:tgtEl>
                                      </p:cBhvr>
                                    </p:animEffect>
                                  </p:childTnLst>
                                </p:cTn>
                              </p:par>
                            </p:childTnLst>
                          </p:cTn>
                        </p:par>
                        <p:par>
                          <p:cTn id="63" fill="hold">
                            <p:stCondLst>
                              <p:cond delay="650"/>
                            </p:stCondLst>
                            <p:childTnLst>
                              <p:par>
                                <p:cTn id="64" presetID="22" presetClass="entr" presetSubtype="4" fill="hold" nodeType="afterEffect">
                                  <p:stCondLst>
                                    <p:cond delay="0"/>
                                  </p:stCondLst>
                                  <p:childTnLst>
                                    <p:set>
                                      <p:cBhvr>
                                        <p:cTn id="65" dur="1" fill="hold">
                                          <p:stCondLst>
                                            <p:cond delay="0"/>
                                          </p:stCondLst>
                                        </p:cTn>
                                        <p:tgtEl>
                                          <p:spTgt spid="273"/>
                                        </p:tgtEl>
                                        <p:attrNameLst>
                                          <p:attrName>style.visibility</p:attrName>
                                        </p:attrNameLst>
                                      </p:cBhvr>
                                      <p:to>
                                        <p:strVal val="visible"/>
                                      </p:to>
                                    </p:set>
                                    <p:animEffect transition="in" filter="wipe(down)">
                                      <p:cBhvr>
                                        <p:cTn id="66" dur="250"/>
                                        <p:tgtEl>
                                          <p:spTgt spid="273"/>
                                        </p:tgtEl>
                                      </p:cBhvr>
                                    </p:animEffect>
                                  </p:childTnLst>
                                </p:cTn>
                              </p:par>
                            </p:childTnLst>
                          </p:cTn>
                        </p:par>
                        <p:par>
                          <p:cTn id="67" fill="hold">
                            <p:stCondLst>
                              <p:cond delay="900"/>
                            </p:stCondLst>
                            <p:childTnLst>
                              <p:par>
                                <p:cTn id="68" presetID="22" presetClass="entr" presetSubtype="4" fill="hold" nodeType="afterEffect">
                                  <p:stCondLst>
                                    <p:cond delay="0"/>
                                  </p:stCondLst>
                                  <p:childTnLst>
                                    <p:set>
                                      <p:cBhvr>
                                        <p:cTn id="69" dur="1" fill="hold">
                                          <p:stCondLst>
                                            <p:cond delay="0"/>
                                          </p:stCondLst>
                                        </p:cTn>
                                        <p:tgtEl>
                                          <p:spTgt spid="269"/>
                                        </p:tgtEl>
                                        <p:attrNameLst>
                                          <p:attrName>style.visibility</p:attrName>
                                        </p:attrNameLst>
                                      </p:cBhvr>
                                      <p:to>
                                        <p:strVal val="visible"/>
                                      </p:to>
                                    </p:set>
                                    <p:animEffect transition="in" filter="wipe(down)">
                                      <p:cBhvr>
                                        <p:cTn id="70" dur="250"/>
                                        <p:tgtEl>
                                          <p:spTgt spid="269"/>
                                        </p:tgtEl>
                                      </p:cBhvr>
                                    </p:animEffect>
                                  </p:childTnLst>
                                </p:cTn>
                              </p:par>
                            </p:childTnLst>
                          </p:cTn>
                        </p:par>
                        <p:par>
                          <p:cTn id="71" fill="hold">
                            <p:stCondLst>
                              <p:cond delay="1150"/>
                            </p:stCondLst>
                            <p:childTnLst>
                              <p:par>
                                <p:cTn id="72" presetID="22" presetClass="entr" presetSubtype="4" fill="hold" nodeType="afterEffect">
                                  <p:stCondLst>
                                    <p:cond delay="0"/>
                                  </p:stCondLst>
                                  <p:childTnLst>
                                    <p:set>
                                      <p:cBhvr>
                                        <p:cTn id="73" dur="1" fill="hold">
                                          <p:stCondLst>
                                            <p:cond delay="0"/>
                                          </p:stCondLst>
                                        </p:cTn>
                                        <p:tgtEl>
                                          <p:spTgt spid="265"/>
                                        </p:tgtEl>
                                        <p:attrNameLst>
                                          <p:attrName>style.visibility</p:attrName>
                                        </p:attrNameLst>
                                      </p:cBhvr>
                                      <p:to>
                                        <p:strVal val="visible"/>
                                      </p:to>
                                    </p:set>
                                    <p:animEffect transition="in" filter="wipe(down)">
                                      <p:cBhvr>
                                        <p:cTn id="74" dur="250"/>
                                        <p:tgtEl>
                                          <p:spTgt spid="26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6"/>
                                        </p:tgtEl>
                                        <p:attrNameLst>
                                          <p:attrName>style.visibility</p:attrName>
                                        </p:attrNameLst>
                                      </p:cBhvr>
                                      <p:to>
                                        <p:strVal val="visible"/>
                                      </p:to>
                                    </p:set>
                                    <p:animEffect transition="in" filter="fade">
                                      <p:cBhvr>
                                        <p:cTn id="79" dur="350"/>
                                        <p:tgtEl>
                                          <p:spTgt spid="106"/>
                                        </p:tgtEl>
                                      </p:cBhvr>
                                    </p:animEffect>
                                  </p:childTnLst>
                                </p:cTn>
                              </p:par>
                              <p:par>
                                <p:cTn id="80" presetID="10" presetClass="entr" presetSubtype="0" fill="hold" nodeType="withEffect">
                                  <p:stCondLst>
                                    <p:cond delay="200"/>
                                  </p:stCondLst>
                                  <p:childTnLst>
                                    <p:set>
                                      <p:cBhvr>
                                        <p:cTn id="81" dur="1" fill="hold">
                                          <p:stCondLst>
                                            <p:cond delay="0"/>
                                          </p:stCondLst>
                                        </p:cTn>
                                        <p:tgtEl>
                                          <p:spTgt spid="109"/>
                                        </p:tgtEl>
                                        <p:attrNameLst>
                                          <p:attrName>style.visibility</p:attrName>
                                        </p:attrNameLst>
                                      </p:cBhvr>
                                      <p:to>
                                        <p:strVal val="visible"/>
                                      </p:to>
                                    </p:set>
                                    <p:animEffect transition="in" filter="fade">
                                      <p:cBhvr>
                                        <p:cTn id="82" dur="350"/>
                                        <p:tgtEl>
                                          <p:spTgt spid="109"/>
                                        </p:tgtEl>
                                      </p:cBhvr>
                                    </p:animEffect>
                                  </p:childTnLst>
                                </p:cTn>
                              </p:par>
                            </p:childTnLst>
                          </p:cTn>
                        </p:par>
                        <p:par>
                          <p:cTn id="83" fill="hold">
                            <p:stCondLst>
                              <p:cond delay="550"/>
                            </p:stCondLst>
                            <p:childTnLst>
                              <p:par>
                                <p:cTn id="84" presetID="22" presetClass="entr" presetSubtype="4" fill="hold" nodeType="afterEffect">
                                  <p:stCondLst>
                                    <p:cond delay="0"/>
                                  </p:stCondLst>
                                  <p:childTnLst>
                                    <p:set>
                                      <p:cBhvr>
                                        <p:cTn id="85" dur="1" fill="hold">
                                          <p:stCondLst>
                                            <p:cond delay="0"/>
                                          </p:stCondLst>
                                        </p:cTn>
                                        <p:tgtEl>
                                          <p:spTgt spid="261"/>
                                        </p:tgtEl>
                                        <p:attrNameLst>
                                          <p:attrName>style.visibility</p:attrName>
                                        </p:attrNameLst>
                                      </p:cBhvr>
                                      <p:to>
                                        <p:strVal val="visible"/>
                                      </p:to>
                                    </p:set>
                                    <p:animEffect transition="in" filter="wipe(down)">
                                      <p:cBhvr>
                                        <p:cTn id="86" dur="350"/>
                                        <p:tgtEl>
                                          <p:spTgt spid="261"/>
                                        </p:tgtEl>
                                      </p:cBhvr>
                                    </p:animEffect>
                                  </p:childTnLst>
                                </p:cTn>
                              </p:par>
                            </p:childTnLst>
                          </p:cTn>
                        </p:par>
                        <p:par>
                          <p:cTn id="87" fill="hold">
                            <p:stCondLst>
                              <p:cond delay="900"/>
                            </p:stCondLst>
                            <p:childTnLst>
                              <p:par>
                                <p:cTn id="88" presetID="22" presetClass="entr" presetSubtype="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wipe(right)">
                                      <p:cBhvr>
                                        <p:cTn id="90" dur="35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9" grpId="0" animBg="1"/>
      <p:bldP spid="106" grpId="0" animBg="1"/>
      <p:bldP spid="2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Microsoft Dynamics 365</a:t>
            </a:r>
            <a:endParaRPr lang="en-US" dirty="0"/>
          </a:p>
        </p:txBody>
      </p:sp>
      <p:sp>
        <p:nvSpPr>
          <p:cNvPr id="215" name="Freeform 5"/>
          <p:cNvSpPr>
            <a:spLocks/>
          </p:cNvSpPr>
          <p:nvPr/>
        </p:nvSpPr>
        <p:spPr bwMode="auto">
          <a:xfrm rot="10800000">
            <a:off x="1148933" y="3973151"/>
            <a:ext cx="3884469" cy="973016"/>
          </a:xfrm>
          <a:custGeom>
            <a:avLst/>
            <a:gdLst>
              <a:gd name="T0" fmla="*/ 931 w 931"/>
              <a:gd name="T1" fmla="*/ 268 h 268"/>
              <a:gd name="T2" fmla="*/ 625 w 931"/>
              <a:gd name="T3" fmla="*/ 27 h 268"/>
              <a:gd name="T4" fmla="*/ 192 w 931"/>
              <a:gd name="T5" fmla="*/ 113 h 268"/>
              <a:gd name="T6" fmla="*/ 0 w 931"/>
              <a:gd name="T7" fmla="*/ 268 h 268"/>
            </a:gdLst>
            <a:ahLst/>
            <a:cxnLst>
              <a:cxn ang="0">
                <a:pos x="T0" y="T1"/>
              </a:cxn>
              <a:cxn ang="0">
                <a:pos x="T2" y="T3"/>
              </a:cxn>
              <a:cxn ang="0">
                <a:pos x="T4" y="T5"/>
              </a:cxn>
              <a:cxn ang="0">
                <a:pos x="T6" y="T7"/>
              </a:cxn>
            </a:cxnLst>
            <a:rect l="0" t="0" r="r" b="b"/>
            <a:pathLst>
              <a:path w="931" h="268">
                <a:moveTo>
                  <a:pt x="931" y="268"/>
                </a:moveTo>
                <a:cubicBezTo>
                  <a:pt x="885" y="134"/>
                  <a:pt x="759" y="51"/>
                  <a:pt x="625" y="27"/>
                </a:cubicBezTo>
                <a:cubicBezTo>
                  <a:pt x="476" y="0"/>
                  <a:pt x="322" y="41"/>
                  <a:pt x="192" y="113"/>
                </a:cubicBezTo>
                <a:cubicBezTo>
                  <a:pt x="120" y="153"/>
                  <a:pt x="52" y="204"/>
                  <a:pt x="0" y="268"/>
                </a:cubicBezTo>
              </a:path>
            </a:pathLst>
          </a:custGeom>
          <a:noFill/>
          <a:ln w="28575" cap="flat">
            <a:solidFill>
              <a:schemeClr val="tx1"/>
            </a:solidFill>
            <a:prstDash val="solid"/>
            <a:miter lim="800000"/>
            <a:headEnd w="lg" len="lg"/>
            <a:tailEnd type="arrow"/>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6" name="Freeform 6"/>
          <p:cNvSpPr>
            <a:spLocks/>
          </p:cNvSpPr>
          <p:nvPr/>
        </p:nvSpPr>
        <p:spPr bwMode="auto">
          <a:xfrm rot="10800000">
            <a:off x="1077439" y="2406485"/>
            <a:ext cx="5424323" cy="2263492"/>
          </a:xfrm>
          <a:custGeom>
            <a:avLst/>
            <a:gdLst>
              <a:gd name="T0" fmla="*/ 0 w 1300"/>
              <a:gd name="T1" fmla="*/ 0 h 624"/>
              <a:gd name="T2" fmla="*/ 257 w 1300"/>
              <a:gd name="T3" fmla="*/ 264 h 624"/>
              <a:gd name="T4" fmla="*/ 374 w 1300"/>
              <a:gd name="T5" fmla="*/ 407 h 624"/>
              <a:gd name="T6" fmla="*/ 501 w 1300"/>
              <a:gd name="T7" fmla="*/ 519 h 624"/>
              <a:gd name="T8" fmla="*/ 826 w 1300"/>
              <a:gd name="T9" fmla="*/ 624 h 624"/>
              <a:gd name="T10" fmla="*/ 1151 w 1300"/>
              <a:gd name="T11" fmla="*/ 535 h 624"/>
              <a:gd name="T12" fmla="*/ 1299 w 1300"/>
              <a:gd name="T13" fmla="*/ 283 h 624"/>
              <a:gd name="T14" fmla="*/ 1296 w 1300"/>
              <a:gd name="T15" fmla="*/ 245 h 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0" h="624">
                <a:moveTo>
                  <a:pt x="0" y="0"/>
                </a:moveTo>
                <a:cubicBezTo>
                  <a:pt x="92" y="81"/>
                  <a:pt x="177" y="170"/>
                  <a:pt x="257" y="264"/>
                </a:cubicBezTo>
                <a:cubicBezTo>
                  <a:pt x="297" y="311"/>
                  <a:pt x="333" y="361"/>
                  <a:pt x="374" y="407"/>
                </a:cubicBezTo>
                <a:cubicBezTo>
                  <a:pt x="411" y="450"/>
                  <a:pt x="454" y="487"/>
                  <a:pt x="501" y="519"/>
                </a:cubicBezTo>
                <a:cubicBezTo>
                  <a:pt x="597" y="585"/>
                  <a:pt x="709" y="623"/>
                  <a:pt x="826" y="624"/>
                </a:cubicBezTo>
                <a:cubicBezTo>
                  <a:pt x="937" y="624"/>
                  <a:pt x="1057" y="596"/>
                  <a:pt x="1151" y="535"/>
                </a:cubicBezTo>
                <a:cubicBezTo>
                  <a:pt x="1237" y="480"/>
                  <a:pt x="1300" y="388"/>
                  <a:pt x="1299" y="283"/>
                </a:cubicBezTo>
                <a:cubicBezTo>
                  <a:pt x="1299" y="270"/>
                  <a:pt x="1298" y="258"/>
                  <a:pt x="1296" y="245"/>
                </a:cubicBezTo>
              </a:path>
            </a:pathLst>
          </a:custGeom>
          <a:noFill/>
          <a:ln w="28575" cap="flat">
            <a:solidFill>
              <a:schemeClr val="tx1"/>
            </a:solidFill>
            <a:prstDash val="solid"/>
            <a:miter lim="800000"/>
            <a:headEnd w="lg" len="lg"/>
            <a:tailEnd type="arrow"/>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7" name="Freeform 7"/>
          <p:cNvSpPr>
            <a:spLocks/>
          </p:cNvSpPr>
          <p:nvPr/>
        </p:nvSpPr>
        <p:spPr bwMode="auto">
          <a:xfrm rot="10800000">
            <a:off x="6675915" y="2804897"/>
            <a:ext cx="4535240" cy="2866666"/>
          </a:xfrm>
          <a:custGeom>
            <a:avLst/>
            <a:gdLst>
              <a:gd name="T0" fmla="*/ 45 w 1087"/>
              <a:gd name="T1" fmla="*/ 790 h 790"/>
              <a:gd name="T2" fmla="*/ 4 w 1087"/>
              <a:gd name="T3" fmla="*/ 624 h 790"/>
              <a:gd name="T4" fmla="*/ 40 w 1087"/>
              <a:gd name="T5" fmla="*/ 424 h 790"/>
              <a:gd name="T6" fmla="*/ 224 w 1087"/>
              <a:gd name="T7" fmla="*/ 196 h 790"/>
              <a:gd name="T8" fmla="*/ 252 w 1087"/>
              <a:gd name="T9" fmla="*/ 176 h 790"/>
              <a:gd name="T10" fmla="*/ 1087 w 1087"/>
              <a:gd name="T11" fmla="*/ 240 h 790"/>
            </a:gdLst>
            <a:ahLst/>
            <a:cxnLst>
              <a:cxn ang="0">
                <a:pos x="T0" y="T1"/>
              </a:cxn>
              <a:cxn ang="0">
                <a:pos x="T2" y="T3"/>
              </a:cxn>
              <a:cxn ang="0">
                <a:pos x="T4" y="T5"/>
              </a:cxn>
              <a:cxn ang="0">
                <a:pos x="T6" y="T7"/>
              </a:cxn>
              <a:cxn ang="0">
                <a:pos x="T8" y="T9"/>
              </a:cxn>
              <a:cxn ang="0">
                <a:pos x="T10" y="T11"/>
              </a:cxn>
            </a:cxnLst>
            <a:rect l="0" t="0" r="r" b="b"/>
            <a:pathLst>
              <a:path w="1087" h="790">
                <a:moveTo>
                  <a:pt x="45" y="790"/>
                </a:moveTo>
                <a:cubicBezTo>
                  <a:pt x="24" y="736"/>
                  <a:pt x="8" y="680"/>
                  <a:pt x="4" y="624"/>
                </a:cubicBezTo>
                <a:cubicBezTo>
                  <a:pt x="0" y="556"/>
                  <a:pt x="16" y="488"/>
                  <a:pt x="40" y="424"/>
                </a:cubicBezTo>
                <a:cubicBezTo>
                  <a:pt x="80" y="332"/>
                  <a:pt x="140" y="256"/>
                  <a:pt x="224" y="196"/>
                </a:cubicBezTo>
                <a:cubicBezTo>
                  <a:pt x="232" y="192"/>
                  <a:pt x="244" y="184"/>
                  <a:pt x="252" y="176"/>
                </a:cubicBezTo>
                <a:cubicBezTo>
                  <a:pt x="516" y="0"/>
                  <a:pt x="856" y="52"/>
                  <a:pt x="1087" y="240"/>
                </a:cubicBezTo>
              </a:path>
            </a:pathLst>
          </a:custGeom>
          <a:noFill/>
          <a:ln w="28575" cap="flat">
            <a:solidFill>
              <a:schemeClr val="tx1"/>
            </a:solidFill>
            <a:prstDash val="solid"/>
            <a:miter lim="800000"/>
            <a:headEnd w="lg" len="lg"/>
            <a:tailEnd type="arrow"/>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8" name="Freeform 8"/>
          <p:cNvSpPr>
            <a:spLocks/>
          </p:cNvSpPr>
          <p:nvPr/>
        </p:nvSpPr>
        <p:spPr bwMode="auto">
          <a:xfrm rot="10800000">
            <a:off x="6877560" y="1535056"/>
            <a:ext cx="4025621" cy="1100001"/>
          </a:xfrm>
          <a:custGeom>
            <a:avLst/>
            <a:gdLst>
              <a:gd name="T0" fmla="*/ 965 w 965"/>
              <a:gd name="T1" fmla="*/ 194 h 303"/>
              <a:gd name="T2" fmla="*/ 326 w 965"/>
              <a:gd name="T3" fmla="*/ 231 h 303"/>
              <a:gd name="T4" fmla="*/ 0 w 965"/>
              <a:gd name="T5" fmla="*/ 0 h 303"/>
            </a:gdLst>
            <a:ahLst/>
            <a:cxnLst>
              <a:cxn ang="0">
                <a:pos x="T0" y="T1"/>
              </a:cxn>
              <a:cxn ang="0">
                <a:pos x="T2" y="T3"/>
              </a:cxn>
              <a:cxn ang="0">
                <a:pos x="T4" y="T5"/>
              </a:cxn>
            </a:cxnLst>
            <a:rect l="0" t="0" r="r" b="b"/>
            <a:pathLst>
              <a:path w="965" h="303">
                <a:moveTo>
                  <a:pt x="965" y="194"/>
                </a:moveTo>
                <a:cubicBezTo>
                  <a:pt x="766" y="275"/>
                  <a:pt x="534" y="303"/>
                  <a:pt x="326" y="231"/>
                </a:cubicBezTo>
                <a:cubicBezTo>
                  <a:pt x="198" y="187"/>
                  <a:pt x="82" y="107"/>
                  <a:pt x="0" y="0"/>
                </a:cubicBezTo>
              </a:path>
            </a:pathLst>
          </a:custGeom>
          <a:noFill/>
          <a:ln w="28575" cap="flat">
            <a:solidFill>
              <a:schemeClr val="tx1"/>
            </a:solidFill>
            <a:prstDash val="solid"/>
            <a:miter lim="800000"/>
            <a:headEnd w="lg" len="lg"/>
            <a:tailEnd type="arrow"/>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19" name="Group 218"/>
          <p:cNvGrpSpPr/>
          <p:nvPr/>
        </p:nvGrpSpPr>
        <p:grpSpPr>
          <a:xfrm>
            <a:off x="5543431" y="1586894"/>
            <a:ext cx="2045541" cy="2045540"/>
            <a:chOff x="5495418" y="1180395"/>
            <a:chExt cx="1777916" cy="1777916"/>
          </a:xfrm>
        </p:grpSpPr>
        <p:pic>
          <p:nvPicPr>
            <p:cNvPr id="220" name="Picture 2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8896" y="1186373"/>
              <a:ext cx="1765959" cy="1765958"/>
            </a:xfrm>
            <a:prstGeom prst="ellipse">
              <a:avLst/>
            </a:prstGeom>
          </p:spPr>
        </p:pic>
        <p:sp>
          <p:nvSpPr>
            <p:cNvPr id="221" name="Oval 220"/>
            <p:cNvSpPr/>
            <p:nvPr/>
          </p:nvSpPr>
          <p:spPr bwMode="auto">
            <a:xfrm>
              <a:off x="5495418" y="1180395"/>
              <a:ext cx="1777916" cy="1777916"/>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222" name="Group 221"/>
          <p:cNvGrpSpPr/>
          <p:nvPr/>
        </p:nvGrpSpPr>
        <p:grpSpPr>
          <a:xfrm>
            <a:off x="8911199" y="3443981"/>
            <a:ext cx="2568396" cy="903699"/>
            <a:chOff x="8582240" y="3586269"/>
            <a:chExt cx="2518264" cy="886060"/>
          </a:xfrm>
        </p:grpSpPr>
        <p:sp>
          <p:nvSpPr>
            <p:cNvPr id="223" name="engage"/>
            <p:cNvSpPr/>
            <p:nvPr/>
          </p:nvSpPr>
          <p:spPr bwMode="auto">
            <a:xfrm>
              <a:off x="8582240" y="3586269"/>
              <a:ext cx="1911143" cy="8860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2040" b="0" i="0" u="none" strike="noStrike" kern="0" cap="none" spc="50" normalizeH="0" baseline="0" noProof="0" dirty="0">
                  <a:ln>
                    <a:noFill/>
                  </a:ln>
                  <a:gradFill>
                    <a:gsLst>
                      <a:gs pos="1250">
                        <a:schemeClr val="tx1"/>
                      </a:gs>
                      <a:gs pos="100000">
                        <a:schemeClr val="tx1"/>
                      </a:gs>
                    </a:gsLst>
                    <a:lin ang="5400000" scaled="0"/>
                  </a:gradFill>
                  <a:effectLst/>
                  <a:uLnTx/>
                  <a:uFillTx/>
                  <a:cs typeface="Segoe UI" panose="020B0502040204020203" pitchFamily="34" charset="0"/>
                </a:rPr>
                <a:t>Customer Service</a:t>
              </a:r>
            </a:p>
          </p:txBody>
        </p:sp>
        <p:grpSp>
          <p:nvGrpSpPr>
            <p:cNvPr id="224" name="Group 223"/>
            <p:cNvGrpSpPr/>
            <p:nvPr/>
          </p:nvGrpSpPr>
          <p:grpSpPr>
            <a:xfrm>
              <a:off x="10260736" y="3631092"/>
              <a:ext cx="839768" cy="839768"/>
              <a:chOff x="-322224" y="-2674838"/>
              <a:chExt cx="972261" cy="972261"/>
            </a:xfrm>
          </p:grpSpPr>
          <p:sp>
            <p:nvSpPr>
              <p:cNvPr id="225" name="Oval 224"/>
              <p:cNvSpPr/>
              <p:nvPr/>
            </p:nvSpPr>
            <p:spPr bwMode="auto">
              <a:xfrm>
                <a:off x="-322224" y="-2674838"/>
                <a:ext cx="972261" cy="972261"/>
              </a:xfrm>
              <a:prstGeom prst="ellipse">
                <a:avLst/>
              </a:prstGeom>
              <a:solidFill>
                <a:srgbClr val="1D3361"/>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26" name="Picture 225"/>
              <p:cNvPicPr>
                <a:picLocks noChangeAspect="1"/>
              </p:cNvPicPr>
              <p:nvPr/>
            </p:nvPicPr>
            <p:blipFill>
              <a:blip r:embed="rId4"/>
              <a:stretch>
                <a:fillRect/>
              </a:stretch>
            </p:blipFill>
            <p:spPr>
              <a:xfrm>
                <a:off x="21801" y="-2403348"/>
                <a:ext cx="312205" cy="429282"/>
              </a:xfrm>
              <a:prstGeom prst="rect">
                <a:avLst/>
              </a:prstGeom>
            </p:spPr>
          </p:pic>
        </p:grpSp>
      </p:grpSp>
      <p:grpSp>
        <p:nvGrpSpPr>
          <p:cNvPr id="227" name="Group 226"/>
          <p:cNvGrpSpPr/>
          <p:nvPr/>
        </p:nvGrpSpPr>
        <p:grpSpPr>
          <a:xfrm>
            <a:off x="1906231" y="1971896"/>
            <a:ext cx="2121150" cy="1360718"/>
            <a:chOff x="1868159" y="1763333"/>
            <a:chExt cx="2079748" cy="1334158"/>
          </a:xfrm>
        </p:grpSpPr>
        <p:sp>
          <p:nvSpPr>
            <p:cNvPr id="228" name="engage"/>
            <p:cNvSpPr/>
            <p:nvPr/>
          </p:nvSpPr>
          <p:spPr bwMode="auto">
            <a:xfrm>
              <a:off x="1868159" y="2509653"/>
              <a:ext cx="2079748" cy="5878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2040" b="0" i="0" u="none" strike="noStrike" kern="0" cap="none" spc="50" normalizeH="0" baseline="0" noProof="0" dirty="0">
                  <a:ln>
                    <a:noFill/>
                  </a:ln>
                  <a:gradFill>
                    <a:gsLst>
                      <a:gs pos="1250">
                        <a:schemeClr val="tx1"/>
                      </a:gs>
                      <a:gs pos="100000">
                        <a:schemeClr val="tx1"/>
                      </a:gs>
                    </a:gsLst>
                    <a:lin ang="5400000" scaled="0"/>
                  </a:gradFill>
                  <a:effectLst/>
                  <a:uLnTx/>
                  <a:uFillTx/>
                  <a:cs typeface="Segoe UI" panose="020B0502040204020203" pitchFamily="34" charset="0"/>
                </a:rPr>
                <a:t>Marketing</a:t>
              </a:r>
            </a:p>
          </p:txBody>
        </p:sp>
        <p:grpSp>
          <p:nvGrpSpPr>
            <p:cNvPr id="229" name="Group 228"/>
            <p:cNvGrpSpPr/>
            <p:nvPr/>
          </p:nvGrpSpPr>
          <p:grpSpPr>
            <a:xfrm>
              <a:off x="2470882" y="1763333"/>
              <a:ext cx="839768" cy="839768"/>
              <a:chOff x="1945737" y="-5911706"/>
              <a:chExt cx="972261" cy="972261"/>
            </a:xfrm>
          </p:grpSpPr>
          <p:sp>
            <p:nvSpPr>
              <p:cNvPr id="230" name="Oval 229"/>
              <p:cNvSpPr/>
              <p:nvPr/>
            </p:nvSpPr>
            <p:spPr bwMode="auto">
              <a:xfrm>
                <a:off x="1945737" y="-5911706"/>
                <a:ext cx="972261" cy="972261"/>
              </a:xfrm>
              <a:prstGeom prst="ellipse">
                <a:avLst/>
              </a:prstGeom>
              <a:solidFill>
                <a:srgbClr val="1D3361"/>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31" name="Picture 230"/>
              <p:cNvPicPr>
                <a:picLocks noChangeAspect="1"/>
              </p:cNvPicPr>
              <p:nvPr/>
            </p:nvPicPr>
            <p:blipFill>
              <a:blip r:embed="rId5"/>
              <a:stretch>
                <a:fillRect/>
              </a:stretch>
            </p:blipFill>
            <p:spPr>
              <a:xfrm>
                <a:off x="2210552" y="-5627849"/>
                <a:ext cx="513085" cy="404547"/>
              </a:xfrm>
              <a:prstGeom prst="rect">
                <a:avLst/>
              </a:prstGeom>
            </p:spPr>
          </p:pic>
        </p:grpSp>
      </p:grpSp>
      <p:grpSp>
        <p:nvGrpSpPr>
          <p:cNvPr id="232" name="Group 231"/>
          <p:cNvGrpSpPr/>
          <p:nvPr/>
        </p:nvGrpSpPr>
        <p:grpSpPr>
          <a:xfrm>
            <a:off x="8231990" y="1240497"/>
            <a:ext cx="1679061" cy="1387896"/>
            <a:chOff x="8070447" y="1046210"/>
            <a:chExt cx="1646288" cy="1360806"/>
          </a:xfrm>
        </p:grpSpPr>
        <p:sp>
          <p:nvSpPr>
            <p:cNvPr id="233" name="engage"/>
            <p:cNvSpPr/>
            <p:nvPr/>
          </p:nvSpPr>
          <p:spPr bwMode="auto">
            <a:xfrm>
              <a:off x="8070447" y="1819178"/>
              <a:ext cx="1646288" cy="5878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2040" b="0" i="0" u="none" strike="noStrike" kern="0" cap="none" spc="50" normalizeH="0" baseline="0" noProof="0" dirty="0">
                  <a:ln>
                    <a:noFill/>
                  </a:ln>
                  <a:gradFill>
                    <a:gsLst>
                      <a:gs pos="1250">
                        <a:schemeClr val="tx1"/>
                      </a:gs>
                      <a:gs pos="100000">
                        <a:schemeClr val="tx1"/>
                      </a:gs>
                    </a:gsLst>
                    <a:lin ang="5400000" scaled="0"/>
                  </a:gradFill>
                  <a:effectLst/>
                  <a:uLnTx/>
                  <a:uFillTx/>
                  <a:cs typeface="Segoe UI" panose="020B0502040204020203" pitchFamily="34" charset="0"/>
                </a:rPr>
                <a:t>Sales</a:t>
              </a:r>
            </a:p>
          </p:txBody>
        </p:sp>
        <p:grpSp>
          <p:nvGrpSpPr>
            <p:cNvPr id="234" name="Group 233"/>
            <p:cNvGrpSpPr/>
            <p:nvPr/>
          </p:nvGrpSpPr>
          <p:grpSpPr>
            <a:xfrm>
              <a:off x="8473707" y="1046210"/>
              <a:ext cx="839768" cy="839768"/>
              <a:chOff x="2676984" y="-4217159"/>
              <a:chExt cx="972261" cy="972261"/>
            </a:xfrm>
          </p:grpSpPr>
          <p:sp>
            <p:nvSpPr>
              <p:cNvPr id="235" name="Oval 234"/>
              <p:cNvSpPr/>
              <p:nvPr/>
            </p:nvSpPr>
            <p:spPr bwMode="auto">
              <a:xfrm>
                <a:off x="2676984" y="-4217159"/>
                <a:ext cx="972261" cy="972261"/>
              </a:xfrm>
              <a:prstGeom prst="ellipse">
                <a:avLst/>
              </a:prstGeom>
              <a:solidFill>
                <a:srgbClr val="1D3361"/>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36" name="Picture 235"/>
              <p:cNvPicPr>
                <a:picLocks noChangeAspect="1"/>
              </p:cNvPicPr>
              <p:nvPr/>
            </p:nvPicPr>
            <p:blipFill>
              <a:blip r:embed="rId6"/>
              <a:stretch>
                <a:fillRect/>
              </a:stretch>
            </p:blipFill>
            <p:spPr>
              <a:xfrm>
                <a:off x="2929332" y="-3974342"/>
                <a:ext cx="486627" cy="486627"/>
              </a:xfrm>
              <a:prstGeom prst="rect">
                <a:avLst/>
              </a:prstGeom>
            </p:spPr>
          </p:pic>
        </p:grpSp>
      </p:grpSp>
      <p:grpSp>
        <p:nvGrpSpPr>
          <p:cNvPr id="237" name="Group 236"/>
          <p:cNvGrpSpPr/>
          <p:nvPr/>
        </p:nvGrpSpPr>
        <p:grpSpPr>
          <a:xfrm>
            <a:off x="6976276" y="4413629"/>
            <a:ext cx="2121150" cy="1323742"/>
            <a:chOff x="6839243" y="4157406"/>
            <a:chExt cx="2079748" cy="1297904"/>
          </a:xfrm>
        </p:grpSpPr>
        <p:sp>
          <p:nvSpPr>
            <p:cNvPr id="238" name="engage"/>
            <p:cNvSpPr/>
            <p:nvPr/>
          </p:nvSpPr>
          <p:spPr bwMode="auto">
            <a:xfrm>
              <a:off x="6839243" y="4157406"/>
              <a:ext cx="2079748" cy="5878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2040" b="0" i="0" u="none" strike="noStrike" kern="0" cap="none" spc="50" normalizeH="0" baseline="0" noProof="0" dirty="0">
                  <a:ln>
                    <a:noFill/>
                  </a:ln>
                  <a:gradFill>
                    <a:gsLst>
                      <a:gs pos="1250">
                        <a:schemeClr val="tx1"/>
                      </a:gs>
                      <a:gs pos="100000">
                        <a:schemeClr val="tx1"/>
                      </a:gs>
                    </a:gsLst>
                    <a:lin ang="5400000" scaled="0"/>
                  </a:gradFill>
                  <a:effectLst/>
                  <a:uLnTx/>
                  <a:uFillTx/>
                  <a:cs typeface="Segoe UI" panose="020B0502040204020203" pitchFamily="34" charset="0"/>
                </a:rPr>
                <a:t>Operations</a:t>
              </a:r>
            </a:p>
          </p:txBody>
        </p:sp>
        <p:grpSp>
          <p:nvGrpSpPr>
            <p:cNvPr id="239" name="Group 238"/>
            <p:cNvGrpSpPr/>
            <p:nvPr/>
          </p:nvGrpSpPr>
          <p:grpSpPr>
            <a:xfrm>
              <a:off x="7433833" y="4615542"/>
              <a:ext cx="839768" cy="839768"/>
              <a:chOff x="1945737" y="-2674838"/>
              <a:chExt cx="972261" cy="972261"/>
            </a:xfrm>
          </p:grpSpPr>
          <p:sp>
            <p:nvSpPr>
              <p:cNvPr id="240" name="Oval 239"/>
              <p:cNvSpPr/>
              <p:nvPr/>
            </p:nvSpPr>
            <p:spPr bwMode="auto">
              <a:xfrm>
                <a:off x="1945737" y="-2674838"/>
                <a:ext cx="972261" cy="972261"/>
              </a:xfrm>
              <a:prstGeom prst="ellipse">
                <a:avLst/>
              </a:prstGeom>
              <a:solidFill>
                <a:srgbClr val="1D3361"/>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41" name="Picture 240"/>
              <p:cNvPicPr>
                <a:picLocks noChangeAspect="1"/>
              </p:cNvPicPr>
              <p:nvPr/>
            </p:nvPicPr>
            <p:blipFill>
              <a:blip r:embed="rId7"/>
              <a:stretch>
                <a:fillRect/>
              </a:stretch>
            </p:blipFill>
            <p:spPr>
              <a:xfrm>
                <a:off x="2234940" y="-2385635"/>
                <a:ext cx="393856" cy="393856"/>
              </a:xfrm>
              <a:prstGeom prst="rect">
                <a:avLst/>
              </a:prstGeom>
            </p:spPr>
          </p:pic>
        </p:grpSp>
      </p:grpSp>
      <p:grpSp>
        <p:nvGrpSpPr>
          <p:cNvPr id="242" name="Group 241"/>
          <p:cNvGrpSpPr/>
          <p:nvPr/>
        </p:nvGrpSpPr>
        <p:grpSpPr>
          <a:xfrm>
            <a:off x="866611" y="4030726"/>
            <a:ext cx="1523076" cy="1694592"/>
            <a:chOff x="848831" y="3781977"/>
            <a:chExt cx="1493347" cy="1661516"/>
          </a:xfrm>
        </p:grpSpPr>
        <p:sp>
          <p:nvSpPr>
            <p:cNvPr id="243" name="engage"/>
            <p:cNvSpPr/>
            <p:nvPr/>
          </p:nvSpPr>
          <p:spPr bwMode="auto">
            <a:xfrm>
              <a:off x="848831" y="4557433"/>
              <a:ext cx="1493347" cy="8860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2040" b="0" i="0" u="none" strike="noStrike" kern="0" cap="none" spc="50" normalizeH="0" baseline="0" noProof="0" dirty="0">
                  <a:ln>
                    <a:noFill/>
                  </a:ln>
                  <a:gradFill>
                    <a:gsLst>
                      <a:gs pos="1250">
                        <a:schemeClr val="tx1"/>
                      </a:gs>
                      <a:gs pos="100000">
                        <a:schemeClr val="tx1"/>
                      </a:gs>
                    </a:gsLst>
                    <a:lin ang="5400000" scaled="0"/>
                  </a:gradFill>
                  <a:effectLst/>
                  <a:uLnTx/>
                  <a:uFillTx/>
                  <a:cs typeface="Segoe UI" panose="020B0502040204020203" pitchFamily="34" charset="0"/>
                </a:rPr>
                <a:t>Field Service</a:t>
              </a:r>
            </a:p>
          </p:txBody>
        </p:sp>
        <p:grpSp>
          <p:nvGrpSpPr>
            <p:cNvPr id="244" name="Group 243"/>
            <p:cNvGrpSpPr/>
            <p:nvPr/>
          </p:nvGrpSpPr>
          <p:grpSpPr>
            <a:xfrm>
              <a:off x="1175620" y="3781977"/>
              <a:ext cx="839768" cy="839768"/>
              <a:chOff x="-1185949" y="-4217159"/>
              <a:chExt cx="972261" cy="972261"/>
            </a:xfrm>
          </p:grpSpPr>
          <p:sp>
            <p:nvSpPr>
              <p:cNvPr id="245" name="Oval 244"/>
              <p:cNvSpPr/>
              <p:nvPr/>
            </p:nvSpPr>
            <p:spPr bwMode="auto">
              <a:xfrm>
                <a:off x="-1185949" y="-4217159"/>
                <a:ext cx="972261" cy="972261"/>
              </a:xfrm>
              <a:prstGeom prst="ellipse">
                <a:avLst/>
              </a:prstGeom>
              <a:solidFill>
                <a:srgbClr val="1D3361"/>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46" name="Group 245"/>
              <p:cNvGrpSpPr/>
              <p:nvPr/>
            </p:nvGrpSpPr>
            <p:grpSpPr>
              <a:xfrm>
                <a:off x="-853209" y="-3923061"/>
                <a:ext cx="299784" cy="384067"/>
                <a:chOff x="4744392" y="3360420"/>
                <a:chExt cx="428242" cy="548640"/>
              </a:xfrm>
            </p:grpSpPr>
            <p:sp>
              <p:nvSpPr>
                <p:cNvPr id="247" name="Freeform 49"/>
                <p:cNvSpPr>
                  <a:spLocks noEditPoints="1"/>
                </p:cNvSpPr>
                <p:nvPr/>
              </p:nvSpPr>
              <p:spPr bwMode="auto">
                <a:xfrm>
                  <a:off x="4744392" y="3360420"/>
                  <a:ext cx="167995" cy="548640"/>
                </a:xfrm>
                <a:custGeom>
                  <a:avLst/>
                  <a:gdLst>
                    <a:gd name="T0" fmla="*/ 30 w 38"/>
                    <a:gd name="T1" fmla="*/ 70 h 126"/>
                    <a:gd name="T2" fmla="*/ 38 w 38"/>
                    <a:gd name="T3" fmla="*/ 70 h 126"/>
                    <a:gd name="T4" fmla="*/ 38 w 38"/>
                    <a:gd name="T5" fmla="*/ 64 h 126"/>
                    <a:gd name="T6" fmla="*/ 22 w 38"/>
                    <a:gd name="T7" fmla="*/ 64 h 126"/>
                    <a:gd name="T8" fmla="*/ 22 w 38"/>
                    <a:gd name="T9" fmla="*/ 27 h 126"/>
                    <a:gd name="T10" fmla="*/ 30 w 38"/>
                    <a:gd name="T11" fmla="*/ 19 h 126"/>
                    <a:gd name="T12" fmla="*/ 30 w 38"/>
                    <a:gd name="T13" fmla="*/ 0 h 126"/>
                    <a:gd name="T14" fmla="*/ 8 w 38"/>
                    <a:gd name="T15" fmla="*/ 0 h 126"/>
                    <a:gd name="T16" fmla="*/ 8 w 38"/>
                    <a:gd name="T17" fmla="*/ 19 h 126"/>
                    <a:gd name="T18" fmla="*/ 16 w 38"/>
                    <a:gd name="T19" fmla="*/ 27 h 126"/>
                    <a:gd name="T20" fmla="*/ 16 w 38"/>
                    <a:gd name="T21" fmla="*/ 64 h 126"/>
                    <a:gd name="T22" fmla="*/ 0 w 38"/>
                    <a:gd name="T23" fmla="*/ 64 h 126"/>
                    <a:gd name="T24" fmla="*/ 0 w 38"/>
                    <a:gd name="T25" fmla="*/ 70 h 126"/>
                    <a:gd name="T26" fmla="*/ 8 w 38"/>
                    <a:gd name="T27" fmla="*/ 70 h 126"/>
                    <a:gd name="T28" fmla="*/ 8 w 38"/>
                    <a:gd name="T29" fmla="*/ 115 h 126"/>
                    <a:gd name="T30" fmla="*/ 19 w 38"/>
                    <a:gd name="T31" fmla="*/ 126 h 126"/>
                    <a:gd name="T32" fmla="*/ 30 w 38"/>
                    <a:gd name="T33" fmla="*/ 115 h 126"/>
                    <a:gd name="T34" fmla="*/ 30 w 38"/>
                    <a:gd name="T35" fmla="*/ 70 h 126"/>
                    <a:gd name="T36" fmla="*/ 14 w 38"/>
                    <a:gd name="T37" fmla="*/ 16 h 126"/>
                    <a:gd name="T38" fmla="*/ 14 w 38"/>
                    <a:gd name="T39" fmla="*/ 6 h 126"/>
                    <a:gd name="T40" fmla="*/ 24 w 38"/>
                    <a:gd name="T41" fmla="*/ 6 h 126"/>
                    <a:gd name="T42" fmla="*/ 24 w 38"/>
                    <a:gd name="T43" fmla="*/ 16 h 126"/>
                    <a:gd name="T44" fmla="*/ 19 w 38"/>
                    <a:gd name="T45" fmla="*/ 21 h 126"/>
                    <a:gd name="T46" fmla="*/ 14 w 38"/>
                    <a:gd name="T47" fmla="*/ 16 h 126"/>
                    <a:gd name="T48" fmla="*/ 24 w 38"/>
                    <a:gd name="T49" fmla="*/ 115 h 126"/>
                    <a:gd name="T50" fmla="*/ 19 w 38"/>
                    <a:gd name="T51" fmla="*/ 120 h 126"/>
                    <a:gd name="T52" fmla="*/ 14 w 38"/>
                    <a:gd name="T53" fmla="*/ 115 h 126"/>
                    <a:gd name="T54" fmla="*/ 14 w 38"/>
                    <a:gd name="T55" fmla="*/ 70 h 126"/>
                    <a:gd name="T56" fmla="*/ 24 w 38"/>
                    <a:gd name="T57" fmla="*/ 70 h 126"/>
                    <a:gd name="T58" fmla="*/ 24 w 38"/>
                    <a:gd name="T59" fmla="*/ 11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126">
                      <a:moveTo>
                        <a:pt x="30" y="70"/>
                      </a:moveTo>
                      <a:cubicBezTo>
                        <a:pt x="38" y="70"/>
                        <a:pt x="38" y="70"/>
                        <a:pt x="38" y="70"/>
                      </a:cubicBezTo>
                      <a:cubicBezTo>
                        <a:pt x="38" y="64"/>
                        <a:pt x="38" y="64"/>
                        <a:pt x="38" y="64"/>
                      </a:cubicBezTo>
                      <a:cubicBezTo>
                        <a:pt x="22" y="64"/>
                        <a:pt x="22" y="64"/>
                        <a:pt x="22" y="64"/>
                      </a:cubicBezTo>
                      <a:cubicBezTo>
                        <a:pt x="22" y="27"/>
                        <a:pt x="22" y="27"/>
                        <a:pt x="22" y="27"/>
                      </a:cubicBezTo>
                      <a:cubicBezTo>
                        <a:pt x="30" y="19"/>
                        <a:pt x="30" y="19"/>
                        <a:pt x="30" y="19"/>
                      </a:cubicBezTo>
                      <a:cubicBezTo>
                        <a:pt x="30" y="0"/>
                        <a:pt x="30" y="0"/>
                        <a:pt x="30" y="0"/>
                      </a:cubicBezTo>
                      <a:cubicBezTo>
                        <a:pt x="8" y="0"/>
                        <a:pt x="8" y="0"/>
                        <a:pt x="8" y="0"/>
                      </a:cubicBezTo>
                      <a:cubicBezTo>
                        <a:pt x="8" y="19"/>
                        <a:pt x="8" y="19"/>
                        <a:pt x="8" y="19"/>
                      </a:cubicBezTo>
                      <a:cubicBezTo>
                        <a:pt x="16" y="27"/>
                        <a:pt x="16" y="27"/>
                        <a:pt x="16" y="27"/>
                      </a:cubicBezTo>
                      <a:cubicBezTo>
                        <a:pt x="16" y="64"/>
                        <a:pt x="16" y="64"/>
                        <a:pt x="16" y="64"/>
                      </a:cubicBezTo>
                      <a:cubicBezTo>
                        <a:pt x="0" y="64"/>
                        <a:pt x="0" y="64"/>
                        <a:pt x="0" y="64"/>
                      </a:cubicBezTo>
                      <a:cubicBezTo>
                        <a:pt x="0" y="70"/>
                        <a:pt x="0" y="70"/>
                        <a:pt x="0" y="70"/>
                      </a:cubicBezTo>
                      <a:cubicBezTo>
                        <a:pt x="8" y="70"/>
                        <a:pt x="8" y="70"/>
                        <a:pt x="8" y="70"/>
                      </a:cubicBezTo>
                      <a:cubicBezTo>
                        <a:pt x="8" y="115"/>
                        <a:pt x="8" y="115"/>
                        <a:pt x="8" y="115"/>
                      </a:cubicBezTo>
                      <a:cubicBezTo>
                        <a:pt x="8" y="121"/>
                        <a:pt x="13" y="126"/>
                        <a:pt x="19" y="126"/>
                      </a:cubicBezTo>
                      <a:cubicBezTo>
                        <a:pt x="25" y="126"/>
                        <a:pt x="30" y="121"/>
                        <a:pt x="30" y="115"/>
                      </a:cubicBezTo>
                      <a:lnTo>
                        <a:pt x="30" y="70"/>
                      </a:lnTo>
                      <a:close/>
                      <a:moveTo>
                        <a:pt x="14" y="16"/>
                      </a:moveTo>
                      <a:cubicBezTo>
                        <a:pt x="14" y="6"/>
                        <a:pt x="14" y="6"/>
                        <a:pt x="14" y="6"/>
                      </a:cubicBezTo>
                      <a:cubicBezTo>
                        <a:pt x="24" y="6"/>
                        <a:pt x="24" y="6"/>
                        <a:pt x="24" y="6"/>
                      </a:cubicBezTo>
                      <a:cubicBezTo>
                        <a:pt x="24" y="16"/>
                        <a:pt x="24" y="16"/>
                        <a:pt x="24" y="16"/>
                      </a:cubicBezTo>
                      <a:cubicBezTo>
                        <a:pt x="19" y="21"/>
                        <a:pt x="19" y="21"/>
                        <a:pt x="19" y="21"/>
                      </a:cubicBezTo>
                      <a:lnTo>
                        <a:pt x="14" y="16"/>
                      </a:lnTo>
                      <a:close/>
                      <a:moveTo>
                        <a:pt x="24" y="115"/>
                      </a:moveTo>
                      <a:cubicBezTo>
                        <a:pt x="24" y="118"/>
                        <a:pt x="22" y="120"/>
                        <a:pt x="19" y="120"/>
                      </a:cubicBezTo>
                      <a:cubicBezTo>
                        <a:pt x="16" y="120"/>
                        <a:pt x="14" y="118"/>
                        <a:pt x="14" y="115"/>
                      </a:cubicBezTo>
                      <a:cubicBezTo>
                        <a:pt x="14" y="70"/>
                        <a:pt x="14" y="70"/>
                        <a:pt x="14" y="70"/>
                      </a:cubicBezTo>
                      <a:cubicBezTo>
                        <a:pt x="24" y="70"/>
                        <a:pt x="24" y="70"/>
                        <a:pt x="24" y="70"/>
                      </a:cubicBezTo>
                      <a:lnTo>
                        <a:pt x="24" y="115"/>
                      </a:lnTo>
                      <a:close/>
                    </a:path>
                  </a:pathLst>
                </a:custGeom>
                <a:solidFill>
                  <a:schemeClr val="bg1"/>
                </a:solidFill>
                <a:ln w="3175">
                  <a:solidFill>
                    <a:schemeClr val="bg1"/>
                  </a:solidFill>
                </a:ln>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8" name="Freeform 50"/>
                <p:cNvSpPr>
                  <a:spLocks noEditPoints="1"/>
                </p:cNvSpPr>
                <p:nvPr/>
              </p:nvSpPr>
              <p:spPr bwMode="auto">
                <a:xfrm>
                  <a:off x="4970614" y="3360420"/>
                  <a:ext cx="202020" cy="548640"/>
                </a:xfrm>
                <a:custGeom>
                  <a:avLst/>
                  <a:gdLst>
                    <a:gd name="T0" fmla="*/ 34 w 46"/>
                    <a:gd name="T1" fmla="*/ 43 h 126"/>
                    <a:gd name="T2" fmla="*/ 35 w 46"/>
                    <a:gd name="T3" fmla="*/ 43 h 126"/>
                    <a:gd name="T4" fmla="*/ 46 w 46"/>
                    <a:gd name="T5" fmla="*/ 23 h 126"/>
                    <a:gd name="T6" fmla="*/ 23 w 46"/>
                    <a:gd name="T7" fmla="*/ 0 h 126"/>
                    <a:gd name="T8" fmla="*/ 0 w 46"/>
                    <a:gd name="T9" fmla="*/ 23 h 126"/>
                    <a:gd name="T10" fmla="*/ 12 w 46"/>
                    <a:gd name="T11" fmla="*/ 43 h 126"/>
                    <a:gd name="T12" fmla="*/ 12 w 46"/>
                    <a:gd name="T13" fmla="*/ 43 h 126"/>
                    <a:gd name="T14" fmla="*/ 12 w 46"/>
                    <a:gd name="T15" fmla="*/ 115 h 126"/>
                    <a:gd name="T16" fmla="*/ 23 w 46"/>
                    <a:gd name="T17" fmla="*/ 126 h 126"/>
                    <a:gd name="T18" fmla="*/ 34 w 46"/>
                    <a:gd name="T19" fmla="*/ 115 h 126"/>
                    <a:gd name="T20" fmla="*/ 34 w 46"/>
                    <a:gd name="T21" fmla="*/ 43 h 126"/>
                    <a:gd name="T22" fmla="*/ 30 w 46"/>
                    <a:gd name="T23" fmla="*/ 39 h 126"/>
                    <a:gd name="T24" fmla="*/ 28 w 46"/>
                    <a:gd name="T25" fmla="*/ 39 h 126"/>
                    <a:gd name="T26" fmla="*/ 28 w 46"/>
                    <a:gd name="T27" fmla="*/ 115 h 126"/>
                    <a:gd name="T28" fmla="*/ 23 w 46"/>
                    <a:gd name="T29" fmla="*/ 120 h 126"/>
                    <a:gd name="T30" fmla="*/ 18 w 46"/>
                    <a:gd name="T31" fmla="*/ 115 h 126"/>
                    <a:gd name="T32" fmla="*/ 18 w 46"/>
                    <a:gd name="T33" fmla="*/ 39 h 126"/>
                    <a:gd name="T34" fmla="*/ 16 w 46"/>
                    <a:gd name="T35" fmla="*/ 39 h 126"/>
                    <a:gd name="T36" fmla="*/ 6 w 46"/>
                    <a:gd name="T37" fmla="*/ 23 h 126"/>
                    <a:gd name="T38" fmla="*/ 19 w 46"/>
                    <a:gd name="T39" fmla="*/ 7 h 126"/>
                    <a:gd name="T40" fmla="*/ 20 w 46"/>
                    <a:gd name="T41" fmla="*/ 6 h 126"/>
                    <a:gd name="T42" fmla="*/ 20 w 46"/>
                    <a:gd name="T43" fmla="*/ 19 h 126"/>
                    <a:gd name="T44" fmla="*/ 23 w 46"/>
                    <a:gd name="T45" fmla="*/ 22 h 126"/>
                    <a:gd name="T46" fmla="*/ 26 w 46"/>
                    <a:gd name="T47" fmla="*/ 19 h 126"/>
                    <a:gd name="T48" fmla="*/ 26 w 46"/>
                    <a:gd name="T49" fmla="*/ 6 h 126"/>
                    <a:gd name="T50" fmla="*/ 27 w 46"/>
                    <a:gd name="T51" fmla="*/ 7 h 126"/>
                    <a:gd name="T52" fmla="*/ 40 w 46"/>
                    <a:gd name="T53" fmla="*/ 23 h 126"/>
                    <a:gd name="T54" fmla="*/ 30 w 46"/>
                    <a:gd name="T55" fmla="*/ 3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126">
                      <a:moveTo>
                        <a:pt x="34" y="43"/>
                      </a:moveTo>
                      <a:cubicBezTo>
                        <a:pt x="35" y="43"/>
                        <a:pt x="35" y="43"/>
                        <a:pt x="35" y="43"/>
                      </a:cubicBezTo>
                      <a:cubicBezTo>
                        <a:pt x="42" y="39"/>
                        <a:pt x="46" y="31"/>
                        <a:pt x="46" y="23"/>
                      </a:cubicBezTo>
                      <a:cubicBezTo>
                        <a:pt x="46" y="10"/>
                        <a:pt x="36" y="0"/>
                        <a:pt x="23" y="0"/>
                      </a:cubicBezTo>
                      <a:cubicBezTo>
                        <a:pt x="10" y="0"/>
                        <a:pt x="0" y="10"/>
                        <a:pt x="0" y="23"/>
                      </a:cubicBezTo>
                      <a:cubicBezTo>
                        <a:pt x="0" y="31"/>
                        <a:pt x="4" y="39"/>
                        <a:pt x="12" y="43"/>
                      </a:cubicBezTo>
                      <a:cubicBezTo>
                        <a:pt x="12" y="43"/>
                        <a:pt x="12" y="43"/>
                        <a:pt x="12" y="43"/>
                      </a:cubicBezTo>
                      <a:cubicBezTo>
                        <a:pt x="12" y="115"/>
                        <a:pt x="12" y="115"/>
                        <a:pt x="12" y="115"/>
                      </a:cubicBezTo>
                      <a:cubicBezTo>
                        <a:pt x="12" y="121"/>
                        <a:pt x="17" y="126"/>
                        <a:pt x="23" y="126"/>
                      </a:cubicBezTo>
                      <a:cubicBezTo>
                        <a:pt x="29" y="126"/>
                        <a:pt x="34" y="121"/>
                        <a:pt x="34" y="115"/>
                      </a:cubicBezTo>
                      <a:lnTo>
                        <a:pt x="34" y="43"/>
                      </a:lnTo>
                      <a:close/>
                      <a:moveTo>
                        <a:pt x="30" y="39"/>
                      </a:moveTo>
                      <a:cubicBezTo>
                        <a:pt x="28" y="39"/>
                        <a:pt x="28" y="39"/>
                        <a:pt x="28" y="39"/>
                      </a:cubicBezTo>
                      <a:cubicBezTo>
                        <a:pt x="28" y="115"/>
                        <a:pt x="28" y="115"/>
                        <a:pt x="28" y="115"/>
                      </a:cubicBezTo>
                      <a:cubicBezTo>
                        <a:pt x="28" y="118"/>
                        <a:pt x="26" y="120"/>
                        <a:pt x="23" y="120"/>
                      </a:cubicBezTo>
                      <a:cubicBezTo>
                        <a:pt x="20" y="120"/>
                        <a:pt x="18" y="118"/>
                        <a:pt x="18" y="115"/>
                      </a:cubicBezTo>
                      <a:cubicBezTo>
                        <a:pt x="18" y="39"/>
                        <a:pt x="18" y="39"/>
                        <a:pt x="18" y="39"/>
                      </a:cubicBezTo>
                      <a:cubicBezTo>
                        <a:pt x="16" y="39"/>
                        <a:pt x="16" y="39"/>
                        <a:pt x="16" y="39"/>
                      </a:cubicBezTo>
                      <a:cubicBezTo>
                        <a:pt x="10" y="36"/>
                        <a:pt x="6" y="30"/>
                        <a:pt x="6" y="23"/>
                      </a:cubicBezTo>
                      <a:cubicBezTo>
                        <a:pt x="6" y="15"/>
                        <a:pt x="11" y="9"/>
                        <a:pt x="19" y="7"/>
                      </a:cubicBezTo>
                      <a:cubicBezTo>
                        <a:pt x="20" y="6"/>
                        <a:pt x="20" y="6"/>
                        <a:pt x="20" y="6"/>
                      </a:cubicBezTo>
                      <a:cubicBezTo>
                        <a:pt x="20" y="19"/>
                        <a:pt x="20" y="19"/>
                        <a:pt x="20" y="19"/>
                      </a:cubicBezTo>
                      <a:cubicBezTo>
                        <a:pt x="20" y="21"/>
                        <a:pt x="21" y="22"/>
                        <a:pt x="23" y="22"/>
                      </a:cubicBezTo>
                      <a:cubicBezTo>
                        <a:pt x="25" y="22"/>
                        <a:pt x="26" y="21"/>
                        <a:pt x="26" y="19"/>
                      </a:cubicBezTo>
                      <a:cubicBezTo>
                        <a:pt x="26" y="6"/>
                        <a:pt x="26" y="6"/>
                        <a:pt x="26" y="6"/>
                      </a:cubicBezTo>
                      <a:cubicBezTo>
                        <a:pt x="27" y="7"/>
                        <a:pt x="27" y="7"/>
                        <a:pt x="27" y="7"/>
                      </a:cubicBezTo>
                      <a:cubicBezTo>
                        <a:pt x="35" y="9"/>
                        <a:pt x="40" y="15"/>
                        <a:pt x="40" y="23"/>
                      </a:cubicBezTo>
                      <a:cubicBezTo>
                        <a:pt x="40" y="30"/>
                        <a:pt x="36" y="36"/>
                        <a:pt x="30" y="39"/>
                      </a:cubicBezTo>
                      <a:close/>
                    </a:path>
                  </a:pathLst>
                </a:custGeom>
                <a:solidFill>
                  <a:schemeClr val="bg1"/>
                </a:solidFill>
                <a:ln w="3175">
                  <a:solidFill>
                    <a:schemeClr val="bg1"/>
                  </a:solidFill>
                </a:ln>
              </p:spPr>
              <p:txBody>
                <a:bodyPr vert="horz" wrap="square" lIns="91414" tIns="45706" rIns="91414" bIns="45706" numCol="1" anchor="t" anchorCtr="0" compatLnSpc="1">
                  <a:prstTxWarp prst="textNoShape">
                    <a:avLst/>
                  </a:prstTxWarp>
                </a:bodyPr>
                <a:lstStyle/>
                <a:p>
                  <a:pPr marL="0" marR="0" lvl="0" indent="0" defTabSz="91404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grpSp>
        <p:nvGrpSpPr>
          <p:cNvPr id="249" name="Group 248"/>
          <p:cNvGrpSpPr/>
          <p:nvPr/>
        </p:nvGrpSpPr>
        <p:grpSpPr>
          <a:xfrm>
            <a:off x="2671582" y="4157072"/>
            <a:ext cx="2398598" cy="1702390"/>
            <a:chOff x="2618572" y="3905857"/>
            <a:chExt cx="2351780" cy="1669161"/>
          </a:xfrm>
        </p:grpSpPr>
        <p:sp>
          <p:nvSpPr>
            <p:cNvPr id="250" name="engage"/>
            <p:cNvSpPr/>
            <p:nvPr/>
          </p:nvSpPr>
          <p:spPr bwMode="auto">
            <a:xfrm>
              <a:off x="2618572" y="4688958"/>
              <a:ext cx="2351780" cy="8860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2040" b="0" i="0" u="none" strike="noStrike" kern="0" cap="none" spc="50" normalizeH="0" baseline="0" noProof="0" dirty="0">
                  <a:ln>
                    <a:noFill/>
                  </a:ln>
                  <a:gradFill>
                    <a:gsLst>
                      <a:gs pos="1250">
                        <a:schemeClr val="tx1"/>
                      </a:gs>
                      <a:gs pos="100000">
                        <a:schemeClr val="tx1"/>
                      </a:gs>
                    </a:gsLst>
                    <a:lin ang="5400000" scaled="0"/>
                  </a:gradFill>
                  <a:effectLst/>
                  <a:uLnTx/>
                  <a:uFillTx/>
                  <a:cs typeface="Segoe UI" panose="020B0502040204020203" pitchFamily="34" charset="0"/>
                </a:rPr>
                <a:t>Project Service Automation</a:t>
              </a:r>
            </a:p>
          </p:txBody>
        </p:sp>
        <p:grpSp>
          <p:nvGrpSpPr>
            <p:cNvPr id="251" name="Group 250"/>
            <p:cNvGrpSpPr/>
            <p:nvPr/>
          </p:nvGrpSpPr>
          <p:grpSpPr>
            <a:xfrm>
              <a:off x="3375648" y="3905857"/>
              <a:ext cx="839768" cy="839768"/>
              <a:chOff x="-321175" y="-5911706"/>
              <a:chExt cx="972261" cy="972261"/>
            </a:xfrm>
          </p:grpSpPr>
          <p:sp>
            <p:nvSpPr>
              <p:cNvPr id="252" name="Oval 251"/>
              <p:cNvSpPr/>
              <p:nvPr/>
            </p:nvSpPr>
            <p:spPr bwMode="auto">
              <a:xfrm>
                <a:off x="-321175" y="-5911706"/>
                <a:ext cx="972261" cy="972261"/>
              </a:xfrm>
              <a:prstGeom prst="ellipse">
                <a:avLst/>
              </a:prstGeom>
              <a:solidFill>
                <a:srgbClr val="1D3361"/>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53" name="Group 252"/>
              <p:cNvGrpSpPr/>
              <p:nvPr/>
            </p:nvGrpSpPr>
            <p:grpSpPr>
              <a:xfrm>
                <a:off x="-70154" y="-5653905"/>
                <a:ext cx="487184" cy="456660"/>
                <a:chOff x="5063411" y="3982128"/>
                <a:chExt cx="549829" cy="515380"/>
              </a:xfrm>
            </p:grpSpPr>
            <p:grpSp>
              <p:nvGrpSpPr>
                <p:cNvPr id="254" name="Group 253"/>
                <p:cNvGrpSpPr/>
                <p:nvPr/>
              </p:nvGrpSpPr>
              <p:grpSpPr>
                <a:xfrm>
                  <a:off x="5063411" y="3982128"/>
                  <a:ext cx="407114" cy="361272"/>
                  <a:chOff x="5063411" y="3982128"/>
                  <a:chExt cx="407114" cy="361272"/>
                </a:xfrm>
              </p:grpSpPr>
              <p:sp>
                <p:nvSpPr>
                  <p:cNvPr id="258" name="Rectangle 257"/>
                  <p:cNvSpPr/>
                  <p:nvPr/>
                </p:nvSpPr>
                <p:spPr bwMode="auto">
                  <a:xfrm>
                    <a:off x="5078961" y="4025900"/>
                    <a:ext cx="377447" cy="317500"/>
                  </a:xfrm>
                  <a:prstGeom prst="rect">
                    <a:avLst/>
                  </a:prstGeom>
                  <a:solidFill>
                    <a:srgbClr val="1C3262"/>
                  </a:solidFill>
                  <a:ln w="28575">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259" name="Straight Connector 258"/>
                  <p:cNvCxnSpPr/>
                  <p:nvPr/>
                </p:nvCxnSpPr>
                <p:spPr>
                  <a:xfrm>
                    <a:off x="5118100" y="4093370"/>
                    <a:ext cx="142875" cy="0"/>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5164897" y="4150520"/>
                    <a:ext cx="142875" cy="0"/>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5206172" y="4210845"/>
                    <a:ext cx="142875" cy="0"/>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5137264" y="4274345"/>
                    <a:ext cx="260121" cy="0"/>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063411" y="3982128"/>
                    <a:ext cx="407114" cy="0"/>
                  </a:xfrm>
                  <a:prstGeom prst="line">
                    <a:avLst/>
                  </a:prstGeom>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55" name="Oval 254"/>
                <p:cNvSpPr/>
                <p:nvPr/>
              </p:nvSpPr>
              <p:spPr bwMode="auto">
                <a:xfrm>
                  <a:off x="5369763" y="4126000"/>
                  <a:ext cx="169454" cy="169454"/>
                </a:xfrm>
                <a:prstGeom prst="ellipse">
                  <a:avLst/>
                </a:prstGeom>
                <a:solidFill>
                  <a:srgbClr val="1C32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56" name="Oval 255"/>
                <p:cNvSpPr/>
                <p:nvPr/>
              </p:nvSpPr>
              <p:spPr bwMode="auto">
                <a:xfrm>
                  <a:off x="5352300" y="4305010"/>
                  <a:ext cx="169454" cy="169454"/>
                </a:xfrm>
                <a:prstGeom prst="ellipse">
                  <a:avLst/>
                </a:prstGeom>
                <a:solidFill>
                  <a:srgbClr val="1C32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57" name="Picture 256"/>
                <p:cNvPicPr>
                  <a:picLocks noChangeAspect="1"/>
                </p:cNvPicPr>
                <p:nvPr/>
              </p:nvPicPr>
              <p:blipFill>
                <a:blip r:embed="rId8"/>
                <a:stretch>
                  <a:fillRect/>
                </a:stretch>
              </p:blipFill>
              <p:spPr>
                <a:xfrm>
                  <a:off x="5295740" y="4103808"/>
                  <a:ext cx="317500" cy="393700"/>
                </a:xfrm>
                <a:prstGeom prst="rect">
                  <a:avLst/>
                </a:prstGeom>
              </p:spPr>
            </p:pic>
          </p:grpSp>
        </p:grpSp>
      </p:grpSp>
      <p:sp>
        <p:nvSpPr>
          <p:cNvPr id="264" name="Text Placeholder 29"/>
          <p:cNvSpPr txBox="1">
            <a:spLocks/>
          </p:cNvSpPr>
          <p:nvPr/>
        </p:nvSpPr>
        <p:spPr>
          <a:xfrm>
            <a:off x="274639" y="1098743"/>
            <a:ext cx="12037892" cy="502112"/>
          </a:xfrm>
          <a:prstGeom prst="rect">
            <a:avLst/>
          </a:prstGeom>
        </p:spPr>
        <p:txBody>
          <a:bodyPr lIns="146304" rIns="146304"/>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0">
                      <a:schemeClr val="tx1"/>
                    </a:gs>
                    <a:gs pos="100000">
                      <a:schemeClr val="tx1"/>
                    </a:gs>
                  </a:gsLst>
                  <a:lin ang="5400000" scaled="0"/>
                </a:gradFill>
                <a:effectLst/>
                <a:uLnTx/>
                <a:uFillTx/>
                <a:latin typeface="+mn-lt"/>
                <a:ea typeface="+mn-ea"/>
                <a:cs typeface="+mn-cs"/>
              </a:rPr>
              <a:t>Intelligent business applications in the cloud</a:t>
            </a:r>
          </a:p>
        </p:txBody>
      </p:sp>
      <p:grpSp>
        <p:nvGrpSpPr>
          <p:cNvPr id="265" name="Group 264"/>
          <p:cNvGrpSpPr/>
          <p:nvPr/>
        </p:nvGrpSpPr>
        <p:grpSpPr>
          <a:xfrm>
            <a:off x="3446480" y="4172844"/>
            <a:ext cx="856486" cy="856486"/>
            <a:chOff x="-321176" y="-5911706"/>
            <a:chExt cx="972261" cy="972261"/>
          </a:xfrm>
          <a:solidFill>
            <a:srgbClr val="FF8B00"/>
          </a:solidFill>
        </p:grpSpPr>
        <p:sp>
          <p:nvSpPr>
            <p:cNvPr id="266" name="Oval 265"/>
            <p:cNvSpPr/>
            <p:nvPr/>
          </p:nvSpPr>
          <p:spPr bwMode="auto">
            <a:xfrm>
              <a:off x="-321176" y="-5911706"/>
              <a:ext cx="972261" cy="972261"/>
            </a:xfrm>
            <a:prstGeom prst="ellipse">
              <a:avLst/>
            </a:prstGeom>
            <a:solidFill>
              <a:srgbClr val="7EBA27"/>
            </a:solidFill>
            <a:ln w="76200" cap="flat" cmpd="sng" algn="ctr">
              <a:solidFill>
                <a:schemeClr val="bg1"/>
              </a:solidFill>
              <a:prstDash val="solid"/>
              <a:miter lim="800000"/>
            </a:ln>
            <a:effectLst/>
          </p:spPr>
          <p:txBody>
            <a:bodyPr rot="0" spcFirstLastPara="0" vertOverflow="overflow" horzOverflow="overflow" vert="horz" wrap="square" lIns="219354" tIns="175483" rIns="219354" bIns="175483" numCol="1" spcCol="0" rtlCol="0" fromWordArt="0" anchor="t" anchorCtr="0" forceAA="0" compatLnSpc="1">
              <a:prstTxWarp prst="textNoShape">
                <a:avLst/>
              </a:prstTxWarp>
              <a:noAutofit/>
            </a:bodyPr>
            <a:lstStyle/>
            <a:p>
              <a:pPr marL="0" marR="0" lvl="0" indent="0" algn="ctr" defTabSz="1118323" eaLnBrk="1" fontAlgn="base" latinLnBrk="0" hangingPunct="1">
                <a:lnSpc>
                  <a:spcPct val="90000"/>
                </a:lnSpc>
                <a:spcBef>
                  <a:spcPct val="0"/>
                </a:spcBef>
                <a:spcAft>
                  <a:spcPct val="0"/>
                </a:spcAft>
                <a:buClrTx/>
                <a:buSzTx/>
                <a:buFontTx/>
                <a:buNone/>
                <a:tabLst/>
                <a:defRPr/>
              </a:pPr>
              <a:endParaRPr kumimoji="0" lang="en-US" sz="2878"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67" name="Group 266"/>
            <p:cNvGrpSpPr/>
            <p:nvPr/>
          </p:nvGrpSpPr>
          <p:grpSpPr>
            <a:xfrm>
              <a:off x="-70154" y="-5653910"/>
              <a:ext cx="490442" cy="459803"/>
              <a:chOff x="5063411" y="3982128"/>
              <a:chExt cx="553506" cy="518928"/>
            </a:xfrm>
            <a:grpFill/>
          </p:grpSpPr>
          <p:grpSp>
            <p:nvGrpSpPr>
              <p:cNvPr id="268" name="Group 267"/>
              <p:cNvGrpSpPr/>
              <p:nvPr/>
            </p:nvGrpSpPr>
            <p:grpSpPr>
              <a:xfrm>
                <a:off x="5063411" y="3982128"/>
                <a:ext cx="407114" cy="361272"/>
                <a:chOff x="5063411" y="3982128"/>
                <a:chExt cx="407114" cy="361272"/>
              </a:xfrm>
              <a:grpFill/>
            </p:grpSpPr>
            <p:sp>
              <p:nvSpPr>
                <p:cNvPr id="272" name="Rectangle 271"/>
                <p:cNvSpPr/>
                <p:nvPr/>
              </p:nvSpPr>
              <p:spPr bwMode="auto">
                <a:xfrm>
                  <a:off x="5078961" y="4025900"/>
                  <a:ext cx="377447" cy="317500"/>
                </a:xfrm>
                <a:prstGeom prst="rect">
                  <a:avLst/>
                </a:prstGeom>
                <a:noFill/>
                <a:ln w="28575">
                  <a:solidFill>
                    <a:schemeClr val="bg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cxnSp>
              <p:nvCxnSpPr>
                <p:cNvPr id="273" name="Straight Connector 272"/>
                <p:cNvCxnSpPr/>
                <p:nvPr/>
              </p:nvCxnSpPr>
              <p:spPr>
                <a:xfrm>
                  <a:off x="5118100" y="4093370"/>
                  <a:ext cx="142875" cy="0"/>
                </a:xfrm>
                <a:prstGeom prst="line">
                  <a:avLst/>
                </a:prstGeom>
                <a:grpFill/>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5164897" y="4150520"/>
                  <a:ext cx="142875" cy="0"/>
                </a:xfrm>
                <a:prstGeom prst="line">
                  <a:avLst/>
                </a:prstGeom>
                <a:grpFill/>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5206172" y="4210845"/>
                  <a:ext cx="142875" cy="0"/>
                </a:xfrm>
                <a:prstGeom prst="line">
                  <a:avLst/>
                </a:prstGeom>
                <a:grpFill/>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5137264" y="4274345"/>
                  <a:ext cx="260121" cy="0"/>
                </a:xfrm>
                <a:prstGeom prst="line">
                  <a:avLst/>
                </a:prstGeom>
                <a:grpFill/>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5063411" y="3982128"/>
                  <a:ext cx="407114" cy="0"/>
                </a:xfrm>
                <a:prstGeom prst="line">
                  <a:avLst/>
                </a:prstGeom>
                <a:grpFill/>
                <a:ln w="285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69" name="Oval 268"/>
              <p:cNvSpPr/>
              <p:nvPr/>
            </p:nvSpPr>
            <p:spPr bwMode="auto">
              <a:xfrm>
                <a:off x="5369763" y="4126000"/>
                <a:ext cx="169454" cy="169454"/>
              </a:xfrm>
              <a:prstGeom prst="ellipse">
                <a:avLst/>
              </a:prstGeom>
              <a:solidFill>
                <a:srgbClr val="7EBA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70" name="Oval 269"/>
              <p:cNvSpPr/>
              <p:nvPr/>
            </p:nvSpPr>
            <p:spPr bwMode="auto">
              <a:xfrm>
                <a:off x="5352300" y="4305010"/>
                <a:ext cx="169454" cy="169454"/>
              </a:xfrm>
              <a:prstGeom prst="ellipse">
                <a:avLst/>
              </a:prstGeom>
              <a:solidFill>
                <a:srgbClr val="7EBA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271" name="Picture 270"/>
              <p:cNvPicPr>
                <a:picLocks noChangeAspect="1"/>
              </p:cNvPicPr>
              <p:nvPr/>
            </p:nvPicPr>
            <p:blipFill>
              <a:blip r:embed="rId8"/>
              <a:stretch>
                <a:fillRect/>
              </a:stretch>
            </p:blipFill>
            <p:spPr>
              <a:xfrm>
                <a:off x="5299417" y="4107356"/>
                <a:ext cx="317500" cy="393700"/>
              </a:xfrm>
              <a:prstGeom prst="rect">
                <a:avLst/>
              </a:prstGeom>
              <a:noFill/>
            </p:spPr>
          </p:pic>
        </p:grpSp>
      </p:grpSp>
      <p:grpSp>
        <p:nvGrpSpPr>
          <p:cNvPr id="383" name="Group 382"/>
          <p:cNvGrpSpPr/>
          <p:nvPr/>
        </p:nvGrpSpPr>
        <p:grpSpPr>
          <a:xfrm>
            <a:off x="-11292" y="6391350"/>
            <a:ext cx="12446885" cy="605260"/>
            <a:chOff x="272086" y="5891089"/>
            <a:chExt cx="11660590" cy="548640"/>
          </a:xfrm>
        </p:grpSpPr>
        <p:sp>
          <p:nvSpPr>
            <p:cNvPr id="384" name="Rectangle 383"/>
            <p:cNvSpPr/>
            <p:nvPr/>
          </p:nvSpPr>
          <p:spPr bwMode="auto">
            <a:xfrm>
              <a:off x="272086" y="5891089"/>
              <a:ext cx="11660590" cy="548640"/>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85" name="engage"/>
            <p:cNvSpPr/>
            <p:nvPr/>
          </p:nvSpPr>
          <p:spPr bwMode="auto">
            <a:xfrm>
              <a:off x="1274026" y="5905425"/>
              <a:ext cx="9726176" cy="51589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1836" b="0" i="0" u="none" strike="noStrike" kern="0" cap="none" spc="50" normalizeH="0" baseline="0" noProof="0" dirty="0">
                  <a:ln>
                    <a:noFill/>
                  </a:ln>
                  <a:solidFill>
                    <a:schemeClr val="bg1"/>
                  </a:solidFill>
                  <a:effectLst/>
                  <a:uLnTx/>
                  <a:uFillTx/>
                  <a:cs typeface="Segoe UI" panose="020B0502040204020203" pitchFamily="34" charset="0"/>
                </a:rPr>
                <a:t>Application Platform (</a:t>
              </a:r>
              <a:r>
                <a:rPr kumimoji="0" lang="en-US" sz="1836" b="0" i="0" u="none" strike="noStrike" kern="0" cap="none" spc="50" normalizeH="0" baseline="0" noProof="0" dirty="0" err="1">
                  <a:ln>
                    <a:noFill/>
                  </a:ln>
                  <a:solidFill>
                    <a:schemeClr val="bg1"/>
                  </a:solidFill>
                  <a:effectLst/>
                  <a:uLnTx/>
                  <a:uFillTx/>
                  <a:cs typeface="Segoe UI" panose="020B0502040204020203" pitchFamily="34" charset="0"/>
                </a:rPr>
                <a:t>PowerApps</a:t>
              </a:r>
              <a:r>
                <a:rPr kumimoji="0" lang="en-US" sz="1836" b="0" i="0" u="none" strike="noStrike" kern="0" cap="none" spc="50" normalizeH="0" baseline="0" noProof="0" dirty="0">
                  <a:ln>
                    <a:noFill/>
                  </a:ln>
                  <a:solidFill>
                    <a:schemeClr val="bg1"/>
                  </a:solidFill>
                  <a:effectLst/>
                  <a:uLnTx/>
                  <a:uFillTx/>
                  <a:cs typeface="Segoe UI" panose="020B0502040204020203" pitchFamily="34" charset="0"/>
                </a:rPr>
                <a:t>, Power BI Embedded, Flow) and Common Data Model</a:t>
              </a:r>
            </a:p>
          </p:txBody>
        </p:sp>
      </p:grpSp>
      <p:grpSp>
        <p:nvGrpSpPr>
          <p:cNvPr id="386" name="Group 385"/>
          <p:cNvGrpSpPr/>
          <p:nvPr/>
        </p:nvGrpSpPr>
        <p:grpSpPr>
          <a:xfrm>
            <a:off x="-11292" y="5757180"/>
            <a:ext cx="12446885" cy="605260"/>
            <a:chOff x="272086" y="5891089"/>
            <a:chExt cx="11660590" cy="548640"/>
          </a:xfrm>
        </p:grpSpPr>
        <p:sp>
          <p:nvSpPr>
            <p:cNvPr id="387" name="Rectangle 386"/>
            <p:cNvSpPr/>
            <p:nvPr/>
          </p:nvSpPr>
          <p:spPr bwMode="auto">
            <a:xfrm>
              <a:off x="272086" y="5891089"/>
              <a:ext cx="11660590" cy="548640"/>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88" name="engage"/>
            <p:cNvSpPr/>
            <p:nvPr/>
          </p:nvSpPr>
          <p:spPr bwMode="auto">
            <a:xfrm>
              <a:off x="1274026" y="5907856"/>
              <a:ext cx="9726176" cy="5110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ctr" anchorCtr="0" forceAA="0" compatLnSpc="1">
              <a:prstTxWarp prst="textNoShape">
                <a:avLst/>
              </a:prstTxWarp>
              <a:sp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1836" b="0" i="0" u="none" strike="noStrike" kern="0" cap="none" spc="50" normalizeH="0" baseline="0" noProof="0" dirty="0">
                  <a:ln>
                    <a:noFill/>
                  </a:ln>
                  <a:solidFill>
                    <a:schemeClr val="bg1"/>
                  </a:solidFill>
                  <a:effectLst/>
                  <a:uLnTx/>
                  <a:uFillTx/>
                  <a:cs typeface="Segoe UI" panose="020B0502040204020203" pitchFamily="34" charset="0"/>
                </a:rPr>
                <a:t>Office 365   |   Azure IOT   |   Power BI   |   Cortana Intelligence   |   </a:t>
              </a:r>
              <a:r>
                <a:rPr kumimoji="0" lang="en-US" sz="1836" b="0" i="0" u="none" strike="noStrike" kern="0" cap="none" spc="50" normalizeH="0" baseline="0" noProof="0" dirty="0" err="1">
                  <a:ln>
                    <a:noFill/>
                  </a:ln>
                  <a:solidFill>
                    <a:schemeClr val="bg1"/>
                  </a:solidFill>
                  <a:effectLst/>
                  <a:uLnTx/>
                  <a:uFillTx/>
                  <a:cs typeface="Segoe UI" panose="020B0502040204020203" pitchFamily="34" charset="0"/>
                </a:rPr>
                <a:t>AppSource</a:t>
              </a:r>
              <a:endParaRPr kumimoji="0" lang="en-US" sz="1836" b="0" i="0" u="none" strike="noStrike" kern="0" cap="none" spc="50" normalizeH="0" baseline="0" noProof="0" dirty="0">
                <a:ln>
                  <a:noFill/>
                </a:ln>
                <a:solidFill>
                  <a:schemeClr val="bg1"/>
                </a:solidFill>
                <a:effectLst/>
                <a:uLnTx/>
                <a:uFillTx/>
                <a:cs typeface="Segoe UI" panose="020B0502040204020203" pitchFamily="34" charset="0"/>
              </a:endParaRPr>
            </a:p>
          </p:txBody>
        </p:sp>
      </p:grpSp>
    </p:spTree>
    <p:extLst>
      <p:ext uri="{BB962C8B-B14F-4D97-AF65-F5344CB8AC3E}">
        <p14:creationId xmlns:p14="http://schemas.microsoft.com/office/powerpoint/2010/main" val="390660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p:cTn id="7" dur="500" fill="hold"/>
                                        <p:tgtEl>
                                          <p:spTgt spid="219"/>
                                        </p:tgtEl>
                                        <p:attrNameLst>
                                          <p:attrName>ppt_w</p:attrName>
                                        </p:attrNameLst>
                                      </p:cBhvr>
                                      <p:tavLst>
                                        <p:tav tm="0">
                                          <p:val>
                                            <p:fltVal val="0"/>
                                          </p:val>
                                        </p:tav>
                                        <p:tav tm="100000">
                                          <p:val>
                                            <p:strVal val="#ppt_w"/>
                                          </p:val>
                                        </p:tav>
                                      </p:tavLst>
                                    </p:anim>
                                    <p:anim calcmode="lin" valueType="num">
                                      <p:cBhvr>
                                        <p:cTn id="8" dur="500" fill="hold"/>
                                        <p:tgtEl>
                                          <p:spTgt spid="219"/>
                                        </p:tgtEl>
                                        <p:attrNameLst>
                                          <p:attrName>ppt_h</p:attrName>
                                        </p:attrNameLst>
                                      </p:cBhvr>
                                      <p:tavLst>
                                        <p:tav tm="0">
                                          <p:val>
                                            <p:fltVal val="0"/>
                                          </p:val>
                                        </p:tav>
                                        <p:tav tm="100000">
                                          <p:val>
                                            <p:strVal val="#ppt_h"/>
                                          </p:val>
                                        </p:tav>
                                      </p:tavLst>
                                    </p:anim>
                                    <p:animEffect transition="in" filter="fade">
                                      <p:cBhvr>
                                        <p:cTn id="9" dur="500"/>
                                        <p:tgtEl>
                                          <p:spTgt spid="2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wipe(left)">
                                      <p:cBhvr>
                                        <p:cTn id="13" dur="750"/>
                                        <p:tgtEl>
                                          <p:spTgt spid="218"/>
                                        </p:tgtEl>
                                      </p:cBhvr>
                                    </p:animEffect>
                                  </p:childTnLst>
                                </p:cTn>
                              </p:par>
                              <p:par>
                                <p:cTn id="14" presetID="10" presetClass="entr" presetSubtype="0" fill="hold" nodeType="withEffect">
                                  <p:stCondLst>
                                    <p:cond delay="250"/>
                                  </p:stCondLst>
                                  <p:childTnLst>
                                    <p:set>
                                      <p:cBhvr>
                                        <p:cTn id="15" dur="1" fill="hold">
                                          <p:stCondLst>
                                            <p:cond delay="0"/>
                                          </p:stCondLst>
                                        </p:cTn>
                                        <p:tgtEl>
                                          <p:spTgt spid="232"/>
                                        </p:tgtEl>
                                        <p:attrNameLst>
                                          <p:attrName>style.visibility</p:attrName>
                                        </p:attrNameLst>
                                      </p:cBhvr>
                                      <p:to>
                                        <p:strVal val="visible"/>
                                      </p:to>
                                    </p:set>
                                    <p:animEffect transition="in" filter="fade">
                                      <p:cBhvr>
                                        <p:cTn id="16" dur="500"/>
                                        <p:tgtEl>
                                          <p:spTgt spid="232"/>
                                        </p:tgtEl>
                                      </p:cBhvr>
                                    </p:animEffect>
                                  </p:childTnLst>
                                </p:cTn>
                              </p:par>
                            </p:childTnLst>
                          </p:cTn>
                        </p:par>
                        <p:par>
                          <p:cTn id="17" fill="hold">
                            <p:stCondLst>
                              <p:cond delay="1250"/>
                            </p:stCondLst>
                            <p:childTnLst>
                              <p:par>
                                <p:cTn id="18" presetID="22" presetClass="entr" presetSubtype="2" fill="hold" grpId="0" nodeType="afterEffect">
                                  <p:stCondLst>
                                    <p:cond delay="0"/>
                                  </p:stCondLst>
                                  <p:childTnLst>
                                    <p:set>
                                      <p:cBhvr>
                                        <p:cTn id="19" dur="1" fill="hold">
                                          <p:stCondLst>
                                            <p:cond delay="0"/>
                                          </p:stCondLst>
                                        </p:cTn>
                                        <p:tgtEl>
                                          <p:spTgt spid="217"/>
                                        </p:tgtEl>
                                        <p:attrNameLst>
                                          <p:attrName>style.visibility</p:attrName>
                                        </p:attrNameLst>
                                      </p:cBhvr>
                                      <p:to>
                                        <p:strVal val="visible"/>
                                      </p:to>
                                    </p:set>
                                    <p:animEffect transition="in" filter="wipe(right)">
                                      <p:cBhvr>
                                        <p:cTn id="20" dur="750"/>
                                        <p:tgtEl>
                                          <p:spTgt spid="217"/>
                                        </p:tgtEl>
                                      </p:cBhvr>
                                    </p:animEffect>
                                  </p:childTnLst>
                                </p:cTn>
                              </p:par>
                              <p:par>
                                <p:cTn id="21" presetID="10" presetClass="entr" presetSubtype="0" fill="hold" nodeType="withEffect">
                                  <p:stCondLst>
                                    <p:cond delay="0"/>
                                  </p:stCondLst>
                                  <p:childTnLst>
                                    <p:set>
                                      <p:cBhvr>
                                        <p:cTn id="22" dur="1" fill="hold">
                                          <p:stCondLst>
                                            <p:cond delay="0"/>
                                          </p:stCondLst>
                                        </p:cTn>
                                        <p:tgtEl>
                                          <p:spTgt spid="222"/>
                                        </p:tgtEl>
                                        <p:attrNameLst>
                                          <p:attrName>style.visibility</p:attrName>
                                        </p:attrNameLst>
                                      </p:cBhvr>
                                      <p:to>
                                        <p:strVal val="visible"/>
                                      </p:to>
                                    </p:set>
                                    <p:animEffect transition="in" filter="fade">
                                      <p:cBhvr>
                                        <p:cTn id="23" dur="500"/>
                                        <p:tgtEl>
                                          <p:spTgt spid="222"/>
                                        </p:tgtEl>
                                      </p:cBhvr>
                                    </p:animEffect>
                                  </p:childTnLst>
                                </p:cTn>
                              </p:par>
                              <p:par>
                                <p:cTn id="24" presetID="10" presetClass="entr" presetSubtype="0" fill="hold" nodeType="with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fade">
                                      <p:cBhvr>
                                        <p:cTn id="26" dur="500"/>
                                        <p:tgtEl>
                                          <p:spTgt spid="237"/>
                                        </p:tgtEl>
                                      </p:cBhvr>
                                    </p:animEffect>
                                  </p:childTnLst>
                                </p:cTn>
                              </p:par>
                            </p:childTnLst>
                          </p:cTn>
                        </p:par>
                        <p:par>
                          <p:cTn id="27" fill="hold">
                            <p:stCondLst>
                              <p:cond delay="2000"/>
                            </p:stCondLst>
                            <p:childTnLst>
                              <p:par>
                                <p:cTn id="28" presetID="22" presetClass="entr" presetSubtype="2" fill="hold" grpId="0" nodeType="afterEffect">
                                  <p:stCondLst>
                                    <p:cond delay="0"/>
                                  </p:stCondLst>
                                  <p:childTnLst>
                                    <p:set>
                                      <p:cBhvr>
                                        <p:cTn id="29" dur="1" fill="hold">
                                          <p:stCondLst>
                                            <p:cond delay="0"/>
                                          </p:stCondLst>
                                        </p:cTn>
                                        <p:tgtEl>
                                          <p:spTgt spid="216"/>
                                        </p:tgtEl>
                                        <p:attrNameLst>
                                          <p:attrName>style.visibility</p:attrName>
                                        </p:attrNameLst>
                                      </p:cBhvr>
                                      <p:to>
                                        <p:strVal val="visible"/>
                                      </p:to>
                                    </p:set>
                                    <p:animEffect transition="in" filter="wipe(right)">
                                      <p:cBhvr>
                                        <p:cTn id="30" dur="750"/>
                                        <p:tgtEl>
                                          <p:spTgt spid="216"/>
                                        </p:tgtEl>
                                      </p:cBhvr>
                                    </p:animEffect>
                                  </p:childTnLst>
                                </p:cTn>
                              </p:par>
                              <p:par>
                                <p:cTn id="31" presetID="10" presetClass="entr" presetSubtype="0" fill="hold" nodeType="withEffect">
                                  <p:stCondLst>
                                    <p:cond delay="250"/>
                                  </p:stCondLst>
                                  <p:childTnLst>
                                    <p:set>
                                      <p:cBhvr>
                                        <p:cTn id="32" dur="1" fill="hold">
                                          <p:stCondLst>
                                            <p:cond delay="0"/>
                                          </p:stCondLst>
                                        </p:cTn>
                                        <p:tgtEl>
                                          <p:spTgt spid="227"/>
                                        </p:tgtEl>
                                        <p:attrNameLst>
                                          <p:attrName>style.visibility</p:attrName>
                                        </p:attrNameLst>
                                      </p:cBhvr>
                                      <p:to>
                                        <p:strVal val="visible"/>
                                      </p:to>
                                    </p:set>
                                    <p:animEffect transition="in" filter="fade">
                                      <p:cBhvr>
                                        <p:cTn id="33" dur="500"/>
                                        <p:tgtEl>
                                          <p:spTgt spid="227"/>
                                        </p:tgtEl>
                                      </p:cBhvr>
                                    </p:animEffect>
                                  </p:childTnLst>
                                </p:cTn>
                              </p:par>
                            </p:childTnLst>
                          </p:cTn>
                        </p:par>
                        <p:par>
                          <p:cTn id="34" fill="hold">
                            <p:stCondLst>
                              <p:cond delay="2750"/>
                            </p:stCondLst>
                            <p:childTnLst>
                              <p:par>
                                <p:cTn id="35" presetID="22" presetClass="entr" presetSubtype="8" fill="hold" grpId="0" nodeType="afterEffect">
                                  <p:stCondLst>
                                    <p:cond delay="0"/>
                                  </p:stCondLst>
                                  <p:childTnLst>
                                    <p:set>
                                      <p:cBhvr>
                                        <p:cTn id="36" dur="1" fill="hold">
                                          <p:stCondLst>
                                            <p:cond delay="0"/>
                                          </p:stCondLst>
                                        </p:cTn>
                                        <p:tgtEl>
                                          <p:spTgt spid="215"/>
                                        </p:tgtEl>
                                        <p:attrNameLst>
                                          <p:attrName>style.visibility</p:attrName>
                                        </p:attrNameLst>
                                      </p:cBhvr>
                                      <p:to>
                                        <p:strVal val="visible"/>
                                      </p:to>
                                    </p:set>
                                    <p:animEffect transition="in" filter="wipe(left)">
                                      <p:cBhvr>
                                        <p:cTn id="37" dur="750"/>
                                        <p:tgtEl>
                                          <p:spTgt spid="215"/>
                                        </p:tgtEl>
                                      </p:cBhvr>
                                    </p:animEffect>
                                  </p:childTnLst>
                                </p:cTn>
                              </p:par>
                              <p:par>
                                <p:cTn id="38" presetID="10" presetClass="entr" presetSubtype="0" fill="hold" nodeType="with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fade">
                                      <p:cBhvr>
                                        <p:cTn id="40" dur="500"/>
                                        <p:tgtEl>
                                          <p:spTgt spid="242"/>
                                        </p:tgtEl>
                                      </p:cBhvr>
                                    </p:animEffect>
                                  </p:childTnLst>
                                </p:cTn>
                              </p:par>
                              <p:par>
                                <p:cTn id="41" presetID="10" presetClass="entr" presetSubtype="0" fill="hold" nodeType="withEffect">
                                  <p:stCondLst>
                                    <p:cond delay="500"/>
                                  </p:stCondLst>
                                  <p:childTnLst>
                                    <p:set>
                                      <p:cBhvr>
                                        <p:cTn id="42" dur="1" fill="hold">
                                          <p:stCondLst>
                                            <p:cond delay="0"/>
                                          </p:stCondLst>
                                        </p:cTn>
                                        <p:tgtEl>
                                          <p:spTgt spid="249"/>
                                        </p:tgtEl>
                                        <p:attrNameLst>
                                          <p:attrName>style.visibility</p:attrName>
                                        </p:attrNameLst>
                                      </p:cBhvr>
                                      <p:to>
                                        <p:strVal val="visible"/>
                                      </p:to>
                                    </p:set>
                                    <p:animEffect transition="in" filter="fade">
                                      <p:cBhvr>
                                        <p:cTn id="43" dur="500"/>
                                        <p:tgtEl>
                                          <p:spTgt spid="24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5"/>
                                        </p:tgtEl>
                                        <p:attrNameLst>
                                          <p:attrName>style.visibility</p:attrName>
                                        </p:attrNameLst>
                                      </p:cBhvr>
                                      <p:to>
                                        <p:strVal val="visible"/>
                                      </p:to>
                                    </p:set>
                                    <p:animEffect transition="in" filter="fade">
                                      <p:cBhvr>
                                        <p:cTn id="48" dur="500"/>
                                        <p:tgtEl>
                                          <p:spTgt spid="26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decel="50000" fill="hold" nodeType="clickEffect">
                                  <p:stCondLst>
                                    <p:cond delay="0"/>
                                  </p:stCondLst>
                                  <p:childTnLst>
                                    <p:set>
                                      <p:cBhvr>
                                        <p:cTn id="52" dur="1" fill="hold">
                                          <p:stCondLst>
                                            <p:cond delay="0"/>
                                          </p:stCondLst>
                                        </p:cTn>
                                        <p:tgtEl>
                                          <p:spTgt spid="386"/>
                                        </p:tgtEl>
                                        <p:attrNameLst>
                                          <p:attrName>style.visibility</p:attrName>
                                        </p:attrNameLst>
                                      </p:cBhvr>
                                      <p:to>
                                        <p:strVal val="visible"/>
                                      </p:to>
                                    </p:set>
                                    <p:anim calcmode="lin" valueType="num">
                                      <p:cBhvr additive="base">
                                        <p:cTn id="53" dur="500" fill="hold"/>
                                        <p:tgtEl>
                                          <p:spTgt spid="386"/>
                                        </p:tgtEl>
                                        <p:attrNameLst>
                                          <p:attrName>ppt_x</p:attrName>
                                        </p:attrNameLst>
                                      </p:cBhvr>
                                      <p:tavLst>
                                        <p:tav tm="0">
                                          <p:val>
                                            <p:strVal val="#ppt_x"/>
                                          </p:val>
                                        </p:tav>
                                        <p:tav tm="100000">
                                          <p:val>
                                            <p:strVal val="#ppt_x"/>
                                          </p:val>
                                        </p:tav>
                                      </p:tavLst>
                                    </p:anim>
                                    <p:anim calcmode="lin" valueType="num">
                                      <p:cBhvr additive="base">
                                        <p:cTn id="54" dur="500" fill="hold"/>
                                        <p:tgtEl>
                                          <p:spTgt spid="386"/>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decel="50000" fill="hold" nodeType="afterEffect">
                                  <p:stCondLst>
                                    <p:cond delay="0"/>
                                  </p:stCondLst>
                                  <p:childTnLst>
                                    <p:set>
                                      <p:cBhvr>
                                        <p:cTn id="57" dur="1" fill="hold">
                                          <p:stCondLst>
                                            <p:cond delay="0"/>
                                          </p:stCondLst>
                                        </p:cTn>
                                        <p:tgtEl>
                                          <p:spTgt spid="383"/>
                                        </p:tgtEl>
                                        <p:attrNameLst>
                                          <p:attrName>style.visibility</p:attrName>
                                        </p:attrNameLst>
                                      </p:cBhvr>
                                      <p:to>
                                        <p:strVal val="visible"/>
                                      </p:to>
                                    </p:set>
                                    <p:anim calcmode="lin" valueType="num">
                                      <p:cBhvr additive="base">
                                        <p:cTn id="58" dur="500" fill="hold"/>
                                        <p:tgtEl>
                                          <p:spTgt spid="383"/>
                                        </p:tgtEl>
                                        <p:attrNameLst>
                                          <p:attrName>ppt_x</p:attrName>
                                        </p:attrNameLst>
                                      </p:cBhvr>
                                      <p:tavLst>
                                        <p:tav tm="0">
                                          <p:val>
                                            <p:strVal val="#ppt_x"/>
                                          </p:val>
                                        </p:tav>
                                        <p:tav tm="100000">
                                          <p:val>
                                            <p:strVal val="#ppt_x"/>
                                          </p:val>
                                        </p:tav>
                                      </p:tavLst>
                                    </p:anim>
                                    <p:anim calcmode="lin" valueType="num">
                                      <p:cBhvr additive="base">
                                        <p:cTn id="59" dur="500" fill="hold"/>
                                        <p:tgtEl>
                                          <p:spTgt spid="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animBg="1"/>
      <p:bldP spid="216" grpId="0" animBg="1"/>
      <p:bldP spid="217" grpId="0" animBg="1"/>
      <p:bldP spid="2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Universal Scheduling</a:t>
            </a:r>
          </a:p>
        </p:txBody>
      </p:sp>
      <p:sp>
        <p:nvSpPr>
          <p:cNvPr id="133" name="Rectangle 132"/>
          <p:cNvSpPr/>
          <p:nvPr/>
        </p:nvSpPr>
        <p:spPr>
          <a:xfrm>
            <a:off x="2346895" y="2147044"/>
            <a:ext cx="1746504" cy="2816352"/>
          </a:xfrm>
          <a:prstGeom prst="rect">
            <a:avLst/>
          </a:prstGeom>
          <a:solidFill>
            <a:srgbClr val="FFC000">
              <a:lumMod val="20000"/>
              <a:lumOff val="80000"/>
            </a:srgbClr>
          </a:solidFill>
          <a:ln w="1270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p:cNvSpPr/>
          <p:nvPr/>
        </p:nvSpPr>
        <p:spPr>
          <a:xfrm>
            <a:off x="501569" y="2155812"/>
            <a:ext cx="1742706" cy="2814166"/>
          </a:xfrm>
          <a:prstGeom prst="rect">
            <a:avLst/>
          </a:prstGeom>
          <a:solidFill>
            <a:srgbClr val="70AD47">
              <a:lumMod val="20000"/>
              <a:lumOff val="80000"/>
            </a:srgbClr>
          </a:solidFill>
          <a:ln w="12700" cap="flat" cmpd="sng" algn="ctr">
            <a:solidFill>
              <a:srgbClr val="70AD47">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p:cNvSpPr/>
          <p:nvPr/>
        </p:nvSpPr>
        <p:spPr>
          <a:xfrm>
            <a:off x="5138284" y="3022732"/>
            <a:ext cx="3211651" cy="1947246"/>
          </a:xfrm>
          <a:prstGeom prst="rect">
            <a:avLst/>
          </a:prstGeom>
          <a:solidFill>
            <a:srgbClr val="5B9BD5">
              <a:lumMod val="20000"/>
              <a:lumOff val="80000"/>
            </a:srgbClr>
          </a:solidFill>
          <a:ln w="12700" cap="flat" cmpd="sng" algn="ctr">
            <a:solidFill>
              <a:srgbClr val="5B9BD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36" name="Content Placeholder 5"/>
          <p:cNvGraphicFramePr>
            <a:graphicFrameLocks/>
          </p:cNvGraphicFramePr>
          <p:nvPr>
            <p:extLst/>
          </p:nvPr>
        </p:nvGraphicFramePr>
        <p:xfrm>
          <a:off x="161290" y="964499"/>
          <a:ext cx="12080875" cy="490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7" name="Group 136"/>
          <p:cNvGrpSpPr/>
          <p:nvPr/>
        </p:nvGrpSpPr>
        <p:grpSpPr>
          <a:xfrm>
            <a:off x="597444" y="2216854"/>
            <a:ext cx="1554480" cy="758952"/>
            <a:chOff x="597444" y="2216854"/>
            <a:chExt cx="1554480" cy="758952"/>
          </a:xfrm>
        </p:grpSpPr>
        <p:sp>
          <p:nvSpPr>
            <p:cNvPr id="138" name="Rectangle 137"/>
            <p:cNvSpPr>
              <a:spLocks/>
            </p:cNvSpPr>
            <p:nvPr/>
          </p:nvSpPr>
          <p:spPr>
            <a:xfrm>
              <a:off x="597444" y="2216854"/>
              <a:ext cx="1554480" cy="758952"/>
            </a:xfrm>
            <a:prstGeom prst="rect">
              <a:avLst/>
            </a:prstGeom>
            <a:solidFill>
              <a:srgbClr val="7EBA27"/>
            </a:solidFill>
            <a:ln w="57150" cap="flat" cmpd="sng" algn="ctr">
              <a:noFill/>
              <a:prstDash val="solid"/>
              <a:miter lim="800000"/>
            </a:ln>
            <a:effectLst/>
          </p:spPr>
          <p:txBody>
            <a:bodyPr rot="0" spcFirstLastPara="0" vertOverflow="overflow" horzOverflow="overflow" vert="horz" wrap="none" lIns="91414" tIns="91414" rIns="91414" bIns="91414" numCol="1" spcCol="0" rtlCol="0" fromWordArt="0" anchor="ctr" anchorCtr="0" forceAA="0" compatLnSpc="1">
              <a:prstTxWarp prst="textNoShape">
                <a:avLst/>
              </a:prstTxWarp>
              <a:noAutofit/>
            </a:bodyPr>
            <a:lstStyle/>
            <a:p>
              <a:pPr marL="1099926" marR="0" lvl="0" indent="0" algn="r" defTabSz="932239" eaLnBrk="1" fontAlgn="base" latinLnBrk="0" hangingPunct="1">
                <a:lnSpc>
                  <a:spcPct val="100000"/>
                </a:lnSpc>
                <a:spcBef>
                  <a:spcPct val="0"/>
                </a:spcBef>
                <a:spcAft>
                  <a:spcPts val="60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PSA</a:t>
              </a:r>
            </a:p>
          </p:txBody>
        </p:sp>
        <p:sp>
          <p:nvSpPr>
            <p:cNvPr id="139" name="Freeform 18"/>
            <p:cNvSpPr>
              <a:spLocks noEditPoints="1"/>
            </p:cNvSpPr>
            <p:nvPr/>
          </p:nvSpPr>
          <p:spPr bwMode="black">
            <a:xfrm>
              <a:off x="705215" y="2347505"/>
              <a:ext cx="296828" cy="44123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ysClr val="window" lastClr="FFFFFF"/>
            </a:solidFill>
            <a:ln>
              <a:noFill/>
            </a:ln>
          </p:spPr>
          <p:txBody>
            <a:bodyPr vert="horz" wrap="square" lIns="0" tIns="41147" rIns="82293" bIns="41147" numCol="1" anchor="t" anchorCtr="0" compatLnSpc="1">
              <a:prstTxWarp prst="textNoShape">
                <a:avLst/>
              </a:prstTxWarp>
            </a:bodyPr>
            <a:lstStyle/>
            <a:p>
              <a:pPr marL="0" marR="0" lvl="0" indent="0" algn="ctr" defTabSz="914187"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ndParaRPr>
            </a:p>
          </p:txBody>
        </p:sp>
      </p:grpSp>
      <p:sp>
        <p:nvSpPr>
          <p:cNvPr id="140" name="Freeform 128"/>
          <p:cNvSpPr>
            <a:spLocks noChangeAspect="1"/>
          </p:cNvSpPr>
          <p:nvPr/>
        </p:nvSpPr>
        <p:spPr bwMode="black">
          <a:xfrm>
            <a:off x="3276625" y="1560740"/>
            <a:ext cx="855342" cy="47100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30A0DA"/>
          </a:solidFill>
          <a:extLst/>
        </p:spPr>
        <p:txBody>
          <a:bodyPr vert="horz" wrap="none" lIns="93221" tIns="46610" rIns="93221" bIns="182854" numCol="1" anchor="ctr"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endParaRPr>
          </a:p>
          <a:p>
            <a:pPr marL="0" marR="0" lvl="0" indent="0" algn="ctr"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     </a:t>
            </a:r>
            <a:r>
              <a:rPr kumimoji="0" lang="en-US" sz="16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ARE</a:t>
            </a:r>
          </a:p>
        </p:txBody>
      </p:sp>
      <p:grpSp>
        <p:nvGrpSpPr>
          <p:cNvPr id="141" name="Group 140"/>
          <p:cNvGrpSpPr/>
          <p:nvPr/>
        </p:nvGrpSpPr>
        <p:grpSpPr>
          <a:xfrm>
            <a:off x="2425098" y="2207951"/>
            <a:ext cx="1554480" cy="758952"/>
            <a:chOff x="2425098" y="2207951"/>
            <a:chExt cx="1554480" cy="758952"/>
          </a:xfrm>
        </p:grpSpPr>
        <p:sp>
          <p:nvSpPr>
            <p:cNvPr id="142" name="Rectangle 141"/>
            <p:cNvSpPr>
              <a:spLocks/>
            </p:cNvSpPr>
            <p:nvPr/>
          </p:nvSpPr>
          <p:spPr>
            <a:xfrm>
              <a:off x="2425098" y="2207951"/>
              <a:ext cx="1554480" cy="758952"/>
            </a:xfrm>
            <a:prstGeom prst="rect">
              <a:avLst/>
            </a:prstGeom>
            <a:solidFill>
              <a:srgbClr val="FAB718"/>
            </a:solidFill>
            <a:ln w="57150" cap="flat" cmpd="sng" algn="ctr">
              <a:noFill/>
              <a:prstDash val="solid"/>
              <a:miter lim="800000"/>
            </a:ln>
            <a:effectLst/>
          </p:spPr>
          <p:txBody>
            <a:bodyPr rot="0" spcFirstLastPara="0" vertOverflow="overflow" horzOverflow="overflow" vert="horz" wrap="none" lIns="91414" tIns="91414" rIns="91414" bIns="91414" numCol="1" spcCol="0" rtlCol="0" fromWordArt="0" anchor="ctr" anchorCtr="0" forceAA="0" compatLnSpc="1">
              <a:prstTxWarp prst="textNoShape">
                <a:avLst/>
              </a:prstTxWarp>
              <a:noAutofit/>
            </a:bodyPr>
            <a:lstStyle/>
            <a:p>
              <a:pPr marL="1150717" marR="0" lvl="0" indent="0" defTabSz="932239" eaLnBrk="1" fontAlgn="base" latinLnBrk="0" hangingPunct="1">
                <a:lnSpc>
                  <a:spcPct val="100000"/>
                </a:lnSpc>
                <a:spcBef>
                  <a:spcPct val="0"/>
                </a:spcBef>
                <a:spcAft>
                  <a:spcPts val="60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FS</a:t>
              </a:r>
            </a:p>
          </p:txBody>
        </p:sp>
        <p:pic>
          <p:nvPicPr>
            <p:cNvPr id="143" name="Picture 142"/>
            <p:cNvPicPr>
              <a:picLocks/>
            </p:cNvPicPr>
            <p:nvPr/>
          </p:nvPicPr>
          <p:blipFill>
            <a:blip r:embed="rId7"/>
            <a:stretch>
              <a:fillRect/>
            </a:stretch>
          </p:blipFill>
          <p:spPr>
            <a:xfrm>
              <a:off x="2547216" y="2410133"/>
              <a:ext cx="406209" cy="401793"/>
            </a:xfrm>
            <a:prstGeom prst="rect">
              <a:avLst/>
            </a:prstGeom>
          </p:spPr>
        </p:pic>
      </p:grpSp>
      <p:sp>
        <p:nvSpPr>
          <p:cNvPr id="144" name="Rectangle 143"/>
          <p:cNvSpPr>
            <a:spLocks/>
          </p:cNvSpPr>
          <p:nvPr/>
        </p:nvSpPr>
        <p:spPr>
          <a:xfrm>
            <a:off x="597444" y="3094189"/>
            <a:ext cx="1554480" cy="502920"/>
          </a:xfrm>
          <a:prstGeom prst="rect">
            <a:avLst/>
          </a:prstGeom>
          <a:solidFill>
            <a:srgbClr val="7EBA27"/>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Availability View</a:t>
            </a:r>
          </a:p>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Multi-day Scheduling</a:t>
            </a:r>
            <a:endPar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endParaRPr>
          </a:p>
        </p:txBody>
      </p:sp>
      <p:sp>
        <p:nvSpPr>
          <p:cNvPr id="145" name="Rectangle 144"/>
          <p:cNvSpPr>
            <a:spLocks/>
          </p:cNvSpPr>
          <p:nvPr/>
        </p:nvSpPr>
        <p:spPr>
          <a:xfrm>
            <a:off x="2419911" y="3094189"/>
            <a:ext cx="1554480" cy="502920"/>
          </a:xfrm>
          <a:prstGeom prst="rect">
            <a:avLst/>
          </a:prstGeom>
          <a:solidFill>
            <a:srgbClr val="FAB718"/>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Schedule Board</a:t>
            </a:r>
          </a:p>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Intra-day Scheduling</a:t>
            </a:r>
          </a:p>
        </p:txBody>
      </p:sp>
      <p:sp>
        <p:nvSpPr>
          <p:cNvPr id="146" name="Freeform 128"/>
          <p:cNvSpPr>
            <a:spLocks noChangeAspect="1"/>
          </p:cNvSpPr>
          <p:nvPr/>
        </p:nvSpPr>
        <p:spPr bwMode="black">
          <a:xfrm>
            <a:off x="7616071" y="1597918"/>
            <a:ext cx="855342" cy="471004"/>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30A0DA"/>
          </a:solidFill>
          <a:extLst/>
        </p:spPr>
        <p:txBody>
          <a:bodyPr vert="horz" wrap="none" lIns="93221" tIns="46610" rIns="93221" bIns="182854" numCol="1" anchor="ctr"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204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endParaRPr>
          </a:p>
          <a:p>
            <a:pPr marL="0" marR="0" lvl="0" indent="0" algn="ctr"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     </a:t>
            </a:r>
            <a:r>
              <a:rPr kumimoji="0" lang="en-US" sz="16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RSO</a:t>
            </a:r>
          </a:p>
        </p:txBody>
      </p:sp>
      <p:sp>
        <p:nvSpPr>
          <p:cNvPr id="147" name="Rectangle 146"/>
          <p:cNvSpPr/>
          <p:nvPr/>
        </p:nvSpPr>
        <p:spPr>
          <a:xfrm>
            <a:off x="5347662" y="4365793"/>
            <a:ext cx="2796135" cy="417719"/>
          </a:xfrm>
          <a:prstGeom prst="rect">
            <a:avLst/>
          </a:prstGeom>
          <a:solidFill>
            <a:srgbClr val="30A0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Resource Requirements</a:t>
            </a:r>
          </a:p>
        </p:txBody>
      </p:sp>
      <p:sp>
        <p:nvSpPr>
          <p:cNvPr id="148" name="TextBox 147"/>
          <p:cNvSpPr txBox="1"/>
          <p:nvPr/>
        </p:nvSpPr>
        <p:spPr>
          <a:xfrm>
            <a:off x="5018132" y="1758723"/>
            <a:ext cx="3025610" cy="278016"/>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70C0"/>
                </a:solidFill>
                <a:effectLst/>
                <a:uLnTx/>
                <a:uFillTx/>
                <a:ea typeface="Segoe UI" panose="020B0502040204020203" pitchFamily="34" charset="0"/>
                <a:cs typeface="Segoe UI" panose="020B0502040204020203" pitchFamily="34" charset="0"/>
              </a:rPr>
              <a:t>Unified FS/PSA Scheduling</a:t>
            </a:r>
          </a:p>
        </p:txBody>
      </p:sp>
      <p:sp>
        <p:nvSpPr>
          <p:cNvPr id="149" name="TextBox 148"/>
          <p:cNvSpPr txBox="1"/>
          <p:nvPr/>
        </p:nvSpPr>
        <p:spPr>
          <a:xfrm>
            <a:off x="9078239" y="1758723"/>
            <a:ext cx="1555321" cy="278016"/>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70C0"/>
                </a:solidFill>
                <a:effectLst/>
                <a:uLnTx/>
                <a:uFillTx/>
                <a:ea typeface="Segoe UI" panose="020B0502040204020203" pitchFamily="34" charset="0"/>
                <a:cs typeface="Segoe UI" panose="020B0502040204020203" pitchFamily="34" charset="0"/>
              </a:rPr>
              <a:t>Universal Scheduling</a:t>
            </a:r>
          </a:p>
        </p:txBody>
      </p:sp>
      <p:sp>
        <p:nvSpPr>
          <p:cNvPr id="150" name="TextBox 149"/>
          <p:cNvSpPr txBox="1"/>
          <p:nvPr/>
        </p:nvSpPr>
        <p:spPr>
          <a:xfrm>
            <a:off x="9182089" y="6308608"/>
            <a:ext cx="2954493" cy="551112"/>
          </a:xfrm>
          <a:prstGeom prst="rect">
            <a:avLst/>
          </a:prstGeom>
          <a:noFill/>
        </p:spPr>
        <p:txBody>
          <a:bodyPr wrap="squar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1" u="none" strike="noStrike" kern="0" cap="none" spc="0" normalizeH="0" baseline="0" noProof="0" dirty="0">
                <a:ln>
                  <a:noFill/>
                </a:ln>
                <a:solidFill>
                  <a:srgbClr val="7030A0"/>
                </a:solidFill>
                <a:effectLst/>
                <a:uLnTx/>
                <a:uFillTx/>
                <a:ea typeface="Segoe UI" panose="020B0502040204020203" pitchFamily="34" charset="0"/>
                <a:cs typeface="Segoe UI" panose="020B0502040204020203" pitchFamily="34" charset="0"/>
              </a:rPr>
              <a:t>Schedule the right resource to any Customer Engagement business process</a:t>
            </a:r>
          </a:p>
        </p:txBody>
      </p:sp>
      <p:sp>
        <p:nvSpPr>
          <p:cNvPr id="151" name="TextBox 150"/>
          <p:cNvSpPr txBox="1"/>
          <p:nvPr/>
        </p:nvSpPr>
        <p:spPr>
          <a:xfrm>
            <a:off x="9030746" y="2482061"/>
            <a:ext cx="3211419" cy="1404734"/>
          </a:xfrm>
          <a:prstGeom prst="rect">
            <a:avLst/>
          </a:prstGeom>
          <a:noFill/>
        </p:spPr>
        <p:txBody>
          <a:bodyPr wrap="square" lIns="91440" tIns="91440" rIns="91440" bIns="91440" rtlCol="0" anchor="ctr">
            <a:noAutofit/>
          </a:bodyPr>
          <a:lstStyle/>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1" u="none" strike="noStrike" kern="0" cap="none" spc="0" normalizeH="0" baseline="0" noProof="0" dirty="0">
                <a:ln>
                  <a:noFill/>
                </a:ln>
                <a:solidFill>
                  <a:srgbClr val="5B9BD5">
                    <a:lumMod val="75000"/>
                  </a:srgbClr>
                </a:solidFill>
                <a:effectLst/>
                <a:uLnTx/>
                <a:uFillTx/>
                <a:ea typeface="Segoe UI" panose="020B0502040204020203" pitchFamily="34" charset="0"/>
                <a:cs typeface="Segoe UI" panose="020B0502040204020203" pitchFamily="34" charset="0"/>
              </a:rPr>
              <a:t>Any entity scheduling</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1" u="none" strike="noStrike" kern="0" cap="none" spc="0" normalizeH="0" baseline="0" noProof="0" dirty="0">
                <a:ln>
                  <a:noFill/>
                </a:ln>
                <a:solidFill>
                  <a:srgbClr val="5B9BD5">
                    <a:lumMod val="75000"/>
                  </a:srgbClr>
                </a:solidFill>
                <a:effectLst/>
                <a:uLnTx/>
                <a:uFillTx/>
                <a:ea typeface="Segoe UI" panose="020B0502040204020203" pitchFamily="34" charset="0"/>
                <a:cs typeface="Segoe UI" panose="020B0502040204020203" pitchFamily="34" charset="0"/>
              </a:rPr>
              <a:t>B2C scheduling ready</a:t>
            </a:r>
          </a:p>
          <a:p>
            <a:pPr marL="0" marR="0" lvl="1" indent="0" defTabSz="914400" eaLnBrk="1" fontAlgn="auto" latinLnBrk="0" hangingPunct="1">
              <a:lnSpc>
                <a:spcPct val="90000"/>
              </a:lnSpc>
              <a:spcBef>
                <a:spcPts val="0"/>
              </a:spcBef>
              <a:spcAft>
                <a:spcPts val="600"/>
              </a:spcAft>
              <a:buClrTx/>
              <a:buSzTx/>
              <a:buFontTx/>
              <a:buNone/>
              <a:tabLst/>
              <a:defRPr/>
            </a:pPr>
            <a:r>
              <a:rPr kumimoji="0" lang="en-US" sz="1600" b="0" i="1" u="none" strike="noStrike" kern="0" cap="none" spc="0" normalizeH="0" baseline="0" noProof="0" dirty="0">
                <a:ln>
                  <a:noFill/>
                </a:ln>
                <a:solidFill>
                  <a:srgbClr val="5B9BD5">
                    <a:lumMod val="75000"/>
                  </a:srgbClr>
                </a:solidFill>
                <a:effectLst/>
                <a:uLnTx/>
                <a:uFillTx/>
                <a:ea typeface="Segoe UI" panose="020B0502040204020203" pitchFamily="34" charset="0"/>
                <a:cs typeface="Segoe UI" panose="020B0502040204020203" pitchFamily="34" charset="0"/>
              </a:rPr>
              <a:t>(OOB portal planned)</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1" u="none" strike="noStrike" kern="0" cap="none" spc="0" normalizeH="0" baseline="0" noProof="0" dirty="0">
                <a:ln>
                  <a:noFill/>
                </a:ln>
                <a:solidFill>
                  <a:srgbClr val="5B9BD5">
                    <a:lumMod val="75000"/>
                  </a:srgbClr>
                </a:solidFill>
                <a:effectLst/>
                <a:uLnTx/>
                <a:uFillTx/>
                <a:ea typeface="Segoe UI" panose="020B0502040204020203" pitchFamily="34" charset="0"/>
                <a:cs typeface="Segoe UI" panose="020B0502040204020203" pitchFamily="34" charset="0"/>
              </a:rPr>
              <a:t>Auto-scheduling for any requirement, including without geocode* (preview)</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1" u="none" strike="noStrike" kern="0" cap="none" spc="0" normalizeH="0" baseline="0" noProof="0" dirty="0">
              <a:ln>
                <a:noFill/>
              </a:ln>
              <a:solidFill>
                <a:srgbClr val="5B9BD5">
                  <a:lumMod val="75000"/>
                </a:srgbClr>
              </a:solidFill>
              <a:effectLst/>
              <a:uLnTx/>
              <a:uFillTx/>
              <a:ea typeface="Segoe UI" panose="020B0502040204020203" pitchFamily="34" charset="0"/>
              <a:cs typeface="Segoe UI" panose="020B0502040204020203" pitchFamily="34" charset="0"/>
            </a:endParaRPr>
          </a:p>
        </p:txBody>
      </p:sp>
      <p:sp>
        <p:nvSpPr>
          <p:cNvPr id="152" name="Rectangle 151"/>
          <p:cNvSpPr>
            <a:spLocks/>
          </p:cNvSpPr>
          <p:nvPr/>
        </p:nvSpPr>
        <p:spPr>
          <a:xfrm>
            <a:off x="595682" y="3660646"/>
            <a:ext cx="1554480" cy="502920"/>
          </a:xfrm>
          <a:prstGeom prst="rect">
            <a:avLst/>
          </a:prstGeom>
          <a:solidFill>
            <a:srgbClr val="7EBA27"/>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Resource </a:t>
            </a:r>
          </a:p>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Requirements</a:t>
            </a:r>
          </a:p>
        </p:txBody>
      </p:sp>
      <p:sp>
        <p:nvSpPr>
          <p:cNvPr id="153" name="Rectangle 152"/>
          <p:cNvSpPr>
            <a:spLocks/>
          </p:cNvSpPr>
          <p:nvPr/>
        </p:nvSpPr>
        <p:spPr>
          <a:xfrm>
            <a:off x="2425098" y="4240785"/>
            <a:ext cx="1554480" cy="502920"/>
          </a:xfrm>
          <a:prstGeom prst="rect">
            <a:avLst/>
          </a:prstGeom>
          <a:solidFill>
            <a:srgbClr val="FAB718"/>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WO</a:t>
            </a:r>
          </a:p>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Requirements</a:t>
            </a:r>
          </a:p>
        </p:txBody>
      </p:sp>
      <p:grpSp>
        <p:nvGrpSpPr>
          <p:cNvPr id="154" name="Group 153"/>
          <p:cNvGrpSpPr/>
          <p:nvPr/>
        </p:nvGrpSpPr>
        <p:grpSpPr>
          <a:xfrm>
            <a:off x="535374" y="5330789"/>
            <a:ext cx="3682551" cy="715985"/>
            <a:chOff x="535374" y="5330789"/>
            <a:chExt cx="3682551" cy="715985"/>
          </a:xfrm>
        </p:grpSpPr>
        <p:sp>
          <p:nvSpPr>
            <p:cNvPr id="155" name="Rectangle 154"/>
            <p:cNvSpPr/>
            <p:nvPr/>
          </p:nvSpPr>
          <p:spPr>
            <a:xfrm>
              <a:off x="535374" y="5330789"/>
              <a:ext cx="3558024" cy="715985"/>
            </a:xfrm>
            <a:prstGeom prst="rect">
              <a:avLst/>
            </a:prstGeom>
            <a:solidFill>
              <a:srgbClr val="A5A5A5">
                <a:lumMod val="75000"/>
              </a:srgbClr>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Resources / Skills / Bookings</a:t>
              </a:r>
            </a:p>
          </p:txBody>
        </p:sp>
        <p:sp>
          <p:nvSpPr>
            <p:cNvPr id="156" name="TextBox 155"/>
            <p:cNvSpPr txBox="1"/>
            <p:nvPr/>
          </p:nvSpPr>
          <p:spPr>
            <a:xfrm>
              <a:off x="3330787" y="5850961"/>
              <a:ext cx="887138" cy="195813"/>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prstClr val="white"/>
                  </a:solidFill>
                  <a:effectLst/>
                  <a:uLnTx/>
                  <a:uFillTx/>
                  <a:ea typeface="Segoe UI" panose="020B0502040204020203" pitchFamily="34" charset="0"/>
                  <a:cs typeface="Segoe UI" panose="020B0502040204020203" pitchFamily="34" charset="0"/>
                </a:rPr>
                <a:t>CRM Core</a:t>
              </a:r>
            </a:p>
          </p:txBody>
        </p:sp>
      </p:grpSp>
      <p:sp>
        <p:nvSpPr>
          <p:cNvPr id="157" name="TextBox 156"/>
          <p:cNvSpPr txBox="1"/>
          <p:nvPr/>
        </p:nvSpPr>
        <p:spPr>
          <a:xfrm>
            <a:off x="463166" y="6308608"/>
            <a:ext cx="3630232" cy="563680"/>
          </a:xfrm>
          <a:prstGeom prst="rect">
            <a:avLst/>
          </a:prstGeom>
          <a:noFill/>
        </p:spPr>
        <p:txBody>
          <a:bodyPr wrap="squar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1" u="none" strike="noStrike" kern="0" cap="none" spc="0" normalizeH="0" baseline="0" noProof="0" dirty="0">
                <a:ln>
                  <a:noFill/>
                </a:ln>
                <a:solidFill>
                  <a:srgbClr val="7030A0"/>
                </a:solidFill>
                <a:effectLst/>
                <a:uLnTx/>
                <a:uFillTx/>
                <a:ea typeface="Segoe UI" panose="020B0502040204020203" pitchFamily="34" charset="0"/>
                <a:cs typeface="Segoe UI" panose="020B0502040204020203" pitchFamily="34" charset="0"/>
              </a:rPr>
              <a:t>One view of resource availability, bookings across FS/PSA</a:t>
            </a:r>
          </a:p>
        </p:txBody>
      </p:sp>
      <p:cxnSp>
        <p:nvCxnSpPr>
          <p:cNvPr id="158" name="Connector: Elbow 16"/>
          <p:cNvCxnSpPr>
            <a:stCxn id="140" idx="8"/>
            <a:endCxn id="153" idx="3"/>
          </p:cNvCxnSpPr>
          <p:nvPr/>
        </p:nvCxnSpPr>
        <p:spPr>
          <a:xfrm flipH="1">
            <a:off x="3979578" y="1844013"/>
            <a:ext cx="152389" cy="2648232"/>
          </a:xfrm>
          <a:prstGeom prst="bentConnector3">
            <a:avLst>
              <a:gd name="adj1" fmla="val -150011"/>
            </a:avLst>
          </a:prstGeom>
          <a:noFill/>
          <a:ln w="12700" cap="flat" cmpd="sng" algn="ctr">
            <a:solidFill>
              <a:srgbClr val="A5A5A5"/>
            </a:solidFill>
            <a:prstDash val="dash"/>
            <a:miter lim="800000"/>
            <a:tailEnd type="triangle"/>
          </a:ln>
          <a:effectLst/>
        </p:spPr>
      </p:cxnSp>
      <p:sp>
        <p:nvSpPr>
          <p:cNvPr id="159" name="Rectangle 158"/>
          <p:cNvSpPr>
            <a:spLocks/>
          </p:cNvSpPr>
          <p:nvPr/>
        </p:nvSpPr>
        <p:spPr>
          <a:xfrm>
            <a:off x="2425098" y="3660646"/>
            <a:ext cx="1554480" cy="502920"/>
          </a:xfrm>
          <a:prstGeom prst="rect">
            <a:avLst/>
          </a:prstGeom>
          <a:solidFill>
            <a:srgbClr val="FAB718"/>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Schedule</a:t>
            </a:r>
          </a:p>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Assistant</a:t>
            </a:r>
          </a:p>
        </p:txBody>
      </p:sp>
      <p:sp>
        <p:nvSpPr>
          <p:cNvPr id="160" name="TextBox 159"/>
          <p:cNvSpPr txBox="1"/>
          <p:nvPr/>
        </p:nvSpPr>
        <p:spPr>
          <a:xfrm>
            <a:off x="455508" y="1617163"/>
            <a:ext cx="2821117" cy="534365"/>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70C0"/>
                </a:solidFill>
                <a:effectLst/>
                <a:uLnTx/>
                <a:uFillTx/>
                <a:ea typeface="Segoe UI" panose="020B0502040204020203" pitchFamily="34" charset="0"/>
                <a:cs typeface="Segoe UI" panose="020B0502040204020203" pitchFamily="34" charset="0"/>
              </a:rPr>
              <a:t>Shared FS/PSA resource view</a:t>
            </a:r>
          </a:p>
        </p:txBody>
      </p:sp>
      <p:sp>
        <p:nvSpPr>
          <p:cNvPr id="161" name="TextBox 160"/>
          <p:cNvSpPr txBox="1">
            <a:spLocks/>
          </p:cNvSpPr>
          <p:nvPr/>
        </p:nvSpPr>
        <p:spPr>
          <a:xfrm>
            <a:off x="1623082" y="4774440"/>
            <a:ext cx="354911" cy="185400"/>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srgbClr val="70AD47">
                    <a:lumMod val="75000"/>
                  </a:srgbClr>
                </a:solidFill>
                <a:effectLst/>
                <a:uLnTx/>
                <a:uFillTx/>
                <a:ea typeface="Segoe UI" panose="020B0502040204020203" pitchFamily="34" charset="0"/>
                <a:cs typeface="Segoe UI" panose="020B0502040204020203" pitchFamily="34" charset="0"/>
              </a:rPr>
              <a:t>solution</a:t>
            </a:r>
          </a:p>
        </p:txBody>
      </p:sp>
      <p:sp>
        <p:nvSpPr>
          <p:cNvPr id="162" name="Rectangle 161"/>
          <p:cNvSpPr/>
          <p:nvPr/>
        </p:nvSpPr>
        <p:spPr>
          <a:xfrm>
            <a:off x="5347662" y="3778004"/>
            <a:ext cx="2796135" cy="417719"/>
          </a:xfrm>
          <a:prstGeom prst="rect">
            <a:avLst/>
          </a:prstGeom>
          <a:solidFill>
            <a:srgbClr val="30A0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Scheduling Assistant API &amp; controls</a:t>
            </a:r>
          </a:p>
        </p:txBody>
      </p:sp>
      <p:sp>
        <p:nvSpPr>
          <p:cNvPr id="163" name="Rectangle 162"/>
          <p:cNvSpPr/>
          <p:nvPr/>
        </p:nvSpPr>
        <p:spPr>
          <a:xfrm>
            <a:off x="5347662" y="3336071"/>
            <a:ext cx="2796135" cy="417719"/>
          </a:xfrm>
          <a:prstGeom prst="rect">
            <a:avLst/>
          </a:prstGeom>
          <a:solidFill>
            <a:srgbClr val="30A0D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Light" panose="020F0302020204030204"/>
                <a:ea typeface="+mn-ea"/>
                <a:cs typeface="+mn-cs"/>
              </a:rPr>
              <a:t>resource availability control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Light" panose="020F0302020204030204"/>
                <a:ea typeface="+mn-ea"/>
                <a:cs typeface="+mn-cs"/>
              </a:rPr>
              <a:t>(intra-day -&gt; multi-day)</a:t>
            </a:r>
          </a:p>
        </p:txBody>
      </p:sp>
      <p:sp>
        <p:nvSpPr>
          <p:cNvPr id="164" name="Arrow: Down 70"/>
          <p:cNvSpPr/>
          <p:nvPr/>
        </p:nvSpPr>
        <p:spPr>
          <a:xfrm>
            <a:off x="6641030" y="4214065"/>
            <a:ext cx="268514" cy="123819"/>
          </a:xfrm>
          <a:prstGeom prst="downArrow">
            <a:avLst/>
          </a:prstGeom>
          <a:solidFill>
            <a:srgbClr val="30A0DA"/>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65" name="Connector: Elbow 73"/>
          <p:cNvCxnSpPr>
            <a:stCxn id="146" idx="8"/>
          </p:cNvCxnSpPr>
          <p:nvPr/>
        </p:nvCxnSpPr>
        <p:spPr>
          <a:xfrm flipH="1">
            <a:off x="8143798" y="1881191"/>
            <a:ext cx="327615" cy="2706725"/>
          </a:xfrm>
          <a:prstGeom prst="bentConnector4">
            <a:avLst>
              <a:gd name="adj1" fmla="val -37796"/>
              <a:gd name="adj2" fmla="val 99919"/>
            </a:avLst>
          </a:prstGeom>
          <a:noFill/>
          <a:ln w="12700" cap="flat" cmpd="sng" algn="ctr">
            <a:solidFill>
              <a:srgbClr val="A5A5A5"/>
            </a:solidFill>
            <a:prstDash val="dash"/>
            <a:miter lim="800000"/>
            <a:tailEnd type="triangle"/>
          </a:ln>
          <a:effectLst/>
        </p:spPr>
      </p:cxnSp>
      <p:sp>
        <p:nvSpPr>
          <p:cNvPr id="166" name="TextBox 165"/>
          <p:cNvSpPr txBox="1"/>
          <p:nvPr/>
        </p:nvSpPr>
        <p:spPr>
          <a:xfrm>
            <a:off x="7599688" y="4812723"/>
            <a:ext cx="609168" cy="169014"/>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srgbClr val="5B9BD5">
                    <a:lumMod val="75000"/>
                  </a:srgbClr>
                </a:solidFill>
                <a:effectLst/>
                <a:uLnTx/>
                <a:uFillTx/>
                <a:ea typeface="Segoe UI" panose="020B0502040204020203" pitchFamily="34" charset="0"/>
                <a:cs typeface="Segoe UI" panose="020B0502040204020203" pitchFamily="34" charset="0"/>
              </a:rPr>
              <a:t>solution</a:t>
            </a:r>
          </a:p>
        </p:txBody>
      </p:sp>
      <p:sp>
        <p:nvSpPr>
          <p:cNvPr id="167" name="TextBox 166"/>
          <p:cNvSpPr txBox="1">
            <a:spLocks/>
          </p:cNvSpPr>
          <p:nvPr/>
        </p:nvSpPr>
        <p:spPr>
          <a:xfrm>
            <a:off x="3423092" y="4774440"/>
            <a:ext cx="354911" cy="185400"/>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srgbClr val="FFC000">
                    <a:lumMod val="50000"/>
                  </a:srgbClr>
                </a:solidFill>
                <a:effectLst/>
                <a:uLnTx/>
                <a:uFillTx/>
                <a:ea typeface="Segoe UI" panose="020B0502040204020203" pitchFamily="34" charset="0"/>
                <a:cs typeface="Segoe UI" panose="020B0502040204020203" pitchFamily="34" charset="0"/>
              </a:rPr>
              <a:t>solution</a:t>
            </a:r>
          </a:p>
        </p:txBody>
      </p:sp>
      <p:grpSp>
        <p:nvGrpSpPr>
          <p:cNvPr id="168" name="Group 167"/>
          <p:cNvGrpSpPr/>
          <p:nvPr/>
        </p:nvGrpSpPr>
        <p:grpSpPr>
          <a:xfrm>
            <a:off x="5103523" y="5330789"/>
            <a:ext cx="3349919" cy="715985"/>
            <a:chOff x="535374" y="5330789"/>
            <a:chExt cx="3682551" cy="715985"/>
          </a:xfrm>
        </p:grpSpPr>
        <p:sp>
          <p:nvSpPr>
            <p:cNvPr id="169" name="Rectangle 168"/>
            <p:cNvSpPr/>
            <p:nvPr/>
          </p:nvSpPr>
          <p:spPr>
            <a:xfrm>
              <a:off x="535374" y="5330789"/>
              <a:ext cx="3558024" cy="715985"/>
            </a:xfrm>
            <a:prstGeom prst="rect">
              <a:avLst/>
            </a:prstGeom>
            <a:solidFill>
              <a:srgbClr val="A5A5A5">
                <a:lumMod val="75000"/>
              </a:srgbClr>
            </a:solidFill>
            <a:ln w="57150" cap="flat" cmpd="sng" algn="ctr">
              <a:noFill/>
              <a:prstDash val="solid"/>
              <a:miter lim="800000"/>
            </a:ln>
            <a:effectLst/>
          </p:spPr>
          <p:txBody>
            <a:bodyPr wrap="none" rtlCol="0" anchor="ct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Resources / Skills / Bookings</a:t>
              </a:r>
            </a:p>
          </p:txBody>
        </p:sp>
        <p:sp>
          <p:nvSpPr>
            <p:cNvPr id="170" name="TextBox 169"/>
            <p:cNvSpPr txBox="1"/>
            <p:nvPr/>
          </p:nvSpPr>
          <p:spPr>
            <a:xfrm>
              <a:off x="3330787" y="5850961"/>
              <a:ext cx="887138" cy="195813"/>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prstClr val="white"/>
                  </a:solidFill>
                  <a:effectLst/>
                  <a:uLnTx/>
                  <a:uFillTx/>
                  <a:ea typeface="Segoe UI" panose="020B0502040204020203" pitchFamily="34" charset="0"/>
                  <a:cs typeface="Segoe UI" panose="020B0502040204020203" pitchFamily="34" charset="0"/>
                </a:rPr>
                <a:t>CRM Core</a:t>
              </a:r>
            </a:p>
          </p:txBody>
        </p:sp>
      </p:grpSp>
      <p:grpSp>
        <p:nvGrpSpPr>
          <p:cNvPr id="171" name="Group 170"/>
          <p:cNvGrpSpPr/>
          <p:nvPr/>
        </p:nvGrpSpPr>
        <p:grpSpPr>
          <a:xfrm>
            <a:off x="5133204" y="2179932"/>
            <a:ext cx="1554480" cy="758952"/>
            <a:chOff x="597444" y="2216854"/>
            <a:chExt cx="1554480" cy="758952"/>
          </a:xfrm>
        </p:grpSpPr>
        <p:sp>
          <p:nvSpPr>
            <p:cNvPr id="172" name="Rectangle 171"/>
            <p:cNvSpPr>
              <a:spLocks/>
            </p:cNvSpPr>
            <p:nvPr/>
          </p:nvSpPr>
          <p:spPr>
            <a:xfrm>
              <a:off x="597444" y="2216854"/>
              <a:ext cx="1554480" cy="758952"/>
            </a:xfrm>
            <a:prstGeom prst="rect">
              <a:avLst/>
            </a:prstGeom>
            <a:solidFill>
              <a:srgbClr val="7EBA27"/>
            </a:solidFill>
            <a:ln w="57150" cap="flat" cmpd="sng" algn="ctr">
              <a:noFill/>
              <a:prstDash val="solid"/>
              <a:miter lim="800000"/>
            </a:ln>
            <a:effectLst/>
          </p:spPr>
          <p:txBody>
            <a:bodyPr rot="0" spcFirstLastPara="0" vertOverflow="overflow" horzOverflow="overflow" vert="horz" wrap="none" lIns="91414" tIns="91414" rIns="91414" bIns="91414" numCol="1" spcCol="0" rtlCol="0" fromWordArt="0" anchor="ctr" anchorCtr="0" forceAA="0" compatLnSpc="1">
              <a:prstTxWarp prst="textNoShape">
                <a:avLst/>
              </a:prstTxWarp>
              <a:noAutofit/>
            </a:bodyPr>
            <a:lstStyle/>
            <a:p>
              <a:pPr marL="1099926" marR="0" lvl="0" indent="0" algn="r" defTabSz="932239" eaLnBrk="1" fontAlgn="base" latinLnBrk="0" hangingPunct="1">
                <a:lnSpc>
                  <a:spcPct val="100000"/>
                </a:lnSpc>
                <a:spcBef>
                  <a:spcPct val="0"/>
                </a:spcBef>
                <a:spcAft>
                  <a:spcPts val="60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PSA</a:t>
              </a:r>
            </a:p>
          </p:txBody>
        </p:sp>
        <p:sp>
          <p:nvSpPr>
            <p:cNvPr id="173" name="Freeform 18"/>
            <p:cNvSpPr>
              <a:spLocks noEditPoints="1"/>
            </p:cNvSpPr>
            <p:nvPr/>
          </p:nvSpPr>
          <p:spPr bwMode="black">
            <a:xfrm>
              <a:off x="705215" y="2347505"/>
              <a:ext cx="296828" cy="44123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ysClr val="window" lastClr="FFFFFF"/>
            </a:solidFill>
            <a:ln>
              <a:noFill/>
            </a:ln>
          </p:spPr>
          <p:txBody>
            <a:bodyPr vert="horz" wrap="square" lIns="0" tIns="41147" rIns="82293" bIns="41147" numCol="1" anchor="t" anchorCtr="0" compatLnSpc="1">
              <a:prstTxWarp prst="textNoShape">
                <a:avLst/>
              </a:prstTxWarp>
            </a:bodyPr>
            <a:lstStyle/>
            <a:p>
              <a:pPr marL="0" marR="0" lvl="0" indent="0" algn="ctr" defTabSz="914187" eaLnBrk="1" fontAlgn="auto" latinLnBrk="0" hangingPunct="1">
                <a:lnSpc>
                  <a:spcPct val="100000"/>
                </a:lnSpc>
                <a:spcBef>
                  <a:spcPts val="0"/>
                </a:spcBef>
                <a:spcAft>
                  <a:spcPts val="0"/>
                </a:spcAft>
                <a:buClrTx/>
                <a:buSzTx/>
                <a:buFontTx/>
                <a:buNone/>
                <a:tabLst/>
                <a:defRPr/>
              </a:pPr>
              <a:endParaRPr kumimoji="0" lang="en-US" sz="1599"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ndParaRPr>
            </a:p>
          </p:txBody>
        </p:sp>
      </p:grpSp>
      <p:grpSp>
        <p:nvGrpSpPr>
          <p:cNvPr id="174" name="Group 173"/>
          <p:cNvGrpSpPr/>
          <p:nvPr/>
        </p:nvGrpSpPr>
        <p:grpSpPr>
          <a:xfrm>
            <a:off x="6795455" y="2179938"/>
            <a:ext cx="1554480" cy="758952"/>
            <a:chOff x="2425098" y="2207951"/>
            <a:chExt cx="1554480" cy="758952"/>
          </a:xfrm>
        </p:grpSpPr>
        <p:sp>
          <p:nvSpPr>
            <p:cNvPr id="175" name="Rectangle 174"/>
            <p:cNvSpPr>
              <a:spLocks/>
            </p:cNvSpPr>
            <p:nvPr/>
          </p:nvSpPr>
          <p:spPr>
            <a:xfrm>
              <a:off x="2425098" y="2207951"/>
              <a:ext cx="1554480" cy="758952"/>
            </a:xfrm>
            <a:prstGeom prst="rect">
              <a:avLst/>
            </a:prstGeom>
            <a:solidFill>
              <a:srgbClr val="FAB718"/>
            </a:solidFill>
            <a:ln w="57150" cap="flat" cmpd="sng" algn="ctr">
              <a:noFill/>
              <a:prstDash val="solid"/>
              <a:miter lim="800000"/>
            </a:ln>
            <a:effectLst/>
          </p:spPr>
          <p:txBody>
            <a:bodyPr rot="0" spcFirstLastPara="0" vertOverflow="overflow" horzOverflow="overflow" vert="horz" wrap="none" lIns="91414" tIns="91414" rIns="91414" bIns="91414" numCol="1" spcCol="0" rtlCol="0" fromWordArt="0" anchor="ctr" anchorCtr="0" forceAA="0" compatLnSpc="1">
              <a:prstTxWarp prst="textNoShape">
                <a:avLst/>
              </a:prstTxWarp>
              <a:noAutofit/>
            </a:bodyPr>
            <a:lstStyle/>
            <a:p>
              <a:pPr marL="1150717" marR="0" lvl="0" indent="0" defTabSz="932239" eaLnBrk="1" fontAlgn="base" latinLnBrk="0" hangingPunct="1">
                <a:lnSpc>
                  <a:spcPct val="100000"/>
                </a:lnSpc>
                <a:spcBef>
                  <a:spcPct val="0"/>
                </a:spcBef>
                <a:spcAft>
                  <a:spcPts val="60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Light" panose="020F0302020204030204"/>
                  <a:ea typeface="Segoe UI" charset="0"/>
                  <a:cs typeface="Segoe UI" charset="0"/>
                </a:rPr>
                <a:t>FS</a:t>
              </a:r>
            </a:p>
          </p:txBody>
        </p:sp>
        <p:pic>
          <p:nvPicPr>
            <p:cNvPr id="176" name="Picture 175"/>
            <p:cNvPicPr>
              <a:picLocks/>
            </p:cNvPicPr>
            <p:nvPr/>
          </p:nvPicPr>
          <p:blipFill>
            <a:blip r:embed="rId7"/>
            <a:stretch>
              <a:fillRect/>
            </a:stretch>
          </p:blipFill>
          <p:spPr>
            <a:xfrm>
              <a:off x="2547216" y="2410133"/>
              <a:ext cx="406209" cy="401793"/>
            </a:xfrm>
            <a:prstGeom prst="rect">
              <a:avLst/>
            </a:prstGeom>
          </p:spPr>
        </p:pic>
      </p:grpSp>
      <p:sp>
        <p:nvSpPr>
          <p:cNvPr id="177" name="TextBox 176"/>
          <p:cNvSpPr txBox="1"/>
          <p:nvPr/>
        </p:nvSpPr>
        <p:spPr>
          <a:xfrm>
            <a:off x="5580238" y="2991000"/>
            <a:ext cx="1861097" cy="364024"/>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alibri Light" panose="020F0302020204030204"/>
                <a:ea typeface="Segoe UI" panose="020B0502040204020203" pitchFamily="34" charset="0"/>
                <a:cs typeface="Segoe UI" panose="020B0502040204020203" pitchFamily="34" charset="0"/>
              </a:rPr>
              <a:t>Resource Scheduling</a:t>
            </a:r>
          </a:p>
        </p:txBody>
      </p:sp>
      <p:sp>
        <p:nvSpPr>
          <p:cNvPr id="178" name="TextBox 177"/>
          <p:cNvSpPr txBox="1"/>
          <p:nvPr/>
        </p:nvSpPr>
        <p:spPr>
          <a:xfrm>
            <a:off x="7768573" y="2783913"/>
            <a:ext cx="561170" cy="135668"/>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prstClr val="white"/>
                </a:solidFill>
                <a:effectLst/>
                <a:uLnTx/>
                <a:uFillTx/>
                <a:ea typeface="Segoe UI" panose="020B0502040204020203" pitchFamily="34" charset="0"/>
                <a:cs typeface="Segoe UI" panose="020B0502040204020203" pitchFamily="34" charset="0"/>
              </a:rPr>
              <a:t>solution</a:t>
            </a:r>
          </a:p>
        </p:txBody>
      </p:sp>
      <p:sp>
        <p:nvSpPr>
          <p:cNvPr id="179" name="TextBox 178"/>
          <p:cNvSpPr txBox="1"/>
          <p:nvPr/>
        </p:nvSpPr>
        <p:spPr>
          <a:xfrm>
            <a:off x="6112204" y="2790122"/>
            <a:ext cx="561170" cy="135668"/>
          </a:xfrm>
          <a:prstGeom prst="rect">
            <a:avLst/>
          </a:prstGeom>
          <a:noFill/>
        </p:spPr>
        <p:txBody>
          <a:bodyPr wrap="non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dirty="0">
                <a:ln>
                  <a:noFill/>
                </a:ln>
                <a:solidFill>
                  <a:prstClr val="white"/>
                </a:solidFill>
                <a:effectLst/>
                <a:uLnTx/>
                <a:uFillTx/>
                <a:ea typeface="Segoe UI" panose="020B0502040204020203" pitchFamily="34" charset="0"/>
                <a:cs typeface="Segoe UI" panose="020B0502040204020203" pitchFamily="34" charset="0"/>
              </a:rPr>
              <a:t>solution</a:t>
            </a:r>
          </a:p>
        </p:txBody>
      </p:sp>
      <p:sp>
        <p:nvSpPr>
          <p:cNvPr id="180" name="TextBox 179"/>
          <p:cNvSpPr txBox="1"/>
          <p:nvPr/>
        </p:nvSpPr>
        <p:spPr>
          <a:xfrm>
            <a:off x="5240975" y="6321176"/>
            <a:ext cx="3444527" cy="551112"/>
          </a:xfrm>
          <a:prstGeom prst="rect">
            <a:avLst/>
          </a:prstGeom>
          <a:noFill/>
        </p:spPr>
        <p:txBody>
          <a:bodyPr wrap="square" lIns="91440" tIns="91440" rIns="91440" bIns="91440" rtlCol="0" anchor="ctr">
            <a:no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0" i="1" u="none" strike="noStrike" kern="0" cap="none" spc="0" normalizeH="0" baseline="0" noProof="0" dirty="0">
                <a:ln>
                  <a:noFill/>
                </a:ln>
                <a:solidFill>
                  <a:srgbClr val="7030A0"/>
                </a:solidFill>
                <a:effectLst/>
                <a:uLnTx/>
                <a:uFillTx/>
                <a:ea typeface="Segoe UI" panose="020B0502040204020203" pitchFamily="34" charset="0"/>
                <a:cs typeface="Segoe UI" panose="020B0502040204020203" pitchFamily="34" charset="0"/>
              </a:rPr>
              <a:t>Common scheduling experience across FS/PSA</a:t>
            </a:r>
          </a:p>
        </p:txBody>
      </p:sp>
    </p:spTree>
    <p:extLst>
      <p:ext uri="{BB962C8B-B14F-4D97-AF65-F5344CB8AC3E}">
        <p14:creationId xmlns:p14="http://schemas.microsoft.com/office/powerpoint/2010/main" val="2032002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46" grpId="0" animBg="1"/>
      <p:bldP spid="147" grpId="0" animBg="1"/>
      <p:bldP spid="148" grpId="0"/>
      <p:bldP spid="149" grpId="0"/>
      <p:bldP spid="150" grpId="0"/>
      <p:bldP spid="151" grpId="0"/>
      <p:bldP spid="162" grpId="0" animBg="1"/>
      <p:bldP spid="163" grpId="0" animBg="1"/>
      <p:bldP spid="164" grpId="0" animBg="1"/>
      <p:bldP spid="166" grpId="0"/>
      <p:bldP spid="177" grpId="0"/>
      <p:bldP spid="178" grpId="0"/>
      <p:bldP spid="179" grpId="0"/>
      <p:bldP spid="1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Roadmap:  Azure </a:t>
            </a:r>
            <a:r>
              <a:rPr lang="en-US" sz="4000" dirty="0" err="1"/>
              <a:t>IoT</a:t>
            </a:r>
            <a:r>
              <a:rPr lang="en-US" sz="4000" dirty="0"/>
              <a:t> Suite Connection</a:t>
            </a:r>
          </a:p>
        </p:txBody>
      </p:sp>
      <p:pic>
        <p:nvPicPr>
          <p:cNvPr id="3" name="Picture 2"/>
          <p:cNvPicPr>
            <a:picLocks noChangeAspect="1"/>
          </p:cNvPicPr>
          <p:nvPr/>
        </p:nvPicPr>
        <p:blipFill>
          <a:blip r:embed="rId2"/>
          <a:stretch>
            <a:fillRect/>
          </a:stretch>
        </p:blipFill>
        <p:spPr>
          <a:xfrm>
            <a:off x="874359" y="982662"/>
            <a:ext cx="10687757" cy="6011863"/>
          </a:xfrm>
          <a:prstGeom prst="rect">
            <a:avLst/>
          </a:prstGeom>
        </p:spPr>
      </p:pic>
    </p:spTree>
    <p:extLst>
      <p:ext uri="{BB962C8B-B14F-4D97-AF65-F5344CB8AC3E}">
        <p14:creationId xmlns:p14="http://schemas.microsoft.com/office/powerpoint/2010/main" val="29215465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Roadmap:  App Modules</a:t>
            </a:r>
          </a:p>
        </p:txBody>
      </p:sp>
      <p:sp>
        <p:nvSpPr>
          <p:cNvPr id="16" name="TextBox 15"/>
          <p:cNvSpPr txBox="1"/>
          <p:nvPr/>
        </p:nvSpPr>
        <p:spPr>
          <a:xfrm>
            <a:off x="513373" y="4956602"/>
            <a:ext cx="3095641" cy="862647"/>
          </a:xfrm>
          <a:prstGeom prst="rect">
            <a:avLst/>
          </a:prstGeom>
          <a:noFill/>
        </p:spPr>
        <p:txBody>
          <a:bodyPr wrap="square"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Four OOTB Apps:</a:t>
            </a:r>
            <a:r>
              <a:rPr kumimoji="0" lang="en-US" sz="1632"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Sales, Service, Field Service, Project Service</a:t>
            </a:r>
          </a:p>
        </p:txBody>
      </p:sp>
      <p:sp>
        <p:nvSpPr>
          <p:cNvPr id="17" name="TextBox 16"/>
          <p:cNvSpPr txBox="1"/>
          <p:nvPr/>
        </p:nvSpPr>
        <p:spPr>
          <a:xfrm>
            <a:off x="513373" y="1927546"/>
            <a:ext cx="3095641" cy="606488"/>
          </a:xfrm>
          <a:prstGeom prst="rect">
            <a:avLst/>
          </a:prstGeom>
          <a:noFill/>
        </p:spPr>
        <p:txBody>
          <a:bodyPr wrap="square"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Simplify Navigation:</a:t>
            </a:r>
            <a:r>
              <a:rPr kumimoji="0" lang="en-US" sz="1632"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Each App has its unique sitemap</a:t>
            </a:r>
          </a:p>
        </p:txBody>
      </p:sp>
      <p:sp>
        <p:nvSpPr>
          <p:cNvPr id="18" name="TextBox 17"/>
          <p:cNvSpPr txBox="1"/>
          <p:nvPr/>
        </p:nvSpPr>
        <p:spPr>
          <a:xfrm>
            <a:off x="513373" y="3316513"/>
            <a:ext cx="3095641" cy="862647"/>
          </a:xfrm>
          <a:prstGeom prst="rect">
            <a:avLst/>
          </a:prstGeom>
          <a:noFill/>
        </p:spPr>
        <p:txBody>
          <a:bodyPr wrap="square"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Reduce Clutter:</a:t>
            </a:r>
            <a:r>
              <a:rPr kumimoji="0" lang="en-US" sz="1632"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Filtered view of Dashboards, Views, Forms, BPF etc.</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845" y="1906479"/>
            <a:ext cx="6993289" cy="2193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p:cNvPicPr>
            <a:picLocks noChangeAspect="1"/>
          </p:cNvPicPr>
          <p:nvPr/>
        </p:nvPicPr>
        <p:blipFill>
          <a:blip r:embed="rId4"/>
          <a:stretch>
            <a:fillRect/>
          </a:stretch>
        </p:blipFill>
        <p:spPr>
          <a:xfrm>
            <a:off x="6204422" y="3844641"/>
            <a:ext cx="5607787" cy="2493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5"/>
          <a:stretch>
            <a:fillRect/>
          </a:stretch>
        </p:blipFill>
        <p:spPr>
          <a:xfrm>
            <a:off x="6218239" y="4014637"/>
            <a:ext cx="2097630" cy="488412"/>
          </a:xfrm>
          <a:prstGeom prst="rect">
            <a:avLst/>
          </a:prstGeom>
        </p:spPr>
      </p:pic>
      <p:sp>
        <p:nvSpPr>
          <p:cNvPr id="12" name="Text Placeholder 29"/>
          <p:cNvSpPr txBox="1">
            <a:spLocks/>
          </p:cNvSpPr>
          <p:nvPr/>
        </p:nvSpPr>
        <p:spPr>
          <a:xfrm>
            <a:off x="274639" y="1098743"/>
            <a:ext cx="12037892" cy="502112"/>
          </a:xfrm>
          <a:prstGeom prst="rect">
            <a:avLst/>
          </a:prstGeom>
        </p:spPr>
        <p:txBody>
          <a:bodyPr lIns="146304" rIns="146304"/>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0">
                      <a:schemeClr val="tx1"/>
                    </a:gs>
                    <a:gs pos="100000">
                      <a:schemeClr val="tx1"/>
                    </a:gs>
                  </a:gsLst>
                  <a:lin ang="5400000" scaled="0"/>
                </a:gradFill>
                <a:effectLst/>
                <a:uLnTx/>
                <a:uFillTx/>
                <a:latin typeface="+mn-lt"/>
                <a:ea typeface="+mn-ea"/>
                <a:cs typeface="+mn-cs"/>
              </a:rPr>
              <a:t>Smaller, modular apps that are role based, task based </a:t>
            </a:r>
            <a:r>
              <a:rPr kumimoji="0" lang="en-US" sz="2400" b="0" i="0" u="none" strike="noStrike" kern="1200" cap="none" spc="0" normalizeH="0" baseline="0" noProof="0" dirty="0" err="1">
                <a:ln>
                  <a:noFill/>
                </a:ln>
                <a:gradFill>
                  <a:gsLst>
                    <a:gs pos="0">
                      <a:schemeClr val="tx1"/>
                    </a:gs>
                    <a:gs pos="100000">
                      <a:schemeClr val="tx1"/>
                    </a:gs>
                  </a:gsLst>
                  <a:lin ang="5400000" scaled="0"/>
                </a:gradFill>
                <a:effectLst/>
                <a:uLnTx/>
                <a:uFillTx/>
                <a:latin typeface="+mn-lt"/>
                <a:ea typeface="+mn-ea"/>
                <a:cs typeface="+mn-cs"/>
              </a:rPr>
              <a:t>etc</a:t>
            </a:r>
            <a:endParaRPr kumimoji="0" lang="en-US" sz="2400" b="0" i="0" u="none" strike="noStrike" kern="1200" cap="none" spc="0" normalizeH="0" baseline="0" noProof="0" dirty="0">
              <a:ln>
                <a:noFill/>
              </a:ln>
              <a:gradFill>
                <a:gsLst>
                  <a:gs pos="0">
                    <a:schemeClr val="tx1"/>
                  </a:gs>
                  <a:gs pos="100000">
                    <a:schemeClr val="tx1"/>
                  </a:gs>
                </a:gsLst>
                <a:lin ang="5400000" scaled="0"/>
              </a:gradFill>
              <a:effectLst/>
              <a:uLnTx/>
              <a:uFillTx/>
              <a:latin typeface="+mn-lt"/>
              <a:ea typeface="+mn-ea"/>
              <a:cs typeface="+mn-cs"/>
            </a:endParaRPr>
          </a:p>
        </p:txBody>
      </p:sp>
    </p:spTree>
    <p:extLst>
      <p:ext uri="{BB962C8B-B14F-4D97-AF65-F5344CB8AC3E}">
        <p14:creationId xmlns:p14="http://schemas.microsoft.com/office/powerpoint/2010/main" val="34670952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Roadmap:  App Modules</a:t>
            </a:r>
            <a:endParaRPr lang="en-US" dirty="0"/>
          </a:p>
        </p:txBody>
      </p:sp>
      <p:sp>
        <p:nvSpPr>
          <p:cNvPr id="11" name="TextBox 10"/>
          <p:cNvSpPr txBox="1"/>
          <p:nvPr/>
        </p:nvSpPr>
        <p:spPr>
          <a:xfrm>
            <a:off x="469889" y="5030742"/>
            <a:ext cx="3095641" cy="862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Sitemap Designer: </a:t>
            </a:r>
            <a:r>
              <a:rPr kumimoji="0" lang="en-US" sz="1632" b="0" i="0" u="none" strike="noStrike" kern="0" cap="none" spc="0" normalizeH="0" baseline="0" noProof="0" dirty="0">
                <a:ln>
                  <a:noFill/>
                </a:ln>
                <a:solidFill>
                  <a:sysClr val="windowText" lastClr="000000"/>
                </a:solidFill>
                <a:effectLst/>
                <a:uLnTx/>
                <a:uFillTx/>
              </a:rPr>
              <a:t>Brand new WYSIWYG integrated sitemap designer</a:t>
            </a:r>
            <a:endParaRPr kumimoji="0" lang="en-US" sz="1632"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sp>
        <p:nvSpPr>
          <p:cNvPr id="12" name="TextBox 11"/>
          <p:cNvSpPr txBox="1"/>
          <p:nvPr/>
        </p:nvSpPr>
        <p:spPr>
          <a:xfrm>
            <a:off x="469889" y="2001686"/>
            <a:ext cx="3095641" cy="60648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chemeClr val="accent1">
                    <a:lumMod val="75000"/>
                    <a:lumOff val="25000"/>
                  </a:schemeClr>
                </a:solidFill>
                <a:effectLst/>
                <a:uLnTx/>
                <a:uFillTx/>
              </a:rPr>
              <a:t>Visual</a:t>
            </a:r>
            <a:r>
              <a:rPr kumimoji="0" lang="en-US" sz="1632" b="0" i="0" u="none" strike="noStrike" kern="0" cap="none" spc="0" normalizeH="0" baseline="0" noProof="0" dirty="0">
                <a:ln>
                  <a:noFill/>
                </a:ln>
                <a:solidFill>
                  <a:sysClr val="windowText" lastClr="000000"/>
                </a:solidFill>
                <a:effectLst/>
                <a:uLnTx/>
                <a:uFillTx/>
              </a:rPr>
              <a:t>: Tile based view of all artifacts of the application </a:t>
            </a:r>
            <a:endParaRPr kumimoji="0" lang="en-US" sz="1428" b="0" i="1" u="none" strike="noStrike" kern="0" cap="none" spc="0" normalizeH="0" baseline="0" noProof="0" dirty="0">
              <a:ln>
                <a:noFill/>
              </a:ln>
              <a:solidFill>
                <a:sysClr val="windowText" lastClr="000000"/>
              </a:solidFill>
              <a:effectLst/>
              <a:uLnTx/>
              <a:uFillTx/>
            </a:endParaRPr>
          </a:p>
        </p:txBody>
      </p:sp>
      <p:sp>
        <p:nvSpPr>
          <p:cNvPr id="13" name="TextBox 12"/>
          <p:cNvSpPr txBox="1"/>
          <p:nvPr/>
        </p:nvSpPr>
        <p:spPr>
          <a:xfrm>
            <a:off x="469889" y="3245851"/>
            <a:ext cx="3095641" cy="11188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32" b="0" i="0" u="none" strike="noStrike" kern="0" cap="none" spc="0" normalizeH="0" baseline="0" noProof="0" dirty="0">
                <a:ln>
                  <a:noFill/>
                </a:ln>
                <a:solidFill>
                  <a:srgbClr val="0070C0"/>
                </a:solidFill>
                <a:effectLst/>
                <a:uLnTx/>
                <a:uFillTx/>
                <a:latin typeface="Segoe UI" panose="020B0502040204020203" pitchFamily="34" charset="0"/>
                <a:cs typeface="Segoe UI" panose="020B0502040204020203" pitchFamily="34" charset="0"/>
              </a:rPr>
              <a:t>App development:</a:t>
            </a:r>
            <a:r>
              <a:rPr kumimoji="0" lang="en-US" sz="1632"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rPr>
              <a:t> Add new or existing artifacts to an application , </a:t>
            </a:r>
            <a:r>
              <a:rPr kumimoji="0" lang="en-US" sz="1632" b="0" i="0" u="none" strike="noStrike" kern="0" cap="none" spc="0" normalizeH="0" baseline="0" noProof="0" dirty="0">
                <a:ln>
                  <a:noFill/>
                </a:ln>
                <a:solidFill>
                  <a:sysClr val="windowText" lastClr="000000"/>
                </a:solidFill>
                <a:effectLst/>
                <a:uLnTx/>
                <a:uFillTx/>
              </a:rPr>
              <a:t>Surface required components of an app </a:t>
            </a:r>
            <a:endParaRPr kumimoji="0" lang="en-US" sz="1632" b="0" i="0" u="none" strike="noStrike" kern="0" cap="none" spc="0" normalizeH="0" baseline="0" noProof="0" dirty="0">
              <a:ln>
                <a:noFill/>
              </a:ln>
              <a:solidFill>
                <a:sysClr val="windowText" lastClr="000000"/>
              </a:solidFill>
              <a:effectLst/>
              <a:uLnTx/>
              <a:uFillTx/>
              <a:latin typeface="Segoe UI" panose="020B0502040204020203" pitchFamily="34" charset="0"/>
              <a:cs typeface="Segoe UI" panose="020B0502040204020203" pitchFamily="34" charset="0"/>
            </a:endParaRPr>
          </a:p>
        </p:txBody>
      </p:sp>
      <p:pic>
        <p:nvPicPr>
          <p:cNvPr id="14" name="Picture 13"/>
          <p:cNvPicPr>
            <a:picLocks noChangeAspect="1"/>
          </p:cNvPicPr>
          <p:nvPr/>
        </p:nvPicPr>
        <p:blipFill>
          <a:blip r:embed="rId3"/>
          <a:stretch>
            <a:fillRect/>
          </a:stretch>
        </p:blipFill>
        <p:spPr>
          <a:xfrm>
            <a:off x="4771505" y="1747588"/>
            <a:ext cx="6050432" cy="3555573"/>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4"/>
          <a:stretch>
            <a:fillRect/>
          </a:stretch>
        </p:blipFill>
        <p:spPr>
          <a:xfrm>
            <a:off x="6141488" y="4601071"/>
            <a:ext cx="5670721" cy="2135834"/>
          </a:xfrm>
          <a:prstGeom prst="rect">
            <a:avLst/>
          </a:prstGeom>
        </p:spPr>
      </p:pic>
      <p:sp>
        <p:nvSpPr>
          <p:cNvPr id="15" name="Text Placeholder 29"/>
          <p:cNvSpPr txBox="1">
            <a:spLocks/>
          </p:cNvSpPr>
          <p:nvPr/>
        </p:nvSpPr>
        <p:spPr>
          <a:xfrm>
            <a:off x="274639" y="1098743"/>
            <a:ext cx="12037892" cy="502112"/>
          </a:xfrm>
          <a:prstGeom prst="rect">
            <a:avLst/>
          </a:prstGeom>
        </p:spPr>
        <p:txBody>
          <a:bodyPr lIns="146304" rIns="146304"/>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0">
                      <a:schemeClr val="tx1"/>
                    </a:gs>
                    <a:gs pos="100000">
                      <a:schemeClr val="tx1"/>
                    </a:gs>
                  </a:gsLst>
                  <a:lin ang="5400000" scaled="0"/>
                </a:gradFill>
                <a:effectLst/>
                <a:uLnTx/>
                <a:uFillTx/>
                <a:latin typeface="+mn-lt"/>
                <a:ea typeface="+mn-ea"/>
                <a:cs typeface="+mn-cs"/>
              </a:rPr>
              <a:t>Simple, Visual and Contextual</a:t>
            </a:r>
          </a:p>
        </p:txBody>
      </p:sp>
    </p:spTree>
    <p:extLst>
      <p:ext uri="{BB962C8B-B14F-4D97-AF65-F5344CB8AC3E}">
        <p14:creationId xmlns:p14="http://schemas.microsoft.com/office/powerpoint/2010/main" val="34303775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Roadmap: Graphical process designer and orchestration</a:t>
            </a:r>
          </a:p>
        </p:txBody>
      </p:sp>
      <p:grpSp>
        <p:nvGrpSpPr>
          <p:cNvPr id="6" name="Group 5"/>
          <p:cNvGrpSpPr/>
          <p:nvPr/>
        </p:nvGrpSpPr>
        <p:grpSpPr>
          <a:xfrm>
            <a:off x="313380" y="1087697"/>
            <a:ext cx="5807622" cy="5581613"/>
            <a:chOff x="6222253" y="2465539"/>
            <a:chExt cx="5807622" cy="5581613"/>
          </a:xfrm>
        </p:grpSpPr>
        <p:cxnSp>
          <p:nvCxnSpPr>
            <p:cNvPr id="7" name="Straight Connector 6"/>
            <p:cNvCxnSpPr>
              <a:cxnSpLocks/>
            </p:cNvCxnSpPr>
            <p:nvPr/>
          </p:nvCxnSpPr>
          <p:spPr>
            <a:xfrm>
              <a:off x="6452037" y="2560752"/>
              <a:ext cx="0" cy="5486400"/>
            </a:xfrm>
            <a:prstGeom prst="line">
              <a:avLst/>
            </a:prstGeom>
            <a:ln w="3810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909237" y="2560752"/>
              <a:ext cx="1828799" cy="457200"/>
              <a:chOff x="1289291" y="656956"/>
              <a:chExt cx="1828799" cy="457200"/>
            </a:xfrm>
          </p:grpSpPr>
          <p:sp>
            <p:nvSpPr>
              <p:cNvPr id="31" name="Rectangle 30"/>
              <p:cNvSpPr/>
              <p:nvPr/>
            </p:nvSpPr>
            <p:spPr>
              <a:xfrm>
                <a:off x="1289291" y="656956"/>
                <a:ext cx="457200"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50" normalizeH="0" baseline="0" noProof="0" dirty="0">
                    <a:ln>
                      <a:noFill/>
                    </a:ln>
                    <a:solidFill>
                      <a:sysClr val="windowText" lastClr="000000"/>
                    </a:solidFill>
                    <a:effectLst/>
                    <a:uLnTx/>
                    <a:uFillTx/>
                    <a:latin typeface="Segoe UI Symbol" panose="020B0502040204020203" pitchFamily="34" charset="0"/>
                    <a:ea typeface="Segoe UI Symbol" panose="020B0502040204020203" pitchFamily="34" charset="0"/>
                  </a:rPr>
                  <a:t></a:t>
                </a:r>
              </a:p>
            </p:txBody>
          </p:sp>
          <p:sp>
            <p:nvSpPr>
              <p:cNvPr id="32" name="Rectangle 31"/>
              <p:cNvSpPr/>
              <p:nvPr/>
            </p:nvSpPr>
            <p:spPr>
              <a:xfrm>
                <a:off x="1289291" y="656956"/>
                <a:ext cx="1828799" cy="4572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029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tx1"/>
                    </a:solidFill>
                    <a:effectLst/>
                    <a:uLnTx/>
                    <a:uFillTx/>
                  </a:rPr>
                  <a:t>Know your customer: personal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rPr>
                  <a:t>(Contact)</a:t>
                </a:r>
              </a:p>
            </p:txBody>
          </p:sp>
        </p:grpSp>
        <p:grpSp>
          <p:nvGrpSpPr>
            <p:cNvPr id="9" name="Group 8"/>
            <p:cNvGrpSpPr/>
            <p:nvPr/>
          </p:nvGrpSpPr>
          <p:grpSpPr>
            <a:xfrm>
              <a:off x="8097957" y="4023792"/>
              <a:ext cx="1828799" cy="457200"/>
              <a:chOff x="374892" y="2969388"/>
              <a:chExt cx="1828799" cy="457200"/>
            </a:xfrm>
          </p:grpSpPr>
          <p:sp>
            <p:nvSpPr>
              <p:cNvPr id="29" name="Rectangle 28"/>
              <p:cNvSpPr/>
              <p:nvPr/>
            </p:nvSpPr>
            <p:spPr>
              <a:xfrm>
                <a:off x="374892" y="2969388"/>
                <a:ext cx="457200"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50" normalizeH="0" baseline="0" noProof="0" dirty="0">
                    <a:ln>
                      <a:noFill/>
                    </a:ln>
                    <a:solidFill>
                      <a:sysClr val="windowText" lastClr="000000"/>
                    </a:solidFill>
                    <a:effectLst/>
                    <a:uLnTx/>
                    <a:uFillTx/>
                    <a:latin typeface="Segoe UI Symbol" panose="020B0502040204020203" pitchFamily="34" charset="0"/>
                    <a:ea typeface="Segoe UI Symbol" panose="020B0502040204020203" pitchFamily="34" charset="0"/>
                  </a:rPr>
                  <a:t></a:t>
                </a:r>
              </a:p>
            </p:txBody>
          </p:sp>
          <p:sp>
            <p:nvSpPr>
              <p:cNvPr id="30" name="Rectangle 29"/>
              <p:cNvSpPr/>
              <p:nvPr/>
            </p:nvSpPr>
            <p:spPr>
              <a:xfrm>
                <a:off x="374892" y="2969388"/>
                <a:ext cx="1828799" cy="4572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029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tx1"/>
                    </a:solidFill>
                    <a:effectLst/>
                    <a:uLnTx/>
                    <a:uFillTx/>
                  </a:rPr>
                  <a:t>Know your customer: org info</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rPr>
                  <a:t>(Account)</a:t>
                </a:r>
              </a:p>
            </p:txBody>
          </p:sp>
        </p:grpSp>
        <p:grpSp>
          <p:nvGrpSpPr>
            <p:cNvPr id="10" name="Group 9"/>
            <p:cNvGrpSpPr/>
            <p:nvPr/>
          </p:nvGrpSpPr>
          <p:grpSpPr>
            <a:xfrm>
              <a:off x="6909237" y="4755312"/>
              <a:ext cx="1828799" cy="457200"/>
              <a:chOff x="2660893" y="2969388"/>
              <a:chExt cx="1828799" cy="457200"/>
            </a:xfrm>
          </p:grpSpPr>
          <p:sp>
            <p:nvSpPr>
              <p:cNvPr id="27" name="Rectangle 26"/>
              <p:cNvSpPr/>
              <p:nvPr/>
            </p:nvSpPr>
            <p:spPr>
              <a:xfrm>
                <a:off x="2660893" y="2969388"/>
                <a:ext cx="457200" cy="457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250" normalizeH="0" baseline="0" noProof="0" dirty="0">
                    <a:ln>
                      <a:noFill/>
                    </a:ln>
                    <a:solidFill>
                      <a:sysClr val="windowText" lastClr="000000"/>
                    </a:solidFill>
                    <a:effectLst/>
                    <a:uLnTx/>
                    <a:uFillTx/>
                    <a:latin typeface="Segoe UI Symbol" panose="020B0502040204020203" pitchFamily="34" charset="0"/>
                    <a:ea typeface="Segoe UI Symbol" panose="020B0502040204020203" pitchFamily="34" charset="0"/>
                  </a:rPr>
                  <a:t></a:t>
                </a:r>
              </a:p>
            </p:txBody>
          </p:sp>
          <p:sp>
            <p:nvSpPr>
              <p:cNvPr id="28" name="Rectangle 27"/>
              <p:cNvSpPr/>
              <p:nvPr/>
            </p:nvSpPr>
            <p:spPr>
              <a:xfrm>
                <a:off x="2660893" y="2969388"/>
                <a:ext cx="1828799" cy="4572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029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tx1"/>
                    </a:solidFill>
                    <a:effectLst/>
                    <a:uLnTx/>
                    <a:uFillTx/>
                  </a:rPr>
                  <a:t>Deal structuring: Product selection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rPr>
                  <a:t>(Opportunity)</a:t>
                </a:r>
              </a:p>
            </p:txBody>
          </p:sp>
        </p:grpSp>
        <p:grpSp>
          <p:nvGrpSpPr>
            <p:cNvPr id="11" name="Group 10"/>
            <p:cNvGrpSpPr/>
            <p:nvPr/>
          </p:nvGrpSpPr>
          <p:grpSpPr>
            <a:xfrm>
              <a:off x="10201076" y="4755311"/>
              <a:ext cx="1828799" cy="914400"/>
              <a:chOff x="5029200" y="1600200"/>
              <a:chExt cx="1828799" cy="914400"/>
            </a:xfrm>
          </p:grpSpPr>
          <p:sp>
            <p:nvSpPr>
              <p:cNvPr id="24" name="Rectangle 23"/>
              <p:cNvSpPr/>
              <p:nvPr/>
            </p:nvSpPr>
            <p:spPr>
              <a:xfrm>
                <a:off x="5029200" y="1600200"/>
                <a:ext cx="4572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150" normalizeH="0" baseline="0" noProof="0" dirty="0">
                    <a:ln>
                      <a:noFill/>
                    </a:ln>
                    <a:solidFill>
                      <a:sysClr val="windowText" lastClr="000000"/>
                    </a:solidFill>
                    <a:effectLst/>
                    <a:uLnTx/>
                    <a:uFillTx/>
                  </a:rPr>
                  <a:t>PBL</a:t>
                </a:r>
              </a:p>
            </p:txBody>
          </p:sp>
          <p:sp>
            <p:nvSpPr>
              <p:cNvPr id="25" name="Rectangle 24"/>
              <p:cNvSpPr/>
              <p:nvPr/>
            </p:nvSpPr>
            <p:spPr>
              <a:xfrm>
                <a:off x="5029200" y="1600200"/>
                <a:ext cx="1828799" cy="4572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029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chemeClr val="tx1"/>
                    </a:solidFill>
                    <a:effectLst/>
                    <a:uLnTx/>
                    <a:uFillTx/>
                  </a:rPr>
                  <a:t>IF </a:t>
                </a:r>
                <a:r>
                  <a:rPr kumimoji="0" lang="en-US" sz="800" b="0" i="0" u="none" strike="noStrike" kern="0" cap="none" spc="0" normalizeH="0" baseline="0" noProof="0" dirty="0">
                    <a:ln>
                      <a:noFill/>
                    </a:ln>
                    <a:solidFill>
                      <a:schemeClr val="tx1"/>
                    </a:solidFill>
                    <a:effectLst/>
                    <a:uLnTx/>
                    <a:uFillTx/>
                  </a:rPr>
                  <a:t>Checking Account &gt; $10K </a:t>
                </a:r>
                <a:r>
                  <a:rPr kumimoji="0" lang="en-US" sz="800" b="1" i="0" u="none" strike="noStrike" kern="0" cap="none" spc="0" normalizeH="0" baseline="0" noProof="0" dirty="0">
                    <a:ln>
                      <a:noFill/>
                    </a:ln>
                    <a:solidFill>
                      <a:schemeClr val="tx1"/>
                    </a:solidFill>
                    <a:effectLst/>
                    <a:uLnTx/>
                    <a:uFillTx/>
                  </a:rPr>
                  <a:t>THEN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rPr>
                  <a:t>Set Recommendation</a:t>
                </a:r>
              </a:p>
            </p:txBody>
          </p:sp>
          <p:sp>
            <p:nvSpPr>
              <p:cNvPr id="26" name="Rectangle 25"/>
              <p:cNvSpPr/>
              <p:nvPr/>
            </p:nvSpPr>
            <p:spPr>
              <a:xfrm>
                <a:off x="5029200" y="2057400"/>
                <a:ext cx="1828799" cy="4572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rPr>
                  <a:t>(PBL is on the Opportunity entity, not the Process entity)</a:t>
                </a:r>
              </a:p>
            </p:txBody>
          </p:sp>
        </p:grpSp>
        <p:cxnSp>
          <p:nvCxnSpPr>
            <p:cNvPr id="12" name="Straight Arrow Connector 11"/>
            <p:cNvCxnSpPr>
              <a:cxnSpLocks/>
              <a:stCxn id="32" idx="2"/>
              <a:endCxn id="28" idx="0"/>
            </p:cNvCxnSpPr>
            <p:nvPr/>
          </p:nvCxnSpPr>
          <p:spPr>
            <a:xfrm>
              <a:off x="7823637" y="3017952"/>
              <a:ext cx="0" cy="17373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28" idx="2"/>
            </p:cNvCxnSpPr>
            <p:nvPr/>
          </p:nvCxnSpPr>
          <p:spPr>
            <a:xfrm>
              <a:off x="7823637" y="5212512"/>
              <a:ext cx="0" cy="28346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28" idx="3"/>
              <a:endCxn id="25" idx="1"/>
            </p:cNvCxnSpPr>
            <p:nvPr/>
          </p:nvCxnSpPr>
          <p:spPr>
            <a:xfrm flipV="1">
              <a:off x="8738036" y="4983911"/>
              <a:ext cx="1463040" cy="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8097957" y="3292272"/>
              <a:ext cx="1828799" cy="457200"/>
              <a:chOff x="7315200" y="2969388"/>
              <a:chExt cx="1828799" cy="457200"/>
            </a:xfrm>
          </p:grpSpPr>
          <p:sp>
            <p:nvSpPr>
              <p:cNvPr id="22" name="Rectangle 21"/>
              <p:cNvSpPr/>
              <p:nvPr/>
            </p:nvSpPr>
            <p:spPr>
              <a:xfrm>
                <a:off x="7315200" y="2969388"/>
                <a:ext cx="457200" cy="457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150" normalizeH="0" baseline="0" noProof="0" dirty="0">
                    <a:ln>
                      <a:noFill/>
                    </a:ln>
                    <a:solidFill>
                      <a:sysClr val="windowText" lastClr="000000"/>
                    </a:solidFill>
                    <a:effectLst/>
                    <a:uLnTx/>
                    <a:uFillTx/>
                  </a:rPr>
                  <a:t>IF</a:t>
                </a:r>
              </a:p>
            </p:txBody>
          </p:sp>
          <p:sp>
            <p:nvSpPr>
              <p:cNvPr id="23" name="Rectangle 22"/>
              <p:cNvSpPr/>
              <p:nvPr/>
            </p:nvSpPr>
            <p:spPr>
              <a:xfrm>
                <a:off x="7315200" y="2969388"/>
                <a:ext cx="1828799" cy="4572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5029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tx1"/>
                    </a:solidFill>
                    <a:effectLst/>
                    <a:uLnTx/>
                    <a:uFillTx/>
                  </a:rPr>
                  <a:t>IF Business Account</a:t>
                </a:r>
              </a:p>
            </p:txBody>
          </p:sp>
        </p:grpSp>
        <p:cxnSp>
          <p:nvCxnSpPr>
            <p:cNvPr id="16" name="Connector: Elbow 71"/>
            <p:cNvCxnSpPr>
              <a:stCxn id="32" idx="2"/>
              <a:endCxn id="23" idx="0"/>
            </p:cNvCxnSpPr>
            <p:nvPr/>
          </p:nvCxnSpPr>
          <p:spPr>
            <a:xfrm rot="16200000" flipH="1">
              <a:off x="8280837" y="2560752"/>
              <a:ext cx="274320" cy="118872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3" idx="2"/>
              <a:endCxn id="30" idx="0"/>
            </p:cNvCxnSpPr>
            <p:nvPr/>
          </p:nvCxnSpPr>
          <p:spPr>
            <a:xfrm>
              <a:off x="9012357" y="3749472"/>
              <a:ext cx="0" cy="2743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73"/>
            <p:cNvCxnSpPr>
              <a:stCxn id="30" idx="2"/>
              <a:endCxn id="28" idx="0"/>
            </p:cNvCxnSpPr>
            <p:nvPr/>
          </p:nvCxnSpPr>
          <p:spPr>
            <a:xfrm rot="5400000">
              <a:off x="8280837" y="4023792"/>
              <a:ext cx="274320" cy="1188720"/>
            </a:xfrm>
            <a:prstGeom prst="bentConnector3">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a:off x="10086776" y="463646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2</a:t>
              </a:r>
            </a:p>
          </p:txBody>
        </p:sp>
        <p:sp>
          <p:nvSpPr>
            <p:cNvPr id="20" name="Oval 19"/>
            <p:cNvSpPr/>
            <p:nvPr/>
          </p:nvSpPr>
          <p:spPr bwMode="auto">
            <a:xfrm>
              <a:off x="8622554" y="2465539"/>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1</a:t>
              </a:r>
            </a:p>
          </p:txBody>
        </p:sp>
        <p:pic>
          <p:nvPicPr>
            <p:cNvPr id="21" name="Picture 20"/>
            <p:cNvPicPr>
              <a:picLocks noChangeAspect="1"/>
            </p:cNvPicPr>
            <p:nvPr/>
          </p:nvPicPr>
          <p:blipFill>
            <a:blip r:embed="rId2">
              <a:duotone>
                <a:prstClr val="black"/>
                <a:schemeClr val="tx2">
                  <a:tint val="45000"/>
                  <a:satMod val="400000"/>
                </a:schemeClr>
              </a:duotone>
            </a:blip>
            <a:srcRect l="5886" r="5886"/>
            <a:stretch>
              <a:fillRect/>
            </a:stretch>
          </p:blipFill>
          <p:spPr>
            <a:xfrm>
              <a:off x="6222253" y="2729025"/>
              <a:ext cx="457200" cy="4572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p:spPr>
        </p:pic>
      </p:grpSp>
      <p:grpSp>
        <p:nvGrpSpPr>
          <p:cNvPr id="33" name="Group 32"/>
          <p:cNvGrpSpPr>
            <a:grpSpLocks noChangeAspect="1"/>
          </p:cNvGrpSpPr>
          <p:nvPr/>
        </p:nvGrpSpPr>
        <p:grpSpPr>
          <a:xfrm>
            <a:off x="6540957" y="1087697"/>
            <a:ext cx="5664272" cy="3777085"/>
            <a:chOff x="3290320" y="3091043"/>
            <a:chExt cx="8686800" cy="4889665"/>
          </a:xfrm>
        </p:grpSpPr>
        <p:pic>
          <p:nvPicPr>
            <p:cNvPr id="34" name="Picture 33"/>
            <p:cNvPicPr>
              <a:picLocks noChangeAspect="1"/>
            </p:cNvPicPr>
            <p:nvPr/>
          </p:nvPicPr>
          <p:blipFill rotWithShape="1">
            <a:blip r:embed="rId3"/>
            <a:srcRect t="27504" b="8871"/>
            <a:stretch/>
          </p:blipFill>
          <p:spPr>
            <a:xfrm>
              <a:off x="3290320" y="3091043"/>
              <a:ext cx="8686800" cy="3108960"/>
            </a:xfrm>
            <a:prstGeom prst="rect">
              <a:avLst/>
            </a:prstGeom>
            <a:ln>
              <a:solidFill>
                <a:schemeClr val="accent1"/>
              </a:solidFill>
            </a:ln>
          </p:spPr>
        </p:pic>
        <p:pic>
          <p:nvPicPr>
            <p:cNvPr id="35" name="Picture 34"/>
            <p:cNvPicPr>
              <a:picLocks noChangeAspect="1"/>
            </p:cNvPicPr>
            <p:nvPr/>
          </p:nvPicPr>
          <p:blipFill rotWithShape="1">
            <a:blip r:embed="rId4"/>
            <a:srcRect l="60714"/>
            <a:stretch/>
          </p:blipFill>
          <p:spPr>
            <a:xfrm>
              <a:off x="6187271" y="3601235"/>
              <a:ext cx="3060807" cy="4379473"/>
            </a:xfrm>
            <a:prstGeom prst="rect">
              <a:avLst/>
            </a:prstGeom>
            <a:ln>
              <a:solidFill>
                <a:schemeClr val="accent1"/>
              </a:solidFill>
            </a:ln>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281" y="3834668"/>
            <a:ext cx="5056782" cy="3338044"/>
          </a:xfrm>
          <a:prstGeom prst="rect">
            <a:avLst/>
          </a:prstGeom>
          <a:effectLst/>
        </p:spPr>
      </p:pic>
      <p:sp>
        <p:nvSpPr>
          <p:cNvPr id="36" name="Rectangle 35"/>
          <p:cNvSpPr/>
          <p:nvPr/>
        </p:nvSpPr>
        <p:spPr>
          <a:xfrm>
            <a:off x="10470222" y="6180184"/>
            <a:ext cx="1858727" cy="674551"/>
          </a:xfrm>
          <a:prstGeom prst="rect">
            <a:avLst/>
          </a:prstGeom>
          <a:ln>
            <a:solidFill>
              <a:srgbClr val="C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rgbClr val="C00000"/>
                </a:solidFill>
                <a:effectLst/>
                <a:uLnTx/>
                <a:uFillTx/>
              </a:rPr>
              <a:t>Microsoft proprietary and confidential information not for distribution</a:t>
            </a:r>
          </a:p>
        </p:txBody>
      </p:sp>
    </p:spTree>
    <p:extLst>
      <p:ext uri="{BB962C8B-B14F-4D97-AF65-F5344CB8AC3E}">
        <p14:creationId xmlns:p14="http://schemas.microsoft.com/office/powerpoint/2010/main" val="3481316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up)">
                                      <p:cBhvr>
                                        <p:cTn id="14" dur="500"/>
                                        <p:tgtEl>
                                          <p:spTgt spid="3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3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4331" y="145415"/>
            <a:ext cx="10348911" cy="5906053"/>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marL="0" marR="0" lvl="0" indent="0" algn="ctr" defTabSz="932114"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grpSp>
        <p:nvGrpSpPr>
          <p:cNvPr id="8" name="Group 7"/>
          <p:cNvGrpSpPr/>
          <p:nvPr/>
        </p:nvGrpSpPr>
        <p:grpSpPr>
          <a:xfrm>
            <a:off x="46005" y="1211912"/>
            <a:ext cx="10209687" cy="4835458"/>
            <a:chOff x="44253" y="906462"/>
            <a:chExt cx="10212584" cy="5141629"/>
          </a:xfrm>
        </p:grpSpPr>
        <p:pic>
          <p:nvPicPr>
            <p:cNvPr id="4" name="Picture 2" descr="\\psf\Host\Volumes\EP File Share\Touch Seattle\Project CCG\Artwork\My.map.png"/>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a:stretch/>
          </p:blipFill>
          <p:spPr bwMode="auto">
            <a:xfrm>
              <a:off x="57623" y="1013658"/>
              <a:ext cx="10134597" cy="49982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44253" y="906462"/>
              <a:ext cx="10212584" cy="514162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8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grpSp>
      <p:sp>
        <p:nvSpPr>
          <p:cNvPr id="3" name="Title 2"/>
          <p:cNvSpPr>
            <a:spLocks noGrp="1"/>
          </p:cNvSpPr>
          <p:nvPr>
            <p:ph type="title" idx="4294967295"/>
          </p:nvPr>
        </p:nvSpPr>
        <p:spPr>
          <a:xfrm>
            <a:off x="1766" y="145414"/>
            <a:ext cx="10252341" cy="576099"/>
          </a:xfrm>
        </p:spPr>
        <p:txBody>
          <a:bodyPr vert="horz" wrap="square" lIns="93234" tIns="46616" rIns="0" bIns="46616" rtlCol="0" anchor="ctr">
            <a:noAutofit/>
          </a:bodyPr>
          <a:lstStyle/>
          <a:p>
            <a:r>
              <a:rPr lang="en-US" sz="2000" cap="all" dirty="0">
                <a:solidFill>
                  <a:srgbClr val="0072C6"/>
                </a:solidFill>
                <a:latin typeface="+mn-lt"/>
                <a:ea typeface="+mj-ea"/>
                <a:cs typeface="+mj-cs"/>
              </a:rPr>
              <a:t>Field &amp; Project service capabilities for </a:t>
            </a:r>
            <a:r>
              <a:rPr lang="en-US" sz="2000" cap="all" dirty="0">
                <a:solidFill>
                  <a:schemeClr val="bg2"/>
                </a:solidFill>
                <a:latin typeface="+mn-lt"/>
                <a:ea typeface="+mj-ea"/>
                <a:cs typeface="+mj-cs"/>
              </a:rPr>
              <a:t>Microsoft Dynamics CRM Online</a:t>
            </a:r>
            <a:endParaRPr lang="en-US" sz="1599" cap="all" dirty="0">
              <a:solidFill>
                <a:schemeClr val="bg2"/>
              </a:solidFill>
              <a:latin typeface="+mn-lt"/>
              <a:ea typeface="+mj-ea"/>
              <a:cs typeface="+mj-cs"/>
            </a:endParaRPr>
          </a:p>
        </p:txBody>
      </p:sp>
      <p:sp>
        <p:nvSpPr>
          <p:cNvPr id="5" name="Rectangle 4"/>
          <p:cNvSpPr/>
          <p:nvPr/>
        </p:nvSpPr>
        <p:spPr bwMode="auto">
          <a:xfrm>
            <a:off x="10278748" y="1492"/>
            <a:ext cx="2178711" cy="6991547"/>
          </a:xfrm>
          <a:prstGeom prst="rect">
            <a:avLst/>
          </a:prstGeom>
          <a:solidFill>
            <a:schemeClr val="bg2">
              <a:lumMod val="75000"/>
            </a:schemeClr>
          </a:solidFill>
          <a:ln>
            <a:noFill/>
            <a:headEnd type="none" w="med" len="med"/>
            <a:tailEnd type="none" w="med" len="med"/>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16" rIns="0" bIns="46616" numCol="1" rtlCol="0" anchor="ctr" anchorCtr="0" compatLnSpc="1">
            <a:prstTxWarp prst="textNoShape">
              <a:avLst/>
            </a:prstTxWarp>
          </a:bodyPr>
          <a:lstStyle/>
          <a:p>
            <a:pPr marL="0" marR="0" lvl="0" indent="0" algn="ctr" defTabSz="931935" eaLnBrk="1" fontAlgn="base" latinLnBrk="0" hangingPunct="1">
              <a:lnSpc>
                <a:spcPct val="100000"/>
              </a:lnSpc>
              <a:spcBef>
                <a:spcPct val="0"/>
              </a:spcBef>
              <a:spcAft>
                <a:spcPct val="0"/>
              </a:spcAft>
              <a:buClrTx/>
              <a:buSzTx/>
              <a:buFontTx/>
              <a:buNone/>
              <a:tabLst/>
              <a:defRPr/>
            </a:pPr>
            <a:endParaRPr kumimoji="0" lang="en-US" sz="119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20" name="TextBox 19"/>
          <p:cNvSpPr txBox="1"/>
          <p:nvPr/>
        </p:nvSpPr>
        <p:spPr>
          <a:xfrm>
            <a:off x="10346044" y="-50559"/>
            <a:ext cx="2044119" cy="634260"/>
          </a:xfrm>
          <a:prstGeom prst="rect">
            <a:avLst/>
          </a:prstGeom>
          <a:noFill/>
        </p:spPr>
        <p:txBody>
          <a:bodyPr wrap="square" lIns="91401" tIns="146241" rIns="91401" bIns="146241" rtlCol="0">
            <a:spAutoFit/>
          </a:bodyPr>
          <a:lstStyle/>
          <a:p>
            <a:pPr marL="0" marR="0" lvl="0" indent="0" algn="ctr" defTabSz="932205"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Light" panose="020B0502040204020203" pitchFamily="34" charset="0"/>
                <a:cs typeface="Segoe UI Light" panose="020B0502040204020203" pitchFamily="34" charset="0"/>
              </a:rPr>
              <a:t>Languages</a:t>
            </a:r>
          </a:p>
        </p:txBody>
      </p:sp>
      <p:sp>
        <p:nvSpPr>
          <p:cNvPr id="14" name="TextBox 13"/>
          <p:cNvSpPr txBox="1"/>
          <p:nvPr/>
        </p:nvSpPr>
        <p:spPr>
          <a:xfrm>
            <a:off x="-4332" y="6693778"/>
            <a:ext cx="914114" cy="313728"/>
          </a:xfrm>
          <a:prstGeom prst="rect">
            <a:avLst/>
          </a:prstGeom>
          <a:noFill/>
        </p:spPr>
        <p:txBody>
          <a:bodyPr wrap="none" rtlCol="0" anchor="t">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solidFill>
                  <a:srgbClr val="FFFFFF"/>
                </a:solidFill>
                <a:effectLst/>
                <a:uLnTx/>
                <a:uFillTx/>
                <a:latin typeface="Segoe UI Light" panose="020B0502040204020203" pitchFamily="34" charset="0"/>
                <a:cs typeface="Segoe UI Light" panose="020B0502040204020203" pitchFamily="34" charset="0"/>
              </a:rPr>
              <a:t>May 2016</a:t>
            </a:r>
          </a:p>
        </p:txBody>
      </p:sp>
      <p:sp>
        <p:nvSpPr>
          <p:cNvPr id="26" name="TextBox 25"/>
          <p:cNvSpPr txBox="1"/>
          <p:nvPr/>
        </p:nvSpPr>
        <p:spPr>
          <a:xfrm>
            <a:off x="-3761" y="6195391"/>
            <a:ext cx="10259453" cy="376684"/>
          </a:xfrm>
          <a:prstGeom prst="rect">
            <a:avLst/>
          </a:prstGeom>
          <a:noFill/>
        </p:spPr>
        <p:txBody>
          <a:bodyPr wrap="square" lIns="0" tIns="0" rIns="0" bIns="0" rtlCol="0" anchor="t">
            <a:spAutoFit/>
          </a:bodyPr>
          <a:lstStyle/>
          <a:p>
            <a:pPr marL="0" marR="0" lvl="0" indent="0" algn="ctr" defTabSz="93220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gradFill>
                  <a:gsLst>
                    <a:gs pos="0">
                      <a:srgbClr val="FFFFFF"/>
                    </a:gs>
                    <a:gs pos="86000">
                      <a:srgbClr val="FFFFFF"/>
                    </a:gs>
                  </a:gsLst>
                  <a:lin ang="5400000" scaled="0"/>
                </a:gradFill>
                <a:effectLst/>
                <a:uLnTx/>
                <a:uFillTx/>
                <a:latin typeface="Segoe UI Light" panose="020B0502040204020203" pitchFamily="34" charset="0"/>
                <a:cs typeface="Segoe UI Light" panose="020B0502040204020203" pitchFamily="34" charset="0"/>
              </a:rPr>
              <a:t>Project service automation capabilities in 20+ languages</a:t>
            </a:r>
          </a:p>
        </p:txBody>
      </p:sp>
      <p:graphicFrame>
        <p:nvGraphicFramePr>
          <p:cNvPr id="28" name="Table 27"/>
          <p:cNvGraphicFramePr>
            <a:graphicFrameLocks noGrp="1"/>
          </p:cNvGraphicFramePr>
          <p:nvPr>
            <p:extLst/>
          </p:nvPr>
        </p:nvGraphicFramePr>
        <p:xfrm>
          <a:off x="10469039" y="583701"/>
          <a:ext cx="1798128" cy="4056236"/>
        </p:xfrm>
        <a:graphic>
          <a:graphicData uri="http://schemas.openxmlformats.org/drawingml/2006/table">
            <a:tbl>
              <a:tblPr firstRow="1" bandRow="1">
                <a:tableStyleId>{5C22544A-7EE6-4342-B048-85BDC9FD1C3A}</a:tableStyleId>
              </a:tblPr>
              <a:tblGrid>
                <a:gridCol w="1798128">
                  <a:extLst>
                    <a:ext uri="{9D8B030D-6E8A-4147-A177-3AD203B41FA5}">
                      <a16:colId xmlns:a16="http://schemas.microsoft.com/office/drawing/2014/main" val="365840367"/>
                    </a:ext>
                  </a:extLst>
                </a:gridCol>
              </a:tblGrid>
              <a:tr h="370870">
                <a:tc>
                  <a:txBody>
                    <a:bodyPr/>
                    <a:lstStyle/>
                    <a:p>
                      <a:pPr algn="ctr" rtl="0" fontAlgn="b"/>
                      <a:r>
                        <a:rPr lang="en-US" sz="1100" kern="1200" dirty="0">
                          <a:solidFill>
                            <a:schemeClr val="tx1"/>
                          </a:solidFill>
                          <a:latin typeface="+mn-lt"/>
                          <a:ea typeface="+mn-ea"/>
                          <a:cs typeface="+mn-cs"/>
                        </a:rPr>
                        <a:t>Web and mobile clients</a:t>
                      </a:r>
                      <a:endParaRPr lang="en-US" sz="1100" kern="1200" dirty="0">
                        <a:solidFill>
                          <a:schemeClr val="tx1"/>
                        </a:solidFill>
                        <a:latin typeface="+mn-lt"/>
                        <a:ea typeface="+mn-ea"/>
                        <a:cs typeface="Segoe UI"/>
                      </a:endParaRPr>
                    </a:p>
                  </a:txBody>
                  <a:tcPr marL="9523" marR="9523" marT="952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8684254"/>
                  </a:ext>
                </a:extLst>
              </a:tr>
              <a:tr h="3685366">
                <a:tc>
                  <a:txBody>
                    <a:bodyPr/>
                    <a:lstStyle/>
                    <a:p>
                      <a:pPr algn="ctr" fontAlgn="b"/>
                      <a:r>
                        <a:rPr lang="en-US" sz="1100" kern="1200" dirty="0">
                          <a:solidFill>
                            <a:schemeClr val="tx1"/>
                          </a:solidFill>
                          <a:latin typeface="+mn-lt"/>
                          <a:ea typeface="+mn-ea"/>
                          <a:cs typeface="Segoe UI"/>
                        </a:rPr>
                        <a:t>Arabic*</a:t>
                      </a:r>
                    </a:p>
                    <a:p>
                      <a:pPr marL="0" algn="ctr" defTabSz="932742" rtl="0" eaLnBrk="1" fontAlgn="b" latinLnBrk="0" hangingPunct="1"/>
                      <a:r>
                        <a:rPr lang="en-US" sz="1100" kern="1200" dirty="0">
                          <a:solidFill>
                            <a:schemeClr val="tx1"/>
                          </a:solidFill>
                          <a:latin typeface="+mn-lt"/>
                          <a:ea typeface="+mn-ea"/>
                          <a:cs typeface="Segoe UI"/>
                        </a:rPr>
                        <a:t>Chinese Simplified</a:t>
                      </a:r>
                    </a:p>
                    <a:p>
                      <a:pPr marL="0" algn="ctr" defTabSz="932742" rtl="0" eaLnBrk="1" fontAlgn="b" latinLnBrk="0" hangingPunct="1"/>
                      <a:r>
                        <a:rPr lang="en-US" sz="1100" kern="1200" dirty="0">
                          <a:solidFill>
                            <a:schemeClr val="tx1"/>
                          </a:solidFill>
                          <a:latin typeface="+mn-lt"/>
                          <a:ea typeface="+mn-ea"/>
                          <a:cs typeface="Segoe UI"/>
                        </a:rPr>
                        <a:t>Chinese Traditional</a:t>
                      </a:r>
                    </a:p>
                    <a:p>
                      <a:pPr algn="ctr" fontAlgn="b"/>
                      <a:r>
                        <a:rPr lang="en-US" sz="1100" kern="1200" dirty="0">
                          <a:solidFill>
                            <a:schemeClr val="tx1"/>
                          </a:solidFill>
                          <a:latin typeface="+mn-lt"/>
                          <a:ea typeface="+mn-ea"/>
                          <a:cs typeface="Segoe UI"/>
                        </a:rPr>
                        <a:t>Danish</a:t>
                      </a:r>
                    </a:p>
                    <a:p>
                      <a:pPr algn="ctr" fontAlgn="b"/>
                      <a:r>
                        <a:rPr lang="en-US" sz="1100" kern="1200" dirty="0">
                          <a:solidFill>
                            <a:schemeClr val="tx1"/>
                          </a:solidFill>
                          <a:latin typeface="+mn-lt"/>
                          <a:ea typeface="+mn-ea"/>
                          <a:cs typeface="Segoe UI"/>
                        </a:rPr>
                        <a:t>Dutch </a:t>
                      </a:r>
                    </a:p>
                    <a:p>
                      <a:pPr algn="ctr" fontAlgn="b"/>
                      <a:r>
                        <a:rPr lang="en-US" sz="1100" kern="1200" dirty="0">
                          <a:solidFill>
                            <a:schemeClr val="tx1"/>
                          </a:solidFill>
                          <a:latin typeface="+mn-lt"/>
                          <a:ea typeface="+mn-ea"/>
                          <a:cs typeface="Segoe UI"/>
                        </a:rPr>
                        <a:t> English</a:t>
                      </a:r>
                    </a:p>
                    <a:p>
                      <a:pPr algn="ctr" fontAlgn="b"/>
                      <a:r>
                        <a:rPr lang="en-US" sz="1100" kern="1200" dirty="0">
                          <a:solidFill>
                            <a:schemeClr val="tx1"/>
                          </a:solidFill>
                          <a:latin typeface="+mn-lt"/>
                          <a:ea typeface="+mn-ea"/>
                          <a:cs typeface="Segoe UI"/>
                        </a:rPr>
                        <a:t>Finnish</a:t>
                      </a:r>
                    </a:p>
                    <a:p>
                      <a:pPr algn="ctr" fontAlgn="b"/>
                      <a:r>
                        <a:rPr lang="en-US" sz="1100" kern="1200" dirty="0">
                          <a:solidFill>
                            <a:schemeClr val="tx1"/>
                          </a:solidFill>
                          <a:latin typeface="+mn-lt"/>
                          <a:ea typeface="+mn-ea"/>
                          <a:cs typeface="Segoe UI"/>
                        </a:rPr>
                        <a:t>French</a:t>
                      </a:r>
                    </a:p>
                    <a:p>
                      <a:pPr marL="0" algn="ctr" defTabSz="932742" rtl="0" eaLnBrk="1" fontAlgn="b" latinLnBrk="0" hangingPunct="1"/>
                      <a:r>
                        <a:rPr lang="en-US" sz="1100" kern="1200" dirty="0">
                          <a:solidFill>
                            <a:schemeClr val="tx1"/>
                          </a:solidFill>
                          <a:latin typeface="+mn-lt"/>
                          <a:ea typeface="+mn-ea"/>
                          <a:cs typeface="Segoe UI"/>
                        </a:rPr>
                        <a:t>German</a:t>
                      </a:r>
                    </a:p>
                    <a:p>
                      <a:pPr algn="ctr" fontAlgn="b"/>
                      <a:r>
                        <a:rPr lang="en-US" sz="1100" kern="1200" dirty="0">
                          <a:solidFill>
                            <a:schemeClr val="tx1"/>
                          </a:solidFill>
                          <a:latin typeface="+mn-lt"/>
                          <a:ea typeface="+mn-ea"/>
                          <a:cs typeface="Segoe UI"/>
                        </a:rPr>
                        <a:t>Greek</a:t>
                      </a:r>
                    </a:p>
                    <a:p>
                      <a:pPr algn="ctr" fontAlgn="b"/>
                      <a:r>
                        <a:rPr lang="en-US" sz="1100" kern="1200" dirty="0">
                          <a:solidFill>
                            <a:schemeClr val="tx1"/>
                          </a:solidFill>
                          <a:latin typeface="+mn-lt"/>
                          <a:ea typeface="+mn-ea"/>
                          <a:cs typeface="Segoe UI"/>
                        </a:rPr>
                        <a:t>Hebrew*</a:t>
                      </a:r>
                    </a:p>
                    <a:p>
                      <a:pPr marL="0" algn="ctr" defTabSz="932742" rtl="0" eaLnBrk="1" fontAlgn="b" latinLnBrk="0" hangingPunct="1"/>
                      <a:r>
                        <a:rPr lang="en-US" sz="1100" kern="1200" dirty="0">
                          <a:solidFill>
                            <a:schemeClr val="tx1"/>
                          </a:solidFill>
                          <a:latin typeface="+mn-lt"/>
                          <a:ea typeface="+mn-ea"/>
                          <a:cs typeface="Segoe UI"/>
                        </a:rPr>
                        <a:t>Italian</a:t>
                      </a:r>
                    </a:p>
                    <a:p>
                      <a:pPr marL="0" algn="ctr" defTabSz="932742" rtl="0" eaLnBrk="1" fontAlgn="b" latinLnBrk="0" hangingPunct="1"/>
                      <a:r>
                        <a:rPr lang="en-US" sz="1100" kern="1200" dirty="0">
                          <a:solidFill>
                            <a:schemeClr val="tx1"/>
                          </a:solidFill>
                          <a:latin typeface="+mn-lt"/>
                          <a:ea typeface="+mn-ea"/>
                          <a:cs typeface="Segoe UI"/>
                        </a:rPr>
                        <a:t>Japanese</a:t>
                      </a:r>
                    </a:p>
                    <a:p>
                      <a:pPr marL="0" algn="ctr" defTabSz="932742" rtl="0" eaLnBrk="1" fontAlgn="b" latinLnBrk="0" hangingPunct="1"/>
                      <a:r>
                        <a:rPr lang="en-US" sz="1100" kern="1200" dirty="0">
                          <a:solidFill>
                            <a:schemeClr val="tx1"/>
                          </a:solidFill>
                          <a:latin typeface="+mn-lt"/>
                          <a:ea typeface="+mn-ea"/>
                          <a:cs typeface="Segoe UI"/>
                        </a:rPr>
                        <a:t>Norwegian</a:t>
                      </a:r>
                    </a:p>
                    <a:p>
                      <a:pPr marL="0" algn="ctr" defTabSz="932742" rtl="0" eaLnBrk="1" fontAlgn="b" latinLnBrk="0" hangingPunct="1"/>
                      <a:r>
                        <a:rPr lang="en-US" sz="1100" kern="1200" dirty="0">
                          <a:solidFill>
                            <a:schemeClr val="tx1"/>
                          </a:solidFill>
                          <a:latin typeface="+mn-lt"/>
                          <a:ea typeface="+mn-ea"/>
                          <a:cs typeface="Segoe UI"/>
                        </a:rPr>
                        <a:t>Polish</a:t>
                      </a:r>
                    </a:p>
                    <a:p>
                      <a:pPr marL="0" algn="ctr" defTabSz="932742" rtl="0" eaLnBrk="1" fontAlgn="b" latinLnBrk="0" hangingPunct="1"/>
                      <a:r>
                        <a:rPr lang="en-US" sz="1100" kern="1200" dirty="0">
                          <a:solidFill>
                            <a:schemeClr val="tx1"/>
                          </a:solidFill>
                          <a:latin typeface="+mn-lt"/>
                          <a:ea typeface="+mn-ea"/>
                          <a:cs typeface="Segoe UI"/>
                        </a:rPr>
                        <a:t>Portuguese</a:t>
                      </a:r>
                    </a:p>
                    <a:p>
                      <a:pPr algn="ctr" fontAlgn="b"/>
                      <a:r>
                        <a:rPr lang="en-US" sz="1100" kern="1200" dirty="0">
                          <a:solidFill>
                            <a:schemeClr val="tx1"/>
                          </a:solidFill>
                          <a:latin typeface="+mn-lt"/>
                          <a:ea typeface="+mn-ea"/>
                          <a:cs typeface="Segoe UI"/>
                        </a:rPr>
                        <a:t>Russian</a:t>
                      </a:r>
                    </a:p>
                    <a:p>
                      <a:pPr marL="0" algn="ctr" defTabSz="932742" rtl="0" eaLnBrk="1" fontAlgn="b" latinLnBrk="0" hangingPunct="1"/>
                      <a:r>
                        <a:rPr lang="en-US" sz="1100" kern="1200" dirty="0">
                          <a:solidFill>
                            <a:schemeClr val="tx1"/>
                          </a:solidFill>
                          <a:latin typeface="+mn-lt"/>
                          <a:ea typeface="+mn-ea"/>
                          <a:cs typeface="Segoe UI"/>
                        </a:rPr>
                        <a:t>Spanish (Neutral)</a:t>
                      </a:r>
                    </a:p>
                    <a:p>
                      <a:pPr algn="ctr" fontAlgn="b"/>
                      <a:r>
                        <a:rPr lang="en-US" sz="1100" kern="1200" dirty="0">
                          <a:solidFill>
                            <a:schemeClr val="tx1"/>
                          </a:solidFill>
                          <a:latin typeface="+mn-lt"/>
                          <a:ea typeface="+mn-ea"/>
                          <a:cs typeface="Segoe UI"/>
                        </a:rPr>
                        <a:t>Swedish</a:t>
                      </a:r>
                    </a:p>
                    <a:p>
                      <a:pPr algn="ctr" fontAlgn="b"/>
                      <a:r>
                        <a:rPr lang="en-US" sz="1100" kern="1200" dirty="0">
                          <a:solidFill>
                            <a:schemeClr val="tx1"/>
                          </a:solidFill>
                          <a:latin typeface="+mn-lt"/>
                          <a:ea typeface="+mn-ea"/>
                          <a:cs typeface="Segoe UI"/>
                        </a:rPr>
                        <a:t>Thai</a:t>
                      </a:r>
                    </a:p>
                    <a:p>
                      <a:pPr marL="0" algn="ctr" defTabSz="932742" rtl="0" eaLnBrk="1" fontAlgn="b" latinLnBrk="0" hangingPunct="1"/>
                      <a:r>
                        <a:rPr lang="en-US" sz="1100" kern="1200" dirty="0">
                          <a:solidFill>
                            <a:schemeClr val="tx1"/>
                          </a:solidFill>
                          <a:latin typeface="+mn-lt"/>
                          <a:ea typeface="+mn-ea"/>
                          <a:cs typeface="Segoe UI"/>
                        </a:rPr>
                        <a:t>Turkish</a:t>
                      </a:r>
                    </a:p>
                  </a:txBody>
                  <a:tcPr marL="7618" marR="7618" marT="761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371677"/>
                  </a:ext>
                </a:extLst>
              </a:tr>
            </a:tbl>
          </a:graphicData>
        </a:graphic>
      </p:graphicFrame>
      <p:sp>
        <p:nvSpPr>
          <p:cNvPr id="29" name="TextBox 28"/>
          <p:cNvSpPr txBox="1"/>
          <p:nvPr/>
        </p:nvSpPr>
        <p:spPr>
          <a:xfrm>
            <a:off x="10339818" y="4930669"/>
            <a:ext cx="2044119" cy="1994620"/>
          </a:xfrm>
          <a:prstGeom prst="rect">
            <a:avLst/>
          </a:prstGeom>
          <a:noFill/>
        </p:spPr>
        <p:txBody>
          <a:bodyPr wrap="square" lIns="45706" tIns="45706" rIns="45706" bIns="45706" rtlCol="0" anchor="b">
            <a:spAutoFit/>
          </a:bodyPr>
          <a:lstStyle>
            <a:defPPr>
              <a:defRPr lang="en-US"/>
            </a:defPPr>
            <a:lvl1pPr marL="114300" indent="-114300">
              <a:spcAft>
                <a:spcPts val="600"/>
              </a:spcAft>
              <a:defRPr sz="1200" cap="none">
                <a:latin typeface="Segoe UI Light" panose="020B0502040204020203" pitchFamily="34" charset="0"/>
                <a:cs typeface="Segoe UI Light" panose="020B0502040204020203" pitchFamily="34" charset="0"/>
              </a:defRPr>
            </a:lvl1pPr>
          </a:lstStyle>
          <a:p>
            <a:pPr marL="114256" marR="0" lvl="0" indent="-114256" defTabSz="932384" eaLnBrk="1" fontAlgn="auto" latinLnBrk="0" hangingPunct="1">
              <a:lnSpc>
                <a:spcPct val="90000"/>
              </a:lnSpc>
              <a:spcBef>
                <a:spcPts val="0"/>
              </a:spcBef>
              <a:spcAft>
                <a:spcPts val="60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Light" panose="020B0502040204020203" pitchFamily="34" charset="0"/>
                <a:cs typeface="Segoe UI Light" panose="020B0502040204020203" pitchFamily="34" charset="0"/>
              </a:rPr>
              <a:t>*	Right-to-left screen mirroring partially supported in the web client and not in mobile clients.</a:t>
            </a:r>
          </a:p>
          <a:p>
            <a:pPr marL="114256" marR="0" lvl="0" indent="-114256" defTabSz="932384" eaLnBrk="1" fontAlgn="auto" latinLnBrk="0" hangingPunct="1">
              <a:lnSpc>
                <a:spcPct val="90000"/>
              </a:lnSpc>
              <a:spcBef>
                <a:spcPts val="0"/>
              </a:spcBef>
              <a:spcAft>
                <a:spcPts val="60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Light" panose="020B0502040204020203" pitchFamily="34" charset="0"/>
                <a:cs typeface="Segoe UI Light" panose="020B0502040204020203" pitchFamily="34" charset="0"/>
              </a:rPr>
              <a:t>**Solution availability in government and sovereign clouds varies. CRM admins must decide whether to allow use of mobile apps and services that cross compliance boundaries.</a:t>
            </a:r>
          </a:p>
        </p:txBody>
      </p:sp>
      <p:graphicFrame>
        <p:nvGraphicFramePr>
          <p:cNvPr id="22" name="Table 7"/>
          <p:cNvGraphicFramePr>
            <a:graphicFrameLocks noGrp="1"/>
          </p:cNvGraphicFramePr>
          <p:nvPr>
            <p:extLst/>
          </p:nvPr>
        </p:nvGraphicFramePr>
        <p:xfrm>
          <a:off x="657215" y="697343"/>
          <a:ext cx="2010825" cy="5241022"/>
        </p:xfrm>
        <a:graphic>
          <a:graphicData uri="http://schemas.openxmlformats.org/drawingml/2006/table">
            <a:tbl>
              <a:tblPr firstRow="1" bandRow="1">
                <a:tableStyleId>{5C22544A-7EE6-4342-B048-85BDC9FD1C3A}</a:tableStyleId>
              </a:tblPr>
              <a:tblGrid>
                <a:gridCol w="2010825">
                  <a:extLst>
                    <a:ext uri="{9D8B030D-6E8A-4147-A177-3AD203B41FA5}">
                      <a16:colId xmlns:a16="http://schemas.microsoft.com/office/drawing/2014/main" val="1757509171"/>
                    </a:ext>
                  </a:extLst>
                </a:gridCol>
              </a:tblGrid>
              <a:tr h="262377">
                <a:tc>
                  <a:txBody>
                    <a:bodyPr/>
                    <a:lstStyle/>
                    <a:p>
                      <a:r>
                        <a:rPr lang="en-US" sz="1100" b="1" dirty="0">
                          <a:solidFill>
                            <a:schemeClr val="bg2"/>
                          </a:solidFill>
                          <a:latin typeface="Segoe UI Light" panose="020B0502040204020203" pitchFamily="34" charset="0"/>
                          <a:cs typeface="Segoe UI Light" panose="020B0502040204020203" pitchFamily="34" charset="0"/>
                        </a:rPr>
                        <a:t>Americas (31)</a:t>
                      </a:r>
                    </a:p>
                  </a:txBody>
                  <a:tcPr marL="91401" marR="91401"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7926237"/>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Argentina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9555111"/>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Bahamas </a:t>
                      </a:r>
                      <a:endParaRPr lang="en-US" sz="1000" b="0" strike="noStrike"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47307"/>
                  </a:ext>
                </a:extLst>
              </a:tr>
              <a:tr h="639898">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Barbados </a:t>
                      </a:r>
                      <a:endParaRPr lang="en-US" sz="1000" b="0" strike="noStrike" kern="1200" baseline="30000" dirty="0">
                        <a:solidFill>
                          <a:srgbClr val="0070C0"/>
                        </a:solidFill>
                        <a:latin typeface="Segoe UI Light" panose="020B0502040204020203" pitchFamily="34" charset="0"/>
                        <a:ea typeface="+mn-ea"/>
                        <a:cs typeface="Segoe UI Light" panose="020B0502040204020203" pitchFamily="34" charset="0"/>
                      </a:endParaRPr>
                    </a:p>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Belize</a:t>
                      </a:r>
                      <a:r>
                        <a:rPr lang="en-US" sz="1000" b="0" strike="noStrike" kern="1200" baseline="30000" dirty="0">
                          <a:solidFill>
                            <a:srgbClr val="0070C0"/>
                          </a:solidFill>
                          <a:latin typeface="Segoe UI Light" panose="020B0502040204020203" pitchFamily="34" charset="0"/>
                          <a:ea typeface="+mn-ea"/>
                          <a:cs typeface="Segoe UI Light" panose="020B0502040204020203" pitchFamily="34" charset="0"/>
                        </a:rPr>
                        <a:t> </a:t>
                      </a:r>
                    </a:p>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Bermuda</a:t>
                      </a:r>
                      <a:r>
                        <a:rPr lang="en-US" sz="1000" b="0" strike="noStrike" kern="1200" baseline="30000" dirty="0">
                          <a:solidFill>
                            <a:srgbClr val="0070C0"/>
                          </a:solidFill>
                          <a:latin typeface="Segoe UI Light" panose="020B0502040204020203" pitchFamily="34" charset="0"/>
                          <a:ea typeface="+mn-ea"/>
                          <a:cs typeface="Segoe UI Light" panose="020B0502040204020203" pitchFamily="34" charset="0"/>
                        </a:rPr>
                        <a:t> </a:t>
                      </a:r>
                    </a:p>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Bolivia </a:t>
                      </a:r>
                      <a:endParaRPr lang="en-US" sz="1000" b="0" strike="noStrike"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5159443"/>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Brazil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7699923"/>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Canada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207206"/>
                  </a:ext>
                </a:extLst>
              </a:tr>
              <a:tr h="159975">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u="none" kern="1200" dirty="0">
                          <a:solidFill>
                            <a:srgbClr val="0070C0"/>
                          </a:solidFill>
                          <a:latin typeface="Segoe UI Light" panose="020B0502040204020203" pitchFamily="34" charset="0"/>
                          <a:ea typeface="+mn-ea"/>
                          <a:cs typeface="Segoe UI Light" panose="020B0502040204020203" pitchFamily="34" charset="0"/>
                        </a:rPr>
                        <a:t>Cayman Islands</a:t>
                      </a:r>
                      <a:r>
                        <a:rPr lang="en-US" sz="1000" b="0" u="none" kern="1200" baseline="0" dirty="0">
                          <a:solidFill>
                            <a:srgbClr val="0070C0"/>
                          </a:solidFill>
                          <a:latin typeface="Segoe UI Light" panose="020B0502040204020203" pitchFamily="34" charset="0"/>
                          <a:ea typeface="+mn-ea"/>
                          <a:cs typeface="Segoe UI Light" panose="020B0502040204020203" pitchFamily="34" charset="0"/>
                        </a:rPr>
                        <a:t> </a:t>
                      </a:r>
                      <a:r>
                        <a:rPr lang="en-US" sz="1000" b="0" u="none" kern="1200" dirty="0">
                          <a:solidFill>
                            <a:srgbClr val="0070C0"/>
                          </a:solidFill>
                          <a:latin typeface="Segoe UI Light" panose="020B0502040204020203" pitchFamily="34" charset="0"/>
                          <a:ea typeface="+mn-ea"/>
                          <a:cs typeface="Segoe UI Light" panose="020B0502040204020203" pitchFamily="34" charset="0"/>
                        </a:rPr>
                        <a:t> </a:t>
                      </a:r>
                      <a:endParaRPr lang="en-US" sz="1000" b="0" u="none" strike="noStrike"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729423"/>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Chile</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750103"/>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Colombia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0284722"/>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Costa Rica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716725"/>
                  </a:ext>
                </a:extLst>
              </a:tr>
              <a:tr h="159975">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Curacao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5931579"/>
                  </a:ext>
                </a:extLst>
              </a:tr>
              <a:tr h="159975">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Dominican Republic</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6700156"/>
                  </a:ext>
                </a:extLst>
              </a:tr>
              <a:tr h="159975">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Ecuador</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476911"/>
                  </a:ext>
                </a:extLst>
              </a:tr>
              <a:tr h="159975">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El Salvador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527000"/>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Guatemala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761519"/>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Honduras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2620418"/>
                  </a:ext>
                </a:extLst>
              </a:tr>
              <a:tr h="159975">
                <a:tc>
                  <a:txBody>
                    <a:bodyPr/>
                    <a:lstStyle/>
                    <a:p>
                      <a:pPr marL="285750" indent="-285750" algn="just"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Jamaica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850047"/>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Mexico</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762741"/>
                  </a:ext>
                </a:extLst>
              </a:tr>
              <a:tr h="159975">
                <a:tc>
                  <a:txBody>
                    <a:bodyPr/>
                    <a:lstStyle/>
                    <a:p>
                      <a:pPr marL="285750" indent="-285750" algn="just"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Nicaragua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702967"/>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Panama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3307646"/>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Paraguay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556118"/>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Peru</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4695921"/>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Puerto Rico</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936447"/>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St.</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Kitts and Nevis </a:t>
                      </a:r>
                      <a:r>
                        <a:rPr lang="en-US" sz="1000" b="0" kern="1200" dirty="0">
                          <a:solidFill>
                            <a:srgbClr val="0070C0"/>
                          </a:solidFill>
                          <a:latin typeface="Segoe UI Light" panose="020B0502040204020203" pitchFamily="34" charset="0"/>
                          <a:ea typeface="+mn-ea"/>
                          <a:cs typeface="Segoe UI Light" panose="020B0502040204020203" pitchFamily="34" charset="0"/>
                        </a:rPr>
                        <a:t>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06533"/>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Trinidad and Tobago</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3734615"/>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United States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2081084"/>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Uruguay</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8506452"/>
                  </a:ext>
                </a:extLst>
              </a:tr>
              <a:tr h="159975">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Venezuela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6072467"/>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Virgin Islands, U.S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0602644"/>
                  </a:ext>
                </a:extLst>
              </a:tr>
            </a:tbl>
          </a:graphicData>
        </a:graphic>
      </p:graphicFrame>
      <p:graphicFrame>
        <p:nvGraphicFramePr>
          <p:cNvPr id="27" name="Table 9"/>
          <p:cNvGraphicFramePr>
            <a:graphicFrameLocks noGrp="1"/>
          </p:cNvGraphicFramePr>
          <p:nvPr>
            <p:extLst/>
          </p:nvPr>
        </p:nvGraphicFramePr>
        <p:xfrm>
          <a:off x="2749968" y="697344"/>
          <a:ext cx="5701991" cy="4746789"/>
        </p:xfrm>
        <a:graphic>
          <a:graphicData uri="http://schemas.openxmlformats.org/drawingml/2006/table">
            <a:tbl>
              <a:tblPr firstRow="1" bandRow="1">
                <a:tableStyleId>{5C22544A-7EE6-4342-B048-85BDC9FD1C3A}</a:tableStyleId>
              </a:tblPr>
              <a:tblGrid>
                <a:gridCol w="1788735">
                  <a:extLst>
                    <a:ext uri="{9D8B030D-6E8A-4147-A177-3AD203B41FA5}">
                      <a16:colId xmlns:a16="http://schemas.microsoft.com/office/drawing/2014/main" val="3446190392"/>
                    </a:ext>
                  </a:extLst>
                </a:gridCol>
                <a:gridCol w="1761068">
                  <a:extLst>
                    <a:ext uri="{9D8B030D-6E8A-4147-A177-3AD203B41FA5}">
                      <a16:colId xmlns:a16="http://schemas.microsoft.com/office/drawing/2014/main" val="1042071492"/>
                    </a:ext>
                  </a:extLst>
                </a:gridCol>
                <a:gridCol w="2152188">
                  <a:extLst>
                    <a:ext uri="{9D8B030D-6E8A-4147-A177-3AD203B41FA5}">
                      <a16:colId xmlns:a16="http://schemas.microsoft.com/office/drawing/2014/main" val="342584494"/>
                    </a:ext>
                  </a:extLst>
                </a:gridCol>
              </a:tblGrid>
              <a:tr h="262377">
                <a:tc gridSpan="2">
                  <a:txBody>
                    <a:bodyPr/>
                    <a:lstStyle/>
                    <a:p>
                      <a:r>
                        <a:rPr lang="en-US" sz="1100" b="1" dirty="0">
                          <a:solidFill>
                            <a:schemeClr val="bg2"/>
                          </a:solidFill>
                          <a:latin typeface="Segoe UI Light" panose="020B0502040204020203" pitchFamily="34" charset="0"/>
                          <a:cs typeface="Segoe UI Light" panose="020B0502040204020203" pitchFamily="34" charset="0"/>
                        </a:rPr>
                        <a:t>EMEA (81)</a:t>
                      </a:r>
                    </a:p>
                  </a:txBody>
                  <a:tcPr marL="91401" marR="91401"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400" dirty="0">
                        <a:solidFill>
                          <a:schemeClr val="bg2"/>
                        </a:solidFill>
                      </a:endParaRPr>
                    </a:p>
                  </a:txBody>
                  <a:tcPr>
                    <a:lnL w="12700" cap="flat" cmpd="sng" algn="ctr">
                      <a:solidFill>
                        <a:schemeClr val="bg1">
                          <a:lumMod val="60000"/>
                          <a:lumOff val="40000"/>
                        </a:schemeClr>
                      </a:solidFill>
                      <a:prstDash val="solid"/>
                      <a:round/>
                      <a:headEnd type="none" w="med" len="med"/>
                      <a:tailEnd type="none" w="med" len="med"/>
                    </a:lnL>
                    <a:lnR w="12700" cap="flat" cmpd="sng" algn="ctr">
                      <a:solidFill>
                        <a:schemeClr val="bg1">
                          <a:lumMod val="60000"/>
                          <a:lumOff val="40000"/>
                        </a:schemeClr>
                      </a:solidFill>
                      <a:prstDash val="solid"/>
                      <a:round/>
                      <a:headEnd type="none" w="med" len="med"/>
                      <a:tailEnd type="none" w="med" len="med"/>
                    </a:lnR>
                    <a:lnT w="12700" cap="flat" cmpd="sng" algn="ctr">
                      <a:solidFill>
                        <a:schemeClr val="bg1">
                          <a:lumMod val="60000"/>
                          <a:lumOff val="40000"/>
                        </a:schemeClr>
                      </a:solidFill>
                      <a:prstDash val="solid"/>
                      <a:round/>
                      <a:headEnd type="none" w="med" len="med"/>
                      <a:tailEnd type="none" w="med" len="med"/>
                    </a:lnT>
                    <a:lnB w="12700" cap="flat" cmpd="sng" algn="ctr">
                      <a:solidFill>
                        <a:schemeClr val="bg1">
                          <a:lumMod val="60000"/>
                          <a:lumOff val="40000"/>
                        </a:schemeClr>
                      </a:solidFill>
                      <a:prstDash val="solid"/>
                      <a:round/>
                      <a:headEnd type="none" w="med" len="med"/>
                      <a:tailEnd type="none" w="med" len="med"/>
                    </a:lnB>
                    <a:noFill/>
                  </a:tcPr>
                </a:tc>
                <a:tc>
                  <a:txBody>
                    <a:bodyPr/>
                    <a:lstStyle/>
                    <a:p>
                      <a:endParaRPr lang="en-US" sz="1000" b="0" dirty="0">
                        <a:solidFill>
                          <a:schemeClr val="bg2"/>
                        </a:solidFill>
                        <a:latin typeface="Segoe UI Light" panose="020B0502040204020203" pitchFamily="34" charset="0"/>
                        <a:cs typeface="Segoe UI Light" panose="020B0502040204020203" pitchFamily="34" charset="0"/>
                      </a:endParaRPr>
                    </a:p>
                  </a:txBody>
                  <a:tcPr marL="91401" marR="91401"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355268"/>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Albania </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Hungary</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Norway</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5595586"/>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Algeria</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i="0" kern="1200" dirty="0">
                          <a:solidFill>
                            <a:srgbClr val="0070C0"/>
                          </a:solidFill>
                          <a:latin typeface="Segoe UI Light" panose="020B0502040204020203" pitchFamily="34" charset="0"/>
                          <a:ea typeface="+mn-ea"/>
                          <a:cs typeface="Segoe UI Light" panose="020B0502040204020203" pitchFamily="34" charset="0"/>
                        </a:rPr>
                        <a:t>Iceland</a:t>
                      </a:r>
                      <a:r>
                        <a:rPr lang="en-US" sz="1000" b="0" i="0" kern="1200" baseline="0" dirty="0">
                          <a:solidFill>
                            <a:srgbClr val="0070C0"/>
                          </a:solidFill>
                          <a:latin typeface="Segoe UI Light" panose="020B0502040204020203" pitchFamily="34" charset="0"/>
                          <a:ea typeface="+mn-ea"/>
                          <a:cs typeface="Segoe UI Light" panose="020B0502040204020203" pitchFamily="34" charset="0"/>
                        </a:rPr>
                        <a:t> </a:t>
                      </a:r>
                      <a:r>
                        <a:rPr lang="en-US" sz="1000" b="0" kern="1200" dirty="0">
                          <a:solidFill>
                            <a:srgbClr val="0070C0"/>
                          </a:solidFill>
                          <a:latin typeface="Segoe UI Light" panose="020B0502040204020203" pitchFamily="34" charset="0"/>
                          <a:ea typeface="+mn-ea"/>
                          <a:cs typeface="Segoe UI Light" panose="020B0502040204020203" pitchFamily="34" charset="0"/>
                        </a:rPr>
                        <a:t> </a:t>
                      </a:r>
                      <a:endParaRPr lang="en-US" sz="1000" b="0" i="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u="none" kern="1200" dirty="0">
                          <a:solidFill>
                            <a:srgbClr val="0070C0"/>
                          </a:solidFill>
                          <a:latin typeface="Segoe UI Light" panose="020B0502040204020203" pitchFamily="34" charset="0"/>
                          <a:ea typeface="+mn-ea"/>
                          <a:cs typeface="Segoe UI Light" panose="020B0502040204020203" pitchFamily="34" charset="0"/>
                        </a:rPr>
                        <a:t>Oman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9917969"/>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Angola </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i="0" kern="1200" dirty="0">
                          <a:solidFill>
                            <a:srgbClr val="0070C0"/>
                          </a:solidFill>
                          <a:latin typeface="Segoe UI Light" panose="020B0502040204020203" pitchFamily="34" charset="0"/>
                          <a:ea typeface="+mn-ea"/>
                          <a:cs typeface="Segoe UI Light" panose="020B0502040204020203" pitchFamily="34" charset="0"/>
                        </a:rPr>
                        <a:t>Iraq </a:t>
                      </a:r>
                      <a:r>
                        <a:rPr lang="en-US" sz="1000" b="0" kern="1200" dirty="0">
                          <a:solidFill>
                            <a:srgbClr val="0070C0"/>
                          </a:solidFill>
                          <a:latin typeface="Segoe UI Light" panose="020B0502040204020203" pitchFamily="34" charset="0"/>
                          <a:ea typeface="+mn-ea"/>
                          <a:cs typeface="Segoe UI Light" panose="020B0502040204020203" pitchFamily="34" charset="0"/>
                        </a:rPr>
                        <a:t> </a:t>
                      </a:r>
                      <a:endParaRPr lang="en-US" sz="1000" b="0" i="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u="none" kern="1200" dirty="0">
                          <a:solidFill>
                            <a:srgbClr val="0070C0"/>
                          </a:solidFill>
                          <a:latin typeface="Segoe UI Light" panose="020B0502040204020203" pitchFamily="34" charset="0"/>
                          <a:ea typeface="+mn-ea"/>
                          <a:cs typeface="Segoe UI Light" panose="020B0502040204020203" pitchFamily="34" charset="0"/>
                        </a:rPr>
                        <a:t>Palestinian</a:t>
                      </a:r>
                      <a:r>
                        <a:rPr lang="en-US" sz="1000" b="0" u="none" kern="1200" baseline="0" dirty="0">
                          <a:solidFill>
                            <a:srgbClr val="0070C0"/>
                          </a:solidFill>
                          <a:latin typeface="Segoe UI Light" panose="020B0502040204020203" pitchFamily="34" charset="0"/>
                          <a:ea typeface="+mn-ea"/>
                          <a:cs typeface="Segoe UI Light" panose="020B0502040204020203" pitchFamily="34" charset="0"/>
                        </a:rPr>
                        <a:t> Territories  </a:t>
                      </a:r>
                      <a:endParaRPr lang="en-US" sz="1000" b="0" u="none"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4899455"/>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Armenia </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Ireland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Pakistan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398224"/>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Azerbaijan </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Israel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u="none" kern="1200" dirty="0">
                          <a:solidFill>
                            <a:srgbClr val="0070C0"/>
                          </a:solidFill>
                          <a:latin typeface="Segoe UI Light" panose="020B0502040204020203" pitchFamily="34" charset="0"/>
                          <a:ea typeface="+mn-ea"/>
                          <a:cs typeface="Segoe UI Light" panose="020B0502040204020203" pitchFamily="34" charset="0"/>
                        </a:rPr>
                        <a:t>Poland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961915"/>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Austria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Italy</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Portugal</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523075"/>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Bahrain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Jordan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Qatar</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7145043"/>
                  </a:ext>
                </a:extLst>
              </a:tr>
              <a:tr h="169686">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Belarus </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Kazakhstan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Romania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2843731"/>
                  </a:ext>
                </a:extLst>
              </a:tr>
              <a:tr h="169686">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Belgium</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Kenya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Russia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2817545"/>
                  </a:ext>
                </a:extLst>
              </a:tr>
              <a:tr h="169686">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Bosnia &amp; Herzegovina </a:t>
                      </a:r>
                      <a:endParaRPr lang="en-US" sz="1000" b="0"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rPr>
                        <a:t>Kyrgyzstan </a:t>
                      </a:r>
                      <a:endParaRPr lang="en-US" sz="1000" b="0" u="none" strike="noStrike"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Rwanda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487707"/>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Bulgaria</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noProof="0" dirty="0">
                          <a:ln>
                            <a:noFill/>
                          </a:ln>
                          <a:solidFill>
                            <a:srgbClr val="0070C0"/>
                          </a:solidFill>
                          <a:effectLst/>
                          <a:uLnTx/>
                          <a:uFillTx/>
                          <a:latin typeface="Segoe UI Light" panose="020B0502040204020203" pitchFamily="34" charset="0"/>
                          <a:ea typeface="+mn-ea"/>
                          <a:cs typeface="Segoe UI Light" panose="020B0502040204020203" pitchFamily="34" charset="0"/>
                        </a:rPr>
                        <a:t>Kuwait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Saudi Arabia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5652309"/>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Cameroon</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rPr>
                        <a:t>Latvia</a:t>
                      </a:r>
                      <a:r>
                        <a:rPr lang="en-US" sz="1000" b="0" u="none" kern="1200" dirty="0">
                          <a:solidFill>
                            <a:srgbClr val="0070C0"/>
                          </a:solidFill>
                          <a:latin typeface="Segoe UI Light" panose="020B0502040204020203" pitchFamily="34" charset="0"/>
                          <a:ea typeface="+mn-ea"/>
                          <a:cs typeface="Segoe UI Light" panose="020B0502040204020203" pitchFamily="34" charset="0"/>
                        </a:rPr>
                        <a:t> </a:t>
                      </a:r>
                      <a:endPar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Senegal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485998"/>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Cape Verde</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rPr>
                        <a:t>Lebanon</a:t>
                      </a:r>
                      <a:r>
                        <a:rPr lang="en-US" sz="1000" b="0" u="none" kern="1200" dirty="0">
                          <a:solidFill>
                            <a:srgbClr val="0070C0"/>
                          </a:solidFill>
                          <a:latin typeface="Segoe UI Light" panose="020B0502040204020203" pitchFamily="34" charset="0"/>
                          <a:ea typeface="+mn-ea"/>
                          <a:cs typeface="Segoe UI Light" panose="020B0502040204020203" pitchFamily="34" charset="0"/>
                        </a:rPr>
                        <a:t> </a:t>
                      </a:r>
                      <a:endPar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Serbia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0281115"/>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Cyprus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rPr>
                        <a:t>Libya</a:t>
                      </a:r>
                      <a:r>
                        <a:rPr lang="en-US" sz="1000" b="0" kern="1200" dirty="0">
                          <a:solidFill>
                            <a:srgbClr val="0070C0"/>
                          </a:solidFill>
                          <a:latin typeface="Segoe UI Light" panose="020B0502040204020203" pitchFamily="34" charset="0"/>
                          <a:ea typeface="+mn-ea"/>
                          <a:cs typeface="Segoe UI Light" panose="020B0502040204020203" pitchFamily="34" charset="0"/>
                        </a:rPr>
                        <a:t> </a:t>
                      </a:r>
                      <a:endPar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Slovakia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2339468"/>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Côte d'Ivoire</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rPr>
                        <a:t>Liechtenstein</a:t>
                      </a:r>
                      <a:r>
                        <a:rPr lang="en-US" sz="1000" b="0" kern="1200" dirty="0">
                          <a:solidFill>
                            <a:srgbClr val="0070C0"/>
                          </a:solidFill>
                          <a:latin typeface="Segoe UI Light" panose="020B0502040204020203" pitchFamily="34" charset="0"/>
                          <a:ea typeface="+mn-ea"/>
                          <a:cs typeface="Segoe UI Light" panose="020B0502040204020203" pitchFamily="34" charset="0"/>
                        </a:rPr>
                        <a:t> </a:t>
                      </a:r>
                      <a:endPar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Slovenia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1486997"/>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Croatia</a:t>
                      </a:r>
                      <a:r>
                        <a:rPr lang="en-US" sz="1000" b="0"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rPr>
                        <a:t>Lithuania</a:t>
                      </a:r>
                      <a:r>
                        <a:rPr lang="en-US" sz="1000" b="0" kern="1200" dirty="0">
                          <a:solidFill>
                            <a:srgbClr val="0070C0"/>
                          </a:solidFill>
                          <a:latin typeface="Segoe UI Light" panose="020B0502040204020203" pitchFamily="34" charset="0"/>
                          <a:ea typeface="+mn-ea"/>
                          <a:cs typeface="Segoe UI Light" panose="020B0502040204020203" pitchFamily="34" charset="0"/>
                        </a:rPr>
                        <a:t> </a:t>
                      </a:r>
                      <a:endParaRPr kumimoji="0" lang="en-US" sz="1000" b="0" i="0" u="none" strike="noStrike" kern="1200" cap="none" spc="0" normalizeH="0" baseline="0" dirty="0">
                        <a:ln>
                          <a:noFill/>
                        </a:ln>
                        <a:solidFill>
                          <a:srgbClr val="0070C0"/>
                        </a:solidFill>
                        <a:effectLst/>
                        <a:uLnTx/>
                        <a:uFillTx/>
                        <a:latin typeface="Segoe UI Light" panose="020B0502040204020203" pitchFamily="34" charset="0"/>
                        <a:ea typeface="+mn-ea"/>
                        <a:cs typeface="Segoe UI Light" panose="020B0502040204020203"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South Africa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859668"/>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Czech Republic</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Luxembourg</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Spain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530492"/>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Denmark</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Macedonia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Sweden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056097"/>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Egypt</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Malta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u="none" kern="1200" dirty="0">
                          <a:solidFill>
                            <a:srgbClr val="0070C0"/>
                          </a:solidFill>
                          <a:latin typeface="Segoe UI Light" panose="020B0502040204020203" pitchFamily="34" charset="0"/>
                          <a:ea typeface="+mn-ea"/>
                          <a:cs typeface="Segoe UI Light" panose="020B0502040204020203" pitchFamily="34" charset="0"/>
                        </a:rPr>
                        <a:t>Switzerland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655940"/>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Estonia</a:t>
                      </a:r>
                      <a:r>
                        <a:rPr lang="en-US" sz="1000" b="0" u="none"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u="none"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Mauritius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Tunisia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3099325"/>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Faroe Islands </a:t>
                      </a:r>
                      <a:r>
                        <a:rPr lang="en-US" sz="1000" b="0" u="none"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u="none"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Moldova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932742" rtl="0" eaLnBrk="1" fontAlgn="b" latinLnBrk="0" hangingPunct="1">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Turkey</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500255"/>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Finland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Monaco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Turkmenistan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1996802"/>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France</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Mongolia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Ukraine</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4041217"/>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Georgia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Montenegro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United Arab Emirates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327054"/>
                  </a:ext>
                </a:extLst>
              </a:tr>
              <a:tr h="169686">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Germany</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Morocco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United Kingdom</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2753765"/>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Ghana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Netherlands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Uzbekistan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1210144"/>
                  </a:ext>
                </a:extLst>
              </a:tr>
              <a:tr h="159975">
                <a:tc>
                  <a:txBody>
                    <a:bodyPr/>
                    <a:lstStyle/>
                    <a:p>
                      <a:pPr marL="285750" indent="-285750" algn="l" defTabSz="932742" rtl="0" eaLnBrk="1" fontAlgn="b" latinLnBrk="0" hangingPunct="1">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Greece</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Nigeria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indent="-285750" algn="l" defTabSz="932742"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kern="1200" dirty="0">
                          <a:solidFill>
                            <a:srgbClr val="0070C0"/>
                          </a:solidFill>
                          <a:latin typeface="Segoe UI Light" panose="020B0502040204020203" pitchFamily="34" charset="0"/>
                          <a:ea typeface="+mn-ea"/>
                          <a:cs typeface="Segoe UI Light" panose="020B0502040204020203" pitchFamily="34" charset="0"/>
                        </a:rPr>
                        <a:t>Zimbabwe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2296800"/>
                  </a:ext>
                </a:extLst>
              </a:tr>
            </a:tbl>
          </a:graphicData>
        </a:graphic>
      </p:graphicFrame>
      <p:graphicFrame>
        <p:nvGraphicFramePr>
          <p:cNvPr id="30" name="Table 11"/>
          <p:cNvGraphicFramePr>
            <a:graphicFrameLocks noGrp="1"/>
          </p:cNvGraphicFramePr>
          <p:nvPr>
            <p:extLst/>
          </p:nvPr>
        </p:nvGraphicFramePr>
        <p:xfrm>
          <a:off x="8533885" y="697342"/>
          <a:ext cx="1523458" cy="3294261"/>
        </p:xfrm>
        <a:graphic>
          <a:graphicData uri="http://schemas.openxmlformats.org/drawingml/2006/table">
            <a:tbl>
              <a:tblPr firstRow="1" bandRow="1">
                <a:tableStyleId>{5C22544A-7EE6-4342-B048-85BDC9FD1C3A}</a:tableStyleId>
              </a:tblPr>
              <a:tblGrid>
                <a:gridCol w="1523458">
                  <a:extLst>
                    <a:ext uri="{9D8B030D-6E8A-4147-A177-3AD203B41FA5}">
                      <a16:colId xmlns:a16="http://schemas.microsoft.com/office/drawing/2014/main" val="3082043856"/>
                    </a:ext>
                  </a:extLst>
                </a:gridCol>
              </a:tblGrid>
              <a:tr h="262377">
                <a:tc>
                  <a:txBody>
                    <a:bodyPr/>
                    <a:lstStyle/>
                    <a:p>
                      <a:r>
                        <a:rPr lang="en-US" sz="1100" b="1" dirty="0">
                          <a:solidFill>
                            <a:schemeClr val="bg2"/>
                          </a:solidFill>
                          <a:latin typeface="Segoe UI Light" panose="020B0502040204020203" pitchFamily="34" charset="0"/>
                          <a:cs typeface="Segoe UI Light" panose="020B0502040204020203" pitchFamily="34" charset="0"/>
                        </a:rPr>
                        <a:t>Asia Pacific (18)</a:t>
                      </a:r>
                    </a:p>
                  </a:txBody>
                  <a:tcPr marL="91401" marR="91401" marT="45700" marB="45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602930"/>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Australia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5945229"/>
                  </a:ext>
                </a:extLst>
              </a:tr>
              <a:tr h="329470">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Bangladesh </a:t>
                      </a:r>
                      <a:endParaRPr lang="en-US" sz="1000" b="0" u="none" kern="1200" baseline="30000" dirty="0">
                        <a:solidFill>
                          <a:srgbClr val="0070C0"/>
                        </a:solidFill>
                        <a:latin typeface="Segoe UI Light" panose="020B0502040204020203" pitchFamily="34" charset="0"/>
                        <a:ea typeface="+mn-ea"/>
                        <a:cs typeface="Segoe UI Light" panose="020B0502040204020203" pitchFamily="34" charset="0"/>
                      </a:endParaRPr>
                    </a:p>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Brunei </a:t>
                      </a:r>
                      <a:endParaRPr lang="en-US" sz="1000" b="0" u="none"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130590"/>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Fiji </a:t>
                      </a:r>
                      <a:r>
                        <a:rPr lang="en-US" sz="1000" b="0" u="none" kern="1200" baseline="0" dirty="0">
                          <a:solidFill>
                            <a:srgbClr val="0070C0"/>
                          </a:solidFill>
                          <a:latin typeface="Segoe UI Light" panose="020B0502040204020203" pitchFamily="34" charset="0"/>
                          <a:ea typeface="+mn-ea"/>
                          <a:cs typeface="Segoe UI Light" panose="020B0502040204020203" pitchFamily="34" charset="0"/>
                        </a:rPr>
                        <a:t> </a:t>
                      </a:r>
                      <a:endParaRPr lang="en-US" sz="1000" b="0" u="none" kern="12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7800962"/>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Hong Kong</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812435"/>
                  </a:ext>
                </a:extLst>
              </a:tr>
              <a:tr h="329470">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India</a:t>
                      </a:r>
                    </a:p>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Indonesia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067545"/>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Japan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559962"/>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Korea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4943241"/>
                  </a:ext>
                </a:extLst>
              </a:tr>
              <a:tr h="169496">
                <a:tc>
                  <a:txBody>
                    <a:bodyPr/>
                    <a:lstStyle/>
                    <a:p>
                      <a:pPr marL="285750" marR="0" indent="-285750" algn="l" defTabSz="914400" rtl="0" eaLnBrk="1" fontAlgn="b" latinLnBrk="0" hangingPunct="1">
                        <a:lnSpc>
                          <a:spcPct val="100000"/>
                        </a:lnSpc>
                        <a:spcBef>
                          <a:spcPts val="0"/>
                        </a:spcBef>
                        <a:spcAft>
                          <a:spcPts val="0"/>
                        </a:spcAft>
                        <a:buClrTx/>
                        <a:buSzTx/>
                        <a:buFont typeface="Wingdings" panose="05000000000000000000" pitchFamily="2" charset="2"/>
                        <a:buChar char="q"/>
                        <a:tabLst/>
                        <a:defRPr/>
                      </a:pPr>
                      <a:r>
                        <a:rPr lang="en-US" sz="1000" b="0" u="none" kern="1200" dirty="0">
                          <a:solidFill>
                            <a:srgbClr val="0070C0"/>
                          </a:solidFill>
                          <a:latin typeface="Segoe UI Light" panose="020B0502040204020203" pitchFamily="34" charset="0"/>
                          <a:ea typeface="+mn-ea"/>
                          <a:cs typeface="Segoe UI Light" panose="020B0502040204020203" pitchFamily="34" charset="0"/>
                        </a:rPr>
                        <a:t>Macau SAR </a:t>
                      </a:r>
                      <a:endParaRPr lang="en-US" sz="1000" b="0" u="none" kern="1200" baseline="30000" dirty="0">
                        <a:solidFill>
                          <a:srgbClr val="0070C0"/>
                        </a:solidFill>
                        <a:latin typeface="Segoe UI Light" panose="020B0502040204020203" pitchFamily="34" charset="0"/>
                        <a:ea typeface="+mn-ea"/>
                        <a:cs typeface="Segoe UI Light" panose="020B0502040204020203"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9983185"/>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Malaysia</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917914"/>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New Zealand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076695"/>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Philippines</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7405387"/>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Singapore</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5384644"/>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Sri Lanka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384391"/>
                  </a:ext>
                </a:extLst>
              </a:tr>
              <a:tr h="169496">
                <a:tc>
                  <a:txBody>
                    <a:bodyPr/>
                    <a:lstStyle/>
                    <a:p>
                      <a:pPr marL="285750" indent="-285750" algn="l" fontAlgn="b">
                        <a:buFont typeface="Wingdings" panose="05000000000000000000" pitchFamily="2" charset="2"/>
                        <a:buChar char="q"/>
                      </a:pPr>
                      <a:r>
                        <a:rPr lang="en-US" sz="1000" b="0" u="none" kern="1200" dirty="0">
                          <a:solidFill>
                            <a:srgbClr val="0070C0"/>
                          </a:solidFill>
                          <a:latin typeface="Segoe UI Light" panose="020B0502040204020203" pitchFamily="34" charset="0"/>
                          <a:ea typeface="+mn-ea"/>
                          <a:cs typeface="Segoe UI Light" panose="020B0502040204020203" pitchFamily="34" charset="0"/>
                        </a:rPr>
                        <a:t>Taiwan</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8546372"/>
                  </a:ext>
                </a:extLst>
              </a:tr>
              <a:tr h="169496">
                <a:tc>
                  <a:txBody>
                    <a:bodyPr/>
                    <a:lstStyle/>
                    <a:p>
                      <a:pPr marL="285750" indent="-285750" algn="l" fontAlgn="b">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Thailand</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0237651"/>
                  </a:ext>
                </a:extLst>
              </a:tr>
              <a:tr h="169496">
                <a:tc>
                  <a:txBody>
                    <a:bodyPr/>
                    <a:lstStyle/>
                    <a:p>
                      <a:pPr marL="285750" indent="-285750" algn="l" fontAlgn="b">
                        <a:buFont typeface="Wingdings" panose="05000000000000000000" pitchFamily="2" charset="2"/>
                        <a:buChar char="q"/>
                      </a:pPr>
                      <a:r>
                        <a:rPr lang="en-US" sz="1000" b="0" kern="1200" dirty="0">
                          <a:solidFill>
                            <a:srgbClr val="0070C0"/>
                          </a:solidFill>
                          <a:latin typeface="Segoe UI Light" panose="020B0502040204020203" pitchFamily="34" charset="0"/>
                          <a:ea typeface="+mn-ea"/>
                          <a:cs typeface="Segoe UI Light" panose="020B0502040204020203" pitchFamily="34" charset="0"/>
                        </a:rPr>
                        <a:t>Vietnam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2731468"/>
                  </a:ext>
                </a:extLst>
              </a:tr>
            </a:tbl>
          </a:graphicData>
        </a:graphic>
      </p:graphicFrame>
      <p:sp>
        <p:nvSpPr>
          <p:cNvPr id="31" name="TextBox 30"/>
          <p:cNvSpPr txBox="1"/>
          <p:nvPr/>
        </p:nvSpPr>
        <p:spPr>
          <a:xfrm>
            <a:off x="4270782" y="6693778"/>
            <a:ext cx="1744665" cy="313728"/>
          </a:xfrm>
          <a:prstGeom prst="rect">
            <a:avLst/>
          </a:prstGeom>
          <a:noFill/>
        </p:spPr>
        <p:txBody>
          <a:bodyPr wrap="none" rtlCol="0">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398" b="0" i="0" u="none" strike="noStrike" kern="0" cap="none" spc="0" normalizeH="0" baseline="0" noProof="0" dirty="0">
                <a:ln>
                  <a:noFill/>
                </a:ln>
                <a:solidFill>
                  <a:srgbClr val="FFFFFF"/>
                </a:solidFill>
                <a:effectLst/>
                <a:uLnTx/>
                <a:uFillTx/>
                <a:latin typeface="Segoe UI Light" panose="020B0502040204020203" pitchFamily="34" charset="0"/>
                <a:cs typeface="Segoe UI Light" panose="020B0502040204020203" pitchFamily="34" charset="0"/>
              </a:rPr>
              <a:t>NDA Disclosure only</a:t>
            </a:r>
          </a:p>
        </p:txBody>
      </p:sp>
    </p:spTree>
    <p:extLst>
      <p:ext uri="{BB962C8B-B14F-4D97-AF65-F5344CB8AC3E}">
        <p14:creationId xmlns:p14="http://schemas.microsoft.com/office/powerpoint/2010/main" val="29880837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US" sz="4400" dirty="0"/>
              <a:t>Everything-as-a-Service (</a:t>
            </a:r>
            <a:r>
              <a:rPr lang="en-US" sz="4400" dirty="0" err="1"/>
              <a:t>XaaS</a:t>
            </a:r>
            <a:r>
              <a:rPr lang="en-US" sz="4400" dirty="0"/>
              <a:t>) trend as strategic driver</a:t>
            </a:r>
          </a:p>
        </p:txBody>
      </p:sp>
      <p:sp>
        <p:nvSpPr>
          <p:cNvPr id="2" name="Text Placeholder 1"/>
          <p:cNvSpPr>
            <a:spLocks noGrp="1"/>
          </p:cNvSpPr>
          <p:nvPr>
            <p:ph type="body" sz="quarter" idx="13"/>
          </p:nvPr>
        </p:nvSpPr>
        <p:spPr>
          <a:xfrm>
            <a:off x="1765" y="805315"/>
            <a:ext cx="12432948" cy="380436"/>
          </a:xfrm>
        </p:spPr>
        <p:txBody>
          <a:bodyPr/>
          <a:lstStyle/>
          <a:p>
            <a:r>
              <a:rPr lang="en-US" sz="2040" dirty="0"/>
              <a:t>Buyers demand a range of value-added services, tailorable to their business needs</a:t>
            </a:r>
          </a:p>
        </p:txBody>
      </p:sp>
      <p:grpSp>
        <p:nvGrpSpPr>
          <p:cNvPr id="50" name="Group 49"/>
          <p:cNvGrpSpPr/>
          <p:nvPr/>
        </p:nvGrpSpPr>
        <p:grpSpPr>
          <a:xfrm>
            <a:off x="1537937" y="2781302"/>
            <a:ext cx="3105129" cy="1978514"/>
            <a:chOff x="609842" y="2660812"/>
            <a:chExt cx="3044952" cy="1940171"/>
          </a:xfrm>
        </p:grpSpPr>
        <p:sp>
          <p:nvSpPr>
            <p:cNvPr id="51" name="Rectangle 50"/>
            <p:cNvSpPr/>
            <p:nvPr/>
          </p:nvSpPr>
          <p:spPr>
            <a:xfrm>
              <a:off x="609842" y="3504204"/>
              <a:ext cx="3044952" cy="1096779"/>
            </a:xfrm>
            <a:prstGeom prst="rect">
              <a:avLst/>
            </a:prstGeom>
            <a:solidFill>
              <a:sysClr val="window" lastClr="FFFFFF">
                <a:lumMod val="95000"/>
              </a:sysClr>
            </a:solidFill>
            <a:ln>
              <a:noFill/>
            </a:ln>
          </p:spPr>
          <p:txBody>
            <a:bodyPr wrap="square" lIns="93247" anchor="t">
              <a:noAutofit/>
            </a:bodyPr>
            <a:lstStyle/>
            <a:p>
              <a:pPr marL="0" marR="0" lvl="0" indent="0" defTabSz="950790" eaLnBrk="1" fontAlgn="auto" latinLnBrk="0" hangingPunct="1">
                <a:lnSpc>
                  <a:spcPct val="100000"/>
                </a:lnSpc>
                <a:spcBef>
                  <a:spcPts val="0"/>
                </a:spcBef>
                <a:spcAft>
                  <a:spcPts val="0"/>
                </a:spcAft>
                <a:buClrTx/>
                <a:buSzTx/>
                <a:buFontTx/>
                <a:buNone/>
                <a:tabLst/>
                <a:defRPr/>
              </a:pPr>
              <a:r>
                <a:rPr kumimoji="0" lang="en-US" sz="1697"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Internet-of-Things (</a:t>
              </a:r>
              <a:r>
                <a:rPr kumimoji="0" lang="en-US" sz="1697" b="0" i="0" u="none" strike="noStrike" kern="0" cap="none" spc="0" normalizeH="0" baseline="0" noProof="0" dirty="0" err="1">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IoT</a:t>
              </a:r>
              <a:r>
                <a:rPr kumimoji="0" lang="en-US" sz="1697"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a:t>
              </a:r>
            </a:p>
            <a:p>
              <a:pPr marL="0" marR="0" lvl="0" indent="0" algn="ctr" defTabSz="950790" eaLnBrk="1" fontAlgn="auto" latinLnBrk="0" hangingPunct="1">
                <a:lnSpc>
                  <a:spcPct val="100000"/>
                </a:lnSpc>
                <a:spcBef>
                  <a:spcPts val="918"/>
                </a:spcBef>
                <a:spcAft>
                  <a:spcPts val="0"/>
                </a:spcAft>
                <a:buClrTx/>
                <a:buSzTx/>
                <a:buFontTx/>
                <a:buNone/>
                <a:tabLst/>
                <a:defRPr/>
              </a:pPr>
              <a: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Accelerating</a:t>
              </a:r>
              <a:b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br>
              <a: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a:t>
              </a:r>
              <a:r>
                <a:rPr kumimoji="0" lang="en-US" sz="1697" b="0" i="0" u="none" strike="noStrike" kern="0" cap="none" spc="0" normalizeH="0" baseline="0" noProof="0" dirty="0" err="1">
                  <a:ln>
                    <a:noFill/>
                  </a:ln>
                  <a:solidFill>
                    <a:prstClr val="black"/>
                  </a:solidFill>
                  <a:effectLst/>
                  <a:uLnTx/>
                  <a:uFillTx/>
                  <a:ea typeface="Segoe UI" panose="020B0502040204020203" pitchFamily="34" charset="0"/>
                  <a:cs typeface="Segoe UI" panose="020B0502040204020203" pitchFamily="34" charset="0"/>
                </a:rPr>
                <a:t>servitization</a:t>
              </a:r>
              <a: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 of products</a:t>
              </a:r>
            </a:p>
          </p:txBody>
        </p:sp>
        <p:sp>
          <p:nvSpPr>
            <p:cNvPr id="52" name="Right Arrow 51"/>
            <p:cNvSpPr/>
            <p:nvPr/>
          </p:nvSpPr>
          <p:spPr>
            <a:xfrm rot="16200000">
              <a:off x="1710623" y="2588731"/>
              <a:ext cx="843391" cy="987554"/>
            </a:xfrm>
            <a:prstGeom prst="rightArrow">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p:cNvGrpSpPr/>
          <p:nvPr/>
        </p:nvGrpSpPr>
        <p:grpSpPr>
          <a:xfrm>
            <a:off x="1537938" y="1406274"/>
            <a:ext cx="4223376" cy="1375028"/>
            <a:chOff x="609842" y="1312432"/>
            <a:chExt cx="4141529" cy="1348380"/>
          </a:xfrm>
        </p:grpSpPr>
        <p:cxnSp>
          <p:nvCxnSpPr>
            <p:cNvPr id="54" name="Straight Connector 53"/>
            <p:cNvCxnSpPr/>
            <p:nvPr/>
          </p:nvCxnSpPr>
          <p:spPr>
            <a:xfrm flipH="1">
              <a:off x="3541308" y="2131092"/>
              <a:ext cx="1210063" cy="0"/>
            </a:xfrm>
            <a:prstGeom prst="line">
              <a:avLst/>
            </a:prstGeom>
            <a:noFill/>
            <a:ln w="28575" cap="flat" cmpd="sng" algn="ctr">
              <a:solidFill>
                <a:srgbClr val="FFD966"/>
              </a:solidFill>
              <a:prstDash val="solid"/>
              <a:miter lim="800000"/>
            </a:ln>
            <a:effectLst/>
          </p:spPr>
        </p:cxnSp>
        <p:sp>
          <p:nvSpPr>
            <p:cNvPr id="55" name="Rectangle 54"/>
            <p:cNvSpPr/>
            <p:nvPr/>
          </p:nvSpPr>
          <p:spPr>
            <a:xfrm>
              <a:off x="609842" y="1312432"/>
              <a:ext cx="3044952" cy="1348380"/>
            </a:xfrm>
            <a:prstGeom prst="rect">
              <a:avLst/>
            </a:prstGeom>
            <a:solidFill>
              <a:srgbClr val="FFC000">
                <a:lumMod val="20000"/>
                <a:lumOff val="80000"/>
              </a:srgbClr>
            </a:solidFill>
          </p:spPr>
          <p:txBody>
            <a:bodyPr wrap="square" lIns="96997" anchor="t">
              <a:noAutofit/>
            </a:bodyPr>
            <a:lstStyle/>
            <a:p>
              <a:pPr marL="0" marR="0" lvl="0" indent="0" defTabSz="950790" eaLnBrk="1" fontAlgn="auto" latinLnBrk="0" hangingPunct="1">
                <a:lnSpc>
                  <a:spcPct val="100000"/>
                </a:lnSpc>
                <a:spcBef>
                  <a:spcPts val="0"/>
                </a:spcBef>
                <a:spcAft>
                  <a:spcPts val="612"/>
                </a:spcAft>
                <a:buClrTx/>
                <a:buSzTx/>
                <a:buFontTx/>
                <a:buNone/>
                <a:tabLst/>
                <a:defRPr/>
              </a:pPr>
              <a:r>
                <a:rPr kumimoji="0" lang="en-US" sz="1697"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Scenario</a:t>
              </a:r>
            </a:p>
            <a:p>
              <a:pPr marL="0" marR="0" lvl="0" indent="0" defTabSz="950790" eaLnBrk="1" fontAlgn="auto" latinLnBrk="0" hangingPunct="1">
                <a:lnSpc>
                  <a:spcPct val="100000"/>
                </a:lnSpc>
                <a:spcBef>
                  <a:spcPts val="0"/>
                </a:spcBef>
                <a:spcAft>
                  <a:spcPts val="0"/>
                </a:spcAft>
                <a:buClrTx/>
                <a:buSzTx/>
                <a:buFontTx/>
                <a:buNone/>
                <a:tabLst/>
                <a:defRPr/>
              </a:pPr>
              <a: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Elevator manufacturing</a:t>
              </a:r>
              <a:endParaRPr kumimoji="0" lang="en-US" sz="1697"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endParaRPr>
            </a:p>
            <a:p>
              <a:pPr marL="0" marR="0" lvl="0" indent="0" algn="ctr" defTabSz="950790" eaLnBrk="1" fontAlgn="auto" latinLnBrk="0" hangingPunct="1">
                <a:lnSpc>
                  <a:spcPct val="100000"/>
                </a:lnSpc>
                <a:spcBef>
                  <a:spcPts val="918"/>
                </a:spcBef>
                <a:spcAft>
                  <a:spcPts val="612"/>
                </a:spcAft>
                <a:buClrTx/>
                <a:buSzTx/>
                <a:buFontTx/>
                <a:buNone/>
                <a:tabLst/>
                <a:defRPr/>
              </a:pPr>
              <a:r>
                <a:rPr kumimoji="0" lang="en-US" sz="1697"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Guaranteed elevator uptime</a:t>
              </a:r>
              <a:br>
                <a:rPr kumimoji="0" lang="en-US" sz="1697"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br>
              <a:r>
                <a:rPr kumimoji="0" lang="en-US" sz="1697"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 monthly fee-per-unit</a:t>
              </a:r>
            </a:p>
          </p:txBody>
        </p:sp>
      </p:grpSp>
      <p:grpSp>
        <p:nvGrpSpPr>
          <p:cNvPr id="57" name="Group 56"/>
          <p:cNvGrpSpPr/>
          <p:nvPr/>
        </p:nvGrpSpPr>
        <p:grpSpPr>
          <a:xfrm>
            <a:off x="8860642" y="2781304"/>
            <a:ext cx="3105129" cy="1978512"/>
            <a:chOff x="8539665" y="2660814"/>
            <a:chExt cx="3044952" cy="1940169"/>
          </a:xfrm>
        </p:grpSpPr>
        <p:sp>
          <p:nvSpPr>
            <p:cNvPr id="58" name="Rectangle 57"/>
            <p:cNvSpPr/>
            <p:nvPr/>
          </p:nvSpPr>
          <p:spPr>
            <a:xfrm>
              <a:off x="8539665" y="3504204"/>
              <a:ext cx="3044952" cy="1096779"/>
            </a:xfrm>
            <a:prstGeom prst="rect">
              <a:avLst/>
            </a:prstGeom>
            <a:solidFill>
              <a:sysClr val="window" lastClr="FFFFFF">
                <a:lumMod val="95000"/>
              </a:sysClr>
            </a:solidFill>
          </p:spPr>
          <p:txBody>
            <a:bodyPr wrap="square" lIns="93247" anchor="t">
              <a:noAutofit/>
            </a:bodyPr>
            <a:lstStyle/>
            <a:p>
              <a:pPr marL="0" marR="0" lvl="0" indent="0" defTabSz="950790" eaLnBrk="1" fontAlgn="auto" latinLnBrk="0" hangingPunct="1">
                <a:lnSpc>
                  <a:spcPct val="100000"/>
                </a:lnSpc>
                <a:spcBef>
                  <a:spcPts val="0"/>
                </a:spcBef>
                <a:spcAft>
                  <a:spcPts val="0"/>
                </a:spcAft>
                <a:buClrTx/>
                <a:buSzTx/>
                <a:buFontTx/>
                <a:buNone/>
                <a:tabLst/>
                <a:defRPr/>
              </a:pPr>
              <a:r>
                <a:rPr kumimoji="0" lang="en-US" sz="1697"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As-a-Service thinking</a:t>
              </a:r>
            </a:p>
            <a:p>
              <a:pPr marL="0" marR="0" lvl="0" indent="0" algn="ctr" defTabSz="950790" eaLnBrk="1" fontAlgn="auto" latinLnBrk="0" hangingPunct="1">
                <a:lnSpc>
                  <a:spcPct val="100000"/>
                </a:lnSpc>
                <a:spcBef>
                  <a:spcPts val="918"/>
                </a:spcBef>
                <a:spcAft>
                  <a:spcPts val="0"/>
                </a:spcAft>
                <a:buClrTx/>
                <a:buSzTx/>
                <a:buFontTx/>
                <a:buNone/>
                <a:tabLst/>
                <a:defRPr/>
              </a:pPr>
              <a: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Driving consumption of “managed services”</a:t>
              </a:r>
            </a:p>
          </p:txBody>
        </p:sp>
        <p:sp>
          <p:nvSpPr>
            <p:cNvPr id="59" name="Right Arrow 58"/>
            <p:cNvSpPr/>
            <p:nvPr/>
          </p:nvSpPr>
          <p:spPr>
            <a:xfrm rot="16200000">
              <a:off x="9640447" y="2588729"/>
              <a:ext cx="843388" cy="987558"/>
            </a:xfrm>
            <a:prstGeom prst="rightArrow">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 name="Group 59"/>
          <p:cNvGrpSpPr/>
          <p:nvPr/>
        </p:nvGrpSpPr>
        <p:grpSpPr>
          <a:xfrm>
            <a:off x="7762902" y="1406274"/>
            <a:ext cx="4202865" cy="1375028"/>
            <a:chOff x="7463202" y="1312432"/>
            <a:chExt cx="4121415" cy="1348380"/>
          </a:xfrm>
        </p:grpSpPr>
        <p:cxnSp>
          <p:nvCxnSpPr>
            <p:cNvPr id="61" name="Straight Connector 60"/>
            <p:cNvCxnSpPr/>
            <p:nvPr/>
          </p:nvCxnSpPr>
          <p:spPr>
            <a:xfrm flipH="1">
              <a:off x="7463202" y="2110860"/>
              <a:ext cx="1201888" cy="0"/>
            </a:xfrm>
            <a:prstGeom prst="line">
              <a:avLst/>
            </a:prstGeom>
            <a:noFill/>
            <a:ln w="28575" cap="flat" cmpd="sng" algn="ctr">
              <a:solidFill>
                <a:srgbClr val="E2F0D9"/>
              </a:solidFill>
              <a:prstDash val="solid"/>
              <a:miter lim="800000"/>
            </a:ln>
            <a:effectLst/>
          </p:spPr>
        </p:cxnSp>
        <p:sp>
          <p:nvSpPr>
            <p:cNvPr id="62" name="Rectangle 61"/>
            <p:cNvSpPr/>
            <p:nvPr/>
          </p:nvSpPr>
          <p:spPr>
            <a:xfrm>
              <a:off x="8539665" y="1312432"/>
              <a:ext cx="3044952" cy="1348380"/>
            </a:xfrm>
            <a:prstGeom prst="rect">
              <a:avLst/>
            </a:prstGeom>
            <a:solidFill>
              <a:srgbClr val="70AD47">
                <a:lumMod val="20000"/>
                <a:lumOff val="80000"/>
              </a:srgbClr>
            </a:solidFill>
          </p:spPr>
          <p:txBody>
            <a:bodyPr wrap="square" lIns="96997" anchor="t">
              <a:noAutofit/>
            </a:bodyPr>
            <a:lstStyle/>
            <a:p>
              <a:pPr marL="0" marR="0" lvl="0" indent="0" defTabSz="950790" eaLnBrk="1" fontAlgn="auto" latinLnBrk="0" hangingPunct="1">
                <a:lnSpc>
                  <a:spcPct val="100000"/>
                </a:lnSpc>
                <a:spcBef>
                  <a:spcPts val="0"/>
                </a:spcBef>
                <a:spcAft>
                  <a:spcPts val="612"/>
                </a:spcAft>
                <a:buClrTx/>
                <a:buSzTx/>
                <a:buFontTx/>
                <a:buNone/>
                <a:tabLst/>
                <a:defRPr/>
              </a:pPr>
              <a:r>
                <a:rPr kumimoji="0" lang="en-US" sz="1697"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Scenario:</a:t>
              </a:r>
              <a:endPar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endParaRPr>
            </a:p>
            <a:p>
              <a:pPr marL="0" marR="0" lvl="0" indent="0" defTabSz="950790" eaLnBrk="1" fontAlgn="auto" latinLnBrk="0" hangingPunct="1">
                <a:lnSpc>
                  <a:spcPct val="100000"/>
                </a:lnSpc>
                <a:spcBef>
                  <a:spcPts val="0"/>
                </a:spcBef>
                <a:spcAft>
                  <a:spcPts val="0"/>
                </a:spcAft>
                <a:buClrTx/>
                <a:buSzTx/>
                <a:buFontTx/>
                <a:buNone/>
                <a:tabLst/>
                <a:defRPr/>
              </a:pPr>
              <a:r>
                <a:rPr kumimoji="0" lang="en-US" sz="1697" b="0" i="0"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Cloud Solution Provider (CSP)</a:t>
              </a:r>
            </a:p>
            <a:p>
              <a:pPr marL="0" marR="0" lvl="0" indent="0" algn="ctr" defTabSz="950790" eaLnBrk="1" fontAlgn="auto" latinLnBrk="0" hangingPunct="1">
                <a:lnSpc>
                  <a:spcPct val="100000"/>
                </a:lnSpc>
                <a:spcBef>
                  <a:spcPts val="918"/>
                </a:spcBef>
                <a:spcAft>
                  <a:spcPts val="612"/>
                </a:spcAft>
                <a:buClrTx/>
                <a:buSzTx/>
                <a:buFontTx/>
                <a:buNone/>
                <a:tabLst/>
                <a:defRPr/>
              </a:pPr>
              <a:r>
                <a:rPr kumimoji="0" lang="en-US" sz="1697"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Business process uptime</a:t>
              </a:r>
              <a:br>
                <a:rPr kumimoji="0" lang="en-US" sz="1697"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br>
              <a:r>
                <a:rPr kumimoji="0" lang="en-US" sz="1697"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 monthly fee-per-user</a:t>
              </a:r>
            </a:p>
          </p:txBody>
        </p:sp>
      </p:grpSp>
      <p:sp>
        <p:nvSpPr>
          <p:cNvPr id="63" name="Rectangle 62"/>
          <p:cNvSpPr/>
          <p:nvPr/>
        </p:nvSpPr>
        <p:spPr>
          <a:xfrm>
            <a:off x="229494" y="6538236"/>
            <a:ext cx="11992096" cy="382721"/>
          </a:xfrm>
          <a:prstGeom prst="rect">
            <a:avLst/>
          </a:prstGeom>
          <a:noFill/>
        </p:spPr>
        <p:txBody>
          <a:bodyPr wrap="square" lIns="186494" anchor="ctr">
            <a:noAutofit/>
          </a:bodyPr>
          <a:lstStyle/>
          <a:p>
            <a:pPr marL="0" marR="0" lvl="0" indent="0" algn="ctr" defTabSz="950790" eaLnBrk="1" fontAlgn="auto" latinLnBrk="0" hangingPunct="1">
              <a:lnSpc>
                <a:spcPct val="100000"/>
              </a:lnSpc>
              <a:spcBef>
                <a:spcPts val="0"/>
              </a:spcBef>
              <a:spcAft>
                <a:spcPts val="612"/>
              </a:spcAft>
              <a:buClrTx/>
              <a:buSzTx/>
              <a:buFontTx/>
              <a:buNone/>
              <a:tabLst/>
              <a:defRPr/>
            </a:pPr>
            <a:r>
              <a:rPr kumimoji="0" lang="en-US" sz="2000" b="0" i="1" u="none" strike="noStrike" kern="0" cap="none" spc="0" normalizeH="0" baseline="0" noProof="0" dirty="0">
                <a:ln>
                  <a:noFill/>
                </a:ln>
                <a:solidFill>
                  <a:prstClr val="black"/>
                </a:solidFill>
                <a:effectLst/>
                <a:uLnTx/>
                <a:uFillTx/>
                <a:ea typeface="Segoe UI" panose="020B0502040204020203" pitchFamily="34" charset="0"/>
                <a:cs typeface="Segoe UI" panose="020B0502040204020203" pitchFamily="34" charset="0"/>
              </a:rPr>
              <a:t>Seamless integration across service channels improves provider efficiency and competitive differentiation</a:t>
            </a:r>
          </a:p>
        </p:txBody>
      </p:sp>
      <p:grpSp>
        <p:nvGrpSpPr>
          <p:cNvPr id="64" name="Group 63"/>
          <p:cNvGrpSpPr/>
          <p:nvPr/>
        </p:nvGrpSpPr>
        <p:grpSpPr>
          <a:xfrm>
            <a:off x="4382299" y="4767622"/>
            <a:ext cx="4725374" cy="1120340"/>
            <a:chOff x="3773593" y="5094185"/>
            <a:chExt cx="4633797" cy="1196446"/>
          </a:xfrm>
        </p:grpSpPr>
        <p:sp>
          <p:nvSpPr>
            <p:cNvPr id="65" name="Freeform 64"/>
            <p:cNvSpPr/>
            <p:nvPr/>
          </p:nvSpPr>
          <p:spPr>
            <a:xfrm>
              <a:off x="3773593" y="5094185"/>
              <a:ext cx="2306147" cy="1196446"/>
            </a:xfrm>
            <a:custGeom>
              <a:avLst/>
              <a:gdLst>
                <a:gd name="connsiteX0" fmla="*/ 0 w 3769407"/>
                <a:gd name="connsiteY0" fmla="*/ 1181193 h 1181193"/>
                <a:gd name="connsiteX1" fmla="*/ 471178 w 3769407"/>
                <a:gd name="connsiteY1" fmla="*/ 0 h 1181193"/>
                <a:gd name="connsiteX2" fmla="*/ 3298229 w 3769407"/>
                <a:gd name="connsiteY2" fmla="*/ 0 h 1181193"/>
                <a:gd name="connsiteX3" fmla="*/ 3769407 w 3769407"/>
                <a:gd name="connsiteY3" fmla="*/ 1181193 h 1181193"/>
                <a:gd name="connsiteX4" fmla="*/ 0 w 3769407"/>
                <a:gd name="connsiteY4" fmla="*/ 1181193 h 1181193"/>
                <a:gd name="connsiteX0" fmla="*/ 0 w 3769407"/>
                <a:gd name="connsiteY0" fmla="*/ 1183832 h 1183832"/>
                <a:gd name="connsiteX1" fmla="*/ 471178 w 3769407"/>
                <a:gd name="connsiteY1" fmla="*/ 2639 h 1183832"/>
                <a:gd name="connsiteX2" fmla="*/ 1884755 w 3769407"/>
                <a:gd name="connsiteY2" fmla="*/ 0 h 1183832"/>
                <a:gd name="connsiteX3" fmla="*/ 3298229 w 3769407"/>
                <a:gd name="connsiteY3" fmla="*/ 2639 h 1183832"/>
                <a:gd name="connsiteX4" fmla="*/ 3769407 w 3769407"/>
                <a:gd name="connsiteY4" fmla="*/ 1183832 h 1183832"/>
                <a:gd name="connsiteX5" fmla="*/ 0 w 3769407"/>
                <a:gd name="connsiteY5" fmla="*/ 1183832 h 1183832"/>
                <a:gd name="connsiteX0" fmla="*/ 0 w 3769407"/>
                <a:gd name="connsiteY0" fmla="*/ 1183832 h 1183832"/>
                <a:gd name="connsiteX1" fmla="*/ 471178 w 3769407"/>
                <a:gd name="connsiteY1" fmla="*/ 2639 h 1183832"/>
                <a:gd name="connsiteX2" fmla="*/ 1884755 w 3769407"/>
                <a:gd name="connsiteY2" fmla="*/ 0 h 1183832"/>
                <a:gd name="connsiteX3" fmla="*/ 3298229 w 3769407"/>
                <a:gd name="connsiteY3" fmla="*/ 2639 h 1183832"/>
                <a:gd name="connsiteX4" fmla="*/ 3769407 w 3769407"/>
                <a:gd name="connsiteY4" fmla="*/ 1183832 h 1183832"/>
                <a:gd name="connsiteX5" fmla="*/ 1884755 w 3769407"/>
                <a:gd name="connsiteY5" fmla="*/ 1179187 h 1183832"/>
                <a:gd name="connsiteX6" fmla="*/ 0 w 3769407"/>
                <a:gd name="connsiteY6" fmla="*/ 1183832 h 1183832"/>
                <a:gd name="connsiteX0" fmla="*/ 0 w 3298229"/>
                <a:gd name="connsiteY0" fmla="*/ 1183832 h 1183832"/>
                <a:gd name="connsiteX1" fmla="*/ 471178 w 3298229"/>
                <a:gd name="connsiteY1" fmla="*/ 2639 h 1183832"/>
                <a:gd name="connsiteX2" fmla="*/ 1884755 w 3298229"/>
                <a:gd name="connsiteY2" fmla="*/ 0 h 1183832"/>
                <a:gd name="connsiteX3" fmla="*/ 3298229 w 3298229"/>
                <a:gd name="connsiteY3" fmla="*/ 2639 h 1183832"/>
                <a:gd name="connsiteX4" fmla="*/ 1884755 w 3298229"/>
                <a:gd name="connsiteY4" fmla="*/ 1179187 h 1183832"/>
                <a:gd name="connsiteX5" fmla="*/ 0 w 3298229"/>
                <a:gd name="connsiteY5" fmla="*/ 1183832 h 1183832"/>
                <a:gd name="connsiteX0" fmla="*/ 0 w 1884755"/>
                <a:gd name="connsiteY0" fmla="*/ 1183832 h 1183832"/>
                <a:gd name="connsiteX1" fmla="*/ 471178 w 1884755"/>
                <a:gd name="connsiteY1" fmla="*/ 2639 h 1183832"/>
                <a:gd name="connsiteX2" fmla="*/ 1884755 w 1884755"/>
                <a:gd name="connsiteY2" fmla="*/ 0 h 1183832"/>
                <a:gd name="connsiteX3" fmla="*/ 1884755 w 1884755"/>
                <a:gd name="connsiteY3" fmla="*/ 1179187 h 1183832"/>
                <a:gd name="connsiteX4" fmla="*/ 0 w 1884755"/>
                <a:gd name="connsiteY4" fmla="*/ 1183832 h 118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755" h="1183832">
                  <a:moveTo>
                    <a:pt x="0" y="1183832"/>
                  </a:moveTo>
                  <a:lnTo>
                    <a:pt x="471178" y="2639"/>
                  </a:lnTo>
                  <a:lnTo>
                    <a:pt x="1884755" y="0"/>
                  </a:lnTo>
                  <a:lnTo>
                    <a:pt x="1884755" y="1179187"/>
                  </a:lnTo>
                  <a:lnTo>
                    <a:pt x="0" y="1183832"/>
                  </a:lnTo>
                  <a:close/>
                </a:path>
              </a:pathLst>
            </a:custGeom>
            <a:solidFill>
              <a:srgbClr val="FFD966"/>
            </a:solidFill>
            <a:ln w="12700" cap="flat" cmpd="sng" algn="ctr">
              <a:solidFill>
                <a:sysClr val="window" lastClr="FFFFFF"/>
              </a:solidFill>
              <a:prstDash val="solid"/>
              <a:miter lim="800000"/>
            </a:ln>
            <a:effectLst/>
          </p:spPr>
          <p:txBody>
            <a:bodyPr spcFirstLastPara="0" vert="horz" wrap="square" lIns="756864" tIns="84181" rIns="756865"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66" name="Freeform 65"/>
            <p:cNvSpPr/>
            <p:nvPr/>
          </p:nvSpPr>
          <p:spPr>
            <a:xfrm flipH="1">
              <a:off x="6101243" y="5094185"/>
              <a:ext cx="2306147" cy="1196446"/>
            </a:xfrm>
            <a:custGeom>
              <a:avLst/>
              <a:gdLst>
                <a:gd name="connsiteX0" fmla="*/ 0 w 3769407"/>
                <a:gd name="connsiteY0" fmla="*/ 1181193 h 1181193"/>
                <a:gd name="connsiteX1" fmla="*/ 471178 w 3769407"/>
                <a:gd name="connsiteY1" fmla="*/ 0 h 1181193"/>
                <a:gd name="connsiteX2" fmla="*/ 3298229 w 3769407"/>
                <a:gd name="connsiteY2" fmla="*/ 0 h 1181193"/>
                <a:gd name="connsiteX3" fmla="*/ 3769407 w 3769407"/>
                <a:gd name="connsiteY3" fmla="*/ 1181193 h 1181193"/>
                <a:gd name="connsiteX4" fmla="*/ 0 w 3769407"/>
                <a:gd name="connsiteY4" fmla="*/ 1181193 h 1181193"/>
                <a:gd name="connsiteX0" fmla="*/ 0 w 3769407"/>
                <a:gd name="connsiteY0" fmla="*/ 1183832 h 1183832"/>
                <a:gd name="connsiteX1" fmla="*/ 471178 w 3769407"/>
                <a:gd name="connsiteY1" fmla="*/ 2639 h 1183832"/>
                <a:gd name="connsiteX2" fmla="*/ 1884755 w 3769407"/>
                <a:gd name="connsiteY2" fmla="*/ 0 h 1183832"/>
                <a:gd name="connsiteX3" fmla="*/ 3298229 w 3769407"/>
                <a:gd name="connsiteY3" fmla="*/ 2639 h 1183832"/>
                <a:gd name="connsiteX4" fmla="*/ 3769407 w 3769407"/>
                <a:gd name="connsiteY4" fmla="*/ 1183832 h 1183832"/>
                <a:gd name="connsiteX5" fmla="*/ 0 w 3769407"/>
                <a:gd name="connsiteY5" fmla="*/ 1183832 h 1183832"/>
                <a:gd name="connsiteX0" fmla="*/ 0 w 3769407"/>
                <a:gd name="connsiteY0" fmla="*/ 1183832 h 1183832"/>
                <a:gd name="connsiteX1" fmla="*/ 471178 w 3769407"/>
                <a:gd name="connsiteY1" fmla="*/ 2639 h 1183832"/>
                <a:gd name="connsiteX2" fmla="*/ 1884755 w 3769407"/>
                <a:gd name="connsiteY2" fmla="*/ 0 h 1183832"/>
                <a:gd name="connsiteX3" fmla="*/ 3298229 w 3769407"/>
                <a:gd name="connsiteY3" fmla="*/ 2639 h 1183832"/>
                <a:gd name="connsiteX4" fmla="*/ 3769407 w 3769407"/>
                <a:gd name="connsiteY4" fmla="*/ 1183832 h 1183832"/>
                <a:gd name="connsiteX5" fmla="*/ 1884755 w 3769407"/>
                <a:gd name="connsiteY5" fmla="*/ 1179187 h 1183832"/>
                <a:gd name="connsiteX6" fmla="*/ 0 w 3769407"/>
                <a:gd name="connsiteY6" fmla="*/ 1183832 h 1183832"/>
                <a:gd name="connsiteX0" fmla="*/ 0 w 3298229"/>
                <a:gd name="connsiteY0" fmla="*/ 1183832 h 1183832"/>
                <a:gd name="connsiteX1" fmla="*/ 471178 w 3298229"/>
                <a:gd name="connsiteY1" fmla="*/ 2639 h 1183832"/>
                <a:gd name="connsiteX2" fmla="*/ 1884755 w 3298229"/>
                <a:gd name="connsiteY2" fmla="*/ 0 h 1183832"/>
                <a:gd name="connsiteX3" fmla="*/ 3298229 w 3298229"/>
                <a:gd name="connsiteY3" fmla="*/ 2639 h 1183832"/>
                <a:gd name="connsiteX4" fmla="*/ 1884755 w 3298229"/>
                <a:gd name="connsiteY4" fmla="*/ 1179187 h 1183832"/>
                <a:gd name="connsiteX5" fmla="*/ 0 w 3298229"/>
                <a:gd name="connsiteY5" fmla="*/ 1183832 h 1183832"/>
                <a:gd name="connsiteX0" fmla="*/ 0 w 1884755"/>
                <a:gd name="connsiteY0" fmla="*/ 1183832 h 1183832"/>
                <a:gd name="connsiteX1" fmla="*/ 471178 w 1884755"/>
                <a:gd name="connsiteY1" fmla="*/ 2639 h 1183832"/>
                <a:gd name="connsiteX2" fmla="*/ 1884755 w 1884755"/>
                <a:gd name="connsiteY2" fmla="*/ 0 h 1183832"/>
                <a:gd name="connsiteX3" fmla="*/ 1884755 w 1884755"/>
                <a:gd name="connsiteY3" fmla="*/ 1179187 h 1183832"/>
                <a:gd name="connsiteX4" fmla="*/ 0 w 1884755"/>
                <a:gd name="connsiteY4" fmla="*/ 1183832 h 118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755" h="1183832">
                  <a:moveTo>
                    <a:pt x="0" y="1183832"/>
                  </a:moveTo>
                  <a:lnTo>
                    <a:pt x="471178" y="2639"/>
                  </a:lnTo>
                  <a:lnTo>
                    <a:pt x="1884755" y="0"/>
                  </a:lnTo>
                  <a:lnTo>
                    <a:pt x="1884755" y="1179187"/>
                  </a:lnTo>
                  <a:lnTo>
                    <a:pt x="0" y="1183832"/>
                  </a:lnTo>
                  <a:close/>
                </a:path>
              </a:pathLst>
            </a:custGeom>
            <a:solidFill>
              <a:srgbClr val="9CCA7C"/>
            </a:solidFill>
            <a:ln w="12700" cap="flat" cmpd="sng" algn="ctr">
              <a:solidFill>
                <a:sysClr val="window" lastClr="FFFFFF"/>
              </a:solidFill>
              <a:prstDash val="solid"/>
              <a:miter lim="800000"/>
            </a:ln>
            <a:effectLst/>
          </p:spPr>
          <p:txBody>
            <a:bodyPr spcFirstLastPara="0" vert="horz" wrap="square" lIns="756864" tIns="84181" rIns="756865"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0" name="Group 69"/>
          <p:cNvGrpSpPr/>
          <p:nvPr/>
        </p:nvGrpSpPr>
        <p:grpSpPr>
          <a:xfrm>
            <a:off x="4970881" y="3641363"/>
            <a:ext cx="3548207" cy="1118454"/>
            <a:chOff x="4299309" y="3841186"/>
            <a:chExt cx="2843660" cy="1181839"/>
          </a:xfrm>
        </p:grpSpPr>
        <p:sp>
          <p:nvSpPr>
            <p:cNvPr id="77" name="Freeform 76"/>
            <p:cNvSpPr/>
            <p:nvPr/>
          </p:nvSpPr>
          <p:spPr>
            <a:xfrm>
              <a:off x="4299309" y="3841186"/>
              <a:ext cx="1413043" cy="1181839"/>
            </a:xfrm>
            <a:custGeom>
              <a:avLst/>
              <a:gdLst>
                <a:gd name="connsiteX0" fmla="*/ 0 w 2827055"/>
                <a:gd name="connsiteY0" fmla="*/ 1181193 h 1181193"/>
                <a:gd name="connsiteX1" fmla="*/ 471178 w 2827055"/>
                <a:gd name="connsiteY1" fmla="*/ 0 h 1181193"/>
                <a:gd name="connsiteX2" fmla="*/ 2355877 w 2827055"/>
                <a:gd name="connsiteY2" fmla="*/ 0 h 1181193"/>
                <a:gd name="connsiteX3" fmla="*/ 2827055 w 2827055"/>
                <a:gd name="connsiteY3" fmla="*/ 1181193 h 1181193"/>
                <a:gd name="connsiteX4" fmla="*/ 0 w 2827055"/>
                <a:gd name="connsiteY4" fmla="*/ 1181193 h 1181193"/>
                <a:gd name="connsiteX0" fmla="*/ 0 w 2827055"/>
                <a:gd name="connsiteY0" fmla="*/ 1181193 h 1181193"/>
                <a:gd name="connsiteX1" fmla="*/ 471178 w 2827055"/>
                <a:gd name="connsiteY1" fmla="*/ 0 h 1181193"/>
                <a:gd name="connsiteX2" fmla="*/ 2355877 w 2827055"/>
                <a:gd name="connsiteY2" fmla="*/ 0 h 1181193"/>
                <a:gd name="connsiteX3" fmla="*/ 2827055 w 2827055"/>
                <a:gd name="connsiteY3" fmla="*/ 1181193 h 1181193"/>
                <a:gd name="connsiteX4" fmla="*/ 1410050 w 2827055"/>
                <a:gd name="connsiteY4" fmla="*/ 1178555 h 1181193"/>
                <a:gd name="connsiteX5" fmla="*/ 0 w 2827055"/>
                <a:gd name="connsiteY5" fmla="*/ 1181193 h 1181193"/>
                <a:gd name="connsiteX0" fmla="*/ 0 w 2827055"/>
                <a:gd name="connsiteY0" fmla="*/ 1181826 h 1181826"/>
                <a:gd name="connsiteX1" fmla="*/ 471178 w 2827055"/>
                <a:gd name="connsiteY1" fmla="*/ 633 h 1181826"/>
                <a:gd name="connsiteX2" fmla="*/ 1413580 w 2827055"/>
                <a:gd name="connsiteY2" fmla="*/ 0 h 1181826"/>
                <a:gd name="connsiteX3" fmla="*/ 2355877 w 2827055"/>
                <a:gd name="connsiteY3" fmla="*/ 633 h 1181826"/>
                <a:gd name="connsiteX4" fmla="*/ 2827055 w 2827055"/>
                <a:gd name="connsiteY4" fmla="*/ 1181826 h 1181826"/>
                <a:gd name="connsiteX5" fmla="*/ 1410050 w 2827055"/>
                <a:gd name="connsiteY5" fmla="*/ 1179188 h 1181826"/>
                <a:gd name="connsiteX6" fmla="*/ 0 w 2827055"/>
                <a:gd name="connsiteY6" fmla="*/ 1181826 h 1181826"/>
                <a:gd name="connsiteX0" fmla="*/ 0 w 2827055"/>
                <a:gd name="connsiteY0" fmla="*/ 1181826 h 1181826"/>
                <a:gd name="connsiteX1" fmla="*/ 471178 w 2827055"/>
                <a:gd name="connsiteY1" fmla="*/ 633 h 1181826"/>
                <a:gd name="connsiteX2" fmla="*/ 1413580 w 2827055"/>
                <a:gd name="connsiteY2" fmla="*/ 0 h 1181826"/>
                <a:gd name="connsiteX3" fmla="*/ 2827055 w 2827055"/>
                <a:gd name="connsiteY3" fmla="*/ 1181826 h 1181826"/>
                <a:gd name="connsiteX4" fmla="*/ 1410050 w 2827055"/>
                <a:gd name="connsiteY4" fmla="*/ 1179188 h 1181826"/>
                <a:gd name="connsiteX5" fmla="*/ 0 w 2827055"/>
                <a:gd name="connsiteY5" fmla="*/ 1181826 h 1181826"/>
                <a:gd name="connsiteX0" fmla="*/ 0 w 1413580"/>
                <a:gd name="connsiteY0" fmla="*/ 1181826 h 1181826"/>
                <a:gd name="connsiteX1" fmla="*/ 471178 w 1413580"/>
                <a:gd name="connsiteY1" fmla="*/ 633 h 1181826"/>
                <a:gd name="connsiteX2" fmla="*/ 1413580 w 1413580"/>
                <a:gd name="connsiteY2" fmla="*/ 0 h 1181826"/>
                <a:gd name="connsiteX3" fmla="*/ 1410050 w 1413580"/>
                <a:gd name="connsiteY3" fmla="*/ 1179188 h 1181826"/>
                <a:gd name="connsiteX4" fmla="*/ 0 w 1413580"/>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3580"/>
                <a:gd name="connsiteY0" fmla="*/ 1181826 h 1181826"/>
                <a:gd name="connsiteX1" fmla="*/ 471178 w 1413580"/>
                <a:gd name="connsiteY1" fmla="*/ 633 h 1181826"/>
                <a:gd name="connsiteX2" fmla="*/ 1413580 w 1413580"/>
                <a:gd name="connsiteY2" fmla="*/ 0 h 1181826"/>
                <a:gd name="connsiteX3" fmla="*/ 1412701 w 1413580"/>
                <a:gd name="connsiteY3" fmla="*/ 1179188 h 1181826"/>
                <a:gd name="connsiteX4" fmla="*/ 0 w 1413580"/>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8002"/>
                <a:gd name="connsiteY0" fmla="*/ 1181826 h 1181826"/>
                <a:gd name="connsiteX1" fmla="*/ 471178 w 1418002"/>
                <a:gd name="connsiteY1" fmla="*/ 633 h 1181826"/>
                <a:gd name="connsiteX2" fmla="*/ 1413580 w 1418002"/>
                <a:gd name="connsiteY2" fmla="*/ 0 h 1181826"/>
                <a:gd name="connsiteX3" fmla="*/ 1418002 w 1418002"/>
                <a:gd name="connsiteY3" fmla="*/ 1179188 h 1181826"/>
                <a:gd name="connsiteX4" fmla="*/ 0 w 1418002"/>
                <a:gd name="connsiteY4" fmla="*/ 1181826 h 1181826"/>
                <a:gd name="connsiteX0" fmla="*/ 0 w 1418002"/>
                <a:gd name="connsiteY0" fmla="*/ 1181826 h 1181826"/>
                <a:gd name="connsiteX1" fmla="*/ 471178 w 1418002"/>
                <a:gd name="connsiteY1" fmla="*/ 633 h 1181826"/>
                <a:gd name="connsiteX2" fmla="*/ 1413580 w 1418002"/>
                <a:gd name="connsiteY2" fmla="*/ 0 h 1181826"/>
                <a:gd name="connsiteX3" fmla="*/ 1418002 w 1418002"/>
                <a:gd name="connsiteY3" fmla="*/ 1179188 h 1181826"/>
                <a:gd name="connsiteX4" fmla="*/ 0 w 1418002"/>
                <a:gd name="connsiteY4" fmla="*/ 1181826 h 1181826"/>
                <a:gd name="connsiteX0" fmla="*/ 0 w 1418002"/>
                <a:gd name="connsiteY0" fmla="*/ 1181826 h 1181838"/>
                <a:gd name="connsiteX1" fmla="*/ 471178 w 1418002"/>
                <a:gd name="connsiteY1" fmla="*/ 633 h 1181838"/>
                <a:gd name="connsiteX2" fmla="*/ 1413580 w 1418002"/>
                <a:gd name="connsiteY2" fmla="*/ 0 h 1181838"/>
                <a:gd name="connsiteX3" fmla="*/ 1418002 w 1418002"/>
                <a:gd name="connsiteY3" fmla="*/ 1181838 h 1181838"/>
                <a:gd name="connsiteX4" fmla="*/ 0 w 1418002"/>
                <a:gd name="connsiteY4" fmla="*/ 1181826 h 1181838"/>
                <a:gd name="connsiteX0" fmla="*/ 0 w 1418002"/>
                <a:gd name="connsiteY0" fmla="*/ 1181826 h 1181838"/>
                <a:gd name="connsiteX1" fmla="*/ 471178 w 1418002"/>
                <a:gd name="connsiteY1" fmla="*/ 633 h 1181838"/>
                <a:gd name="connsiteX2" fmla="*/ 1413580 w 1418002"/>
                <a:gd name="connsiteY2" fmla="*/ 0 h 1181838"/>
                <a:gd name="connsiteX3" fmla="*/ 1418002 w 1418002"/>
                <a:gd name="connsiteY3" fmla="*/ 1181838 h 1181838"/>
                <a:gd name="connsiteX4" fmla="*/ 0 w 1418002"/>
                <a:gd name="connsiteY4" fmla="*/ 1181826 h 1181838"/>
                <a:gd name="connsiteX0" fmla="*/ 0 w 1415352"/>
                <a:gd name="connsiteY0" fmla="*/ 1181826 h 1181838"/>
                <a:gd name="connsiteX1" fmla="*/ 471178 w 1415352"/>
                <a:gd name="connsiteY1" fmla="*/ 633 h 1181838"/>
                <a:gd name="connsiteX2" fmla="*/ 1413580 w 1415352"/>
                <a:gd name="connsiteY2" fmla="*/ 0 h 1181838"/>
                <a:gd name="connsiteX3" fmla="*/ 1415352 w 1415352"/>
                <a:gd name="connsiteY3" fmla="*/ 1181838 h 1181838"/>
                <a:gd name="connsiteX4" fmla="*/ 0 w 1415352"/>
                <a:gd name="connsiteY4" fmla="*/ 1181826 h 1181838"/>
                <a:gd name="connsiteX0" fmla="*/ 0 w 1413680"/>
                <a:gd name="connsiteY0" fmla="*/ 1181826 h 1181838"/>
                <a:gd name="connsiteX1" fmla="*/ 471178 w 1413680"/>
                <a:gd name="connsiteY1" fmla="*/ 633 h 1181838"/>
                <a:gd name="connsiteX2" fmla="*/ 1413580 w 1413680"/>
                <a:gd name="connsiteY2" fmla="*/ 0 h 1181838"/>
                <a:gd name="connsiteX3" fmla="*/ 1410052 w 1413680"/>
                <a:gd name="connsiteY3" fmla="*/ 1181838 h 1181838"/>
                <a:gd name="connsiteX4" fmla="*/ 0 w 1413680"/>
                <a:gd name="connsiteY4" fmla="*/ 1181826 h 1181838"/>
                <a:gd name="connsiteX0" fmla="*/ 0 w 1415353"/>
                <a:gd name="connsiteY0" fmla="*/ 1181826 h 1184488"/>
                <a:gd name="connsiteX1" fmla="*/ 471178 w 1415353"/>
                <a:gd name="connsiteY1" fmla="*/ 633 h 1184488"/>
                <a:gd name="connsiteX2" fmla="*/ 1413580 w 1415353"/>
                <a:gd name="connsiteY2" fmla="*/ 0 h 1184488"/>
                <a:gd name="connsiteX3" fmla="*/ 1415353 w 1415353"/>
                <a:gd name="connsiteY3" fmla="*/ 1184488 h 1184488"/>
                <a:gd name="connsiteX4" fmla="*/ 0 w 1415353"/>
                <a:gd name="connsiteY4" fmla="*/ 1181826 h 1184488"/>
                <a:gd name="connsiteX0" fmla="*/ 0 w 1413632"/>
                <a:gd name="connsiteY0" fmla="*/ 1181826 h 1181838"/>
                <a:gd name="connsiteX1" fmla="*/ 471178 w 1413632"/>
                <a:gd name="connsiteY1" fmla="*/ 633 h 1181838"/>
                <a:gd name="connsiteX2" fmla="*/ 1413580 w 1413632"/>
                <a:gd name="connsiteY2" fmla="*/ 0 h 1181838"/>
                <a:gd name="connsiteX3" fmla="*/ 1404752 w 1413632"/>
                <a:gd name="connsiteY3" fmla="*/ 1181838 h 1181838"/>
                <a:gd name="connsiteX4" fmla="*/ 0 w 1413632"/>
                <a:gd name="connsiteY4" fmla="*/ 1181826 h 1181838"/>
                <a:gd name="connsiteX0" fmla="*/ 0 w 1413632"/>
                <a:gd name="connsiteY0" fmla="*/ 1181826 h 1181838"/>
                <a:gd name="connsiteX1" fmla="*/ 471178 w 1413632"/>
                <a:gd name="connsiteY1" fmla="*/ 633 h 1181838"/>
                <a:gd name="connsiteX2" fmla="*/ 1413580 w 1413632"/>
                <a:gd name="connsiteY2" fmla="*/ 0 h 1181838"/>
                <a:gd name="connsiteX3" fmla="*/ 1404752 w 1413632"/>
                <a:gd name="connsiteY3" fmla="*/ 1181838 h 1181838"/>
                <a:gd name="connsiteX4" fmla="*/ 0 w 1413632"/>
                <a:gd name="connsiteY4" fmla="*/ 1181826 h 1181838"/>
                <a:gd name="connsiteX0" fmla="*/ 0 w 1408380"/>
                <a:gd name="connsiteY0" fmla="*/ 1181826 h 1181838"/>
                <a:gd name="connsiteX1" fmla="*/ 471178 w 1408380"/>
                <a:gd name="connsiteY1" fmla="*/ 633 h 1181838"/>
                <a:gd name="connsiteX2" fmla="*/ 1408280 w 1408380"/>
                <a:gd name="connsiteY2" fmla="*/ 0 h 1181838"/>
                <a:gd name="connsiteX3" fmla="*/ 1404752 w 1408380"/>
                <a:gd name="connsiteY3" fmla="*/ 1181838 h 1181838"/>
                <a:gd name="connsiteX4" fmla="*/ 0 w 1408380"/>
                <a:gd name="connsiteY4" fmla="*/ 1181826 h 1181838"/>
                <a:gd name="connsiteX0" fmla="*/ 0 w 1408463"/>
                <a:gd name="connsiteY0" fmla="*/ 1181826 h 1181838"/>
                <a:gd name="connsiteX1" fmla="*/ 471178 w 1408463"/>
                <a:gd name="connsiteY1" fmla="*/ 633 h 1181838"/>
                <a:gd name="connsiteX2" fmla="*/ 1408280 w 1408463"/>
                <a:gd name="connsiteY2" fmla="*/ 0 h 1181838"/>
                <a:gd name="connsiteX3" fmla="*/ 1407403 w 1408463"/>
                <a:gd name="connsiteY3" fmla="*/ 1181838 h 1181838"/>
                <a:gd name="connsiteX4" fmla="*/ 0 w 1408463"/>
                <a:gd name="connsiteY4" fmla="*/ 1181826 h 1181838"/>
                <a:gd name="connsiteX0" fmla="*/ 0 w 1408578"/>
                <a:gd name="connsiteY0" fmla="*/ 1181826 h 1181838"/>
                <a:gd name="connsiteX1" fmla="*/ 471178 w 1408578"/>
                <a:gd name="connsiteY1" fmla="*/ 633 h 1181838"/>
                <a:gd name="connsiteX2" fmla="*/ 1408280 w 1408578"/>
                <a:gd name="connsiteY2" fmla="*/ 0 h 1181838"/>
                <a:gd name="connsiteX3" fmla="*/ 1407403 w 1408578"/>
                <a:gd name="connsiteY3" fmla="*/ 1181838 h 1181838"/>
                <a:gd name="connsiteX4" fmla="*/ 0 w 1408578"/>
                <a:gd name="connsiteY4" fmla="*/ 1181826 h 1181838"/>
                <a:gd name="connsiteX0" fmla="*/ 0 w 1408280"/>
                <a:gd name="connsiteY0" fmla="*/ 1181826 h 1181838"/>
                <a:gd name="connsiteX1" fmla="*/ 471178 w 1408280"/>
                <a:gd name="connsiteY1" fmla="*/ 633 h 1181838"/>
                <a:gd name="connsiteX2" fmla="*/ 1408280 w 1408280"/>
                <a:gd name="connsiteY2" fmla="*/ 0 h 1181838"/>
                <a:gd name="connsiteX3" fmla="*/ 1407403 w 1408280"/>
                <a:gd name="connsiteY3" fmla="*/ 1181838 h 1181838"/>
                <a:gd name="connsiteX4" fmla="*/ 0 w 1408280"/>
                <a:gd name="connsiteY4" fmla="*/ 1181826 h 1181838"/>
                <a:gd name="connsiteX0" fmla="*/ 0 w 1408280"/>
                <a:gd name="connsiteY0" fmla="*/ 1181826 h 1181838"/>
                <a:gd name="connsiteX1" fmla="*/ 471178 w 1408280"/>
                <a:gd name="connsiteY1" fmla="*/ 633 h 1181838"/>
                <a:gd name="connsiteX2" fmla="*/ 1408280 w 1408280"/>
                <a:gd name="connsiteY2" fmla="*/ 0 h 1181838"/>
                <a:gd name="connsiteX3" fmla="*/ 1407403 w 1408280"/>
                <a:gd name="connsiteY3" fmla="*/ 1181838 h 1181838"/>
                <a:gd name="connsiteX4" fmla="*/ 0 w 1408280"/>
                <a:gd name="connsiteY4" fmla="*/ 1181826 h 1181838"/>
                <a:gd name="connsiteX0" fmla="*/ 0 w 1410103"/>
                <a:gd name="connsiteY0" fmla="*/ 1181826 h 1184489"/>
                <a:gd name="connsiteX1" fmla="*/ 471178 w 1410103"/>
                <a:gd name="connsiteY1" fmla="*/ 633 h 1184489"/>
                <a:gd name="connsiteX2" fmla="*/ 1408280 w 1410103"/>
                <a:gd name="connsiteY2" fmla="*/ 0 h 1184489"/>
                <a:gd name="connsiteX3" fmla="*/ 1410054 w 1410103"/>
                <a:gd name="connsiteY3" fmla="*/ 1184489 h 1184489"/>
                <a:gd name="connsiteX4" fmla="*/ 0 w 1410103"/>
                <a:gd name="connsiteY4" fmla="*/ 1181826 h 1184489"/>
                <a:gd name="connsiteX0" fmla="*/ 0 w 1408280"/>
                <a:gd name="connsiteY0" fmla="*/ 1181826 h 1181839"/>
                <a:gd name="connsiteX1" fmla="*/ 471178 w 1408280"/>
                <a:gd name="connsiteY1" fmla="*/ 633 h 1181839"/>
                <a:gd name="connsiteX2" fmla="*/ 1408280 w 1408280"/>
                <a:gd name="connsiteY2" fmla="*/ 0 h 1181839"/>
                <a:gd name="connsiteX3" fmla="*/ 1407403 w 1408280"/>
                <a:gd name="connsiteY3" fmla="*/ 1181839 h 1181839"/>
                <a:gd name="connsiteX4" fmla="*/ 0 w 1408280"/>
                <a:gd name="connsiteY4" fmla="*/ 1181826 h 1181839"/>
                <a:gd name="connsiteX0" fmla="*/ 0 w 1410102"/>
                <a:gd name="connsiteY0" fmla="*/ 1181826 h 1181826"/>
                <a:gd name="connsiteX1" fmla="*/ 471178 w 1410102"/>
                <a:gd name="connsiteY1" fmla="*/ 633 h 1181826"/>
                <a:gd name="connsiteX2" fmla="*/ 1408280 w 1410102"/>
                <a:gd name="connsiteY2" fmla="*/ 0 h 1181826"/>
                <a:gd name="connsiteX3" fmla="*/ 1410053 w 1410102"/>
                <a:gd name="connsiteY3" fmla="*/ 1179189 h 1181826"/>
                <a:gd name="connsiteX4" fmla="*/ 0 w 1410102"/>
                <a:gd name="connsiteY4" fmla="*/ 1181826 h 1181826"/>
                <a:gd name="connsiteX0" fmla="*/ 0 w 1410102"/>
                <a:gd name="connsiteY0" fmla="*/ 1181826 h 1181826"/>
                <a:gd name="connsiteX1" fmla="*/ 471178 w 1410102"/>
                <a:gd name="connsiteY1" fmla="*/ 633 h 1181826"/>
                <a:gd name="connsiteX2" fmla="*/ 1408280 w 1410102"/>
                <a:gd name="connsiteY2" fmla="*/ 0 h 1181826"/>
                <a:gd name="connsiteX3" fmla="*/ 1410053 w 1410102"/>
                <a:gd name="connsiteY3" fmla="*/ 1179189 h 1181826"/>
                <a:gd name="connsiteX4" fmla="*/ 0 w 1410102"/>
                <a:gd name="connsiteY4" fmla="*/ 1181826 h 1181826"/>
                <a:gd name="connsiteX0" fmla="*/ 0 w 1410102"/>
                <a:gd name="connsiteY0" fmla="*/ 1181826 h 1181839"/>
                <a:gd name="connsiteX1" fmla="*/ 471178 w 1410102"/>
                <a:gd name="connsiteY1" fmla="*/ 633 h 1181839"/>
                <a:gd name="connsiteX2" fmla="*/ 1408280 w 1410102"/>
                <a:gd name="connsiteY2" fmla="*/ 0 h 1181839"/>
                <a:gd name="connsiteX3" fmla="*/ 1410053 w 1410102"/>
                <a:gd name="connsiteY3" fmla="*/ 1181839 h 1181839"/>
                <a:gd name="connsiteX4" fmla="*/ 0 w 1410102"/>
                <a:gd name="connsiteY4" fmla="*/ 1181826 h 1181839"/>
                <a:gd name="connsiteX0" fmla="*/ 0 w 1410053"/>
                <a:gd name="connsiteY0" fmla="*/ 1181826 h 1181839"/>
                <a:gd name="connsiteX1" fmla="*/ 471178 w 1410053"/>
                <a:gd name="connsiteY1" fmla="*/ 633 h 1181839"/>
                <a:gd name="connsiteX2" fmla="*/ 1408280 w 1410053"/>
                <a:gd name="connsiteY2" fmla="*/ 0 h 1181839"/>
                <a:gd name="connsiteX3" fmla="*/ 1410053 w 1410053"/>
                <a:gd name="connsiteY3" fmla="*/ 1181839 h 1181839"/>
                <a:gd name="connsiteX4" fmla="*/ 0 w 141005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2434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2434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2434 w 1413043"/>
                <a:gd name="connsiteY3" fmla="*/ 1181839 h 1181839"/>
                <a:gd name="connsiteX4" fmla="*/ 0 w 1413043"/>
                <a:gd name="connsiteY4" fmla="*/ 1181826 h 118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43" h="1181839">
                  <a:moveTo>
                    <a:pt x="0" y="1181826"/>
                  </a:moveTo>
                  <a:lnTo>
                    <a:pt x="471178" y="633"/>
                  </a:lnTo>
                  <a:lnTo>
                    <a:pt x="1413043" y="0"/>
                  </a:lnTo>
                  <a:cubicBezTo>
                    <a:pt x="1412738" y="590919"/>
                    <a:pt x="1412738" y="590919"/>
                    <a:pt x="1412434" y="1181839"/>
                  </a:cubicBezTo>
                  <a:lnTo>
                    <a:pt x="0" y="1181826"/>
                  </a:lnTo>
                  <a:close/>
                </a:path>
              </a:pathLst>
            </a:custGeom>
            <a:solidFill>
              <a:srgbClr val="FFD966"/>
            </a:solidFill>
            <a:ln w="12700" cap="flat" cmpd="sng" algn="ctr">
              <a:solidFill>
                <a:sysClr val="window" lastClr="FFFFFF"/>
              </a:solidFill>
              <a:prstDash val="solid"/>
              <a:miter lim="800000"/>
            </a:ln>
            <a:effectLst/>
          </p:spPr>
          <p:txBody>
            <a:bodyPr spcFirstLastPara="0" vert="horz" wrap="square" lIns="588694" tIns="84181" rIns="588694"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79" name="Freeform 78"/>
            <p:cNvSpPr/>
            <p:nvPr/>
          </p:nvSpPr>
          <p:spPr>
            <a:xfrm flipH="1">
              <a:off x="5729926" y="3841186"/>
              <a:ext cx="1413043" cy="1181839"/>
            </a:xfrm>
            <a:custGeom>
              <a:avLst/>
              <a:gdLst>
                <a:gd name="connsiteX0" fmla="*/ 0 w 2827055"/>
                <a:gd name="connsiteY0" fmla="*/ 1181193 h 1181193"/>
                <a:gd name="connsiteX1" fmla="*/ 471178 w 2827055"/>
                <a:gd name="connsiteY1" fmla="*/ 0 h 1181193"/>
                <a:gd name="connsiteX2" fmla="*/ 2355877 w 2827055"/>
                <a:gd name="connsiteY2" fmla="*/ 0 h 1181193"/>
                <a:gd name="connsiteX3" fmla="*/ 2827055 w 2827055"/>
                <a:gd name="connsiteY3" fmla="*/ 1181193 h 1181193"/>
                <a:gd name="connsiteX4" fmla="*/ 0 w 2827055"/>
                <a:gd name="connsiteY4" fmla="*/ 1181193 h 1181193"/>
                <a:gd name="connsiteX0" fmla="*/ 0 w 2827055"/>
                <a:gd name="connsiteY0" fmla="*/ 1181193 h 1181193"/>
                <a:gd name="connsiteX1" fmla="*/ 471178 w 2827055"/>
                <a:gd name="connsiteY1" fmla="*/ 0 h 1181193"/>
                <a:gd name="connsiteX2" fmla="*/ 2355877 w 2827055"/>
                <a:gd name="connsiteY2" fmla="*/ 0 h 1181193"/>
                <a:gd name="connsiteX3" fmla="*/ 2827055 w 2827055"/>
                <a:gd name="connsiteY3" fmla="*/ 1181193 h 1181193"/>
                <a:gd name="connsiteX4" fmla="*/ 1410050 w 2827055"/>
                <a:gd name="connsiteY4" fmla="*/ 1178555 h 1181193"/>
                <a:gd name="connsiteX5" fmla="*/ 0 w 2827055"/>
                <a:gd name="connsiteY5" fmla="*/ 1181193 h 1181193"/>
                <a:gd name="connsiteX0" fmla="*/ 0 w 2827055"/>
                <a:gd name="connsiteY0" fmla="*/ 1181826 h 1181826"/>
                <a:gd name="connsiteX1" fmla="*/ 471178 w 2827055"/>
                <a:gd name="connsiteY1" fmla="*/ 633 h 1181826"/>
                <a:gd name="connsiteX2" fmla="*/ 1413580 w 2827055"/>
                <a:gd name="connsiteY2" fmla="*/ 0 h 1181826"/>
                <a:gd name="connsiteX3" fmla="*/ 2355877 w 2827055"/>
                <a:gd name="connsiteY3" fmla="*/ 633 h 1181826"/>
                <a:gd name="connsiteX4" fmla="*/ 2827055 w 2827055"/>
                <a:gd name="connsiteY4" fmla="*/ 1181826 h 1181826"/>
                <a:gd name="connsiteX5" fmla="*/ 1410050 w 2827055"/>
                <a:gd name="connsiteY5" fmla="*/ 1179188 h 1181826"/>
                <a:gd name="connsiteX6" fmla="*/ 0 w 2827055"/>
                <a:gd name="connsiteY6" fmla="*/ 1181826 h 1181826"/>
                <a:gd name="connsiteX0" fmla="*/ 0 w 2827055"/>
                <a:gd name="connsiteY0" fmla="*/ 1181826 h 1181826"/>
                <a:gd name="connsiteX1" fmla="*/ 471178 w 2827055"/>
                <a:gd name="connsiteY1" fmla="*/ 633 h 1181826"/>
                <a:gd name="connsiteX2" fmla="*/ 1413580 w 2827055"/>
                <a:gd name="connsiteY2" fmla="*/ 0 h 1181826"/>
                <a:gd name="connsiteX3" fmla="*/ 2827055 w 2827055"/>
                <a:gd name="connsiteY3" fmla="*/ 1181826 h 1181826"/>
                <a:gd name="connsiteX4" fmla="*/ 1410050 w 2827055"/>
                <a:gd name="connsiteY4" fmla="*/ 1179188 h 1181826"/>
                <a:gd name="connsiteX5" fmla="*/ 0 w 2827055"/>
                <a:gd name="connsiteY5" fmla="*/ 1181826 h 1181826"/>
                <a:gd name="connsiteX0" fmla="*/ 0 w 1413580"/>
                <a:gd name="connsiteY0" fmla="*/ 1181826 h 1181826"/>
                <a:gd name="connsiteX1" fmla="*/ 471178 w 1413580"/>
                <a:gd name="connsiteY1" fmla="*/ 633 h 1181826"/>
                <a:gd name="connsiteX2" fmla="*/ 1413580 w 1413580"/>
                <a:gd name="connsiteY2" fmla="*/ 0 h 1181826"/>
                <a:gd name="connsiteX3" fmla="*/ 1410050 w 1413580"/>
                <a:gd name="connsiteY3" fmla="*/ 1179188 h 1181826"/>
                <a:gd name="connsiteX4" fmla="*/ 0 w 1413580"/>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3580"/>
                <a:gd name="connsiteY0" fmla="*/ 1181826 h 1181826"/>
                <a:gd name="connsiteX1" fmla="*/ 471178 w 1413580"/>
                <a:gd name="connsiteY1" fmla="*/ 633 h 1181826"/>
                <a:gd name="connsiteX2" fmla="*/ 1413580 w 1413580"/>
                <a:gd name="connsiteY2" fmla="*/ 0 h 1181826"/>
                <a:gd name="connsiteX3" fmla="*/ 1412701 w 1413580"/>
                <a:gd name="connsiteY3" fmla="*/ 1179188 h 1181826"/>
                <a:gd name="connsiteX4" fmla="*/ 0 w 1413580"/>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5564"/>
                <a:gd name="connsiteY0" fmla="*/ 1181826 h 1181826"/>
                <a:gd name="connsiteX1" fmla="*/ 471178 w 1415564"/>
                <a:gd name="connsiteY1" fmla="*/ 633 h 1181826"/>
                <a:gd name="connsiteX2" fmla="*/ 1413580 w 1415564"/>
                <a:gd name="connsiteY2" fmla="*/ 0 h 1181826"/>
                <a:gd name="connsiteX3" fmla="*/ 1415351 w 1415564"/>
                <a:gd name="connsiteY3" fmla="*/ 1179188 h 1181826"/>
                <a:gd name="connsiteX4" fmla="*/ 0 w 1415564"/>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5351"/>
                <a:gd name="connsiteY0" fmla="*/ 1181826 h 1181826"/>
                <a:gd name="connsiteX1" fmla="*/ 471178 w 1415351"/>
                <a:gd name="connsiteY1" fmla="*/ 633 h 1181826"/>
                <a:gd name="connsiteX2" fmla="*/ 1413580 w 1415351"/>
                <a:gd name="connsiteY2" fmla="*/ 0 h 1181826"/>
                <a:gd name="connsiteX3" fmla="*/ 1415351 w 1415351"/>
                <a:gd name="connsiteY3" fmla="*/ 1179188 h 1181826"/>
                <a:gd name="connsiteX4" fmla="*/ 0 w 1415351"/>
                <a:gd name="connsiteY4" fmla="*/ 1181826 h 1181826"/>
                <a:gd name="connsiteX0" fmla="*/ 0 w 1418002"/>
                <a:gd name="connsiteY0" fmla="*/ 1181826 h 1181826"/>
                <a:gd name="connsiteX1" fmla="*/ 471178 w 1418002"/>
                <a:gd name="connsiteY1" fmla="*/ 633 h 1181826"/>
                <a:gd name="connsiteX2" fmla="*/ 1413580 w 1418002"/>
                <a:gd name="connsiteY2" fmla="*/ 0 h 1181826"/>
                <a:gd name="connsiteX3" fmla="*/ 1418002 w 1418002"/>
                <a:gd name="connsiteY3" fmla="*/ 1179188 h 1181826"/>
                <a:gd name="connsiteX4" fmla="*/ 0 w 1418002"/>
                <a:gd name="connsiteY4" fmla="*/ 1181826 h 1181826"/>
                <a:gd name="connsiteX0" fmla="*/ 0 w 1418002"/>
                <a:gd name="connsiteY0" fmla="*/ 1181826 h 1181826"/>
                <a:gd name="connsiteX1" fmla="*/ 471178 w 1418002"/>
                <a:gd name="connsiteY1" fmla="*/ 633 h 1181826"/>
                <a:gd name="connsiteX2" fmla="*/ 1413580 w 1418002"/>
                <a:gd name="connsiteY2" fmla="*/ 0 h 1181826"/>
                <a:gd name="connsiteX3" fmla="*/ 1418002 w 1418002"/>
                <a:gd name="connsiteY3" fmla="*/ 1179188 h 1181826"/>
                <a:gd name="connsiteX4" fmla="*/ 0 w 1418002"/>
                <a:gd name="connsiteY4" fmla="*/ 1181826 h 1181826"/>
                <a:gd name="connsiteX0" fmla="*/ 0 w 1418002"/>
                <a:gd name="connsiteY0" fmla="*/ 1181826 h 1181838"/>
                <a:gd name="connsiteX1" fmla="*/ 471178 w 1418002"/>
                <a:gd name="connsiteY1" fmla="*/ 633 h 1181838"/>
                <a:gd name="connsiteX2" fmla="*/ 1413580 w 1418002"/>
                <a:gd name="connsiteY2" fmla="*/ 0 h 1181838"/>
                <a:gd name="connsiteX3" fmla="*/ 1418002 w 1418002"/>
                <a:gd name="connsiteY3" fmla="*/ 1181838 h 1181838"/>
                <a:gd name="connsiteX4" fmla="*/ 0 w 1418002"/>
                <a:gd name="connsiteY4" fmla="*/ 1181826 h 1181838"/>
                <a:gd name="connsiteX0" fmla="*/ 0 w 1418002"/>
                <a:gd name="connsiteY0" fmla="*/ 1181826 h 1181838"/>
                <a:gd name="connsiteX1" fmla="*/ 471178 w 1418002"/>
                <a:gd name="connsiteY1" fmla="*/ 633 h 1181838"/>
                <a:gd name="connsiteX2" fmla="*/ 1413580 w 1418002"/>
                <a:gd name="connsiteY2" fmla="*/ 0 h 1181838"/>
                <a:gd name="connsiteX3" fmla="*/ 1418002 w 1418002"/>
                <a:gd name="connsiteY3" fmla="*/ 1181838 h 1181838"/>
                <a:gd name="connsiteX4" fmla="*/ 0 w 1418002"/>
                <a:gd name="connsiteY4" fmla="*/ 1181826 h 1181838"/>
                <a:gd name="connsiteX0" fmla="*/ 0 w 1415352"/>
                <a:gd name="connsiteY0" fmla="*/ 1181826 h 1181838"/>
                <a:gd name="connsiteX1" fmla="*/ 471178 w 1415352"/>
                <a:gd name="connsiteY1" fmla="*/ 633 h 1181838"/>
                <a:gd name="connsiteX2" fmla="*/ 1413580 w 1415352"/>
                <a:gd name="connsiteY2" fmla="*/ 0 h 1181838"/>
                <a:gd name="connsiteX3" fmla="*/ 1415352 w 1415352"/>
                <a:gd name="connsiteY3" fmla="*/ 1181838 h 1181838"/>
                <a:gd name="connsiteX4" fmla="*/ 0 w 1415352"/>
                <a:gd name="connsiteY4" fmla="*/ 1181826 h 1181838"/>
                <a:gd name="connsiteX0" fmla="*/ 0 w 1413680"/>
                <a:gd name="connsiteY0" fmla="*/ 1181826 h 1181838"/>
                <a:gd name="connsiteX1" fmla="*/ 471178 w 1413680"/>
                <a:gd name="connsiteY1" fmla="*/ 633 h 1181838"/>
                <a:gd name="connsiteX2" fmla="*/ 1413580 w 1413680"/>
                <a:gd name="connsiteY2" fmla="*/ 0 h 1181838"/>
                <a:gd name="connsiteX3" fmla="*/ 1410052 w 1413680"/>
                <a:gd name="connsiteY3" fmla="*/ 1181838 h 1181838"/>
                <a:gd name="connsiteX4" fmla="*/ 0 w 1413680"/>
                <a:gd name="connsiteY4" fmla="*/ 1181826 h 1181838"/>
                <a:gd name="connsiteX0" fmla="*/ 0 w 1415353"/>
                <a:gd name="connsiteY0" fmla="*/ 1181826 h 1184488"/>
                <a:gd name="connsiteX1" fmla="*/ 471178 w 1415353"/>
                <a:gd name="connsiteY1" fmla="*/ 633 h 1184488"/>
                <a:gd name="connsiteX2" fmla="*/ 1413580 w 1415353"/>
                <a:gd name="connsiteY2" fmla="*/ 0 h 1184488"/>
                <a:gd name="connsiteX3" fmla="*/ 1415353 w 1415353"/>
                <a:gd name="connsiteY3" fmla="*/ 1184488 h 1184488"/>
                <a:gd name="connsiteX4" fmla="*/ 0 w 1415353"/>
                <a:gd name="connsiteY4" fmla="*/ 1181826 h 1184488"/>
                <a:gd name="connsiteX0" fmla="*/ 0 w 1413632"/>
                <a:gd name="connsiteY0" fmla="*/ 1181826 h 1181838"/>
                <a:gd name="connsiteX1" fmla="*/ 471178 w 1413632"/>
                <a:gd name="connsiteY1" fmla="*/ 633 h 1181838"/>
                <a:gd name="connsiteX2" fmla="*/ 1413580 w 1413632"/>
                <a:gd name="connsiteY2" fmla="*/ 0 h 1181838"/>
                <a:gd name="connsiteX3" fmla="*/ 1404752 w 1413632"/>
                <a:gd name="connsiteY3" fmla="*/ 1181838 h 1181838"/>
                <a:gd name="connsiteX4" fmla="*/ 0 w 1413632"/>
                <a:gd name="connsiteY4" fmla="*/ 1181826 h 1181838"/>
                <a:gd name="connsiteX0" fmla="*/ 0 w 1413632"/>
                <a:gd name="connsiteY0" fmla="*/ 1181826 h 1181838"/>
                <a:gd name="connsiteX1" fmla="*/ 471178 w 1413632"/>
                <a:gd name="connsiteY1" fmla="*/ 633 h 1181838"/>
                <a:gd name="connsiteX2" fmla="*/ 1413580 w 1413632"/>
                <a:gd name="connsiteY2" fmla="*/ 0 h 1181838"/>
                <a:gd name="connsiteX3" fmla="*/ 1404752 w 1413632"/>
                <a:gd name="connsiteY3" fmla="*/ 1181838 h 1181838"/>
                <a:gd name="connsiteX4" fmla="*/ 0 w 1413632"/>
                <a:gd name="connsiteY4" fmla="*/ 1181826 h 1181838"/>
                <a:gd name="connsiteX0" fmla="*/ 0 w 1408380"/>
                <a:gd name="connsiteY0" fmla="*/ 1181826 h 1181838"/>
                <a:gd name="connsiteX1" fmla="*/ 471178 w 1408380"/>
                <a:gd name="connsiteY1" fmla="*/ 633 h 1181838"/>
                <a:gd name="connsiteX2" fmla="*/ 1408280 w 1408380"/>
                <a:gd name="connsiteY2" fmla="*/ 0 h 1181838"/>
                <a:gd name="connsiteX3" fmla="*/ 1404752 w 1408380"/>
                <a:gd name="connsiteY3" fmla="*/ 1181838 h 1181838"/>
                <a:gd name="connsiteX4" fmla="*/ 0 w 1408380"/>
                <a:gd name="connsiteY4" fmla="*/ 1181826 h 1181838"/>
                <a:gd name="connsiteX0" fmla="*/ 0 w 1408463"/>
                <a:gd name="connsiteY0" fmla="*/ 1181826 h 1181838"/>
                <a:gd name="connsiteX1" fmla="*/ 471178 w 1408463"/>
                <a:gd name="connsiteY1" fmla="*/ 633 h 1181838"/>
                <a:gd name="connsiteX2" fmla="*/ 1408280 w 1408463"/>
                <a:gd name="connsiteY2" fmla="*/ 0 h 1181838"/>
                <a:gd name="connsiteX3" fmla="*/ 1407403 w 1408463"/>
                <a:gd name="connsiteY3" fmla="*/ 1181838 h 1181838"/>
                <a:gd name="connsiteX4" fmla="*/ 0 w 1408463"/>
                <a:gd name="connsiteY4" fmla="*/ 1181826 h 1181838"/>
                <a:gd name="connsiteX0" fmla="*/ 0 w 1408578"/>
                <a:gd name="connsiteY0" fmla="*/ 1181826 h 1181838"/>
                <a:gd name="connsiteX1" fmla="*/ 471178 w 1408578"/>
                <a:gd name="connsiteY1" fmla="*/ 633 h 1181838"/>
                <a:gd name="connsiteX2" fmla="*/ 1408280 w 1408578"/>
                <a:gd name="connsiteY2" fmla="*/ 0 h 1181838"/>
                <a:gd name="connsiteX3" fmla="*/ 1407403 w 1408578"/>
                <a:gd name="connsiteY3" fmla="*/ 1181838 h 1181838"/>
                <a:gd name="connsiteX4" fmla="*/ 0 w 1408578"/>
                <a:gd name="connsiteY4" fmla="*/ 1181826 h 1181838"/>
                <a:gd name="connsiteX0" fmla="*/ 0 w 1408280"/>
                <a:gd name="connsiteY0" fmla="*/ 1181826 h 1181838"/>
                <a:gd name="connsiteX1" fmla="*/ 471178 w 1408280"/>
                <a:gd name="connsiteY1" fmla="*/ 633 h 1181838"/>
                <a:gd name="connsiteX2" fmla="*/ 1408280 w 1408280"/>
                <a:gd name="connsiteY2" fmla="*/ 0 h 1181838"/>
                <a:gd name="connsiteX3" fmla="*/ 1407403 w 1408280"/>
                <a:gd name="connsiteY3" fmla="*/ 1181838 h 1181838"/>
                <a:gd name="connsiteX4" fmla="*/ 0 w 1408280"/>
                <a:gd name="connsiteY4" fmla="*/ 1181826 h 1181838"/>
                <a:gd name="connsiteX0" fmla="*/ 0 w 1408280"/>
                <a:gd name="connsiteY0" fmla="*/ 1181826 h 1181838"/>
                <a:gd name="connsiteX1" fmla="*/ 471178 w 1408280"/>
                <a:gd name="connsiteY1" fmla="*/ 633 h 1181838"/>
                <a:gd name="connsiteX2" fmla="*/ 1408280 w 1408280"/>
                <a:gd name="connsiteY2" fmla="*/ 0 h 1181838"/>
                <a:gd name="connsiteX3" fmla="*/ 1407403 w 1408280"/>
                <a:gd name="connsiteY3" fmla="*/ 1181838 h 1181838"/>
                <a:gd name="connsiteX4" fmla="*/ 0 w 1408280"/>
                <a:gd name="connsiteY4" fmla="*/ 1181826 h 1181838"/>
                <a:gd name="connsiteX0" fmla="*/ 0 w 1410103"/>
                <a:gd name="connsiteY0" fmla="*/ 1181826 h 1184489"/>
                <a:gd name="connsiteX1" fmla="*/ 471178 w 1410103"/>
                <a:gd name="connsiteY1" fmla="*/ 633 h 1184489"/>
                <a:gd name="connsiteX2" fmla="*/ 1408280 w 1410103"/>
                <a:gd name="connsiteY2" fmla="*/ 0 h 1184489"/>
                <a:gd name="connsiteX3" fmla="*/ 1410054 w 1410103"/>
                <a:gd name="connsiteY3" fmla="*/ 1184489 h 1184489"/>
                <a:gd name="connsiteX4" fmla="*/ 0 w 1410103"/>
                <a:gd name="connsiteY4" fmla="*/ 1181826 h 1184489"/>
                <a:gd name="connsiteX0" fmla="*/ 0 w 1408280"/>
                <a:gd name="connsiteY0" fmla="*/ 1181826 h 1181839"/>
                <a:gd name="connsiteX1" fmla="*/ 471178 w 1408280"/>
                <a:gd name="connsiteY1" fmla="*/ 633 h 1181839"/>
                <a:gd name="connsiteX2" fmla="*/ 1408280 w 1408280"/>
                <a:gd name="connsiteY2" fmla="*/ 0 h 1181839"/>
                <a:gd name="connsiteX3" fmla="*/ 1407403 w 1408280"/>
                <a:gd name="connsiteY3" fmla="*/ 1181839 h 1181839"/>
                <a:gd name="connsiteX4" fmla="*/ 0 w 1408280"/>
                <a:gd name="connsiteY4" fmla="*/ 1181826 h 1181839"/>
                <a:gd name="connsiteX0" fmla="*/ 0 w 1410102"/>
                <a:gd name="connsiteY0" fmla="*/ 1181826 h 1181826"/>
                <a:gd name="connsiteX1" fmla="*/ 471178 w 1410102"/>
                <a:gd name="connsiteY1" fmla="*/ 633 h 1181826"/>
                <a:gd name="connsiteX2" fmla="*/ 1408280 w 1410102"/>
                <a:gd name="connsiteY2" fmla="*/ 0 h 1181826"/>
                <a:gd name="connsiteX3" fmla="*/ 1410053 w 1410102"/>
                <a:gd name="connsiteY3" fmla="*/ 1179189 h 1181826"/>
                <a:gd name="connsiteX4" fmla="*/ 0 w 1410102"/>
                <a:gd name="connsiteY4" fmla="*/ 1181826 h 1181826"/>
                <a:gd name="connsiteX0" fmla="*/ 0 w 1410102"/>
                <a:gd name="connsiteY0" fmla="*/ 1181826 h 1181826"/>
                <a:gd name="connsiteX1" fmla="*/ 471178 w 1410102"/>
                <a:gd name="connsiteY1" fmla="*/ 633 h 1181826"/>
                <a:gd name="connsiteX2" fmla="*/ 1408280 w 1410102"/>
                <a:gd name="connsiteY2" fmla="*/ 0 h 1181826"/>
                <a:gd name="connsiteX3" fmla="*/ 1410053 w 1410102"/>
                <a:gd name="connsiteY3" fmla="*/ 1179189 h 1181826"/>
                <a:gd name="connsiteX4" fmla="*/ 0 w 1410102"/>
                <a:gd name="connsiteY4" fmla="*/ 1181826 h 1181826"/>
                <a:gd name="connsiteX0" fmla="*/ 0 w 1410102"/>
                <a:gd name="connsiteY0" fmla="*/ 1181826 h 1181839"/>
                <a:gd name="connsiteX1" fmla="*/ 471178 w 1410102"/>
                <a:gd name="connsiteY1" fmla="*/ 633 h 1181839"/>
                <a:gd name="connsiteX2" fmla="*/ 1408280 w 1410102"/>
                <a:gd name="connsiteY2" fmla="*/ 0 h 1181839"/>
                <a:gd name="connsiteX3" fmla="*/ 1410053 w 1410102"/>
                <a:gd name="connsiteY3" fmla="*/ 1181839 h 1181839"/>
                <a:gd name="connsiteX4" fmla="*/ 0 w 1410102"/>
                <a:gd name="connsiteY4" fmla="*/ 1181826 h 1181839"/>
                <a:gd name="connsiteX0" fmla="*/ 0 w 1410053"/>
                <a:gd name="connsiteY0" fmla="*/ 1181826 h 1181839"/>
                <a:gd name="connsiteX1" fmla="*/ 471178 w 1410053"/>
                <a:gd name="connsiteY1" fmla="*/ 633 h 1181839"/>
                <a:gd name="connsiteX2" fmla="*/ 1408280 w 1410053"/>
                <a:gd name="connsiteY2" fmla="*/ 0 h 1181839"/>
                <a:gd name="connsiteX3" fmla="*/ 1410053 w 1410053"/>
                <a:gd name="connsiteY3" fmla="*/ 1181839 h 1181839"/>
                <a:gd name="connsiteX4" fmla="*/ 0 w 141005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0053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2434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2434 w 1413043"/>
                <a:gd name="connsiteY3" fmla="*/ 1181839 h 1181839"/>
                <a:gd name="connsiteX4" fmla="*/ 0 w 1413043"/>
                <a:gd name="connsiteY4" fmla="*/ 1181826 h 1181839"/>
                <a:gd name="connsiteX0" fmla="*/ 0 w 1413043"/>
                <a:gd name="connsiteY0" fmla="*/ 1181826 h 1181839"/>
                <a:gd name="connsiteX1" fmla="*/ 471178 w 1413043"/>
                <a:gd name="connsiteY1" fmla="*/ 633 h 1181839"/>
                <a:gd name="connsiteX2" fmla="*/ 1413043 w 1413043"/>
                <a:gd name="connsiteY2" fmla="*/ 0 h 1181839"/>
                <a:gd name="connsiteX3" fmla="*/ 1412434 w 1413043"/>
                <a:gd name="connsiteY3" fmla="*/ 1181839 h 1181839"/>
                <a:gd name="connsiteX4" fmla="*/ 0 w 1413043"/>
                <a:gd name="connsiteY4" fmla="*/ 1181826 h 118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043" h="1181839">
                  <a:moveTo>
                    <a:pt x="0" y="1181826"/>
                  </a:moveTo>
                  <a:lnTo>
                    <a:pt x="471178" y="633"/>
                  </a:lnTo>
                  <a:lnTo>
                    <a:pt x="1413043" y="0"/>
                  </a:lnTo>
                  <a:cubicBezTo>
                    <a:pt x="1412738" y="590919"/>
                    <a:pt x="1412738" y="590919"/>
                    <a:pt x="1412434" y="1181839"/>
                  </a:cubicBezTo>
                  <a:lnTo>
                    <a:pt x="0" y="1181826"/>
                  </a:lnTo>
                  <a:close/>
                </a:path>
              </a:pathLst>
            </a:custGeom>
            <a:solidFill>
              <a:srgbClr val="9CCA7C"/>
            </a:solidFill>
            <a:ln w="12700" cap="flat" cmpd="sng" algn="ctr">
              <a:solidFill>
                <a:sysClr val="window" lastClr="FFFFFF"/>
              </a:solidFill>
              <a:prstDash val="solid"/>
              <a:miter lim="800000"/>
            </a:ln>
            <a:effectLst/>
          </p:spPr>
          <p:txBody>
            <a:bodyPr spcFirstLastPara="0" vert="horz" wrap="square" lIns="588694" tIns="84181" rIns="588694"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0" name="Group 79"/>
          <p:cNvGrpSpPr/>
          <p:nvPr/>
        </p:nvGrpSpPr>
        <p:grpSpPr>
          <a:xfrm>
            <a:off x="6146102" y="1406273"/>
            <a:ext cx="1197757" cy="1117978"/>
            <a:chOff x="5241176" y="1479432"/>
            <a:chExt cx="959926" cy="1181335"/>
          </a:xfrm>
        </p:grpSpPr>
        <p:sp>
          <p:nvSpPr>
            <p:cNvPr id="81" name="Freeform 80"/>
            <p:cNvSpPr/>
            <p:nvPr/>
          </p:nvSpPr>
          <p:spPr>
            <a:xfrm>
              <a:off x="5241176" y="1479432"/>
              <a:ext cx="471176" cy="1181335"/>
            </a:xfrm>
            <a:custGeom>
              <a:avLst/>
              <a:gdLst>
                <a:gd name="connsiteX0" fmla="*/ 0 w 942351"/>
                <a:gd name="connsiteY0" fmla="*/ 1181193 h 1181193"/>
                <a:gd name="connsiteX1" fmla="*/ 471176 w 942351"/>
                <a:gd name="connsiteY1" fmla="*/ 0 h 1181193"/>
                <a:gd name="connsiteX2" fmla="*/ 471176 w 942351"/>
                <a:gd name="connsiteY2" fmla="*/ 0 h 1181193"/>
                <a:gd name="connsiteX3" fmla="*/ 942351 w 942351"/>
                <a:gd name="connsiteY3" fmla="*/ 1181193 h 1181193"/>
                <a:gd name="connsiteX4" fmla="*/ 0 w 942351"/>
                <a:gd name="connsiteY4" fmla="*/ 1181193 h 1181193"/>
                <a:gd name="connsiteX0" fmla="*/ 0 w 942351"/>
                <a:gd name="connsiteY0" fmla="*/ 1181193 h 1181193"/>
                <a:gd name="connsiteX1" fmla="*/ 471176 w 942351"/>
                <a:gd name="connsiteY1" fmla="*/ 0 h 1181193"/>
                <a:gd name="connsiteX2" fmla="*/ 471176 w 942351"/>
                <a:gd name="connsiteY2" fmla="*/ 0 h 1181193"/>
                <a:gd name="connsiteX3" fmla="*/ 942351 w 942351"/>
                <a:gd name="connsiteY3" fmla="*/ 1181193 h 1181193"/>
                <a:gd name="connsiteX4" fmla="*/ 467913 w 942351"/>
                <a:gd name="connsiteY4" fmla="*/ 1178954 h 1181193"/>
                <a:gd name="connsiteX5" fmla="*/ 0 w 942351"/>
                <a:gd name="connsiteY5" fmla="*/ 1181193 h 1181193"/>
                <a:gd name="connsiteX0" fmla="*/ 0 w 471176"/>
                <a:gd name="connsiteY0" fmla="*/ 1181193 h 1181193"/>
                <a:gd name="connsiteX1" fmla="*/ 471176 w 471176"/>
                <a:gd name="connsiteY1" fmla="*/ 0 h 1181193"/>
                <a:gd name="connsiteX2" fmla="*/ 471176 w 471176"/>
                <a:gd name="connsiteY2" fmla="*/ 0 h 1181193"/>
                <a:gd name="connsiteX3" fmla="*/ 467913 w 471176"/>
                <a:gd name="connsiteY3" fmla="*/ 1178954 h 1181193"/>
                <a:gd name="connsiteX4" fmla="*/ 0 w 471176"/>
                <a:gd name="connsiteY4" fmla="*/ 1181193 h 1181193"/>
                <a:gd name="connsiteX0" fmla="*/ 0 w 471176"/>
                <a:gd name="connsiteY0" fmla="*/ 1181193 h 1181193"/>
                <a:gd name="connsiteX1" fmla="*/ 471176 w 471176"/>
                <a:gd name="connsiteY1" fmla="*/ 0 h 1181193"/>
                <a:gd name="connsiteX2" fmla="*/ 471176 w 471176"/>
                <a:gd name="connsiteY2" fmla="*/ 0 h 1181193"/>
                <a:gd name="connsiteX3" fmla="*/ 467913 w 471176"/>
                <a:gd name="connsiteY3" fmla="*/ 1178954 h 1181193"/>
                <a:gd name="connsiteX4" fmla="*/ 0 w 471176"/>
                <a:gd name="connsiteY4" fmla="*/ 1181193 h 1181193"/>
                <a:gd name="connsiteX0" fmla="*/ 0 w 471209"/>
                <a:gd name="connsiteY0" fmla="*/ 1181193 h 1181193"/>
                <a:gd name="connsiteX1" fmla="*/ 471176 w 471209"/>
                <a:gd name="connsiteY1" fmla="*/ 0 h 1181193"/>
                <a:gd name="connsiteX2" fmla="*/ 471176 w 471209"/>
                <a:gd name="connsiteY2" fmla="*/ 0 h 1181193"/>
                <a:gd name="connsiteX3" fmla="*/ 470564 w 471209"/>
                <a:gd name="connsiteY3" fmla="*/ 1178954 h 1181193"/>
                <a:gd name="connsiteX4" fmla="*/ 0 w 471209"/>
                <a:gd name="connsiteY4" fmla="*/ 1181193 h 1181193"/>
                <a:gd name="connsiteX0" fmla="*/ 0 w 471176"/>
                <a:gd name="connsiteY0" fmla="*/ 1181193 h 1181193"/>
                <a:gd name="connsiteX1" fmla="*/ 471176 w 471176"/>
                <a:gd name="connsiteY1" fmla="*/ 0 h 1181193"/>
                <a:gd name="connsiteX2" fmla="*/ 471176 w 471176"/>
                <a:gd name="connsiteY2" fmla="*/ 0 h 1181193"/>
                <a:gd name="connsiteX3" fmla="*/ 470564 w 471176"/>
                <a:gd name="connsiteY3" fmla="*/ 1178954 h 1181193"/>
                <a:gd name="connsiteX4" fmla="*/ 0 w 471176"/>
                <a:gd name="connsiteY4" fmla="*/ 1181193 h 1181193"/>
                <a:gd name="connsiteX0" fmla="*/ 0 w 471176"/>
                <a:gd name="connsiteY0" fmla="*/ 1181193 h 1181335"/>
                <a:gd name="connsiteX1" fmla="*/ 471176 w 471176"/>
                <a:gd name="connsiteY1" fmla="*/ 0 h 1181335"/>
                <a:gd name="connsiteX2" fmla="*/ 471176 w 471176"/>
                <a:gd name="connsiteY2" fmla="*/ 0 h 1181335"/>
                <a:gd name="connsiteX3" fmla="*/ 468183 w 471176"/>
                <a:gd name="connsiteY3" fmla="*/ 1181335 h 1181335"/>
                <a:gd name="connsiteX4" fmla="*/ 0 w 471176"/>
                <a:gd name="connsiteY4" fmla="*/ 1181193 h 1181335"/>
                <a:gd name="connsiteX0" fmla="*/ 0 w 471176"/>
                <a:gd name="connsiteY0" fmla="*/ 1181193 h 1181335"/>
                <a:gd name="connsiteX1" fmla="*/ 471176 w 471176"/>
                <a:gd name="connsiteY1" fmla="*/ 0 h 1181335"/>
                <a:gd name="connsiteX2" fmla="*/ 471176 w 471176"/>
                <a:gd name="connsiteY2" fmla="*/ 0 h 1181335"/>
                <a:gd name="connsiteX3" fmla="*/ 470564 w 471176"/>
                <a:gd name="connsiteY3" fmla="*/ 1181335 h 1181335"/>
                <a:gd name="connsiteX4" fmla="*/ 0 w 471176"/>
                <a:gd name="connsiteY4" fmla="*/ 1181193 h 1181335"/>
                <a:gd name="connsiteX0" fmla="*/ 0 w 471176"/>
                <a:gd name="connsiteY0" fmla="*/ 1181193 h 1181335"/>
                <a:gd name="connsiteX1" fmla="*/ 471176 w 471176"/>
                <a:gd name="connsiteY1" fmla="*/ 0 h 1181335"/>
                <a:gd name="connsiteX2" fmla="*/ 471176 w 471176"/>
                <a:gd name="connsiteY2" fmla="*/ 0 h 1181335"/>
                <a:gd name="connsiteX3" fmla="*/ 470564 w 471176"/>
                <a:gd name="connsiteY3" fmla="*/ 1181335 h 1181335"/>
                <a:gd name="connsiteX4" fmla="*/ 0 w 471176"/>
                <a:gd name="connsiteY4" fmla="*/ 1181193 h 118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76" h="1181335">
                  <a:moveTo>
                    <a:pt x="0" y="1181193"/>
                  </a:moveTo>
                  <a:lnTo>
                    <a:pt x="471176" y="0"/>
                  </a:lnTo>
                  <a:lnTo>
                    <a:pt x="471176" y="0"/>
                  </a:lnTo>
                  <a:cubicBezTo>
                    <a:pt x="470088" y="392985"/>
                    <a:pt x="470870" y="590667"/>
                    <a:pt x="470564" y="1181335"/>
                  </a:cubicBezTo>
                  <a:lnTo>
                    <a:pt x="0" y="1181193"/>
                  </a:lnTo>
                  <a:close/>
                </a:path>
              </a:pathLst>
            </a:custGeom>
            <a:solidFill>
              <a:srgbClr val="FFD966"/>
            </a:solidFill>
            <a:ln w="12700" cap="flat" cmpd="sng" algn="ctr">
              <a:solidFill>
                <a:sysClr val="window" lastClr="FFFFFF"/>
              </a:solidFill>
              <a:prstDash val="solid"/>
              <a:miter lim="800000"/>
            </a:ln>
            <a:effectLst/>
          </p:spPr>
          <p:txBody>
            <a:bodyPr spcFirstLastPara="0" vert="horz" wrap="square" lIns="84181" tIns="84181" rIns="84181"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87" name="Freeform 86"/>
            <p:cNvSpPr/>
            <p:nvPr/>
          </p:nvSpPr>
          <p:spPr>
            <a:xfrm flipH="1">
              <a:off x="5729926" y="1479432"/>
              <a:ext cx="471176" cy="1181335"/>
            </a:xfrm>
            <a:custGeom>
              <a:avLst/>
              <a:gdLst>
                <a:gd name="connsiteX0" fmla="*/ 0 w 942351"/>
                <a:gd name="connsiteY0" fmla="*/ 1181193 h 1181193"/>
                <a:gd name="connsiteX1" fmla="*/ 471176 w 942351"/>
                <a:gd name="connsiteY1" fmla="*/ 0 h 1181193"/>
                <a:gd name="connsiteX2" fmla="*/ 471176 w 942351"/>
                <a:gd name="connsiteY2" fmla="*/ 0 h 1181193"/>
                <a:gd name="connsiteX3" fmla="*/ 942351 w 942351"/>
                <a:gd name="connsiteY3" fmla="*/ 1181193 h 1181193"/>
                <a:gd name="connsiteX4" fmla="*/ 0 w 942351"/>
                <a:gd name="connsiteY4" fmla="*/ 1181193 h 1181193"/>
                <a:gd name="connsiteX0" fmla="*/ 0 w 942351"/>
                <a:gd name="connsiteY0" fmla="*/ 1181193 h 1181193"/>
                <a:gd name="connsiteX1" fmla="*/ 471176 w 942351"/>
                <a:gd name="connsiteY1" fmla="*/ 0 h 1181193"/>
                <a:gd name="connsiteX2" fmla="*/ 471176 w 942351"/>
                <a:gd name="connsiteY2" fmla="*/ 0 h 1181193"/>
                <a:gd name="connsiteX3" fmla="*/ 942351 w 942351"/>
                <a:gd name="connsiteY3" fmla="*/ 1181193 h 1181193"/>
                <a:gd name="connsiteX4" fmla="*/ 467913 w 942351"/>
                <a:gd name="connsiteY4" fmla="*/ 1178954 h 1181193"/>
                <a:gd name="connsiteX5" fmla="*/ 0 w 942351"/>
                <a:gd name="connsiteY5" fmla="*/ 1181193 h 1181193"/>
                <a:gd name="connsiteX0" fmla="*/ 0 w 471176"/>
                <a:gd name="connsiteY0" fmla="*/ 1181193 h 1181193"/>
                <a:gd name="connsiteX1" fmla="*/ 471176 w 471176"/>
                <a:gd name="connsiteY1" fmla="*/ 0 h 1181193"/>
                <a:gd name="connsiteX2" fmla="*/ 471176 w 471176"/>
                <a:gd name="connsiteY2" fmla="*/ 0 h 1181193"/>
                <a:gd name="connsiteX3" fmla="*/ 467913 w 471176"/>
                <a:gd name="connsiteY3" fmla="*/ 1178954 h 1181193"/>
                <a:gd name="connsiteX4" fmla="*/ 0 w 471176"/>
                <a:gd name="connsiteY4" fmla="*/ 1181193 h 1181193"/>
                <a:gd name="connsiteX0" fmla="*/ 0 w 471176"/>
                <a:gd name="connsiteY0" fmla="*/ 1181193 h 1181193"/>
                <a:gd name="connsiteX1" fmla="*/ 471176 w 471176"/>
                <a:gd name="connsiteY1" fmla="*/ 0 h 1181193"/>
                <a:gd name="connsiteX2" fmla="*/ 471176 w 471176"/>
                <a:gd name="connsiteY2" fmla="*/ 0 h 1181193"/>
                <a:gd name="connsiteX3" fmla="*/ 467913 w 471176"/>
                <a:gd name="connsiteY3" fmla="*/ 1178954 h 1181193"/>
                <a:gd name="connsiteX4" fmla="*/ 0 w 471176"/>
                <a:gd name="connsiteY4" fmla="*/ 1181193 h 1181193"/>
                <a:gd name="connsiteX0" fmla="*/ 0 w 471209"/>
                <a:gd name="connsiteY0" fmla="*/ 1181193 h 1181193"/>
                <a:gd name="connsiteX1" fmla="*/ 471176 w 471209"/>
                <a:gd name="connsiteY1" fmla="*/ 0 h 1181193"/>
                <a:gd name="connsiteX2" fmla="*/ 471176 w 471209"/>
                <a:gd name="connsiteY2" fmla="*/ 0 h 1181193"/>
                <a:gd name="connsiteX3" fmla="*/ 470564 w 471209"/>
                <a:gd name="connsiteY3" fmla="*/ 1178954 h 1181193"/>
                <a:gd name="connsiteX4" fmla="*/ 0 w 471209"/>
                <a:gd name="connsiteY4" fmla="*/ 1181193 h 1181193"/>
                <a:gd name="connsiteX0" fmla="*/ 0 w 471176"/>
                <a:gd name="connsiteY0" fmla="*/ 1181193 h 1181193"/>
                <a:gd name="connsiteX1" fmla="*/ 471176 w 471176"/>
                <a:gd name="connsiteY1" fmla="*/ 0 h 1181193"/>
                <a:gd name="connsiteX2" fmla="*/ 471176 w 471176"/>
                <a:gd name="connsiteY2" fmla="*/ 0 h 1181193"/>
                <a:gd name="connsiteX3" fmla="*/ 470564 w 471176"/>
                <a:gd name="connsiteY3" fmla="*/ 1178954 h 1181193"/>
                <a:gd name="connsiteX4" fmla="*/ 0 w 471176"/>
                <a:gd name="connsiteY4" fmla="*/ 1181193 h 1181193"/>
                <a:gd name="connsiteX0" fmla="*/ 0 w 471176"/>
                <a:gd name="connsiteY0" fmla="*/ 1181193 h 1181335"/>
                <a:gd name="connsiteX1" fmla="*/ 471176 w 471176"/>
                <a:gd name="connsiteY1" fmla="*/ 0 h 1181335"/>
                <a:gd name="connsiteX2" fmla="*/ 471176 w 471176"/>
                <a:gd name="connsiteY2" fmla="*/ 0 h 1181335"/>
                <a:gd name="connsiteX3" fmla="*/ 468183 w 471176"/>
                <a:gd name="connsiteY3" fmla="*/ 1181335 h 1181335"/>
                <a:gd name="connsiteX4" fmla="*/ 0 w 471176"/>
                <a:gd name="connsiteY4" fmla="*/ 1181193 h 1181335"/>
                <a:gd name="connsiteX0" fmla="*/ 0 w 471176"/>
                <a:gd name="connsiteY0" fmla="*/ 1181193 h 1181335"/>
                <a:gd name="connsiteX1" fmla="*/ 471176 w 471176"/>
                <a:gd name="connsiteY1" fmla="*/ 0 h 1181335"/>
                <a:gd name="connsiteX2" fmla="*/ 471176 w 471176"/>
                <a:gd name="connsiteY2" fmla="*/ 0 h 1181335"/>
                <a:gd name="connsiteX3" fmla="*/ 470564 w 471176"/>
                <a:gd name="connsiteY3" fmla="*/ 1181335 h 1181335"/>
                <a:gd name="connsiteX4" fmla="*/ 0 w 471176"/>
                <a:gd name="connsiteY4" fmla="*/ 1181193 h 1181335"/>
                <a:gd name="connsiteX0" fmla="*/ 0 w 471176"/>
                <a:gd name="connsiteY0" fmla="*/ 1181193 h 1181335"/>
                <a:gd name="connsiteX1" fmla="*/ 471176 w 471176"/>
                <a:gd name="connsiteY1" fmla="*/ 0 h 1181335"/>
                <a:gd name="connsiteX2" fmla="*/ 471176 w 471176"/>
                <a:gd name="connsiteY2" fmla="*/ 0 h 1181335"/>
                <a:gd name="connsiteX3" fmla="*/ 470564 w 471176"/>
                <a:gd name="connsiteY3" fmla="*/ 1181335 h 1181335"/>
                <a:gd name="connsiteX4" fmla="*/ 0 w 471176"/>
                <a:gd name="connsiteY4" fmla="*/ 1181193 h 118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176" h="1181335">
                  <a:moveTo>
                    <a:pt x="0" y="1181193"/>
                  </a:moveTo>
                  <a:lnTo>
                    <a:pt x="471176" y="0"/>
                  </a:lnTo>
                  <a:lnTo>
                    <a:pt x="471176" y="0"/>
                  </a:lnTo>
                  <a:cubicBezTo>
                    <a:pt x="470088" y="392985"/>
                    <a:pt x="470870" y="590667"/>
                    <a:pt x="470564" y="1181335"/>
                  </a:cubicBezTo>
                  <a:lnTo>
                    <a:pt x="0" y="1181193"/>
                  </a:lnTo>
                  <a:close/>
                </a:path>
              </a:pathLst>
            </a:custGeom>
            <a:solidFill>
              <a:srgbClr val="9CCA7C"/>
            </a:solidFill>
            <a:ln w="12700" cap="flat" cmpd="sng" algn="ctr">
              <a:solidFill>
                <a:sysClr val="window" lastClr="FFFFFF"/>
              </a:solidFill>
              <a:prstDash val="solid"/>
              <a:miter lim="800000"/>
            </a:ln>
            <a:effectLst/>
          </p:spPr>
          <p:txBody>
            <a:bodyPr spcFirstLastPara="0" vert="horz" wrap="square" lIns="84181" tIns="84181" rIns="84181"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90" name="Group 89"/>
          <p:cNvGrpSpPr/>
          <p:nvPr/>
        </p:nvGrpSpPr>
        <p:grpSpPr>
          <a:xfrm>
            <a:off x="5355259" y="5084375"/>
            <a:ext cx="2650692" cy="673498"/>
            <a:chOff x="4738455" y="5382796"/>
            <a:chExt cx="2599322" cy="719249"/>
          </a:xfrm>
        </p:grpSpPr>
        <p:sp>
          <p:nvSpPr>
            <p:cNvPr id="91" name="Rectangle 90"/>
            <p:cNvSpPr/>
            <p:nvPr/>
          </p:nvSpPr>
          <p:spPr>
            <a:xfrm>
              <a:off x="4875615" y="5531824"/>
              <a:ext cx="2462162" cy="570221"/>
            </a:xfrm>
            <a:prstGeom prst="rect">
              <a:avLst/>
            </a:prstGeom>
            <a:solidFill>
              <a:sysClr val="window" lastClr="FFFFFF">
                <a:lumMod val="95000"/>
              </a:sysClr>
            </a:solidFill>
            <a:ln w="12700" cap="flat" cmpd="sng" algn="ctr">
              <a:solidFill>
                <a:srgbClr val="0070C0"/>
              </a:solidFill>
              <a:prstDash val="solid"/>
              <a:miter lim="800000"/>
            </a:ln>
            <a:effectLst/>
          </p:spPr>
          <p:txBody>
            <a:bodyPr wrap="none" lIns="186494" rIns="186494" rtlCol="0" anchor="ctr"/>
            <a:lstStyle/>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734"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Self + Assisted Service</a:t>
              </a:r>
            </a:p>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632" b="0" i="0" u="none" strike="noStrike" kern="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rPr>
                <a:t>support</a:t>
              </a:r>
            </a:p>
          </p:txBody>
        </p:sp>
        <p:sp>
          <p:nvSpPr>
            <p:cNvPr id="95" name="Oval 94"/>
            <p:cNvSpPr/>
            <p:nvPr/>
          </p:nvSpPr>
          <p:spPr>
            <a:xfrm>
              <a:off x="4738455" y="5382796"/>
              <a:ext cx="274320" cy="298745"/>
            </a:xfrm>
            <a:prstGeom prst="ellipse">
              <a:avLst/>
            </a:pr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Calibri" panose="020F0502020204030204"/>
                  <a:ea typeface="+mn-ea"/>
                  <a:cs typeface="+mn-cs"/>
                </a:rPr>
                <a:t>1</a:t>
              </a:r>
            </a:p>
          </p:txBody>
        </p:sp>
      </p:grpSp>
      <p:grpSp>
        <p:nvGrpSpPr>
          <p:cNvPr id="99" name="Group 98"/>
          <p:cNvGrpSpPr/>
          <p:nvPr/>
        </p:nvGrpSpPr>
        <p:grpSpPr>
          <a:xfrm>
            <a:off x="5355259" y="3982078"/>
            <a:ext cx="2650692" cy="668402"/>
            <a:chOff x="4738455" y="4285331"/>
            <a:chExt cx="2599322" cy="713809"/>
          </a:xfrm>
        </p:grpSpPr>
        <p:sp>
          <p:nvSpPr>
            <p:cNvPr id="102" name="Rectangle 101"/>
            <p:cNvSpPr/>
            <p:nvPr/>
          </p:nvSpPr>
          <p:spPr>
            <a:xfrm>
              <a:off x="4875615" y="4428920"/>
              <a:ext cx="2462162" cy="570220"/>
            </a:xfrm>
            <a:prstGeom prst="rect">
              <a:avLst/>
            </a:prstGeom>
            <a:solidFill>
              <a:sysClr val="window" lastClr="FFFFFF">
                <a:lumMod val="95000"/>
              </a:sysClr>
            </a:solidFill>
            <a:ln w="12700" cap="flat" cmpd="sng" algn="ctr">
              <a:solidFill>
                <a:srgbClr val="0070C0"/>
              </a:solidFill>
              <a:prstDash val="solid"/>
              <a:miter lim="800000"/>
            </a:ln>
            <a:effectLst/>
          </p:spPr>
          <p:txBody>
            <a:bodyPr wrap="none" lIns="186494" rIns="186494" rtlCol="0" anchor="ctr"/>
            <a:lstStyle/>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 Field Service</a:t>
              </a:r>
            </a:p>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632" b="0" i="0" u="none" strike="noStrike" kern="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rPr>
                <a:t>install, maintain</a:t>
              </a:r>
            </a:p>
          </p:txBody>
        </p:sp>
        <p:sp>
          <p:nvSpPr>
            <p:cNvPr id="103" name="Oval 102"/>
            <p:cNvSpPr/>
            <p:nvPr/>
          </p:nvSpPr>
          <p:spPr>
            <a:xfrm>
              <a:off x="4738455" y="4285331"/>
              <a:ext cx="274320" cy="298746"/>
            </a:xfrm>
            <a:prstGeom prst="ellipse">
              <a:avLst/>
            </a:pr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Calibri" panose="020F0502020204030204"/>
                  <a:ea typeface="+mn-ea"/>
                  <a:cs typeface="+mn-cs"/>
                </a:rPr>
                <a:t>2</a:t>
              </a:r>
            </a:p>
          </p:txBody>
        </p:sp>
      </p:grpSp>
      <p:grpSp>
        <p:nvGrpSpPr>
          <p:cNvPr id="104" name="Group 103"/>
          <p:cNvGrpSpPr/>
          <p:nvPr/>
        </p:nvGrpSpPr>
        <p:grpSpPr>
          <a:xfrm>
            <a:off x="5355259" y="1772134"/>
            <a:ext cx="2650692" cy="668539"/>
            <a:chOff x="4738455" y="1906229"/>
            <a:chExt cx="2599322" cy="713955"/>
          </a:xfrm>
        </p:grpSpPr>
        <p:sp>
          <p:nvSpPr>
            <p:cNvPr id="105" name="Rectangle 104"/>
            <p:cNvSpPr/>
            <p:nvPr/>
          </p:nvSpPr>
          <p:spPr>
            <a:xfrm>
              <a:off x="4875615" y="2049965"/>
              <a:ext cx="2462162" cy="570219"/>
            </a:xfrm>
            <a:prstGeom prst="rect">
              <a:avLst/>
            </a:prstGeom>
            <a:solidFill>
              <a:sysClr val="window" lastClr="FFFFFF">
                <a:lumMod val="95000"/>
              </a:sysClr>
            </a:solidFill>
            <a:ln w="12700" cap="flat" cmpd="sng" algn="ctr">
              <a:solidFill>
                <a:srgbClr val="0070C0"/>
              </a:solidFill>
              <a:prstDash val="solid"/>
              <a:miter lim="800000"/>
            </a:ln>
            <a:effectLst/>
          </p:spPr>
          <p:txBody>
            <a:bodyPr wrap="none" lIns="186494" rIns="186494" rtlCol="0" anchor="ctr"/>
            <a:lstStyle/>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Managed Service</a:t>
              </a:r>
            </a:p>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632" b="0" i="0" u="none" strike="noStrike" kern="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rPr>
                <a:t>manage, optimize, predict</a:t>
              </a:r>
            </a:p>
          </p:txBody>
        </p:sp>
        <p:sp>
          <p:nvSpPr>
            <p:cNvPr id="106" name="Oval 105"/>
            <p:cNvSpPr/>
            <p:nvPr/>
          </p:nvSpPr>
          <p:spPr>
            <a:xfrm>
              <a:off x="4738455" y="1906229"/>
              <a:ext cx="274320" cy="298744"/>
            </a:xfrm>
            <a:prstGeom prst="ellipse">
              <a:avLst/>
            </a:pr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Calibri" panose="020F0502020204030204"/>
                  <a:ea typeface="+mn-ea"/>
                  <a:cs typeface="+mn-cs"/>
                </a:rPr>
                <a:t>4</a:t>
              </a:r>
            </a:p>
          </p:txBody>
        </p:sp>
      </p:grpSp>
      <p:grpSp>
        <p:nvGrpSpPr>
          <p:cNvPr id="107" name="Group 106"/>
          <p:cNvGrpSpPr/>
          <p:nvPr/>
        </p:nvGrpSpPr>
        <p:grpSpPr>
          <a:xfrm>
            <a:off x="4393533" y="5892893"/>
            <a:ext cx="4714140" cy="557580"/>
            <a:chOff x="3784610" y="5987420"/>
            <a:chExt cx="4622780" cy="595457"/>
          </a:xfrm>
        </p:grpSpPr>
        <p:sp>
          <p:nvSpPr>
            <p:cNvPr id="108" name="Rectangle 107"/>
            <p:cNvSpPr/>
            <p:nvPr/>
          </p:nvSpPr>
          <p:spPr>
            <a:xfrm>
              <a:off x="3784610" y="5987420"/>
              <a:ext cx="2295130" cy="595457"/>
            </a:xfrm>
            <a:prstGeom prst="rect">
              <a:avLst/>
            </a:prstGeom>
            <a:solidFill>
              <a:srgbClr val="FFC000">
                <a:lumMod val="60000"/>
                <a:lumOff val="40000"/>
              </a:srgbClr>
            </a:solidFill>
            <a:ln w="12700" cap="flat" cmpd="sng" algn="ctr">
              <a:solidFill>
                <a:sysClr val="window" lastClr="FFFFFF"/>
              </a:solidFill>
              <a:prstDash val="solid"/>
              <a:miter lim="800000"/>
            </a:ln>
            <a:effectLst/>
          </p:spPr>
          <p:txBody>
            <a:bodyPr wrap="none" lIns="186494" rIns="186494" rtlCol="0" anchor="ctr"/>
            <a:lstStyle/>
            <a:p>
              <a:pPr marL="0" marR="0" lvl="0" indent="0" algn="ctr" defTabSz="950790" eaLnBrk="1" fontAlgn="auto" latinLnBrk="0" hangingPunct="1">
                <a:lnSpc>
                  <a:spcPct val="9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Product</a:t>
              </a:r>
              <a:b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b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businesses</a:t>
              </a:r>
            </a:p>
          </p:txBody>
        </p:sp>
        <p:sp>
          <p:nvSpPr>
            <p:cNvPr id="109" name="Rectangle 108"/>
            <p:cNvSpPr/>
            <p:nvPr/>
          </p:nvSpPr>
          <p:spPr>
            <a:xfrm>
              <a:off x="6101243" y="5987420"/>
              <a:ext cx="2306147" cy="595457"/>
            </a:xfrm>
            <a:prstGeom prst="rect">
              <a:avLst/>
            </a:prstGeom>
            <a:solidFill>
              <a:srgbClr val="9CCA7C"/>
            </a:solidFill>
            <a:ln w="12700" cap="flat" cmpd="sng" algn="ctr">
              <a:solidFill>
                <a:sysClr val="window" lastClr="FFFFFF"/>
              </a:solidFill>
              <a:prstDash val="solid"/>
              <a:miter lim="800000"/>
            </a:ln>
            <a:effectLst/>
          </p:spPr>
          <p:txBody>
            <a:bodyPr wrap="none" lIns="186494" rIns="186494" rtlCol="0" anchor="ctr"/>
            <a:lstStyle/>
            <a:p>
              <a:pPr marL="0" marR="0" lvl="0" indent="0" algn="ctr" defTabSz="950790" eaLnBrk="1" fontAlgn="auto" latinLnBrk="0" hangingPunct="1">
                <a:lnSpc>
                  <a:spcPct val="9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Service</a:t>
              </a:r>
              <a:b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b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businesses</a:t>
              </a:r>
            </a:p>
          </p:txBody>
        </p:sp>
      </p:grpSp>
      <p:grpSp>
        <p:nvGrpSpPr>
          <p:cNvPr id="110" name="Group 109"/>
          <p:cNvGrpSpPr/>
          <p:nvPr/>
        </p:nvGrpSpPr>
        <p:grpSpPr>
          <a:xfrm>
            <a:off x="5559338" y="2524117"/>
            <a:ext cx="2371297" cy="1118795"/>
            <a:chOff x="4770918" y="2660626"/>
            <a:chExt cx="1900442" cy="1182198"/>
          </a:xfrm>
        </p:grpSpPr>
        <p:sp>
          <p:nvSpPr>
            <p:cNvPr id="111" name="Freeform 110"/>
            <p:cNvSpPr/>
            <p:nvPr/>
          </p:nvSpPr>
          <p:spPr>
            <a:xfrm>
              <a:off x="4770918" y="2660626"/>
              <a:ext cx="941434" cy="1182198"/>
            </a:xfrm>
            <a:custGeom>
              <a:avLst/>
              <a:gdLst>
                <a:gd name="connsiteX0" fmla="*/ 0 w 1884703"/>
                <a:gd name="connsiteY0" fmla="*/ 1181193 h 1181193"/>
                <a:gd name="connsiteX1" fmla="*/ 471178 w 1884703"/>
                <a:gd name="connsiteY1" fmla="*/ 0 h 1181193"/>
                <a:gd name="connsiteX2" fmla="*/ 1413525 w 1884703"/>
                <a:gd name="connsiteY2" fmla="*/ 0 h 1181193"/>
                <a:gd name="connsiteX3" fmla="*/ 1884703 w 1884703"/>
                <a:gd name="connsiteY3" fmla="*/ 1181193 h 1181193"/>
                <a:gd name="connsiteX4" fmla="*/ 0 w 1884703"/>
                <a:gd name="connsiteY4" fmla="*/ 1181193 h 1181193"/>
                <a:gd name="connsiteX0" fmla="*/ 0 w 1884703"/>
                <a:gd name="connsiteY0" fmla="*/ 1181193 h 1181193"/>
                <a:gd name="connsiteX1" fmla="*/ 471178 w 1884703"/>
                <a:gd name="connsiteY1" fmla="*/ 0 h 1181193"/>
                <a:gd name="connsiteX2" fmla="*/ 1413525 w 1884703"/>
                <a:gd name="connsiteY2" fmla="*/ 0 h 1181193"/>
                <a:gd name="connsiteX3" fmla="*/ 1884703 w 1884703"/>
                <a:gd name="connsiteY3" fmla="*/ 1181193 h 1181193"/>
                <a:gd name="connsiteX4" fmla="*/ 939089 w 1884703"/>
                <a:gd name="connsiteY4" fmla="*/ 1179855 h 1181193"/>
                <a:gd name="connsiteX5" fmla="*/ 0 w 1884703"/>
                <a:gd name="connsiteY5" fmla="*/ 1181193 h 1181193"/>
                <a:gd name="connsiteX0" fmla="*/ 0 w 1884703"/>
                <a:gd name="connsiteY0" fmla="*/ 1183432 h 1183432"/>
                <a:gd name="connsiteX1" fmla="*/ 471178 w 1884703"/>
                <a:gd name="connsiteY1" fmla="*/ 2239 h 1183432"/>
                <a:gd name="connsiteX2" fmla="*/ 939089 w 1884703"/>
                <a:gd name="connsiteY2" fmla="*/ 0 h 1183432"/>
                <a:gd name="connsiteX3" fmla="*/ 1413525 w 1884703"/>
                <a:gd name="connsiteY3" fmla="*/ 2239 h 1183432"/>
                <a:gd name="connsiteX4" fmla="*/ 1884703 w 1884703"/>
                <a:gd name="connsiteY4" fmla="*/ 1183432 h 1183432"/>
                <a:gd name="connsiteX5" fmla="*/ 939089 w 1884703"/>
                <a:gd name="connsiteY5" fmla="*/ 1182094 h 1183432"/>
                <a:gd name="connsiteX6" fmla="*/ 0 w 1884703"/>
                <a:gd name="connsiteY6" fmla="*/ 1183432 h 1183432"/>
                <a:gd name="connsiteX0" fmla="*/ 0 w 1884703"/>
                <a:gd name="connsiteY0" fmla="*/ 1183432 h 1183432"/>
                <a:gd name="connsiteX1" fmla="*/ 471178 w 1884703"/>
                <a:gd name="connsiteY1" fmla="*/ 2239 h 1183432"/>
                <a:gd name="connsiteX2" fmla="*/ 939089 w 1884703"/>
                <a:gd name="connsiteY2" fmla="*/ 0 h 1183432"/>
                <a:gd name="connsiteX3" fmla="*/ 1884703 w 1884703"/>
                <a:gd name="connsiteY3" fmla="*/ 1183432 h 1183432"/>
                <a:gd name="connsiteX4" fmla="*/ 939089 w 1884703"/>
                <a:gd name="connsiteY4" fmla="*/ 1182094 h 1183432"/>
                <a:gd name="connsiteX5" fmla="*/ 0 w 1884703"/>
                <a:gd name="connsiteY5" fmla="*/ 1183432 h 1183432"/>
                <a:gd name="connsiteX0" fmla="*/ 0 w 939089"/>
                <a:gd name="connsiteY0" fmla="*/ 1183432 h 1183432"/>
                <a:gd name="connsiteX1" fmla="*/ 471178 w 939089"/>
                <a:gd name="connsiteY1" fmla="*/ 2239 h 1183432"/>
                <a:gd name="connsiteX2" fmla="*/ 939089 w 939089"/>
                <a:gd name="connsiteY2" fmla="*/ 0 h 1183432"/>
                <a:gd name="connsiteX3" fmla="*/ 939089 w 939089"/>
                <a:gd name="connsiteY3" fmla="*/ 1182094 h 1183432"/>
                <a:gd name="connsiteX4" fmla="*/ 0 w 939089"/>
                <a:gd name="connsiteY4" fmla="*/ 1183432 h 1183432"/>
                <a:gd name="connsiteX0" fmla="*/ 0 w 941471"/>
                <a:gd name="connsiteY0" fmla="*/ 1183432 h 1183432"/>
                <a:gd name="connsiteX1" fmla="*/ 471178 w 941471"/>
                <a:gd name="connsiteY1" fmla="*/ 2239 h 1183432"/>
                <a:gd name="connsiteX2" fmla="*/ 941471 w 941471"/>
                <a:gd name="connsiteY2" fmla="*/ 0 h 1183432"/>
                <a:gd name="connsiteX3" fmla="*/ 939089 w 941471"/>
                <a:gd name="connsiteY3" fmla="*/ 1182094 h 1183432"/>
                <a:gd name="connsiteX4" fmla="*/ 0 w 941471"/>
                <a:gd name="connsiteY4" fmla="*/ 1183432 h 1183432"/>
                <a:gd name="connsiteX0" fmla="*/ 0 w 941471"/>
                <a:gd name="connsiteY0" fmla="*/ 1181193 h 1181193"/>
                <a:gd name="connsiteX1" fmla="*/ 471178 w 941471"/>
                <a:gd name="connsiteY1" fmla="*/ 0 h 1181193"/>
                <a:gd name="connsiteX2" fmla="*/ 941471 w 941471"/>
                <a:gd name="connsiteY2" fmla="*/ 2523 h 1181193"/>
                <a:gd name="connsiteX3" fmla="*/ 939089 w 941471"/>
                <a:gd name="connsiteY3" fmla="*/ 1179855 h 1181193"/>
                <a:gd name="connsiteX4" fmla="*/ 0 w 941471"/>
                <a:gd name="connsiteY4" fmla="*/ 1181193 h 1181193"/>
                <a:gd name="connsiteX0" fmla="*/ 0 w 941471"/>
                <a:gd name="connsiteY0" fmla="*/ 1181193 h 1181193"/>
                <a:gd name="connsiteX1" fmla="*/ 471178 w 941471"/>
                <a:gd name="connsiteY1" fmla="*/ 0 h 1181193"/>
                <a:gd name="connsiteX2" fmla="*/ 941471 w 941471"/>
                <a:gd name="connsiteY2" fmla="*/ 142 h 1181193"/>
                <a:gd name="connsiteX3" fmla="*/ 939089 w 941471"/>
                <a:gd name="connsiteY3" fmla="*/ 1179855 h 1181193"/>
                <a:gd name="connsiteX4" fmla="*/ 0 w 941471"/>
                <a:gd name="connsiteY4" fmla="*/ 1181193 h 1181193"/>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3853"/>
                <a:gd name="connsiteY0" fmla="*/ 1181193 h 1182236"/>
                <a:gd name="connsiteX1" fmla="*/ 471178 w 943853"/>
                <a:gd name="connsiteY1" fmla="*/ 0 h 1182236"/>
                <a:gd name="connsiteX2" fmla="*/ 943853 w 943853"/>
                <a:gd name="connsiteY2" fmla="*/ 2524 h 1182236"/>
                <a:gd name="connsiteX3" fmla="*/ 941470 w 943853"/>
                <a:gd name="connsiteY3" fmla="*/ 1182236 h 1182236"/>
                <a:gd name="connsiteX4" fmla="*/ 0 w 943853"/>
                <a:gd name="connsiteY4" fmla="*/ 1181193 h 1182236"/>
                <a:gd name="connsiteX0" fmla="*/ 0 w 943853"/>
                <a:gd name="connsiteY0" fmla="*/ 1181193 h 1182236"/>
                <a:gd name="connsiteX1" fmla="*/ 471178 w 943853"/>
                <a:gd name="connsiteY1" fmla="*/ 0 h 1182236"/>
                <a:gd name="connsiteX2" fmla="*/ 943853 w 943853"/>
                <a:gd name="connsiteY2" fmla="*/ 2524 h 1182236"/>
                <a:gd name="connsiteX3" fmla="*/ 941470 w 943853"/>
                <a:gd name="connsiteY3" fmla="*/ 1182236 h 1182236"/>
                <a:gd name="connsiteX4" fmla="*/ 0 w 943853"/>
                <a:gd name="connsiteY4" fmla="*/ 1181193 h 1182236"/>
                <a:gd name="connsiteX0" fmla="*/ 0 w 946234"/>
                <a:gd name="connsiteY0" fmla="*/ 1181193 h 1182236"/>
                <a:gd name="connsiteX1" fmla="*/ 471178 w 946234"/>
                <a:gd name="connsiteY1" fmla="*/ 0 h 1182236"/>
                <a:gd name="connsiteX2" fmla="*/ 946234 w 946234"/>
                <a:gd name="connsiteY2" fmla="*/ 142 h 1182236"/>
                <a:gd name="connsiteX3" fmla="*/ 941470 w 946234"/>
                <a:gd name="connsiteY3" fmla="*/ 1182236 h 1182236"/>
                <a:gd name="connsiteX4" fmla="*/ 0 w 946234"/>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6234"/>
                <a:gd name="connsiteY0" fmla="*/ 1181193 h 1182236"/>
                <a:gd name="connsiteX1" fmla="*/ 471178 w 946234"/>
                <a:gd name="connsiteY1" fmla="*/ 0 h 1182236"/>
                <a:gd name="connsiteX2" fmla="*/ 946234 w 946234"/>
                <a:gd name="connsiteY2" fmla="*/ 142 h 1182236"/>
                <a:gd name="connsiteX3" fmla="*/ 941470 w 946234"/>
                <a:gd name="connsiteY3" fmla="*/ 1182236 h 1182236"/>
                <a:gd name="connsiteX4" fmla="*/ 0 w 946234"/>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3853"/>
                <a:gd name="connsiteY0" fmla="*/ 1181193 h 1182236"/>
                <a:gd name="connsiteX1" fmla="*/ 471178 w 943853"/>
                <a:gd name="connsiteY1" fmla="*/ 0 h 1182236"/>
                <a:gd name="connsiteX2" fmla="*/ 943853 w 943853"/>
                <a:gd name="connsiteY2" fmla="*/ 142 h 1182236"/>
                <a:gd name="connsiteX3" fmla="*/ 941470 w 943853"/>
                <a:gd name="connsiteY3" fmla="*/ 1182236 h 1182236"/>
                <a:gd name="connsiteX4" fmla="*/ 0 w 943853"/>
                <a:gd name="connsiteY4" fmla="*/ 1181193 h 1182236"/>
                <a:gd name="connsiteX0" fmla="*/ 0 w 943853"/>
                <a:gd name="connsiteY0" fmla="*/ 1181193 h 1182236"/>
                <a:gd name="connsiteX1" fmla="*/ 471178 w 943853"/>
                <a:gd name="connsiteY1" fmla="*/ 0 h 1182236"/>
                <a:gd name="connsiteX2" fmla="*/ 943853 w 943853"/>
                <a:gd name="connsiteY2" fmla="*/ 142 h 1182236"/>
                <a:gd name="connsiteX3" fmla="*/ 943851 w 943853"/>
                <a:gd name="connsiteY3" fmla="*/ 1182236 h 1182236"/>
                <a:gd name="connsiteX4" fmla="*/ 0 w 943853"/>
                <a:gd name="connsiteY4" fmla="*/ 1181193 h 1182236"/>
                <a:gd name="connsiteX0" fmla="*/ 0 w 943851"/>
                <a:gd name="connsiteY0" fmla="*/ 1181193 h 1182236"/>
                <a:gd name="connsiteX1" fmla="*/ 471178 w 943851"/>
                <a:gd name="connsiteY1" fmla="*/ 0 h 1182236"/>
                <a:gd name="connsiteX2" fmla="*/ 941434 w 943851"/>
                <a:gd name="connsiteY2" fmla="*/ 142 h 1182236"/>
                <a:gd name="connsiteX3" fmla="*/ 943851 w 943851"/>
                <a:gd name="connsiteY3" fmla="*/ 1182236 h 1182236"/>
                <a:gd name="connsiteX4" fmla="*/ 0 w 943851"/>
                <a:gd name="connsiteY4" fmla="*/ 1181193 h 1182236"/>
                <a:gd name="connsiteX0" fmla="*/ 0 w 941434"/>
                <a:gd name="connsiteY0" fmla="*/ 1181193 h 1181193"/>
                <a:gd name="connsiteX1" fmla="*/ 471178 w 941434"/>
                <a:gd name="connsiteY1" fmla="*/ 0 h 1181193"/>
                <a:gd name="connsiteX2" fmla="*/ 941434 w 941434"/>
                <a:gd name="connsiteY2" fmla="*/ 142 h 1181193"/>
                <a:gd name="connsiteX3" fmla="*/ 939013 w 941434"/>
                <a:gd name="connsiteY3" fmla="*/ 1179817 h 1181193"/>
                <a:gd name="connsiteX4" fmla="*/ 0 w 941434"/>
                <a:gd name="connsiteY4" fmla="*/ 1181193 h 1181193"/>
                <a:gd name="connsiteX0" fmla="*/ 0 w 941434"/>
                <a:gd name="connsiteY0" fmla="*/ 1181193 h 1181193"/>
                <a:gd name="connsiteX1" fmla="*/ 471178 w 941434"/>
                <a:gd name="connsiteY1" fmla="*/ 0 h 1181193"/>
                <a:gd name="connsiteX2" fmla="*/ 941434 w 941434"/>
                <a:gd name="connsiteY2" fmla="*/ 142 h 1181193"/>
                <a:gd name="connsiteX3" fmla="*/ 941432 w 941434"/>
                <a:gd name="connsiteY3" fmla="*/ 1179817 h 1181193"/>
                <a:gd name="connsiteX4" fmla="*/ 0 w 941434"/>
                <a:gd name="connsiteY4" fmla="*/ 1181193 h 1181193"/>
                <a:gd name="connsiteX0" fmla="*/ 0 w 941434"/>
                <a:gd name="connsiteY0" fmla="*/ 1181193 h 1181193"/>
                <a:gd name="connsiteX1" fmla="*/ 471178 w 941434"/>
                <a:gd name="connsiteY1" fmla="*/ 0 h 1181193"/>
                <a:gd name="connsiteX2" fmla="*/ 941434 w 941434"/>
                <a:gd name="connsiteY2" fmla="*/ 142 h 1181193"/>
                <a:gd name="connsiteX3" fmla="*/ 941432 w 941434"/>
                <a:gd name="connsiteY3" fmla="*/ 1179817 h 1181193"/>
                <a:gd name="connsiteX4" fmla="*/ 0 w 941434"/>
                <a:gd name="connsiteY4" fmla="*/ 1181193 h 1181193"/>
                <a:gd name="connsiteX0" fmla="*/ 0 w 941434"/>
                <a:gd name="connsiteY0" fmla="*/ 1181193 h 1181193"/>
                <a:gd name="connsiteX1" fmla="*/ 471178 w 941434"/>
                <a:gd name="connsiteY1" fmla="*/ 0 h 1181193"/>
                <a:gd name="connsiteX2" fmla="*/ 941434 w 941434"/>
                <a:gd name="connsiteY2" fmla="*/ 142 h 1181193"/>
                <a:gd name="connsiteX3" fmla="*/ 941432 w 941434"/>
                <a:gd name="connsiteY3" fmla="*/ 1179817 h 1181193"/>
                <a:gd name="connsiteX4" fmla="*/ 0 w 941434"/>
                <a:gd name="connsiteY4" fmla="*/ 1181193 h 1181193"/>
                <a:gd name="connsiteX0" fmla="*/ 0 w 941434"/>
                <a:gd name="connsiteY0" fmla="*/ 1181193 h 1182198"/>
                <a:gd name="connsiteX1" fmla="*/ 471178 w 941434"/>
                <a:gd name="connsiteY1" fmla="*/ 0 h 1182198"/>
                <a:gd name="connsiteX2" fmla="*/ 941434 w 941434"/>
                <a:gd name="connsiteY2" fmla="*/ 142 h 1182198"/>
                <a:gd name="connsiteX3" fmla="*/ 941432 w 941434"/>
                <a:gd name="connsiteY3" fmla="*/ 1182198 h 1182198"/>
                <a:gd name="connsiteX4" fmla="*/ 0 w 941434"/>
                <a:gd name="connsiteY4" fmla="*/ 1181193 h 118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434" h="1182198">
                  <a:moveTo>
                    <a:pt x="0" y="1181193"/>
                  </a:moveTo>
                  <a:lnTo>
                    <a:pt x="471178" y="0"/>
                  </a:lnTo>
                  <a:lnTo>
                    <a:pt x="941434" y="142"/>
                  </a:lnTo>
                  <a:cubicBezTo>
                    <a:pt x="941433" y="589979"/>
                    <a:pt x="941433" y="592360"/>
                    <a:pt x="941432" y="1182198"/>
                  </a:cubicBezTo>
                  <a:lnTo>
                    <a:pt x="0" y="1181193"/>
                  </a:lnTo>
                  <a:close/>
                </a:path>
              </a:pathLst>
            </a:custGeom>
            <a:solidFill>
              <a:srgbClr val="FFD966"/>
            </a:solidFill>
            <a:ln w="12700" cap="flat" cmpd="sng" algn="ctr">
              <a:solidFill>
                <a:sysClr val="window" lastClr="FFFFFF"/>
              </a:solidFill>
              <a:prstDash val="solid"/>
              <a:miter lim="800000"/>
            </a:ln>
            <a:effectLst/>
          </p:spPr>
          <p:txBody>
            <a:bodyPr spcFirstLastPara="0" vert="horz" wrap="square" lIns="420522" tIns="84181" rIns="420522"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112" name="Freeform 111"/>
            <p:cNvSpPr/>
            <p:nvPr/>
          </p:nvSpPr>
          <p:spPr>
            <a:xfrm flipH="1">
              <a:off x="5729926" y="2660626"/>
              <a:ext cx="941434" cy="1182198"/>
            </a:xfrm>
            <a:custGeom>
              <a:avLst/>
              <a:gdLst>
                <a:gd name="connsiteX0" fmla="*/ 0 w 1884703"/>
                <a:gd name="connsiteY0" fmla="*/ 1181193 h 1181193"/>
                <a:gd name="connsiteX1" fmla="*/ 471178 w 1884703"/>
                <a:gd name="connsiteY1" fmla="*/ 0 h 1181193"/>
                <a:gd name="connsiteX2" fmla="*/ 1413525 w 1884703"/>
                <a:gd name="connsiteY2" fmla="*/ 0 h 1181193"/>
                <a:gd name="connsiteX3" fmla="*/ 1884703 w 1884703"/>
                <a:gd name="connsiteY3" fmla="*/ 1181193 h 1181193"/>
                <a:gd name="connsiteX4" fmla="*/ 0 w 1884703"/>
                <a:gd name="connsiteY4" fmla="*/ 1181193 h 1181193"/>
                <a:gd name="connsiteX0" fmla="*/ 0 w 1884703"/>
                <a:gd name="connsiteY0" fmla="*/ 1181193 h 1181193"/>
                <a:gd name="connsiteX1" fmla="*/ 471178 w 1884703"/>
                <a:gd name="connsiteY1" fmla="*/ 0 h 1181193"/>
                <a:gd name="connsiteX2" fmla="*/ 1413525 w 1884703"/>
                <a:gd name="connsiteY2" fmla="*/ 0 h 1181193"/>
                <a:gd name="connsiteX3" fmla="*/ 1884703 w 1884703"/>
                <a:gd name="connsiteY3" fmla="*/ 1181193 h 1181193"/>
                <a:gd name="connsiteX4" fmla="*/ 939089 w 1884703"/>
                <a:gd name="connsiteY4" fmla="*/ 1179855 h 1181193"/>
                <a:gd name="connsiteX5" fmla="*/ 0 w 1884703"/>
                <a:gd name="connsiteY5" fmla="*/ 1181193 h 1181193"/>
                <a:gd name="connsiteX0" fmla="*/ 0 w 1884703"/>
                <a:gd name="connsiteY0" fmla="*/ 1183432 h 1183432"/>
                <a:gd name="connsiteX1" fmla="*/ 471178 w 1884703"/>
                <a:gd name="connsiteY1" fmla="*/ 2239 h 1183432"/>
                <a:gd name="connsiteX2" fmla="*/ 939089 w 1884703"/>
                <a:gd name="connsiteY2" fmla="*/ 0 h 1183432"/>
                <a:gd name="connsiteX3" fmla="*/ 1413525 w 1884703"/>
                <a:gd name="connsiteY3" fmla="*/ 2239 h 1183432"/>
                <a:gd name="connsiteX4" fmla="*/ 1884703 w 1884703"/>
                <a:gd name="connsiteY4" fmla="*/ 1183432 h 1183432"/>
                <a:gd name="connsiteX5" fmla="*/ 939089 w 1884703"/>
                <a:gd name="connsiteY5" fmla="*/ 1182094 h 1183432"/>
                <a:gd name="connsiteX6" fmla="*/ 0 w 1884703"/>
                <a:gd name="connsiteY6" fmla="*/ 1183432 h 1183432"/>
                <a:gd name="connsiteX0" fmla="*/ 0 w 1884703"/>
                <a:gd name="connsiteY0" fmla="*/ 1183432 h 1183432"/>
                <a:gd name="connsiteX1" fmla="*/ 471178 w 1884703"/>
                <a:gd name="connsiteY1" fmla="*/ 2239 h 1183432"/>
                <a:gd name="connsiteX2" fmla="*/ 939089 w 1884703"/>
                <a:gd name="connsiteY2" fmla="*/ 0 h 1183432"/>
                <a:gd name="connsiteX3" fmla="*/ 1884703 w 1884703"/>
                <a:gd name="connsiteY3" fmla="*/ 1183432 h 1183432"/>
                <a:gd name="connsiteX4" fmla="*/ 939089 w 1884703"/>
                <a:gd name="connsiteY4" fmla="*/ 1182094 h 1183432"/>
                <a:gd name="connsiteX5" fmla="*/ 0 w 1884703"/>
                <a:gd name="connsiteY5" fmla="*/ 1183432 h 1183432"/>
                <a:gd name="connsiteX0" fmla="*/ 0 w 939089"/>
                <a:gd name="connsiteY0" fmla="*/ 1183432 h 1183432"/>
                <a:gd name="connsiteX1" fmla="*/ 471178 w 939089"/>
                <a:gd name="connsiteY1" fmla="*/ 2239 h 1183432"/>
                <a:gd name="connsiteX2" fmla="*/ 939089 w 939089"/>
                <a:gd name="connsiteY2" fmla="*/ 0 h 1183432"/>
                <a:gd name="connsiteX3" fmla="*/ 939089 w 939089"/>
                <a:gd name="connsiteY3" fmla="*/ 1182094 h 1183432"/>
                <a:gd name="connsiteX4" fmla="*/ 0 w 939089"/>
                <a:gd name="connsiteY4" fmla="*/ 1183432 h 1183432"/>
                <a:gd name="connsiteX0" fmla="*/ 0 w 941471"/>
                <a:gd name="connsiteY0" fmla="*/ 1183432 h 1183432"/>
                <a:gd name="connsiteX1" fmla="*/ 471178 w 941471"/>
                <a:gd name="connsiteY1" fmla="*/ 2239 h 1183432"/>
                <a:gd name="connsiteX2" fmla="*/ 941471 w 941471"/>
                <a:gd name="connsiteY2" fmla="*/ 0 h 1183432"/>
                <a:gd name="connsiteX3" fmla="*/ 939089 w 941471"/>
                <a:gd name="connsiteY3" fmla="*/ 1182094 h 1183432"/>
                <a:gd name="connsiteX4" fmla="*/ 0 w 941471"/>
                <a:gd name="connsiteY4" fmla="*/ 1183432 h 1183432"/>
                <a:gd name="connsiteX0" fmla="*/ 0 w 941471"/>
                <a:gd name="connsiteY0" fmla="*/ 1181193 h 1181193"/>
                <a:gd name="connsiteX1" fmla="*/ 471178 w 941471"/>
                <a:gd name="connsiteY1" fmla="*/ 0 h 1181193"/>
                <a:gd name="connsiteX2" fmla="*/ 941471 w 941471"/>
                <a:gd name="connsiteY2" fmla="*/ 2523 h 1181193"/>
                <a:gd name="connsiteX3" fmla="*/ 939089 w 941471"/>
                <a:gd name="connsiteY3" fmla="*/ 1179855 h 1181193"/>
                <a:gd name="connsiteX4" fmla="*/ 0 w 941471"/>
                <a:gd name="connsiteY4" fmla="*/ 1181193 h 1181193"/>
                <a:gd name="connsiteX0" fmla="*/ 0 w 941471"/>
                <a:gd name="connsiteY0" fmla="*/ 1181193 h 1181193"/>
                <a:gd name="connsiteX1" fmla="*/ 471178 w 941471"/>
                <a:gd name="connsiteY1" fmla="*/ 0 h 1181193"/>
                <a:gd name="connsiteX2" fmla="*/ 941471 w 941471"/>
                <a:gd name="connsiteY2" fmla="*/ 142 h 1181193"/>
                <a:gd name="connsiteX3" fmla="*/ 939089 w 941471"/>
                <a:gd name="connsiteY3" fmla="*/ 1179855 h 1181193"/>
                <a:gd name="connsiteX4" fmla="*/ 0 w 941471"/>
                <a:gd name="connsiteY4" fmla="*/ 1181193 h 1181193"/>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3853"/>
                <a:gd name="connsiteY0" fmla="*/ 1181193 h 1182236"/>
                <a:gd name="connsiteX1" fmla="*/ 471178 w 943853"/>
                <a:gd name="connsiteY1" fmla="*/ 0 h 1182236"/>
                <a:gd name="connsiteX2" fmla="*/ 943853 w 943853"/>
                <a:gd name="connsiteY2" fmla="*/ 2524 h 1182236"/>
                <a:gd name="connsiteX3" fmla="*/ 941470 w 943853"/>
                <a:gd name="connsiteY3" fmla="*/ 1182236 h 1182236"/>
                <a:gd name="connsiteX4" fmla="*/ 0 w 943853"/>
                <a:gd name="connsiteY4" fmla="*/ 1181193 h 1182236"/>
                <a:gd name="connsiteX0" fmla="*/ 0 w 943853"/>
                <a:gd name="connsiteY0" fmla="*/ 1181193 h 1182236"/>
                <a:gd name="connsiteX1" fmla="*/ 471178 w 943853"/>
                <a:gd name="connsiteY1" fmla="*/ 0 h 1182236"/>
                <a:gd name="connsiteX2" fmla="*/ 943853 w 943853"/>
                <a:gd name="connsiteY2" fmla="*/ 2524 h 1182236"/>
                <a:gd name="connsiteX3" fmla="*/ 941470 w 943853"/>
                <a:gd name="connsiteY3" fmla="*/ 1182236 h 1182236"/>
                <a:gd name="connsiteX4" fmla="*/ 0 w 943853"/>
                <a:gd name="connsiteY4" fmla="*/ 1181193 h 1182236"/>
                <a:gd name="connsiteX0" fmla="*/ 0 w 946234"/>
                <a:gd name="connsiteY0" fmla="*/ 1181193 h 1182236"/>
                <a:gd name="connsiteX1" fmla="*/ 471178 w 946234"/>
                <a:gd name="connsiteY1" fmla="*/ 0 h 1182236"/>
                <a:gd name="connsiteX2" fmla="*/ 946234 w 946234"/>
                <a:gd name="connsiteY2" fmla="*/ 142 h 1182236"/>
                <a:gd name="connsiteX3" fmla="*/ 941470 w 946234"/>
                <a:gd name="connsiteY3" fmla="*/ 1182236 h 1182236"/>
                <a:gd name="connsiteX4" fmla="*/ 0 w 946234"/>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6234"/>
                <a:gd name="connsiteY0" fmla="*/ 1181193 h 1182236"/>
                <a:gd name="connsiteX1" fmla="*/ 471178 w 946234"/>
                <a:gd name="connsiteY1" fmla="*/ 0 h 1182236"/>
                <a:gd name="connsiteX2" fmla="*/ 946234 w 946234"/>
                <a:gd name="connsiteY2" fmla="*/ 142 h 1182236"/>
                <a:gd name="connsiteX3" fmla="*/ 941470 w 946234"/>
                <a:gd name="connsiteY3" fmla="*/ 1182236 h 1182236"/>
                <a:gd name="connsiteX4" fmla="*/ 0 w 946234"/>
                <a:gd name="connsiteY4" fmla="*/ 1181193 h 1182236"/>
                <a:gd name="connsiteX0" fmla="*/ 0 w 941471"/>
                <a:gd name="connsiteY0" fmla="*/ 1181193 h 1182236"/>
                <a:gd name="connsiteX1" fmla="*/ 471178 w 941471"/>
                <a:gd name="connsiteY1" fmla="*/ 0 h 1182236"/>
                <a:gd name="connsiteX2" fmla="*/ 941471 w 941471"/>
                <a:gd name="connsiteY2" fmla="*/ 142 h 1182236"/>
                <a:gd name="connsiteX3" fmla="*/ 941470 w 941471"/>
                <a:gd name="connsiteY3" fmla="*/ 1182236 h 1182236"/>
                <a:gd name="connsiteX4" fmla="*/ 0 w 941471"/>
                <a:gd name="connsiteY4" fmla="*/ 1181193 h 1182236"/>
                <a:gd name="connsiteX0" fmla="*/ 0 w 943853"/>
                <a:gd name="connsiteY0" fmla="*/ 1181193 h 1182236"/>
                <a:gd name="connsiteX1" fmla="*/ 471178 w 943853"/>
                <a:gd name="connsiteY1" fmla="*/ 0 h 1182236"/>
                <a:gd name="connsiteX2" fmla="*/ 943853 w 943853"/>
                <a:gd name="connsiteY2" fmla="*/ 142 h 1182236"/>
                <a:gd name="connsiteX3" fmla="*/ 941470 w 943853"/>
                <a:gd name="connsiteY3" fmla="*/ 1182236 h 1182236"/>
                <a:gd name="connsiteX4" fmla="*/ 0 w 943853"/>
                <a:gd name="connsiteY4" fmla="*/ 1181193 h 1182236"/>
                <a:gd name="connsiteX0" fmla="*/ 0 w 943853"/>
                <a:gd name="connsiteY0" fmla="*/ 1181193 h 1182236"/>
                <a:gd name="connsiteX1" fmla="*/ 471178 w 943853"/>
                <a:gd name="connsiteY1" fmla="*/ 0 h 1182236"/>
                <a:gd name="connsiteX2" fmla="*/ 943853 w 943853"/>
                <a:gd name="connsiteY2" fmla="*/ 142 h 1182236"/>
                <a:gd name="connsiteX3" fmla="*/ 943851 w 943853"/>
                <a:gd name="connsiteY3" fmla="*/ 1182236 h 1182236"/>
                <a:gd name="connsiteX4" fmla="*/ 0 w 943853"/>
                <a:gd name="connsiteY4" fmla="*/ 1181193 h 1182236"/>
                <a:gd name="connsiteX0" fmla="*/ 0 w 943851"/>
                <a:gd name="connsiteY0" fmla="*/ 1181193 h 1182236"/>
                <a:gd name="connsiteX1" fmla="*/ 471178 w 943851"/>
                <a:gd name="connsiteY1" fmla="*/ 0 h 1182236"/>
                <a:gd name="connsiteX2" fmla="*/ 941434 w 943851"/>
                <a:gd name="connsiteY2" fmla="*/ 142 h 1182236"/>
                <a:gd name="connsiteX3" fmla="*/ 943851 w 943851"/>
                <a:gd name="connsiteY3" fmla="*/ 1182236 h 1182236"/>
                <a:gd name="connsiteX4" fmla="*/ 0 w 943851"/>
                <a:gd name="connsiteY4" fmla="*/ 1181193 h 1182236"/>
                <a:gd name="connsiteX0" fmla="*/ 0 w 941434"/>
                <a:gd name="connsiteY0" fmla="*/ 1181193 h 1181193"/>
                <a:gd name="connsiteX1" fmla="*/ 471178 w 941434"/>
                <a:gd name="connsiteY1" fmla="*/ 0 h 1181193"/>
                <a:gd name="connsiteX2" fmla="*/ 941434 w 941434"/>
                <a:gd name="connsiteY2" fmla="*/ 142 h 1181193"/>
                <a:gd name="connsiteX3" fmla="*/ 939013 w 941434"/>
                <a:gd name="connsiteY3" fmla="*/ 1179817 h 1181193"/>
                <a:gd name="connsiteX4" fmla="*/ 0 w 941434"/>
                <a:gd name="connsiteY4" fmla="*/ 1181193 h 1181193"/>
                <a:gd name="connsiteX0" fmla="*/ 0 w 941434"/>
                <a:gd name="connsiteY0" fmla="*/ 1181193 h 1181193"/>
                <a:gd name="connsiteX1" fmla="*/ 471178 w 941434"/>
                <a:gd name="connsiteY1" fmla="*/ 0 h 1181193"/>
                <a:gd name="connsiteX2" fmla="*/ 941434 w 941434"/>
                <a:gd name="connsiteY2" fmla="*/ 142 h 1181193"/>
                <a:gd name="connsiteX3" fmla="*/ 941432 w 941434"/>
                <a:gd name="connsiteY3" fmla="*/ 1179817 h 1181193"/>
                <a:gd name="connsiteX4" fmla="*/ 0 w 941434"/>
                <a:gd name="connsiteY4" fmla="*/ 1181193 h 1181193"/>
                <a:gd name="connsiteX0" fmla="*/ 0 w 941434"/>
                <a:gd name="connsiteY0" fmla="*/ 1181193 h 1181193"/>
                <a:gd name="connsiteX1" fmla="*/ 471178 w 941434"/>
                <a:gd name="connsiteY1" fmla="*/ 0 h 1181193"/>
                <a:gd name="connsiteX2" fmla="*/ 941434 w 941434"/>
                <a:gd name="connsiteY2" fmla="*/ 142 h 1181193"/>
                <a:gd name="connsiteX3" fmla="*/ 941432 w 941434"/>
                <a:gd name="connsiteY3" fmla="*/ 1179817 h 1181193"/>
                <a:gd name="connsiteX4" fmla="*/ 0 w 941434"/>
                <a:gd name="connsiteY4" fmla="*/ 1181193 h 1181193"/>
                <a:gd name="connsiteX0" fmla="*/ 0 w 941434"/>
                <a:gd name="connsiteY0" fmla="*/ 1181193 h 1181193"/>
                <a:gd name="connsiteX1" fmla="*/ 471178 w 941434"/>
                <a:gd name="connsiteY1" fmla="*/ 0 h 1181193"/>
                <a:gd name="connsiteX2" fmla="*/ 941434 w 941434"/>
                <a:gd name="connsiteY2" fmla="*/ 142 h 1181193"/>
                <a:gd name="connsiteX3" fmla="*/ 941432 w 941434"/>
                <a:gd name="connsiteY3" fmla="*/ 1179817 h 1181193"/>
                <a:gd name="connsiteX4" fmla="*/ 0 w 941434"/>
                <a:gd name="connsiteY4" fmla="*/ 1181193 h 1181193"/>
                <a:gd name="connsiteX0" fmla="*/ 0 w 941434"/>
                <a:gd name="connsiteY0" fmla="*/ 1181193 h 1182198"/>
                <a:gd name="connsiteX1" fmla="*/ 471178 w 941434"/>
                <a:gd name="connsiteY1" fmla="*/ 0 h 1182198"/>
                <a:gd name="connsiteX2" fmla="*/ 941434 w 941434"/>
                <a:gd name="connsiteY2" fmla="*/ 142 h 1182198"/>
                <a:gd name="connsiteX3" fmla="*/ 941432 w 941434"/>
                <a:gd name="connsiteY3" fmla="*/ 1182198 h 1182198"/>
                <a:gd name="connsiteX4" fmla="*/ 0 w 941434"/>
                <a:gd name="connsiteY4" fmla="*/ 1181193 h 118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434" h="1182198">
                  <a:moveTo>
                    <a:pt x="0" y="1181193"/>
                  </a:moveTo>
                  <a:lnTo>
                    <a:pt x="471178" y="0"/>
                  </a:lnTo>
                  <a:lnTo>
                    <a:pt x="941434" y="142"/>
                  </a:lnTo>
                  <a:cubicBezTo>
                    <a:pt x="941433" y="589979"/>
                    <a:pt x="941433" y="592360"/>
                    <a:pt x="941432" y="1182198"/>
                  </a:cubicBezTo>
                  <a:lnTo>
                    <a:pt x="0" y="1181193"/>
                  </a:lnTo>
                  <a:close/>
                </a:path>
              </a:pathLst>
            </a:custGeom>
            <a:solidFill>
              <a:srgbClr val="9CCA7C"/>
            </a:solidFill>
            <a:ln w="12700" cap="flat" cmpd="sng" algn="ctr">
              <a:solidFill>
                <a:sysClr val="window" lastClr="FFFFFF"/>
              </a:solidFill>
              <a:prstDash val="solid"/>
              <a:miter lim="800000"/>
            </a:ln>
            <a:effectLst/>
          </p:spPr>
          <p:txBody>
            <a:bodyPr spcFirstLastPara="0" vert="horz" wrap="square" lIns="420522" tIns="84181" rIns="420522" bIns="84181" numCol="1" spcCol="1270" anchor="ctr" anchorCtr="0">
              <a:noAutofit/>
            </a:bodyPr>
            <a:lstStyle/>
            <a:p>
              <a:pPr marL="0" marR="0" lvl="0" indent="0" algn="ctr" defTabSz="2946180" eaLnBrk="1" fontAlgn="auto" latinLnBrk="0" hangingPunct="1">
                <a:lnSpc>
                  <a:spcPct val="90000"/>
                </a:lnSpc>
                <a:spcBef>
                  <a:spcPct val="0"/>
                </a:spcBef>
                <a:spcAft>
                  <a:spcPct val="35000"/>
                </a:spcAft>
                <a:buClrTx/>
                <a:buSzTx/>
                <a:buFontTx/>
                <a:buNone/>
                <a:tabLst/>
                <a:defRPr/>
              </a:pPr>
              <a:r>
                <a:rPr kumimoji="0" lang="en-US" sz="6627"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13" name="Group 112"/>
          <p:cNvGrpSpPr/>
          <p:nvPr/>
        </p:nvGrpSpPr>
        <p:grpSpPr>
          <a:xfrm>
            <a:off x="5355259" y="2874565"/>
            <a:ext cx="2650692" cy="673630"/>
            <a:chOff x="4738455" y="3090271"/>
            <a:chExt cx="2599322" cy="719391"/>
          </a:xfrm>
        </p:grpSpPr>
        <p:sp>
          <p:nvSpPr>
            <p:cNvPr id="114" name="Rectangle 113"/>
            <p:cNvSpPr/>
            <p:nvPr/>
          </p:nvSpPr>
          <p:spPr>
            <a:xfrm>
              <a:off x="4875615" y="3239442"/>
              <a:ext cx="2462162" cy="570220"/>
            </a:xfrm>
            <a:prstGeom prst="rect">
              <a:avLst/>
            </a:prstGeom>
            <a:solidFill>
              <a:sysClr val="window" lastClr="FFFFFF">
                <a:lumMod val="95000"/>
              </a:sysClr>
            </a:solidFill>
            <a:ln w="12700" cap="flat" cmpd="sng" algn="ctr">
              <a:solidFill>
                <a:srgbClr val="0070C0"/>
              </a:solidFill>
              <a:prstDash val="solid"/>
              <a:miter lim="800000"/>
            </a:ln>
            <a:effectLst/>
          </p:spPr>
          <p:txBody>
            <a:bodyPr wrap="none" lIns="186494" rIns="186494" rtlCol="0" anchor="ctr"/>
            <a:lstStyle/>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Segoe UI Semibold" panose="020B0702040204020203" pitchFamily="34" charset="0"/>
                  <a:ea typeface="Segoe UI" panose="020B0502040204020203" pitchFamily="34" charset="0"/>
                  <a:cs typeface="Segoe UI" panose="020B0502040204020203" pitchFamily="34" charset="0"/>
                </a:rPr>
                <a:t>+ Project Service</a:t>
              </a:r>
            </a:p>
            <a:p>
              <a:pPr marL="0" marR="0" lvl="0" indent="0" algn="ctr" defTabSz="950790" eaLnBrk="1" fontAlgn="auto" latinLnBrk="0" hangingPunct="1">
                <a:lnSpc>
                  <a:spcPct val="90000"/>
                </a:lnSpc>
                <a:spcBef>
                  <a:spcPts val="0"/>
                </a:spcBef>
                <a:spcAft>
                  <a:spcPts val="408"/>
                </a:spcAft>
                <a:buClrTx/>
                <a:buSzTx/>
                <a:buFontTx/>
                <a:buNone/>
                <a:tabLst/>
                <a:defRPr/>
              </a:pPr>
              <a:r>
                <a:rPr kumimoji="0" lang="en-US" sz="1632" b="0" i="0" u="none" strike="noStrike" kern="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rPr>
                <a:t>customize, integrate</a:t>
              </a:r>
            </a:p>
          </p:txBody>
        </p:sp>
        <p:sp>
          <p:nvSpPr>
            <p:cNvPr id="115" name="Oval 114"/>
            <p:cNvSpPr/>
            <p:nvPr/>
          </p:nvSpPr>
          <p:spPr>
            <a:xfrm>
              <a:off x="4738455" y="3090271"/>
              <a:ext cx="274320" cy="298744"/>
            </a:xfrm>
            <a:prstGeom prst="ellipse">
              <a:avLst/>
            </a:prstGeom>
            <a:solidFill>
              <a:sysClr val="window" lastClr="FFFFFF">
                <a:lumMod val="9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prstClr val="black"/>
                  </a:solidFill>
                  <a:effectLst/>
                  <a:uLnTx/>
                  <a:uFillTx/>
                  <a:latin typeface="Calibri" panose="020F0502020204030204"/>
                  <a:ea typeface="+mn-ea"/>
                  <a:cs typeface="+mn-cs"/>
                </a:rPr>
                <a:t>3</a:t>
              </a:r>
            </a:p>
          </p:txBody>
        </p:sp>
      </p:grpSp>
      <p:grpSp>
        <p:nvGrpSpPr>
          <p:cNvPr id="118" name="Group 117"/>
          <p:cNvGrpSpPr/>
          <p:nvPr/>
        </p:nvGrpSpPr>
        <p:grpSpPr>
          <a:xfrm>
            <a:off x="229493" y="1406271"/>
            <a:ext cx="791387" cy="5062524"/>
            <a:chOff x="228643" y="1405974"/>
            <a:chExt cx="791499" cy="5063242"/>
          </a:xfrm>
        </p:grpSpPr>
        <p:sp>
          <p:nvSpPr>
            <p:cNvPr id="119" name="Right Triangle 3"/>
            <p:cNvSpPr/>
            <p:nvPr/>
          </p:nvSpPr>
          <p:spPr>
            <a:xfrm flipV="1">
              <a:off x="234122" y="1405974"/>
              <a:ext cx="780540" cy="4482325"/>
            </a:xfrm>
            <a:custGeom>
              <a:avLst/>
              <a:gdLst>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 name="connsiteX0" fmla="*/ 0 w 671331"/>
                <a:gd name="connsiteY0" fmla="*/ 4482325 h 4482325"/>
                <a:gd name="connsiteX1" fmla="*/ 0 w 671331"/>
                <a:gd name="connsiteY1" fmla="*/ 0 h 4482325"/>
                <a:gd name="connsiteX2" fmla="*/ 671331 w 671331"/>
                <a:gd name="connsiteY2" fmla="*/ 4482325 h 4482325"/>
                <a:gd name="connsiteX3" fmla="*/ 0 w 671331"/>
                <a:gd name="connsiteY3" fmla="*/ 4482325 h 4482325"/>
              </a:gdLst>
              <a:ahLst/>
              <a:cxnLst>
                <a:cxn ang="0">
                  <a:pos x="connsiteX0" y="connsiteY0"/>
                </a:cxn>
                <a:cxn ang="0">
                  <a:pos x="connsiteX1" y="connsiteY1"/>
                </a:cxn>
                <a:cxn ang="0">
                  <a:pos x="connsiteX2" y="connsiteY2"/>
                </a:cxn>
                <a:cxn ang="0">
                  <a:pos x="connsiteX3" y="connsiteY3"/>
                </a:cxn>
              </a:cxnLst>
              <a:rect l="l" t="t" r="r" b="b"/>
              <a:pathLst>
                <a:path w="671331" h="4482325">
                  <a:moveTo>
                    <a:pt x="0" y="4482325"/>
                  </a:moveTo>
                  <a:lnTo>
                    <a:pt x="0" y="0"/>
                  </a:lnTo>
                  <a:cubicBezTo>
                    <a:pt x="31628" y="707031"/>
                    <a:pt x="289703" y="3404906"/>
                    <a:pt x="671331" y="4482325"/>
                  </a:cubicBezTo>
                  <a:lnTo>
                    <a:pt x="0" y="4482325"/>
                  </a:lnTo>
                  <a:close/>
                </a:path>
              </a:pathLst>
            </a:custGeom>
            <a:gradFill flip="none" rotWithShape="1">
              <a:gsLst>
                <a:gs pos="0">
                  <a:srgbClr val="5B9BD5">
                    <a:lumMod val="40000"/>
                    <a:lumOff val="60000"/>
                  </a:srgbClr>
                </a:gs>
                <a:gs pos="100000">
                  <a:srgbClr val="002060"/>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0" name="Rectangle 119"/>
            <p:cNvSpPr/>
            <p:nvPr/>
          </p:nvSpPr>
          <p:spPr>
            <a:xfrm>
              <a:off x="335916" y="5573526"/>
              <a:ext cx="588522" cy="37673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Calibri" panose="020F0502020204030204"/>
                </a:rPr>
                <a:t>Low</a:t>
              </a:r>
            </a:p>
          </p:txBody>
        </p:sp>
        <p:sp>
          <p:nvSpPr>
            <p:cNvPr id="121" name="Rectangle 120"/>
            <p:cNvSpPr/>
            <p:nvPr/>
          </p:nvSpPr>
          <p:spPr>
            <a:xfrm>
              <a:off x="314852" y="1457844"/>
              <a:ext cx="631494" cy="37673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High</a:t>
              </a:r>
            </a:p>
          </p:txBody>
        </p:sp>
        <p:sp>
          <p:nvSpPr>
            <p:cNvPr id="124" name="Rectangle 123"/>
            <p:cNvSpPr/>
            <p:nvPr/>
          </p:nvSpPr>
          <p:spPr>
            <a:xfrm>
              <a:off x="228643" y="5959367"/>
              <a:ext cx="791499" cy="509849"/>
            </a:xfrm>
            <a:prstGeom prst="rect">
              <a:avLst/>
            </a:prstGeom>
          </p:spPr>
          <p:txBody>
            <a:bodyPr wrap="none">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9" b="1" i="0" u="none" strike="noStrike" kern="0" cap="none" spc="0" normalizeH="0" baseline="0" noProof="0" dirty="0">
                  <a:ln>
                    <a:noFill/>
                  </a:ln>
                  <a:solidFill>
                    <a:prstClr val="black"/>
                  </a:solidFill>
                  <a:effectLst/>
                  <a:uLnTx/>
                  <a:uFillTx/>
                  <a:latin typeface="Calibri" panose="020F0502020204030204"/>
                </a:rPr>
                <a:t>Degree</a:t>
              </a:r>
              <a:br>
                <a:rPr kumimoji="0" lang="en-US" sz="1599" b="1" i="0" u="none" strike="noStrike" kern="0" cap="none" spc="0" normalizeH="0" baseline="0" noProof="0" dirty="0">
                  <a:ln>
                    <a:noFill/>
                  </a:ln>
                  <a:solidFill>
                    <a:prstClr val="black"/>
                  </a:solidFill>
                  <a:effectLst/>
                  <a:uLnTx/>
                  <a:uFillTx/>
                  <a:latin typeface="Calibri" panose="020F0502020204030204"/>
                </a:rPr>
              </a:br>
              <a:r>
                <a:rPr kumimoji="0" lang="en-US" sz="1599" b="1" i="0" u="none" strike="noStrike" kern="0" cap="none" spc="0" normalizeH="0" baseline="0" noProof="0" dirty="0">
                  <a:ln>
                    <a:noFill/>
                  </a:ln>
                  <a:solidFill>
                    <a:prstClr val="black"/>
                  </a:solidFill>
                  <a:effectLst/>
                  <a:uLnTx/>
                  <a:uFillTx/>
                  <a:latin typeface="Calibri" panose="020F0502020204030204"/>
                </a:rPr>
                <a:t>of CE</a:t>
              </a:r>
            </a:p>
          </p:txBody>
        </p:sp>
      </p:grpSp>
    </p:spTree>
    <p:extLst>
      <p:ext uri="{BB962C8B-B14F-4D97-AF65-F5344CB8AC3E}">
        <p14:creationId xmlns:p14="http://schemas.microsoft.com/office/powerpoint/2010/main" val="103025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50"/>
                                        <p:tgtEl>
                                          <p:spTgt spid="2">
                                            <p:txEl>
                                              <p:pRg st="0" end="0"/>
                                            </p:txEl>
                                          </p:spTgt>
                                        </p:tgtEl>
                                      </p:cBhvr>
                                    </p:animEffect>
                                  </p:childTnLst>
                                </p:cTn>
                              </p:par>
                            </p:childTnLst>
                          </p:cTn>
                        </p:par>
                        <p:par>
                          <p:cTn id="8" fill="hold">
                            <p:stCondLst>
                              <p:cond delay="350"/>
                            </p:stCondLst>
                            <p:childTnLst>
                              <p:par>
                                <p:cTn id="9" presetID="22" presetClass="entr" presetSubtype="4"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wipe(down)">
                                      <p:cBhvr>
                                        <p:cTn id="11" dur="600"/>
                                        <p:tgtEl>
                                          <p:spTgt spid="118"/>
                                        </p:tgtEl>
                                      </p:cBhvr>
                                    </p:animEffect>
                                  </p:childTnLst>
                                </p:cTn>
                              </p:par>
                              <p:par>
                                <p:cTn id="12" presetID="22" presetClass="entr" presetSubtype="4"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wipe(down)">
                                      <p:cBhvr>
                                        <p:cTn id="14" dur="150"/>
                                        <p:tgtEl>
                                          <p:spTgt spid="107"/>
                                        </p:tgtEl>
                                      </p:cBhvr>
                                    </p:animEffect>
                                  </p:childTnLst>
                                </p:cTn>
                              </p:par>
                              <p:par>
                                <p:cTn id="15" presetID="22" presetClass="entr" presetSubtype="4" fill="hold" nodeType="withEffect">
                                  <p:stCondLst>
                                    <p:cond delay="150"/>
                                  </p:stCondLst>
                                  <p:childTnLst>
                                    <p:set>
                                      <p:cBhvr>
                                        <p:cTn id="16" dur="1" fill="hold">
                                          <p:stCondLst>
                                            <p:cond delay="0"/>
                                          </p:stCondLst>
                                        </p:cTn>
                                        <p:tgtEl>
                                          <p:spTgt spid="64"/>
                                        </p:tgtEl>
                                        <p:attrNameLst>
                                          <p:attrName>style.visibility</p:attrName>
                                        </p:attrNameLst>
                                      </p:cBhvr>
                                      <p:to>
                                        <p:strVal val="visible"/>
                                      </p:to>
                                    </p:set>
                                    <p:animEffect transition="in" filter="wipe(down)">
                                      <p:cBhvr>
                                        <p:cTn id="17" dur="150"/>
                                        <p:tgtEl>
                                          <p:spTgt spid="64"/>
                                        </p:tgtEl>
                                      </p:cBhvr>
                                    </p:animEffect>
                                  </p:childTnLst>
                                </p:cTn>
                              </p:par>
                              <p:par>
                                <p:cTn id="18" presetID="22" presetClass="entr" presetSubtype="4" fill="hold" nodeType="withEffect">
                                  <p:stCondLst>
                                    <p:cond delay="300"/>
                                  </p:stCondLst>
                                  <p:childTnLst>
                                    <p:set>
                                      <p:cBhvr>
                                        <p:cTn id="19" dur="1" fill="hold">
                                          <p:stCondLst>
                                            <p:cond delay="0"/>
                                          </p:stCondLst>
                                        </p:cTn>
                                        <p:tgtEl>
                                          <p:spTgt spid="70"/>
                                        </p:tgtEl>
                                        <p:attrNameLst>
                                          <p:attrName>style.visibility</p:attrName>
                                        </p:attrNameLst>
                                      </p:cBhvr>
                                      <p:to>
                                        <p:strVal val="visible"/>
                                      </p:to>
                                    </p:set>
                                    <p:animEffect transition="in" filter="wipe(down)">
                                      <p:cBhvr>
                                        <p:cTn id="20" dur="150"/>
                                        <p:tgtEl>
                                          <p:spTgt spid="70"/>
                                        </p:tgtEl>
                                      </p:cBhvr>
                                    </p:animEffect>
                                  </p:childTnLst>
                                </p:cTn>
                              </p:par>
                              <p:par>
                                <p:cTn id="21" presetID="22" presetClass="entr" presetSubtype="4" fill="hold" nodeType="withEffect">
                                  <p:stCondLst>
                                    <p:cond delay="450"/>
                                  </p:stCondLst>
                                  <p:childTnLst>
                                    <p:set>
                                      <p:cBhvr>
                                        <p:cTn id="22" dur="1" fill="hold">
                                          <p:stCondLst>
                                            <p:cond delay="0"/>
                                          </p:stCondLst>
                                        </p:cTn>
                                        <p:tgtEl>
                                          <p:spTgt spid="110"/>
                                        </p:tgtEl>
                                        <p:attrNameLst>
                                          <p:attrName>style.visibility</p:attrName>
                                        </p:attrNameLst>
                                      </p:cBhvr>
                                      <p:to>
                                        <p:strVal val="visible"/>
                                      </p:to>
                                    </p:set>
                                    <p:animEffect transition="in" filter="wipe(down)">
                                      <p:cBhvr>
                                        <p:cTn id="23" dur="150"/>
                                        <p:tgtEl>
                                          <p:spTgt spid="110"/>
                                        </p:tgtEl>
                                      </p:cBhvr>
                                    </p:animEffect>
                                  </p:childTnLst>
                                </p:cTn>
                              </p:par>
                              <p:par>
                                <p:cTn id="24" presetID="22" presetClass="entr" presetSubtype="4" fill="hold" nodeType="withEffect">
                                  <p:stCondLst>
                                    <p:cond delay="600"/>
                                  </p:stCondLst>
                                  <p:childTnLst>
                                    <p:set>
                                      <p:cBhvr>
                                        <p:cTn id="25" dur="1" fill="hold">
                                          <p:stCondLst>
                                            <p:cond delay="0"/>
                                          </p:stCondLst>
                                        </p:cTn>
                                        <p:tgtEl>
                                          <p:spTgt spid="80"/>
                                        </p:tgtEl>
                                        <p:attrNameLst>
                                          <p:attrName>style.visibility</p:attrName>
                                        </p:attrNameLst>
                                      </p:cBhvr>
                                      <p:to>
                                        <p:strVal val="visible"/>
                                      </p:to>
                                    </p:set>
                                    <p:animEffect transition="in" filter="wipe(down)">
                                      <p:cBhvr>
                                        <p:cTn id="26" dur="150"/>
                                        <p:tgtEl>
                                          <p:spTgt spid="80"/>
                                        </p:tgtEl>
                                      </p:cBhvr>
                                    </p:animEffect>
                                  </p:childTnLst>
                                </p:cTn>
                              </p:par>
                            </p:childTnLst>
                          </p:cTn>
                        </p:par>
                        <p:par>
                          <p:cTn id="27" fill="hold">
                            <p:stCondLst>
                              <p:cond delay="1100"/>
                            </p:stCondLst>
                            <p:childTnLst>
                              <p:par>
                                <p:cTn id="28" presetID="1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150"/>
                                        <p:tgtEl>
                                          <p:spTgt spid="90"/>
                                        </p:tgtEl>
                                      </p:cBhvr>
                                    </p:animEffect>
                                  </p:childTnLst>
                                </p:cTn>
                              </p:par>
                              <p:par>
                                <p:cTn id="31" presetID="10" presetClass="entr" presetSubtype="0" fill="hold" nodeType="withEffect">
                                  <p:stCondLst>
                                    <p:cond delay="15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150"/>
                                        <p:tgtEl>
                                          <p:spTgt spid="99"/>
                                        </p:tgtEl>
                                      </p:cBhvr>
                                    </p:animEffect>
                                  </p:childTnLst>
                                </p:cTn>
                              </p:par>
                              <p:par>
                                <p:cTn id="34" presetID="10" presetClass="entr" presetSubtype="0" fill="hold" nodeType="withEffect">
                                  <p:stCondLst>
                                    <p:cond delay="30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150"/>
                                        <p:tgtEl>
                                          <p:spTgt spid="113"/>
                                        </p:tgtEl>
                                      </p:cBhvr>
                                    </p:animEffect>
                                  </p:childTnLst>
                                </p:cTn>
                              </p:par>
                              <p:par>
                                <p:cTn id="37" presetID="10" presetClass="entr" presetSubtype="0" fill="hold" nodeType="withEffect">
                                  <p:stCondLst>
                                    <p:cond delay="45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150"/>
                                        <p:tgtEl>
                                          <p:spTgt spid="10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350"/>
                                        <p:tgtEl>
                                          <p:spTgt spid="53"/>
                                        </p:tgtEl>
                                      </p:cBhvr>
                                    </p:animEffect>
                                  </p:childTnLst>
                                </p:cTn>
                              </p:par>
                              <p:par>
                                <p:cTn id="45" presetID="22" presetClass="entr" presetSubtype="8"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350"/>
                                        <p:tgtEl>
                                          <p:spTgt spid="60"/>
                                        </p:tgtEl>
                                      </p:cBhvr>
                                    </p:animEffect>
                                  </p:childTnLst>
                                </p:cTn>
                              </p:par>
                            </p:childTnLst>
                          </p:cTn>
                        </p:par>
                        <p:par>
                          <p:cTn id="48" fill="hold">
                            <p:stCondLst>
                              <p:cond delay="350"/>
                            </p:stCondLst>
                            <p:childTnLst>
                              <p:par>
                                <p:cTn id="49" presetID="22" presetClass="entr" presetSubtype="4" fill="hold"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down)">
                                      <p:cBhvr>
                                        <p:cTn id="51" dur="350"/>
                                        <p:tgtEl>
                                          <p:spTgt spid="50"/>
                                        </p:tgtEl>
                                      </p:cBhvr>
                                    </p:animEffect>
                                  </p:childTnLst>
                                </p:cTn>
                              </p:par>
                            </p:childTnLst>
                          </p:cTn>
                        </p:par>
                        <p:par>
                          <p:cTn id="52" fill="hold">
                            <p:stCondLst>
                              <p:cond delay="700"/>
                            </p:stCondLst>
                            <p:childTnLst>
                              <p:par>
                                <p:cTn id="53" presetID="22" presetClass="entr" presetSubtype="4"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down)">
                                      <p:cBhvr>
                                        <p:cTn id="55" dur="35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barn(inVertical)">
                                      <p:cBhvr>
                                        <p:cTn id="60" dur="3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5883"/>
          <a:stretch/>
        </p:blipFill>
        <p:spPr>
          <a:xfrm>
            <a:off x="6753438" y="-1"/>
            <a:ext cx="5682155" cy="6994525"/>
          </a:xfrm>
          <a:prstGeom prst="rect">
            <a:avLst/>
          </a:prstGeom>
        </p:spPr>
      </p:pic>
      <p:sp>
        <p:nvSpPr>
          <p:cNvPr id="2" name="Title 1"/>
          <p:cNvSpPr>
            <a:spLocks noGrp="1"/>
          </p:cNvSpPr>
          <p:nvPr>
            <p:ph type="title"/>
          </p:nvPr>
        </p:nvSpPr>
        <p:spPr/>
        <p:txBody>
          <a:bodyPr/>
          <a:lstStyle/>
          <a:p>
            <a:r>
              <a:rPr lang="en-US" dirty="0">
                <a:solidFill>
                  <a:schemeClr val="tx1"/>
                </a:solidFill>
              </a:rPr>
              <a:t>Complex challenges</a:t>
            </a:r>
          </a:p>
        </p:txBody>
      </p:sp>
      <p:grpSp>
        <p:nvGrpSpPr>
          <p:cNvPr id="4" name="Group 3"/>
          <p:cNvGrpSpPr/>
          <p:nvPr/>
        </p:nvGrpSpPr>
        <p:grpSpPr>
          <a:xfrm>
            <a:off x="528920" y="1679565"/>
            <a:ext cx="5648945" cy="1176475"/>
            <a:chOff x="517732" y="1646782"/>
            <a:chExt cx="5538684" cy="1153512"/>
          </a:xfrm>
        </p:grpSpPr>
        <p:sp>
          <p:nvSpPr>
            <p:cNvPr id="21" name="engage"/>
            <p:cNvSpPr/>
            <p:nvPr/>
          </p:nvSpPr>
          <p:spPr bwMode="auto">
            <a:xfrm>
              <a:off x="1772168" y="1815581"/>
              <a:ext cx="4284248" cy="8546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spAutoFit/>
            </a:bodyPr>
            <a:lstStyle/>
            <a:p>
              <a:pPr marL="0" marR="0" lvl="0" indent="0" defTabSz="932060"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Decrease in new client penetration over the last 3 years</a:t>
              </a:r>
              <a:r>
                <a:rPr kumimoji="0" lang="en-US" sz="2040" b="0" i="0" u="none" strike="noStrike" kern="0" cap="none" spc="0" normalizeH="0" baseline="3000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 1</a:t>
              </a:r>
              <a:endParaRPr kumimoji="0" lang="en-US" sz="2040" b="0" i="0" u="none" strike="noStrike" kern="0" cap="none" spc="0" normalizeH="0" baseline="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7" name="Oval 26"/>
            <p:cNvSpPr/>
            <p:nvPr/>
          </p:nvSpPr>
          <p:spPr bwMode="auto">
            <a:xfrm>
              <a:off x="517732" y="1646782"/>
              <a:ext cx="1153512" cy="1153512"/>
            </a:xfrm>
            <a:prstGeom prst="ellipse">
              <a:avLst/>
            </a:prstGeom>
            <a:solidFill>
              <a:srgbClr val="1D3361"/>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3672" b="0" i="0" u="none" strike="noStrike" kern="0" cap="none" spc="50" normalizeH="0" baseline="0" noProof="0" dirty="0">
                  <a:ln>
                    <a:noFill/>
                  </a:ln>
                  <a:solidFill>
                    <a:schemeClr val="bg1"/>
                  </a:solidFill>
                  <a:effectLst/>
                  <a:uLnTx/>
                  <a:uFillTx/>
                  <a:latin typeface="+mj-lt"/>
                  <a:cs typeface="Segoe UI" panose="020B0502040204020203" pitchFamily="34" charset="0"/>
                </a:rPr>
                <a:t>9</a:t>
              </a:r>
              <a:r>
                <a:rPr kumimoji="0" lang="en-US" sz="2040" b="0" i="0" u="none" strike="noStrike" kern="0" cap="none" spc="50" normalizeH="0" baseline="0" noProof="0" dirty="0">
                  <a:ln>
                    <a:noFill/>
                  </a:ln>
                  <a:solidFill>
                    <a:schemeClr val="bg1"/>
                  </a:solidFill>
                  <a:effectLst/>
                  <a:uLnTx/>
                  <a:uFillTx/>
                  <a:cs typeface="Segoe UI" panose="020B0502040204020203" pitchFamily="34" charset="0"/>
                </a:rPr>
                <a:t>%</a:t>
              </a:r>
            </a:p>
          </p:txBody>
        </p:sp>
      </p:grpSp>
      <p:grpSp>
        <p:nvGrpSpPr>
          <p:cNvPr id="11" name="Group 10"/>
          <p:cNvGrpSpPr/>
          <p:nvPr/>
        </p:nvGrpSpPr>
        <p:grpSpPr>
          <a:xfrm>
            <a:off x="528920" y="3247623"/>
            <a:ext cx="5648945" cy="1176475"/>
            <a:chOff x="517732" y="3184233"/>
            <a:chExt cx="5538684" cy="1153512"/>
          </a:xfrm>
        </p:grpSpPr>
        <p:sp>
          <p:nvSpPr>
            <p:cNvPr id="22" name="engage"/>
            <p:cNvSpPr/>
            <p:nvPr/>
          </p:nvSpPr>
          <p:spPr bwMode="auto">
            <a:xfrm>
              <a:off x="1772168" y="3323794"/>
              <a:ext cx="4284248" cy="8546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spAutoFit/>
            </a:bodyPr>
            <a:lstStyle/>
            <a:p>
              <a:pPr marL="0" marR="0" lvl="0" indent="0" defTabSz="932060"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Increase in employee attrition over the last 3 years </a:t>
              </a:r>
            </a:p>
          </p:txBody>
        </p:sp>
        <p:sp>
          <p:nvSpPr>
            <p:cNvPr id="30" name="Oval 29"/>
            <p:cNvSpPr/>
            <p:nvPr/>
          </p:nvSpPr>
          <p:spPr bwMode="auto">
            <a:xfrm>
              <a:off x="517732" y="3184233"/>
              <a:ext cx="1153512" cy="1153512"/>
            </a:xfrm>
            <a:prstGeom prst="ellipse">
              <a:avLst/>
            </a:prstGeom>
            <a:solidFill>
              <a:srgbClr val="1D3361"/>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3672" b="0" i="0" u="none" strike="noStrike" kern="0" cap="none" spc="50" normalizeH="0" baseline="0" noProof="0" dirty="0">
                  <a:ln>
                    <a:noFill/>
                  </a:ln>
                  <a:solidFill>
                    <a:schemeClr val="bg1"/>
                  </a:solidFill>
                  <a:effectLst/>
                  <a:uLnTx/>
                  <a:uFillTx/>
                  <a:latin typeface="+mj-lt"/>
                  <a:cs typeface="Segoe UI" panose="020B0502040204020203" pitchFamily="34" charset="0"/>
                </a:rPr>
                <a:t>6</a:t>
              </a:r>
              <a:r>
                <a:rPr kumimoji="0" lang="en-US" sz="2040" b="0" i="0" u="none" strike="noStrike" kern="0" cap="none" spc="50" normalizeH="0" baseline="0" noProof="0" dirty="0">
                  <a:ln>
                    <a:noFill/>
                  </a:ln>
                  <a:solidFill>
                    <a:schemeClr val="bg1"/>
                  </a:solidFill>
                  <a:effectLst/>
                  <a:uLnTx/>
                  <a:uFillTx/>
                  <a:cs typeface="Segoe UI" panose="020B0502040204020203" pitchFamily="34" charset="0"/>
                </a:rPr>
                <a:t>%</a:t>
              </a:r>
            </a:p>
          </p:txBody>
        </p:sp>
      </p:grpSp>
      <p:grpSp>
        <p:nvGrpSpPr>
          <p:cNvPr id="12" name="Group 11"/>
          <p:cNvGrpSpPr/>
          <p:nvPr/>
        </p:nvGrpSpPr>
        <p:grpSpPr>
          <a:xfrm>
            <a:off x="528920" y="4815680"/>
            <a:ext cx="5648945" cy="1176475"/>
            <a:chOff x="517732" y="4721684"/>
            <a:chExt cx="5538684" cy="1153512"/>
          </a:xfrm>
        </p:grpSpPr>
        <p:sp>
          <p:nvSpPr>
            <p:cNvPr id="23" name="engage"/>
            <p:cNvSpPr/>
            <p:nvPr/>
          </p:nvSpPr>
          <p:spPr bwMode="auto">
            <a:xfrm>
              <a:off x="1773737" y="4861245"/>
              <a:ext cx="4282679" cy="85464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spAutoFit/>
            </a:bodyPr>
            <a:lstStyle/>
            <a:p>
              <a:pPr marL="0" marR="0" lvl="0" indent="0" defTabSz="932060" eaLnBrk="1" fontAlgn="auto" latinLnBrk="0" hangingPunct="1">
                <a:lnSpc>
                  <a:spcPct val="90000"/>
                </a:lnSpc>
                <a:spcBef>
                  <a:spcPts val="0"/>
                </a:spcBef>
                <a:spcAft>
                  <a:spcPts val="0"/>
                </a:spcAft>
                <a:buClrTx/>
                <a:buSzTx/>
                <a:buFontTx/>
                <a:buNone/>
                <a:tabLst/>
                <a:defRPr/>
              </a:pPr>
              <a:r>
                <a:rPr kumimoji="0" lang="en-US" sz="2040"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Decrease in billable employees in the last year</a:t>
              </a:r>
              <a:r>
                <a:rPr kumimoji="0" lang="en-US" sz="2040" b="0" i="0" u="none" strike="noStrike" kern="0" cap="none" spc="0" normalizeH="0" baseline="30000" noProof="0" dirty="0">
                  <a:ln>
                    <a:noFill/>
                  </a:ln>
                  <a:solidFill>
                    <a:srgbClr val="505050"/>
                  </a:solidFill>
                  <a:effectLst/>
                  <a:uLnTx/>
                  <a:uFillTx/>
                  <a:latin typeface="Segoe UI" panose="020B0502040204020203" pitchFamily="34" charset="0"/>
                  <a:cs typeface="Segoe UI" panose="020B0502040204020203" pitchFamily="34" charset="0"/>
                </a:rPr>
                <a:t> </a:t>
              </a:r>
            </a:p>
          </p:txBody>
        </p:sp>
        <p:sp>
          <p:nvSpPr>
            <p:cNvPr id="31" name="Oval 30"/>
            <p:cNvSpPr/>
            <p:nvPr/>
          </p:nvSpPr>
          <p:spPr bwMode="auto">
            <a:xfrm>
              <a:off x="517732" y="4721684"/>
              <a:ext cx="1153512" cy="1153512"/>
            </a:xfrm>
            <a:prstGeom prst="ellipse">
              <a:avLst/>
            </a:prstGeom>
            <a:solidFill>
              <a:srgbClr val="1D3361"/>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5000"/>
                </a:lnSpc>
                <a:spcBef>
                  <a:spcPct val="0"/>
                </a:spcBef>
                <a:spcAft>
                  <a:spcPct val="0"/>
                </a:spcAft>
                <a:buClrTx/>
                <a:buSzTx/>
                <a:buFontTx/>
                <a:buNone/>
                <a:tabLst/>
                <a:defRPr/>
              </a:pPr>
              <a:r>
                <a:rPr kumimoji="0" lang="en-US" sz="3672" b="0" i="0" u="none" strike="noStrike" kern="0" cap="none" spc="50" normalizeH="0" baseline="0" noProof="0" dirty="0">
                  <a:ln>
                    <a:noFill/>
                  </a:ln>
                  <a:solidFill>
                    <a:schemeClr val="bg1"/>
                  </a:solidFill>
                  <a:effectLst/>
                  <a:uLnTx/>
                  <a:uFillTx/>
                  <a:latin typeface="+mj-lt"/>
                  <a:cs typeface="Segoe UI" panose="020B0502040204020203" pitchFamily="34" charset="0"/>
                </a:rPr>
                <a:t>5</a:t>
              </a:r>
              <a:r>
                <a:rPr kumimoji="0" lang="en-US" sz="2040" b="0" i="0" u="none" strike="noStrike" kern="0" cap="none" spc="50" normalizeH="0" baseline="0" noProof="0" dirty="0">
                  <a:ln>
                    <a:noFill/>
                  </a:ln>
                  <a:solidFill>
                    <a:schemeClr val="bg1"/>
                  </a:solidFill>
                  <a:effectLst/>
                  <a:uLnTx/>
                  <a:uFillTx/>
                  <a:cs typeface="Segoe UI" panose="020B0502040204020203" pitchFamily="34" charset="0"/>
                </a:rPr>
                <a:t>%</a:t>
              </a:r>
            </a:p>
          </p:txBody>
        </p:sp>
      </p:grpSp>
      <p:sp>
        <p:nvSpPr>
          <p:cNvPr id="15" name="Rectangle 14"/>
          <p:cNvSpPr/>
          <p:nvPr/>
        </p:nvSpPr>
        <p:spPr>
          <a:xfrm>
            <a:off x="6865669" y="5698066"/>
            <a:ext cx="5457692" cy="588177"/>
          </a:xfrm>
          <a:prstGeom prst="rect">
            <a:avLst/>
          </a:prstGeom>
          <a:solidFill>
            <a:schemeClr val="bg2">
              <a:lumMod val="10000"/>
            </a:schemeClr>
          </a:solidFill>
        </p:spPr>
        <p:txBody>
          <a:bodyPr wrap="square">
            <a:spAutoFit/>
          </a:bodyPr>
          <a:lstStyle/>
          <a:p>
            <a:pPr marL="0" marR="0" lvl="0" indent="0" defTabSz="914191" eaLnBrk="1" fontAlgn="auto" latinLnBrk="0" hangingPunct="1">
              <a:lnSpc>
                <a:spcPct val="100000"/>
              </a:lnSpc>
              <a:spcBef>
                <a:spcPts val="0"/>
              </a:spcBef>
              <a:spcAft>
                <a:spcPts val="0"/>
              </a:spcAft>
              <a:buClrTx/>
              <a:buSzTx/>
              <a:buFontTx/>
              <a:buNone/>
              <a:tabLst/>
              <a:defRPr/>
            </a:pPr>
            <a:r>
              <a:rPr kumimoji="0" lang="en-US" sz="1049" b="0" i="0" u="none" strike="noStrike" kern="0" cap="none" spc="0" normalizeH="0" baseline="0" noProof="0" dirty="0">
                <a:ln>
                  <a:noFill/>
                </a:ln>
                <a:solidFill>
                  <a:schemeClr val="bg1"/>
                </a:solidFill>
                <a:effectLst/>
                <a:uLnTx/>
                <a:uFillTx/>
              </a:rPr>
              <a:t>SPI Research analysis for Microsoft based on 2016 Professional Services Maturity™ Benchmark study data for 257 organizations with over 100 employees and an average size of 1,315 employees.</a:t>
            </a:r>
          </a:p>
        </p:txBody>
      </p:sp>
    </p:spTree>
    <p:extLst>
      <p:ext uri="{BB962C8B-B14F-4D97-AF65-F5344CB8AC3E}">
        <p14:creationId xmlns:p14="http://schemas.microsoft.com/office/powerpoint/2010/main" val="20898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top of mind for </a:t>
            </a:r>
            <a:br>
              <a:rPr lang="en-US"/>
            </a:br>
            <a:r>
              <a:rPr lang="en-US"/>
              <a:t>service delivery leaders</a:t>
            </a:r>
            <a:endParaRPr lang="en-US" dirty="0"/>
          </a:p>
        </p:txBody>
      </p:sp>
      <p:sp>
        <p:nvSpPr>
          <p:cNvPr id="25" name="TextBox 24"/>
          <p:cNvSpPr txBox="1"/>
          <p:nvPr/>
        </p:nvSpPr>
        <p:spPr>
          <a:xfrm>
            <a:off x="2016733" y="2456121"/>
            <a:ext cx="3634285" cy="734364"/>
          </a:xfrm>
          <a:prstGeom prst="rect">
            <a:avLst/>
          </a:prstGeom>
          <a:noFill/>
        </p:spPr>
        <p:txBody>
          <a:bodyPr wrap="square" lIns="93247" tIns="93247" rIns="93247" bIns="93247" rtlCol="0" anchor="ctr">
            <a:noAutofit/>
          </a:bodyPr>
          <a:lstStyle/>
          <a:p>
            <a:pPr marL="0" marR="0" lvl="0" indent="0" defTabSz="932418"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w="3175">
                  <a:noFill/>
                </a:ln>
                <a:solidFill>
                  <a:sysClr val="windowText" lastClr="000000"/>
                </a:solidFill>
                <a:effectLst/>
                <a:uLnTx/>
                <a:uFillTx/>
                <a:cs typeface="Segoe UI" pitchFamily="34" charset="0"/>
              </a:rPr>
              <a:t>Deepen engagement</a:t>
            </a:r>
          </a:p>
        </p:txBody>
      </p:sp>
      <p:sp>
        <p:nvSpPr>
          <p:cNvPr id="30" name="TextBox 29"/>
          <p:cNvSpPr txBox="1"/>
          <p:nvPr/>
        </p:nvSpPr>
        <p:spPr>
          <a:xfrm>
            <a:off x="1975633" y="3888627"/>
            <a:ext cx="4298434" cy="734364"/>
          </a:xfrm>
          <a:prstGeom prst="rect">
            <a:avLst/>
          </a:prstGeom>
          <a:noFill/>
        </p:spPr>
        <p:txBody>
          <a:bodyPr wrap="square" lIns="93247" tIns="93247" rIns="93247" bIns="93247" rtlCol="0" anchor="ctr">
            <a:noAutofit/>
          </a:bodyPr>
          <a:lstStyle>
            <a:defPPr>
              <a:defRPr lang="en-US"/>
            </a:defPPr>
            <a:lvl1pPr algn="ctr">
              <a:lnSpc>
                <a:spcPct val="70000"/>
              </a:lnSpc>
              <a:defRPr sz="3200" spc="-102">
                <a:ln w="3175">
                  <a:noFill/>
                </a:ln>
                <a:solidFill>
                  <a:srgbClr val="FFFFFF"/>
                </a:solidFill>
                <a:latin typeface="Segoe UI Light"/>
                <a:cs typeface="Segoe UI" pitchFamily="34" charset="0"/>
              </a:defRPr>
            </a:lvl1pPr>
          </a:lstStyle>
          <a:p>
            <a:pPr marL="0" marR="0" lvl="0" indent="0" algn="l" defTabSz="932418"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w="3175">
                  <a:noFill/>
                </a:ln>
                <a:solidFill>
                  <a:schemeClr val="tx1"/>
                </a:solidFill>
                <a:effectLst/>
                <a:uLnTx/>
                <a:uFillTx/>
                <a:latin typeface="+mn-lt"/>
                <a:cs typeface="Segoe UI" pitchFamily="34" charset="0"/>
              </a:rPr>
              <a:t>Empower professionals</a:t>
            </a:r>
          </a:p>
        </p:txBody>
      </p:sp>
      <p:sp>
        <p:nvSpPr>
          <p:cNvPr id="36" name="TextBox 35"/>
          <p:cNvSpPr txBox="1"/>
          <p:nvPr/>
        </p:nvSpPr>
        <p:spPr>
          <a:xfrm>
            <a:off x="2016733" y="5321133"/>
            <a:ext cx="4519173" cy="734363"/>
          </a:xfrm>
          <a:prstGeom prst="rect">
            <a:avLst/>
          </a:prstGeom>
          <a:noFill/>
        </p:spPr>
        <p:txBody>
          <a:bodyPr wrap="square" lIns="93247" tIns="93247" rIns="93247" bIns="93247" rtlCol="0" anchor="ctr">
            <a:noAutofit/>
          </a:bodyPr>
          <a:lstStyle>
            <a:defPPr>
              <a:defRPr lang="en-US"/>
            </a:defPPr>
            <a:lvl1pPr algn="ctr">
              <a:lnSpc>
                <a:spcPct val="70000"/>
              </a:lnSpc>
              <a:defRPr sz="3200" spc="-102">
                <a:ln w="3175">
                  <a:noFill/>
                </a:ln>
                <a:solidFill>
                  <a:srgbClr val="FFFFFF"/>
                </a:solidFill>
                <a:latin typeface="Segoe UI Light"/>
                <a:cs typeface="Segoe UI" pitchFamily="34" charset="0"/>
              </a:defRPr>
            </a:lvl1pPr>
          </a:lstStyle>
          <a:p>
            <a:pPr marL="0" marR="0" lvl="0" indent="0" algn="l" defTabSz="932418" eaLnBrk="1" fontAlgn="auto" latinLnBrk="0" hangingPunct="1">
              <a:lnSpc>
                <a:spcPct val="100000"/>
              </a:lnSpc>
              <a:spcBef>
                <a:spcPts val="0"/>
              </a:spcBef>
              <a:spcAft>
                <a:spcPts val="0"/>
              </a:spcAft>
              <a:buClrTx/>
              <a:buSzTx/>
              <a:buFontTx/>
              <a:buNone/>
              <a:tabLst/>
              <a:defRPr/>
            </a:pPr>
            <a:r>
              <a:rPr kumimoji="0" lang="en-US" sz="2856" b="0" i="0" u="none" strike="noStrike" kern="0" cap="none" spc="0" normalizeH="0" baseline="0" noProof="0" dirty="0">
                <a:ln w="3175">
                  <a:noFill/>
                </a:ln>
                <a:solidFill>
                  <a:schemeClr val="tx1"/>
                </a:solidFill>
                <a:effectLst/>
                <a:uLnTx/>
                <a:uFillTx/>
                <a:latin typeface="+mn-lt"/>
                <a:cs typeface="Segoe UI" pitchFamily="34" charset="0"/>
              </a:rPr>
              <a:t>Optimize growth</a:t>
            </a:r>
          </a:p>
        </p:txBody>
      </p:sp>
      <p:grpSp>
        <p:nvGrpSpPr>
          <p:cNvPr id="8" name="Group 7"/>
          <p:cNvGrpSpPr/>
          <p:nvPr/>
        </p:nvGrpSpPr>
        <p:grpSpPr>
          <a:xfrm>
            <a:off x="528920" y="3667571"/>
            <a:ext cx="1176475" cy="1176475"/>
            <a:chOff x="517732" y="3595985"/>
            <a:chExt cx="1153512" cy="1153512"/>
          </a:xfrm>
        </p:grpSpPr>
        <p:sp>
          <p:nvSpPr>
            <p:cNvPr id="24" name="Oval 23"/>
            <p:cNvSpPr/>
            <p:nvPr/>
          </p:nvSpPr>
          <p:spPr bwMode="auto">
            <a:xfrm>
              <a:off x="517732" y="3595985"/>
              <a:ext cx="1153512" cy="1153512"/>
            </a:xfrm>
            <a:prstGeom prst="ellipse">
              <a:avLst/>
            </a:prstGeom>
            <a:solidFill>
              <a:srgbClr val="1D3361"/>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5000"/>
                </a:lnSpc>
                <a:spcBef>
                  <a:spcPct val="0"/>
                </a:spcBef>
                <a:spcAft>
                  <a:spcPct val="0"/>
                </a:spcAft>
                <a:buClrTx/>
                <a:buSzTx/>
                <a:buFontTx/>
                <a:buNone/>
                <a:tabLst/>
                <a:defRPr/>
              </a:pPr>
              <a:endParaRPr kumimoji="0" lang="en-US" sz="2040" b="0" i="0" u="none" strike="noStrike" kern="0" cap="none" spc="50" normalizeH="0" baseline="0" noProof="0" dirty="0">
                <a:ln>
                  <a:noFill/>
                </a:ln>
                <a:solidFill>
                  <a:schemeClr val="bg1"/>
                </a:solidFill>
                <a:effectLst/>
                <a:uLnTx/>
                <a:uFillTx/>
                <a:cs typeface="Segoe UI" panose="020B0502040204020203" pitchFamily="34" charset="0"/>
              </a:endParaRPr>
            </a:p>
          </p:txBody>
        </p:sp>
        <p:sp>
          <p:nvSpPr>
            <p:cNvPr id="4" name="Oval 3"/>
            <p:cNvSpPr/>
            <p:nvPr/>
          </p:nvSpPr>
          <p:spPr bwMode="auto">
            <a:xfrm>
              <a:off x="917515" y="3971212"/>
              <a:ext cx="417470" cy="417470"/>
            </a:xfrm>
            <a:prstGeom prst="ellipse">
              <a:avLst/>
            </a:prstGeom>
            <a:solidFill>
              <a:srgbClr val="1C32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23" name="Oval 22"/>
          <p:cNvSpPr/>
          <p:nvPr/>
        </p:nvSpPr>
        <p:spPr bwMode="auto">
          <a:xfrm>
            <a:off x="528920" y="2235066"/>
            <a:ext cx="1176475" cy="1176475"/>
          </a:xfrm>
          <a:prstGeom prst="ellipse">
            <a:avLst/>
          </a:prstGeom>
          <a:solidFill>
            <a:srgbClr val="1D3361"/>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5000"/>
              </a:lnSpc>
              <a:spcBef>
                <a:spcPct val="0"/>
              </a:spcBef>
              <a:spcAft>
                <a:spcPct val="0"/>
              </a:spcAft>
              <a:buClrTx/>
              <a:buSzTx/>
              <a:buFontTx/>
              <a:buNone/>
              <a:tabLst/>
              <a:defRPr/>
            </a:pPr>
            <a:endParaRPr kumimoji="0" lang="en-US" sz="2040" b="0" i="0" u="none" strike="noStrike" kern="0" cap="none" spc="50" normalizeH="0" baseline="0" noProof="0" dirty="0">
              <a:ln>
                <a:noFill/>
              </a:ln>
              <a:solidFill>
                <a:schemeClr val="bg1"/>
              </a:solidFill>
              <a:effectLst/>
              <a:uLnTx/>
              <a:uFillTx/>
              <a:cs typeface="Segoe UI" panose="020B0502040204020203" pitchFamily="34" charset="0"/>
            </a:endParaRPr>
          </a:p>
        </p:txBody>
      </p:sp>
      <p:sp>
        <p:nvSpPr>
          <p:cNvPr id="29" name="Oval 28"/>
          <p:cNvSpPr/>
          <p:nvPr/>
        </p:nvSpPr>
        <p:spPr bwMode="auto">
          <a:xfrm>
            <a:off x="528920" y="5100076"/>
            <a:ext cx="1176475" cy="1176475"/>
          </a:xfrm>
          <a:prstGeom prst="ellipse">
            <a:avLst/>
          </a:prstGeom>
          <a:solidFill>
            <a:srgbClr val="1D3361"/>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114" eaLnBrk="1" fontAlgn="base" latinLnBrk="0" hangingPunct="1">
              <a:lnSpc>
                <a:spcPct val="95000"/>
              </a:lnSpc>
              <a:spcBef>
                <a:spcPct val="0"/>
              </a:spcBef>
              <a:spcAft>
                <a:spcPct val="0"/>
              </a:spcAft>
              <a:buClrTx/>
              <a:buSzTx/>
              <a:buFontTx/>
              <a:buNone/>
              <a:tabLst/>
              <a:defRPr/>
            </a:pPr>
            <a:endParaRPr kumimoji="0" lang="en-US" sz="2040" b="0" i="0" u="none" strike="noStrike" kern="0" cap="none" spc="50" normalizeH="0" baseline="0" noProof="0" dirty="0">
              <a:ln>
                <a:noFill/>
              </a:ln>
              <a:solidFill>
                <a:schemeClr val="bg1"/>
              </a:solidFill>
              <a:effectLst/>
              <a:uLnTx/>
              <a:uFillTx/>
              <a:cs typeface="Segoe UI" panose="020B0502040204020203"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16" y="2625140"/>
            <a:ext cx="667284" cy="42432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57" y="3942748"/>
            <a:ext cx="660447" cy="53330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923" y="5409951"/>
            <a:ext cx="743465" cy="526144"/>
          </a:xfrm>
          <a:prstGeom prst="rect">
            <a:avLst/>
          </a:prstGeom>
        </p:spPr>
      </p:pic>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88033" y="-1"/>
            <a:ext cx="6045563" cy="6994525"/>
          </a:xfrm>
          <a:prstGeom prst="rect">
            <a:avLst/>
          </a:prstGeom>
        </p:spPr>
      </p:pic>
    </p:spTree>
    <p:extLst>
      <p:ext uri="{BB962C8B-B14F-4D97-AF65-F5344CB8AC3E}">
        <p14:creationId xmlns:p14="http://schemas.microsoft.com/office/powerpoint/2010/main" val="8501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6032"/>
          <a:stretch/>
        </p:blipFill>
        <p:spPr>
          <a:xfrm>
            <a:off x="6632524" y="1165844"/>
            <a:ext cx="5625430" cy="5173728"/>
          </a:xfrm>
          <a:prstGeom prst="rect">
            <a:avLst/>
          </a:prstGeom>
        </p:spPr>
      </p:pic>
      <p:graphicFrame>
        <p:nvGraphicFramePr>
          <p:cNvPr id="9" name="Chart 8"/>
          <p:cNvGraphicFramePr/>
          <p:nvPr>
            <p:extLst/>
          </p:nvPr>
        </p:nvGraphicFramePr>
        <p:xfrm>
          <a:off x="441067" y="2474933"/>
          <a:ext cx="6012828" cy="332338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441067" y="1225114"/>
            <a:ext cx="5865990" cy="864412"/>
          </a:xfrm>
          <a:prstGeom prst="rect">
            <a:avLst/>
          </a:prstGeom>
          <a:noFill/>
        </p:spPr>
        <p:txBody>
          <a:bodyPr wrap="square" lIns="0" tIns="0" rIns="0" bIns="0" rtlCol="0">
            <a:sp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1836" b="0" i="0" u="none" strike="noStrike" kern="0" cap="none" spc="0" normalizeH="0" baseline="0" noProof="0" dirty="0">
                <a:ln>
                  <a:noFill/>
                </a:ln>
                <a:solidFill>
                  <a:sysClr val="windowText" lastClr="000000"/>
                </a:solidFill>
                <a:effectLst/>
                <a:uLnTx/>
                <a:uFillTx/>
                <a:cs typeface="Segoe UI Semibold" panose="020B0702040204020203" pitchFamily="34" charset="0"/>
              </a:rPr>
              <a:t>Top 20% of organizations has implemented structured business processes and </a:t>
            </a:r>
            <a:r>
              <a:rPr kumimoji="0" lang="en-US" sz="1836" b="1" i="0" u="none" strike="noStrike" kern="0" cap="none" spc="0" normalizeH="0" baseline="0" noProof="0" dirty="0">
                <a:ln>
                  <a:noFill/>
                </a:ln>
                <a:solidFill>
                  <a:sysClr val="windowText" lastClr="000000"/>
                </a:solidFill>
                <a:effectLst/>
                <a:uLnTx/>
                <a:uFillTx/>
                <a:cs typeface="Segoe UI Semibold" panose="020B0702040204020203" pitchFamily="34" charset="0"/>
              </a:rPr>
              <a:t>utilize integrated information systems</a:t>
            </a:r>
            <a:r>
              <a:rPr kumimoji="0" lang="en-US" sz="1836" b="0" i="0" u="none" strike="noStrike" kern="0" cap="none" spc="0" normalizeH="0" baseline="0" noProof="0" dirty="0">
                <a:ln>
                  <a:noFill/>
                </a:ln>
                <a:solidFill>
                  <a:sysClr val="windowText" lastClr="000000"/>
                </a:solidFill>
                <a:effectLst/>
                <a:uLnTx/>
                <a:uFillTx/>
                <a:cs typeface="Segoe UI Semibold" panose="020B0702040204020203" pitchFamily="34" charset="0"/>
              </a:rPr>
              <a:t> to assure there is “one view of the business.”</a:t>
            </a:r>
          </a:p>
        </p:txBody>
      </p:sp>
      <p:graphicFrame>
        <p:nvGraphicFramePr>
          <p:cNvPr id="11" name="Table 10"/>
          <p:cNvGraphicFramePr>
            <a:graphicFrameLocks noGrp="1"/>
          </p:cNvGraphicFramePr>
          <p:nvPr>
            <p:extLst/>
          </p:nvPr>
        </p:nvGraphicFramePr>
        <p:xfrm>
          <a:off x="987932" y="6200598"/>
          <a:ext cx="5319126" cy="277947"/>
        </p:xfrm>
        <a:graphic>
          <a:graphicData uri="http://schemas.openxmlformats.org/drawingml/2006/table">
            <a:tbl>
              <a:tblPr firstRow="1" bandRow="1">
                <a:tableStyleId>{5C22544A-7EE6-4342-B048-85BDC9FD1C3A}</a:tableStyleId>
              </a:tblPr>
              <a:tblGrid>
                <a:gridCol w="262672">
                  <a:extLst>
                    <a:ext uri="{9D8B030D-6E8A-4147-A177-3AD203B41FA5}">
                      <a16:colId xmlns:a16="http://schemas.microsoft.com/office/drawing/2014/main" val="3240637128"/>
                    </a:ext>
                  </a:extLst>
                </a:gridCol>
                <a:gridCol w="2354738">
                  <a:extLst>
                    <a:ext uri="{9D8B030D-6E8A-4147-A177-3AD203B41FA5}">
                      <a16:colId xmlns:a16="http://schemas.microsoft.com/office/drawing/2014/main" val="1268726006"/>
                    </a:ext>
                  </a:extLst>
                </a:gridCol>
                <a:gridCol w="260404">
                  <a:extLst>
                    <a:ext uri="{9D8B030D-6E8A-4147-A177-3AD203B41FA5}">
                      <a16:colId xmlns:a16="http://schemas.microsoft.com/office/drawing/2014/main" val="2587635132"/>
                    </a:ext>
                  </a:extLst>
                </a:gridCol>
                <a:gridCol w="2441312">
                  <a:extLst>
                    <a:ext uri="{9D8B030D-6E8A-4147-A177-3AD203B41FA5}">
                      <a16:colId xmlns:a16="http://schemas.microsoft.com/office/drawing/2014/main" val="2267947671"/>
                    </a:ext>
                  </a:extLst>
                </a:gridCol>
              </a:tblGrid>
              <a:tr h="277947">
                <a:tc>
                  <a:txBody>
                    <a:bodyPr/>
                    <a:lstStyle/>
                    <a:p>
                      <a:endParaRPr lang="en-US" sz="1200" b="1" dirty="0">
                        <a:solidFill>
                          <a:schemeClr val="tx1"/>
                        </a:solidFill>
                      </a:endParaRP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8D7"/>
                    </a:solidFill>
                  </a:tcPr>
                </a:tc>
                <a:tc>
                  <a:txBody>
                    <a:bodyPr/>
                    <a:lstStyle/>
                    <a:p>
                      <a:r>
                        <a:rPr lang="en-US" sz="1200" b="1" dirty="0">
                          <a:solidFill>
                            <a:schemeClr val="tx1"/>
                          </a:solidFill>
                        </a:rPr>
                        <a:t>Top 20%</a:t>
                      </a: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l" defTabSz="914188" rtl="0" eaLnBrk="1" latinLnBrk="0" hangingPunct="1"/>
                      <a:endParaRPr lang="en-US" sz="1200" b="1"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2D2D2"/>
                    </a:solidFill>
                  </a:tcPr>
                </a:tc>
                <a:tc>
                  <a:txBody>
                    <a:bodyPr/>
                    <a:lstStyle/>
                    <a:p>
                      <a:r>
                        <a:rPr lang="en-US" sz="1200" b="1" dirty="0">
                          <a:solidFill>
                            <a:schemeClr val="tx1"/>
                          </a:solidFill>
                        </a:rPr>
                        <a:t>Other 80%</a:t>
                      </a:r>
                    </a:p>
                  </a:txBody>
                  <a:tcPr marL="91427" marR="91427" marT="45713" marB="45713">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7096534"/>
                  </a:ext>
                </a:extLst>
              </a:tr>
            </a:tbl>
          </a:graphicData>
        </a:graphic>
      </p:graphicFrame>
      <p:sp>
        <p:nvSpPr>
          <p:cNvPr id="12" name="Title 11"/>
          <p:cNvSpPr>
            <a:spLocks noGrp="1"/>
          </p:cNvSpPr>
          <p:nvPr>
            <p:ph type="title"/>
          </p:nvPr>
        </p:nvSpPr>
        <p:spPr/>
        <p:txBody>
          <a:bodyPr/>
          <a:lstStyle/>
          <a:p>
            <a:r>
              <a:rPr lang="en-US"/>
              <a:t>Process maturity drives business performance</a:t>
            </a:r>
            <a:endParaRPr lang="en-US" dirty="0"/>
          </a:p>
        </p:txBody>
      </p:sp>
      <p:sp>
        <p:nvSpPr>
          <p:cNvPr id="8" name="Rectangle 7"/>
          <p:cNvSpPr/>
          <p:nvPr/>
        </p:nvSpPr>
        <p:spPr>
          <a:xfrm>
            <a:off x="6632524" y="6406348"/>
            <a:ext cx="5625430" cy="588177"/>
          </a:xfrm>
          <a:prstGeom prst="rect">
            <a:avLst/>
          </a:prstGeom>
          <a:noFill/>
        </p:spPr>
        <p:txBody>
          <a:bodyPr wrap="square">
            <a:spAutoFit/>
          </a:bodyPr>
          <a:lstStyle/>
          <a:p>
            <a:pPr marL="0" marR="0" lvl="0" indent="0" defTabSz="914191" eaLnBrk="1" fontAlgn="auto" latinLnBrk="0" hangingPunct="1">
              <a:lnSpc>
                <a:spcPct val="100000"/>
              </a:lnSpc>
              <a:spcBef>
                <a:spcPts val="0"/>
              </a:spcBef>
              <a:spcAft>
                <a:spcPts val="0"/>
              </a:spcAft>
              <a:buClrTx/>
              <a:buSzTx/>
              <a:buFontTx/>
              <a:buNone/>
              <a:tabLst/>
              <a:defRPr/>
            </a:pPr>
            <a:r>
              <a:rPr kumimoji="0" lang="en-US" sz="1049" b="0" i="0" u="none" strike="noStrike" kern="0" cap="none" spc="0" normalizeH="0" baseline="0" noProof="0" dirty="0">
                <a:ln>
                  <a:noFill/>
                </a:ln>
                <a:solidFill>
                  <a:schemeClr val="tx1">
                    <a:lumMod val="60000"/>
                    <a:lumOff val="40000"/>
                  </a:schemeClr>
                </a:solidFill>
                <a:effectLst/>
                <a:uLnTx/>
                <a:uFillTx/>
              </a:rPr>
              <a:t>SPI Research analysis for Microsoft based on 2016 Professional Services Maturity™ Benchmark study data for 257 organizations with over 100 employees and an average size of 1,315 employees.</a:t>
            </a:r>
          </a:p>
        </p:txBody>
      </p:sp>
    </p:spTree>
    <p:extLst>
      <p:ext uri="{BB962C8B-B14F-4D97-AF65-F5344CB8AC3E}">
        <p14:creationId xmlns:p14="http://schemas.microsoft.com/office/powerpoint/2010/main" val="237795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6731033" y="1028163"/>
            <a:ext cx="2467735" cy="1586605"/>
          </a:xfrm>
          <a:prstGeom prst="rect">
            <a:avLst/>
          </a:prstGeom>
          <a:noFill/>
          <a:ln>
            <a:noFill/>
          </a:ln>
          <a:effectLst/>
        </p:spPr>
      </p:sp>
      <p:sp>
        <p:nvSpPr>
          <p:cNvPr id="2" name="Title 1"/>
          <p:cNvSpPr>
            <a:spLocks noGrp="1"/>
          </p:cNvSpPr>
          <p:nvPr>
            <p:ph type="title"/>
          </p:nvPr>
        </p:nvSpPr>
        <p:spPr/>
        <p:txBody>
          <a:bodyPr/>
          <a:lstStyle/>
          <a:p>
            <a:r>
              <a:rPr lang="en-US"/>
              <a:t>Microsoft Dynamics 365</a:t>
            </a:r>
            <a:endParaRPr lang="en-US" dirty="0"/>
          </a:p>
        </p:txBody>
      </p:sp>
      <p:sp>
        <p:nvSpPr>
          <p:cNvPr id="15" name="Rectangle 14"/>
          <p:cNvSpPr/>
          <p:nvPr/>
        </p:nvSpPr>
        <p:spPr bwMode="auto">
          <a:xfrm>
            <a:off x="1" y="1734441"/>
            <a:ext cx="12436474" cy="2765201"/>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 Placeholder 1"/>
          <p:cNvSpPr txBox="1">
            <a:spLocks/>
          </p:cNvSpPr>
          <p:nvPr/>
        </p:nvSpPr>
        <p:spPr>
          <a:xfrm>
            <a:off x="365412" y="1897062"/>
            <a:ext cx="11183839" cy="140627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rgbClr val="505050"/>
                </a:solidFill>
                <a:effectLst/>
                <a:uLnTx/>
                <a:uFillTx/>
                <a:latin typeface="Segoe UI Light"/>
                <a:ea typeface="+mn-ea"/>
                <a:cs typeface="+mn-cs"/>
              </a:rPr>
              <a:t>Single end-to-end solution for customer engagement</a:t>
            </a:r>
            <a:br>
              <a:rPr kumimoji="0" lang="en-US" sz="3200" b="0" i="0" u="none" strike="noStrike" kern="1200" cap="none" spc="0" normalizeH="0" baseline="0" noProof="0" dirty="0">
                <a:ln>
                  <a:noFill/>
                </a:ln>
                <a:solidFill>
                  <a:srgbClr val="505050"/>
                </a:solidFill>
                <a:effectLst/>
                <a:uLnTx/>
                <a:uFillTx/>
                <a:latin typeface="Segoe UI Light"/>
                <a:ea typeface="+mn-ea"/>
                <a:cs typeface="+mn-cs"/>
              </a:rPr>
            </a:br>
            <a:r>
              <a:rPr kumimoji="0" lang="en-US" sz="3200" b="0" i="0" u="none" strike="noStrike" kern="1200" cap="none" spc="0" normalizeH="0" baseline="0" noProof="0" dirty="0">
                <a:ln>
                  <a:noFill/>
                </a:ln>
                <a:solidFill>
                  <a:srgbClr val="505050"/>
                </a:solidFill>
                <a:effectLst/>
                <a:uLnTx/>
                <a:uFillTx/>
                <a:latin typeface="Segoe UI Light"/>
                <a:ea typeface="+mn-ea"/>
                <a:cs typeface="+mn-cs"/>
              </a:rPr>
              <a:t>across project sales, resourcing, delivery and billing.</a:t>
            </a:r>
          </a:p>
        </p:txBody>
      </p:sp>
      <p:grpSp>
        <p:nvGrpSpPr>
          <p:cNvPr id="18" name="Group 17"/>
          <p:cNvGrpSpPr/>
          <p:nvPr/>
        </p:nvGrpSpPr>
        <p:grpSpPr>
          <a:xfrm>
            <a:off x="353481" y="3649662"/>
            <a:ext cx="11636620" cy="756551"/>
            <a:chOff x="360569" y="3572460"/>
            <a:chExt cx="11869958" cy="771721"/>
          </a:xfrm>
          <a:solidFill>
            <a:srgbClr val="0078D7"/>
          </a:solidFill>
        </p:grpSpPr>
        <p:sp>
          <p:nvSpPr>
            <p:cNvPr id="19" name="Chevron 18"/>
            <p:cNvSpPr/>
            <p:nvPr/>
          </p:nvSpPr>
          <p:spPr>
            <a:xfrm>
              <a:off x="2003758"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Project</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planning</a:t>
              </a:r>
            </a:p>
          </p:txBody>
        </p:sp>
        <p:sp>
          <p:nvSpPr>
            <p:cNvPr id="20" name="Chevron 19"/>
            <p:cNvSpPr/>
            <p:nvPr/>
          </p:nvSpPr>
          <p:spPr>
            <a:xfrm>
              <a:off x="3646946"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Resource</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management</a:t>
              </a:r>
            </a:p>
          </p:txBody>
        </p:sp>
        <p:sp>
          <p:nvSpPr>
            <p:cNvPr id="22" name="Chevron 21"/>
            <p:cNvSpPr/>
            <p:nvPr/>
          </p:nvSpPr>
          <p:spPr>
            <a:xfrm>
              <a:off x="5290135"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Team</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collaboration</a:t>
              </a:r>
            </a:p>
          </p:txBody>
        </p:sp>
        <p:sp>
          <p:nvSpPr>
            <p:cNvPr id="23" name="Chevron 22"/>
            <p:cNvSpPr/>
            <p:nvPr/>
          </p:nvSpPr>
          <p:spPr>
            <a:xfrm>
              <a:off x="8576512"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Customer</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billing</a:t>
              </a:r>
            </a:p>
          </p:txBody>
        </p:sp>
        <p:sp>
          <p:nvSpPr>
            <p:cNvPr id="24" name="Chevron 23"/>
            <p:cNvSpPr/>
            <p:nvPr/>
          </p:nvSpPr>
          <p:spPr>
            <a:xfrm>
              <a:off x="10219702"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Analytics and</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integration</a:t>
              </a:r>
            </a:p>
          </p:txBody>
        </p:sp>
        <p:sp>
          <p:nvSpPr>
            <p:cNvPr id="25" name="Chevron 24"/>
            <p:cNvSpPr/>
            <p:nvPr/>
          </p:nvSpPr>
          <p:spPr>
            <a:xfrm>
              <a:off x="360569"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Opportunity</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management</a:t>
              </a:r>
            </a:p>
          </p:txBody>
        </p:sp>
        <p:sp>
          <p:nvSpPr>
            <p:cNvPr id="26" name="Chevron 25"/>
            <p:cNvSpPr/>
            <p:nvPr/>
          </p:nvSpPr>
          <p:spPr>
            <a:xfrm>
              <a:off x="6933323" y="3572460"/>
              <a:ext cx="2010825" cy="771721"/>
            </a:xfrm>
            <a:prstGeom prst="chevron">
              <a:avLst>
                <a:gd name="adj" fmla="val 53153"/>
              </a:avLst>
            </a:prstGeom>
            <a:grpFill/>
            <a:ln w="10795" cap="flat" cmpd="sng" algn="ctr">
              <a:solidFill>
                <a:srgbClr val="FFFFFF">
                  <a:lumMod val="95000"/>
                </a:srgbClr>
              </a:solidFill>
              <a:prstDash val="solid"/>
            </a:ln>
            <a:effectLst/>
          </p:spPr>
          <p:txBody>
            <a:bodyPr spcFirstLastPara="0" vert="horz" wrap="none" lIns="0" tIns="18273" rIns="0" bIns="0" numCol="1" spcCol="1270" anchor="ctr" anchorCtr="0">
              <a:noAutofit/>
            </a:bodyPr>
            <a:lstStyle/>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Time and</a:t>
              </a:r>
            </a:p>
            <a:p>
              <a:pPr marL="0" marR="0" lvl="0" indent="0" algn="ctr" defTabSz="399589"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a:ea typeface="+mn-ea"/>
                  <a:cs typeface="+mn-cs"/>
                </a:rPr>
                <a:t>expenses</a:t>
              </a:r>
            </a:p>
          </p:txBody>
        </p:sp>
      </p:grpSp>
      <p:sp>
        <p:nvSpPr>
          <p:cNvPr id="14" name="TextBox 13"/>
          <p:cNvSpPr txBox="1"/>
          <p:nvPr/>
        </p:nvSpPr>
        <p:spPr>
          <a:xfrm>
            <a:off x="25939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t>COO / </a:t>
            </a:r>
            <a:b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t>Practice Director</a:t>
            </a:r>
          </a:p>
        </p:txBody>
      </p:sp>
      <p:sp>
        <p:nvSpPr>
          <p:cNvPr id="17" name="TextBox 16"/>
          <p:cNvSpPr txBox="1"/>
          <p:nvPr/>
        </p:nvSpPr>
        <p:spPr>
          <a:xfrm>
            <a:off x="191293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t>Account </a:t>
            </a:r>
            <a:b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t>Manager</a:t>
            </a:r>
          </a:p>
        </p:txBody>
      </p:sp>
      <p:sp>
        <p:nvSpPr>
          <p:cNvPr id="21" name="TextBox 20"/>
          <p:cNvSpPr txBox="1"/>
          <p:nvPr/>
        </p:nvSpPr>
        <p:spPr>
          <a:xfrm>
            <a:off x="522001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Resource </a:t>
            </a:r>
            <a:b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Manager</a:t>
            </a:r>
          </a:p>
        </p:txBody>
      </p:sp>
      <p:sp>
        <p:nvSpPr>
          <p:cNvPr id="27" name="TextBox 26"/>
          <p:cNvSpPr txBox="1"/>
          <p:nvPr/>
        </p:nvSpPr>
        <p:spPr>
          <a:xfrm>
            <a:off x="356647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t>Project </a:t>
            </a:r>
            <a:b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a:cs typeface="Segoe UI" panose="020B0502040204020203" pitchFamily="34" charset="0"/>
              </a:rPr>
              <a:t>Manager</a:t>
            </a:r>
          </a:p>
        </p:txBody>
      </p:sp>
      <p:sp>
        <p:nvSpPr>
          <p:cNvPr id="28" name="TextBox 27"/>
          <p:cNvSpPr txBox="1"/>
          <p:nvPr/>
        </p:nvSpPr>
        <p:spPr>
          <a:xfrm>
            <a:off x="852709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Team </a:t>
            </a:r>
            <a:b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Member</a:t>
            </a:r>
          </a:p>
        </p:txBody>
      </p:sp>
      <p:sp>
        <p:nvSpPr>
          <p:cNvPr id="29" name="TextBox 28"/>
          <p:cNvSpPr txBox="1"/>
          <p:nvPr/>
        </p:nvSpPr>
        <p:spPr>
          <a:xfrm>
            <a:off x="1018063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End </a:t>
            </a:r>
            <a:b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Customers</a:t>
            </a:r>
          </a:p>
        </p:txBody>
      </p:sp>
      <p:pic>
        <p:nvPicPr>
          <p:cNvPr id="30" name="Picture 2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285" y="4662146"/>
            <a:ext cx="1197864" cy="1197864"/>
          </a:xfrm>
          <a:prstGeom prst="ellipse">
            <a:avLst/>
          </a:prstGeom>
          <a:ln w="28575">
            <a:solidFill>
              <a:schemeClr val="accent1"/>
            </a:solidFill>
          </a:ln>
        </p:spPr>
      </p:pic>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59609" y="4662146"/>
            <a:ext cx="1197864" cy="1197864"/>
          </a:xfrm>
          <a:prstGeom prst="ellipse">
            <a:avLst/>
          </a:prstGeom>
          <a:ln w="28575">
            <a:solidFill>
              <a:schemeClr val="accent1"/>
            </a:solidFill>
          </a:ln>
        </p:spPr>
      </p:pic>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2933" y="4662146"/>
            <a:ext cx="1197864" cy="1197864"/>
          </a:xfrm>
          <a:prstGeom prst="ellipse">
            <a:avLst/>
          </a:prstGeom>
          <a:ln w="28575">
            <a:solidFill>
              <a:schemeClr val="accent1"/>
            </a:solidFill>
          </a:ln>
        </p:spPr>
      </p:pic>
      <p:pic>
        <p:nvPicPr>
          <p:cNvPr id="33" name="Picture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66257" y="4662146"/>
            <a:ext cx="1197864" cy="1197864"/>
          </a:xfrm>
          <a:prstGeom prst="ellipse">
            <a:avLst/>
          </a:prstGeom>
          <a:ln w="28575">
            <a:solidFill>
              <a:schemeClr val="accent1"/>
            </a:solidFill>
          </a:ln>
        </p:spPr>
      </p:pic>
      <p:pic>
        <p:nvPicPr>
          <p:cNvPr id="34" name="Picture 3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74199" y="4662146"/>
            <a:ext cx="1197864" cy="1197864"/>
          </a:xfrm>
          <a:prstGeom prst="ellipse">
            <a:avLst/>
          </a:prstGeom>
          <a:ln w="28575">
            <a:solidFill>
              <a:schemeClr val="accent1"/>
            </a:solidFill>
          </a:ln>
        </p:spPr>
      </p:pic>
      <p:pic>
        <p:nvPicPr>
          <p:cNvPr id="35" name="Picture 34"/>
          <p:cNvPicPr>
            <a:picLocks noChangeAspect="1"/>
          </p:cNvPicPr>
          <p:nvPr/>
        </p:nvPicPr>
        <p:blipFill rotWithShape="1">
          <a:blip r:embed="rId8" cstate="screen">
            <a:extLst>
              <a:ext uri="{28A0092B-C50C-407E-A947-70E740481C1C}">
                <a14:useLocalDpi xmlns:a14="http://schemas.microsoft.com/office/drawing/2010/main"/>
              </a:ext>
            </a:extLst>
          </a:blip>
          <a:srcRect l="-43"/>
          <a:stretch/>
        </p:blipFill>
        <p:spPr>
          <a:xfrm>
            <a:off x="10427525" y="4662146"/>
            <a:ext cx="1197864" cy="1197864"/>
          </a:xfrm>
          <a:prstGeom prst="ellipse">
            <a:avLst/>
          </a:prstGeom>
          <a:ln w="28575">
            <a:solidFill>
              <a:schemeClr val="accent1"/>
            </a:solidFill>
          </a:ln>
        </p:spPr>
      </p:pic>
      <p:pic>
        <p:nvPicPr>
          <p:cNvPr id="36" name="Picture 35"/>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119581" y="4662146"/>
            <a:ext cx="1199158" cy="1197864"/>
          </a:xfrm>
          <a:prstGeom prst="ellipse">
            <a:avLst/>
          </a:prstGeom>
          <a:ln w="28575">
            <a:solidFill>
              <a:schemeClr val="accent1"/>
            </a:solidFill>
          </a:ln>
        </p:spPr>
      </p:pic>
      <p:sp>
        <p:nvSpPr>
          <p:cNvPr id="37" name="TextBox 36"/>
          <p:cNvSpPr txBox="1"/>
          <p:nvPr/>
        </p:nvSpPr>
        <p:spPr>
          <a:xfrm>
            <a:off x="6873557" y="6075609"/>
            <a:ext cx="1691640" cy="545853"/>
          </a:xfrm>
          <a:prstGeom prst="rect">
            <a:avLst/>
          </a:prstGeom>
          <a:noFill/>
        </p:spPr>
        <p:txBody>
          <a:bodyPr wrap="none" rtlCol="0">
            <a:noAutofit/>
          </a:bodyPr>
          <a:lstStyle/>
          <a:p>
            <a:pPr marL="0" marR="0" lvl="0" indent="0" algn="ctr" defTabSz="932293"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Partner </a:t>
            </a:r>
            <a:b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br>
            <a:r>
              <a:rPr kumimoji="0" lang="en-US" sz="1598" b="0" i="0" u="none" strike="noStrike" kern="0" cap="none" spc="0" normalizeH="0" baseline="0" noProof="0" dirty="0">
                <a:ln>
                  <a:noFill/>
                </a:ln>
                <a:solidFill>
                  <a:srgbClr val="505050"/>
                </a:solidFill>
                <a:effectLst/>
                <a:uLnTx/>
                <a:uFillTx/>
                <a:latin typeface="Segoe UI" panose="020B0502040204020203" pitchFamily="34" charset="0"/>
                <a:cs typeface="Segoe UI" panose="020B0502040204020203" pitchFamily="34" charset="0"/>
              </a:rPr>
              <a:t>Manager</a:t>
            </a:r>
          </a:p>
        </p:txBody>
      </p:sp>
      <p:sp>
        <p:nvSpPr>
          <p:cNvPr id="38" name="Text Placeholder 29"/>
          <p:cNvSpPr txBox="1">
            <a:spLocks/>
          </p:cNvSpPr>
          <p:nvPr/>
        </p:nvSpPr>
        <p:spPr>
          <a:xfrm>
            <a:off x="274639" y="1098743"/>
            <a:ext cx="12037892" cy="502112"/>
          </a:xfrm>
          <a:prstGeom prst="rect">
            <a:avLst/>
          </a:prstGeom>
        </p:spPr>
        <p:txBody>
          <a:bodyPr lIns="146304" rIns="146304"/>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0">
                      <a:schemeClr val="tx1"/>
                    </a:gs>
                    <a:gs pos="100000">
                      <a:schemeClr val="tx1"/>
                    </a:gs>
                  </a:gsLst>
                  <a:lin ang="5400000" scaled="0"/>
                </a:gradFill>
                <a:effectLst/>
                <a:uLnTx/>
                <a:uFillTx/>
                <a:latin typeface="+mn-lt"/>
                <a:ea typeface="+mn-ea"/>
                <a:cs typeface="+mn-cs"/>
              </a:rPr>
              <a:t>Project Service Automation</a:t>
            </a:r>
          </a:p>
        </p:txBody>
      </p:sp>
    </p:spTree>
    <p:extLst>
      <p:ext uri="{BB962C8B-B14F-4D97-AF65-F5344CB8AC3E}">
        <p14:creationId xmlns:p14="http://schemas.microsoft.com/office/powerpoint/2010/main" val="7058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 presetClass="entr" presetSubtype="8" decel="5000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75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7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75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75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4" grpId="0"/>
      <p:bldP spid="17" grpId="0"/>
      <p:bldP spid="21" grpId="0"/>
      <p:bldP spid="27" grpId="0"/>
      <p:bldP spid="28" grpId="0"/>
      <p:bldP spid="29"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30501796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765" y="1592802"/>
            <a:ext cx="12539279" cy="39612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7"/>
          <p:cNvSpPr>
            <a:spLocks noGrp="1"/>
          </p:cNvSpPr>
          <p:nvPr>
            <p:ph type="title"/>
          </p:nvPr>
        </p:nvSpPr>
        <p:spPr/>
        <p:txBody>
          <a:bodyPr/>
          <a:lstStyle/>
          <a:p>
            <a:r>
              <a:rPr lang="en-US"/>
              <a:t>‘Dynamics 365 for Sales’ integration</a:t>
            </a:r>
            <a:endParaRPr lang="en-US" dirty="0"/>
          </a:p>
        </p:txBody>
      </p:sp>
      <p:grpSp>
        <p:nvGrpSpPr>
          <p:cNvPr id="48" name="Group 47"/>
          <p:cNvGrpSpPr/>
          <p:nvPr/>
        </p:nvGrpSpPr>
        <p:grpSpPr>
          <a:xfrm>
            <a:off x="799315" y="1364268"/>
            <a:ext cx="1123517" cy="1611943"/>
            <a:chOff x="797775" y="1363662"/>
            <a:chExt cx="1123836" cy="1612401"/>
          </a:xfrm>
        </p:grpSpPr>
        <p:sp>
          <p:nvSpPr>
            <p:cNvPr id="49" name="TextBox 48"/>
            <p:cNvSpPr txBox="1"/>
            <p:nvPr/>
          </p:nvSpPr>
          <p:spPr>
            <a:xfrm>
              <a:off x="797775" y="2430055"/>
              <a:ext cx="1123836" cy="546008"/>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Account </a:t>
              </a:r>
              <a:b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br>
              <a:r>
                <a:rPr kumimoji="0" lang="en-US" sz="1598" b="0" i="0" u="none" strike="noStrike" kern="0" cap="none" spc="0" normalizeH="0" baseline="0" noProof="0" dirty="0">
                  <a:ln>
                    <a:noFill/>
                  </a:ln>
                  <a:solidFill>
                    <a:sysClr val="windowText" lastClr="000000"/>
                  </a:solidFill>
                  <a:effectLst/>
                  <a:uLnTx/>
                  <a:uFillTx/>
                  <a:cs typeface="Segoe UI" panose="020B0502040204020203" pitchFamily="34" charset="0"/>
                </a:rPr>
                <a:t>Manager</a:t>
              </a:r>
            </a:p>
          </p:txBody>
        </p:sp>
        <p:pic>
          <p:nvPicPr>
            <p:cNvPr id="51" name="Picture 5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2493" y="1363662"/>
              <a:ext cx="914400" cy="914400"/>
            </a:xfrm>
            <a:prstGeom prst="ellipse">
              <a:avLst/>
            </a:prstGeom>
            <a:ln w="28575">
              <a:solidFill>
                <a:schemeClr val="accent1"/>
              </a:solidFill>
            </a:ln>
          </p:spPr>
        </p:pic>
      </p:grpSp>
      <p:grpSp>
        <p:nvGrpSpPr>
          <p:cNvPr id="10" name="Group 9"/>
          <p:cNvGrpSpPr/>
          <p:nvPr/>
        </p:nvGrpSpPr>
        <p:grpSpPr>
          <a:xfrm>
            <a:off x="1885064" y="6009666"/>
            <a:ext cx="10038396" cy="634996"/>
            <a:chOff x="1883836" y="6010380"/>
            <a:chExt cx="10041244" cy="635176"/>
          </a:xfrm>
        </p:grpSpPr>
        <p:sp>
          <p:nvSpPr>
            <p:cNvPr id="11" name="Chevron 10"/>
            <p:cNvSpPr/>
            <p:nvPr/>
          </p:nvSpPr>
          <p:spPr>
            <a:xfrm>
              <a:off x="327387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Project</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planning</a:t>
              </a:r>
            </a:p>
          </p:txBody>
        </p:sp>
        <p:sp>
          <p:nvSpPr>
            <p:cNvPr id="12" name="Chevron 11"/>
            <p:cNvSpPr/>
            <p:nvPr/>
          </p:nvSpPr>
          <p:spPr>
            <a:xfrm>
              <a:off x="466390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Resource</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3" name="Chevron 12"/>
            <p:cNvSpPr/>
            <p:nvPr/>
          </p:nvSpPr>
          <p:spPr>
            <a:xfrm>
              <a:off x="6053941"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Team</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collaboration</a:t>
              </a:r>
            </a:p>
          </p:txBody>
        </p:sp>
        <p:sp>
          <p:nvSpPr>
            <p:cNvPr id="14" name="Chevron 13"/>
            <p:cNvSpPr/>
            <p:nvPr/>
          </p:nvSpPr>
          <p:spPr>
            <a:xfrm>
              <a:off x="8836454"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Customer</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billing</a:t>
              </a:r>
            </a:p>
          </p:txBody>
        </p:sp>
        <p:sp>
          <p:nvSpPr>
            <p:cNvPr id="15" name="Chevron 14"/>
            <p:cNvSpPr/>
            <p:nvPr/>
          </p:nvSpPr>
          <p:spPr>
            <a:xfrm>
              <a:off x="10224047"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Analytics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integration</a:t>
              </a:r>
            </a:p>
          </p:txBody>
        </p:sp>
        <p:sp>
          <p:nvSpPr>
            <p:cNvPr id="16" name="Chevron 15"/>
            <p:cNvSpPr/>
            <p:nvPr/>
          </p:nvSpPr>
          <p:spPr>
            <a:xfrm>
              <a:off x="1883836"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sp>
          <p:nvSpPr>
            <p:cNvPr id="17" name="Chevron 16"/>
            <p:cNvSpPr/>
            <p:nvPr/>
          </p:nvSpPr>
          <p:spPr>
            <a:xfrm>
              <a:off x="7443978" y="6010380"/>
              <a:ext cx="1701033" cy="635176"/>
            </a:xfrm>
            <a:prstGeom prst="chevron">
              <a:avLst>
                <a:gd name="adj" fmla="val 53153"/>
              </a:avLst>
            </a:prstGeom>
            <a:solidFill>
              <a:schemeClr val="bg1">
                <a:lumMod val="65000"/>
              </a:schemeClr>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Time and</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expenses</a:t>
              </a:r>
            </a:p>
          </p:txBody>
        </p:sp>
      </p:grpSp>
      <p:sp>
        <p:nvSpPr>
          <p:cNvPr id="23" name="Chevron 22"/>
          <p:cNvSpPr/>
          <p:nvPr/>
        </p:nvSpPr>
        <p:spPr>
          <a:xfrm>
            <a:off x="1885068" y="6009666"/>
            <a:ext cx="1700550" cy="634996"/>
          </a:xfrm>
          <a:prstGeom prst="chevron">
            <a:avLst>
              <a:gd name="adj" fmla="val 53153"/>
            </a:avLst>
          </a:prstGeom>
          <a:solidFill>
            <a:schemeClr val="accent2"/>
          </a:solidFill>
          <a:ln w="10795" cap="flat" cmpd="sng" algn="ctr">
            <a:solidFill>
              <a:schemeClr val="bg1"/>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none" lIns="0" tIns="18269" rIns="0" bIns="0" numCol="1" spcCol="1270" anchor="ctr" anchorCtr="0">
            <a:noAutofit/>
          </a:bodyPr>
          <a:lstStyle/>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Opportunity</a:t>
            </a:r>
          </a:p>
          <a:p>
            <a:pPr marL="0" marR="0" lvl="0" indent="0" algn="ctr" defTabSz="399436" eaLnBrk="1" fontAlgn="auto" latinLnBrk="0" hangingPunct="1">
              <a:lnSpc>
                <a:spcPct val="100000"/>
              </a:lnSpc>
              <a:spcBef>
                <a:spcPct val="0"/>
              </a:spcBef>
              <a:spcAft>
                <a:spcPts val="0"/>
              </a:spcAft>
              <a:buClrTx/>
              <a:buSzTx/>
              <a:buFontTx/>
              <a:buNone/>
              <a:tabLst/>
              <a:defRPr/>
            </a:pPr>
            <a:r>
              <a:rPr kumimoji="0" lang="en-US" sz="1198" b="0" i="0" u="none" strike="noStrike" kern="0" cap="none" spc="0" normalizeH="0" baseline="0" noProof="0" dirty="0">
                <a:ln>
                  <a:noFill/>
                </a:ln>
                <a:solidFill>
                  <a:srgbClr val="FFFFFF"/>
                </a:solidFill>
                <a:effectLst/>
                <a:uLnTx/>
                <a:uFillTx/>
                <a:latin typeface="Segoe UI"/>
              </a:rPr>
              <a:t>management</a:t>
            </a: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2203" y="1111287"/>
            <a:ext cx="6209392" cy="4442792"/>
          </a:xfrm>
          <a:prstGeom prst="rect">
            <a:avLst/>
          </a:prstGeom>
          <a:ln>
            <a:noFill/>
          </a:ln>
          <a:effectLst>
            <a:outerShdw blurRad="190500" algn="tl" rotWithShape="0">
              <a:srgbClr val="000000">
                <a:alpha val="70000"/>
              </a:srgbClr>
            </a:outerShdw>
          </a:effectLst>
        </p:spPr>
      </p:pic>
      <p:grpSp>
        <p:nvGrpSpPr>
          <p:cNvPr id="18" name="Group 17"/>
          <p:cNvGrpSpPr/>
          <p:nvPr/>
        </p:nvGrpSpPr>
        <p:grpSpPr>
          <a:xfrm>
            <a:off x="3890579" y="1074378"/>
            <a:ext cx="7376055" cy="4796493"/>
            <a:chOff x="40957" y="0"/>
            <a:chExt cx="8590695" cy="4863616"/>
          </a:xfrm>
        </p:grpSpPr>
        <p:pic>
          <p:nvPicPr>
            <p:cNvPr id="19" name="Picture 18"/>
            <p:cNvPicPr>
              <a:picLocks noChangeAspect="1"/>
            </p:cNvPicPr>
            <p:nvPr/>
          </p:nvPicPr>
          <p:blipFill>
            <a:blip r:embed="rId5"/>
            <a:stretch>
              <a:fillRect/>
            </a:stretch>
          </p:blipFill>
          <p:spPr>
            <a:xfrm>
              <a:off x="40957" y="0"/>
              <a:ext cx="8590695" cy="4863616"/>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36873" y="810284"/>
              <a:ext cx="2011689" cy="496106"/>
            </a:xfrm>
            <a:prstGeom prst="rect">
              <a:avLst/>
            </a:prstGeom>
            <a:solidFill>
              <a:schemeClr val="bg1"/>
            </a:solidFill>
          </p:spPr>
          <p:txBody>
            <a:bodyPr wrap="square" lIns="182854" tIns="146283" rIns="182854" bIns="146283"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399" b="0" i="0" u="none" strike="noStrike" kern="0" cap="none" spc="0" normalizeH="0" baseline="0" noProof="0" dirty="0">
                  <a:ln>
                    <a:noFill/>
                  </a:ln>
                  <a:gradFill>
                    <a:gsLst>
                      <a:gs pos="2917">
                        <a:schemeClr val="tx1"/>
                      </a:gs>
                      <a:gs pos="30000">
                        <a:schemeClr val="tx1"/>
                      </a:gs>
                    </a:gsLst>
                    <a:lin ang="5400000" scaled="0"/>
                  </a:gradFill>
                  <a:effectLst/>
                  <a:uLnTx/>
                  <a:uFillTx/>
                </a:rPr>
                <a:t>Chic Dept Stores</a:t>
              </a:r>
            </a:p>
          </p:txBody>
        </p:sp>
      </p:grpSp>
    </p:spTree>
    <p:extLst>
      <p:ext uri="{BB962C8B-B14F-4D97-AF65-F5344CB8AC3E}">
        <p14:creationId xmlns:p14="http://schemas.microsoft.com/office/powerpoint/2010/main" val="39215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nodeType="after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2919AEDD-0101-441B-B6AF-1CDAE3B8CD78}"/>
    </a:ext>
  </a:extLst>
</a:theme>
</file>

<file path=ppt/theme/theme5.xml><?xml version="1.0" encoding="utf-8"?>
<a:theme xmlns:a="http://schemas.openxmlformats.org/drawingml/2006/main" name="TR18_BO_CT_Template_16x9">
  <a:themeElements>
    <a:clrScheme name="TR17-Blue">
      <a:dk1>
        <a:srgbClr val="505050"/>
      </a:dk1>
      <a:lt1>
        <a:srgbClr val="FFFFFF"/>
      </a:lt1>
      <a:dk2>
        <a:srgbClr val="0072C6"/>
      </a:dk2>
      <a:lt2>
        <a:srgbClr val="6DC2E9"/>
      </a:lt2>
      <a:accent1>
        <a:srgbClr val="002050"/>
      </a:accent1>
      <a:accent2>
        <a:srgbClr val="007233"/>
      </a:accent2>
      <a:accent3>
        <a:srgbClr val="DC3C00"/>
      </a:accent3>
      <a:accent4>
        <a:srgbClr val="442359"/>
      </a:accent4>
      <a:accent5>
        <a:srgbClr val="B4009E"/>
      </a:accent5>
      <a:accent6>
        <a:srgbClr val="FF8C00"/>
      </a:accent6>
      <a:hlink>
        <a:srgbClr val="E2E584"/>
      </a:hlink>
      <a:folHlink>
        <a:srgbClr val="E2E58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DY206_Singh" id="{C7BCC061-3019-455D-B6F5-C89FE184F9A7}" vid="{9D1061A3-D8B0-41E2-82DF-824E307F6FE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Elliott Ichimura</External_x0020_Speaker>
    <m6878b9dd7994da4ba144f95347d99c6 xmlns="01c77077-aee4-4b5f-bd4e-9cd40a6fff29">
      <Terms xmlns="http://schemas.microsoft.com/office/infopath/2007/PartnerControls"/>
    </m6878b9dd7994da4ba144f95347d99c6>
    <Presentation_x0020_Date xmlns="01c77077-aee4-4b5f-bd4e-9cd40a6fff29">2016-09-30T04:00:00+00:00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BRK2025</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schemas.openxmlformats.org/package/2006/metadata/core-properties"/>
    <ds:schemaRef ds:uri="http://www.w3.org/XML/1998/namespace"/>
    <ds:schemaRef ds:uri="http://schemas.microsoft.com/office/2006/documentManagement/types"/>
    <ds:schemaRef ds:uri="http://purl.org/dc/terms/"/>
    <ds:schemaRef ds:uri="230e9df3-be65-4c73-a93b-d1236ebd677e"/>
    <ds:schemaRef ds:uri="http://schemas.microsoft.com/office/infopath/2007/PartnerControls"/>
    <ds:schemaRef ds:uri="8ff673fc-3231-4e3a-893b-6d7f7cd32766"/>
    <ds:schemaRef ds:uri="01c77077-aee4-4b5f-bd4e-9cd40a6fff29"/>
    <ds:schemaRef ds:uri="http://schemas.microsoft.com/sharepoint/v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TotalTime>
  <Words>1958</Words>
  <Application>Microsoft Office PowerPoint</Application>
  <PresentationFormat>Custom</PresentationFormat>
  <Paragraphs>721</Paragraphs>
  <Slides>36</Slides>
  <Notes>30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36</vt:i4>
      </vt:variant>
    </vt:vector>
  </HeadingPairs>
  <TitlesOfParts>
    <vt:vector size="53" baseType="lpstr">
      <vt:lpstr>MS PGothic</vt:lpstr>
      <vt:lpstr>18 Franklin Gothic #2 Roman   05102</vt:lpstr>
      <vt:lpstr>Arial</vt:lpstr>
      <vt:lpstr>Calibri</vt:lpstr>
      <vt:lpstr>Calibri Light</vt:lpstr>
      <vt:lpstr>Consolas</vt:lpstr>
      <vt:lpstr>Segoe UI</vt:lpstr>
      <vt:lpstr>Segoe UI Light</vt:lpstr>
      <vt:lpstr>Segoe UI Semibold</vt:lpstr>
      <vt:lpstr>Segoe UI Semilight</vt:lpstr>
      <vt:lpstr>Segoe UI Symbol</vt:lpstr>
      <vt:lpstr>Wingdings</vt:lpstr>
      <vt:lpstr>5-50002_Ignite_Breakout_Template</vt:lpstr>
      <vt:lpstr>6-30537_Envision 2016 Concurrent Template_Dark</vt:lpstr>
      <vt:lpstr>1_5-50002_Ignite_Breakout_Template</vt:lpstr>
      <vt:lpstr>2_5-50002_Ignite_Breakout_Template</vt:lpstr>
      <vt:lpstr>TR18_BO_CT_Template_16x9</vt:lpstr>
      <vt:lpstr>Understand Project Service Automation in Microsoft Dynamics 365</vt:lpstr>
      <vt:lpstr>Agenda</vt:lpstr>
      <vt:lpstr>Microsoft Dynamics 365</vt:lpstr>
      <vt:lpstr>Complex challenges</vt:lpstr>
      <vt:lpstr>What’s top of mind for  service delivery leaders</vt:lpstr>
      <vt:lpstr>Process maturity drives business performance</vt:lpstr>
      <vt:lpstr>Microsoft Dynamics 365</vt:lpstr>
      <vt:lpstr>Demo</vt:lpstr>
      <vt:lpstr>‘Dynamics 365 for Sales’ integration</vt:lpstr>
      <vt:lpstr>Customer collaboration portal</vt:lpstr>
      <vt:lpstr>Time and materials and fixed fee projects</vt:lpstr>
      <vt:lpstr>Microsoft Project client integration </vt:lpstr>
      <vt:lpstr>Automated and self-selection resourcing</vt:lpstr>
      <vt:lpstr>Roadmap: Unified Resource Scheduling</vt:lpstr>
      <vt:lpstr>‘One Microsoft’ experience</vt:lpstr>
      <vt:lpstr>Time and expense management</vt:lpstr>
      <vt:lpstr>Roadmap: Suggested time entries from Exchange calendar </vt:lpstr>
      <vt:lpstr>Billing and integration into other systems</vt:lpstr>
      <vt:lpstr>Deep analytics with PowerBI integration</vt:lpstr>
      <vt:lpstr>Solution templates</vt:lpstr>
      <vt:lpstr>Roadmap recap</vt:lpstr>
      <vt:lpstr>Why Dynamics 365 for Project Service Automation</vt:lpstr>
      <vt:lpstr>Try Project Service Automation now!</vt:lpstr>
      <vt:lpstr>Project Service Automation Resources</vt:lpstr>
      <vt:lpstr>Free IT Pro resources To advance your career in cloud technology</vt:lpstr>
      <vt:lpstr>PowerPoint Presentation</vt:lpstr>
      <vt:lpstr>PowerPoint Presentation</vt:lpstr>
      <vt:lpstr>Appendices</vt:lpstr>
      <vt:lpstr>Microsoft’s Unified Service Delivery model</vt:lpstr>
      <vt:lpstr>Universal Scheduling</vt:lpstr>
      <vt:lpstr>Roadmap:  Azure IoT Suite Connection</vt:lpstr>
      <vt:lpstr>Roadmap:  App Modules</vt:lpstr>
      <vt:lpstr>Roadmap:  App Modules</vt:lpstr>
      <vt:lpstr>Roadmap: Graphical process designer and orchestration</vt:lpstr>
      <vt:lpstr>Field &amp; Project service capabilities for Microsoft Dynamics CRM Online</vt:lpstr>
      <vt:lpstr>Everything-as-a-Service (XaaS) trend as strategic driver</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 project service automation in Microsoft Dynamics CRM</dc:title>
  <dc:subject>&lt;Speech title here&gt;</dc:subject>
  <dc:creator>MS Events 0093</dc:creator>
  <cp:keywords>Microsoft 2016</cp:keywords>
  <dc:description>Template: Mitchell Derrey, Silverfox Productions_x000d_
Formatting: _x000d_
Audience Type:</dc:description>
  <cp:lastModifiedBy>MS Events 0093</cp:lastModifiedBy>
  <cp:revision>1</cp:revision>
  <dcterms:created xsi:type="dcterms:W3CDTF">2016-09-30T14:03:19Z</dcterms:created>
  <dcterms:modified xsi:type="dcterms:W3CDTF">2016-09-30T14:04:24Z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