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00.xml" ContentType="application/vnd.openxmlformats-officedocument.presentationml.slide+xml"/>
  <Override PartName="/ppt/slides/slide130.xml" ContentType="application/vnd.openxmlformats-officedocument.presentationml.slide+xml"/>
  <Override PartName="/ppt/slides/slide60.xml" ContentType="application/vnd.openxmlformats-officedocument.presentationml.slide+xml"/>
  <Override PartName="/ppt/notesSlides/notesSlide110.xml" ContentType="application/vnd.openxmlformats-officedocument.presentationml.notesSlide+xml"/>
  <Override PartName="/ppt/slideLayouts/slideLayout310.xml" ContentType="application/vnd.openxmlformats-officedocument.presentationml.slideLayout+xml"/>
  <Override PartName="/ppt/notesSlides/notesSlide40.xml" ContentType="application/vnd.openxmlformats-officedocument.presentationml.notesSlide+xml"/>
  <Override PartName="/ppt/notesSlides/notesSlide30.xml" ContentType="application/vnd.openxmlformats-officedocument.presentationml.notesSlide+xml"/>
  <Override PartName="/ppt/notesMasters/notesMaster10.xml" ContentType="application/vnd.openxmlformats-officedocument.presentationml.notesMaster+xml"/>
  <Override PartName="/ppt/slideMasters/slideMaster10.xml" ContentType="application/vnd.openxmlformats-officedocument.presentationml.slideMaster+xml"/>
  <Override PartName="/ppt/theme/theme40.xml" ContentType="application/vnd.openxmlformats-officedocument.theme+xml"/>
  <Override PartName="/ppt/slideLayouts/slideLayout810.xml" ContentType="application/vnd.openxmlformats-officedocument.presentationml.slideLayout+xml"/>
  <Override PartName="/ppt/slideLayouts/slideLayout130.xml" ContentType="application/vnd.openxmlformats-officedocument.presentationml.slideLayout+xml"/>
  <Override PartName="/ppt/slideLayouts/slideLayout180.xml" ContentType="application/vnd.openxmlformats-officedocument.presentationml.slideLayout+xml"/>
  <Override PartName="/ppt/slideLayouts/slideLayout260.xml" ContentType="application/vnd.openxmlformats-officedocument.presentationml.slideLayout+xml"/>
  <Override PartName="/ppt/slideLayouts/slideLayout210.xml" ContentType="application/vnd.openxmlformats-officedocument.presentationml.slideLayout+xml"/>
  <Override PartName="/ppt/slideLayouts/slideLayout710.xml" ContentType="application/vnd.openxmlformats-officedocument.presentationml.slideLayout+xml"/>
  <Override PartName="/ppt/slideLayouts/slideLayout120.xml" ContentType="application/vnd.openxmlformats-officedocument.presentationml.slideLayout+xml"/>
  <Override PartName="/ppt/slideLayouts/slideLayout170.xml" ContentType="application/vnd.openxmlformats-officedocument.presentationml.slideLayout+xml"/>
  <Override PartName="/ppt/slideLayouts/slideLayout250.xml" ContentType="application/vnd.openxmlformats-officedocument.presentationml.slideLayout+xml"/>
  <Override PartName="/ppt/slideLayouts/slideLayout211.xml" ContentType="application/vnd.openxmlformats-officedocument.presentationml.slideLayout+xml"/>
  <Override PartName="/ppt/slideLayouts/slideLayout160.xml" ContentType="application/vnd.openxmlformats-officedocument.presentationml.slideLayout+xml"/>
  <Override PartName="/ppt/slideLayouts/slideLayout200.xml" ContentType="application/vnd.openxmlformats-officedocument.presentationml.slideLayout+xml"/>
  <Override PartName="/ppt/slideLayouts/slideLayout110.xml" ContentType="application/vnd.openxmlformats-officedocument.presentationml.slideLayout+xml"/>
  <Override PartName="/ppt/slideLayouts/slideLayout610.xml" ContentType="application/vnd.openxmlformats-officedocument.presentationml.slideLayout+xml"/>
  <Override PartName="/ppt/slideLayouts/slideLayout111.xml" ContentType="application/vnd.openxmlformats-officedocument.presentationml.slideLayout+xml"/>
  <Override PartName="/ppt/slideLayouts/slideLayout240.xml" ContentType="application/vnd.openxmlformats-officedocument.presentationml.slideLayout+xml"/>
  <Override PartName="/ppt/slideLayouts/slideLayout510.xml" ContentType="application/vnd.openxmlformats-officedocument.presentationml.slideLayout+xml"/>
  <Override PartName="/ppt/slideLayouts/slideLayout150.xml" ContentType="application/vnd.openxmlformats-officedocument.presentationml.slideLayout+xml"/>
  <Override PartName="/ppt/slideLayouts/slideLayout230.xml" ContentType="application/vnd.openxmlformats-officedocument.presentationml.slideLayout+xml"/>
  <Override PartName="/ppt/slideLayouts/slideLayout1010.xml" ContentType="application/vnd.openxmlformats-officedocument.presentationml.slideLayout+xml"/>
  <Override PartName="/ppt/slideLayouts/slideLayout190.xml" ContentType="application/vnd.openxmlformats-officedocument.presentationml.slideLayout+xml"/>
  <Override PartName="/ppt/slideLayouts/slideLayout410.xml" ContentType="application/vnd.openxmlformats-officedocument.presentationml.slideLayout+xml"/>
  <Override PartName="/ppt/slideLayouts/slideLayout910.xml" ContentType="application/vnd.openxmlformats-officedocument.presentationml.slideLayout+xml"/>
  <Override PartName="/ppt/slideLayouts/slideLayout140.xml" ContentType="application/vnd.openxmlformats-officedocument.presentationml.slideLayout+xml"/>
  <Override PartName="/ppt/slideLayouts/slideLayout220.xml" ContentType="application/vnd.openxmlformats-officedocument.presentationml.slideLayout+xml"/>
  <Override PartName="/ppt/theme/theme10.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88" r:id="rId8"/>
  </p:sldMasterIdLst>
  <p:notesMasterIdLst>
    <p:notesMasterId r:id="rId44"/>
  </p:notesMasterIdLst>
  <p:handoutMasterIdLst>
    <p:handoutMasterId r:id="rId45"/>
  </p:handoutMasterIdLst>
  <p:sldIdLst>
    <p:sldId id="1410" r:id="rId9"/>
    <p:sldId id="1411" r:id="rId10"/>
    <p:sldId id="1412" r:id="rId11"/>
    <p:sldId id="1413" r:id="rId12"/>
    <p:sldId id="1414" r:id="rId13"/>
    <p:sldId id="1415" r:id="rId14"/>
    <p:sldId id="1416" r:id="rId15"/>
    <p:sldId id="1417" r:id="rId16"/>
    <p:sldId id="1418" r:id="rId17"/>
    <p:sldId id="1419" r:id="rId18"/>
    <p:sldId id="1420" r:id="rId19"/>
    <p:sldId id="1421" r:id="rId20"/>
    <p:sldId id="1422" r:id="rId21"/>
    <p:sldId id="1423" r:id="rId22"/>
    <p:sldId id="1424" r:id="rId23"/>
    <p:sldId id="1425" r:id="rId24"/>
    <p:sldId id="1426" r:id="rId25"/>
    <p:sldId id="1427" r:id="rId26"/>
    <p:sldId id="1428" r:id="rId27"/>
    <p:sldId id="1429" r:id="rId28"/>
    <p:sldId id="1430" r:id="rId29"/>
    <p:sldId id="1431" r:id="rId30"/>
    <p:sldId id="1432" r:id="rId31"/>
    <p:sldId id="1433" r:id="rId32"/>
    <p:sldId id="1434" r:id="rId33"/>
    <p:sldId id="1435" r:id="rId34"/>
    <p:sldId id="1436" r:id="rId35"/>
    <p:sldId id="1437" r:id="rId36"/>
    <p:sldId id="1438" r:id="rId37"/>
    <p:sldId id="1439" r:id="rId38"/>
    <p:sldId id="1440" r:id="rId39"/>
    <p:sldId id="1408" r:id="rId40"/>
    <p:sldId id="1409" r:id="rId41"/>
    <p:sldId id="1407" r:id="rId42"/>
    <p:sldId id="1442"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15" autoAdjust="0"/>
  </p:normalViewPr>
  <p:slideViewPr>
    <p:cSldViewPr>
      <p:cViewPr varScale="1">
        <p:scale>
          <a:sx n="104" d="100"/>
          <a:sy n="104" d="100"/>
        </p:scale>
        <p:origin x="612"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9/28/2016 3:29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_rels/notesMaster10.xml.rels><?xml version="1.0" encoding="UTF-8" standalone="yes"?>
<Relationships xmlns="http://schemas.openxmlformats.org/package/2006/relationships"><Relationship Id="rId1" Type="http://schemas.openxmlformats.org/officeDocument/2006/relationships/theme" Target="../theme/theme4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9/28/2016 3:29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Masters/notesMaster10.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9/28/2016 10:19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0.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0.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0.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Microsoft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59779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74644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71741275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latin typeface="Segoe UI Light" pitchFamily="34" charset="0"/>
                <a:ea typeface="+mn-ea"/>
                <a:cs typeface="+mn-cs"/>
              </a:rPr>
              <a:t>The 2016 version of Office has been out for just about a year now and the launch was pretty exciting for a number of reasons.</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We launched a number of new productivity features with improved collaboration support.</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Features like:</a:t>
            </a:r>
          </a:p>
          <a:p>
            <a:pPr rtl="0" fontAlgn="ctr"/>
            <a:r>
              <a:rPr lang="en-US" sz="900" kern="1200" dirty="0">
                <a:solidFill>
                  <a:schemeClr val="tx1"/>
                </a:solidFill>
                <a:effectLst/>
                <a:latin typeface="Segoe UI Light" pitchFamily="34" charset="0"/>
                <a:ea typeface="+mn-ea"/>
                <a:cs typeface="+mn-cs"/>
              </a:rPr>
              <a:t>- real time co-authoring in Word and PowerPoint</a:t>
            </a:r>
          </a:p>
          <a:p>
            <a:pPr rtl="0" fontAlgn="ctr"/>
            <a:r>
              <a:rPr lang="en-US" sz="900" kern="1200" dirty="0">
                <a:solidFill>
                  <a:schemeClr val="tx1"/>
                </a:solidFill>
                <a:effectLst/>
                <a:latin typeface="Segoe UI Light" pitchFamily="34" charset="0"/>
                <a:ea typeface="+mn-ea"/>
                <a:cs typeface="+mn-cs"/>
              </a:rPr>
              <a:t>- Clutter which helps you organize and prioritize your email conversations</a:t>
            </a:r>
          </a:p>
          <a:p>
            <a:pPr rtl="0" fontAlgn="ctr"/>
            <a:r>
              <a:rPr lang="en-US" sz="900" kern="1200" dirty="0">
                <a:solidFill>
                  <a:schemeClr val="tx1"/>
                </a:solidFill>
                <a:effectLst/>
                <a:latin typeface="Segoe UI Light" pitchFamily="34" charset="0"/>
                <a:ea typeface="+mn-ea"/>
                <a:cs typeface="+mn-cs"/>
              </a:rPr>
              <a:t>- Smart Look Up to help you check facts and research directly in the app while you are editing your content</a:t>
            </a:r>
          </a:p>
          <a:p>
            <a:pPr rtl="0" fontAlgn="ctr"/>
            <a:r>
              <a:rPr lang="en-US" sz="900" kern="1200" dirty="0">
                <a:solidFill>
                  <a:schemeClr val="tx1"/>
                </a:solidFill>
                <a:effectLst/>
                <a:latin typeface="Segoe UI Light" pitchFamily="34" charset="0"/>
                <a:ea typeface="+mn-ea"/>
                <a:cs typeface="+mn-cs"/>
              </a:rPr>
              <a:t>- And one of my favorites, Tell Me.  Who can remember all the short cuts and buttons or the exact term of a feature you need, just type it and we execute the action for you. </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Not only did we launch a lot of new productivity features with improved collaboration support, we also made changes to integrate with aspects of the Windows 10 platform with ties into Cortana and high fidelity universal apps as well as apps for </a:t>
            </a:r>
            <a:r>
              <a:rPr lang="en-US" sz="900" kern="1200">
                <a:solidFill>
                  <a:schemeClr val="tx1"/>
                </a:solidFill>
                <a:effectLst/>
                <a:latin typeface="Segoe UI Light" pitchFamily="34" charset="0"/>
                <a:ea typeface="+mn-ea"/>
                <a:cs typeface="+mn-cs"/>
              </a:rPr>
              <a:t>the mobile </a:t>
            </a:r>
            <a:r>
              <a:rPr lang="en-US" sz="900" kern="1200" dirty="0">
                <a:solidFill>
                  <a:schemeClr val="tx1"/>
                </a:solidFill>
                <a:effectLst/>
                <a:latin typeface="Segoe UI Light" pitchFamily="34" charset="0"/>
                <a:ea typeface="+mn-ea"/>
                <a:cs typeface="+mn-cs"/>
              </a:rPr>
              <a:t>platforms like iOS and </a:t>
            </a:r>
            <a:r>
              <a:rPr lang="en-US" sz="900" kern="1200">
                <a:solidFill>
                  <a:schemeClr val="tx1"/>
                </a:solidFill>
                <a:effectLst/>
                <a:latin typeface="Segoe UI Light" pitchFamily="34" charset="0"/>
                <a:ea typeface="+mn-ea"/>
                <a:cs typeface="+mn-cs"/>
              </a:rPr>
              <a:t>Android.</a:t>
            </a:r>
            <a:endParaRPr lang="en-US" dirty="0"/>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This allows your Office experience to flow with you across your devices.</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[click]</a:t>
            </a:r>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10:19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691856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19191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97801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43818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39479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097E2C-CE41-4239-8549-0AF48F84BA1E}"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prstClr val="black"/>
              </a:solidFill>
              <a:effectLst/>
              <a:uLnTx/>
              <a:uFillTx/>
            </a:endParaRPr>
          </a:p>
        </p:txBody>
      </p:sp>
      <p:sp>
        <p:nvSpPr>
          <p:cNvPr id="6" name="Footer Placeholder 5"/>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7" name="Slide Number Placeholder 6"/>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624312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51788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Ignite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9/28/2016 3:29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84323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3:29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288520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371232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3856779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latin typeface="Segoe UI Light" pitchFamily="34" charset="0"/>
                <a:ea typeface="+mn-ea"/>
                <a:cs typeface="+mn-cs"/>
              </a:rPr>
              <a:t>The 2016 version of Office has been out for just about a year now and the launch was pretty exciting for a number of reasons.</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We launched a number of new productivity features with improved collaboration support.</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Features like:</a:t>
            </a:r>
          </a:p>
          <a:p>
            <a:pPr rtl="0" fontAlgn="ctr"/>
            <a:r>
              <a:rPr lang="en-US" sz="900" kern="1200" dirty="0">
                <a:solidFill>
                  <a:schemeClr val="tx1"/>
                </a:solidFill>
                <a:effectLst/>
                <a:latin typeface="Segoe UI Light" pitchFamily="34" charset="0"/>
                <a:ea typeface="+mn-ea"/>
                <a:cs typeface="+mn-cs"/>
              </a:rPr>
              <a:t>- real time co-authoring in Word and PowerPoint</a:t>
            </a:r>
          </a:p>
          <a:p>
            <a:pPr rtl="0" fontAlgn="ctr"/>
            <a:r>
              <a:rPr lang="en-US" sz="900" kern="1200" dirty="0">
                <a:solidFill>
                  <a:schemeClr val="tx1"/>
                </a:solidFill>
                <a:effectLst/>
                <a:latin typeface="Segoe UI Light" pitchFamily="34" charset="0"/>
                <a:ea typeface="+mn-ea"/>
                <a:cs typeface="+mn-cs"/>
              </a:rPr>
              <a:t>- Clutter which helps you organize and prioritize your email conversations</a:t>
            </a:r>
          </a:p>
          <a:p>
            <a:pPr rtl="0" fontAlgn="ctr"/>
            <a:r>
              <a:rPr lang="en-US" sz="900" kern="1200" dirty="0">
                <a:solidFill>
                  <a:schemeClr val="tx1"/>
                </a:solidFill>
                <a:effectLst/>
                <a:latin typeface="Segoe UI Light" pitchFamily="34" charset="0"/>
                <a:ea typeface="+mn-ea"/>
                <a:cs typeface="+mn-cs"/>
              </a:rPr>
              <a:t>- Smart Look Up to help you check facts and research directly in the app while you are editing your content</a:t>
            </a:r>
          </a:p>
          <a:p>
            <a:pPr rtl="0" fontAlgn="ctr"/>
            <a:r>
              <a:rPr lang="en-US" sz="900" kern="1200" dirty="0">
                <a:solidFill>
                  <a:schemeClr val="tx1"/>
                </a:solidFill>
                <a:effectLst/>
                <a:latin typeface="Segoe UI Light" pitchFamily="34" charset="0"/>
                <a:ea typeface="+mn-ea"/>
                <a:cs typeface="+mn-cs"/>
              </a:rPr>
              <a:t>- And one of my favorites, Tell Me.  Who can remember all the short cuts and buttons or the exact term of a feature you need, just type it and we execute the action for you. </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Not only did we launch a lot of new productivity features with improved collaboration support, we also made changes to integrate with aspects of the Windows 10 platform with ties into Cortana and high fidelity universal apps as well as apps for </a:t>
            </a:r>
            <a:r>
              <a:rPr lang="en-US" sz="900" kern="1200">
                <a:solidFill>
                  <a:schemeClr val="tx1"/>
                </a:solidFill>
                <a:effectLst/>
                <a:latin typeface="Segoe UI Light" pitchFamily="34" charset="0"/>
                <a:ea typeface="+mn-ea"/>
                <a:cs typeface="+mn-cs"/>
              </a:rPr>
              <a:t>the mobile </a:t>
            </a:r>
            <a:r>
              <a:rPr lang="en-US" sz="900" kern="1200" dirty="0">
                <a:solidFill>
                  <a:schemeClr val="tx1"/>
                </a:solidFill>
                <a:effectLst/>
                <a:latin typeface="Segoe UI Light" pitchFamily="34" charset="0"/>
                <a:ea typeface="+mn-ea"/>
                <a:cs typeface="+mn-cs"/>
              </a:rPr>
              <a:t>platforms like iOS and </a:t>
            </a:r>
            <a:r>
              <a:rPr lang="en-US" sz="900" kern="1200">
                <a:solidFill>
                  <a:schemeClr val="tx1"/>
                </a:solidFill>
                <a:effectLst/>
                <a:latin typeface="Segoe UI Light" pitchFamily="34" charset="0"/>
                <a:ea typeface="+mn-ea"/>
                <a:cs typeface="+mn-cs"/>
              </a:rPr>
              <a:t>Android.</a:t>
            </a:r>
            <a:endParaRPr lang="en-US" dirty="0"/>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This allows your Office experience to flow with you across your devices.</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[click]</a:t>
            </a:r>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10:19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1169363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1417837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latin typeface="Segoe UI Light" pitchFamily="34" charset="0"/>
                <a:ea typeface="+mn-ea"/>
                <a:cs typeface="+mn-cs"/>
              </a:rPr>
              <a:t>The 2016 version of Office has been out for just about a year now and the launch was pretty exciting for a number of reasons.</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We launched a number of new productivity features with improved collaboration support.</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Features like:</a:t>
            </a:r>
          </a:p>
          <a:p>
            <a:pPr rtl="0" fontAlgn="ctr"/>
            <a:r>
              <a:rPr lang="en-US" sz="900" kern="1200" dirty="0">
                <a:solidFill>
                  <a:schemeClr val="tx1"/>
                </a:solidFill>
                <a:effectLst/>
                <a:latin typeface="Segoe UI Light" pitchFamily="34" charset="0"/>
                <a:ea typeface="+mn-ea"/>
                <a:cs typeface="+mn-cs"/>
              </a:rPr>
              <a:t>- real time co-authoring in Word and PowerPoint</a:t>
            </a:r>
          </a:p>
          <a:p>
            <a:pPr rtl="0" fontAlgn="ctr"/>
            <a:r>
              <a:rPr lang="en-US" sz="900" kern="1200" dirty="0">
                <a:solidFill>
                  <a:schemeClr val="tx1"/>
                </a:solidFill>
                <a:effectLst/>
                <a:latin typeface="Segoe UI Light" pitchFamily="34" charset="0"/>
                <a:ea typeface="+mn-ea"/>
                <a:cs typeface="+mn-cs"/>
              </a:rPr>
              <a:t>- Clutter which helps you organize and prioritize your email conversations</a:t>
            </a:r>
          </a:p>
          <a:p>
            <a:pPr rtl="0" fontAlgn="ctr"/>
            <a:r>
              <a:rPr lang="en-US" sz="900" kern="1200" dirty="0">
                <a:solidFill>
                  <a:schemeClr val="tx1"/>
                </a:solidFill>
                <a:effectLst/>
                <a:latin typeface="Segoe UI Light" pitchFamily="34" charset="0"/>
                <a:ea typeface="+mn-ea"/>
                <a:cs typeface="+mn-cs"/>
              </a:rPr>
              <a:t>- Smart Look Up to help you check facts and research directly in the app while you are editing your content</a:t>
            </a:r>
          </a:p>
          <a:p>
            <a:pPr rtl="0" fontAlgn="ctr"/>
            <a:r>
              <a:rPr lang="en-US" sz="900" kern="1200" dirty="0">
                <a:solidFill>
                  <a:schemeClr val="tx1"/>
                </a:solidFill>
                <a:effectLst/>
                <a:latin typeface="Segoe UI Light" pitchFamily="34" charset="0"/>
                <a:ea typeface="+mn-ea"/>
                <a:cs typeface="+mn-cs"/>
              </a:rPr>
              <a:t>- And one of my favorites, Tell Me.  Who can remember all the short cuts and buttons or the exact term of a feature you need, just type it and we execute the action for you. </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Not only did we launch a lot of new productivity features with improved collaboration support, we also made changes to integrate with aspects of the Windows 10 platform with ties into Cortana and high fidelity universal apps as well as apps for </a:t>
            </a:r>
            <a:r>
              <a:rPr lang="en-US" sz="900" kern="1200">
                <a:solidFill>
                  <a:schemeClr val="tx1"/>
                </a:solidFill>
                <a:effectLst/>
                <a:latin typeface="Segoe UI Light" pitchFamily="34" charset="0"/>
                <a:ea typeface="+mn-ea"/>
                <a:cs typeface="+mn-cs"/>
              </a:rPr>
              <a:t>the mobile </a:t>
            </a:r>
            <a:r>
              <a:rPr lang="en-US" sz="900" kern="1200" dirty="0">
                <a:solidFill>
                  <a:schemeClr val="tx1"/>
                </a:solidFill>
                <a:effectLst/>
                <a:latin typeface="Segoe UI Light" pitchFamily="34" charset="0"/>
                <a:ea typeface="+mn-ea"/>
                <a:cs typeface="+mn-cs"/>
              </a:rPr>
              <a:t>platforms like iOS and </a:t>
            </a:r>
            <a:r>
              <a:rPr lang="en-US" sz="900" kern="1200">
                <a:solidFill>
                  <a:schemeClr val="tx1"/>
                </a:solidFill>
                <a:effectLst/>
                <a:latin typeface="Segoe UI Light" pitchFamily="34" charset="0"/>
                <a:ea typeface="+mn-ea"/>
                <a:cs typeface="+mn-cs"/>
              </a:rPr>
              <a:t>Android.</a:t>
            </a:r>
            <a:endParaRPr lang="en-US" dirty="0"/>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This allows your Office experience to flow with you across your devices.</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[click]</a:t>
            </a:r>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 10:19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821804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18299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821623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038569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00951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3:29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855291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45095906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0787801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1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97218159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08020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2166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15614246"/>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7209478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774980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cSld name="4_Title Only">
    <p:spTree>
      <p:nvGrpSpPr>
        <p:cNvPr id="1" name=""/>
        <p:cNvGrpSpPr/>
        <p:nvPr/>
      </p:nvGrpSpPr>
      <p:grpSpPr>
        <a:xfrm>
          <a:off x="0" y="0"/>
          <a:ext cx="0" cy="0"/>
          <a:chOff x="0" y="0"/>
          <a:chExt cx="0" cy="0"/>
        </a:xfrm>
      </p:grpSpPr>
      <p:pic>
        <p:nvPicPr>
          <p:cNvPr id="819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439715" cy="699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529661" y="349728"/>
            <a:ext cx="11375536" cy="762786"/>
          </a:xfrm>
        </p:spPr>
        <p:txBody>
          <a:bodyPr/>
          <a:lstStyle>
            <a:lvl1pPr>
              <a:defRPr>
                <a:gradFill>
                  <a:gsLst>
                    <a:gs pos="1250">
                      <a:schemeClr val="tx2"/>
                    </a:gs>
                    <a:gs pos="100000">
                      <a:schemeClr val="tx2"/>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659198093"/>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Blank_white">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95879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titleOnly">
  <p:cSld name="4_Title Only">
    <p:spTree>
      <p:nvGrpSpPr>
        <p:cNvPr id="1" name=""/>
        <p:cNvGrpSpPr/>
        <p:nvPr/>
      </p:nvGrpSpPr>
      <p:grpSpPr>
        <a:xfrm>
          <a:off x="0" y="0"/>
          <a:ext cx="0" cy="0"/>
          <a:chOff x="0" y="0"/>
          <a:chExt cx="0" cy="0"/>
        </a:xfrm>
      </p:grpSpPr>
      <p:pic>
        <p:nvPicPr>
          <p:cNvPr id="819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439715" cy="699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529661" y="349728"/>
            <a:ext cx="11375536" cy="762786"/>
          </a:xfrm>
        </p:spPr>
        <p:txBody>
          <a:bodyPr/>
          <a:lstStyle>
            <a:lvl1pPr>
              <a:defRPr>
                <a:gradFill>
                  <a:gsLst>
                    <a:gs pos="1250">
                      <a:schemeClr val="tx2"/>
                    </a:gs>
                    <a:gs pos="100000">
                      <a:schemeClr val="tx2"/>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87531077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Blank_white">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44664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roup 2"/>
          <p:cNvGrpSpPr/>
          <p:nvPr userDrawn="1"/>
        </p:nvGrpSpPr>
        <p:grpSpPr>
          <a:xfrm>
            <a:off x="2652116" y="695070"/>
            <a:ext cx="7132242" cy="5937262"/>
            <a:chOff x="6035359" y="3867796"/>
            <a:chExt cx="1659916" cy="1306349"/>
          </a:xfrm>
          <a:solidFill>
            <a:schemeClr val="bg1"/>
          </a:solidFill>
        </p:grpSpPr>
        <p:sp>
          <p:nvSpPr>
            <p:cNvPr id="4" name="Freeform 104"/>
            <p:cNvSpPr>
              <a:spLocks noChangeAspect="1" noEditPoints="1"/>
            </p:cNvSpPr>
            <p:nvPr/>
          </p:nvSpPr>
          <p:spPr bwMode="black">
            <a:xfrm>
              <a:off x="6647376" y="4164090"/>
              <a:ext cx="435883" cy="43588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grpFill/>
            <a:ln>
              <a:noFill/>
            </a:ln>
            <a:extLst/>
          </p:spPr>
          <p:txBody>
            <a:bodyPr vert="horz" wrap="square" lIns="93278" tIns="46639" rIns="93278" bIns="46639"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5" name="Freeform 41"/>
            <p:cNvSpPr>
              <a:spLocks noChangeAspect="1"/>
            </p:cNvSpPr>
            <p:nvPr/>
          </p:nvSpPr>
          <p:spPr bwMode="black">
            <a:xfrm>
              <a:off x="6035359" y="3867796"/>
              <a:ext cx="1659916" cy="1306349"/>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7721879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Freeform 16"/>
          <p:cNvSpPr>
            <a:spLocks noEditPoints="1"/>
          </p:cNvSpPr>
          <p:nvPr userDrawn="1"/>
        </p:nvSpPr>
        <p:spPr bwMode="auto">
          <a:xfrm>
            <a:off x="1829165" y="205458"/>
            <a:ext cx="7957737" cy="6590659"/>
          </a:xfrm>
          <a:custGeom>
            <a:avLst/>
            <a:gdLst>
              <a:gd name="T0" fmla="*/ 151 w 231"/>
              <a:gd name="T1" fmla="*/ 166 h 202"/>
              <a:gd name="T2" fmla="*/ 79 w 231"/>
              <a:gd name="T3" fmla="*/ 166 h 202"/>
              <a:gd name="T4" fmla="*/ 108 w 231"/>
              <a:gd name="T5" fmla="*/ 173 h 202"/>
              <a:gd name="T6" fmla="*/ 123 w 231"/>
              <a:gd name="T7" fmla="*/ 92 h 202"/>
              <a:gd name="T8" fmla="*/ 141 w 231"/>
              <a:gd name="T9" fmla="*/ 155 h 202"/>
              <a:gd name="T10" fmla="*/ 210 w 231"/>
              <a:gd name="T11" fmla="*/ 54 h 202"/>
              <a:gd name="T12" fmla="*/ 228 w 231"/>
              <a:gd name="T13" fmla="*/ 77 h 202"/>
              <a:gd name="T14" fmla="*/ 227 w 231"/>
              <a:gd name="T15" fmla="*/ 110 h 202"/>
              <a:gd name="T16" fmla="*/ 202 w 231"/>
              <a:gd name="T17" fmla="*/ 134 h 202"/>
              <a:gd name="T18" fmla="*/ 138 w 231"/>
              <a:gd name="T19" fmla="*/ 138 h 202"/>
              <a:gd name="T20" fmla="*/ 185 w 231"/>
              <a:gd name="T21" fmla="*/ 122 h 202"/>
              <a:gd name="T22" fmla="*/ 206 w 231"/>
              <a:gd name="T23" fmla="*/ 113 h 202"/>
              <a:gd name="T24" fmla="*/ 215 w 231"/>
              <a:gd name="T25" fmla="*/ 92 h 202"/>
              <a:gd name="T26" fmla="*/ 206 w 231"/>
              <a:gd name="T27" fmla="*/ 70 h 202"/>
              <a:gd name="T28" fmla="*/ 184 w 231"/>
              <a:gd name="T29" fmla="*/ 61 h 202"/>
              <a:gd name="T30" fmla="*/ 166 w 231"/>
              <a:gd name="T31" fmla="*/ 29 h 202"/>
              <a:gd name="T32" fmla="*/ 131 w 231"/>
              <a:gd name="T33" fmla="*/ 16 h 202"/>
              <a:gd name="T34" fmla="*/ 98 w 231"/>
              <a:gd name="T35" fmla="*/ 27 h 202"/>
              <a:gd name="T36" fmla="*/ 79 w 231"/>
              <a:gd name="T37" fmla="*/ 56 h 202"/>
              <a:gd name="T38" fmla="*/ 54 w 231"/>
              <a:gd name="T39" fmla="*/ 46 h 202"/>
              <a:gd name="T40" fmla="*/ 26 w 231"/>
              <a:gd name="T41" fmla="*/ 57 h 202"/>
              <a:gd name="T42" fmla="*/ 15 w 231"/>
              <a:gd name="T43" fmla="*/ 84 h 202"/>
              <a:gd name="T44" fmla="*/ 26 w 231"/>
              <a:gd name="T45" fmla="*/ 111 h 202"/>
              <a:gd name="T46" fmla="*/ 54 w 231"/>
              <a:gd name="T47" fmla="*/ 122 h 202"/>
              <a:gd name="T48" fmla="*/ 92 w 231"/>
              <a:gd name="T49" fmla="*/ 138 h 202"/>
              <a:gd name="T50" fmla="*/ 33 w 231"/>
              <a:gd name="T51" fmla="*/ 133 h 202"/>
              <a:gd name="T52" fmla="*/ 4 w 231"/>
              <a:gd name="T53" fmla="*/ 105 h 202"/>
              <a:gd name="T54" fmla="*/ 4 w 231"/>
              <a:gd name="T55" fmla="*/ 63 h 202"/>
              <a:gd name="T56" fmla="*/ 33 w 231"/>
              <a:gd name="T57" fmla="*/ 35 h 202"/>
              <a:gd name="T58" fmla="*/ 71 w 231"/>
              <a:gd name="T59" fmla="*/ 34 h 202"/>
              <a:gd name="T60" fmla="*/ 97 w 231"/>
              <a:gd name="T61" fmla="*/ 9 h 202"/>
              <a:gd name="T62" fmla="*/ 131 w 231"/>
              <a:gd name="T63" fmla="*/ 0 h 202"/>
              <a:gd name="T64" fmla="*/ 171 w 231"/>
              <a:gd name="T65" fmla="*/ 13 h 202"/>
              <a:gd name="T66" fmla="*/ 196 w 231"/>
              <a:gd name="T67" fmla="*/ 4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02">
                <a:moveTo>
                  <a:pt x="141" y="155"/>
                </a:moveTo>
                <a:cubicBezTo>
                  <a:pt x="151" y="166"/>
                  <a:pt x="151" y="166"/>
                  <a:pt x="151" y="166"/>
                </a:cubicBezTo>
                <a:cubicBezTo>
                  <a:pt x="115" y="202"/>
                  <a:pt x="115" y="202"/>
                  <a:pt x="115" y="202"/>
                </a:cubicBezTo>
                <a:cubicBezTo>
                  <a:pt x="79" y="166"/>
                  <a:pt x="79" y="166"/>
                  <a:pt x="79" y="166"/>
                </a:cubicBezTo>
                <a:cubicBezTo>
                  <a:pt x="90" y="155"/>
                  <a:pt x="90" y="155"/>
                  <a:pt x="90" y="155"/>
                </a:cubicBezTo>
                <a:cubicBezTo>
                  <a:pt x="108" y="173"/>
                  <a:pt x="108" y="173"/>
                  <a:pt x="108" y="173"/>
                </a:cubicBezTo>
                <a:cubicBezTo>
                  <a:pt x="108" y="92"/>
                  <a:pt x="108" y="92"/>
                  <a:pt x="108" y="92"/>
                </a:cubicBezTo>
                <a:cubicBezTo>
                  <a:pt x="123" y="92"/>
                  <a:pt x="123" y="92"/>
                  <a:pt x="123" y="92"/>
                </a:cubicBezTo>
                <a:cubicBezTo>
                  <a:pt x="123" y="173"/>
                  <a:pt x="123" y="173"/>
                  <a:pt x="123" y="173"/>
                </a:cubicBezTo>
                <a:cubicBezTo>
                  <a:pt x="141" y="155"/>
                  <a:pt x="141" y="155"/>
                  <a:pt x="141" y="155"/>
                </a:cubicBezTo>
                <a:close/>
                <a:moveTo>
                  <a:pt x="196" y="48"/>
                </a:moveTo>
                <a:cubicBezTo>
                  <a:pt x="201" y="49"/>
                  <a:pt x="206" y="51"/>
                  <a:pt x="210" y="54"/>
                </a:cubicBezTo>
                <a:cubicBezTo>
                  <a:pt x="214" y="57"/>
                  <a:pt x="218" y="60"/>
                  <a:pt x="221" y="64"/>
                </a:cubicBezTo>
                <a:cubicBezTo>
                  <a:pt x="224" y="68"/>
                  <a:pt x="227" y="72"/>
                  <a:pt x="228" y="77"/>
                </a:cubicBezTo>
                <a:cubicBezTo>
                  <a:pt x="230" y="82"/>
                  <a:pt x="231" y="87"/>
                  <a:pt x="231" y="92"/>
                </a:cubicBezTo>
                <a:cubicBezTo>
                  <a:pt x="231" y="98"/>
                  <a:pt x="230" y="104"/>
                  <a:pt x="227" y="110"/>
                </a:cubicBezTo>
                <a:cubicBezTo>
                  <a:pt x="225" y="115"/>
                  <a:pt x="221" y="120"/>
                  <a:pt x="217" y="124"/>
                </a:cubicBezTo>
                <a:cubicBezTo>
                  <a:pt x="213" y="128"/>
                  <a:pt x="208" y="132"/>
                  <a:pt x="202" y="134"/>
                </a:cubicBezTo>
                <a:cubicBezTo>
                  <a:pt x="197" y="136"/>
                  <a:pt x="191" y="138"/>
                  <a:pt x="185" y="138"/>
                </a:cubicBezTo>
                <a:cubicBezTo>
                  <a:pt x="138" y="138"/>
                  <a:pt x="138" y="138"/>
                  <a:pt x="138" y="138"/>
                </a:cubicBezTo>
                <a:cubicBezTo>
                  <a:pt x="138" y="122"/>
                  <a:pt x="138" y="122"/>
                  <a:pt x="138" y="122"/>
                </a:cubicBezTo>
                <a:cubicBezTo>
                  <a:pt x="185" y="122"/>
                  <a:pt x="185" y="122"/>
                  <a:pt x="185" y="122"/>
                </a:cubicBezTo>
                <a:cubicBezTo>
                  <a:pt x="189" y="122"/>
                  <a:pt x="193" y="122"/>
                  <a:pt x="197" y="120"/>
                </a:cubicBezTo>
                <a:cubicBezTo>
                  <a:pt x="200" y="118"/>
                  <a:pt x="204" y="116"/>
                  <a:pt x="206" y="113"/>
                </a:cubicBezTo>
                <a:cubicBezTo>
                  <a:pt x="209" y="111"/>
                  <a:pt x="211" y="107"/>
                  <a:pt x="213" y="104"/>
                </a:cubicBezTo>
                <a:cubicBezTo>
                  <a:pt x="215" y="100"/>
                  <a:pt x="215" y="96"/>
                  <a:pt x="215" y="92"/>
                </a:cubicBezTo>
                <a:cubicBezTo>
                  <a:pt x="215" y="88"/>
                  <a:pt x="215" y="83"/>
                  <a:pt x="213" y="80"/>
                </a:cubicBezTo>
                <a:cubicBezTo>
                  <a:pt x="211" y="76"/>
                  <a:pt x="209" y="73"/>
                  <a:pt x="206" y="70"/>
                </a:cubicBezTo>
                <a:cubicBezTo>
                  <a:pt x="203" y="67"/>
                  <a:pt x="200" y="65"/>
                  <a:pt x="196" y="64"/>
                </a:cubicBezTo>
                <a:cubicBezTo>
                  <a:pt x="192" y="62"/>
                  <a:pt x="188" y="61"/>
                  <a:pt x="184" y="61"/>
                </a:cubicBezTo>
                <a:cubicBezTo>
                  <a:pt x="183" y="55"/>
                  <a:pt x="181" y="49"/>
                  <a:pt x="178" y="43"/>
                </a:cubicBezTo>
                <a:cubicBezTo>
                  <a:pt x="174" y="38"/>
                  <a:pt x="171" y="33"/>
                  <a:pt x="166" y="29"/>
                </a:cubicBezTo>
                <a:cubicBezTo>
                  <a:pt x="161" y="25"/>
                  <a:pt x="156" y="21"/>
                  <a:pt x="150" y="19"/>
                </a:cubicBezTo>
                <a:cubicBezTo>
                  <a:pt x="144" y="17"/>
                  <a:pt x="137" y="16"/>
                  <a:pt x="131" y="16"/>
                </a:cubicBezTo>
                <a:cubicBezTo>
                  <a:pt x="124" y="16"/>
                  <a:pt x="119" y="17"/>
                  <a:pt x="113" y="19"/>
                </a:cubicBezTo>
                <a:cubicBezTo>
                  <a:pt x="107" y="21"/>
                  <a:pt x="102" y="23"/>
                  <a:pt x="98" y="27"/>
                </a:cubicBezTo>
                <a:cubicBezTo>
                  <a:pt x="93" y="30"/>
                  <a:pt x="89" y="35"/>
                  <a:pt x="86" y="39"/>
                </a:cubicBezTo>
                <a:cubicBezTo>
                  <a:pt x="83" y="44"/>
                  <a:pt x="80" y="50"/>
                  <a:pt x="79" y="56"/>
                </a:cubicBezTo>
                <a:cubicBezTo>
                  <a:pt x="75" y="53"/>
                  <a:pt x="71" y="50"/>
                  <a:pt x="67" y="49"/>
                </a:cubicBezTo>
                <a:cubicBezTo>
                  <a:pt x="63" y="47"/>
                  <a:pt x="58" y="46"/>
                  <a:pt x="54" y="46"/>
                </a:cubicBezTo>
                <a:cubicBezTo>
                  <a:pt x="48" y="46"/>
                  <a:pt x="43" y="47"/>
                  <a:pt x="39" y="49"/>
                </a:cubicBezTo>
                <a:cubicBezTo>
                  <a:pt x="34" y="51"/>
                  <a:pt x="30" y="54"/>
                  <a:pt x="26" y="57"/>
                </a:cubicBezTo>
                <a:cubicBezTo>
                  <a:pt x="23" y="61"/>
                  <a:pt x="20" y="65"/>
                  <a:pt x="18" y="69"/>
                </a:cubicBezTo>
                <a:cubicBezTo>
                  <a:pt x="16" y="74"/>
                  <a:pt x="15" y="79"/>
                  <a:pt x="15" y="84"/>
                </a:cubicBezTo>
                <a:cubicBezTo>
                  <a:pt x="15" y="90"/>
                  <a:pt x="16" y="94"/>
                  <a:pt x="18" y="99"/>
                </a:cubicBezTo>
                <a:cubicBezTo>
                  <a:pt x="20" y="104"/>
                  <a:pt x="23" y="108"/>
                  <a:pt x="26" y="111"/>
                </a:cubicBezTo>
                <a:cubicBezTo>
                  <a:pt x="30" y="115"/>
                  <a:pt x="34" y="117"/>
                  <a:pt x="39" y="119"/>
                </a:cubicBezTo>
                <a:cubicBezTo>
                  <a:pt x="43" y="121"/>
                  <a:pt x="48" y="122"/>
                  <a:pt x="54" y="122"/>
                </a:cubicBezTo>
                <a:cubicBezTo>
                  <a:pt x="92" y="122"/>
                  <a:pt x="92" y="122"/>
                  <a:pt x="92" y="122"/>
                </a:cubicBezTo>
                <a:cubicBezTo>
                  <a:pt x="92" y="138"/>
                  <a:pt x="92" y="138"/>
                  <a:pt x="92" y="138"/>
                </a:cubicBezTo>
                <a:cubicBezTo>
                  <a:pt x="54" y="138"/>
                  <a:pt x="54" y="138"/>
                  <a:pt x="54" y="138"/>
                </a:cubicBezTo>
                <a:cubicBezTo>
                  <a:pt x="46" y="138"/>
                  <a:pt x="39" y="136"/>
                  <a:pt x="33" y="133"/>
                </a:cubicBezTo>
                <a:cubicBezTo>
                  <a:pt x="26" y="131"/>
                  <a:pt x="20" y="127"/>
                  <a:pt x="16" y="122"/>
                </a:cubicBezTo>
                <a:cubicBezTo>
                  <a:pt x="11" y="117"/>
                  <a:pt x="7" y="112"/>
                  <a:pt x="4" y="105"/>
                </a:cubicBezTo>
                <a:cubicBezTo>
                  <a:pt x="1" y="99"/>
                  <a:pt x="0" y="92"/>
                  <a:pt x="0" y="84"/>
                </a:cubicBezTo>
                <a:cubicBezTo>
                  <a:pt x="0" y="77"/>
                  <a:pt x="1" y="70"/>
                  <a:pt x="4" y="63"/>
                </a:cubicBezTo>
                <a:cubicBezTo>
                  <a:pt x="7" y="57"/>
                  <a:pt x="11" y="51"/>
                  <a:pt x="16" y="47"/>
                </a:cubicBezTo>
                <a:cubicBezTo>
                  <a:pt x="20" y="42"/>
                  <a:pt x="26" y="38"/>
                  <a:pt x="33" y="35"/>
                </a:cubicBezTo>
                <a:cubicBezTo>
                  <a:pt x="39" y="32"/>
                  <a:pt x="46" y="31"/>
                  <a:pt x="54" y="31"/>
                </a:cubicBezTo>
                <a:cubicBezTo>
                  <a:pt x="60" y="31"/>
                  <a:pt x="65" y="32"/>
                  <a:pt x="71" y="34"/>
                </a:cubicBezTo>
                <a:cubicBezTo>
                  <a:pt x="74" y="29"/>
                  <a:pt x="78" y="24"/>
                  <a:pt x="82" y="20"/>
                </a:cubicBezTo>
                <a:cubicBezTo>
                  <a:pt x="87" y="16"/>
                  <a:pt x="91" y="12"/>
                  <a:pt x="97" y="9"/>
                </a:cubicBezTo>
                <a:cubicBezTo>
                  <a:pt x="102" y="6"/>
                  <a:pt x="107" y="4"/>
                  <a:pt x="113" y="3"/>
                </a:cubicBezTo>
                <a:cubicBezTo>
                  <a:pt x="119" y="1"/>
                  <a:pt x="125" y="0"/>
                  <a:pt x="131" y="0"/>
                </a:cubicBezTo>
                <a:cubicBezTo>
                  <a:pt x="138" y="0"/>
                  <a:pt x="145" y="1"/>
                  <a:pt x="152" y="4"/>
                </a:cubicBezTo>
                <a:cubicBezTo>
                  <a:pt x="159" y="6"/>
                  <a:pt x="165" y="9"/>
                  <a:pt x="171" y="13"/>
                </a:cubicBezTo>
                <a:cubicBezTo>
                  <a:pt x="177" y="18"/>
                  <a:pt x="182" y="23"/>
                  <a:pt x="186" y="28"/>
                </a:cubicBezTo>
                <a:cubicBezTo>
                  <a:pt x="191" y="34"/>
                  <a:pt x="194" y="41"/>
                  <a:pt x="196"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7536787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9466003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83958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09099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27614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88215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210023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46150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20319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73328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grpSp>
        <p:nvGrpSpPr>
          <p:cNvPr id="5" name="Group 4"/>
          <p:cNvGrpSpPr/>
          <p:nvPr userDrawn="1"/>
        </p:nvGrpSpPr>
        <p:grpSpPr>
          <a:xfrm>
            <a:off x="2647601" y="754091"/>
            <a:ext cx="7228196" cy="5852096"/>
            <a:chOff x="5083322" y="1999562"/>
            <a:chExt cx="1782619" cy="1443245"/>
          </a:xfrm>
        </p:grpSpPr>
        <p:sp>
          <p:nvSpPr>
            <p:cNvPr id="3" name="Freeform 41"/>
            <p:cNvSpPr>
              <a:spLocks noChangeAspect="1"/>
            </p:cNvSpPr>
            <p:nvPr userDrawn="1"/>
          </p:nvSpPr>
          <p:spPr bwMode="black">
            <a:xfrm>
              <a:off x="5083322" y="1999562"/>
              <a:ext cx="1782619" cy="1443245"/>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bg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Freeform 79"/>
            <p:cNvSpPr>
              <a:spLocks noEditPoints="1"/>
            </p:cNvSpPr>
            <p:nvPr userDrawn="1"/>
          </p:nvSpPr>
          <p:spPr bwMode="black">
            <a:xfrm rot="16200000">
              <a:off x="5786748" y="2281518"/>
              <a:ext cx="442890" cy="549581"/>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000000"/>
                </a:solidFill>
              </a:endParaRPr>
            </a:p>
          </p:txBody>
        </p:sp>
      </p:gr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831227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776682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26342124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5250433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3475573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8286644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274723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19126514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5646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3780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101879"/>
      </p:ext>
    </p:extLst>
  </p:cSld>
  <p:clrMapOvr>
    <a:masterClrMapping/>
  </p:clrMapOvr>
  <p:transition>
    <p:fade/>
  </p:transition>
</p:sldLayout>
</file>

<file path=ppt/slideLayouts/slideLayout81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8818839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31446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458518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9965213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64724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404107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roup 2"/>
          <p:cNvGrpSpPr/>
          <p:nvPr userDrawn="1"/>
        </p:nvGrpSpPr>
        <p:grpSpPr>
          <a:xfrm>
            <a:off x="2652116" y="695070"/>
            <a:ext cx="7132242" cy="5937262"/>
            <a:chOff x="6035359" y="3867796"/>
            <a:chExt cx="1659916" cy="1306349"/>
          </a:xfrm>
          <a:solidFill>
            <a:schemeClr val="bg1"/>
          </a:solidFill>
        </p:grpSpPr>
        <p:sp>
          <p:nvSpPr>
            <p:cNvPr id="4" name="Freeform 104"/>
            <p:cNvSpPr>
              <a:spLocks noChangeAspect="1" noEditPoints="1"/>
            </p:cNvSpPr>
            <p:nvPr/>
          </p:nvSpPr>
          <p:spPr bwMode="black">
            <a:xfrm>
              <a:off x="6647376" y="4164090"/>
              <a:ext cx="435883" cy="43588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grpFill/>
            <a:ln>
              <a:noFill/>
            </a:ln>
            <a:extLst/>
          </p:spPr>
          <p:txBody>
            <a:bodyPr vert="horz" wrap="square" lIns="93278" tIns="46639" rIns="93278" bIns="46639"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5" name="Freeform 41"/>
            <p:cNvSpPr>
              <a:spLocks noChangeAspect="1"/>
            </p:cNvSpPr>
            <p:nvPr/>
          </p:nvSpPr>
          <p:spPr bwMode="black">
            <a:xfrm>
              <a:off x="6035359" y="3867796"/>
              <a:ext cx="1659916" cy="1306349"/>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4295109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Freeform 16"/>
          <p:cNvSpPr>
            <a:spLocks noEditPoints="1"/>
          </p:cNvSpPr>
          <p:nvPr userDrawn="1"/>
        </p:nvSpPr>
        <p:spPr bwMode="auto">
          <a:xfrm>
            <a:off x="1829165" y="205458"/>
            <a:ext cx="7957737" cy="6590659"/>
          </a:xfrm>
          <a:custGeom>
            <a:avLst/>
            <a:gdLst>
              <a:gd name="T0" fmla="*/ 151 w 231"/>
              <a:gd name="T1" fmla="*/ 166 h 202"/>
              <a:gd name="T2" fmla="*/ 79 w 231"/>
              <a:gd name="T3" fmla="*/ 166 h 202"/>
              <a:gd name="T4" fmla="*/ 108 w 231"/>
              <a:gd name="T5" fmla="*/ 173 h 202"/>
              <a:gd name="T6" fmla="*/ 123 w 231"/>
              <a:gd name="T7" fmla="*/ 92 h 202"/>
              <a:gd name="T8" fmla="*/ 141 w 231"/>
              <a:gd name="T9" fmla="*/ 155 h 202"/>
              <a:gd name="T10" fmla="*/ 210 w 231"/>
              <a:gd name="T11" fmla="*/ 54 h 202"/>
              <a:gd name="T12" fmla="*/ 228 w 231"/>
              <a:gd name="T13" fmla="*/ 77 h 202"/>
              <a:gd name="T14" fmla="*/ 227 w 231"/>
              <a:gd name="T15" fmla="*/ 110 h 202"/>
              <a:gd name="T16" fmla="*/ 202 w 231"/>
              <a:gd name="T17" fmla="*/ 134 h 202"/>
              <a:gd name="T18" fmla="*/ 138 w 231"/>
              <a:gd name="T19" fmla="*/ 138 h 202"/>
              <a:gd name="T20" fmla="*/ 185 w 231"/>
              <a:gd name="T21" fmla="*/ 122 h 202"/>
              <a:gd name="T22" fmla="*/ 206 w 231"/>
              <a:gd name="T23" fmla="*/ 113 h 202"/>
              <a:gd name="T24" fmla="*/ 215 w 231"/>
              <a:gd name="T25" fmla="*/ 92 h 202"/>
              <a:gd name="T26" fmla="*/ 206 w 231"/>
              <a:gd name="T27" fmla="*/ 70 h 202"/>
              <a:gd name="T28" fmla="*/ 184 w 231"/>
              <a:gd name="T29" fmla="*/ 61 h 202"/>
              <a:gd name="T30" fmla="*/ 166 w 231"/>
              <a:gd name="T31" fmla="*/ 29 h 202"/>
              <a:gd name="T32" fmla="*/ 131 w 231"/>
              <a:gd name="T33" fmla="*/ 16 h 202"/>
              <a:gd name="T34" fmla="*/ 98 w 231"/>
              <a:gd name="T35" fmla="*/ 27 h 202"/>
              <a:gd name="T36" fmla="*/ 79 w 231"/>
              <a:gd name="T37" fmla="*/ 56 h 202"/>
              <a:gd name="T38" fmla="*/ 54 w 231"/>
              <a:gd name="T39" fmla="*/ 46 h 202"/>
              <a:gd name="T40" fmla="*/ 26 w 231"/>
              <a:gd name="T41" fmla="*/ 57 h 202"/>
              <a:gd name="T42" fmla="*/ 15 w 231"/>
              <a:gd name="T43" fmla="*/ 84 h 202"/>
              <a:gd name="T44" fmla="*/ 26 w 231"/>
              <a:gd name="T45" fmla="*/ 111 h 202"/>
              <a:gd name="T46" fmla="*/ 54 w 231"/>
              <a:gd name="T47" fmla="*/ 122 h 202"/>
              <a:gd name="T48" fmla="*/ 92 w 231"/>
              <a:gd name="T49" fmla="*/ 138 h 202"/>
              <a:gd name="T50" fmla="*/ 33 w 231"/>
              <a:gd name="T51" fmla="*/ 133 h 202"/>
              <a:gd name="T52" fmla="*/ 4 w 231"/>
              <a:gd name="T53" fmla="*/ 105 h 202"/>
              <a:gd name="T54" fmla="*/ 4 w 231"/>
              <a:gd name="T55" fmla="*/ 63 h 202"/>
              <a:gd name="T56" fmla="*/ 33 w 231"/>
              <a:gd name="T57" fmla="*/ 35 h 202"/>
              <a:gd name="T58" fmla="*/ 71 w 231"/>
              <a:gd name="T59" fmla="*/ 34 h 202"/>
              <a:gd name="T60" fmla="*/ 97 w 231"/>
              <a:gd name="T61" fmla="*/ 9 h 202"/>
              <a:gd name="T62" fmla="*/ 131 w 231"/>
              <a:gd name="T63" fmla="*/ 0 h 202"/>
              <a:gd name="T64" fmla="*/ 171 w 231"/>
              <a:gd name="T65" fmla="*/ 13 h 202"/>
              <a:gd name="T66" fmla="*/ 196 w 231"/>
              <a:gd name="T67" fmla="*/ 4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02">
                <a:moveTo>
                  <a:pt x="141" y="155"/>
                </a:moveTo>
                <a:cubicBezTo>
                  <a:pt x="151" y="166"/>
                  <a:pt x="151" y="166"/>
                  <a:pt x="151" y="166"/>
                </a:cubicBezTo>
                <a:cubicBezTo>
                  <a:pt x="115" y="202"/>
                  <a:pt x="115" y="202"/>
                  <a:pt x="115" y="202"/>
                </a:cubicBezTo>
                <a:cubicBezTo>
                  <a:pt x="79" y="166"/>
                  <a:pt x="79" y="166"/>
                  <a:pt x="79" y="166"/>
                </a:cubicBezTo>
                <a:cubicBezTo>
                  <a:pt x="90" y="155"/>
                  <a:pt x="90" y="155"/>
                  <a:pt x="90" y="155"/>
                </a:cubicBezTo>
                <a:cubicBezTo>
                  <a:pt x="108" y="173"/>
                  <a:pt x="108" y="173"/>
                  <a:pt x="108" y="173"/>
                </a:cubicBezTo>
                <a:cubicBezTo>
                  <a:pt x="108" y="92"/>
                  <a:pt x="108" y="92"/>
                  <a:pt x="108" y="92"/>
                </a:cubicBezTo>
                <a:cubicBezTo>
                  <a:pt x="123" y="92"/>
                  <a:pt x="123" y="92"/>
                  <a:pt x="123" y="92"/>
                </a:cubicBezTo>
                <a:cubicBezTo>
                  <a:pt x="123" y="173"/>
                  <a:pt x="123" y="173"/>
                  <a:pt x="123" y="173"/>
                </a:cubicBezTo>
                <a:cubicBezTo>
                  <a:pt x="141" y="155"/>
                  <a:pt x="141" y="155"/>
                  <a:pt x="141" y="155"/>
                </a:cubicBezTo>
                <a:close/>
                <a:moveTo>
                  <a:pt x="196" y="48"/>
                </a:moveTo>
                <a:cubicBezTo>
                  <a:pt x="201" y="49"/>
                  <a:pt x="206" y="51"/>
                  <a:pt x="210" y="54"/>
                </a:cubicBezTo>
                <a:cubicBezTo>
                  <a:pt x="214" y="57"/>
                  <a:pt x="218" y="60"/>
                  <a:pt x="221" y="64"/>
                </a:cubicBezTo>
                <a:cubicBezTo>
                  <a:pt x="224" y="68"/>
                  <a:pt x="227" y="72"/>
                  <a:pt x="228" y="77"/>
                </a:cubicBezTo>
                <a:cubicBezTo>
                  <a:pt x="230" y="82"/>
                  <a:pt x="231" y="87"/>
                  <a:pt x="231" y="92"/>
                </a:cubicBezTo>
                <a:cubicBezTo>
                  <a:pt x="231" y="98"/>
                  <a:pt x="230" y="104"/>
                  <a:pt x="227" y="110"/>
                </a:cubicBezTo>
                <a:cubicBezTo>
                  <a:pt x="225" y="115"/>
                  <a:pt x="221" y="120"/>
                  <a:pt x="217" y="124"/>
                </a:cubicBezTo>
                <a:cubicBezTo>
                  <a:pt x="213" y="128"/>
                  <a:pt x="208" y="132"/>
                  <a:pt x="202" y="134"/>
                </a:cubicBezTo>
                <a:cubicBezTo>
                  <a:pt x="197" y="136"/>
                  <a:pt x="191" y="138"/>
                  <a:pt x="185" y="138"/>
                </a:cubicBezTo>
                <a:cubicBezTo>
                  <a:pt x="138" y="138"/>
                  <a:pt x="138" y="138"/>
                  <a:pt x="138" y="138"/>
                </a:cubicBezTo>
                <a:cubicBezTo>
                  <a:pt x="138" y="122"/>
                  <a:pt x="138" y="122"/>
                  <a:pt x="138" y="122"/>
                </a:cubicBezTo>
                <a:cubicBezTo>
                  <a:pt x="185" y="122"/>
                  <a:pt x="185" y="122"/>
                  <a:pt x="185" y="122"/>
                </a:cubicBezTo>
                <a:cubicBezTo>
                  <a:pt x="189" y="122"/>
                  <a:pt x="193" y="122"/>
                  <a:pt x="197" y="120"/>
                </a:cubicBezTo>
                <a:cubicBezTo>
                  <a:pt x="200" y="118"/>
                  <a:pt x="204" y="116"/>
                  <a:pt x="206" y="113"/>
                </a:cubicBezTo>
                <a:cubicBezTo>
                  <a:pt x="209" y="111"/>
                  <a:pt x="211" y="107"/>
                  <a:pt x="213" y="104"/>
                </a:cubicBezTo>
                <a:cubicBezTo>
                  <a:pt x="215" y="100"/>
                  <a:pt x="215" y="96"/>
                  <a:pt x="215" y="92"/>
                </a:cubicBezTo>
                <a:cubicBezTo>
                  <a:pt x="215" y="88"/>
                  <a:pt x="215" y="83"/>
                  <a:pt x="213" y="80"/>
                </a:cubicBezTo>
                <a:cubicBezTo>
                  <a:pt x="211" y="76"/>
                  <a:pt x="209" y="73"/>
                  <a:pt x="206" y="70"/>
                </a:cubicBezTo>
                <a:cubicBezTo>
                  <a:pt x="203" y="67"/>
                  <a:pt x="200" y="65"/>
                  <a:pt x="196" y="64"/>
                </a:cubicBezTo>
                <a:cubicBezTo>
                  <a:pt x="192" y="62"/>
                  <a:pt x="188" y="61"/>
                  <a:pt x="184" y="61"/>
                </a:cubicBezTo>
                <a:cubicBezTo>
                  <a:pt x="183" y="55"/>
                  <a:pt x="181" y="49"/>
                  <a:pt x="178" y="43"/>
                </a:cubicBezTo>
                <a:cubicBezTo>
                  <a:pt x="174" y="38"/>
                  <a:pt x="171" y="33"/>
                  <a:pt x="166" y="29"/>
                </a:cubicBezTo>
                <a:cubicBezTo>
                  <a:pt x="161" y="25"/>
                  <a:pt x="156" y="21"/>
                  <a:pt x="150" y="19"/>
                </a:cubicBezTo>
                <a:cubicBezTo>
                  <a:pt x="144" y="17"/>
                  <a:pt x="137" y="16"/>
                  <a:pt x="131" y="16"/>
                </a:cubicBezTo>
                <a:cubicBezTo>
                  <a:pt x="124" y="16"/>
                  <a:pt x="119" y="17"/>
                  <a:pt x="113" y="19"/>
                </a:cubicBezTo>
                <a:cubicBezTo>
                  <a:pt x="107" y="21"/>
                  <a:pt x="102" y="23"/>
                  <a:pt x="98" y="27"/>
                </a:cubicBezTo>
                <a:cubicBezTo>
                  <a:pt x="93" y="30"/>
                  <a:pt x="89" y="35"/>
                  <a:pt x="86" y="39"/>
                </a:cubicBezTo>
                <a:cubicBezTo>
                  <a:pt x="83" y="44"/>
                  <a:pt x="80" y="50"/>
                  <a:pt x="79" y="56"/>
                </a:cubicBezTo>
                <a:cubicBezTo>
                  <a:pt x="75" y="53"/>
                  <a:pt x="71" y="50"/>
                  <a:pt x="67" y="49"/>
                </a:cubicBezTo>
                <a:cubicBezTo>
                  <a:pt x="63" y="47"/>
                  <a:pt x="58" y="46"/>
                  <a:pt x="54" y="46"/>
                </a:cubicBezTo>
                <a:cubicBezTo>
                  <a:pt x="48" y="46"/>
                  <a:pt x="43" y="47"/>
                  <a:pt x="39" y="49"/>
                </a:cubicBezTo>
                <a:cubicBezTo>
                  <a:pt x="34" y="51"/>
                  <a:pt x="30" y="54"/>
                  <a:pt x="26" y="57"/>
                </a:cubicBezTo>
                <a:cubicBezTo>
                  <a:pt x="23" y="61"/>
                  <a:pt x="20" y="65"/>
                  <a:pt x="18" y="69"/>
                </a:cubicBezTo>
                <a:cubicBezTo>
                  <a:pt x="16" y="74"/>
                  <a:pt x="15" y="79"/>
                  <a:pt x="15" y="84"/>
                </a:cubicBezTo>
                <a:cubicBezTo>
                  <a:pt x="15" y="90"/>
                  <a:pt x="16" y="94"/>
                  <a:pt x="18" y="99"/>
                </a:cubicBezTo>
                <a:cubicBezTo>
                  <a:pt x="20" y="104"/>
                  <a:pt x="23" y="108"/>
                  <a:pt x="26" y="111"/>
                </a:cubicBezTo>
                <a:cubicBezTo>
                  <a:pt x="30" y="115"/>
                  <a:pt x="34" y="117"/>
                  <a:pt x="39" y="119"/>
                </a:cubicBezTo>
                <a:cubicBezTo>
                  <a:pt x="43" y="121"/>
                  <a:pt x="48" y="122"/>
                  <a:pt x="54" y="122"/>
                </a:cubicBezTo>
                <a:cubicBezTo>
                  <a:pt x="92" y="122"/>
                  <a:pt x="92" y="122"/>
                  <a:pt x="92" y="122"/>
                </a:cubicBezTo>
                <a:cubicBezTo>
                  <a:pt x="92" y="138"/>
                  <a:pt x="92" y="138"/>
                  <a:pt x="92" y="138"/>
                </a:cubicBezTo>
                <a:cubicBezTo>
                  <a:pt x="54" y="138"/>
                  <a:pt x="54" y="138"/>
                  <a:pt x="54" y="138"/>
                </a:cubicBezTo>
                <a:cubicBezTo>
                  <a:pt x="46" y="138"/>
                  <a:pt x="39" y="136"/>
                  <a:pt x="33" y="133"/>
                </a:cubicBezTo>
                <a:cubicBezTo>
                  <a:pt x="26" y="131"/>
                  <a:pt x="20" y="127"/>
                  <a:pt x="16" y="122"/>
                </a:cubicBezTo>
                <a:cubicBezTo>
                  <a:pt x="11" y="117"/>
                  <a:pt x="7" y="112"/>
                  <a:pt x="4" y="105"/>
                </a:cubicBezTo>
                <a:cubicBezTo>
                  <a:pt x="1" y="99"/>
                  <a:pt x="0" y="92"/>
                  <a:pt x="0" y="84"/>
                </a:cubicBezTo>
                <a:cubicBezTo>
                  <a:pt x="0" y="77"/>
                  <a:pt x="1" y="70"/>
                  <a:pt x="4" y="63"/>
                </a:cubicBezTo>
                <a:cubicBezTo>
                  <a:pt x="7" y="57"/>
                  <a:pt x="11" y="51"/>
                  <a:pt x="16" y="47"/>
                </a:cubicBezTo>
                <a:cubicBezTo>
                  <a:pt x="20" y="42"/>
                  <a:pt x="26" y="38"/>
                  <a:pt x="33" y="35"/>
                </a:cubicBezTo>
                <a:cubicBezTo>
                  <a:pt x="39" y="32"/>
                  <a:pt x="46" y="31"/>
                  <a:pt x="54" y="31"/>
                </a:cubicBezTo>
                <a:cubicBezTo>
                  <a:pt x="60" y="31"/>
                  <a:pt x="65" y="32"/>
                  <a:pt x="71" y="34"/>
                </a:cubicBezTo>
                <a:cubicBezTo>
                  <a:pt x="74" y="29"/>
                  <a:pt x="78" y="24"/>
                  <a:pt x="82" y="20"/>
                </a:cubicBezTo>
                <a:cubicBezTo>
                  <a:pt x="87" y="16"/>
                  <a:pt x="91" y="12"/>
                  <a:pt x="97" y="9"/>
                </a:cubicBezTo>
                <a:cubicBezTo>
                  <a:pt x="102" y="6"/>
                  <a:pt x="107" y="4"/>
                  <a:pt x="113" y="3"/>
                </a:cubicBezTo>
                <a:cubicBezTo>
                  <a:pt x="119" y="1"/>
                  <a:pt x="125" y="0"/>
                  <a:pt x="131" y="0"/>
                </a:cubicBezTo>
                <a:cubicBezTo>
                  <a:pt x="138" y="0"/>
                  <a:pt x="145" y="1"/>
                  <a:pt x="152" y="4"/>
                </a:cubicBezTo>
                <a:cubicBezTo>
                  <a:pt x="159" y="6"/>
                  <a:pt x="165" y="9"/>
                  <a:pt x="171" y="13"/>
                </a:cubicBezTo>
                <a:cubicBezTo>
                  <a:pt x="177" y="18"/>
                  <a:pt x="182" y="23"/>
                  <a:pt x="186" y="28"/>
                </a:cubicBezTo>
                <a:cubicBezTo>
                  <a:pt x="191" y="34"/>
                  <a:pt x="194" y="41"/>
                  <a:pt x="196"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491866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grpSp>
        <p:nvGrpSpPr>
          <p:cNvPr id="5" name="Group 4"/>
          <p:cNvGrpSpPr/>
          <p:nvPr userDrawn="1"/>
        </p:nvGrpSpPr>
        <p:grpSpPr>
          <a:xfrm>
            <a:off x="2647601" y="754091"/>
            <a:ext cx="7228196" cy="5852096"/>
            <a:chOff x="5083322" y="1999562"/>
            <a:chExt cx="1782619" cy="1443245"/>
          </a:xfrm>
        </p:grpSpPr>
        <p:sp>
          <p:nvSpPr>
            <p:cNvPr id="3" name="Freeform 41"/>
            <p:cNvSpPr>
              <a:spLocks noChangeAspect="1"/>
            </p:cNvSpPr>
            <p:nvPr userDrawn="1"/>
          </p:nvSpPr>
          <p:spPr bwMode="black">
            <a:xfrm>
              <a:off x="5083322" y="1999562"/>
              <a:ext cx="1782619" cy="1443245"/>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bg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Freeform 79"/>
            <p:cNvSpPr>
              <a:spLocks noEditPoints="1"/>
            </p:cNvSpPr>
            <p:nvPr userDrawn="1"/>
          </p:nvSpPr>
          <p:spPr bwMode="black">
            <a:xfrm rot="16200000">
              <a:off x="5786748" y="2281518"/>
              <a:ext cx="442890" cy="549581"/>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000000"/>
                </a:solidFill>
              </a:endParaRPr>
            </a:p>
          </p:txBody>
        </p:sp>
      </p:gr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96924456"/>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811166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74076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47663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72682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23880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735583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0296485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1503944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41533226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10.xml"/><Relationship Id="rId13" Type="http://schemas.openxmlformats.org/officeDocument/2006/relationships/slideLayout" Target="../slideLayouts/slideLayout130.xml"/><Relationship Id="rId18" Type="http://schemas.openxmlformats.org/officeDocument/2006/relationships/slideLayout" Target="../slideLayouts/slideLayout180.xml"/><Relationship Id="rId26" Type="http://schemas.openxmlformats.org/officeDocument/2006/relationships/slideLayout" Target="../slideLayouts/slideLayout260.xml"/><Relationship Id="rId3" Type="http://schemas.openxmlformats.org/officeDocument/2006/relationships/slideLayout" Target="../slideLayouts/slideLayout310.xml"/><Relationship Id="rId21" Type="http://schemas.openxmlformats.org/officeDocument/2006/relationships/slideLayout" Target="../slideLayouts/slideLayout210.xml"/><Relationship Id="rId7" Type="http://schemas.openxmlformats.org/officeDocument/2006/relationships/slideLayout" Target="../slideLayouts/slideLayout710.xml"/><Relationship Id="rId12" Type="http://schemas.openxmlformats.org/officeDocument/2006/relationships/slideLayout" Target="../slideLayouts/slideLayout120.xml"/><Relationship Id="rId17" Type="http://schemas.openxmlformats.org/officeDocument/2006/relationships/slideLayout" Target="../slideLayouts/slideLayout170.xml"/><Relationship Id="rId25" Type="http://schemas.openxmlformats.org/officeDocument/2006/relationships/slideLayout" Target="../slideLayouts/slideLayout250.xml"/><Relationship Id="rId2" Type="http://schemas.openxmlformats.org/officeDocument/2006/relationships/slideLayout" Target="../slideLayouts/slideLayout211.xml"/><Relationship Id="rId16" Type="http://schemas.openxmlformats.org/officeDocument/2006/relationships/slideLayout" Target="../slideLayouts/slideLayout160.xml"/><Relationship Id="rId20" Type="http://schemas.openxmlformats.org/officeDocument/2006/relationships/slideLayout" Target="../slideLayouts/slideLayout200.xml"/><Relationship Id="rId1" Type="http://schemas.openxmlformats.org/officeDocument/2006/relationships/slideLayout" Target="../slideLayouts/slideLayout110.xml"/><Relationship Id="rId6" Type="http://schemas.openxmlformats.org/officeDocument/2006/relationships/slideLayout" Target="../slideLayouts/slideLayout610.xml"/><Relationship Id="rId11" Type="http://schemas.openxmlformats.org/officeDocument/2006/relationships/slideLayout" Target="../slideLayouts/slideLayout111.xml"/><Relationship Id="rId24" Type="http://schemas.openxmlformats.org/officeDocument/2006/relationships/slideLayout" Target="../slideLayouts/slideLayout240.xml"/><Relationship Id="rId5" Type="http://schemas.openxmlformats.org/officeDocument/2006/relationships/slideLayout" Target="../slideLayouts/slideLayout510.xml"/><Relationship Id="rId15" Type="http://schemas.openxmlformats.org/officeDocument/2006/relationships/slideLayout" Target="../slideLayouts/slideLayout150.xml"/><Relationship Id="rId23" Type="http://schemas.openxmlformats.org/officeDocument/2006/relationships/slideLayout" Target="../slideLayouts/slideLayout230.xml"/><Relationship Id="rId10" Type="http://schemas.openxmlformats.org/officeDocument/2006/relationships/slideLayout" Target="../slideLayouts/slideLayout1010.xml"/><Relationship Id="rId19" Type="http://schemas.openxmlformats.org/officeDocument/2006/relationships/slideLayout" Target="../slideLayouts/slideLayout190.xml"/><Relationship Id="rId4" Type="http://schemas.openxmlformats.org/officeDocument/2006/relationships/slideLayout" Target="../slideLayouts/slideLayout410.xml"/><Relationship Id="rId9" Type="http://schemas.openxmlformats.org/officeDocument/2006/relationships/slideLayout" Target="../slideLayouts/slideLayout910.xml"/><Relationship Id="rId14" Type="http://schemas.openxmlformats.org/officeDocument/2006/relationships/slideLayout" Target="../slideLayouts/slideLayout140.xml"/><Relationship Id="rId22" Type="http://schemas.openxmlformats.org/officeDocument/2006/relationships/slideLayout" Target="../slideLayouts/slideLayout220.xml"/><Relationship Id="rId27"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364" r:id="rId5"/>
    <p:sldLayoutId id="2147484365" r:id="rId6"/>
    <p:sldLayoutId id="2147484367" r:id="rId7"/>
    <p:sldLayoutId id="2147484241" r:id="rId8"/>
    <p:sldLayoutId id="2147484297" r:id="rId9"/>
    <p:sldLayoutId id="2147484244" r:id="rId10"/>
    <p:sldLayoutId id="2147484298" r:id="rId11"/>
    <p:sldLayoutId id="2147484245" r:id="rId12"/>
    <p:sldLayoutId id="2147484247" r:id="rId13"/>
    <p:sldLayoutId id="2147484331" r:id="rId14"/>
    <p:sldLayoutId id="2147484249" r:id="rId15"/>
    <p:sldLayoutId id="2147484301" r:id="rId16"/>
    <p:sldLayoutId id="2147484251" r:id="rId17"/>
    <p:sldLayoutId id="2147484252" r:id="rId18"/>
    <p:sldLayoutId id="2147484254" r:id="rId19"/>
    <p:sldLayoutId id="2147484257" r:id="rId20"/>
    <p:sldLayoutId id="2147484258" r:id="rId21"/>
    <p:sldLayoutId id="2147484260" r:id="rId22"/>
    <p:sldLayoutId id="2147484299" r:id="rId23"/>
    <p:sldLayoutId id="2147484263" r:id="rId24"/>
    <p:sldLayoutId id="2147484366" r:id="rId25"/>
    <p:sldLayoutId id="2147484368" r:id="rId2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345983512"/>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996402066"/>
      </p:ext>
    </p:extLst>
  </p:cSld>
  <p:clrMap bg1="lt1" tx1="dk1" bg2="lt2" tx2="dk2" accent1="accent1" accent2="accent2" accent3="accent3" accent4="accent4" accent5="accent5" accent6="accent6" hlink="hlink" folHlink="folHlink"/>
  <p:sldLayoutIdLst>
    <p:sldLayoutId id="2147484389" r:id="rId1"/>
    <p:sldLayoutId id="2147484390" r:id="rId2"/>
    <p:sldLayoutId id="2147484391" r:id="rId3"/>
    <p:sldLayoutId id="2147484392" r:id="rId4"/>
    <p:sldLayoutId id="2147484393" r:id="rId5"/>
    <p:sldLayoutId id="2147484394" r:id="rId6"/>
    <p:sldLayoutId id="2147484395" r:id="rId7"/>
    <p:sldLayoutId id="2147484396" r:id="rId8"/>
    <p:sldLayoutId id="2147484397" r:id="rId9"/>
    <p:sldLayoutId id="2147484398" r:id="rId10"/>
    <p:sldLayoutId id="2147484399" r:id="rId11"/>
    <p:sldLayoutId id="2147484400" r:id="rId12"/>
    <p:sldLayoutId id="2147484401" r:id="rId13"/>
    <p:sldLayoutId id="2147484402" r:id="rId14"/>
    <p:sldLayoutId id="2147484403" r:id="rId15"/>
    <p:sldLayoutId id="2147484404" r:id="rId16"/>
    <p:sldLayoutId id="2147484405" r:id="rId17"/>
    <p:sldLayoutId id="2147484406" r:id="rId18"/>
    <p:sldLayoutId id="2147484407" r:id="rId19"/>
    <p:sldLayoutId id="2147484408" r:id="rId20"/>
    <p:sldLayoutId id="2147484409" r:id="rId21"/>
    <p:sldLayoutId id="2147484410" r:id="rId22"/>
    <p:sldLayoutId id="2147484411" r:id="rId23"/>
    <p:sldLayoutId id="2147484412" r:id="rId24"/>
    <p:sldLayoutId id="2147484413" r:id="rId25"/>
    <p:sldLayoutId id="2147484414" r:id="rId2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9.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8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86.xml"/></Relationships>
</file>

<file path=ppt/slides/_rels/slide1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0.xml"/><Relationship Id="rId1" Type="http://schemas.openxmlformats.org/officeDocument/2006/relationships/slideLayout" Target="../slideLayouts/slideLayout3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0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6.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01.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86.xml"/></Relationships>
</file>

<file path=ppt/slides/_rels/slide2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0.xml"/><Relationship Id="rId1" Type="http://schemas.openxmlformats.org/officeDocument/2006/relationships/slideLayout" Target="../slideLayouts/slideLayout310.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6.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1.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101.xml"/><Relationship Id="rId4" Type="http://schemas.openxmlformats.org/officeDocument/2006/relationships/hyperlink" Target="https://www.microsoft.com/en-us/download/details.aspx?id=52668"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01.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01.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9.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6.xml"/></Relationships>
</file>

<file path=ppt/slides/_rels/slide31.xml.rels><?xml version="1.0" encoding="UTF-8" standalone="yes"?>
<Relationships xmlns="http://schemas.openxmlformats.org/package/2006/relationships"><Relationship Id="rId3" Type="http://schemas.openxmlformats.org/officeDocument/2006/relationships/hyperlink" Target="http://aka.ms/proplusatignite/" TargetMode="External"/><Relationship Id="rId2" Type="http://schemas.openxmlformats.org/officeDocument/2006/relationships/notesSlide" Target="../notesSlides/notesSlide18.xml"/><Relationship Id="rId1" Type="http://schemas.openxmlformats.org/officeDocument/2006/relationships/slideLayout" Target="../slideLayouts/slideLayout86.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hyperlink" Target="http://fasttrack.microsoft.com/" TargetMode="External"/><Relationship Id="rId1" Type="http://schemas.openxmlformats.org/officeDocument/2006/relationships/slideLayout" Target="../slideLayouts/slideLayout78.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hyperlink" Target="http://techcommunity.microsoft.com/" TargetMode="External"/><Relationship Id="rId1" Type="http://schemas.openxmlformats.org/officeDocument/2006/relationships/slideLayout" Target="../slideLayouts/slideLayout78.xml"/></Relationships>
</file>

<file path=ppt/slides/_rels/slide34.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19.xml"/><Relationship Id="rId1" Type="http://schemas.openxmlformats.org/officeDocument/2006/relationships/slideLayout" Target="../slideLayouts/slideLayout37.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hyperlink" Target="https://aka.ms/ignite.mobileapp"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7.xml"/></Relationships>
</file>

<file path=ppt/slides/_rels/slide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png"/><Relationship Id="rId7" Type="http://schemas.openxmlformats.org/officeDocument/2006/relationships/slide" Target="slide130.xml"/><Relationship Id="rId2" Type="http://schemas.openxmlformats.org/officeDocument/2006/relationships/notesSlide" Target="../notesSlides/notesSlide2.xml"/><Relationship Id="rId1" Type="http://schemas.openxmlformats.org/officeDocument/2006/relationships/slideLayout" Target="../slideLayouts/slideLayout86.xml"/><Relationship Id="rId11" Type="http://schemas.openxmlformats.org/officeDocument/2006/relationships/image" Target="../media/image13.png"/><Relationship Id="rId5" Type="http://schemas.openxmlformats.org/officeDocument/2006/relationships/image" Target="../media/image110.png"/><Relationship Id="rId10" Type="http://schemas.openxmlformats.org/officeDocument/2006/relationships/slide" Target="slide60.xml"/><Relationship Id="rId4" Type="http://schemas.openxmlformats.org/officeDocument/2006/relationships/slide" Target="slide200.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310.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9.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89.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8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0667935" cy="1828786"/>
          </a:xfrm>
        </p:spPr>
        <p:txBody>
          <a:bodyPr/>
          <a:lstStyle/>
          <a:p>
            <a:r>
              <a:rPr lang="en-US" sz="4800" dirty="0" err="1"/>
              <a:t>Grok</a:t>
            </a:r>
            <a:r>
              <a:rPr lang="en-US" sz="4800" dirty="0"/>
              <a:t> the Office Engineering Roadmap for Deployment and Management</a:t>
            </a:r>
          </a:p>
        </p:txBody>
      </p:sp>
      <p:sp>
        <p:nvSpPr>
          <p:cNvPr id="5" name="Text Placeholder 4"/>
          <p:cNvSpPr>
            <a:spLocks noGrp="1"/>
          </p:cNvSpPr>
          <p:nvPr>
            <p:ph type="body" sz="quarter" idx="12"/>
          </p:nvPr>
        </p:nvSpPr>
        <p:spPr/>
        <p:txBody>
          <a:bodyPr/>
          <a:lstStyle/>
          <a:p>
            <a:r>
              <a:rPr lang="en-US" dirty="0"/>
              <a:t>Amesh Mansukhani</a:t>
            </a:r>
          </a:p>
          <a:p>
            <a:r>
              <a:rPr lang="en-US" sz="2400" dirty="0"/>
              <a:t>Office Enterprise Deployment Guy @ Microsoft</a:t>
            </a:r>
          </a:p>
        </p:txBody>
      </p:sp>
      <p:sp>
        <p:nvSpPr>
          <p:cNvPr id="2" name="Text Placeholder 1"/>
          <p:cNvSpPr>
            <a:spLocks noGrp="1"/>
          </p:cNvSpPr>
          <p:nvPr>
            <p:ph type="body" sz="quarter" idx="13"/>
          </p:nvPr>
        </p:nvSpPr>
        <p:spPr/>
        <p:txBody>
          <a:bodyPr/>
          <a:lstStyle/>
          <a:p>
            <a:r>
              <a:rPr lang="en-US" dirty="0"/>
              <a:t>BRK2004</a:t>
            </a:r>
          </a:p>
        </p:txBody>
      </p:sp>
    </p:spTree>
    <p:extLst>
      <p:ext uri="{BB962C8B-B14F-4D97-AF65-F5344CB8AC3E}">
        <p14:creationId xmlns:p14="http://schemas.microsoft.com/office/powerpoint/2010/main" val="689043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29355" t="40239" b="153"/>
          <a:stretch/>
        </p:blipFill>
        <p:spPr>
          <a:xfrm>
            <a:off x="883" y="496"/>
            <a:ext cx="12434076" cy="6994168"/>
          </a:xfrm>
          <a:prstGeom prst="rect">
            <a:avLst/>
          </a:prstGeom>
        </p:spPr>
      </p:pic>
      <p:sp>
        <p:nvSpPr>
          <p:cNvPr id="7" name="Rectangle 6"/>
          <p:cNvSpPr/>
          <p:nvPr/>
        </p:nvSpPr>
        <p:spPr bwMode="auto">
          <a:xfrm>
            <a:off x="1" y="496"/>
            <a:ext cx="5395286"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 name="Title 1"/>
          <p:cNvSpPr>
            <a:spLocks noGrp="1"/>
          </p:cNvSpPr>
          <p:nvPr>
            <p:ph type="title"/>
          </p:nvPr>
        </p:nvSpPr>
        <p:spPr>
          <a:xfrm>
            <a:off x="274639" y="295274"/>
            <a:ext cx="5029208" cy="917575"/>
          </a:xfrm>
        </p:spPr>
        <p:txBody>
          <a:bodyPr/>
          <a:lstStyle/>
          <a:p>
            <a:r>
              <a:rPr lang="en-US" dirty="0">
                <a:solidFill>
                  <a:schemeClr val="bg1"/>
                </a:solidFill>
              </a:rPr>
              <a:t>Upgrading from Office 2013</a:t>
            </a:r>
          </a:p>
        </p:txBody>
      </p:sp>
      <p:sp>
        <p:nvSpPr>
          <p:cNvPr id="8" name="Text Placeholder 2"/>
          <p:cNvSpPr txBox="1">
            <a:spLocks/>
          </p:cNvSpPr>
          <p:nvPr/>
        </p:nvSpPr>
        <p:spPr>
          <a:xfrm>
            <a:off x="332439" y="1851360"/>
            <a:ext cx="4891877" cy="254839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Ability to set Upgrade Deadline</a:t>
            </a:r>
            <a:endParaRPr kumimoji="0" lang="en-US" sz="800" b="0" i="0" u="none" strike="noStrike" kern="1200" cap="none" spc="0" normalizeH="0" baseline="0" noProof="0" dirty="0">
              <a:ln>
                <a:noFill/>
              </a:ln>
              <a:solidFill>
                <a:schemeClr val="bg1"/>
              </a:solidFill>
              <a:effectLst/>
              <a:uLnTx/>
              <a:uFillTx/>
              <a:latin typeface="+mj-lt"/>
              <a:ea typeface="+mn-ea"/>
              <a:cs typeface="+mn-cs"/>
            </a:endParaRPr>
          </a:p>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Install from Local Source</a:t>
            </a:r>
          </a:p>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Upgrades for Standard users while pointing to the Office CDN</a:t>
            </a:r>
          </a:p>
        </p:txBody>
      </p:sp>
      <p:sp>
        <p:nvSpPr>
          <p:cNvPr id="10" name="Freeform 41"/>
          <p:cNvSpPr>
            <a:spLocks noChangeAspect="1"/>
          </p:cNvSpPr>
          <p:nvPr/>
        </p:nvSpPr>
        <p:spPr bwMode="black">
          <a:xfrm>
            <a:off x="5669043" y="936970"/>
            <a:ext cx="6518229" cy="5277292"/>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bg1">
              <a:lumMod val="50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Freeform 3"/>
          <p:cNvSpPr>
            <a:spLocks noChangeAspect="1"/>
          </p:cNvSpPr>
          <p:nvPr/>
        </p:nvSpPr>
        <p:spPr bwMode="black">
          <a:xfrm>
            <a:off x="6492554" y="2399994"/>
            <a:ext cx="1476884" cy="1771394"/>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lumMod val="50000"/>
            </a:schemeClr>
          </a:solidFill>
          <a:ln>
            <a:noFill/>
          </a:ln>
          <a:extLst/>
        </p:spPr>
        <p:txBody>
          <a:bodyPr vert="horz" wrap="square" lIns="93260" tIns="46630" rIns="93260" bIns="46630" numCol="1" anchor="t"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000000"/>
                </a:solidFill>
                <a:effectLst/>
                <a:uLnTx/>
                <a:uFillTx/>
              </a:rPr>
              <a:t> </a:t>
            </a:r>
          </a:p>
        </p:txBody>
      </p:sp>
      <p:sp>
        <p:nvSpPr>
          <p:cNvPr id="15" name="Freeform 3"/>
          <p:cNvSpPr>
            <a:spLocks noChangeAspect="1"/>
          </p:cNvSpPr>
          <p:nvPr/>
        </p:nvSpPr>
        <p:spPr bwMode="black">
          <a:xfrm>
            <a:off x="9875797" y="2399994"/>
            <a:ext cx="1476884" cy="1771394"/>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83B01"/>
          </a:solidFill>
          <a:ln>
            <a:noFill/>
          </a:ln>
          <a:extLst/>
        </p:spPr>
        <p:txBody>
          <a:bodyPr vert="horz" wrap="square" lIns="93260" tIns="46630" rIns="93260" bIns="46630" numCol="1" anchor="t" anchorCtr="0" compatLnSpc="1">
            <a:prstTxWarp prst="textNoShape">
              <a:avLst/>
            </a:prstTxWarp>
          </a:bodyPr>
          <a:lstStyle/>
          <a:p>
            <a:pPr marL="0" marR="0" lvl="0" indent="0" algn="ctr" defTabSz="932597"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000000"/>
                </a:solidFill>
                <a:effectLst/>
                <a:uLnTx/>
                <a:uFillTx/>
              </a:rPr>
              <a:t> </a:t>
            </a:r>
          </a:p>
        </p:txBody>
      </p:sp>
      <p:sp>
        <p:nvSpPr>
          <p:cNvPr id="3" name="Arrow: Right 2"/>
          <p:cNvSpPr/>
          <p:nvPr/>
        </p:nvSpPr>
        <p:spPr bwMode="auto">
          <a:xfrm>
            <a:off x="8425242" y="3018349"/>
            <a:ext cx="1005829" cy="557267"/>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2214056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9355" t="40239" b="153"/>
          <a:stretch/>
        </p:blipFill>
        <p:spPr>
          <a:xfrm>
            <a:off x="883" y="496"/>
            <a:ext cx="12434076" cy="6994168"/>
          </a:xfrm>
          <a:prstGeom prst="rect">
            <a:avLst/>
          </a:prstGeom>
        </p:spPr>
      </p:pic>
      <p:sp>
        <p:nvSpPr>
          <p:cNvPr id="7" name="Rectangle 6"/>
          <p:cNvSpPr/>
          <p:nvPr/>
        </p:nvSpPr>
        <p:spPr bwMode="auto">
          <a:xfrm>
            <a:off x="1" y="496"/>
            <a:ext cx="5395286"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 name="Title 1"/>
          <p:cNvSpPr>
            <a:spLocks noGrp="1"/>
          </p:cNvSpPr>
          <p:nvPr>
            <p:ph type="title"/>
          </p:nvPr>
        </p:nvSpPr>
        <p:spPr>
          <a:xfrm>
            <a:off x="274639" y="295274"/>
            <a:ext cx="5029208" cy="917575"/>
          </a:xfrm>
        </p:spPr>
        <p:txBody>
          <a:bodyPr/>
          <a:lstStyle/>
          <a:p>
            <a:r>
              <a:rPr lang="en-US" dirty="0">
                <a:solidFill>
                  <a:schemeClr val="bg1"/>
                </a:solidFill>
              </a:rPr>
              <a:t>Client Settings</a:t>
            </a:r>
          </a:p>
        </p:txBody>
      </p:sp>
      <p:sp>
        <p:nvSpPr>
          <p:cNvPr id="8" name="Text Placeholder 2"/>
          <p:cNvSpPr txBox="1">
            <a:spLocks/>
          </p:cNvSpPr>
          <p:nvPr/>
        </p:nvSpPr>
        <p:spPr>
          <a:xfrm>
            <a:off x="332440" y="1851360"/>
            <a:ext cx="4692007" cy="247452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GPO-like settings powered by the cloud</a:t>
            </a:r>
            <a:endParaRPr kumimoji="0" lang="en-US" sz="800" b="0" i="0" u="none" strike="noStrike" kern="1200" cap="none" spc="0" normalizeH="0" baseline="0" noProof="0" dirty="0">
              <a:ln>
                <a:noFill/>
              </a:ln>
              <a:solidFill>
                <a:schemeClr val="bg1"/>
              </a:solidFill>
              <a:effectLst/>
              <a:uLnTx/>
              <a:uFillTx/>
              <a:latin typeface="+mj-lt"/>
              <a:ea typeface="+mn-ea"/>
              <a:cs typeface="+mn-cs"/>
            </a:endParaRPr>
          </a:p>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Enable to set preferences in addition to policies</a:t>
            </a:r>
          </a:p>
        </p:txBody>
      </p:sp>
      <p:pic>
        <p:nvPicPr>
          <p:cNvPr id="3" name="Picture 2"/>
          <p:cNvPicPr>
            <a:picLocks noChangeAspect="1"/>
          </p:cNvPicPr>
          <p:nvPr/>
        </p:nvPicPr>
        <p:blipFill>
          <a:blip r:embed="rId3"/>
          <a:stretch>
            <a:fillRect/>
          </a:stretch>
        </p:blipFill>
        <p:spPr>
          <a:xfrm>
            <a:off x="5024447" y="1394165"/>
            <a:ext cx="7065652" cy="5075424"/>
          </a:xfrm>
          <a:prstGeom prst="rect">
            <a:avLst/>
          </a:prstGeom>
        </p:spPr>
      </p:pic>
    </p:spTree>
    <p:extLst>
      <p:ext uri="{BB962C8B-B14F-4D97-AF65-F5344CB8AC3E}">
        <p14:creationId xmlns:p14="http://schemas.microsoft.com/office/powerpoint/2010/main" val="1594565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555" y="2034238"/>
            <a:ext cx="6126413" cy="2743170"/>
          </a:xfrm>
        </p:spPr>
        <p:txBody>
          <a:bodyPr/>
          <a:lstStyle/>
          <a:p>
            <a:r>
              <a:rPr lang="en-US" sz="16600" dirty="0"/>
              <a:t>DEMO</a:t>
            </a:r>
          </a:p>
        </p:txBody>
      </p:sp>
    </p:spTree>
    <p:extLst>
      <p:ext uri="{BB962C8B-B14F-4D97-AF65-F5344CB8AC3E}">
        <p14:creationId xmlns:p14="http://schemas.microsoft.com/office/powerpoint/2010/main" val="41228067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Picture 221"/>
          <p:cNvPicPr>
            <a:picLocks noChangeAspect="1"/>
          </p:cNvPicPr>
          <p:nvPr/>
        </p:nvPicPr>
        <p:blipFill rotWithShape="1">
          <a:blip r:embed="rId3" cstate="screen">
            <a:extLst>
              <a:ext uri="{28A0092B-C50C-407E-A947-70E740481C1C}">
                <a14:useLocalDpi xmlns:a14="http://schemas.microsoft.com/office/drawing/2010/main"/>
              </a:ext>
            </a:extLst>
          </a:blip>
          <a:srcRect t="3796" b="9509"/>
          <a:stretch/>
        </p:blipFill>
        <p:spPr>
          <a:xfrm>
            <a:off x="0" y="22581"/>
            <a:ext cx="12436475" cy="6971944"/>
          </a:xfrm>
          <a:prstGeom prst="rect">
            <a:avLst/>
          </a:prstGeom>
        </p:spPr>
      </p:pic>
      <p:sp>
        <p:nvSpPr>
          <p:cNvPr id="93" name="Rectangle 92"/>
          <p:cNvSpPr/>
          <p:nvPr/>
        </p:nvSpPr>
        <p:spPr bwMode="auto">
          <a:xfrm>
            <a:off x="16344" y="0"/>
            <a:ext cx="12436475" cy="6971944"/>
          </a:xfrm>
          <a:prstGeom prst="rect">
            <a:avLst/>
          </a:prstGeom>
          <a:solidFill>
            <a:schemeClr val="accent1">
              <a:alpha val="4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nvGrpSpPr>
          <p:cNvPr id="12" name="Group 11"/>
          <p:cNvGrpSpPr/>
          <p:nvPr/>
        </p:nvGrpSpPr>
        <p:grpSpPr>
          <a:xfrm>
            <a:off x="2926433" y="936970"/>
            <a:ext cx="6518229" cy="5277292"/>
            <a:chOff x="5158664" y="1959937"/>
            <a:chExt cx="1782619" cy="1443245"/>
          </a:xfrm>
        </p:grpSpPr>
        <p:sp>
          <p:nvSpPr>
            <p:cNvPr id="100" name="Freeform 41"/>
            <p:cNvSpPr>
              <a:spLocks noChangeAspect="1"/>
            </p:cNvSpPr>
            <p:nvPr/>
          </p:nvSpPr>
          <p:spPr bwMode="black">
            <a:xfrm>
              <a:off x="5158664" y="1959937"/>
              <a:ext cx="1782619" cy="1443245"/>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bg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6" name="Freeform 79"/>
            <p:cNvSpPr>
              <a:spLocks noEditPoints="1"/>
            </p:cNvSpPr>
            <p:nvPr/>
          </p:nvSpPr>
          <p:spPr bwMode="black">
            <a:xfrm rot="16200000">
              <a:off x="5859858" y="2247793"/>
              <a:ext cx="442890" cy="549581"/>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marL="0" marR="0" lvl="0" indent="0" defTabSz="914363"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32043397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Picture 221"/>
          <p:cNvPicPr>
            <a:picLocks noChangeAspect="1"/>
          </p:cNvPicPr>
          <p:nvPr/>
        </p:nvPicPr>
        <p:blipFill rotWithShape="1">
          <a:blip r:embed="rId3" cstate="screen">
            <a:extLst>
              <a:ext uri="{28A0092B-C50C-407E-A947-70E740481C1C}">
                <a14:useLocalDpi xmlns:a14="http://schemas.microsoft.com/office/drawing/2010/main"/>
              </a:ext>
            </a:extLst>
          </a:blip>
          <a:srcRect t="3796" b="9509"/>
          <a:stretch/>
        </p:blipFill>
        <p:spPr>
          <a:xfrm>
            <a:off x="0" y="22581"/>
            <a:ext cx="12436475" cy="6971944"/>
          </a:xfrm>
          <a:prstGeom prst="rect">
            <a:avLst/>
          </a:prstGeom>
        </p:spPr>
      </p:pic>
      <p:sp>
        <p:nvSpPr>
          <p:cNvPr id="93" name="Rectangle 92"/>
          <p:cNvSpPr/>
          <p:nvPr/>
        </p:nvSpPr>
        <p:spPr bwMode="auto">
          <a:xfrm>
            <a:off x="16344" y="0"/>
            <a:ext cx="12436475" cy="6971944"/>
          </a:xfrm>
          <a:prstGeom prst="rect">
            <a:avLst/>
          </a:prstGeom>
          <a:solidFill>
            <a:schemeClr val="accent1">
              <a:alpha val="4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grpSp>
        <p:nvGrpSpPr>
          <p:cNvPr id="12" name="Group 11"/>
          <p:cNvGrpSpPr/>
          <p:nvPr/>
        </p:nvGrpSpPr>
        <p:grpSpPr>
          <a:xfrm>
            <a:off x="2926433" y="936970"/>
            <a:ext cx="6518229" cy="5277292"/>
            <a:chOff x="5158664" y="1959937"/>
            <a:chExt cx="1782619" cy="1443245"/>
          </a:xfrm>
        </p:grpSpPr>
        <p:sp>
          <p:nvSpPr>
            <p:cNvPr id="100" name="Freeform 41"/>
            <p:cNvSpPr>
              <a:spLocks noChangeAspect="1"/>
            </p:cNvSpPr>
            <p:nvPr/>
          </p:nvSpPr>
          <p:spPr bwMode="black">
            <a:xfrm>
              <a:off x="5158664" y="1959937"/>
              <a:ext cx="1782619" cy="1443245"/>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bg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6" name="Freeform 79"/>
            <p:cNvSpPr>
              <a:spLocks noEditPoints="1"/>
            </p:cNvSpPr>
            <p:nvPr/>
          </p:nvSpPr>
          <p:spPr bwMode="black">
            <a:xfrm rot="16200000">
              <a:off x="5859858" y="2247793"/>
              <a:ext cx="442890" cy="549581"/>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000000"/>
                </a:solidFill>
              </a:endParaRPr>
            </a:p>
          </p:txBody>
        </p:sp>
      </p:grpSp>
    </p:spTree>
    <p:extLst>
      <p:ext uri="{BB962C8B-B14F-4D97-AF65-F5344CB8AC3E}">
        <p14:creationId xmlns:p14="http://schemas.microsoft.com/office/powerpoint/2010/main" val="3402425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cstate="screen">
            <a:duotone>
              <a:schemeClr val="accent4">
                <a:shade val="45000"/>
                <a:satMod val="135000"/>
              </a:schemeClr>
              <a:prstClr val="white"/>
            </a:duotone>
            <a:extLst>
              <a:ext uri="{28A0092B-C50C-407E-A947-70E740481C1C}">
                <a14:useLocalDpi xmlns:a14="http://schemas.microsoft.com/office/drawing/2010/main"/>
              </a:ext>
            </a:extLst>
          </a:blip>
          <a:srcRect t="3796" b="9509"/>
          <a:stretch/>
        </p:blipFill>
        <p:spPr>
          <a:xfrm>
            <a:off x="0" y="-1"/>
            <a:ext cx="12436475" cy="6994525"/>
          </a:xfrm>
          <a:prstGeom prst="rect">
            <a:avLst/>
          </a:prstGeom>
        </p:spPr>
      </p:pic>
      <p:sp>
        <p:nvSpPr>
          <p:cNvPr id="5" name="Rectangle 4"/>
          <p:cNvSpPr/>
          <p:nvPr/>
        </p:nvSpPr>
        <p:spPr bwMode="auto">
          <a:xfrm>
            <a:off x="5283992" y="1768388"/>
            <a:ext cx="6858000" cy="4004173"/>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214938" y="45284"/>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0" cap="none" spc="0" normalizeH="0" baseline="0" noProof="0" dirty="0">
                <a:ln>
                  <a:noFill/>
                </a:ln>
                <a:solidFill>
                  <a:schemeClr val="bg1"/>
                </a:solidFill>
                <a:effectLst/>
                <a:uLnTx/>
                <a:uFillTx/>
                <a:latin typeface="Segoe UI Light"/>
              </a:rPr>
              <a:t>Download</a:t>
            </a:r>
            <a:r>
              <a:rPr kumimoji="0" lang="en-US" sz="4400" b="0" i="0" u="none" strike="noStrike" kern="1200" cap="none" spc="0" normalizeH="0" baseline="0" noProof="0" dirty="0">
                <a:ln>
                  <a:noFill/>
                </a:ln>
                <a:solidFill>
                  <a:schemeClr val="bg1"/>
                </a:solidFill>
                <a:effectLst/>
                <a:uLnTx/>
                <a:uFillTx/>
                <a:latin typeface="Segoe UI Light"/>
                <a:ea typeface="+mn-ea"/>
                <a:cs typeface="+mn-cs"/>
              </a:rPr>
              <a:t>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Segoe UI Light"/>
              </a:rPr>
              <a:t>Download from Local Source</a:t>
            </a:r>
            <a:endParaRPr kumimoji="0" lang="en-US" sz="2400" b="0" i="0" u="none" strike="noStrike" kern="1200" cap="none" spc="0" normalizeH="0" baseline="0" noProof="0" dirty="0">
              <a:ln>
                <a:noFill/>
              </a:ln>
              <a:solidFill>
                <a:schemeClr val="bg1"/>
              </a:solidFill>
              <a:effectLst/>
              <a:uLnTx/>
              <a:uFillTx/>
              <a:latin typeface="Segoe UI Light"/>
            </a:endParaRPr>
          </a:p>
        </p:txBody>
      </p:sp>
      <p:sp>
        <p:nvSpPr>
          <p:cNvPr id="3" name="TextBox 2"/>
          <p:cNvSpPr txBox="1"/>
          <p:nvPr/>
        </p:nvSpPr>
        <p:spPr>
          <a:xfrm>
            <a:off x="559592" y="1768388"/>
            <a:ext cx="4572000" cy="4004173"/>
          </a:xfrm>
          <a:prstGeom prst="rect">
            <a:avLst/>
          </a:prstGeom>
          <a:solidFill>
            <a:srgbClr val="D83B01"/>
          </a:solid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Current Situation</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latin typeface="+mj-lt"/>
              </a:rPr>
              <a:t>Admins typically download all source files from the Office CDN to a central location and then distribute all source files to all locations</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latin typeface="+mj-lt"/>
            </a:endParaRP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latin typeface="+mj-lt"/>
            </a:endParaRP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latin typeface="+mj-lt"/>
            </a:endParaRP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latin typeface="+mj-lt"/>
            </a:endParaRPr>
          </a:p>
        </p:txBody>
      </p:sp>
      <p:sp>
        <p:nvSpPr>
          <p:cNvPr id="6" name="TextBox 5"/>
          <p:cNvSpPr txBox="1"/>
          <p:nvPr/>
        </p:nvSpPr>
        <p:spPr>
          <a:xfrm>
            <a:off x="5283992" y="1768388"/>
            <a:ext cx="6858000" cy="2111347"/>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Solution</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Admins can now reduce the amount of data traveling across the intranet by using the new download from local source feature</a:t>
            </a:r>
          </a:p>
        </p:txBody>
      </p:sp>
      <p:sp>
        <p:nvSpPr>
          <p:cNvPr id="13" name="Rectangle 12"/>
          <p:cNvSpPr/>
          <p:nvPr/>
        </p:nvSpPr>
        <p:spPr bwMode="auto">
          <a:xfrm>
            <a:off x="5512592" y="3879735"/>
            <a:ext cx="2895600" cy="169865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p:txBody>
      </p:sp>
      <p:sp>
        <p:nvSpPr>
          <p:cNvPr id="17" name="Rectangle 16"/>
          <p:cNvSpPr/>
          <p:nvPr/>
        </p:nvSpPr>
        <p:spPr bwMode="auto">
          <a:xfrm>
            <a:off x="8712992" y="3879734"/>
            <a:ext cx="2895600" cy="169865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14" name="TextBox 13"/>
          <p:cNvSpPr txBox="1"/>
          <p:nvPr/>
        </p:nvSpPr>
        <p:spPr>
          <a:xfrm>
            <a:off x="6127589" y="3879687"/>
            <a:ext cx="2286000"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Scenario 1</a:t>
            </a:r>
          </a:p>
        </p:txBody>
      </p:sp>
      <p:sp>
        <p:nvSpPr>
          <p:cNvPr id="19" name="TextBox 18"/>
          <p:cNvSpPr txBox="1"/>
          <p:nvPr/>
        </p:nvSpPr>
        <p:spPr>
          <a:xfrm>
            <a:off x="9251789" y="3879687"/>
            <a:ext cx="2286000"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Scenario 2</a:t>
            </a:r>
          </a:p>
        </p:txBody>
      </p:sp>
      <p:sp>
        <p:nvSpPr>
          <p:cNvPr id="20" name="TextBox 19"/>
          <p:cNvSpPr txBox="1"/>
          <p:nvPr/>
        </p:nvSpPr>
        <p:spPr>
          <a:xfrm>
            <a:off x="5489732" y="4507551"/>
            <a:ext cx="3070860" cy="1043363"/>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1"/>
                </a:solidFill>
                <a:effectLst/>
                <a:uLnTx/>
                <a:uFillTx/>
              </a:rPr>
              <a:t>Admin wants to distribute subset of languages to different regions</a:t>
            </a:r>
          </a:p>
        </p:txBody>
      </p:sp>
      <p:sp>
        <p:nvSpPr>
          <p:cNvPr id="21" name="TextBox 20"/>
          <p:cNvSpPr txBox="1"/>
          <p:nvPr/>
        </p:nvSpPr>
        <p:spPr>
          <a:xfrm>
            <a:off x="8687909" y="4507551"/>
            <a:ext cx="3070860" cy="1043363"/>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1"/>
                </a:solidFill>
                <a:effectLst/>
                <a:uLnTx/>
                <a:uFillTx/>
              </a:rPr>
              <a:t>Admin wants to host necessary source files on PC before first install</a:t>
            </a:r>
          </a:p>
        </p:txBody>
      </p:sp>
    </p:spTree>
    <p:extLst>
      <p:ext uri="{BB962C8B-B14F-4D97-AF65-F5344CB8AC3E}">
        <p14:creationId xmlns:p14="http://schemas.microsoft.com/office/powerpoint/2010/main" val="876974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bwMode="auto">
          <a:xfrm>
            <a:off x="5461421" y="1843904"/>
            <a:ext cx="3652416"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41" name="Rectangle 40"/>
          <p:cNvSpPr/>
          <p:nvPr/>
        </p:nvSpPr>
        <p:spPr bwMode="auto">
          <a:xfrm>
            <a:off x="5342257" y="3522613"/>
            <a:ext cx="162967" cy="155588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9" name="Rectangle 38"/>
          <p:cNvSpPr/>
          <p:nvPr/>
        </p:nvSpPr>
        <p:spPr bwMode="auto">
          <a:xfrm>
            <a:off x="5461421" y="4895286"/>
            <a:ext cx="3652416"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Rectangle 6"/>
          <p:cNvSpPr/>
          <p:nvPr/>
        </p:nvSpPr>
        <p:spPr bwMode="auto">
          <a:xfrm>
            <a:off x="350837" y="3520304"/>
            <a:ext cx="8763000"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13" name="Rectangle 12"/>
          <p:cNvSpPr/>
          <p:nvPr/>
        </p:nvSpPr>
        <p:spPr bwMode="auto">
          <a:xfrm>
            <a:off x="5505223" y="3421062"/>
            <a:ext cx="3608613"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183263" y="114019"/>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Segoe UI Light"/>
              </a:rPr>
              <a:t>Download</a:t>
            </a:r>
            <a:r>
              <a:rPr kumimoji="0" lang="en-US" sz="4400" b="0" i="0" u="none" strike="noStrike" kern="1200" cap="none" spc="0" normalizeH="0" baseline="0" noProof="0" dirty="0">
                <a:ln>
                  <a:noFill/>
                </a:ln>
                <a:solidFill>
                  <a:sysClr val="windowText" lastClr="000000"/>
                </a:solidFill>
                <a:effectLst/>
                <a:uLnTx/>
                <a:uFillTx/>
                <a:latin typeface="Segoe UI Light"/>
                <a:ea typeface="+mn-ea"/>
                <a:cs typeface="+mn-cs"/>
              </a:rPr>
              <a:t>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Segoe UI Light"/>
              </a:rPr>
              <a:t>Download from Local Source</a:t>
            </a:r>
            <a:endParaRPr kumimoji="0" lang="en-US" sz="2400" b="0" i="0" u="none" strike="noStrike" kern="1200" cap="none" spc="0" normalizeH="0" baseline="0" noProof="0" dirty="0">
              <a:ln>
                <a:noFill/>
              </a:ln>
              <a:solidFill>
                <a:sysClr val="windowText" lastClr="000000"/>
              </a:solidFill>
              <a:effectLst/>
              <a:uLnTx/>
              <a:uFillTx/>
              <a:latin typeface="Segoe UI Light"/>
            </a:endParaRPr>
          </a:p>
        </p:txBody>
      </p:sp>
      <p:sp>
        <p:nvSpPr>
          <p:cNvPr id="22" name="Freeform 111"/>
          <p:cNvSpPr>
            <a:spLocks noChangeAspect="1"/>
          </p:cNvSpPr>
          <p:nvPr/>
        </p:nvSpPr>
        <p:spPr bwMode="black">
          <a:xfrm>
            <a:off x="3084981" y="3892629"/>
            <a:ext cx="1534052" cy="990844"/>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3" name="Freeform 21"/>
          <p:cNvSpPr>
            <a:spLocks noChangeAspect="1" noEditPoints="1"/>
          </p:cNvSpPr>
          <p:nvPr/>
        </p:nvSpPr>
        <p:spPr bwMode="black">
          <a:xfrm>
            <a:off x="2484437" y="1669705"/>
            <a:ext cx="2510146" cy="1563362"/>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24" name="Freeform 111"/>
          <p:cNvSpPr>
            <a:spLocks noChangeAspect="1"/>
          </p:cNvSpPr>
          <p:nvPr/>
        </p:nvSpPr>
        <p:spPr bwMode="black">
          <a:xfrm>
            <a:off x="88423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 name="Freeform 111"/>
          <p:cNvSpPr>
            <a:spLocks noChangeAspect="1"/>
          </p:cNvSpPr>
          <p:nvPr/>
        </p:nvSpPr>
        <p:spPr bwMode="black">
          <a:xfrm>
            <a:off x="331860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6" name="Freeform 111"/>
          <p:cNvSpPr>
            <a:spLocks noChangeAspect="1"/>
          </p:cNvSpPr>
          <p:nvPr/>
        </p:nvSpPr>
        <p:spPr bwMode="black">
          <a:xfrm>
            <a:off x="5684837" y="5813236"/>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0" name="Straight Connector 29"/>
          <p:cNvCxnSpPr/>
          <p:nvPr/>
        </p:nvCxnSpPr>
        <p:spPr>
          <a:xfrm>
            <a:off x="3852007" y="4883473"/>
            <a:ext cx="4030" cy="90607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449692" y="5336508"/>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218237" y="5387599"/>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449692" y="5336508"/>
            <a:ext cx="4768545" cy="5109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0" name="Freeform 131"/>
          <p:cNvSpPr>
            <a:spLocks noChangeAspect="1"/>
          </p:cNvSpPr>
          <p:nvPr/>
        </p:nvSpPr>
        <p:spPr bwMode="black">
          <a:xfrm>
            <a:off x="3627437" y="2288030"/>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cxnSp>
        <p:nvCxnSpPr>
          <p:cNvPr id="5" name="Straight Connector 4"/>
          <p:cNvCxnSpPr/>
          <p:nvPr/>
        </p:nvCxnSpPr>
        <p:spPr>
          <a:xfrm>
            <a:off x="3852007" y="3233067"/>
            <a:ext cx="0" cy="65956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7" name="Freeform 127"/>
          <p:cNvSpPr>
            <a:spLocks noChangeAspect="1"/>
          </p:cNvSpPr>
          <p:nvPr/>
        </p:nvSpPr>
        <p:spPr bwMode="black">
          <a:xfrm>
            <a:off x="7437437" y="45640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9" name="Freeform 127"/>
          <p:cNvSpPr>
            <a:spLocks noChangeAspect="1"/>
          </p:cNvSpPr>
          <p:nvPr/>
        </p:nvSpPr>
        <p:spPr bwMode="black">
          <a:xfrm>
            <a:off x="7437466" y="23542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 name="Connector: Elbow 2"/>
          <p:cNvCxnSpPr/>
          <p:nvPr/>
        </p:nvCxnSpPr>
        <p:spPr>
          <a:xfrm flipV="1">
            <a:off x="4575230" y="2506662"/>
            <a:ext cx="2862207" cy="1527094"/>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Connector: Elbow 5"/>
          <p:cNvCxnSpPr/>
          <p:nvPr/>
        </p:nvCxnSpPr>
        <p:spPr>
          <a:xfrm flipV="1">
            <a:off x="4575230" y="3573462"/>
            <a:ext cx="2862207" cy="460294"/>
          </a:xfrm>
          <a:prstGeom prst="bentConnector3">
            <a:avLst>
              <a:gd name="adj1"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Freeform 127"/>
          <p:cNvSpPr>
            <a:spLocks noChangeAspect="1"/>
          </p:cNvSpPr>
          <p:nvPr/>
        </p:nvSpPr>
        <p:spPr bwMode="black">
          <a:xfrm>
            <a:off x="7437437" y="3363825"/>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 name="TextBox 13"/>
          <p:cNvSpPr txBox="1"/>
          <p:nvPr/>
        </p:nvSpPr>
        <p:spPr>
          <a:xfrm>
            <a:off x="7589837" y="1484863"/>
            <a:ext cx="2418555"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gradFill>
                  <a:gsLst>
                    <a:gs pos="2917">
                      <a:schemeClr val="tx1"/>
                    </a:gs>
                    <a:gs pos="30000">
                      <a:schemeClr val="tx1"/>
                    </a:gs>
                  </a:gsLst>
                  <a:lin ang="5400000" scaled="0"/>
                </a:gradFill>
                <a:effectLst/>
                <a:uLnTx/>
                <a:uFillTx/>
              </a:rPr>
              <a:t>Customer network</a:t>
            </a:r>
          </a:p>
        </p:txBody>
      </p:sp>
      <p:cxnSp>
        <p:nvCxnSpPr>
          <p:cNvPr id="15" name="Connector: Elbow 14"/>
          <p:cNvCxnSpPr/>
          <p:nvPr/>
        </p:nvCxnSpPr>
        <p:spPr>
          <a:xfrm>
            <a:off x="4575230" y="4033756"/>
            <a:ext cx="2862207" cy="682706"/>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bwMode="auto">
          <a:xfrm>
            <a:off x="9413453" y="0"/>
            <a:ext cx="3023021" cy="6994525"/>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9335787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9413453" y="0"/>
            <a:ext cx="3023021" cy="6994525"/>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8" name="Rectangle 37"/>
          <p:cNvSpPr/>
          <p:nvPr/>
        </p:nvSpPr>
        <p:spPr bwMode="auto">
          <a:xfrm>
            <a:off x="5461421" y="1843904"/>
            <a:ext cx="3652416"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41" name="Rectangle 40"/>
          <p:cNvSpPr/>
          <p:nvPr/>
        </p:nvSpPr>
        <p:spPr bwMode="auto">
          <a:xfrm>
            <a:off x="5342257" y="3522613"/>
            <a:ext cx="162967" cy="155588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9" name="Rectangle 38"/>
          <p:cNvSpPr/>
          <p:nvPr/>
        </p:nvSpPr>
        <p:spPr bwMode="auto">
          <a:xfrm>
            <a:off x="5461421" y="4895286"/>
            <a:ext cx="3652416"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Rectangle 6"/>
          <p:cNvSpPr/>
          <p:nvPr/>
        </p:nvSpPr>
        <p:spPr bwMode="auto">
          <a:xfrm>
            <a:off x="350837" y="3520304"/>
            <a:ext cx="8763000"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13" name="Rectangle 12"/>
          <p:cNvSpPr/>
          <p:nvPr/>
        </p:nvSpPr>
        <p:spPr bwMode="auto">
          <a:xfrm>
            <a:off x="5505223" y="3421062"/>
            <a:ext cx="3608613"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194407" y="68262"/>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Segoe UI Light"/>
              </a:rPr>
              <a:t>Download</a:t>
            </a:r>
            <a:r>
              <a:rPr kumimoji="0" lang="en-US" sz="4400" b="0" i="0" u="none" strike="noStrike" kern="1200" cap="none" spc="0" normalizeH="0" baseline="0" noProof="0" dirty="0">
                <a:ln>
                  <a:noFill/>
                </a:ln>
                <a:solidFill>
                  <a:sysClr val="windowText" lastClr="000000"/>
                </a:solidFill>
                <a:effectLst/>
                <a:uLnTx/>
                <a:uFillTx/>
                <a:latin typeface="Segoe UI Light"/>
                <a:ea typeface="+mn-ea"/>
                <a:cs typeface="+mn-cs"/>
              </a:rPr>
              <a:t>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Segoe UI Light"/>
              </a:rPr>
              <a:t>Download from Local Source</a:t>
            </a:r>
            <a:endParaRPr kumimoji="0" lang="en-US" sz="2400" b="0" i="0" u="none" strike="noStrike" kern="1200" cap="none" spc="0" normalizeH="0" baseline="0" noProof="0" dirty="0">
              <a:ln>
                <a:noFill/>
              </a:ln>
              <a:solidFill>
                <a:sysClr val="windowText" lastClr="000000"/>
              </a:solidFill>
              <a:effectLst/>
              <a:uLnTx/>
              <a:uFillTx/>
              <a:latin typeface="Segoe UI Light"/>
            </a:endParaRPr>
          </a:p>
        </p:txBody>
      </p:sp>
      <p:sp>
        <p:nvSpPr>
          <p:cNvPr id="22" name="Freeform 111"/>
          <p:cNvSpPr>
            <a:spLocks noChangeAspect="1"/>
          </p:cNvSpPr>
          <p:nvPr/>
        </p:nvSpPr>
        <p:spPr bwMode="black">
          <a:xfrm>
            <a:off x="3084981" y="3892629"/>
            <a:ext cx="1534052" cy="990844"/>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3" name="Freeform 21"/>
          <p:cNvSpPr>
            <a:spLocks noChangeAspect="1" noEditPoints="1"/>
          </p:cNvSpPr>
          <p:nvPr/>
        </p:nvSpPr>
        <p:spPr bwMode="black">
          <a:xfrm>
            <a:off x="2484437" y="1669705"/>
            <a:ext cx="2510146" cy="1563362"/>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24" name="Freeform 111"/>
          <p:cNvSpPr>
            <a:spLocks noChangeAspect="1"/>
          </p:cNvSpPr>
          <p:nvPr/>
        </p:nvSpPr>
        <p:spPr bwMode="black">
          <a:xfrm>
            <a:off x="88423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 name="Freeform 111"/>
          <p:cNvSpPr>
            <a:spLocks noChangeAspect="1"/>
          </p:cNvSpPr>
          <p:nvPr/>
        </p:nvSpPr>
        <p:spPr bwMode="black">
          <a:xfrm>
            <a:off x="331860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6" name="Freeform 111"/>
          <p:cNvSpPr>
            <a:spLocks noChangeAspect="1"/>
          </p:cNvSpPr>
          <p:nvPr/>
        </p:nvSpPr>
        <p:spPr bwMode="black">
          <a:xfrm>
            <a:off x="5684837" y="5813236"/>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0" name="Straight Connector 29"/>
          <p:cNvCxnSpPr/>
          <p:nvPr/>
        </p:nvCxnSpPr>
        <p:spPr>
          <a:xfrm>
            <a:off x="3852007" y="4883473"/>
            <a:ext cx="4030" cy="90607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449692" y="5336508"/>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218237" y="5387599"/>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449692" y="5336508"/>
            <a:ext cx="4768545" cy="5109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852007" y="3233067"/>
            <a:ext cx="0" cy="65956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7" name="Freeform 127"/>
          <p:cNvSpPr>
            <a:spLocks noChangeAspect="1"/>
          </p:cNvSpPr>
          <p:nvPr/>
        </p:nvSpPr>
        <p:spPr bwMode="black">
          <a:xfrm>
            <a:off x="7437437" y="45640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9" name="Freeform 127"/>
          <p:cNvSpPr>
            <a:spLocks noChangeAspect="1"/>
          </p:cNvSpPr>
          <p:nvPr/>
        </p:nvSpPr>
        <p:spPr bwMode="black">
          <a:xfrm>
            <a:off x="7437466" y="23542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 name="Connector: Elbow 2"/>
          <p:cNvCxnSpPr/>
          <p:nvPr/>
        </p:nvCxnSpPr>
        <p:spPr>
          <a:xfrm flipV="1">
            <a:off x="4575230" y="2506662"/>
            <a:ext cx="2862207" cy="1527094"/>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Connector: Elbow 5"/>
          <p:cNvCxnSpPr/>
          <p:nvPr/>
        </p:nvCxnSpPr>
        <p:spPr>
          <a:xfrm flipV="1">
            <a:off x="4575230" y="3573462"/>
            <a:ext cx="2862207" cy="460294"/>
          </a:xfrm>
          <a:prstGeom prst="bentConnector3">
            <a:avLst>
              <a:gd name="adj1"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Freeform 127"/>
          <p:cNvSpPr>
            <a:spLocks noChangeAspect="1"/>
          </p:cNvSpPr>
          <p:nvPr/>
        </p:nvSpPr>
        <p:spPr bwMode="black">
          <a:xfrm>
            <a:off x="7437437" y="3363825"/>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15" name="Connector: Elbow 14"/>
          <p:cNvCxnSpPr/>
          <p:nvPr/>
        </p:nvCxnSpPr>
        <p:spPr>
          <a:xfrm>
            <a:off x="4575230" y="4033756"/>
            <a:ext cx="2862207" cy="682706"/>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589837" y="1484863"/>
            <a:ext cx="2418555"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gradFill>
                  <a:gsLst>
                    <a:gs pos="2917">
                      <a:schemeClr val="tx1"/>
                    </a:gs>
                    <a:gs pos="30000">
                      <a:schemeClr val="tx1"/>
                    </a:gs>
                  </a:gsLst>
                  <a:lin ang="5400000" scaled="0"/>
                </a:gradFill>
                <a:effectLst/>
                <a:uLnTx/>
                <a:uFillTx/>
              </a:rPr>
              <a:t>Customer network</a:t>
            </a:r>
          </a:p>
        </p:txBody>
      </p:sp>
      <p:sp>
        <p:nvSpPr>
          <p:cNvPr id="35" name="TextBox 34"/>
          <p:cNvSpPr txBox="1"/>
          <p:nvPr/>
        </p:nvSpPr>
        <p:spPr>
          <a:xfrm>
            <a:off x="3306888" y="3818960"/>
            <a:ext cx="686726"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en</a:t>
            </a:r>
            <a:r>
              <a:rPr kumimoji="0" lang="en-US" sz="1000" b="0" i="0" u="none" strike="noStrike" kern="0" cap="none" spc="0" normalizeH="0" baseline="0" noProof="0" dirty="0">
                <a:ln>
                  <a:noFill/>
                </a:ln>
                <a:solidFill>
                  <a:schemeClr val="bg1"/>
                </a:solidFill>
                <a:effectLst/>
                <a:uLnTx/>
                <a:uFillTx/>
              </a:rPr>
              <a:t>-us</a:t>
            </a:r>
          </a:p>
        </p:txBody>
      </p:sp>
      <p:sp>
        <p:nvSpPr>
          <p:cNvPr id="42" name="TextBox 41"/>
          <p:cNvSpPr txBox="1"/>
          <p:nvPr/>
        </p:nvSpPr>
        <p:spPr>
          <a:xfrm>
            <a:off x="3910946" y="3816773"/>
            <a:ext cx="664284"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fr-fr</a:t>
            </a:r>
            <a:endParaRPr kumimoji="0" lang="en-US" sz="1000" b="0" i="0" u="none" strike="noStrike" kern="0" cap="none" spc="0" normalizeH="0" baseline="0" noProof="0" dirty="0">
              <a:ln>
                <a:noFill/>
              </a:ln>
              <a:solidFill>
                <a:schemeClr val="bg1"/>
              </a:solidFill>
              <a:effectLst/>
              <a:uLnTx/>
              <a:uFillTx/>
            </a:endParaRPr>
          </a:p>
        </p:txBody>
      </p:sp>
      <p:sp>
        <p:nvSpPr>
          <p:cNvPr id="43" name="TextBox 42"/>
          <p:cNvSpPr txBox="1"/>
          <p:nvPr/>
        </p:nvSpPr>
        <p:spPr>
          <a:xfrm>
            <a:off x="3306888" y="4139412"/>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44" name="TextBox 43"/>
          <p:cNvSpPr txBox="1"/>
          <p:nvPr/>
        </p:nvSpPr>
        <p:spPr>
          <a:xfrm>
            <a:off x="3869268" y="4148947"/>
            <a:ext cx="70596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de-de</a:t>
            </a:r>
          </a:p>
        </p:txBody>
      </p:sp>
      <p:sp>
        <p:nvSpPr>
          <p:cNvPr id="45" name="TextBox 44"/>
          <p:cNvSpPr txBox="1"/>
          <p:nvPr/>
        </p:nvSpPr>
        <p:spPr>
          <a:xfrm>
            <a:off x="3306888" y="4504787"/>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46" name="TextBox 45"/>
          <p:cNvSpPr txBox="1"/>
          <p:nvPr/>
        </p:nvSpPr>
        <p:spPr>
          <a:xfrm>
            <a:off x="3910946" y="4511443"/>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48" name="Freeform 131"/>
          <p:cNvSpPr>
            <a:spLocks noChangeAspect="1"/>
          </p:cNvSpPr>
          <p:nvPr/>
        </p:nvSpPr>
        <p:spPr bwMode="black">
          <a:xfrm>
            <a:off x="3681418"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49" name="Freeform 131"/>
          <p:cNvSpPr>
            <a:spLocks noChangeAspect="1"/>
          </p:cNvSpPr>
          <p:nvPr/>
        </p:nvSpPr>
        <p:spPr bwMode="black">
          <a:xfrm>
            <a:off x="3691557"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50" name="Freeform 131"/>
          <p:cNvSpPr>
            <a:spLocks noChangeAspect="1"/>
          </p:cNvSpPr>
          <p:nvPr/>
        </p:nvSpPr>
        <p:spPr bwMode="black">
          <a:xfrm>
            <a:off x="3693352"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51" name="Freeform 131"/>
          <p:cNvSpPr>
            <a:spLocks noChangeAspect="1"/>
          </p:cNvSpPr>
          <p:nvPr/>
        </p:nvSpPr>
        <p:spPr bwMode="black">
          <a:xfrm>
            <a:off x="3689762"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52" name="TextBox 51"/>
          <p:cNvSpPr txBox="1"/>
          <p:nvPr/>
        </p:nvSpPr>
        <p:spPr>
          <a:xfrm>
            <a:off x="3729921" y="4788000"/>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~2GB</a:t>
            </a:r>
          </a:p>
        </p:txBody>
      </p:sp>
      <p:sp>
        <p:nvSpPr>
          <p:cNvPr id="2" name="TextBox 1"/>
          <p:cNvSpPr txBox="1"/>
          <p:nvPr/>
        </p:nvSpPr>
        <p:spPr>
          <a:xfrm>
            <a:off x="9658545" y="2599709"/>
            <a:ext cx="2494755" cy="2622256"/>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Admin can download a number of supported language packs and core source files</a:t>
            </a:r>
          </a:p>
        </p:txBody>
      </p:sp>
    </p:spTree>
    <p:extLst>
      <p:ext uri="{BB962C8B-B14F-4D97-AF65-F5344CB8AC3E}">
        <p14:creationId xmlns:p14="http://schemas.microsoft.com/office/powerpoint/2010/main" val="4172661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9413453" y="0"/>
            <a:ext cx="3023021" cy="6994525"/>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8" name="Rectangle 37"/>
          <p:cNvSpPr/>
          <p:nvPr/>
        </p:nvSpPr>
        <p:spPr bwMode="auto">
          <a:xfrm>
            <a:off x="5461421" y="1843904"/>
            <a:ext cx="3652416"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9" name="Rectangle 38"/>
          <p:cNvSpPr/>
          <p:nvPr/>
        </p:nvSpPr>
        <p:spPr bwMode="auto">
          <a:xfrm>
            <a:off x="5461421" y="4895286"/>
            <a:ext cx="3652416"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Rectangle 6"/>
          <p:cNvSpPr/>
          <p:nvPr/>
        </p:nvSpPr>
        <p:spPr bwMode="auto">
          <a:xfrm>
            <a:off x="350837" y="3520304"/>
            <a:ext cx="8763000"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13" name="Rectangle 12"/>
          <p:cNvSpPr/>
          <p:nvPr/>
        </p:nvSpPr>
        <p:spPr bwMode="auto">
          <a:xfrm>
            <a:off x="5461421" y="3421062"/>
            <a:ext cx="3652416"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194407" y="68262"/>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Segoe UI Light"/>
              </a:rPr>
              <a:t>Download</a:t>
            </a:r>
            <a:r>
              <a:rPr kumimoji="0" lang="en-US" sz="4400" b="0" i="0" u="none" strike="noStrike" kern="1200" cap="none" spc="0" normalizeH="0" baseline="0" noProof="0" dirty="0">
                <a:ln>
                  <a:noFill/>
                </a:ln>
                <a:solidFill>
                  <a:sysClr val="windowText" lastClr="000000"/>
                </a:solidFill>
                <a:effectLst/>
                <a:uLnTx/>
                <a:uFillTx/>
                <a:latin typeface="Segoe UI Light"/>
                <a:ea typeface="+mn-ea"/>
                <a:cs typeface="+mn-cs"/>
              </a:rPr>
              <a:t>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Segoe UI Light"/>
              </a:rPr>
              <a:t>Download from Local Source</a:t>
            </a:r>
            <a:endParaRPr kumimoji="0" lang="en-US" sz="2400" b="0" i="0" u="none" strike="noStrike" kern="1200" cap="none" spc="0" normalizeH="0" baseline="0" noProof="0" dirty="0">
              <a:ln>
                <a:noFill/>
              </a:ln>
              <a:solidFill>
                <a:sysClr val="windowText" lastClr="000000"/>
              </a:solidFill>
              <a:effectLst/>
              <a:uLnTx/>
              <a:uFillTx/>
              <a:latin typeface="Segoe UI Light"/>
            </a:endParaRPr>
          </a:p>
        </p:txBody>
      </p:sp>
      <p:sp>
        <p:nvSpPr>
          <p:cNvPr id="22" name="Freeform 111"/>
          <p:cNvSpPr>
            <a:spLocks noChangeAspect="1"/>
          </p:cNvSpPr>
          <p:nvPr/>
        </p:nvSpPr>
        <p:spPr bwMode="black">
          <a:xfrm>
            <a:off x="3084981" y="3892629"/>
            <a:ext cx="1534052" cy="990844"/>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23" name="Freeform 21"/>
          <p:cNvSpPr>
            <a:spLocks noChangeAspect="1" noEditPoints="1"/>
          </p:cNvSpPr>
          <p:nvPr/>
        </p:nvSpPr>
        <p:spPr bwMode="black">
          <a:xfrm>
            <a:off x="2484437" y="1669705"/>
            <a:ext cx="2510146" cy="1563362"/>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24" name="Freeform 111"/>
          <p:cNvSpPr>
            <a:spLocks noChangeAspect="1"/>
          </p:cNvSpPr>
          <p:nvPr/>
        </p:nvSpPr>
        <p:spPr bwMode="black">
          <a:xfrm>
            <a:off x="88423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 name="Freeform 111"/>
          <p:cNvSpPr>
            <a:spLocks noChangeAspect="1"/>
          </p:cNvSpPr>
          <p:nvPr/>
        </p:nvSpPr>
        <p:spPr bwMode="black">
          <a:xfrm>
            <a:off x="331860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6" name="Freeform 111"/>
          <p:cNvSpPr>
            <a:spLocks noChangeAspect="1"/>
          </p:cNvSpPr>
          <p:nvPr/>
        </p:nvSpPr>
        <p:spPr bwMode="black">
          <a:xfrm>
            <a:off x="5684837" y="5813236"/>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0" name="Straight Connector 29"/>
          <p:cNvCxnSpPr/>
          <p:nvPr/>
        </p:nvCxnSpPr>
        <p:spPr>
          <a:xfrm>
            <a:off x="3852007" y="4883473"/>
            <a:ext cx="4030" cy="90607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449692" y="5336508"/>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218237" y="5387599"/>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449692" y="5336508"/>
            <a:ext cx="4768545" cy="5109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852007" y="3233067"/>
            <a:ext cx="0" cy="65956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7" name="Freeform 127"/>
          <p:cNvSpPr>
            <a:spLocks noChangeAspect="1"/>
          </p:cNvSpPr>
          <p:nvPr/>
        </p:nvSpPr>
        <p:spPr bwMode="black">
          <a:xfrm>
            <a:off x="7437437" y="45640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9" name="Freeform 127"/>
          <p:cNvSpPr>
            <a:spLocks noChangeAspect="1"/>
          </p:cNvSpPr>
          <p:nvPr/>
        </p:nvSpPr>
        <p:spPr bwMode="black">
          <a:xfrm>
            <a:off x="7437466" y="23542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 name="Connector: Elbow 2"/>
          <p:cNvCxnSpPr/>
          <p:nvPr/>
        </p:nvCxnSpPr>
        <p:spPr>
          <a:xfrm flipV="1">
            <a:off x="4575230" y="2506662"/>
            <a:ext cx="2862207" cy="1527094"/>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Connector: Elbow 5"/>
          <p:cNvCxnSpPr/>
          <p:nvPr/>
        </p:nvCxnSpPr>
        <p:spPr>
          <a:xfrm flipV="1">
            <a:off x="4575230" y="3573462"/>
            <a:ext cx="2862207" cy="460294"/>
          </a:xfrm>
          <a:prstGeom prst="bentConnector3">
            <a:avLst>
              <a:gd name="adj1"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Freeform 127"/>
          <p:cNvSpPr>
            <a:spLocks noChangeAspect="1"/>
          </p:cNvSpPr>
          <p:nvPr/>
        </p:nvSpPr>
        <p:spPr bwMode="black">
          <a:xfrm>
            <a:off x="7437437" y="3363825"/>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1" name="Rectangle 40"/>
          <p:cNvSpPr/>
          <p:nvPr/>
        </p:nvSpPr>
        <p:spPr bwMode="auto">
          <a:xfrm>
            <a:off x="5342257" y="3522613"/>
            <a:ext cx="162967" cy="155588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cxnSp>
        <p:nvCxnSpPr>
          <p:cNvPr id="15" name="Connector: Elbow 14"/>
          <p:cNvCxnSpPr/>
          <p:nvPr/>
        </p:nvCxnSpPr>
        <p:spPr>
          <a:xfrm>
            <a:off x="4575230" y="4033756"/>
            <a:ext cx="2862207" cy="682706"/>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589837" y="1484863"/>
            <a:ext cx="2418555"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gradFill>
                  <a:gsLst>
                    <a:gs pos="2917">
                      <a:schemeClr val="tx1"/>
                    </a:gs>
                    <a:gs pos="30000">
                      <a:schemeClr val="tx1"/>
                    </a:gs>
                  </a:gsLst>
                  <a:lin ang="5400000" scaled="0"/>
                </a:gradFill>
                <a:effectLst/>
                <a:uLnTx/>
                <a:uFillTx/>
              </a:rPr>
              <a:t>Customer network</a:t>
            </a:r>
          </a:p>
        </p:txBody>
      </p:sp>
      <p:sp>
        <p:nvSpPr>
          <p:cNvPr id="35" name="TextBox 34"/>
          <p:cNvSpPr txBox="1"/>
          <p:nvPr/>
        </p:nvSpPr>
        <p:spPr>
          <a:xfrm>
            <a:off x="3306888" y="3818960"/>
            <a:ext cx="686726"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en</a:t>
            </a:r>
            <a:r>
              <a:rPr kumimoji="0" lang="en-US" sz="1000" b="0" i="0" u="none" strike="noStrike" kern="0" cap="none" spc="0" normalizeH="0" baseline="0" noProof="0" dirty="0">
                <a:ln>
                  <a:noFill/>
                </a:ln>
                <a:solidFill>
                  <a:schemeClr val="bg1"/>
                </a:solidFill>
                <a:effectLst/>
                <a:uLnTx/>
                <a:uFillTx/>
              </a:rPr>
              <a:t>-us</a:t>
            </a:r>
          </a:p>
        </p:txBody>
      </p:sp>
      <p:sp>
        <p:nvSpPr>
          <p:cNvPr id="42" name="TextBox 41"/>
          <p:cNvSpPr txBox="1"/>
          <p:nvPr/>
        </p:nvSpPr>
        <p:spPr>
          <a:xfrm>
            <a:off x="3910946" y="3816773"/>
            <a:ext cx="664284"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fr-fr</a:t>
            </a:r>
            <a:endParaRPr kumimoji="0" lang="en-US" sz="1000" b="0" i="0" u="none" strike="noStrike" kern="0" cap="none" spc="0" normalizeH="0" baseline="0" noProof="0" dirty="0">
              <a:ln>
                <a:noFill/>
              </a:ln>
              <a:solidFill>
                <a:schemeClr val="bg1"/>
              </a:solidFill>
              <a:effectLst/>
              <a:uLnTx/>
              <a:uFillTx/>
            </a:endParaRPr>
          </a:p>
        </p:txBody>
      </p:sp>
      <p:sp>
        <p:nvSpPr>
          <p:cNvPr id="43" name="TextBox 42"/>
          <p:cNvSpPr txBox="1"/>
          <p:nvPr/>
        </p:nvSpPr>
        <p:spPr>
          <a:xfrm>
            <a:off x="3306888" y="4139412"/>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44" name="TextBox 43"/>
          <p:cNvSpPr txBox="1"/>
          <p:nvPr/>
        </p:nvSpPr>
        <p:spPr>
          <a:xfrm>
            <a:off x="3869268" y="4148947"/>
            <a:ext cx="70596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de-de</a:t>
            </a:r>
          </a:p>
        </p:txBody>
      </p:sp>
      <p:sp>
        <p:nvSpPr>
          <p:cNvPr id="45" name="TextBox 44"/>
          <p:cNvSpPr txBox="1"/>
          <p:nvPr/>
        </p:nvSpPr>
        <p:spPr>
          <a:xfrm>
            <a:off x="3306888" y="4504787"/>
            <a:ext cx="63222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jp-jp</a:t>
            </a:r>
            <a:endParaRPr kumimoji="0" lang="en-US" sz="1000" b="0" i="0" u="none" strike="noStrike" kern="0" cap="none" spc="0" normalizeH="0" baseline="0" noProof="0" dirty="0">
              <a:ln>
                <a:noFill/>
              </a:ln>
              <a:solidFill>
                <a:schemeClr val="bg1"/>
              </a:solidFill>
              <a:effectLst/>
              <a:uLnTx/>
              <a:uFillTx/>
            </a:endParaRPr>
          </a:p>
        </p:txBody>
      </p:sp>
      <p:sp>
        <p:nvSpPr>
          <p:cNvPr id="46" name="TextBox 45"/>
          <p:cNvSpPr txBox="1"/>
          <p:nvPr/>
        </p:nvSpPr>
        <p:spPr>
          <a:xfrm>
            <a:off x="3910946" y="4511443"/>
            <a:ext cx="62581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hi-in</a:t>
            </a:r>
          </a:p>
        </p:txBody>
      </p:sp>
      <p:sp>
        <p:nvSpPr>
          <p:cNvPr id="40" name="TextBox 39"/>
          <p:cNvSpPr txBox="1"/>
          <p:nvPr/>
        </p:nvSpPr>
        <p:spPr>
          <a:xfrm>
            <a:off x="1129893" y="5677023"/>
            <a:ext cx="686726"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en</a:t>
            </a:r>
            <a:r>
              <a:rPr kumimoji="0" lang="en-US" sz="1000" b="0" i="0" u="none" strike="noStrike" kern="0" cap="none" spc="0" normalizeH="0" baseline="0" noProof="0" dirty="0">
                <a:ln>
                  <a:noFill/>
                </a:ln>
                <a:solidFill>
                  <a:schemeClr val="bg1"/>
                </a:solidFill>
                <a:effectLst/>
                <a:uLnTx/>
                <a:uFillTx/>
              </a:rPr>
              <a:t>-us</a:t>
            </a:r>
          </a:p>
        </p:txBody>
      </p:sp>
      <p:sp>
        <p:nvSpPr>
          <p:cNvPr id="49" name="TextBox 48"/>
          <p:cNvSpPr txBox="1"/>
          <p:nvPr/>
        </p:nvSpPr>
        <p:spPr>
          <a:xfrm>
            <a:off x="1160058" y="5923412"/>
            <a:ext cx="664284"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fr-fr</a:t>
            </a:r>
            <a:endParaRPr kumimoji="0" lang="en-US" sz="1000" b="0" i="0" u="none" strike="noStrike" kern="0" cap="none" spc="0" normalizeH="0" baseline="0" noProof="0" dirty="0">
              <a:ln>
                <a:noFill/>
              </a:ln>
              <a:solidFill>
                <a:schemeClr val="bg1"/>
              </a:solidFill>
              <a:effectLst/>
              <a:uLnTx/>
              <a:uFillTx/>
            </a:endParaRPr>
          </a:p>
        </p:txBody>
      </p:sp>
      <p:sp>
        <p:nvSpPr>
          <p:cNvPr id="50" name="TextBox 49"/>
          <p:cNvSpPr txBox="1"/>
          <p:nvPr/>
        </p:nvSpPr>
        <p:spPr>
          <a:xfrm>
            <a:off x="3571871" y="5647521"/>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51" name="TextBox 50"/>
          <p:cNvSpPr txBox="1"/>
          <p:nvPr/>
        </p:nvSpPr>
        <p:spPr>
          <a:xfrm>
            <a:off x="3557965" y="5907272"/>
            <a:ext cx="70596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de-de</a:t>
            </a:r>
          </a:p>
        </p:txBody>
      </p:sp>
      <p:sp>
        <p:nvSpPr>
          <p:cNvPr id="56" name="TextBox 55"/>
          <p:cNvSpPr txBox="1"/>
          <p:nvPr/>
        </p:nvSpPr>
        <p:spPr>
          <a:xfrm>
            <a:off x="5919622" y="5688135"/>
            <a:ext cx="63222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jp-jp</a:t>
            </a:r>
            <a:endParaRPr kumimoji="0" lang="en-US" sz="1000" b="0" i="0" u="none" strike="noStrike" kern="0" cap="none" spc="0" normalizeH="0" baseline="0" noProof="0" dirty="0">
              <a:ln>
                <a:noFill/>
              </a:ln>
              <a:solidFill>
                <a:schemeClr val="bg1"/>
              </a:solidFill>
              <a:effectLst/>
              <a:uLnTx/>
              <a:uFillTx/>
            </a:endParaRPr>
          </a:p>
        </p:txBody>
      </p:sp>
      <p:sp>
        <p:nvSpPr>
          <p:cNvPr id="57" name="TextBox 56"/>
          <p:cNvSpPr txBox="1"/>
          <p:nvPr/>
        </p:nvSpPr>
        <p:spPr>
          <a:xfrm>
            <a:off x="5947394" y="5954609"/>
            <a:ext cx="62581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hi-in</a:t>
            </a:r>
          </a:p>
        </p:txBody>
      </p:sp>
      <p:sp>
        <p:nvSpPr>
          <p:cNvPr id="64" name="Freeform 131"/>
          <p:cNvSpPr>
            <a:spLocks noChangeAspect="1"/>
          </p:cNvSpPr>
          <p:nvPr/>
        </p:nvSpPr>
        <p:spPr bwMode="black">
          <a:xfrm>
            <a:off x="3681418"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8" name="Freeform 131"/>
          <p:cNvSpPr>
            <a:spLocks noChangeAspect="1"/>
          </p:cNvSpPr>
          <p:nvPr/>
        </p:nvSpPr>
        <p:spPr bwMode="black">
          <a:xfrm>
            <a:off x="3681418"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9" name="Freeform 131"/>
          <p:cNvSpPr>
            <a:spLocks noChangeAspect="1"/>
          </p:cNvSpPr>
          <p:nvPr/>
        </p:nvSpPr>
        <p:spPr bwMode="black">
          <a:xfrm>
            <a:off x="6046369" y="5383940"/>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70" name="Freeform 131"/>
          <p:cNvSpPr>
            <a:spLocks noChangeAspect="1"/>
          </p:cNvSpPr>
          <p:nvPr/>
        </p:nvSpPr>
        <p:spPr bwMode="black">
          <a:xfrm>
            <a:off x="3675383" y="536205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71" name="Freeform 131"/>
          <p:cNvSpPr>
            <a:spLocks noChangeAspect="1"/>
          </p:cNvSpPr>
          <p:nvPr/>
        </p:nvSpPr>
        <p:spPr bwMode="black">
          <a:xfrm>
            <a:off x="1290016" y="5342674"/>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939134" y="5008782"/>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7" name="TextBox 76"/>
          <p:cNvSpPr txBox="1"/>
          <p:nvPr/>
        </p:nvSpPr>
        <p:spPr>
          <a:xfrm>
            <a:off x="3119971" y="4995588"/>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8" name="TextBox 77"/>
          <p:cNvSpPr txBox="1"/>
          <p:nvPr/>
        </p:nvSpPr>
        <p:spPr>
          <a:xfrm>
            <a:off x="5547655" y="5041838"/>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9" name="TextBox 78"/>
          <p:cNvSpPr txBox="1"/>
          <p:nvPr/>
        </p:nvSpPr>
        <p:spPr>
          <a:xfrm>
            <a:off x="9624395" y="2413884"/>
            <a:ext cx="2494755" cy="3773341"/>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Distribution of bits can be based by region.  </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24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Dependency to download directly from CDN no longer required</a:t>
            </a:r>
          </a:p>
        </p:txBody>
      </p:sp>
    </p:spTree>
    <p:extLst>
      <p:ext uri="{BB962C8B-B14F-4D97-AF65-F5344CB8AC3E}">
        <p14:creationId xmlns:p14="http://schemas.microsoft.com/office/powerpoint/2010/main" val="1544554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bwMode="auto">
          <a:xfrm>
            <a:off x="9413453" y="0"/>
            <a:ext cx="3023021" cy="6994525"/>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8" name="Rectangle 37"/>
          <p:cNvSpPr/>
          <p:nvPr/>
        </p:nvSpPr>
        <p:spPr bwMode="auto">
          <a:xfrm>
            <a:off x="5461421" y="1843904"/>
            <a:ext cx="3652416"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41" name="Rectangle 40"/>
          <p:cNvSpPr/>
          <p:nvPr/>
        </p:nvSpPr>
        <p:spPr bwMode="auto">
          <a:xfrm>
            <a:off x="5342257" y="3522613"/>
            <a:ext cx="162967" cy="155588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9" name="Rectangle 38"/>
          <p:cNvSpPr/>
          <p:nvPr/>
        </p:nvSpPr>
        <p:spPr bwMode="auto">
          <a:xfrm>
            <a:off x="5461421" y="4895286"/>
            <a:ext cx="3652416"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Rectangle 6"/>
          <p:cNvSpPr/>
          <p:nvPr/>
        </p:nvSpPr>
        <p:spPr bwMode="auto">
          <a:xfrm>
            <a:off x="350837" y="3520304"/>
            <a:ext cx="8763000" cy="317735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13" name="Rectangle 12"/>
          <p:cNvSpPr/>
          <p:nvPr/>
        </p:nvSpPr>
        <p:spPr bwMode="auto">
          <a:xfrm>
            <a:off x="5505223" y="3421062"/>
            <a:ext cx="3608613" cy="2286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194407" y="68262"/>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0" cap="none" spc="0" normalizeH="0" baseline="0" noProof="0" dirty="0">
                <a:ln>
                  <a:noFill/>
                </a:ln>
                <a:solidFill>
                  <a:schemeClr val="bg1">
                    <a:lumMod val="50000"/>
                  </a:schemeClr>
                </a:solidFill>
                <a:effectLst/>
                <a:uLnTx/>
                <a:uFillTx/>
                <a:latin typeface="Segoe UI Light"/>
              </a:rPr>
              <a:t>Download</a:t>
            </a:r>
            <a:r>
              <a:rPr kumimoji="0" lang="en-US" sz="4400" b="0" i="0" u="none" strike="noStrike" kern="1200" cap="none" spc="0" normalizeH="0" baseline="0" noProof="0" dirty="0">
                <a:ln>
                  <a:noFill/>
                </a:ln>
                <a:solidFill>
                  <a:schemeClr val="bg1">
                    <a:lumMod val="50000"/>
                  </a:schemeClr>
                </a:solidFill>
                <a:effectLst/>
                <a:uLnTx/>
                <a:uFillTx/>
                <a:latin typeface="Segoe UI Light"/>
                <a:ea typeface="+mn-ea"/>
                <a:cs typeface="+mn-cs"/>
              </a:rPr>
              <a:t>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lumMod val="50000"/>
                  </a:schemeClr>
                </a:solidFill>
                <a:effectLst/>
                <a:uLnTx/>
                <a:uFillTx/>
                <a:latin typeface="Segoe UI Light"/>
              </a:rPr>
              <a:t>Download from Local Source</a:t>
            </a:r>
            <a:endParaRPr kumimoji="0" lang="en-US" sz="2400" b="0" i="0" u="none" strike="noStrike" kern="1200" cap="none" spc="0" normalizeH="0" baseline="0" noProof="0" dirty="0">
              <a:ln>
                <a:noFill/>
              </a:ln>
              <a:solidFill>
                <a:schemeClr val="bg1">
                  <a:lumMod val="50000"/>
                </a:schemeClr>
              </a:solidFill>
              <a:effectLst/>
              <a:uLnTx/>
              <a:uFillTx/>
              <a:latin typeface="Segoe UI Light"/>
            </a:endParaRPr>
          </a:p>
        </p:txBody>
      </p:sp>
      <p:sp>
        <p:nvSpPr>
          <p:cNvPr id="22" name="Freeform 111"/>
          <p:cNvSpPr>
            <a:spLocks noChangeAspect="1"/>
          </p:cNvSpPr>
          <p:nvPr/>
        </p:nvSpPr>
        <p:spPr bwMode="black">
          <a:xfrm>
            <a:off x="3084981" y="3892629"/>
            <a:ext cx="1534052" cy="990844"/>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3" name="Freeform 21"/>
          <p:cNvSpPr>
            <a:spLocks noChangeAspect="1" noEditPoints="1"/>
          </p:cNvSpPr>
          <p:nvPr/>
        </p:nvSpPr>
        <p:spPr bwMode="black">
          <a:xfrm>
            <a:off x="2484437" y="1669705"/>
            <a:ext cx="2510146" cy="1563362"/>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24" name="Freeform 111"/>
          <p:cNvSpPr>
            <a:spLocks noChangeAspect="1"/>
          </p:cNvSpPr>
          <p:nvPr/>
        </p:nvSpPr>
        <p:spPr bwMode="black">
          <a:xfrm>
            <a:off x="88423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 name="Freeform 111"/>
          <p:cNvSpPr>
            <a:spLocks noChangeAspect="1"/>
          </p:cNvSpPr>
          <p:nvPr/>
        </p:nvSpPr>
        <p:spPr bwMode="black">
          <a:xfrm>
            <a:off x="3318607" y="5789544"/>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6" name="Freeform 111"/>
          <p:cNvSpPr>
            <a:spLocks noChangeAspect="1"/>
          </p:cNvSpPr>
          <p:nvPr/>
        </p:nvSpPr>
        <p:spPr bwMode="black">
          <a:xfrm>
            <a:off x="5684837" y="5813236"/>
            <a:ext cx="1066800" cy="689046"/>
          </a:xfrm>
          <a:custGeom>
            <a:avLst/>
            <a:gdLst>
              <a:gd name="connsiteX0" fmla="*/ 93529 w 794079"/>
              <a:gd name="connsiteY0" fmla="*/ 409985 h 512894"/>
              <a:gd name="connsiteX1" fmla="*/ 57350 w 794079"/>
              <a:gd name="connsiteY1" fmla="*/ 446163 h 512894"/>
              <a:gd name="connsiteX2" fmla="*/ 93529 w 794079"/>
              <a:gd name="connsiteY2" fmla="*/ 482342 h 512894"/>
              <a:gd name="connsiteX3" fmla="*/ 129707 w 794079"/>
              <a:gd name="connsiteY3" fmla="*/ 446163 h 512894"/>
              <a:gd name="connsiteX4" fmla="*/ 93529 w 794079"/>
              <a:gd name="connsiteY4" fmla="*/ 409985 h 512894"/>
              <a:gd name="connsiteX5" fmla="*/ 22935 w 794079"/>
              <a:gd name="connsiteY5" fmla="*/ 375286 h 512894"/>
              <a:gd name="connsiteX6" fmla="*/ 771144 w 794079"/>
              <a:gd name="connsiteY6" fmla="*/ 375286 h 512894"/>
              <a:gd name="connsiteX7" fmla="*/ 794079 w 794079"/>
              <a:gd name="connsiteY7" fmla="*/ 398221 h 512894"/>
              <a:gd name="connsiteX8" fmla="*/ 794079 w 794079"/>
              <a:gd name="connsiteY8" fmla="*/ 489959 h 512894"/>
              <a:gd name="connsiteX9" fmla="*/ 771144 w 794079"/>
              <a:gd name="connsiteY9" fmla="*/ 512894 h 512894"/>
              <a:gd name="connsiteX10" fmla="*/ 22935 w 794079"/>
              <a:gd name="connsiteY10" fmla="*/ 512894 h 512894"/>
              <a:gd name="connsiteX11" fmla="*/ 0 w 794079"/>
              <a:gd name="connsiteY11" fmla="*/ 489959 h 512894"/>
              <a:gd name="connsiteX12" fmla="*/ 0 w 794079"/>
              <a:gd name="connsiteY12" fmla="*/ 398221 h 512894"/>
              <a:gd name="connsiteX13" fmla="*/ 22935 w 794079"/>
              <a:gd name="connsiteY13" fmla="*/ 375286 h 512894"/>
              <a:gd name="connsiteX14" fmla="*/ 93529 w 794079"/>
              <a:gd name="connsiteY14" fmla="*/ 222341 h 512894"/>
              <a:gd name="connsiteX15" fmla="*/ 57350 w 794079"/>
              <a:gd name="connsiteY15" fmla="*/ 258520 h 512894"/>
              <a:gd name="connsiteX16" fmla="*/ 93529 w 794079"/>
              <a:gd name="connsiteY16" fmla="*/ 294699 h 512894"/>
              <a:gd name="connsiteX17" fmla="*/ 129707 w 794079"/>
              <a:gd name="connsiteY17" fmla="*/ 258520 h 512894"/>
              <a:gd name="connsiteX18" fmla="*/ 93529 w 794079"/>
              <a:gd name="connsiteY18" fmla="*/ 222341 h 512894"/>
              <a:gd name="connsiteX19" fmla="*/ 22935 w 794079"/>
              <a:gd name="connsiteY19" fmla="*/ 187643 h 512894"/>
              <a:gd name="connsiteX20" fmla="*/ 771144 w 794079"/>
              <a:gd name="connsiteY20" fmla="*/ 187643 h 512894"/>
              <a:gd name="connsiteX21" fmla="*/ 794079 w 794079"/>
              <a:gd name="connsiteY21" fmla="*/ 210578 h 512894"/>
              <a:gd name="connsiteX22" fmla="*/ 794079 w 794079"/>
              <a:gd name="connsiteY22" fmla="*/ 302316 h 512894"/>
              <a:gd name="connsiteX23" fmla="*/ 771144 w 794079"/>
              <a:gd name="connsiteY23" fmla="*/ 325251 h 512894"/>
              <a:gd name="connsiteX24" fmla="*/ 22935 w 794079"/>
              <a:gd name="connsiteY24" fmla="*/ 325251 h 512894"/>
              <a:gd name="connsiteX25" fmla="*/ 0 w 794079"/>
              <a:gd name="connsiteY25" fmla="*/ 302316 h 512894"/>
              <a:gd name="connsiteX26" fmla="*/ 0 w 794079"/>
              <a:gd name="connsiteY26" fmla="*/ 210578 h 512894"/>
              <a:gd name="connsiteX27" fmla="*/ 22935 w 794079"/>
              <a:gd name="connsiteY27" fmla="*/ 187643 h 512894"/>
              <a:gd name="connsiteX28" fmla="*/ 93529 w 794079"/>
              <a:gd name="connsiteY28" fmla="*/ 34698 h 512894"/>
              <a:gd name="connsiteX29" fmla="*/ 57350 w 794079"/>
              <a:gd name="connsiteY29" fmla="*/ 70877 h 512894"/>
              <a:gd name="connsiteX30" fmla="*/ 93529 w 794079"/>
              <a:gd name="connsiteY30" fmla="*/ 107056 h 512894"/>
              <a:gd name="connsiteX31" fmla="*/ 129707 w 794079"/>
              <a:gd name="connsiteY31" fmla="*/ 70877 h 512894"/>
              <a:gd name="connsiteX32" fmla="*/ 93529 w 794079"/>
              <a:gd name="connsiteY32" fmla="*/ 34698 h 512894"/>
              <a:gd name="connsiteX33" fmla="*/ 22935 w 794079"/>
              <a:gd name="connsiteY33" fmla="*/ 0 h 512894"/>
              <a:gd name="connsiteX34" fmla="*/ 771144 w 794079"/>
              <a:gd name="connsiteY34" fmla="*/ 0 h 512894"/>
              <a:gd name="connsiteX35" fmla="*/ 794079 w 794079"/>
              <a:gd name="connsiteY35" fmla="*/ 22935 h 512894"/>
              <a:gd name="connsiteX36" fmla="*/ 794079 w 794079"/>
              <a:gd name="connsiteY36" fmla="*/ 114673 h 512894"/>
              <a:gd name="connsiteX37" fmla="*/ 771144 w 794079"/>
              <a:gd name="connsiteY37" fmla="*/ 137608 h 512894"/>
              <a:gd name="connsiteX38" fmla="*/ 22935 w 794079"/>
              <a:gd name="connsiteY38" fmla="*/ 137608 h 512894"/>
              <a:gd name="connsiteX39" fmla="*/ 0 w 794079"/>
              <a:gd name="connsiteY39" fmla="*/ 114673 h 512894"/>
              <a:gd name="connsiteX40" fmla="*/ 0 w 794079"/>
              <a:gd name="connsiteY40" fmla="*/ 22935 h 512894"/>
              <a:gd name="connsiteX41" fmla="*/ 22935 w 794079"/>
              <a:gd name="connsiteY41" fmla="*/ 0 h 51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4079" h="512894">
                <a:moveTo>
                  <a:pt x="93529" y="409985"/>
                </a:moveTo>
                <a:cubicBezTo>
                  <a:pt x="73548" y="409985"/>
                  <a:pt x="57350" y="426182"/>
                  <a:pt x="57350" y="446163"/>
                </a:cubicBezTo>
                <a:cubicBezTo>
                  <a:pt x="57350" y="466144"/>
                  <a:pt x="73548" y="482342"/>
                  <a:pt x="93529" y="482342"/>
                </a:cubicBezTo>
                <a:cubicBezTo>
                  <a:pt x="113510" y="482342"/>
                  <a:pt x="129707" y="466144"/>
                  <a:pt x="129707" y="446163"/>
                </a:cubicBezTo>
                <a:cubicBezTo>
                  <a:pt x="129707" y="426182"/>
                  <a:pt x="113510" y="409985"/>
                  <a:pt x="93529" y="409985"/>
                </a:cubicBezTo>
                <a:close/>
                <a:moveTo>
                  <a:pt x="22935" y="375286"/>
                </a:moveTo>
                <a:lnTo>
                  <a:pt x="771144" y="375286"/>
                </a:lnTo>
                <a:cubicBezTo>
                  <a:pt x="783811" y="375286"/>
                  <a:pt x="794079" y="385555"/>
                  <a:pt x="794079" y="398221"/>
                </a:cubicBezTo>
                <a:lnTo>
                  <a:pt x="794079" y="489959"/>
                </a:lnTo>
                <a:cubicBezTo>
                  <a:pt x="794079" y="502626"/>
                  <a:pt x="783811" y="512894"/>
                  <a:pt x="771144" y="512894"/>
                </a:cubicBezTo>
                <a:lnTo>
                  <a:pt x="22935" y="512894"/>
                </a:lnTo>
                <a:cubicBezTo>
                  <a:pt x="10269" y="512894"/>
                  <a:pt x="0" y="502626"/>
                  <a:pt x="0" y="489959"/>
                </a:cubicBezTo>
                <a:lnTo>
                  <a:pt x="0" y="398221"/>
                </a:lnTo>
                <a:cubicBezTo>
                  <a:pt x="0" y="385555"/>
                  <a:pt x="10269" y="375286"/>
                  <a:pt x="22935" y="375286"/>
                </a:cubicBezTo>
                <a:close/>
                <a:moveTo>
                  <a:pt x="93529" y="222341"/>
                </a:moveTo>
                <a:cubicBezTo>
                  <a:pt x="73548" y="222341"/>
                  <a:pt x="57350" y="238539"/>
                  <a:pt x="57350" y="258520"/>
                </a:cubicBezTo>
                <a:cubicBezTo>
                  <a:pt x="57350" y="278501"/>
                  <a:pt x="73548" y="294699"/>
                  <a:pt x="93529" y="294699"/>
                </a:cubicBezTo>
                <a:cubicBezTo>
                  <a:pt x="113510" y="294699"/>
                  <a:pt x="129707" y="278501"/>
                  <a:pt x="129707" y="258520"/>
                </a:cubicBezTo>
                <a:cubicBezTo>
                  <a:pt x="129707" y="238539"/>
                  <a:pt x="113510" y="222341"/>
                  <a:pt x="93529" y="222341"/>
                </a:cubicBezTo>
                <a:close/>
                <a:moveTo>
                  <a:pt x="22935" y="187643"/>
                </a:moveTo>
                <a:lnTo>
                  <a:pt x="771144" y="187643"/>
                </a:lnTo>
                <a:cubicBezTo>
                  <a:pt x="783811" y="187643"/>
                  <a:pt x="794079" y="197911"/>
                  <a:pt x="794079" y="210578"/>
                </a:cubicBezTo>
                <a:lnTo>
                  <a:pt x="794079" y="302316"/>
                </a:lnTo>
                <a:cubicBezTo>
                  <a:pt x="794079" y="314982"/>
                  <a:pt x="783811" y="325251"/>
                  <a:pt x="771144" y="325251"/>
                </a:cubicBezTo>
                <a:lnTo>
                  <a:pt x="22935" y="325251"/>
                </a:lnTo>
                <a:cubicBezTo>
                  <a:pt x="10269" y="325251"/>
                  <a:pt x="0" y="314982"/>
                  <a:pt x="0" y="302316"/>
                </a:cubicBezTo>
                <a:lnTo>
                  <a:pt x="0" y="210578"/>
                </a:lnTo>
                <a:cubicBezTo>
                  <a:pt x="0" y="197911"/>
                  <a:pt x="10269" y="187643"/>
                  <a:pt x="22935" y="187643"/>
                </a:cubicBezTo>
                <a:close/>
                <a:moveTo>
                  <a:pt x="93529" y="34698"/>
                </a:moveTo>
                <a:cubicBezTo>
                  <a:pt x="73548" y="34698"/>
                  <a:pt x="57350" y="50896"/>
                  <a:pt x="57350" y="70877"/>
                </a:cubicBezTo>
                <a:cubicBezTo>
                  <a:pt x="57350" y="90858"/>
                  <a:pt x="73548" y="107056"/>
                  <a:pt x="93529" y="107056"/>
                </a:cubicBezTo>
                <a:cubicBezTo>
                  <a:pt x="113510" y="107056"/>
                  <a:pt x="129707" y="90858"/>
                  <a:pt x="129707" y="70877"/>
                </a:cubicBezTo>
                <a:cubicBezTo>
                  <a:pt x="129707" y="50896"/>
                  <a:pt x="113510" y="34698"/>
                  <a:pt x="93529" y="34698"/>
                </a:cubicBezTo>
                <a:close/>
                <a:moveTo>
                  <a:pt x="22935" y="0"/>
                </a:moveTo>
                <a:lnTo>
                  <a:pt x="771144" y="0"/>
                </a:lnTo>
                <a:cubicBezTo>
                  <a:pt x="783811" y="0"/>
                  <a:pt x="794079" y="10268"/>
                  <a:pt x="794079" y="22935"/>
                </a:cubicBezTo>
                <a:lnTo>
                  <a:pt x="794079" y="114673"/>
                </a:lnTo>
                <a:cubicBezTo>
                  <a:pt x="794079" y="127339"/>
                  <a:pt x="783811" y="137608"/>
                  <a:pt x="771144" y="137608"/>
                </a:cubicBezTo>
                <a:lnTo>
                  <a:pt x="22935" y="137608"/>
                </a:lnTo>
                <a:cubicBezTo>
                  <a:pt x="10269" y="137608"/>
                  <a:pt x="0" y="127339"/>
                  <a:pt x="0" y="114673"/>
                </a:cubicBezTo>
                <a:lnTo>
                  <a:pt x="0" y="22935"/>
                </a:lnTo>
                <a:cubicBezTo>
                  <a:pt x="0" y="10268"/>
                  <a:pt x="10269" y="0"/>
                  <a:pt x="22935"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0" name="Straight Connector 29"/>
          <p:cNvCxnSpPr/>
          <p:nvPr/>
        </p:nvCxnSpPr>
        <p:spPr>
          <a:xfrm>
            <a:off x="3852007" y="4883473"/>
            <a:ext cx="4030" cy="90607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449692" y="5336508"/>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218237" y="5387599"/>
            <a:ext cx="0" cy="4767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449692" y="5336508"/>
            <a:ext cx="4768545" cy="5109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852007" y="3233067"/>
            <a:ext cx="0" cy="65956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7" name="Freeform 127"/>
          <p:cNvSpPr>
            <a:spLocks noChangeAspect="1"/>
          </p:cNvSpPr>
          <p:nvPr/>
        </p:nvSpPr>
        <p:spPr bwMode="black">
          <a:xfrm>
            <a:off x="7437437" y="45640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9" name="Freeform 127"/>
          <p:cNvSpPr>
            <a:spLocks noChangeAspect="1"/>
          </p:cNvSpPr>
          <p:nvPr/>
        </p:nvSpPr>
        <p:spPr bwMode="black">
          <a:xfrm>
            <a:off x="7437466" y="2354262"/>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 name="Connector: Elbow 2"/>
          <p:cNvCxnSpPr/>
          <p:nvPr/>
        </p:nvCxnSpPr>
        <p:spPr>
          <a:xfrm flipV="1">
            <a:off x="4575230" y="2506662"/>
            <a:ext cx="2862207" cy="1527094"/>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Connector: Elbow 5"/>
          <p:cNvCxnSpPr/>
          <p:nvPr/>
        </p:nvCxnSpPr>
        <p:spPr>
          <a:xfrm flipV="1">
            <a:off x="4575230" y="3573462"/>
            <a:ext cx="2862207" cy="460294"/>
          </a:xfrm>
          <a:prstGeom prst="bentConnector3">
            <a:avLst>
              <a:gd name="adj1"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Freeform 127"/>
          <p:cNvSpPr>
            <a:spLocks noChangeAspect="1"/>
          </p:cNvSpPr>
          <p:nvPr/>
        </p:nvSpPr>
        <p:spPr bwMode="black">
          <a:xfrm>
            <a:off x="7437437" y="3363825"/>
            <a:ext cx="603790" cy="475181"/>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tx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15" name="Connector: Elbow 14"/>
          <p:cNvCxnSpPr/>
          <p:nvPr/>
        </p:nvCxnSpPr>
        <p:spPr>
          <a:xfrm>
            <a:off x="4575230" y="4033756"/>
            <a:ext cx="2862207" cy="682706"/>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589837" y="1484863"/>
            <a:ext cx="2418555"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gradFill>
                  <a:gsLst>
                    <a:gs pos="2917">
                      <a:schemeClr val="tx1"/>
                    </a:gs>
                    <a:gs pos="30000">
                      <a:schemeClr val="tx1"/>
                    </a:gs>
                  </a:gsLst>
                  <a:lin ang="5400000" scaled="0"/>
                </a:gradFill>
                <a:effectLst/>
                <a:uLnTx/>
                <a:uFillTx/>
              </a:rPr>
              <a:t>Customer network</a:t>
            </a:r>
          </a:p>
        </p:txBody>
      </p:sp>
      <p:sp>
        <p:nvSpPr>
          <p:cNvPr id="35" name="TextBox 34"/>
          <p:cNvSpPr txBox="1"/>
          <p:nvPr/>
        </p:nvSpPr>
        <p:spPr>
          <a:xfrm>
            <a:off x="3306888" y="3818960"/>
            <a:ext cx="686726"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en</a:t>
            </a:r>
            <a:r>
              <a:rPr kumimoji="0" lang="en-US" sz="1000" b="0" i="0" u="none" strike="noStrike" kern="0" cap="none" spc="0" normalizeH="0" baseline="0" noProof="0" dirty="0">
                <a:ln>
                  <a:noFill/>
                </a:ln>
                <a:solidFill>
                  <a:schemeClr val="bg1"/>
                </a:solidFill>
                <a:effectLst/>
                <a:uLnTx/>
                <a:uFillTx/>
              </a:rPr>
              <a:t>-us</a:t>
            </a:r>
          </a:p>
        </p:txBody>
      </p:sp>
      <p:sp>
        <p:nvSpPr>
          <p:cNvPr id="42" name="TextBox 41"/>
          <p:cNvSpPr txBox="1"/>
          <p:nvPr/>
        </p:nvSpPr>
        <p:spPr>
          <a:xfrm>
            <a:off x="3910946" y="3816773"/>
            <a:ext cx="664284"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fr-fr</a:t>
            </a:r>
            <a:endParaRPr kumimoji="0" lang="en-US" sz="1000" b="0" i="0" u="none" strike="noStrike" kern="0" cap="none" spc="0" normalizeH="0" baseline="0" noProof="0" dirty="0">
              <a:ln>
                <a:noFill/>
              </a:ln>
              <a:solidFill>
                <a:schemeClr val="bg1"/>
              </a:solidFill>
              <a:effectLst/>
              <a:uLnTx/>
              <a:uFillTx/>
            </a:endParaRPr>
          </a:p>
        </p:txBody>
      </p:sp>
      <p:sp>
        <p:nvSpPr>
          <p:cNvPr id="43" name="TextBox 42"/>
          <p:cNvSpPr txBox="1"/>
          <p:nvPr/>
        </p:nvSpPr>
        <p:spPr>
          <a:xfrm>
            <a:off x="3306888" y="4139412"/>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44" name="TextBox 43"/>
          <p:cNvSpPr txBox="1"/>
          <p:nvPr/>
        </p:nvSpPr>
        <p:spPr>
          <a:xfrm>
            <a:off x="3869268" y="4148947"/>
            <a:ext cx="70596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de-de</a:t>
            </a:r>
          </a:p>
        </p:txBody>
      </p:sp>
      <p:sp>
        <p:nvSpPr>
          <p:cNvPr id="45" name="TextBox 44"/>
          <p:cNvSpPr txBox="1"/>
          <p:nvPr/>
        </p:nvSpPr>
        <p:spPr>
          <a:xfrm>
            <a:off x="3306888" y="4504787"/>
            <a:ext cx="63222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jp-jp</a:t>
            </a:r>
            <a:endParaRPr kumimoji="0" lang="en-US" sz="1000" b="0" i="0" u="none" strike="noStrike" kern="0" cap="none" spc="0" normalizeH="0" baseline="0" noProof="0" dirty="0">
              <a:ln>
                <a:noFill/>
              </a:ln>
              <a:solidFill>
                <a:schemeClr val="bg1"/>
              </a:solidFill>
              <a:effectLst/>
              <a:uLnTx/>
              <a:uFillTx/>
            </a:endParaRPr>
          </a:p>
        </p:txBody>
      </p:sp>
      <p:sp>
        <p:nvSpPr>
          <p:cNvPr id="46" name="TextBox 45"/>
          <p:cNvSpPr txBox="1"/>
          <p:nvPr/>
        </p:nvSpPr>
        <p:spPr>
          <a:xfrm>
            <a:off x="3910946" y="4511443"/>
            <a:ext cx="62581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hi-in</a:t>
            </a:r>
          </a:p>
        </p:txBody>
      </p:sp>
      <p:sp>
        <p:nvSpPr>
          <p:cNvPr id="40" name="TextBox 39"/>
          <p:cNvSpPr txBox="1"/>
          <p:nvPr/>
        </p:nvSpPr>
        <p:spPr>
          <a:xfrm>
            <a:off x="1129893" y="5677023"/>
            <a:ext cx="686726"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en</a:t>
            </a:r>
            <a:r>
              <a:rPr kumimoji="0" lang="en-US" sz="1000" b="0" i="0" u="none" strike="noStrike" kern="0" cap="none" spc="0" normalizeH="0" baseline="0" noProof="0" dirty="0">
                <a:ln>
                  <a:noFill/>
                </a:ln>
                <a:solidFill>
                  <a:schemeClr val="bg1"/>
                </a:solidFill>
                <a:effectLst/>
                <a:uLnTx/>
                <a:uFillTx/>
              </a:rPr>
              <a:t>-us</a:t>
            </a:r>
          </a:p>
        </p:txBody>
      </p:sp>
      <p:sp>
        <p:nvSpPr>
          <p:cNvPr id="49" name="TextBox 48"/>
          <p:cNvSpPr txBox="1"/>
          <p:nvPr/>
        </p:nvSpPr>
        <p:spPr>
          <a:xfrm>
            <a:off x="1160058" y="5923412"/>
            <a:ext cx="664284"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fr-fr</a:t>
            </a:r>
            <a:endParaRPr kumimoji="0" lang="en-US" sz="1000" b="0" i="0" u="none" strike="noStrike" kern="0" cap="none" spc="0" normalizeH="0" baseline="0" noProof="0" dirty="0">
              <a:ln>
                <a:noFill/>
              </a:ln>
              <a:solidFill>
                <a:schemeClr val="bg1"/>
              </a:solidFill>
              <a:effectLst/>
              <a:uLnTx/>
              <a:uFillTx/>
            </a:endParaRPr>
          </a:p>
        </p:txBody>
      </p:sp>
      <p:sp>
        <p:nvSpPr>
          <p:cNvPr id="50" name="TextBox 49"/>
          <p:cNvSpPr txBox="1"/>
          <p:nvPr/>
        </p:nvSpPr>
        <p:spPr>
          <a:xfrm>
            <a:off x="3571871" y="5647521"/>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es-es</a:t>
            </a:r>
            <a:endParaRPr kumimoji="0" lang="en-US" sz="1000" b="0" i="0" u="none" strike="noStrike" kern="0" cap="none" spc="0" normalizeH="0" baseline="0" noProof="0" dirty="0">
              <a:ln>
                <a:noFill/>
              </a:ln>
              <a:solidFill>
                <a:schemeClr val="bg1"/>
              </a:solidFill>
              <a:effectLst/>
              <a:uLnTx/>
              <a:uFillTx/>
            </a:endParaRPr>
          </a:p>
        </p:txBody>
      </p:sp>
      <p:sp>
        <p:nvSpPr>
          <p:cNvPr id="51" name="TextBox 50"/>
          <p:cNvSpPr txBox="1"/>
          <p:nvPr/>
        </p:nvSpPr>
        <p:spPr>
          <a:xfrm>
            <a:off x="3557965" y="5907272"/>
            <a:ext cx="70596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de-de</a:t>
            </a:r>
          </a:p>
        </p:txBody>
      </p:sp>
      <p:sp>
        <p:nvSpPr>
          <p:cNvPr id="56" name="TextBox 55"/>
          <p:cNvSpPr txBox="1"/>
          <p:nvPr/>
        </p:nvSpPr>
        <p:spPr>
          <a:xfrm>
            <a:off x="5919622" y="5688135"/>
            <a:ext cx="63222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chemeClr val="bg1"/>
                </a:solidFill>
                <a:effectLst/>
                <a:uLnTx/>
                <a:uFillTx/>
              </a:rPr>
              <a:t>jp-jp</a:t>
            </a:r>
            <a:endParaRPr kumimoji="0" lang="en-US" sz="1000" b="0" i="0" u="none" strike="noStrike" kern="0" cap="none" spc="0" normalizeH="0" baseline="0" noProof="0" dirty="0">
              <a:ln>
                <a:noFill/>
              </a:ln>
              <a:solidFill>
                <a:schemeClr val="bg1"/>
              </a:solidFill>
              <a:effectLst/>
              <a:uLnTx/>
              <a:uFillTx/>
            </a:endParaRPr>
          </a:p>
        </p:txBody>
      </p:sp>
      <p:sp>
        <p:nvSpPr>
          <p:cNvPr id="57" name="TextBox 56"/>
          <p:cNvSpPr txBox="1"/>
          <p:nvPr/>
        </p:nvSpPr>
        <p:spPr>
          <a:xfrm>
            <a:off x="5947394" y="5954609"/>
            <a:ext cx="62581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chemeClr val="bg1"/>
                </a:solidFill>
                <a:effectLst/>
                <a:uLnTx/>
                <a:uFillTx/>
              </a:rPr>
              <a:t>hi-in</a:t>
            </a:r>
          </a:p>
        </p:txBody>
      </p:sp>
      <p:sp>
        <p:nvSpPr>
          <p:cNvPr id="64" name="Freeform 131"/>
          <p:cNvSpPr>
            <a:spLocks noChangeAspect="1"/>
          </p:cNvSpPr>
          <p:nvPr/>
        </p:nvSpPr>
        <p:spPr bwMode="black">
          <a:xfrm>
            <a:off x="3681418"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5" name="Freeform 131"/>
          <p:cNvSpPr>
            <a:spLocks noChangeAspect="1"/>
          </p:cNvSpPr>
          <p:nvPr/>
        </p:nvSpPr>
        <p:spPr bwMode="black">
          <a:xfrm>
            <a:off x="6006241" y="536205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6" name="Freeform 131"/>
          <p:cNvSpPr>
            <a:spLocks noChangeAspect="1"/>
          </p:cNvSpPr>
          <p:nvPr/>
        </p:nvSpPr>
        <p:spPr bwMode="black">
          <a:xfrm>
            <a:off x="3681418" y="536205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7" name="Freeform 131"/>
          <p:cNvSpPr>
            <a:spLocks noChangeAspect="1"/>
          </p:cNvSpPr>
          <p:nvPr/>
        </p:nvSpPr>
        <p:spPr bwMode="black">
          <a:xfrm>
            <a:off x="1301388" y="536205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8" name="Freeform 131"/>
          <p:cNvSpPr>
            <a:spLocks noChangeAspect="1"/>
          </p:cNvSpPr>
          <p:nvPr/>
        </p:nvSpPr>
        <p:spPr bwMode="black">
          <a:xfrm>
            <a:off x="3681418" y="355589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69" name="Freeform 131"/>
          <p:cNvSpPr>
            <a:spLocks noChangeAspect="1"/>
          </p:cNvSpPr>
          <p:nvPr/>
        </p:nvSpPr>
        <p:spPr bwMode="black">
          <a:xfrm>
            <a:off x="7017093" y="4521923"/>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70" name="Freeform 131"/>
          <p:cNvSpPr>
            <a:spLocks noChangeAspect="1"/>
          </p:cNvSpPr>
          <p:nvPr/>
        </p:nvSpPr>
        <p:spPr bwMode="black">
          <a:xfrm>
            <a:off x="7017093" y="3349340"/>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71" name="Freeform 131"/>
          <p:cNvSpPr>
            <a:spLocks noChangeAspect="1"/>
          </p:cNvSpPr>
          <p:nvPr/>
        </p:nvSpPr>
        <p:spPr bwMode="black">
          <a:xfrm>
            <a:off x="7017093" y="2319430"/>
            <a:ext cx="343735" cy="41228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89642" tIns="44821" rIns="89642" bIns="44821"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53" name="TextBox 52"/>
          <p:cNvSpPr txBox="1"/>
          <p:nvPr/>
        </p:nvSpPr>
        <p:spPr>
          <a:xfrm>
            <a:off x="7402922" y="4613433"/>
            <a:ext cx="62581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hi-in</a:t>
            </a:r>
          </a:p>
        </p:txBody>
      </p:sp>
      <p:sp>
        <p:nvSpPr>
          <p:cNvPr id="54" name="TextBox 53"/>
          <p:cNvSpPr txBox="1"/>
          <p:nvPr/>
        </p:nvSpPr>
        <p:spPr>
          <a:xfrm>
            <a:off x="7393272" y="4461951"/>
            <a:ext cx="63222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ysClr val="windowText" lastClr="000000"/>
                </a:solidFill>
                <a:effectLst/>
                <a:uLnTx/>
                <a:uFillTx/>
              </a:rPr>
              <a:t>jp-jp</a:t>
            </a:r>
            <a:endParaRPr kumimoji="0" lang="en-US" sz="1000" b="0" i="0" u="none" strike="noStrike" kern="0" cap="none" spc="0" normalizeH="0" baseline="0" noProof="0" dirty="0">
              <a:ln>
                <a:noFill/>
              </a:ln>
              <a:solidFill>
                <a:sysClr val="windowText" lastClr="000000"/>
              </a:solidFill>
              <a:effectLst/>
              <a:uLnTx/>
              <a:uFillTx/>
            </a:endParaRPr>
          </a:p>
        </p:txBody>
      </p:sp>
      <p:sp>
        <p:nvSpPr>
          <p:cNvPr id="55" name="TextBox 54"/>
          <p:cNvSpPr txBox="1"/>
          <p:nvPr/>
        </p:nvSpPr>
        <p:spPr>
          <a:xfrm>
            <a:off x="7379418" y="3405174"/>
            <a:ext cx="705962"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de-de</a:t>
            </a:r>
          </a:p>
        </p:txBody>
      </p:sp>
      <p:sp>
        <p:nvSpPr>
          <p:cNvPr id="58" name="TextBox 57"/>
          <p:cNvSpPr txBox="1"/>
          <p:nvPr/>
        </p:nvSpPr>
        <p:spPr>
          <a:xfrm>
            <a:off x="7400257" y="3275307"/>
            <a:ext cx="664284"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ysClr val="windowText" lastClr="000000"/>
                </a:solidFill>
                <a:effectLst/>
                <a:uLnTx/>
                <a:uFillTx/>
              </a:rPr>
              <a:t>es-es</a:t>
            </a:r>
            <a:endParaRPr kumimoji="0" lang="en-US" sz="1000" b="0" i="0" u="none" strike="noStrike" kern="0" cap="none" spc="0" normalizeH="0" baseline="0" noProof="0" dirty="0">
              <a:ln>
                <a:noFill/>
              </a:ln>
              <a:solidFill>
                <a:sysClr val="windowText" lastClr="000000"/>
              </a:solidFill>
              <a:effectLst/>
              <a:uLnTx/>
              <a:uFillTx/>
            </a:endParaRPr>
          </a:p>
        </p:txBody>
      </p:sp>
      <p:sp>
        <p:nvSpPr>
          <p:cNvPr id="59" name="TextBox 58"/>
          <p:cNvSpPr txBox="1"/>
          <p:nvPr/>
        </p:nvSpPr>
        <p:spPr>
          <a:xfrm>
            <a:off x="7457169" y="2399555"/>
            <a:ext cx="664284"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ysClr val="windowText" lastClr="000000"/>
                </a:solidFill>
                <a:effectLst/>
                <a:uLnTx/>
                <a:uFillTx/>
              </a:rPr>
              <a:t>fr-fr</a:t>
            </a:r>
            <a:endParaRPr kumimoji="0" lang="en-US" sz="1000" b="0" i="0" u="none" strike="noStrike" kern="0" cap="none" spc="0" normalizeH="0" baseline="0" noProof="0" dirty="0">
              <a:ln>
                <a:noFill/>
              </a:ln>
              <a:solidFill>
                <a:sysClr val="windowText" lastClr="000000"/>
              </a:solidFill>
              <a:effectLst/>
              <a:uLnTx/>
              <a:uFillTx/>
            </a:endParaRPr>
          </a:p>
        </p:txBody>
      </p:sp>
      <p:sp>
        <p:nvSpPr>
          <p:cNvPr id="60" name="TextBox 59"/>
          <p:cNvSpPr txBox="1"/>
          <p:nvPr/>
        </p:nvSpPr>
        <p:spPr>
          <a:xfrm>
            <a:off x="7415784" y="2256511"/>
            <a:ext cx="686726" cy="4339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err="1">
                <a:ln>
                  <a:noFill/>
                </a:ln>
                <a:solidFill>
                  <a:sysClr val="windowText" lastClr="000000"/>
                </a:solidFill>
                <a:effectLst/>
                <a:uLnTx/>
                <a:uFillTx/>
              </a:rPr>
              <a:t>en</a:t>
            </a:r>
            <a:r>
              <a:rPr kumimoji="0" lang="en-US" sz="1000" b="0" i="0" u="none" strike="noStrike" kern="0" cap="none" spc="0" normalizeH="0" baseline="0" noProof="0" dirty="0">
                <a:ln>
                  <a:noFill/>
                </a:ln>
                <a:solidFill>
                  <a:sysClr val="windowText" lastClr="000000"/>
                </a:solidFill>
                <a:effectLst/>
                <a:uLnTx/>
                <a:uFillTx/>
              </a:rPr>
              <a:t>-us</a:t>
            </a:r>
          </a:p>
        </p:txBody>
      </p:sp>
      <p:sp>
        <p:nvSpPr>
          <p:cNvPr id="61" name="TextBox 60"/>
          <p:cNvSpPr txBox="1"/>
          <p:nvPr/>
        </p:nvSpPr>
        <p:spPr>
          <a:xfrm>
            <a:off x="939134" y="5008782"/>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62" name="TextBox 61"/>
          <p:cNvSpPr txBox="1"/>
          <p:nvPr/>
        </p:nvSpPr>
        <p:spPr>
          <a:xfrm>
            <a:off x="3119971" y="4995588"/>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63" name="TextBox 62"/>
          <p:cNvSpPr txBox="1"/>
          <p:nvPr/>
        </p:nvSpPr>
        <p:spPr>
          <a:xfrm>
            <a:off x="5547655" y="5041838"/>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2" name="TextBox 71"/>
          <p:cNvSpPr txBox="1"/>
          <p:nvPr/>
        </p:nvSpPr>
        <p:spPr>
          <a:xfrm>
            <a:off x="7039977" y="2007907"/>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3" name="TextBox 72"/>
          <p:cNvSpPr txBox="1"/>
          <p:nvPr/>
        </p:nvSpPr>
        <p:spPr>
          <a:xfrm>
            <a:off x="7039977" y="2996554"/>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6" name="TextBox 75"/>
          <p:cNvSpPr txBox="1"/>
          <p:nvPr/>
        </p:nvSpPr>
        <p:spPr>
          <a:xfrm>
            <a:off x="7025511" y="4162507"/>
            <a:ext cx="1355950" cy="4339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rPr>
              <a:t>Total Size ~1.2GB</a:t>
            </a:r>
          </a:p>
        </p:txBody>
      </p:sp>
      <p:sp>
        <p:nvSpPr>
          <p:cNvPr id="77" name="TextBox 76"/>
          <p:cNvSpPr txBox="1"/>
          <p:nvPr/>
        </p:nvSpPr>
        <p:spPr>
          <a:xfrm>
            <a:off x="9624395" y="2413884"/>
            <a:ext cx="2641810" cy="1957459"/>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Distribution to clients based on language needs can now be accomplished </a:t>
            </a:r>
          </a:p>
        </p:txBody>
      </p:sp>
    </p:spTree>
    <p:extLst>
      <p:ext uri="{BB962C8B-B14F-4D97-AF65-F5344CB8AC3E}">
        <p14:creationId xmlns:p14="http://schemas.microsoft.com/office/powerpoint/2010/main" val="2231812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cstate="screen">
            <a:duotone>
              <a:schemeClr val="accent4">
                <a:shade val="45000"/>
                <a:satMod val="135000"/>
              </a:schemeClr>
              <a:prstClr val="white"/>
            </a:duotone>
            <a:extLst>
              <a:ext uri="{28A0092B-C50C-407E-A947-70E740481C1C}">
                <a14:useLocalDpi xmlns:a14="http://schemas.microsoft.com/office/drawing/2010/main"/>
              </a:ext>
            </a:extLst>
          </a:blip>
          <a:srcRect t="3796" b="9509"/>
          <a:stretch/>
        </p:blipFill>
        <p:spPr>
          <a:xfrm>
            <a:off x="0" y="0"/>
            <a:ext cx="12436475" cy="6994525"/>
          </a:xfrm>
          <a:prstGeom prst="rect">
            <a:avLst/>
          </a:prstGeom>
        </p:spPr>
      </p:pic>
      <p:sp>
        <p:nvSpPr>
          <p:cNvPr id="23" name="Rectangle 22"/>
          <p:cNvSpPr/>
          <p:nvPr/>
        </p:nvSpPr>
        <p:spPr bwMode="auto">
          <a:xfrm>
            <a:off x="472980" y="2354261"/>
            <a:ext cx="3657600" cy="3809999"/>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tx1"/>
              </a:solidFill>
              <a:effectLst/>
              <a:uLnTx/>
              <a:uFillTx/>
              <a:latin typeface="+mj-lt"/>
            </a:endParaRPr>
          </a:p>
        </p:txBody>
      </p:sp>
      <p:sp>
        <p:nvSpPr>
          <p:cNvPr id="25" name="Rectangle 24"/>
          <p:cNvSpPr/>
          <p:nvPr/>
        </p:nvSpPr>
        <p:spPr bwMode="auto">
          <a:xfrm>
            <a:off x="4465637" y="2354262"/>
            <a:ext cx="3657600" cy="3809999"/>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tx1"/>
              </a:solidFill>
              <a:effectLst/>
              <a:uLnTx/>
              <a:uFillTx/>
              <a:latin typeface="+mj-lt"/>
            </a:endParaRPr>
          </a:p>
        </p:txBody>
      </p:sp>
      <p:sp>
        <p:nvSpPr>
          <p:cNvPr id="84" name="TextBox 83"/>
          <p:cNvSpPr txBox="1"/>
          <p:nvPr/>
        </p:nvSpPr>
        <p:spPr>
          <a:xfrm>
            <a:off x="194407" y="68262"/>
            <a:ext cx="10363200" cy="904863"/>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solidFill>
                  <a:schemeClr val="bg1"/>
                </a:solidFill>
                <a:effectLst/>
                <a:uLnTx/>
                <a:uFillTx/>
                <a:latin typeface="Segoe UI Light"/>
                <a:ea typeface="+mn-ea"/>
                <a:cs typeface="+mn-cs"/>
              </a:rPr>
              <a:t>Other Improvements</a:t>
            </a:r>
          </a:p>
        </p:txBody>
      </p:sp>
      <p:sp>
        <p:nvSpPr>
          <p:cNvPr id="13" name="Rectangle 12"/>
          <p:cNvSpPr/>
          <p:nvPr/>
        </p:nvSpPr>
        <p:spPr bwMode="auto">
          <a:xfrm>
            <a:off x="8458295" y="2354263"/>
            <a:ext cx="3657600" cy="3809999"/>
          </a:xfrm>
          <a:prstGeom prst="rect">
            <a:avLst/>
          </a:prstGeom>
          <a:solidFill>
            <a:srgbClr val="D83B0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tx1"/>
              </a:solidFill>
              <a:effectLst/>
              <a:uLnTx/>
              <a:uFillTx/>
              <a:latin typeface="+mj-lt"/>
            </a:endParaRPr>
          </a:p>
        </p:txBody>
      </p:sp>
      <p:sp>
        <p:nvSpPr>
          <p:cNvPr id="14" name="TextBox 13"/>
          <p:cNvSpPr txBox="1"/>
          <p:nvPr/>
        </p:nvSpPr>
        <p:spPr>
          <a:xfrm>
            <a:off x="472979" y="2354261"/>
            <a:ext cx="3657600"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Deadline In Local Time</a:t>
            </a:r>
          </a:p>
        </p:txBody>
      </p:sp>
      <p:sp>
        <p:nvSpPr>
          <p:cNvPr id="17" name="TextBox 16"/>
          <p:cNvSpPr txBox="1"/>
          <p:nvPr/>
        </p:nvSpPr>
        <p:spPr>
          <a:xfrm>
            <a:off x="472979" y="3268663"/>
            <a:ext cx="3657600" cy="1418850"/>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You can set Deadlines in Local Time vs. UTC by adding the term “LOCAL” to your current deadline tool</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Available via GPO or ODT</a:t>
            </a:r>
          </a:p>
        </p:txBody>
      </p:sp>
      <p:sp>
        <p:nvSpPr>
          <p:cNvPr id="18" name="TextBox 17"/>
          <p:cNvSpPr txBox="1"/>
          <p:nvPr/>
        </p:nvSpPr>
        <p:spPr>
          <a:xfrm>
            <a:off x="8458294" y="2354261"/>
            <a:ext cx="3657601" cy="960263"/>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Smarter channel switching</a:t>
            </a:r>
          </a:p>
        </p:txBody>
      </p:sp>
      <p:sp>
        <p:nvSpPr>
          <p:cNvPr id="22" name="TextBox 21"/>
          <p:cNvSpPr txBox="1"/>
          <p:nvPr/>
        </p:nvSpPr>
        <p:spPr>
          <a:xfrm>
            <a:off x="4403155" y="2354261"/>
            <a:ext cx="3832331"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Switch Channels via CMD</a:t>
            </a:r>
          </a:p>
        </p:txBody>
      </p:sp>
      <p:sp>
        <p:nvSpPr>
          <p:cNvPr id="5" name="Rectangle 4"/>
          <p:cNvSpPr/>
          <p:nvPr/>
        </p:nvSpPr>
        <p:spPr bwMode="auto">
          <a:xfrm>
            <a:off x="4579937" y="4945063"/>
            <a:ext cx="3429000" cy="1143000"/>
          </a:xfrm>
          <a:prstGeom prst="rect">
            <a:avLst/>
          </a:prstGeom>
          <a:solidFill>
            <a:schemeClr val="bg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p:txBody>
      </p:sp>
      <p:sp>
        <p:nvSpPr>
          <p:cNvPr id="3" name="Rectangle 2"/>
          <p:cNvSpPr/>
          <p:nvPr/>
        </p:nvSpPr>
        <p:spPr>
          <a:xfrm>
            <a:off x="4579937" y="5389605"/>
            <a:ext cx="3526302" cy="25391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rPr>
              <a:t>OfficeC2RClient.exe /</a:t>
            </a:r>
            <a:r>
              <a:rPr kumimoji="0" lang="en-US" sz="1050" b="0" i="0" u="none" strike="noStrike" kern="0" cap="none" spc="0" normalizeH="0" baseline="0" noProof="0" dirty="0" err="1">
                <a:ln>
                  <a:noFill/>
                </a:ln>
                <a:solidFill>
                  <a:schemeClr val="bg1"/>
                </a:solidFill>
                <a:effectLst/>
                <a:uLnTx/>
                <a:uFillTx/>
                <a:latin typeface="Calibri" panose="020F0502020204030204" pitchFamily="34" charset="0"/>
                <a:ea typeface="Calibri" panose="020F0502020204030204" pitchFamily="34" charset="0"/>
              </a:rPr>
              <a:t>changesetting</a:t>
            </a:r>
            <a:r>
              <a:rPr kumimoji="0" lang="en-US" sz="1050" b="0" i="0" u="none" strike="noStrike" kern="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rPr>
              <a:t> Channel=</a:t>
            </a:r>
            <a:r>
              <a:rPr kumimoji="0" lang="en-US" sz="1050" b="0" i="1" u="none" strike="noStrike" kern="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rPr>
              <a:t>&lt;</a:t>
            </a:r>
            <a:r>
              <a:rPr kumimoji="0" lang="en-US" sz="1050" b="0" i="1" u="none" strike="noStrike" kern="0" cap="none" spc="0" normalizeH="0" baseline="0" noProof="0" dirty="0" err="1">
                <a:ln>
                  <a:noFill/>
                </a:ln>
                <a:solidFill>
                  <a:schemeClr val="bg1"/>
                </a:solidFill>
                <a:effectLst/>
                <a:uLnTx/>
                <a:uFillTx/>
                <a:latin typeface="Calibri" panose="020F0502020204030204" pitchFamily="34" charset="0"/>
                <a:ea typeface="Calibri" panose="020F0502020204030204" pitchFamily="34" charset="0"/>
              </a:rPr>
              <a:t>channelName</a:t>
            </a:r>
            <a:r>
              <a:rPr kumimoji="0" lang="en-US" sz="1050" b="0" i="1" u="none" strike="noStrike" kern="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rPr>
              <a:t>&gt;</a:t>
            </a:r>
          </a:p>
        </p:txBody>
      </p:sp>
      <p:sp>
        <p:nvSpPr>
          <p:cNvPr id="10" name="TextBox 9"/>
          <p:cNvSpPr txBox="1"/>
          <p:nvPr/>
        </p:nvSpPr>
        <p:spPr>
          <a:xfrm>
            <a:off x="960437" y="1203622"/>
            <a:ext cx="10134600"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Additional features to help admins better manage Office clients</a:t>
            </a:r>
          </a:p>
        </p:txBody>
      </p:sp>
      <p:graphicFrame>
        <p:nvGraphicFramePr>
          <p:cNvPr id="15" name="Table 14"/>
          <p:cNvGraphicFramePr>
            <a:graphicFrameLocks noGrp="1"/>
          </p:cNvGraphicFramePr>
          <p:nvPr>
            <p:extLst/>
          </p:nvPr>
        </p:nvGraphicFramePr>
        <p:xfrm>
          <a:off x="623228" y="4793234"/>
          <a:ext cx="3345662" cy="1092200"/>
        </p:xfrm>
        <a:graphic>
          <a:graphicData uri="http://schemas.openxmlformats.org/drawingml/2006/table">
            <a:tbl>
              <a:tblPr/>
              <a:tblGrid>
                <a:gridCol w="542008">
                  <a:extLst>
                    <a:ext uri="{9D8B030D-6E8A-4147-A177-3AD203B41FA5}">
                      <a16:colId xmlns:a16="http://schemas.microsoft.com/office/drawing/2014/main" val="814831557"/>
                    </a:ext>
                  </a:extLst>
                </a:gridCol>
                <a:gridCol w="1488210">
                  <a:extLst>
                    <a:ext uri="{9D8B030D-6E8A-4147-A177-3AD203B41FA5}">
                      <a16:colId xmlns:a16="http://schemas.microsoft.com/office/drawing/2014/main" val="83686321"/>
                    </a:ext>
                  </a:extLst>
                </a:gridCol>
                <a:gridCol w="1315444">
                  <a:extLst>
                    <a:ext uri="{9D8B030D-6E8A-4147-A177-3AD203B41FA5}">
                      <a16:colId xmlns:a16="http://schemas.microsoft.com/office/drawing/2014/main" val="2915936297"/>
                    </a:ext>
                  </a:extLst>
                </a:gridCol>
              </a:tblGrid>
              <a:tr h="0">
                <a:tc>
                  <a:txBody>
                    <a:bodyPr/>
                    <a:lstStyle/>
                    <a:p>
                      <a:pPr marL="0" marR="0" algn="ctr" fontAlgn="t">
                        <a:spcBef>
                          <a:spcPts val="0"/>
                        </a:spcBef>
                        <a:spcAft>
                          <a:spcPts val="0"/>
                        </a:spcAft>
                      </a:pPr>
                      <a:r>
                        <a:rPr lang="en-US" sz="900" b="1" dirty="0">
                          <a:solidFill>
                            <a:schemeClr val="bg1"/>
                          </a:solidFill>
                          <a:effectLst/>
                          <a:latin typeface="Calibri" panose="020F0502020204030204" pitchFamily="34" charset="0"/>
                        </a:rPr>
                        <a:t>Attribute</a:t>
                      </a:r>
                      <a:endParaRPr lang="en-US" sz="900" dirty="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b="1">
                          <a:solidFill>
                            <a:schemeClr val="bg1"/>
                          </a:solidFill>
                          <a:effectLst/>
                          <a:latin typeface="Calibri" panose="020F0502020204030204" pitchFamily="34" charset="0"/>
                        </a:rPr>
                        <a:t>Value</a:t>
                      </a:r>
                      <a:endParaRPr lang="en-US" sz="90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b="1">
                          <a:solidFill>
                            <a:schemeClr val="bg1"/>
                          </a:solidFill>
                          <a:effectLst/>
                          <a:latin typeface="Calibri" panose="020F0502020204030204" pitchFamily="34" charset="0"/>
                        </a:rPr>
                        <a:t>Time Zone</a:t>
                      </a:r>
                      <a:endParaRPr lang="en-US" sz="90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040083304"/>
                  </a:ext>
                </a:extLst>
              </a:tr>
              <a:tr h="0">
                <a:tc>
                  <a:txBody>
                    <a:bodyPr/>
                    <a:lstStyle/>
                    <a:p>
                      <a:pPr marL="0" marR="0" algn="ctr" fontAlgn="t">
                        <a:spcBef>
                          <a:spcPts val="0"/>
                        </a:spcBef>
                        <a:spcAft>
                          <a:spcPts val="0"/>
                        </a:spcAft>
                      </a:pPr>
                      <a:r>
                        <a:rPr lang="en-US" sz="900" i="1">
                          <a:solidFill>
                            <a:schemeClr val="bg1"/>
                          </a:solidFill>
                          <a:effectLst/>
                          <a:latin typeface="Calibri" panose="020F0502020204030204" pitchFamily="34" charset="0"/>
                        </a:rPr>
                        <a:t>Deadline</a:t>
                      </a:r>
                      <a:endParaRPr lang="en-US" sz="90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i="1" dirty="0">
                          <a:solidFill>
                            <a:schemeClr val="bg1"/>
                          </a:solidFill>
                          <a:effectLst/>
                          <a:latin typeface="Calibri" panose="020F0502020204030204" pitchFamily="34" charset="0"/>
                        </a:rPr>
                        <a:t>05/16/2014 18:30 </a:t>
                      </a:r>
                      <a:endParaRPr lang="en-US" sz="900" dirty="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a:solidFill>
                            <a:schemeClr val="bg1"/>
                          </a:solidFill>
                          <a:effectLst/>
                          <a:latin typeface="Calibri" panose="020F0502020204030204" pitchFamily="34" charset="0"/>
                        </a:rPr>
                        <a:t>UTC (default)</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811075096"/>
                  </a:ext>
                </a:extLst>
              </a:tr>
              <a:tr h="0">
                <a:tc>
                  <a:txBody>
                    <a:bodyPr/>
                    <a:lstStyle/>
                    <a:p>
                      <a:pPr marL="0" marR="0" algn="ctr" fontAlgn="t">
                        <a:spcBef>
                          <a:spcPts val="0"/>
                        </a:spcBef>
                        <a:spcAft>
                          <a:spcPts val="0"/>
                        </a:spcAft>
                      </a:pPr>
                      <a:r>
                        <a:rPr lang="en-US" sz="900" i="1">
                          <a:solidFill>
                            <a:schemeClr val="bg1"/>
                          </a:solidFill>
                          <a:effectLst/>
                          <a:latin typeface="Calibri" panose="020F0502020204030204" pitchFamily="34" charset="0"/>
                        </a:rPr>
                        <a:t>Deadline</a:t>
                      </a:r>
                      <a:endParaRPr lang="en-US" sz="90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i="1" dirty="0">
                          <a:solidFill>
                            <a:schemeClr val="bg1"/>
                          </a:solidFill>
                          <a:effectLst/>
                          <a:latin typeface="Calibri" panose="020F0502020204030204" pitchFamily="34" charset="0"/>
                        </a:rPr>
                        <a:t>05/16/2014 18:30 UTC</a:t>
                      </a:r>
                      <a:endParaRPr lang="en-US" sz="900" dirty="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dirty="0">
                          <a:solidFill>
                            <a:schemeClr val="bg1"/>
                          </a:solidFill>
                          <a:effectLst/>
                          <a:latin typeface="Calibri" panose="020F0502020204030204" pitchFamily="34" charset="0"/>
                        </a:rPr>
                        <a:t>UTC</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043404919"/>
                  </a:ext>
                </a:extLst>
              </a:tr>
              <a:tr h="0">
                <a:tc>
                  <a:txBody>
                    <a:bodyPr/>
                    <a:lstStyle/>
                    <a:p>
                      <a:pPr marL="0" marR="0" algn="ctr" fontAlgn="t">
                        <a:spcBef>
                          <a:spcPts val="0"/>
                        </a:spcBef>
                        <a:spcAft>
                          <a:spcPts val="0"/>
                        </a:spcAft>
                      </a:pPr>
                      <a:r>
                        <a:rPr lang="en-US" sz="900" i="1">
                          <a:solidFill>
                            <a:schemeClr val="bg1"/>
                          </a:solidFill>
                          <a:effectLst/>
                          <a:latin typeface="Calibri" panose="020F0502020204030204" pitchFamily="34" charset="0"/>
                        </a:rPr>
                        <a:t>Deadline</a:t>
                      </a:r>
                      <a:endParaRPr lang="en-US" sz="90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i="1">
                          <a:solidFill>
                            <a:schemeClr val="bg1"/>
                          </a:solidFill>
                          <a:effectLst/>
                          <a:latin typeface="Calibri" panose="020F0502020204030204" pitchFamily="34" charset="0"/>
                        </a:rPr>
                        <a:t>05/16/2014 18:30  LOCAL</a:t>
                      </a:r>
                      <a:endParaRPr lang="en-US" sz="900">
                        <a:solidFill>
                          <a:schemeClr val="bg1"/>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900" dirty="0">
                          <a:solidFill>
                            <a:schemeClr val="bg1"/>
                          </a:solidFill>
                          <a:effectLst/>
                          <a:latin typeface="Calibri" panose="020F0502020204030204" pitchFamily="34" charset="0"/>
                        </a:rPr>
                        <a:t>time based on local Windows time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898526583"/>
                  </a:ext>
                </a:extLst>
              </a:tr>
            </a:tbl>
          </a:graphicData>
        </a:graphic>
      </p:graphicFrame>
      <p:sp>
        <p:nvSpPr>
          <p:cNvPr id="30" name="TextBox 29"/>
          <p:cNvSpPr txBox="1"/>
          <p:nvPr/>
        </p:nvSpPr>
        <p:spPr>
          <a:xfrm>
            <a:off x="8458293" y="3268663"/>
            <a:ext cx="3640604" cy="2000548"/>
          </a:xfrm>
          <a:prstGeom prst="rect">
            <a:avLst/>
          </a:prstGeom>
          <a:noFill/>
        </p:spPr>
        <p:txBody>
          <a:bodyPr wrap="square" lIns="182880" tIns="146304" rIns="182880" bIns="146304" rtlCol="0">
            <a:spAutoFit/>
          </a:bodyPr>
          <a:lstStyle/>
          <a:p>
            <a:pPr marL="285750" marR="0" lvl="0" indent="-28575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ysClr val="windowText" lastClr="000000"/>
                </a:solidFill>
                <a:effectLst/>
                <a:uLnTx/>
                <a:uFillTx/>
              </a:rPr>
              <a:t>Smarter when a device goes from a faster update channel to a slower update channel</a:t>
            </a:r>
          </a:p>
          <a:p>
            <a:pPr marL="285750" marR="0" lvl="0" indent="-28575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1400" b="0" i="0" u="none" strike="noStrike" kern="0" cap="none" spc="0" normalizeH="0" baseline="0" noProof="0" dirty="0">
              <a:ln>
                <a:noFill/>
              </a:ln>
              <a:solidFill>
                <a:sysClr val="windowText" lastClr="000000"/>
              </a:solidFill>
              <a:effectLst/>
              <a:uLnTx/>
              <a:uFillTx/>
            </a:endParaRPr>
          </a:p>
          <a:p>
            <a:pPr marL="285750" marR="0" lvl="0" indent="-28575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ysClr val="windowText" lastClr="000000"/>
                </a:solidFill>
                <a:effectLst/>
                <a:uLnTx/>
                <a:uFillTx/>
              </a:rPr>
              <a:t>C2R update engine checks Office CDN for the latest build using the MRO.cab files and updates to that version</a:t>
            </a:r>
          </a:p>
        </p:txBody>
      </p:sp>
      <p:sp>
        <p:nvSpPr>
          <p:cNvPr id="31" name="TextBox 30"/>
          <p:cNvSpPr txBox="1"/>
          <p:nvPr/>
        </p:nvSpPr>
        <p:spPr>
          <a:xfrm>
            <a:off x="4448639" y="3261025"/>
            <a:ext cx="3722732" cy="683264"/>
          </a:xfrm>
          <a:prstGeom prst="rect">
            <a:avLst/>
          </a:prstGeom>
          <a:noFill/>
        </p:spPr>
        <p:txBody>
          <a:bodyPr wrap="square" lIns="182880" tIns="146304" rIns="182880" bIns="146304" rtlCol="0">
            <a:spAutoFit/>
          </a:bodyPr>
          <a:lstStyle/>
          <a:p>
            <a:pPr marL="285750" marR="0" lvl="0" indent="-28575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ysClr val="windowText" lastClr="000000"/>
                </a:solidFill>
                <a:effectLst/>
                <a:uLnTx/>
                <a:uFillTx/>
              </a:rPr>
              <a:t>Enables admins to switch a PC’s update channel via the command-line</a:t>
            </a:r>
          </a:p>
        </p:txBody>
      </p:sp>
      <p:sp>
        <p:nvSpPr>
          <p:cNvPr id="34" name="Rectangle 33"/>
          <p:cNvSpPr/>
          <p:nvPr/>
        </p:nvSpPr>
        <p:spPr bwMode="auto">
          <a:xfrm>
            <a:off x="472979" y="6242433"/>
            <a:ext cx="11642916" cy="607629"/>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bg1"/>
              </a:solidFill>
              <a:effectLst/>
              <a:uLnTx/>
              <a:uFillTx/>
              <a:latin typeface="+mj-lt"/>
            </a:endParaRPr>
          </a:p>
        </p:txBody>
      </p:sp>
      <p:sp>
        <p:nvSpPr>
          <p:cNvPr id="35" name="TextBox 34"/>
          <p:cNvSpPr txBox="1"/>
          <p:nvPr/>
        </p:nvSpPr>
        <p:spPr>
          <a:xfrm>
            <a:off x="4506535" y="6294871"/>
            <a:ext cx="3696029"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Available: 1607 onwards</a:t>
            </a:r>
          </a:p>
        </p:txBody>
      </p:sp>
    </p:spTree>
    <p:extLst>
      <p:ext uri="{BB962C8B-B14F-4D97-AF65-F5344CB8AC3E}">
        <p14:creationId xmlns:p14="http://schemas.microsoft.com/office/powerpoint/2010/main" val="1613643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9287" b="6350"/>
          <a:stretch/>
        </p:blipFill>
        <p:spPr>
          <a:xfrm>
            <a:off x="0" y="0"/>
            <a:ext cx="12436475" cy="6994525"/>
          </a:xfrm>
          <a:prstGeom prst="rect">
            <a:avLst/>
          </a:prstGeom>
        </p:spPr>
      </p:pic>
      <p:sp>
        <p:nvSpPr>
          <p:cNvPr id="3" name="Rectangle 2"/>
          <p:cNvSpPr/>
          <p:nvPr/>
        </p:nvSpPr>
        <p:spPr bwMode="auto">
          <a:xfrm>
            <a:off x="0" y="0"/>
            <a:ext cx="12436475" cy="6994525"/>
          </a:xfrm>
          <a:prstGeom prst="rect">
            <a:avLst/>
          </a:prstGeom>
          <a:gradFill flip="none" rotWithShape="1">
            <a:gsLst>
              <a:gs pos="0">
                <a:schemeClr val="bg1"/>
              </a:gs>
              <a:gs pos="50000">
                <a:schemeClr val="bg1">
                  <a:alpha val="18000"/>
                </a:schemeClr>
              </a:gs>
              <a:gs pos="100000">
                <a:srgbClr val="FFFFFF">
                  <a:alpha val="10000"/>
                </a:srgb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4" name="Title 3"/>
          <p:cNvSpPr>
            <a:spLocks noGrp="1"/>
          </p:cNvSpPr>
          <p:nvPr>
            <p:ph type="title"/>
          </p:nvPr>
        </p:nvSpPr>
        <p:spPr>
          <a:xfrm>
            <a:off x="198437" y="525462"/>
            <a:ext cx="4953000" cy="6167842"/>
          </a:xfrm>
        </p:spPr>
        <p:txBody>
          <a:bodyPr/>
          <a:lstStyle/>
          <a:p>
            <a:r>
              <a:rPr lang="en-US" dirty="0">
                <a:solidFill>
                  <a:schemeClr val="tx1"/>
                </a:solidFill>
              </a:rPr>
              <a:t>Keep your users up to date with the latest features and capabilities </a:t>
            </a:r>
          </a:p>
        </p:txBody>
      </p:sp>
    </p:spTree>
    <p:extLst>
      <p:ext uri="{BB962C8B-B14F-4D97-AF65-F5344CB8AC3E}">
        <p14:creationId xmlns:p14="http://schemas.microsoft.com/office/powerpoint/2010/main" val="748661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 name="Picture 223"/>
          <p:cNvPicPr>
            <a:picLocks noChangeAspect="1"/>
          </p:cNvPicPr>
          <p:nvPr/>
        </p:nvPicPr>
        <p:blipFill rotWithShape="1">
          <a:blip r:embed="rId3" cstate="screen">
            <a:extLst>
              <a:ext uri="{28A0092B-C50C-407E-A947-70E740481C1C}">
                <a14:useLocalDpi xmlns:a14="http://schemas.microsoft.com/office/drawing/2010/main"/>
              </a:ext>
            </a:extLst>
          </a:blip>
          <a:srcRect l="202" t="23971" r="20600" b="9504"/>
          <a:stretch/>
        </p:blipFill>
        <p:spPr>
          <a:xfrm>
            <a:off x="0" y="22580"/>
            <a:ext cx="12436475" cy="6964171"/>
          </a:xfrm>
          <a:prstGeom prst="rect">
            <a:avLst/>
          </a:prstGeom>
        </p:spPr>
      </p:pic>
      <p:sp>
        <p:nvSpPr>
          <p:cNvPr id="94" name="Rectangle 93"/>
          <p:cNvSpPr/>
          <p:nvPr/>
        </p:nvSpPr>
        <p:spPr bwMode="auto">
          <a:xfrm>
            <a:off x="-32317" y="12849"/>
            <a:ext cx="12468792" cy="6959095"/>
          </a:xfrm>
          <a:prstGeom prst="rect">
            <a:avLst/>
          </a:prstGeom>
          <a:solidFill>
            <a:schemeClr val="accent1">
              <a:alpha val="4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nvGrpSpPr>
          <p:cNvPr id="95" name="Group 94"/>
          <p:cNvGrpSpPr/>
          <p:nvPr/>
        </p:nvGrpSpPr>
        <p:grpSpPr>
          <a:xfrm>
            <a:off x="2926433" y="662653"/>
            <a:ext cx="6770750" cy="5481738"/>
            <a:chOff x="6035359" y="3867796"/>
            <a:chExt cx="1659916" cy="1306349"/>
          </a:xfrm>
          <a:solidFill>
            <a:schemeClr val="bg1"/>
          </a:solidFill>
        </p:grpSpPr>
        <p:sp>
          <p:nvSpPr>
            <p:cNvPr id="96" name="Freeform 104"/>
            <p:cNvSpPr>
              <a:spLocks noChangeAspect="1" noEditPoints="1"/>
            </p:cNvSpPr>
            <p:nvPr/>
          </p:nvSpPr>
          <p:spPr bwMode="black">
            <a:xfrm>
              <a:off x="6647376" y="4164090"/>
              <a:ext cx="435883" cy="43588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grpFill/>
            <a:ln>
              <a:noFill/>
            </a:ln>
            <a:extLst/>
          </p:spPr>
          <p:txBody>
            <a:bodyPr vert="horz" wrap="square" lIns="93278" tIns="46639" rIns="93278" bIns="46639"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97" name="Freeform 41"/>
            <p:cNvSpPr>
              <a:spLocks noChangeAspect="1"/>
            </p:cNvSpPr>
            <p:nvPr/>
          </p:nvSpPr>
          <p:spPr bwMode="black">
            <a:xfrm>
              <a:off x="6035359" y="3867796"/>
              <a:ext cx="1659916" cy="1306349"/>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733892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 name="Picture 223"/>
          <p:cNvPicPr>
            <a:picLocks noChangeAspect="1"/>
          </p:cNvPicPr>
          <p:nvPr/>
        </p:nvPicPr>
        <p:blipFill rotWithShape="1">
          <a:blip r:embed="rId3" cstate="screen">
            <a:extLst>
              <a:ext uri="{28A0092B-C50C-407E-A947-70E740481C1C}">
                <a14:useLocalDpi xmlns:a14="http://schemas.microsoft.com/office/drawing/2010/main"/>
              </a:ext>
            </a:extLst>
          </a:blip>
          <a:srcRect l="202" t="23971" r="20600" b="9504"/>
          <a:stretch/>
        </p:blipFill>
        <p:spPr>
          <a:xfrm>
            <a:off x="0" y="22580"/>
            <a:ext cx="12436475" cy="6964171"/>
          </a:xfrm>
          <a:prstGeom prst="rect">
            <a:avLst/>
          </a:prstGeom>
        </p:spPr>
      </p:pic>
      <p:sp>
        <p:nvSpPr>
          <p:cNvPr id="94" name="Rectangle 93"/>
          <p:cNvSpPr/>
          <p:nvPr/>
        </p:nvSpPr>
        <p:spPr bwMode="auto">
          <a:xfrm>
            <a:off x="-32317" y="12849"/>
            <a:ext cx="12468792" cy="6959095"/>
          </a:xfrm>
          <a:prstGeom prst="rect">
            <a:avLst/>
          </a:prstGeom>
          <a:solidFill>
            <a:schemeClr val="accent1">
              <a:alpha val="4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grpSp>
        <p:nvGrpSpPr>
          <p:cNvPr id="95" name="Group 94"/>
          <p:cNvGrpSpPr/>
          <p:nvPr/>
        </p:nvGrpSpPr>
        <p:grpSpPr>
          <a:xfrm>
            <a:off x="2926433" y="662653"/>
            <a:ext cx="6770750" cy="5481738"/>
            <a:chOff x="6035359" y="3867796"/>
            <a:chExt cx="1659916" cy="1306349"/>
          </a:xfrm>
          <a:solidFill>
            <a:schemeClr val="bg1"/>
          </a:solidFill>
        </p:grpSpPr>
        <p:sp>
          <p:nvSpPr>
            <p:cNvPr id="96" name="Freeform 104"/>
            <p:cNvSpPr>
              <a:spLocks noChangeAspect="1" noEditPoints="1"/>
            </p:cNvSpPr>
            <p:nvPr/>
          </p:nvSpPr>
          <p:spPr bwMode="black">
            <a:xfrm>
              <a:off x="6647376" y="4164090"/>
              <a:ext cx="435883" cy="43588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grpFill/>
            <a:ln>
              <a:noFill/>
            </a:ln>
            <a:extLst/>
          </p:spPr>
          <p:txBody>
            <a:bodyPr vert="horz" wrap="square" lIns="93278" tIns="46639" rIns="93278" bIns="46639"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97" name="Freeform 41"/>
            <p:cNvSpPr>
              <a:spLocks noChangeAspect="1"/>
            </p:cNvSpPr>
            <p:nvPr/>
          </p:nvSpPr>
          <p:spPr bwMode="black">
            <a:xfrm>
              <a:off x="6035359" y="3867796"/>
              <a:ext cx="1659916" cy="1306349"/>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145362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l="202" t="23971" r="20600" b="9504"/>
          <a:stretch/>
        </p:blipFill>
        <p:spPr>
          <a:xfrm>
            <a:off x="0" y="22580"/>
            <a:ext cx="12436475" cy="6964171"/>
          </a:xfrm>
          <a:prstGeom prst="rect">
            <a:avLst/>
          </a:prstGeom>
        </p:spPr>
      </p:pic>
      <p:sp>
        <p:nvSpPr>
          <p:cNvPr id="4" name="Title 3"/>
          <p:cNvSpPr>
            <a:spLocks noGrp="1"/>
          </p:cNvSpPr>
          <p:nvPr>
            <p:ph type="title"/>
          </p:nvPr>
        </p:nvSpPr>
        <p:spPr/>
        <p:txBody>
          <a:bodyPr/>
          <a:lstStyle/>
          <a:p>
            <a:r>
              <a:rPr lang="en-US" dirty="0"/>
              <a:t>Updating Office using Configuration Manager</a:t>
            </a:r>
          </a:p>
        </p:txBody>
      </p:sp>
      <p:sp>
        <p:nvSpPr>
          <p:cNvPr id="5" name="Freeform 5"/>
          <p:cNvSpPr>
            <a:spLocks noChangeAspect="1" noEditPoints="1"/>
          </p:cNvSpPr>
          <p:nvPr/>
        </p:nvSpPr>
        <p:spPr bwMode="black">
          <a:xfrm>
            <a:off x="1037373" y="2278235"/>
            <a:ext cx="1450289" cy="902234"/>
          </a:xfrm>
          <a:custGeom>
            <a:avLst/>
            <a:gdLst>
              <a:gd name="T0" fmla="*/ 997 w 1058"/>
              <a:gd name="T1" fmla="*/ 289 h 657"/>
              <a:gd name="T2" fmla="*/ 903 w 1058"/>
              <a:gd name="T3" fmla="*/ 232 h 657"/>
              <a:gd name="T4" fmla="*/ 903 w 1058"/>
              <a:gd name="T5" fmla="*/ 216 h 657"/>
              <a:gd name="T6" fmla="*/ 843 w 1058"/>
              <a:gd name="T7" fmla="*/ 65 h 657"/>
              <a:gd name="T8" fmla="*/ 693 w 1058"/>
              <a:gd name="T9" fmla="*/ 0 h 657"/>
              <a:gd name="T10" fmla="*/ 508 w 1058"/>
              <a:gd name="T11" fmla="*/ 105 h 657"/>
              <a:gd name="T12" fmla="*/ 425 w 1058"/>
              <a:gd name="T13" fmla="*/ 89 h 657"/>
              <a:gd name="T14" fmla="*/ 276 w 1058"/>
              <a:gd name="T15" fmla="*/ 147 h 657"/>
              <a:gd name="T16" fmla="*/ 224 w 1058"/>
              <a:gd name="T17" fmla="*/ 224 h 657"/>
              <a:gd name="T18" fmla="*/ 215 w 1058"/>
              <a:gd name="T19" fmla="*/ 224 h 657"/>
              <a:gd name="T20" fmla="*/ 64 w 1058"/>
              <a:gd name="T21" fmla="*/ 288 h 657"/>
              <a:gd name="T22" fmla="*/ 0 w 1058"/>
              <a:gd name="T23" fmla="*/ 440 h 657"/>
              <a:gd name="T24" fmla="*/ 64 w 1058"/>
              <a:gd name="T25" fmla="*/ 592 h 657"/>
              <a:gd name="T26" fmla="*/ 215 w 1058"/>
              <a:gd name="T27" fmla="*/ 657 h 657"/>
              <a:gd name="T28" fmla="*/ 843 w 1058"/>
              <a:gd name="T29" fmla="*/ 657 h 657"/>
              <a:gd name="T30" fmla="*/ 997 w 1058"/>
              <a:gd name="T31" fmla="*/ 592 h 657"/>
              <a:gd name="T32" fmla="*/ 1058 w 1058"/>
              <a:gd name="T33" fmla="*/ 440 h 657"/>
              <a:gd name="T34" fmla="*/ 997 w 1058"/>
              <a:gd name="T35" fmla="*/ 289 h 657"/>
              <a:gd name="T36" fmla="*/ 843 w 1058"/>
              <a:gd name="T37" fmla="*/ 597 h 657"/>
              <a:gd name="T38" fmla="*/ 692 w 1058"/>
              <a:gd name="T39" fmla="*/ 597 h 657"/>
              <a:gd name="T40" fmla="*/ 692 w 1058"/>
              <a:gd name="T41" fmla="*/ 437 h 657"/>
              <a:gd name="T42" fmla="*/ 777 w 1058"/>
              <a:gd name="T43" fmla="*/ 437 h 657"/>
              <a:gd name="T44" fmla="*/ 607 w 1058"/>
              <a:gd name="T45" fmla="*/ 220 h 657"/>
              <a:gd name="T46" fmla="*/ 438 w 1058"/>
              <a:gd name="T47" fmla="*/ 437 h 657"/>
              <a:gd name="T48" fmla="*/ 523 w 1058"/>
              <a:gd name="T49" fmla="*/ 437 h 657"/>
              <a:gd name="T50" fmla="*/ 523 w 1058"/>
              <a:gd name="T51" fmla="*/ 597 h 657"/>
              <a:gd name="T52" fmla="*/ 215 w 1058"/>
              <a:gd name="T53" fmla="*/ 597 h 657"/>
              <a:gd name="T54" fmla="*/ 60 w 1058"/>
              <a:gd name="T55" fmla="*/ 440 h 657"/>
              <a:gd name="T56" fmla="*/ 215 w 1058"/>
              <a:gd name="T57" fmla="*/ 284 h 657"/>
              <a:gd name="T58" fmla="*/ 270 w 1058"/>
              <a:gd name="T59" fmla="*/ 297 h 657"/>
              <a:gd name="T60" fmla="*/ 425 w 1058"/>
              <a:gd name="T61" fmla="*/ 149 h 657"/>
              <a:gd name="T62" fmla="*/ 538 w 1058"/>
              <a:gd name="T63" fmla="*/ 199 h 657"/>
              <a:gd name="T64" fmla="*/ 693 w 1058"/>
              <a:gd name="T65" fmla="*/ 60 h 657"/>
              <a:gd name="T66" fmla="*/ 843 w 1058"/>
              <a:gd name="T67" fmla="*/ 216 h 657"/>
              <a:gd name="T68" fmla="*/ 831 w 1058"/>
              <a:gd name="T69" fmla="*/ 288 h 657"/>
              <a:gd name="T70" fmla="*/ 843 w 1058"/>
              <a:gd name="T71" fmla="*/ 284 h 657"/>
              <a:gd name="T72" fmla="*/ 998 w 1058"/>
              <a:gd name="T73" fmla="*/ 440 h 657"/>
              <a:gd name="T74" fmla="*/ 843 w 1058"/>
              <a:gd name="T75" fmla="*/ 597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8" h="657">
                <a:moveTo>
                  <a:pt x="997" y="289"/>
                </a:moveTo>
                <a:cubicBezTo>
                  <a:pt x="970" y="261"/>
                  <a:pt x="938" y="242"/>
                  <a:pt x="903" y="232"/>
                </a:cubicBezTo>
                <a:cubicBezTo>
                  <a:pt x="903" y="227"/>
                  <a:pt x="903" y="222"/>
                  <a:pt x="903" y="216"/>
                </a:cubicBezTo>
                <a:cubicBezTo>
                  <a:pt x="903" y="160"/>
                  <a:pt x="882" y="106"/>
                  <a:pt x="843" y="65"/>
                </a:cubicBezTo>
                <a:cubicBezTo>
                  <a:pt x="803" y="23"/>
                  <a:pt x="749" y="0"/>
                  <a:pt x="693" y="0"/>
                </a:cubicBezTo>
                <a:cubicBezTo>
                  <a:pt x="616" y="0"/>
                  <a:pt x="547" y="42"/>
                  <a:pt x="508" y="105"/>
                </a:cubicBezTo>
                <a:cubicBezTo>
                  <a:pt x="483" y="94"/>
                  <a:pt x="454" y="89"/>
                  <a:pt x="425" y="89"/>
                </a:cubicBezTo>
                <a:cubicBezTo>
                  <a:pt x="368" y="89"/>
                  <a:pt x="316" y="110"/>
                  <a:pt x="276" y="147"/>
                </a:cubicBezTo>
                <a:cubicBezTo>
                  <a:pt x="253" y="169"/>
                  <a:pt x="236" y="195"/>
                  <a:pt x="224" y="224"/>
                </a:cubicBezTo>
                <a:cubicBezTo>
                  <a:pt x="221" y="224"/>
                  <a:pt x="218" y="224"/>
                  <a:pt x="215" y="224"/>
                </a:cubicBezTo>
                <a:cubicBezTo>
                  <a:pt x="159" y="224"/>
                  <a:pt x="105" y="247"/>
                  <a:pt x="64" y="288"/>
                </a:cubicBezTo>
                <a:cubicBezTo>
                  <a:pt x="23" y="329"/>
                  <a:pt x="0" y="383"/>
                  <a:pt x="0" y="440"/>
                </a:cubicBezTo>
                <a:cubicBezTo>
                  <a:pt x="0" y="497"/>
                  <a:pt x="23" y="551"/>
                  <a:pt x="64" y="592"/>
                </a:cubicBezTo>
                <a:cubicBezTo>
                  <a:pt x="105" y="634"/>
                  <a:pt x="159" y="657"/>
                  <a:pt x="215" y="657"/>
                </a:cubicBezTo>
                <a:cubicBezTo>
                  <a:pt x="843" y="657"/>
                  <a:pt x="843" y="657"/>
                  <a:pt x="843" y="657"/>
                </a:cubicBezTo>
                <a:cubicBezTo>
                  <a:pt x="902" y="657"/>
                  <a:pt x="956" y="634"/>
                  <a:pt x="997" y="592"/>
                </a:cubicBezTo>
                <a:cubicBezTo>
                  <a:pt x="1036" y="551"/>
                  <a:pt x="1058" y="497"/>
                  <a:pt x="1058" y="440"/>
                </a:cubicBezTo>
                <a:cubicBezTo>
                  <a:pt x="1058" y="383"/>
                  <a:pt x="1036" y="329"/>
                  <a:pt x="997" y="289"/>
                </a:cubicBezTo>
                <a:close/>
                <a:moveTo>
                  <a:pt x="843" y="597"/>
                </a:moveTo>
                <a:cubicBezTo>
                  <a:pt x="843" y="597"/>
                  <a:pt x="843" y="597"/>
                  <a:pt x="692" y="597"/>
                </a:cubicBezTo>
                <a:cubicBezTo>
                  <a:pt x="692" y="437"/>
                  <a:pt x="692" y="437"/>
                  <a:pt x="692" y="437"/>
                </a:cubicBezTo>
                <a:cubicBezTo>
                  <a:pt x="777" y="437"/>
                  <a:pt x="777" y="437"/>
                  <a:pt x="777" y="437"/>
                </a:cubicBezTo>
                <a:cubicBezTo>
                  <a:pt x="607" y="220"/>
                  <a:pt x="607" y="220"/>
                  <a:pt x="607" y="220"/>
                </a:cubicBezTo>
                <a:cubicBezTo>
                  <a:pt x="438" y="437"/>
                  <a:pt x="438" y="437"/>
                  <a:pt x="438" y="437"/>
                </a:cubicBezTo>
                <a:cubicBezTo>
                  <a:pt x="523" y="437"/>
                  <a:pt x="523" y="437"/>
                  <a:pt x="523" y="437"/>
                </a:cubicBezTo>
                <a:cubicBezTo>
                  <a:pt x="523" y="597"/>
                  <a:pt x="523" y="597"/>
                  <a:pt x="523" y="597"/>
                </a:cubicBezTo>
                <a:cubicBezTo>
                  <a:pt x="442" y="597"/>
                  <a:pt x="341" y="597"/>
                  <a:pt x="215" y="597"/>
                </a:cubicBezTo>
                <a:cubicBezTo>
                  <a:pt x="131" y="597"/>
                  <a:pt x="60" y="525"/>
                  <a:pt x="60" y="440"/>
                </a:cubicBezTo>
                <a:cubicBezTo>
                  <a:pt x="60" y="356"/>
                  <a:pt x="131" y="284"/>
                  <a:pt x="215" y="284"/>
                </a:cubicBezTo>
                <a:cubicBezTo>
                  <a:pt x="236" y="284"/>
                  <a:pt x="253" y="288"/>
                  <a:pt x="270" y="297"/>
                </a:cubicBezTo>
                <a:cubicBezTo>
                  <a:pt x="274" y="212"/>
                  <a:pt x="341" y="149"/>
                  <a:pt x="425" y="149"/>
                </a:cubicBezTo>
                <a:cubicBezTo>
                  <a:pt x="471" y="149"/>
                  <a:pt x="508" y="166"/>
                  <a:pt x="538" y="199"/>
                </a:cubicBezTo>
                <a:cubicBezTo>
                  <a:pt x="546" y="123"/>
                  <a:pt x="613" y="60"/>
                  <a:pt x="693" y="60"/>
                </a:cubicBezTo>
                <a:cubicBezTo>
                  <a:pt x="776" y="60"/>
                  <a:pt x="843" y="132"/>
                  <a:pt x="843" y="216"/>
                </a:cubicBezTo>
                <a:cubicBezTo>
                  <a:pt x="843" y="242"/>
                  <a:pt x="839" y="267"/>
                  <a:pt x="831" y="288"/>
                </a:cubicBezTo>
                <a:cubicBezTo>
                  <a:pt x="835" y="284"/>
                  <a:pt x="839" y="284"/>
                  <a:pt x="843" y="284"/>
                </a:cubicBezTo>
                <a:cubicBezTo>
                  <a:pt x="931" y="284"/>
                  <a:pt x="998" y="356"/>
                  <a:pt x="998" y="440"/>
                </a:cubicBezTo>
                <a:cubicBezTo>
                  <a:pt x="998" y="525"/>
                  <a:pt x="931" y="597"/>
                  <a:pt x="843" y="597"/>
                </a:cubicBezTo>
                <a:close/>
              </a:path>
            </a:pathLst>
          </a:custGeom>
          <a:solidFill>
            <a:schemeClr val="accent1"/>
          </a:solidFill>
          <a:ln>
            <a:noFill/>
          </a:ln>
        </p:spPr>
        <p:txBody>
          <a:bodyPr vert="horz" wrap="square" lIns="47449" tIns="23724" rIns="47449" bIns="23724" numCol="1" anchor="t" anchorCtr="0" compatLnSpc="1">
            <a:prstTxWarp prst="textNoShape">
              <a:avLst/>
            </a:prstTxWarp>
          </a:bodyPr>
          <a:lstStyle/>
          <a:p>
            <a:pPr marL="0" marR="0" lvl="0" indent="0" defTabSz="484008" eaLnBrk="1" fontAlgn="auto" latinLnBrk="0" hangingPunct="1">
              <a:lnSpc>
                <a:spcPct val="100000"/>
              </a:lnSpc>
              <a:spcBef>
                <a:spcPts val="0"/>
              </a:spcBef>
              <a:spcAft>
                <a:spcPts val="0"/>
              </a:spcAft>
              <a:buClrTx/>
              <a:buSzTx/>
              <a:buFontTx/>
              <a:buNone/>
              <a:tabLst/>
              <a:defRPr/>
            </a:pPr>
            <a:endParaRPr kumimoji="0" lang="en-US" sz="934" b="0" i="0" u="none" strike="noStrike" kern="0" cap="none" spc="0" normalizeH="0" baseline="0" noProof="0" dirty="0">
              <a:ln>
                <a:noFill/>
              </a:ln>
              <a:solidFill>
                <a:schemeClr val="bg1"/>
              </a:solidFill>
              <a:effectLst/>
              <a:uLnTx/>
              <a:uFillTx/>
            </a:endParaRPr>
          </a:p>
        </p:txBody>
      </p:sp>
      <p:sp>
        <p:nvSpPr>
          <p:cNvPr id="6" name="TextBox 5"/>
          <p:cNvSpPr txBox="1"/>
          <p:nvPr/>
        </p:nvSpPr>
        <p:spPr>
          <a:xfrm>
            <a:off x="581585" y="3268695"/>
            <a:ext cx="2527726" cy="489194"/>
          </a:xfrm>
          <a:prstGeom prst="rect">
            <a:avLst/>
          </a:prstGeom>
          <a:noFill/>
        </p:spPr>
        <p:txBody>
          <a:bodyPr wrap="square" lIns="182854" tIns="146283" rIns="182854" bIns="146283"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399" b="0" i="0" u="none" strike="noStrike" kern="0" cap="none" spc="0" normalizeH="0" baseline="0" noProof="0" dirty="0">
                <a:ln>
                  <a:noFill/>
                </a:ln>
                <a:solidFill>
                  <a:sysClr val="windowText" lastClr="000000"/>
                </a:solidFill>
                <a:effectLst/>
                <a:uLnTx/>
                <a:uFillTx/>
                <a:latin typeface="Segoe UI Semibold" panose="020B0702040204020203" pitchFamily="34" charset="0"/>
                <a:cs typeface="Segoe UI Semibold" panose="020B0702040204020203" pitchFamily="34" charset="0"/>
              </a:rPr>
              <a:t>Microsoft Update package</a:t>
            </a:r>
          </a:p>
        </p:txBody>
      </p:sp>
      <p:sp>
        <p:nvSpPr>
          <p:cNvPr id="7" name="Freeform 4"/>
          <p:cNvSpPr>
            <a:spLocks noChangeAspect="1"/>
          </p:cNvSpPr>
          <p:nvPr/>
        </p:nvSpPr>
        <p:spPr bwMode="black">
          <a:xfrm>
            <a:off x="4008750" y="2310862"/>
            <a:ext cx="842917" cy="836977"/>
          </a:xfrm>
          <a:custGeom>
            <a:avLst/>
            <a:gdLst>
              <a:gd name="connsiteX0" fmla="*/ 0 w 1208341"/>
              <a:gd name="connsiteY0" fmla="*/ 445145 h 1199827"/>
              <a:gd name="connsiteX1" fmla="*/ 16338 w 1208341"/>
              <a:gd name="connsiteY1" fmla="*/ 458290 h 1199827"/>
              <a:gd name="connsiteX2" fmla="*/ 604170 w 1208341"/>
              <a:gd name="connsiteY2" fmla="*/ 593891 h 1199827"/>
              <a:gd name="connsiteX3" fmla="*/ 1192003 w 1208341"/>
              <a:gd name="connsiteY3" fmla="*/ 458290 h 1199827"/>
              <a:gd name="connsiteX4" fmla="*/ 1208341 w 1208341"/>
              <a:gd name="connsiteY4" fmla="*/ 445145 h 1199827"/>
              <a:gd name="connsiteX5" fmla="*/ 1208341 w 1208341"/>
              <a:gd name="connsiteY5" fmla="*/ 965655 h 1199827"/>
              <a:gd name="connsiteX6" fmla="*/ 1208341 w 1208341"/>
              <a:gd name="connsiteY6" fmla="*/ 965659 h 1199827"/>
              <a:gd name="connsiteX7" fmla="*/ 604170 w 1208341"/>
              <a:gd name="connsiteY7" fmla="*/ 1199827 h 1199827"/>
              <a:gd name="connsiteX8" fmla="*/ 0 w 1208341"/>
              <a:gd name="connsiteY8" fmla="*/ 965659 h 1199827"/>
              <a:gd name="connsiteX9" fmla="*/ 603170 w 1208341"/>
              <a:gd name="connsiteY9" fmla="*/ 0 h 1199827"/>
              <a:gd name="connsiteX10" fmla="*/ 1206340 w 1208341"/>
              <a:gd name="connsiteY10" fmla="*/ 259109 h 1199827"/>
              <a:gd name="connsiteX11" fmla="*/ 603170 w 1208341"/>
              <a:gd name="connsiteY11" fmla="*/ 518218 h 1199827"/>
              <a:gd name="connsiteX12" fmla="*/ 0 w 1208341"/>
              <a:gd name="connsiteY12" fmla="*/ 259109 h 1199827"/>
              <a:gd name="connsiteX13" fmla="*/ 603170 w 1208341"/>
              <a:gd name="connsiteY13" fmla="*/ 0 h 119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8341" h="1199827">
                <a:moveTo>
                  <a:pt x="0" y="445145"/>
                </a:moveTo>
                <a:lnTo>
                  <a:pt x="16338" y="458290"/>
                </a:lnTo>
                <a:cubicBezTo>
                  <a:pt x="129544" y="539061"/>
                  <a:pt x="350335" y="593891"/>
                  <a:pt x="604170" y="593891"/>
                </a:cubicBezTo>
                <a:cubicBezTo>
                  <a:pt x="858005" y="593891"/>
                  <a:pt x="1078797" y="539061"/>
                  <a:pt x="1192003" y="458290"/>
                </a:cubicBezTo>
                <a:lnTo>
                  <a:pt x="1208341" y="445145"/>
                </a:lnTo>
                <a:lnTo>
                  <a:pt x="1208341" y="965655"/>
                </a:lnTo>
                <a:lnTo>
                  <a:pt x="1208341" y="965659"/>
                </a:lnTo>
                <a:cubicBezTo>
                  <a:pt x="1208341" y="1094988"/>
                  <a:pt x="937845" y="1199827"/>
                  <a:pt x="604170" y="1199827"/>
                </a:cubicBezTo>
                <a:cubicBezTo>
                  <a:pt x="270495" y="1199827"/>
                  <a:pt x="0" y="1094988"/>
                  <a:pt x="0" y="965659"/>
                </a:cubicBezTo>
                <a:close/>
                <a:moveTo>
                  <a:pt x="603170" y="0"/>
                </a:moveTo>
                <a:cubicBezTo>
                  <a:pt x="936291" y="0"/>
                  <a:pt x="1206340" y="116007"/>
                  <a:pt x="1206340" y="259109"/>
                </a:cubicBezTo>
                <a:cubicBezTo>
                  <a:pt x="1206340" y="402211"/>
                  <a:pt x="936291" y="518218"/>
                  <a:pt x="603170" y="518218"/>
                </a:cubicBezTo>
                <a:cubicBezTo>
                  <a:pt x="270049" y="518218"/>
                  <a:pt x="0" y="402211"/>
                  <a:pt x="0" y="259109"/>
                </a:cubicBezTo>
                <a:cubicBezTo>
                  <a:pt x="0" y="116007"/>
                  <a:pt x="270049" y="0"/>
                  <a:pt x="603170" y="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36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8" name="TextBox 7"/>
          <p:cNvSpPr txBox="1"/>
          <p:nvPr/>
        </p:nvSpPr>
        <p:spPr>
          <a:xfrm>
            <a:off x="3904927" y="2608189"/>
            <a:ext cx="1066649" cy="606188"/>
          </a:xfrm>
          <a:prstGeom prst="rect">
            <a:avLst/>
          </a:prstGeom>
          <a:noFill/>
        </p:spPr>
        <p:txBody>
          <a:bodyPr wrap="square" lIns="182854" tIns="146283" rIns="182854" bIns="146283"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100" b="0" i="0" u="none" strike="noStrike" kern="0" cap="none" spc="0" normalizeH="0" baseline="0" noProof="0" dirty="0">
                <a:ln>
                  <a:noFill/>
                </a:ln>
                <a:solidFill>
                  <a:schemeClr val="bg1"/>
                </a:solidFill>
                <a:effectLst/>
                <a:uLnTx/>
                <a:uFillTx/>
              </a:rPr>
              <a:t>Microsoft Update</a:t>
            </a:r>
          </a:p>
        </p:txBody>
      </p:sp>
      <p:sp>
        <p:nvSpPr>
          <p:cNvPr id="9" name="TextBox 8"/>
          <p:cNvSpPr txBox="1"/>
          <p:nvPr/>
        </p:nvSpPr>
        <p:spPr>
          <a:xfrm>
            <a:off x="3211211" y="3268695"/>
            <a:ext cx="2437993" cy="489194"/>
          </a:xfrm>
          <a:prstGeom prst="rect">
            <a:avLst/>
          </a:prstGeom>
          <a:noFill/>
        </p:spPr>
        <p:txBody>
          <a:bodyPr wrap="square" lIns="182854" tIns="146283" rIns="182854" bIns="146283"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399" b="0" i="0" u="none" strike="noStrike" kern="0" cap="none" spc="0" normalizeH="0" baseline="0" noProof="0" dirty="0">
                <a:ln>
                  <a:noFill/>
                </a:ln>
                <a:solidFill>
                  <a:sysClr val="windowText" lastClr="000000"/>
                </a:solidFill>
                <a:effectLst/>
                <a:uLnTx/>
                <a:uFillTx/>
                <a:latin typeface="Segoe UI Semibold" panose="020B0702040204020203" pitchFamily="34" charset="0"/>
                <a:cs typeface="Segoe UI Semibold" panose="020B0702040204020203" pitchFamily="34" charset="0"/>
              </a:rPr>
              <a:t>Download &amp; Scan</a:t>
            </a:r>
          </a:p>
        </p:txBody>
      </p:sp>
      <p:sp>
        <p:nvSpPr>
          <p:cNvPr id="10" name="Freeform 21"/>
          <p:cNvSpPr>
            <a:spLocks noChangeAspect="1" noEditPoints="1"/>
          </p:cNvSpPr>
          <p:nvPr/>
        </p:nvSpPr>
        <p:spPr bwMode="black">
          <a:xfrm>
            <a:off x="6410322" y="2277203"/>
            <a:ext cx="1450289" cy="903266"/>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accent1"/>
          </a:solidFill>
          <a:ln>
            <a:noFill/>
          </a:ln>
        </p:spPr>
        <p:txBody>
          <a:bodyPr vert="horz" wrap="square" lIns="91428" tIns="45713" rIns="91428" bIns="4571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sp>
        <p:nvSpPr>
          <p:cNvPr id="11" name="Freeform 8"/>
          <p:cNvSpPr>
            <a:spLocks noChangeAspect="1" noEditPoints="1"/>
          </p:cNvSpPr>
          <p:nvPr/>
        </p:nvSpPr>
        <p:spPr bwMode="black">
          <a:xfrm>
            <a:off x="7208697" y="2724285"/>
            <a:ext cx="230895" cy="276273"/>
          </a:xfrm>
          <a:custGeom>
            <a:avLst/>
            <a:gdLst>
              <a:gd name="T0" fmla="*/ 35 w 1200"/>
              <a:gd name="T1" fmla="*/ 52 h 1436"/>
              <a:gd name="T2" fmla="*/ 246 w 1200"/>
              <a:gd name="T3" fmla="*/ 350 h 1436"/>
              <a:gd name="T4" fmla="*/ 88 w 1200"/>
              <a:gd name="T5" fmla="*/ 204 h 1436"/>
              <a:gd name="T6" fmla="*/ 141 w 1200"/>
              <a:gd name="T7" fmla="*/ 64 h 1436"/>
              <a:gd name="T8" fmla="*/ 499 w 1200"/>
              <a:gd name="T9" fmla="*/ 5 h 1436"/>
              <a:gd name="T10" fmla="*/ 381 w 1200"/>
              <a:gd name="T11" fmla="*/ 133 h 1436"/>
              <a:gd name="T12" fmla="*/ 446 w 1200"/>
              <a:gd name="T13" fmla="*/ 110 h 1436"/>
              <a:gd name="T14" fmla="*/ 552 w 1200"/>
              <a:gd name="T15" fmla="*/ 403 h 1436"/>
              <a:gd name="T16" fmla="*/ 643 w 1200"/>
              <a:gd name="T17" fmla="*/ 210 h 1436"/>
              <a:gd name="T18" fmla="*/ 929 w 1200"/>
              <a:gd name="T19" fmla="*/ 198 h 1436"/>
              <a:gd name="T20" fmla="*/ 789 w 1200"/>
              <a:gd name="T21" fmla="*/ 64 h 1436"/>
              <a:gd name="T22" fmla="*/ 841 w 1200"/>
              <a:gd name="T23" fmla="*/ 204 h 1436"/>
              <a:gd name="T24" fmla="*/ 1197 w 1200"/>
              <a:gd name="T25" fmla="*/ 5 h 1436"/>
              <a:gd name="T26" fmla="*/ 1029 w 1200"/>
              <a:gd name="T27" fmla="*/ 63 h 1436"/>
              <a:gd name="T28" fmla="*/ 1075 w 1200"/>
              <a:gd name="T29" fmla="*/ 122 h 1436"/>
              <a:gd name="T30" fmla="*/ 1110 w 1200"/>
              <a:gd name="T31" fmla="*/ 403 h 1436"/>
              <a:gd name="T32" fmla="*/ 225 w 1200"/>
              <a:gd name="T33" fmla="*/ 519 h 1436"/>
              <a:gd name="T34" fmla="*/ 120 w 1200"/>
              <a:gd name="T35" fmla="*/ 554 h 1436"/>
              <a:gd name="T36" fmla="*/ 80 w 1200"/>
              <a:gd name="T37" fmla="*/ 648 h 1436"/>
              <a:gd name="T38" fmla="*/ 138 w 1200"/>
              <a:gd name="T39" fmla="*/ 612 h 1436"/>
              <a:gd name="T40" fmla="*/ 225 w 1200"/>
              <a:gd name="T41" fmla="*/ 519 h 1436"/>
              <a:gd name="T42" fmla="*/ 364 w 1200"/>
              <a:gd name="T43" fmla="*/ 565 h 1436"/>
              <a:gd name="T44" fmla="*/ 574 w 1200"/>
              <a:gd name="T45" fmla="*/ 870 h 1436"/>
              <a:gd name="T46" fmla="*/ 411 w 1200"/>
              <a:gd name="T47" fmla="*/ 724 h 1436"/>
              <a:gd name="T48" fmla="*/ 469 w 1200"/>
              <a:gd name="T49" fmla="*/ 577 h 1436"/>
              <a:gd name="T50" fmla="*/ 818 w 1200"/>
              <a:gd name="T51" fmla="*/ 519 h 1436"/>
              <a:gd name="T52" fmla="*/ 701 w 1200"/>
              <a:gd name="T53" fmla="*/ 648 h 1436"/>
              <a:gd name="T54" fmla="*/ 771 w 1200"/>
              <a:gd name="T55" fmla="*/ 624 h 1436"/>
              <a:gd name="T56" fmla="*/ 871 w 1200"/>
              <a:gd name="T57" fmla="*/ 917 h 1436"/>
              <a:gd name="T58" fmla="*/ 0 w 1200"/>
              <a:gd name="T59" fmla="*/ 1238 h 1436"/>
              <a:gd name="T60" fmla="*/ 281 w 1200"/>
              <a:gd name="T61" fmla="*/ 1232 h 1436"/>
              <a:gd name="T62" fmla="*/ 141 w 1200"/>
              <a:gd name="T63" fmla="*/ 1098 h 1436"/>
              <a:gd name="T64" fmla="*/ 193 w 1200"/>
              <a:gd name="T65" fmla="*/ 1232 h 1436"/>
              <a:gd name="T66" fmla="*/ 552 w 1200"/>
              <a:gd name="T67" fmla="*/ 1030 h 1436"/>
              <a:gd name="T68" fmla="*/ 381 w 1200"/>
              <a:gd name="T69" fmla="*/ 1089 h 1436"/>
              <a:gd name="T70" fmla="*/ 422 w 1200"/>
              <a:gd name="T71" fmla="*/ 1147 h 1436"/>
              <a:gd name="T72" fmla="*/ 463 w 1200"/>
              <a:gd name="T73" fmla="*/ 1434 h 1436"/>
              <a:gd name="T74" fmla="*/ 783 w 1200"/>
              <a:gd name="T75" fmla="*/ 1436 h 1436"/>
              <a:gd name="T76" fmla="*/ 789 w 1200"/>
              <a:gd name="T77" fmla="*/ 1028 h 1436"/>
              <a:gd name="T78" fmla="*/ 783 w 1200"/>
              <a:gd name="T79" fmla="*/ 1436 h 1436"/>
              <a:gd name="T80" fmla="*/ 789 w 1200"/>
              <a:gd name="T81" fmla="*/ 1366 h 1436"/>
              <a:gd name="T82" fmla="*/ 1197 w 1200"/>
              <a:gd name="T83" fmla="*/ 1030 h 1436"/>
              <a:gd name="T84" fmla="*/ 1093 w 1200"/>
              <a:gd name="T85" fmla="*/ 1065 h 1436"/>
              <a:gd name="T86" fmla="*/ 1052 w 1200"/>
              <a:gd name="T87" fmla="*/ 1159 h 1436"/>
              <a:gd name="T88" fmla="*/ 1110 w 1200"/>
              <a:gd name="T89" fmla="*/ 1130 h 1436"/>
              <a:gd name="T90" fmla="*/ 1197 w 1200"/>
              <a:gd name="T91" fmla="*/ 1030 h 1436"/>
              <a:gd name="T92" fmla="*/ 1147 w 1200"/>
              <a:gd name="T93" fmla="*/ 519 h 1436"/>
              <a:gd name="T94" fmla="*/ 1029 w 1200"/>
              <a:gd name="T95" fmla="*/ 648 h 1436"/>
              <a:gd name="T96" fmla="*/ 1100 w 1200"/>
              <a:gd name="T97" fmla="*/ 624 h 1436"/>
              <a:gd name="T98" fmla="*/ 1200 w 1200"/>
              <a:gd name="T99" fmla="*/ 917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0" h="1436">
                <a:moveTo>
                  <a:pt x="141" y="408"/>
                </a:moveTo>
                <a:cubicBezTo>
                  <a:pt x="47" y="408"/>
                  <a:pt x="0" y="338"/>
                  <a:pt x="0" y="210"/>
                </a:cubicBezTo>
                <a:cubicBezTo>
                  <a:pt x="0" y="140"/>
                  <a:pt x="12" y="87"/>
                  <a:pt x="35" y="52"/>
                </a:cubicBezTo>
                <a:cubicBezTo>
                  <a:pt x="59" y="17"/>
                  <a:pt x="100" y="0"/>
                  <a:pt x="147" y="0"/>
                </a:cubicBezTo>
                <a:cubicBezTo>
                  <a:pt x="240" y="0"/>
                  <a:pt x="281" y="64"/>
                  <a:pt x="281" y="198"/>
                </a:cubicBezTo>
                <a:cubicBezTo>
                  <a:pt x="281" y="268"/>
                  <a:pt x="269" y="315"/>
                  <a:pt x="246" y="350"/>
                </a:cubicBezTo>
                <a:cubicBezTo>
                  <a:pt x="223" y="385"/>
                  <a:pt x="187" y="408"/>
                  <a:pt x="141" y="408"/>
                </a:cubicBezTo>
                <a:close/>
                <a:moveTo>
                  <a:pt x="141" y="64"/>
                </a:moveTo>
                <a:cubicBezTo>
                  <a:pt x="106" y="64"/>
                  <a:pt x="88" y="111"/>
                  <a:pt x="88" y="204"/>
                </a:cubicBezTo>
                <a:cubicBezTo>
                  <a:pt x="88" y="297"/>
                  <a:pt x="106" y="338"/>
                  <a:pt x="141" y="338"/>
                </a:cubicBezTo>
                <a:cubicBezTo>
                  <a:pt x="176" y="338"/>
                  <a:pt x="193" y="291"/>
                  <a:pt x="193" y="204"/>
                </a:cubicBezTo>
                <a:cubicBezTo>
                  <a:pt x="193" y="111"/>
                  <a:pt x="176" y="64"/>
                  <a:pt x="141" y="64"/>
                </a:cubicBezTo>
                <a:close/>
                <a:moveTo>
                  <a:pt x="552" y="5"/>
                </a:moveTo>
                <a:cubicBezTo>
                  <a:pt x="552" y="5"/>
                  <a:pt x="552" y="5"/>
                  <a:pt x="552" y="5"/>
                </a:cubicBezTo>
                <a:cubicBezTo>
                  <a:pt x="499" y="5"/>
                  <a:pt x="499" y="5"/>
                  <a:pt x="499" y="5"/>
                </a:cubicBezTo>
                <a:cubicBezTo>
                  <a:pt x="481" y="16"/>
                  <a:pt x="463" y="28"/>
                  <a:pt x="440" y="34"/>
                </a:cubicBezTo>
                <a:cubicBezTo>
                  <a:pt x="422" y="46"/>
                  <a:pt x="399" y="57"/>
                  <a:pt x="381" y="63"/>
                </a:cubicBezTo>
                <a:cubicBezTo>
                  <a:pt x="381" y="63"/>
                  <a:pt x="381" y="63"/>
                  <a:pt x="381" y="133"/>
                </a:cubicBezTo>
                <a:cubicBezTo>
                  <a:pt x="387" y="133"/>
                  <a:pt x="393" y="133"/>
                  <a:pt x="404" y="128"/>
                </a:cubicBezTo>
                <a:cubicBezTo>
                  <a:pt x="410" y="128"/>
                  <a:pt x="416" y="128"/>
                  <a:pt x="422" y="122"/>
                </a:cubicBezTo>
                <a:cubicBezTo>
                  <a:pt x="434" y="122"/>
                  <a:pt x="440" y="116"/>
                  <a:pt x="446" y="110"/>
                </a:cubicBezTo>
                <a:cubicBezTo>
                  <a:pt x="452" y="110"/>
                  <a:pt x="458" y="104"/>
                  <a:pt x="463" y="98"/>
                </a:cubicBezTo>
                <a:cubicBezTo>
                  <a:pt x="463" y="98"/>
                  <a:pt x="463" y="98"/>
                  <a:pt x="463" y="403"/>
                </a:cubicBezTo>
                <a:cubicBezTo>
                  <a:pt x="463" y="403"/>
                  <a:pt x="463" y="403"/>
                  <a:pt x="552" y="403"/>
                </a:cubicBezTo>
                <a:cubicBezTo>
                  <a:pt x="552" y="403"/>
                  <a:pt x="552" y="403"/>
                  <a:pt x="552" y="5"/>
                </a:cubicBezTo>
                <a:close/>
                <a:moveTo>
                  <a:pt x="783" y="408"/>
                </a:moveTo>
                <a:cubicBezTo>
                  <a:pt x="690" y="408"/>
                  <a:pt x="643" y="338"/>
                  <a:pt x="643" y="210"/>
                </a:cubicBezTo>
                <a:cubicBezTo>
                  <a:pt x="643" y="140"/>
                  <a:pt x="655" y="87"/>
                  <a:pt x="684" y="52"/>
                </a:cubicBezTo>
                <a:cubicBezTo>
                  <a:pt x="707" y="17"/>
                  <a:pt x="742" y="0"/>
                  <a:pt x="789" y="0"/>
                </a:cubicBezTo>
                <a:cubicBezTo>
                  <a:pt x="882" y="0"/>
                  <a:pt x="929" y="64"/>
                  <a:pt x="929" y="198"/>
                </a:cubicBezTo>
                <a:cubicBezTo>
                  <a:pt x="929" y="268"/>
                  <a:pt x="917" y="315"/>
                  <a:pt x="888" y="350"/>
                </a:cubicBezTo>
                <a:cubicBezTo>
                  <a:pt x="864" y="385"/>
                  <a:pt x="829" y="408"/>
                  <a:pt x="783" y="408"/>
                </a:cubicBezTo>
                <a:close/>
                <a:moveTo>
                  <a:pt x="789" y="64"/>
                </a:moveTo>
                <a:cubicBezTo>
                  <a:pt x="748" y="64"/>
                  <a:pt x="730" y="111"/>
                  <a:pt x="730" y="204"/>
                </a:cubicBezTo>
                <a:cubicBezTo>
                  <a:pt x="730" y="297"/>
                  <a:pt x="748" y="338"/>
                  <a:pt x="789" y="338"/>
                </a:cubicBezTo>
                <a:cubicBezTo>
                  <a:pt x="824" y="338"/>
                  <a:pt x="841" y="291"/>
                  <a:pt x="841" y="204"/>
                </a:cubicBezTo>
                <a:cubicBezTo>
                  <a:pt x="841" y="111"/>
                  <a:pt x="824" y="64"/>
                  <a:pt x="789" y="64"/>
                </a:cubicBezTo>
                <a:close/>
                <a:moveTo>
                  <a:pt x="1197" y="5"/>
                </a:moveTo>
                <a:cubicBezTo>
                  <a:pt x="1197" y="5"/>
                  <a:pt x="1197" y="5"/>
                  <a:pt x="1197" y="5"/>
                </a:cubicBezTo>
                <a:cubicBezTo>
                  <a:pt x="1145" y="5"/>
                  <a:pt x="1145" y="5"/>
                  <a:pt x="1145" y="5"/>
                </a:cubicBezTo>
                <a:cubicBezTo>
                  <a:pt x="1128" y="16"/>
                  <a:pt x="1110" y="28"/>
                  <a:pt x="1093" y="34"/>
                </a:cubicBezTo>
                <a:cubicBezTo>
                  <a:pt x="1075" y="46"/>
                  <a:pt x="1052" y="57"/>
                  <a:pt x="1029" y="63"/>
                </a:cubicBezTo>
                <a:cubicBezTo>
                  <a:pt x="1029" y="63"/>
                  <a:pt x="1029" y="63"/>
                  <a:pt x="1029" y="133"/>
                </a:cubicBezTo>
                <a:cubicBezTo>
                  <a:pt x="1035" y="133"/>
                  <a:pt x="1046" y="133"/>
                  <a:pt x="1052" y="128"/>
                </a:cubicBezTo>
                <a:cubicBezTo>
                  <a:pt x="1058" y="128"/>
                  <a:pt x="1070" y="128"/>
                  <a:pt x="1075" y="122"/>
                </a:cubicBezTo>
                <a:cubicBezTo>
                  <a:pt x="1081" y="122"/>
                  <a:pt x="1087" y="116"/>
                  <a:pt x="1093" y="110"/>
                </a:cubicBezTo>
                <a:cubicBezTo>
                  <a:pt x="1104" y="110"/>
                  <a:pt x="1110" y="104"/>
                  <a:pt x="1110" y="98"/>
                </a:cubicBezTo>
                <a:cubicBezTo>
                  <a:pt x="1110" y="98"/>
                  <a:pt x="1110" y="98"/>
                  <a:pt x="1110" y="403"/>
                </a:cubicBezTo>
                <a:cubicBezTo>
                  <a:pt x="1110" y="403"/>
                  <a:pt x="1110" y="403"/>
                  <a:pt x="1197" y="403"/>
                </a:cubicBezTo>
                <a:cubicBezTo>
                  <a:pt x="1197" y="403"/>
                  <a:pt x="1197" y="403"/>
                  <a:pt x="1197" y="5"/>
                </a:cubicBezTo>
                <a:close/>
                <a:moveTo>
                  <a:pt x="225" y="519"/>
                </a:moveTo>
                <a:cubicBezTo>
                  <a:pt x="225" y="519"/>
                  <a:pt x="225" y="519"/>
                  <a:pt x="225" y="519"/>
                </a:cubicBezTo>
                <a:cubicBezTo>
                  <a:pt x="173" y="519"/>
                  <a:pt x="173" y="519"/>
                  <a:pt x="173" y="519"/>
                </a:cubicBezTo>
                <a:cubicBezTo>
                  <a:pt x="155" y="530"/>
                  <a:pt x="138" y="542"/>
                  <a:pt x="120" y="554"/>
                </a:cubicBezTo>
                <a:cubicBezTo>
                  <a:pt x="97" y="560"/>
                  <a:pt x="80" y="571"/>
                  <a:pt x="56" y="577"/>
                </a:cubicBezTo>
                <a:cubicBezTo>
                  <a:pt x="56" y="577"/>
                  <a:pt x="56" y="577"/>
                  <a:pt x="56" y="648"/>
                </a:cubicBezTo>
                <a:cubicBezTo>
                  <a:pt x="62" y="648"/>
                  <a:pt x="68" y="648"/>
                  <a:pt x="80" y="648"/>
                </a:cubicBezTo>
                <a:cubicBezTo>
                  <a:pt x="85" y="642"/>
                  <a:pt x="91" y="642"/>
                  <a:pt x="103" y="636"/>
                </a:cubicBezTo>
                <a:cubicBezTo>
                  <a:pt x="109" y="636"/>
                  <a:pt x="115" y="630"/>
                  <a:pt x="120" y="624"/>
                </a:cubicBezTo>
                <a:cubicBezTo>
                  <a:pt x="126" y="624"/>
                  <a:pt x="132" y="618"/>
                  <a:pt x="138" y="612"/>
                </a:cubicBezTo>
                <a:cubicBezTo>
                  <a:pt x="138" y="612"/>
                  <a:pt x="138" y="612"/>
                  <a:pt x="138" y="917"/>
                </a:cubicBezTo>
                <a:cubicBezTo>
                  <a:pt x="138" y="917"/>
                  <a:pt x="138" y="917"/>
                  <a:pt x="225" y="917"/>
                </a:cubicBezTo>
                <a:cubicBezTo>
                  <a:pt x="225" y="917"/>
                  <a:pt x="225" y="917"/>
                  <a:pt x="225" y="519"/>
                </a:cubicBezTo>
                <a:close/>
                <a:moveTo>
                  <a:pt x="463" y="923"/>
                </a:moveTo>
                <a:cubicBezTo>
                  <a:pt x="370" y="923"/>
                  <a:pt x="323" y="853"/>
                  <a:pt x="323" y="724"/>
                </a:cubicBezTo>
                <a:cubicBezTo>
                  <a:pt x="323" y="653"/>
                  <a:pt x="335" y="600"/>
                  <a:pt x="364" y="565"/>
                </a:cubicBezTo>
                <a:cubicBezTo>
                  <a:pt x="387" y="530"/>
                  <a:pt x="422" y="512"/>
                  <a:pt x="475" y="512"/>
                </a:cubicBezTo>
                <a:cubicBezTo>
                  <a:pt x="562" y="512"/>
                  <a:pt x="609" y="583"/>
                  <a:pt x="609" y="712"/>
                </a:cubicBezTo>
                <a:cubicBezTo>
                  <a:pt x="609" y="782"/>
                  <a:pt x="597" y="829"/>
                  <a:pt x="574" y="870"/>
                </a:cubicBezTo>
                <a:cubicBezTo>
                  <a:pt x="545" y="905"/>
                  <a:pt x="510" y="923"/>
                  <a:pt x="463" y="923"/>
                </a:cubicBezTo>
                <a:close/>
                <a:moveTo>
                  <a:pt x="469" y="577"/>
                </a:moveTo>
                <a:cubicBezTo>
                  <a:pt x="428" y="577"/>
                  <a:pt x="411" y="624"/>
                  <a:pt x="411" y="724"/>
                </a:cubicBezTo>
                <a:cubicBezTo>
                  <a:pt x="411" y="811"/>
                  <a:pt x="428" y="853"/>
                  <a:pt x="469" y="853"/>
                </a:cubicBezTo>
                <a:cubicBezTo>
                  <a:pt x="504" y="853"/>
                  <a:pt x="521" y="806"/>
                  <a:pt x="521" y="718"/>
                </a:cubicBezTo>
                <a:cubicBezTo>
                  <a:pt x="521" y="624"/>
                  <a:pt x="504" y="577"/>
                  <a:pt x="469" y="577"/>
                </a:cubicBezTo>
                <a:close/>
                <a:moveTo>
                  <a:pt x="871" y="519"/>
                </a:moveTo>
                <a:cubicBezTo>
                  <a:pt x="871" y="519"/>
                  <a:pt x="871" y="519"/>
                  <a:pt x="871" y="519"/>
                </a:cubicBezTo>
                <a:cubicBezTo>
                  <a:pt x="818" y="519"/>
                  <a:pt x="818" y="519"/>
                  <a:pt x="818" y="519"/>
                </a:cubicBezTo>
                <a:cubicBezTo>
                  <a:pt x="807" y="530"/>
                  <a:pt x="783" y="542"/>
                  <a:pt x="765" y="554"/>
                </a:cubicBezTo>
                <a:cubicBezTo>
                  <a:pt x="748" y="560"/>
                  <a:pt x="724" y="571"/>
                  <a:pt x="701" y="577"/>
                </a:cubicBezTo>
                <a:cubicBezTo>
                  <a:pt x="701" y="577"/>
                  <a:pt x="701" y="577"/>
                  <a:pt x="701" y="648"/>
                </a:cubicBezTo>
                <a:cubicBezTo>
                  <a:pt x="706" y="648"/>
                  <a:pt x="718" y="648"/>
                  <a:pt x="724" y="648"/>
                </a:cubicBezTo>
                <a:cubicBezTo>
                  <a:pt x="730" y="642"/>
                  <a:pt x="742" y="642"/>
                  <a:pt x="748" y="636"/>
                </a:cubicBezTo>
                <a:cubicBezTo>
                  <a:pt x="754" y="636"/>
                  <a:pt x="760" y="630"/>
                  <a:pt x="771" y="624"/>
                </a:cubicBezTo>
                <a:cubicBezTo>
                  <a:pt x="777" y="624"/>
                  <a:pt x="783" y="618"/>
                  <a:pt x="783" y="612"/>
                </a:cubicBezTo>
                <a:cubicBezTo>
                  <a:pt x="783" y="612"/>
                  <a:pt x="783" y="612"/>
                  <a:pt x="783" y="917"/>
                </a:cubicBezTo>
                <a:cubicBezTo>
                  <a:pt x="783" y="917"/>
                  <a:pt x="783" y="917"/>
                  <a:pt x="871" y="917"/>
                </a:cubicBezTo>
                <a:cubicBezTo>
                  <a:pt x="871" y="917"/>
                  <a:pt x="871" y="917"/>
                  <a:pt x="871" y="519"/>
                </a:cubicBezTo>
                <a:close/>
                <a:moveTo>
                  <a:pt x="141" y="1436"/>
                </a:moveTo>
                <a:cubicBezTo>
                  <a:pt x="47" y="1436"/>
                  <a:pt x="0" y="1372"/>
                  <a:pt x="0" y="1238"/>
                </a:cubicBezTo>
                <a:cubicBezTo>
                  <a:pt x="0" y="1168"/>
                  <a:pt x="12" y="1121"/>
                  <a:pt x="35" y="1080"/>
                </a:cubicBezTo>
                <a:cubicBezTo>
                  <a:pt x="59" y="1045"/>
                  <a:pt x="100" y="1028"/>
                  <a:pt x="147" y="1028"/>
                </a:cubicBezTo>
                <a:cubicBezTo>
                  <a:pt x="240" y="1028"/>
                  <a:pt x="281" y="1098"/>
                  <a:pt x="281" y="1232"/>
                </a:cubicBezTo>
                <a:cubicBezTo>
                  <a:pt x="281" y="1296"/>
                  <a:pt x="269" y="1349"/>
                  <a:pt x="246" y="1384"/>
                </a:cubicBezTo>
                <a:cubicBezTo>
                  <a:pt x="223" y="1419"/>
                  <a:pt x="187" y="1436"/>
                  <a:pt x="141" y="1436"/>
                </a:cubicBezTo>
                <a:close/>
                <a:moveTo>
                  <a:pt x="141" y="1098"/>
                </a:moveTo>
                <a:cubicBezTo>
                  <a:pt x="106" y="1098"/>
                  <a:pt x="88" y="1145"/>
                  <a:pt x="88" y="1238"/>
                </a:cubicBezTo>
                <a:cubicBezTo>
                  <a:pt x="88" y="1325"/>
                  <a:pt x="106" y="1366"/>
                  <a:pt x="141" y="1366"/>
                </a:cubicBezTo>
                <a:cubicBezTo>
                  <a:pt x="176" y="1366"/>
                  <a:pt x="193" y="1325"/>
                  <a:pt x="193" y="1232"/>
                </a:cubicBezTo>
                <a:cubicBezTo>
                  <a:pt x="193" y="1139"/>
                  <a:pt x="176" y="1098"/>
                  <a:pt x="141" y="1098"/>
                </a:cubicBezTo>
                <a:close/>
                <a:moveTo>
                  <a:pt x="552" y="1030"/>
                </a:moveTo>
                <a:cubicBezTo>
                  <a:pt x="552" y="1030"/>
                  <a:pt x="552" y="1030"/>
                  <a:pt x="552" y="1030"/>
                </a:cubicBezTo>
                <a:cubicBezTo>
                  <a:pt x="499" y="1030"/>
                  <a:pt x="499" y="1030"/>
                  <a:pt x="499" y="1030"/>
                </a:cubicBezTo>
                <a:cubicBezTo>
                  <a:pt x="481" y="1042"/>
                  <a:pt x="463" y="1054"/>
                  <a:pt x="440" y="1065"/>
                </a:cubicBezTo>
                <a:cubicBezTo>
                  <a:pt x="422" y="1071"/>
                  <a:pt x="399" y="1083"/>
                  <a:pt x="381" y="1089"/>
                </a:cubicBezTo>
                <a:cubicBezTo>
                  <a:pt x="381" y="1089"/>
                  <a:pt x="381" y="1089"/>
                  <a:pt x="381" y="1159"/>
                </a:cubicBezTo>
                <a:cubicBezTo>
                  <a:pt x="387" y="1159"/>
                  <a:pt x="393" y="1159"/>
                  <a:pt x="404" y="1159"/>
                </a:cubicBezTo>
                <a:cubicBezTo>
                  <a:pt x="410" y="1153"/>
                  <a:pt x="416" y="1153"/>
                  <a:pt x="422" y="1147"/>
                </a:cubicBezTo>
                <a:cubicBezTo>
                  <a:pt x="434" y="1147"/>
                  <a:pt x="440" y="1141"/>
                  <a:pt x="446" y="1141"/>
                </a:cubicBezTo>
                <a:cubicBezTo>
                  <a:pt x="452" y="1136"/>
                  <a:pt x="458" y="1130"/>
                  <a:pt x="463" y="1130"/>
                </a:cubicBezTo>
                <a:cubicBezTo>
                  <a:pt x="463" y="1130"/>
                  <a:pt x="463" y="1130"/>
                  <a:pt x="463" y="1434"/>
                </a:cubicBezTo>
                <a:cubicBezTo>
                  <a:pt x="463" y="1434"/>
                  <a:pt x="463" y="1434"/>
                  <a:pt x="552" y="1434"/>
                </a:cubicBezTo>
                <a:cubicBezTo>
                  <a:pt x="552" y="1434"/>
                  <a:pt x="552" y="1434"/>
                  <a:pt x="552" y="1030"/>
                </a:cubicBezTo>
                <a:close/>
                <a:moveTo>
                  <a:pt x="783" y="1436"/>
                </a:moveTo>
                <a:cubicBezTo>
                  <a:pt x="690" y="1436"/>
                  <a:pt x="643" y="1372"/>
                  <a:pt x="643" y="1238"/>
                </a:cubicBezTo>
                <a:cubicBezTo>
                  <a:pt x="643" y="1168"/>
                  <a:pt x="655" y="1121"/>
                  <a:pt x="684" y="1080"/>
                </a:cubicBezTo>
                <a:cubicBezTo>
                  <a:pt x="707" y="1045"/>
                  <a:pt x="742" y="1028"/>
                  <a:pt x="789" y="1028"/>
                </a:cubicBezTo>
                <a:cubicBezTo>
                  <a:pt x="882" y="1028"/>
                  <a:pt x="929" y="1098"/>
                  <a:pt x="929" y="1232"/>
                </a:cubicBezTo>
                <a:cubicBezTo>
                  <a:pt x="929" y="1296"/>
                  <a:pt x="917" y="1349"/>
                  <a:pt x="888" y="1384"/>
                </a:cubicBezTo>
                <a:cubicBezTo>
                  <a:pt x="864" y="1419"/>
                  <a:pt x="829" y="1436"/>
                  <a:pt x="783" y="1436"/>
                </a:cubicBezTo>
                <a:close/>
                <a:moveTo>
                  <a:pt x="789" y="1098"/>
                </a:moveTo>
                <a:cubicBezTo>
                  <a:pt x="748" y="1098"/>
                  <a:pt x="730" y="1145"/>
                  <a:pt x="730" y="1238"/>
                </a:cubicBezTo>
                <a:cubicBezTo>
                  <a:pt x="730" y="1325"/>
                  <a:pt x="748" y="1366"/>
                  <a:pt x="789" y="1366"/>
                </a:cubicBezTo>
                <a:cubicBezTo>
                  <a:pt x="824" y="1366"/>
                  <a:pt x="841" y="1325"/>
                  <a:pt x="841" y="1232"/>
                </a:cubicBezTo>
                <a:cubicBezTo>
                  <a:pt x="841" y="1139"/>
                  <a:pt x="824" y="1098"/>
                  <a:pt x="789" y="1098"/>
                </a:cubicBezTo>
                <a:close/>
                <a:moveTo>
                  <a:pt x="1197" y="1030"/>
                </a:moveTo>
                <a:cubicBezTo>
                  <a:pt x="1197" y="1030"/>
                  <a:pt x="1197" y="1030"/>
                  <a:pt x="1197" y="1030"/>
                </a:cubicBezTo>
                <a:cubicBezTo>
                  <a:pt x="1145" y="1030"/>
                  <a:pt x="1145" y="1030"/>
                  <a:pt x="1145" y="1030"/>
                </a:cubicBezTo>
                <a:cubicBezTo>
                  <a:pt x="1128" y="1042"/>
                  <a:pt x="1110" y="1054"/>
                  <a:pt x="1093" y="1065"/>
                </a:cubicBezTo>
                <a:cubicBezTo>
                  <a:pt x="1075" y="1071"/>
                  <a:pt x="1052" y="1083"/>
                  <a:pt x="1029" y="1089"/>
                </a:cubicBezTo>
                <a:cubicBezTo>
                  <a:pt x="1029" y="1089"/>
                  <a:pt x="1029" y="1089"/>
                  <a:pt x="1029" y="1159"/>
                </a:cubicBezTo>
                <a:cubicBezTo>
                  <a:pt x="1035" y="1159"/>
                  <a:pt x="1046" y="1159"/>
                  <a:pt x="1052" y="1159"/>
                </a:cubicBezTo>
                <a:cubicBezTo>
                  <a:pt x="1058" y="1153"/>
                  <a:pt x="1070" y="1153"/>
                  <a:pt x="1075" y="1147"/>
                </a:cubicBezTo>
                <a:cubicBezTo>
                  <a:pt x="1081" y="1147"/>
                  <a:pt x="1087" y="1141"/>
                  <a:pt x="1093" y="1141"/>
                </a:cubicBezTo>
                <a:cubicBezTo>
                  <a:pt x="1104" y="1136"/>
                  <a:pt x="1110" y="1130"/>
                  <a:pt x="1110" y="1130"/>
                </a:cubicBezTo>
                <a:cubicBezTo>
                  <a:pt x="1110" y="1130"/>
                  <a:pt x="1110" y="1130"/>
                  <a:pt x="1110" y="1434"/>
                </a:cubicBezTo>
                <a:cubicBezTo>
                  <a:pt x="1110" y="1434"/>
                  <a:pt x="1110" y="1434"/>
                  <a:pt x="1197" y="1434"/>
                </a:cubicBezTo>
                <a:cubicBezTo>
                  <a:pt x="1197" y="1434"/>
                  <a:pt x="1197" y="1434"/>
                  <a:pt x="1197" y="1030"/>
                </a:cubicBezTo>
                <a:close/>
                <a:moveTo>
                  <a:pt x="1200" y="519"/>
                </a:moveTo>
                <a:cubicBezTo>
                  <a:pt x="1200" y="519"/>
                  <a:pt x="1200" y="519"/>
                  <a:pt x="1200" y="519"/>
                </a:cubicBezTo>
                <a:cubicBezTo>
                  <a:pt x="1147" y="519"/>
                  <a:pt x="1147" y="519"/>
                  <a:pt x="1147" y="519"/>
                </a:cubicBezTo>
                <a:cubicBezTo>
                  <a:pt x="1135" y="530"/>
                  <a:pt x="1111" y="542"/>
                  <a:pt x="1094" y="554"/>
                </a:cubicBezTo>
                <a:cubicBezTo>
                  <a:pt x="1076" y="560"/>
                  <a:pt x="1052" y="571"/>
                  <a:pt x="1029" y="577"/>
                </a:cubicBezTo>
                <a:cubicBezTo>
                  <a:pt x="1029" y="577"/>
                  <a:pt x="1029" y="577"/>
                  <a:pt x="1029" y="648"/>
                </a:cubicBezTo>
                <a:cubicBezTo>
                  <a:pt x="1035" y="648"/>
                  <a:pt x="1047" y="648"/>
                  <a:pt x="1052" y="648"/>
                </a:cubicBezTo>
                <a:cubicBezTo>
                  <a:pt x="1058" y="642"/>
                  <a:pt x="1070" y="642"/>
                  <a:pt x="1076" y="636"/>
                </a:cubicBezTo>
                <a:cubicBezTo>
                  <a:pt x="1082" y="636"/>
                  <a:pt x="1088" y="630"/>
                  <a:pt x="1100" y="624"/>
                </a:cubicBezTo>
                <a:cubicBezTo>
                  <a:pt x="1106" y="624"/>
                  <a:pt x="1111" y="618"/>
                  <a:pt x="1111" y="612"/>
                </a:cubicBezTo>
                <a:cubicBezTo>
                  <a:pt x="1111" y="612"/>
                  <a:pt x="1111" y="612"/>
                  <a:pt x="1111" y="917"/>
                </a:cubicBezTo>
                <a:cubicBezTo>
                  <a:pt x="1111" y="917"/>
                  <a:pt x="1111" y="917"/>
                  <a:pt x="1200" y="917"/>
                </a:cubicBezTo>
                <a:cubicBezTo>
                  <a:pt x="1200" y="917"/>
                  <a:pt x="1200" y="917"/>
                  <a:pt x="1200" y="519"/>
                </a:cubicBezTo>
                <a:close/>
              </a:path>
            </a:pathLst>
          </a:custGeom>
          <a:solidFill>
            <a:srgbClr val="C00000"/>
          </a:solidFill>
          <a:ln>
            <a:noFill/>
          </a:ln>
        </p:spPr>
        <p:txBody>
          <a:bodyPr vert="horz" wrap="square" lIns="91428" tIns="45713" rIns="91428" bIns="4571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Freeform 9"/>
          <p:cNvSpPr>
            <a:spLocks noChangeAspect="1"/>
          </p:cNvSpPr>
          <p:nvPr/>
        </p:nvSpPr>
        <p:spPr bwMode="black">
          <a:xfrm>
            <a:off x="6794766" y="2701986"/>
            <a:ext cx="248931" cy="29857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91428" tIns="45713" rIns="91428" bIns="45713"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 name="TextBox 12"/>
          <p:cNvSpPr txBox="1"/>
          <p:nvPr/>
        </p:nvSpPr>
        <p:spPr>
          <a:xfrm>
            <a:off x="5989671" y="3268695"/>
            <a:ext cx="2396838" cy="489194"/>
          </a:xfrm>
          <a:prstGeom prst="rect">
            <a:avLst/>
          </a:prstGeom>
          <a:noFill/>
        </p:spPr>
        <p:txBody>
          <a:bodyPr wrap="square" lIns="182854" tIns="146283" rIns="182854" bIns="146283"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399" b="0" i="0" u="none" strike="noStrike" kern="0" cap="none" spc="0" normalizeH="0" baseline="0" noProof="0" dirty="0">
                <a:ln>
                  <a:noFill/>
                </a:ln>
                <a:solidFill>
                  <a:sysClr val="windowText" lastClr="000000"/>
                </a:solidFill>
                <a:effectLst/>
                <a:uLnTx/>
                <a:uFillTx/>
                <a:latin typeface="Segoe UI Semibold" panose="020B0702040204020203" pitchFamily="34" charset="0"/>
                <a:cs typeface="Segoe UI Semibold" panose="020B0702040204020203" pitchFamily="34" charset="0"/>
              </a:rPr>
              <a:t>Download &amp; Stage</a:t>
            </a:r>
          </a:p>
        </p:txBody>
      </p:sp>
      <p:sp>
        <p:nvSpPr>
          <p:cNvPr id="14" name="Freeform 11"/>
          <p:cNvSpPr>
            <a:spLocks noChangeAspect="1"/>
          </p:cNvSpPr>
          <p:nvPr/>
        </p:nvSpPr>
        <p:spPr bwMode="black">
          <a:xfrm>
            <a:off x="9455987" y="2315526"/>
            <a:ext cx="1105036" cy="869660"/>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solidFill>
            <a:schemeClr val="accent1"/>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36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15" name="TextBox 14"/>
          <p:cNvSpPr txBox="1"/>
          <p:nvPr/>
        </p:nvSpPr>
        <p:spPr>
          <a:xfrm>
            <a:off x="8849638" y="3268695"/>
            <a:ext cx="2320897" cy="489194"/>
          </a:xfrm>
          <a:prstGeom prst="rect">
            <a:avLst/>
          </a:prstGeom>
          <a:noFill/>
        </p:spPr>
        <p:txBody>
          <a:bodyPr wrap="square" lIns="182854" tIns="146283" rIns="182854" bIns="146283"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399" b="0" i="0" u="none" strike="noStrike" kern="0" cap="none" spc="0" normalizeH="0" baseline="0" noProof="0" dirty="0">
                <a:ln>
                  <a:noFill/>
                </a:ln>
                <a:solidFill>
                  <a:sysClr val="windowText" lastClr="000000"/>
                </a:solidFill>
                <a:effectLst/>
                <a:uLnTx/>
                <a:uFillTx/>
                <a:latin typeface="Segoe UI Semibold" panose="020B0702040204020203" pitchFamily="34" charset="0"/>
                <a:cs typeface="Segoe UI Semibold" panose="020B0702040204020203" pitchFamily="34" charset="0"/>
              </a:rPr>
              <a:t>Update Office clients</a:t>
            </a:r>
          </a:p>
        </p:txBody>
      </p:sp>
      <p:sp>
        <p:nvSpPr>
          <p:cNvPr id="16" name="Freeform 13"/>
          <p:cNvSpPr>
            <a:spLocks noChangeAspect="1"/>
          </p:cNvSpPr>
          <p:nvPr/>
        </p:nvSpPr>
        <p:spPr bwMode="black">
          <a:xfrm>
            <a:off x="10150485" y="2545828"/>
            <a:ext cx="248931" cy="29857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C00000"/>
          </a:solidFill>
          <a:ln>
            <a:noFill/>
          </a:ln>
          <a:extLst/>
        </p:spPr>
        <p:txBody>
          <a:bodyPr vert="horz" wrap="square" lIns="91428" tIns="45713" rIns="91428" bIns="45713"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 name="Freeform 14"/>
          <p:cNvSpPr>
            <a:spLocks noChangeAspect="1"/>
          </p:cNvSpPr>
          <p:nvPr/>
        </p:nvSpPr>
        <p:spPr bwMode="black">
          <a:xfrm>
            <a:off x="9620232" y="2545141"/>
            <a:ext cx="248931" cy="29857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lumMod val="50000"/>
            </a:schemeClr>
          </a:solidFill>
          <a:ln>
            <a:noFill/>
          </a:ln>
          <a:extLst/>
        </p:spPr>
        <p:txBody>
          <a:bodyPr vert="horz" wrap="square" lIns="91428" tIns="45713" rIns="91428" bIns="45713"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 name="Right Arrow 15"/>
          <p:cNvSpPr/>
          <p:nvPr/>
        </p:nvSpPr>
        <p:spPr bwMode="auto">
          <a:xfrm>
            <a:off x="9920097" y="2621591"/>
            <a:ext cx="195046" cy="147046"/>
          </a:xfrm>
          <a:prstGeom prst="rightArrow">
            <a:avLst/>
          </a:prstGeom>
          <a:solidFill>
            <a:schemeClr val="bg1">
              <a:lumMod val="50000"/>
            </a:schemeClr>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9" name="TextBox 18"/>
          <p:cNvSpPr txBox="1"/>
          <p:nvPr/>
        </p:nvSpPr>
        <p:spPr>
          <a:xfrm>
            <a:off x="1417808" y="5123015"/>
            <a:ext cx="9637125" cy="627822"/>
          </a:xfrm>
          <a:prstGeom prst="rect">
            <a:avLst/>
          </a:prstGeom>
          <a:noFill/>
        </p:spPr>
        <p:txBody>
          <a:bodyPr wrap="square" lIns="182854" tIns="146283" rIns="182854" bIns="146283"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Available with Configuration Manager 1602 onwards</a:t>
            </a:r>
          </a:p>
        </p:txBody>
      </p:sp>
    </p:spTree>
    <p:extLst>
      <p:ext uri="{BB962C8B-B14F-4D97-AF65-F5344CB8AC3E}">
        <p14:creationId xmlns:p14="http://schemas.microsoft.com/office/powerpoint/2010/main" val="3882479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animBg="1"/>
      <p:bldP spid="11" grpId="0" animBg="1"/>
      <p:bldP spid="12" grpId="0" animBg="1"/>
      <p:bldP spid="13" grpId="0"/>
      <p:bldP spid="14" grpId="0" animBg="1"/>
      <p:bldP spid="15" grpId="0"/>
      <p:bldP spid="16" grpId="0" animBg="1"/>
      <p:bldP spid="17" grpId="0" animBg="1"/>
      <p:bldP spid="18"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lum bright="70000" contrast="-70000"/>
            <a:extLst>
              <a:ext uri="{28A0092B-C50C-407E-A947-70E740481C1C}">
                <a14:useLocalDpi xmlns:a14="http://schemas.microsoft.com/office/drawing/2010/main"/>
              </a:ext>
            </a:extLst>
          </a:blip>
          <a:srcRect l="202" t="23971" r="20600" b="9504"/>
          <a:stretch/>
        </p:blipFill>
        <p:spPr>
          <a:xfrm>
            <a:off x="0" y="22580"/>
            <a:ext cx="12436475" cy="6964171"/>
          </a:xfrm>
          <a:prstGeom prst="rect">
            <a:avLst/>
          </a:prstGeom>
        </p:spPr>
      </p:pic>
      <p:sp>
        <p:nvSpPr>
          <p:cNvPr id="84" name="TextBox 83"/>
          <p:cNvSpPr txBox="1"/>
          <p:nvPr/>
        </p:nvSpPr>
        <p:spPr>
          <a:xfrm>
            <a:off x="194407" y="68262"/>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Segoe UI Light"/>
                <a:ea typeface="+mn-ea"/>
                <a:cs typeface="+mn-cs"/>
              </a:rPr>
              <a:t>Update Management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latin typeface="Segoe UI Light"/>
              </a:rPr>
              <a:t>System Center Configuration Manager</a:t>
            </a:r>
            <a:endParaRPr kumimoji="0" lang="en-US" sz="2400" b="0" i="0" u="none" strike="noStrike" kern="1200" cap="none" spc="0" normalizeH="0" baseline="0" noProof="0" dirty="0">
              <a:ln>
                <a:noFill/>
              </a:ln>
              <a:solidFill>
                <a:sysClr val="windowText" lastClr="000000"/>
              </a:solidFill>
              <a:effectLst/>
              <a:uLnTx/>
              <a:uFillTx/>
              <a:latin typeface="Segoe UI Light"/>
            </a:endParaRPr>
          </a:p>
        </p:txBody>
      </p:sp>
      <p:pic>
        <p:nvPicPr>
          <p:cNvPr id="19" name="Picture 18"/>
          <p:cNvPicPr>
            <a:picLocks noChangeAspect="1"/>
          </p:cNvPicPr>
          <p:nvPr/>
        </p:nvPicPr>
        <p:blipFill>
          <a:blip r:embed="rId4"/>
          <a:stretch>
            <a:fillRect/>
          </a:stretch>
        </p:blipFill>
        <p:spPr>
          <a:xfrm>
            <a:off x="6583993" y="1942799"/>
            <a:ext cx="5664676" cy="4350816"/>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bwMode="auto">
          <a:xfrm>
            <a:off x="274702" y="1942800"/>
            <a:ext cx="6034974" cy="4350816"/>
          </a:xfrm>
          <a:prstGeom prst="rect">
            <a:avLst/>
          </a:prstGeom>
          <a:solidFill>
            <a:schemeClr val="bg1">
              <a:alpha val="82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6" name="Rectangle 5"/>
          <p:cNvSpPr/>
          <p:nvPr/>
        </p:nvSpPr>
        <p:spPr>
          <a:xfrm>
            <a:off x="317" y="2269758"/>
            <a:ext cx="6216650" cy="3139321"/>
          </a:xfrm>
          <a:prstGeom prst="rect">
            <a:avLst/>
          </a:prstGeom>
        </p:spPr>
        <p:txBody>
          <a:bodyPr>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ConfigMgr 1606 Improvement</a:t>
            </a:r>
          </a:p>
          <a:p>
            <a:pPr marL="762000" marR="0" lvl="3"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Language selection wizard</a:t>
            </a:r>
          </a:p>
          <a:p>
            <a:pPr marL="762000" marR="0" lvl="3"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Update Channels handling</a:t>
            </a:r>
          </a:p>
          <a:p>
            <a:pPr marL="762000" marR="0" lvl="3"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Automatically Detection Rule template</a:t>
            </a:r>
          </a:p>
          <a:p>
            <a:pPr marL="0" marR="0" lvl="1"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ConfigMgr Reports</a:t>
            </a:r>
          </a:p>
          <a:p>
            <a:pPr marL="752121" marR="0" lvl="1"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Introducing Office 365 Client reports</a:t>
            </a:r>
          </a:p>
          <a:p>
            <a:pPr marL="752121" marR="0" lvl="1"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Gives you detailed information about your environment</a:t>
            </a:r>
          </a:p>
          <a:p>
            <a:pPr marL="752121" marR="0" lvl="1"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Available for 1606 via GITHUB (aka.ms/</a:t>
            </a:r>
            <a:r>
              <a:rPr kumimoji="0" lang="en-US" sz="1800" b="0" i="0" u="none" strike="noStrike" kern="0" cap="none" spc="0" normalizeH="0" baseline="0" noProof="0" dirty="0" err="1">
                <a:ln>
                  <a:noFill/>
                </a:ln>
                <a:solidFill>
                  <a:sysClr val="windowText" lastClr="000000"/>
                </a:solidFill>
                <a:effectLst/>
                <a:uLnTx/>
                <a:uFillTx/>
              </a:rPr>
              <a:t>OfficeScripts</a:t>
            </a:r>
            <a:r>
              <a:rPr kumimoji="0" lang="en-US" sz="1800" b="0" i="0" u="none" strike="noStrike" kern="0" cap="none" spc="0" normalizeH="0" baseline="0" noProof="0" dirty="0">
                <a:ln>
                  <a:noFill/>
                </a:ln>
                <a:solidFill>
                  <a:sysClr val="windowText" lastClr="000000"/>
                </a:solidFill>
                <a:effectLst/>
                <a:uLnTx/>
                <a:uFillTx/>
              </a:rPr>
              <a:t>)</a:t>
            </a:r>
          </a:p>
          <a:p>
            <a:pPr marL="752121" marR="0" lvl="1"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ysClr val="windowText" lastClr="000000"/>
                </a:solidFill>
                <a:effectLst/>
                <a:uLnTx/>
                <a:uFillTx/>
              </a:rPr>
              <a:t>Built-in reports available later this calendar year</a:t>
            </a:r>
          </a:p>
        </p:txBody>
      </p:sp>
    </p:spTree>
    <p:extLst>
      <p:ext uri="{BB962C8B-B14F-4D97-AF65-F5344CB8AC3E}">
        <p14:creationId xmlns:p14="http://schemas.microsoft.com/office/powerpoint/2010/main" val="1536055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lum bright="70000" contrast="-70000"/>
            <a:extLst>
              <a:ext uri="{28A0092B-C50C-407E-A947-70E740481C1C}">
                <a14:useLocalDpi xmlns:a14="http://schemas.microsoft.com/office/drawing/2010/main"/>
              </a:ext>
            </a:extLst>
          </a:blip>
          <a:srcRect l="202" t="23971" r="20600" b="9504"/>
          <a:stretch/>
        </p:blipFill>
        <p:spPr>
          <a:xfrm>
            <a:off x="0" y="22580"/>
            <a:ext cx="12436475" cy="6964171"/>
          </a:xfrm>
          <a:prstGeom prst="rect">
            <a:avLst/>
          </a:prstGeom>
        </p:spPr>
      </p:pic>
      <p:sp>
        <p:nvSpPr>
          <p:cNvPr id="2" name="Title 1"/>
          <p:cNvSpPr>
            <a:spLocks noGrp="1"/>
          </p:cNvSpPr>
          <p:nvPr>
            <p:ph type="title"/>
          </p:nvPr>
        </p:nvSpPr>
        <p:spPr/>
        <p:txBody>
          <a:bodyPr/>
          <a:lstStyle/>
          <a:p>
            <a:r>
              <a:rPr lang="en-US" dirty="0"/>
              <a:t>Office 365 Client Management Dashboard</a:t>
            </a:r>
          </a:p>
        </p:txBody>
      </p:sp>
      <p:pic>
        <p:nvPicPr>
          <p:cNvPr id="5" name="Picture 4"/>
          <p:cNvPicPr>
            <a:picLocks noChangeAspect="1"/>
          </p:cNvPicPr>
          <p:nvPr/>
        </p:nvPicPr>
        <p:blipFill>
          <a:blip r:embed="rId3"/>
          <a:stretch>
            <a:fillRect/>
          </a:stretch>
        </p:blipFill>
        <p:spPr>
          <a:xfrm>
            <a:off x="4991647" y="1851360"/>
            <a:ext cx="7172556" cy="3866456"/>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bwMode="auto">
          <a:xfrm>
            <a:off x="59609" y="1851361"/>
            <a:ext cx="4663389" cy="3866456"/>
          </a:xfrm>
          <a:prstGeom prst="rect">
            <a:avLst/>
          </a:prstGeom>
          <a:solidFill>
            <a:schemeClr val="bg1">
              <a:alpha val="82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 name="Text Placeholder 2"/>
          <p:cNvSpPr>
            <a:spLocks noGrp="1"/>
          </p:cNvSpPr>
          <p:nvPr>
            <p:ph type="body" sz="quarter" idx="10"/>
          </p:nvPr>
        </p:nvSpPr>
        <p:spPr>
          <a:xfrm>
            <a:off x="186916" y="1942799"/>
            <a:ext cx="4572014" cy="2215991"/>
          </a:xfrm>
        </p:spPr>
        <p:txBody>
          <a:bodyPr/>
          <a:lstStyle/>
          <a:p>
            <a:pPr marL="231775" indent="-231775">
              <a:lnSpc>
                <a:spcPct val="150000"/>
              </a:lnSpc>
              <a:buFont typeface="Wingdings" panose="05000000000000000000" pitchFamily="2" charset="2"/>
              <a:buChar char="§"/>
            </a:pPr>
            <a:r>
              <a:rPr lang="en-US" sz="2000" dirty="0"/>
              <a:t>Glance at your environment</a:t>
            </a:r>
          </a:p>
          <a:p>
            <a:pPr marL="231775" indent="-231775">
              <a:lnSpc>
                <a:spcPct val="150000"/>
              </a:lnSpc>
              <a:buFont typeface="Wingdings" panose="05000000000000000000" pitchFamily="2" charset="2"/>
              <a:buChar char="§"/>
            </a:pPr>
            <a:r>
              <a:rPr lang="en-US" sz="2000" dirty="0"/>
              <a:t>Create new deployments</a:t>
            </a:r>
          </a:p>
          <a:p>
            <a:pPr marL="231775" indent="-231775">
              <a:lnSpc>
                <a:spcPct val="150000"/>
              </a:lnSpc>
              <a:buFont typeface="Wingdings" panose="05000000000000000000" pitchFamily="2" charset="2"/>
              <a:buChar char="§"/>
            </a:pPr>
            <a:r>
              <a:rPr lang="en-US" sz="2000" dirty="0"/>
              <a:t>Manage Automatic deployment Rules</a:t>
            </a:r>
          </a:p>
          <a:p>
            <a:pPr marL="231775" indent="-231775">
              <a:lnSpc>
                <a:spcPct val="150000"/>
              </a:lnSpc>
              <a:buFont typeface="Wingdings" panose="05000000000000000000" pitchFamily="2" charset="2"/>
              <a:buChar char="§"/>
            </a:pPr>
            <a:r>
              <a:rPr lang="en-US" sz="2000" dirty="0"/>
              <a:t>Push client settings</a:t>
            </a:r>
          </a:p>
        </p:txBody>
      </p:sp>
    </p:spTree>
    <p:extLst>
      <p:ext uri="{BB962C8B-B14F-4D97-AF65-F5344CB8AC3E}">
        <p14:creationId xmlns:p14="http://schemas.microsoft.com/office/powerpoint/2010/main" val="345053441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750" y="1668482"/>
            <a:ext cx="6217853" cy="2468853"/>
          </a:xfrm>
        </p:spPr>
        <p:txBody>
          <a:bodyPr/>
          <a:lstStyle/>
          <a:p>
            <a:r>
              <a:rPr lang="en-US" sz="16600" dirty="0"/>
              <a:t>DEMO</a:t>
            </a:r>
          </a:p>
        </p:txBody>
      </p:sp>
    </p:spTree>
    <p:extLst>
      <p:ext uri="{BB962C8B-B14F-4D97-AF65-F5344CB8AC3E}">
        <p14:creationId xmlns:p14="http://schemas.microsoft.com/office/powerpoint/2010/main" val="25637656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duotone>
              <a:prstClr val="black"/>
              <a:schemeClr val="accent3">
                <a:tint val="45000"/>
                <a:satMod val="400000"/>
              </a:schemeClr>
            </a:duotone>
          </a:blip>
          <a:srcRect t="9287" b="6350"/>
          <a:stretch/>
        </p:blipFill>
        <p:spPr>
          <a:xfrm>
            <a:off x="0" y="0"/>
            <a:ext cx="12436475" cy="6994525"/>
          </a:xfrm>
          <a:prstGeom prst="rect">
            <a:avLst/>
          </a:prstGeom>
        </p:spPr>
      </p:pic>
      <p:sp>
        <p:nvSpPr>
          <p:cNvPr id="3" name="Rectangle 2"/>
          <p:cNvSpPr/>
          <p:nvPr/>
        </p:nvSpPr>
        <p:spPr bwMode="auto">
          <a:xfrm>
            <a:off x="0" y="0"/>
            <a:ext cx="12436475" cy="6994525"/>
          </a:xfrm>
          <a:prstGeom prst="rect">
            <a:avLst/>
          </a:prstGeom>
          <a:gradFill flip="none" rotWithShape="1">
            <a:gsLst>
              <a:gs pos="0">
                <a:schemeClr val="bg1"/>
              </a:gs>
              <a:gs pos="50000">
                <a:schemeClr val="bg1">
                  <a:alpha val="18000"/>
                </a:schemeClr>
              </a:gs>
              <a:gs pos="100000">
                <a:srgbClr val="FFFFFF">
                  <a:alpha val="10000"/>
                </a:srgb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4" name="Title 3"/>
          <p:cNvSpPr>
            <a:spLocks noGrp="1"/>
          </p:cNvSpPr>
          <p:nvPr>
            <p:ph type="title"/>
          </p:nvPr>
        </p:nvSpPr>
        <p:spPr>
          <a:xfrm>
            <a:off x="274702" y="1942799"/>
            <a:ext cx="7406559" cy="2622256"/>
          </a:xfrm>
        </p:spPr>
        <p:txBody>
          <a:bodyPr/>
          <a:lstStyle/>
          <a:p>
            <a:r>
              <a:rPr lang="en-US" sz="8800" dirty="0">
                <a:solidFill>
                  <a:schemeClr val="tx1"/>
                </a:solidFill>
              </a:rPr>
              <a:t>Additional Updates</a:t>
            </a:r>
          </a:p>
        </p:txBody>
      </p:sp>
    </p:spTree>
    <p:extLst>
      <p:ext uri="{BB962C8B-B14F-4D97-AF65-F5344CB8AC3E}">
        <p14:creationId xmlns:p14="http://schemas.microsoft.com/office/powerpoint/2010/main" val="3024983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rotWithShape="1">
          <a:blip r:embed="rId3">
            <a:duotone>
              <a:schemeClr val="accent4">
                <a:shade val="45000"/>
                <a:satMod val="135000"/>
              </a:schemeClr>
              <a:prstClr val="white"/>
            </a:duotone>
          </a:blip>
          <a:srcRect b="15680"/>
          <a:stretch/>
        </p:blipFill>
        <p:spPr>
          <a:xfrm>
            <a:off x="-11316" y="-993"/>
            <a:ext cx="12446909" cy="6995022"/>
          </a:xfrm>
          <a:prstGeom prst="rect">
            <a:avLst/>
          </a:prstGeom>
        </p:spPr>
      </p:pic>
      <p:sp>
        <p:nvSpPr>
          <p:cNvPr id="15" name="Rectangle 14"/>
          <p:cNvSpPr/>
          <p:nvPr/>
        </p:nvSpPr>
        <p:spPr bwMode="auto">
          <a:xfrm>
            <a:off x="0" y="0"/>
            <a:ext cx="12436475" cy="6994525"/>
          </a:xfrm>
          <a:prstGeom prst="rect">
            <a:avLst/>
          </a:prstGeom>
          <a:gradFill flip="none" rotWithShape="1">
            <a:gsLst>
              <a:gs pos="0">
                <a:schemeClr val="bg1"/>
              </a:gs>
              <a:gs pos="50000">
                <a:schemeClr val="bg1">
                  <a:alpha val="18000"/>
                </a:schemeClr>
              </a:gs>
              <a:gs pos="100000">
                <a:srgbClr val="FFFFFF">
                  <a:alpha val="10000"/>
                </a:srgb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 name="Rectangle 2"/>
          <p:cNvSpPr/>
          <p:nvPr/>
        </p:nvSpPr>
        <p:spPr bwMode="auto">
          <a:xfrm>
            <a:off x="579437" y="1820862"/>
            <a:ext cx="11590328" cy="848094"/>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2"/>
                </a:solidFill>
                <a:effectLst/>
                <a:uLnTx/>
                <a:uFillTx/>
              </a:rPr>
              <a:t> What we heard</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2"/>
                </a:solidFill>
                <a:effectLst/>
                <a:uLnTx/>
                <a:uFillTx/>
                <a:latin typeface="+mj-lt"/>
              </a:rPr>
              <a:t> Admins want a simple way to install additional language packs and support for Proofing Tools</a:t>
            </a:r>
          </a:p>
        </p:txBody>
      </p:sp>
      <p:sp>
        <p:nvSpPr>
          <p:cNvPr id="13" name="Rectangle 12"/>
          <p:cNvSpPr/>
          <p:nvPr/>
        </p:nvSpPr>
        <p:spPr bwMode="auto">
          <a:xfrm>
            <a:off x="564514" y="2816891"/>
            <a:ext cx="7330123" cy="395697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14" name="Rectangle 13"/>
          <p:cNvSpPr/>
          <p:nvPr/>
        </p:nvSpPr>
        <p:spPr bwMode="auto">
          <a:xfrm>
            <a:off x="8047037" y="2816890"/>
            <a:ext cx="4122728" cy="3956971"/>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84" name="TextBox 83"/>
          <p:cNvSpPr txBox="1"/>
          <p:nvPr/>
        </p:nvSpPr>
        <p:spPr>
          <a:xfrm>
            <a:off x="194407" y="68262"/>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gradFill>
                  <a:gsLst>
                    <a:gs pos="9735">
                      <a:schemeClr val="tx1"/>
                    </a:gs>
                    <a:gs pos="22000">
                      <a:schemeClr val="tx1"/>
                    </a:gs>
                  </a:gsLst>
                  <a:lin ang="5400000" scaled="1"/>
                </a:gradFill>
                <a:effectLst/>
                <a:uLnTx/>
                <a:uFillTx/>
                <a:latin typeface="Segoe UI Light"/>
                <a:ea typeface="+mn-ea"/>
                <a:cs typeface="+mn-cs"/>
              </a:rPr>
              <a:t>Installation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9735">
                      <a:schemeClr val="tx1"/>
                    </a:gs>
                    <a:gs pos="22000">
                      <a:schemeClr val="tx1"/>
                    </a:gs>
                  </a:gsLst>
                  <a:lin ang="5400000" scaled="1"/>
                </a:gradFill>
                <a:effectLst/>
                <a:uLnTx/>
                <a:uFillTx/>
                <a:latin typeface="Segoe UI Light"/>
              </a:rPr>
              <a:t>Language Pack &amp; Proofing Tools</a:t>
            </a:r>
            <a:endParaRPr kumimoji="0" lang="en-US" sz="2400" b="0" i="0" u="none" strike="noStrike" kern="1200" cap="none" spc="0" normalizeH="0" baseline="0" noProof="0" dirty="0">
              <a:ln>
                <a:noFill/>
              </a:ln>
              <a:gradFill>
                <a:gsLst>
                  <a:gs pos="9735">
                    <a:schemeClr val="tx1"/>
                  </a:gs>
                  <a:gs pos="22000">
                    <a:schemeClr val="tx1"/>
                  </a:gs>
                </a:gsLst>
                <a:lin ang="5400000" scaled="1"/>
              </a:gradFill>
              <a:effectLst/>
              <a:uLnTx/>
              <a:uFillTx/>
              <a:latin typeface="Segoe UI Light"/>
            </a:endParaRPr>
          </a:p>
        </p:txBody>
      </p:sp>
      <p:sp>
        <p:nvSpPr>
          <p:cNvPr id="2" name="Rectangle 1"/>
          <p:cNvSpPr/>
          <p:nvPr/>
        </p:nvSpPr>
        <p:spPr>
          <a:xfrm>
            <a:off x="8135350" y="5859462"/>
            <a:ext cx="4572000"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a:ln>
                  <a:noFill/>
                </a:ln>
                <a:solidFill>
                  <a:srgbClr val="0563C1"/>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rPr>
              <a:t>Office 2016 standalone Proofing Tools installers to Download Center</a:t>
            </a:r>
            <a:r>
              <a:rPr kumimoji="0" lang="en-US" sz="18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p>
        </p:txBody>
      </p:sp>
      <p:sp>
        <p:nvSpPr>
          <p:cNvPr id="11" name="TextBox 10"/>
          <p:cNvSpPr txBox="1"/>
          <p:nvPr/>
        </p:nvSpPr>
        <p:spPr>
          <a:xfrm>
            <a:off x="594993" y="2829272"/>
            <a:ext cx="5318444"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Language Packs</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12" name="TextBox 11"/>
          <p:cNvSpPr txBox="1"/>
          <p:nvPr/>
        </p:nvSpPr>
        <p:spPr>
          <a:xfrm>
            <a:off x="4846637" y="3724310"/>
            <a:ext cx="2716163" cy="2449901"/>
          </a:xfrm>
          <a:prstGeom prst="rect">
            <a:avLst/>
          </a:prstGeom>
          <a:noFill/>
        </p:spPr>
        <p:txBody>
          <a:bodyPr wrap="square" lIns="182880" tIns="146304" rIns="182880" bIns="146304"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&lt;Configuration&gt;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&lt;Add OfficeClientEdition="32“</a:t>
            </a:r>
            <a:r>
              <a:rPr kumimoji="0" lang="en-US" sz="1400" b="1" i="0" u="none" strike="noStrike" kern="0" cap="none" spc="0" normalizeH="0" baseline="0" noProof="0" dirty="0">
                <a:ln>
                  <a:noFill/>
                </a:ln>
                <a:solidFill>
                  <a:schemeClr val="bg1"/>
                </a:solidFill>
                <a:effectLst/>
                <a:uLnTx/>
                <a:uFillTx/>
                <a:latin typeface="Calibri Light" panose="020F0302020204030204" pitchFamily="34" charset="0"/>
              </a:rPr>
              <a:t>&gt;</a:t>
            </a:r>
            <a:endParaRPr kumimoji="0" lang="en-US" sz="1400" b="0" i="0" u="none" strike="noStrike" kern="0" cap="none" spc="0" normalizeH="0" baseline="0" noProof="0" dirty="0">
              <a:ln>
                <a:noFill/>
              </a:ln>
              <a:solidFill>
                <a:schemeClr val="bg1"/>
              </a:solidFill>
              <a:effectLst/>
              <a:uLnTx/>
              <a:uFillTx/>
              <a:latin typeface="Calibri Light" panose="020F03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chemeClr val="bg1"/>
                </a:solidFill>
                <a:effectLst/>
                <a:uLnTx/>
                <a:uFillTx/>
                <a:latin typeface="Calibri Light" panose="020F0302020204030204" pitchFamily="34" charset="0"/>
              </a:rPr>
              <a:t>     &lt;Product ID=“</a:t>
            </a:r>
            <a:r>
              <a:rPr kumimoji="0" lang="en-US" sz="1400" b="1" i="0" u="none" strike="noStrike" kern="0" cap="none" spc="0" normalizeH="0" baseline="0" noProof="0" dirty="0" err="1">
                <a:ln>
                  <a:noFill/>
                </a:ln>
                <a:solidFill>
                  <a:schemeClr val="bg1"/>
                </a:solidFill>
                <a:effectLst/>
                <a:uLnTx/>
                <a:uFillTx/>
                <a:latin typeface="Calibri Light" panose="020F0302020204030204" pitchFamily="34" charset="0"/>
              </a:rPr>
              <a:t>LangaugePack</a:t>
            </a:r>
            <a:r>
              <a:rPr kumimoji="0" lang="en-US" sz="1400" b="1" i="0" u="none" strike="noStrike" kern="0" cap="none" spc="0" normalizeH="0" baseline="0" noProof="0" dirty="0">
                <a:ln>
                  <a:noFill/>
                </a:ln>
                <a:solidFill>
                  <a:schemeClr val="bg1"/>
                </a:solidFill>
                <a:effectLst/>
                <a:uLnTx/>
                <a:uFillTx/>
                <a:latin typeface="Calibri Light" panose="020F0302020204030204"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&lt;Language ID="</a:t>
            </a:r>
            <a:r>
              <a:rPr kumimoji="0" lang="en-US" sz="1400" b="0" i="0" u="none" strike="noStrike" kern="0" cap="none" spc="0" normalizeH="0" baseline="0" noProof="0" dirty="0" err="1">
                <a:ln>
                  <a:noFill/>
                </a:ln>
                <a:solidFill>
                  <a:schemeClr val="bg1"/>
                </a:solidFill>
                <a:effectLst/>
                <a:uLnTx/>
                <a:uFillTx/>
                <a:latin typeface="Calibri Light" panose="020F0302020204030204" pitchFamily="34" charset="0"/>
              </a:rPr>
              <a:t>es-es</a:t>
            </a: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&lt;Language ID=“</a:t>
            </a:r>
            <a:r>
              <a:rPr kumimoji="0" lang="en-US" sz="1400" b="0" i="0" u="none" strike="noStrike" kern="0" cap="none" spc="0" normalizeH="0" baseline="0" noProof="0" dirty="0" err="1">
                <a:ln>
                  <a:noFill/>
                </a:ln>
                <a:solidFill>
                  <a:schemeClr val="bg1"/>
                </a:solidFill>
                <a:effectLst/>
                <a:uLnTx/>
                <a:uFillTx/>
                <a:latin typeface="Calibri Light" panose="020F0302020204030204" pitchFamily="34" charset="0"/>
              </a:rPr>
              <a:t>fr-fr</a:t>
            </a: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&lt;/Product&gt;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&lt;/Add&gt;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&lt;/Configuration&gt;</a:t>
            </a:r>
          </a:p>
        </p:txBody>
      </p:sp>
      <p:cxnSp>
        <p:nvCxnSpPr>
          <p:cNvPr id="16" name="Straight Connector 15"/>
          <p:cNvCxnSpPr/>
          <p:nvPr/>
        </p:nvCxnSpPr>
        <p:spPr>
          <a:xfrm>
            <a:off x="4389437" y="3487589"/>
            <a:ext cx="0" cy="2923345"/>
          </a:xfrm>
          <a:prstGeom prst="line">
            <a:avLst/>
          </a:prstGeom>
          <a:ln>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80721" y="3989000"/>
            <a:ext cx="3505200" cy="1612749"/>
          </a:xfrm>
          <a:prstGeom prst="rect">
            <a:avLst/>
          </a:prstGeom>
          <a:noFill/>
        </p:spPr>
        <p:txBody>
          <a:bodyPr wrap="square" lIns="182880" tIns="146304" rIns="182880" bIns="146304" rtlCol="0">
            <a:spAutoFit/>
          </a:bodyPr>
          <a:lstStyle/>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Allows admins to add new language packs without the necessity of knowing users existing settings</a:t>
            </a:r>
          </a:p>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Honors existing configurations</a:t>
            </a:r>
          </a:p>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Primarily for installation</a:t>
            </a:r>
          </a:p>
        </p:txBody>
      </p:sp>
      <p:sp>
        <p:nvSpPr>
          <p:cNvPr id="22" name="TextBox 21"/>
          <p:cNvSpPr txBox="1"/>
          <p:nvPr/>
        </p:nvSpPr>
        <p:spPr>
          <a:xfrm>
            <a:off x="8047037" y="2816890"/>
            <a:ext cx="4122728"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Proofing Tools</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19" name="TextBox 18"/>
          <p:cNvSpPr txBox="1"/>
          <p:nvPr/>
        </p:nvSpPr>
        <p:spPr>
          <a:xfrm>
            <a:off x="8194687" y="3645831"/>
            <a:ext cx="3738549" cy="6832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chemeClr val="bg1"/>
                </a:solidFill>
                <a:effectLst/>
                <a:uLnTx/>
                <a:uFillTx/>
              </a:rPr>
              <a:t>Standalone proofing tools now available for download via Download Center</a:t>
            </a:r>
          </a:p>
        </p:txBody>
      </p:sp>
    </p:spTree>
    <p:extLst>
      <p:ext uri="{BB962C8B-B14F-4D97-AF65-F5344CB8AC3E}">
        <p14:creationId xmlns:p14="http://schemas.microsoft.com/office/powerpoint/2010/main" val="262287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3">
            <a:duotone>
              <a:schemeClr val="accent4">
                <a:shade val="45000"/>
                <a:satMod val="135000"/>
              </a:schemeClr>
              <a:prstClr val="white"/>
            </a:duotone>
          </a:blip>
          <a:srcRect b="15680"/>
          <a:stretch/>
        </p:blipFill>
        <p:spPr>
          <a:xfrm>
            <a:off x="-11316" y="-993"/>
            <a:ext cx="12446909" cy="6995022"/>
          </a:xfrm>
          <a:prstGeom prst="rect">
            <a:avLst/>
          </a:prstGeom>
        </p:spPr>
      </p:pic>
      <p:sp>
        <p:nvSpPr>
          <p:cNvPr id="19" name="Rectangle 18"/>
          <p:cNvSpPr/>
          <p:nvPr/>
        </p:nvSpPr>
        <p:spPr bwMode="auto">
          <a:xfrm>
            <a:off x="0" y="0"/>
            <a:ext cx="12436475" cy="6994525"/>
          </a:xfrm>
          <a:prstGeom prst="rect">
            <a:avLst/>
          </a:prstGeom>
          <a:gradFill flip="none" rotWithShape="1">
            <a:gsLst>
              <a:gs pos="0">
                <a:schemeClr val="bg1"/>
              </a:gs>
              <a:gs pos="50000">
                <a:schemeClr val="bg1">
                  <a:alpha val="18000"/>
                </a:schemeClr>
              </a:gs>
              <a:gs pos="100000">
                <a:srgbClr val="FFFFFF">
                  <a:alpha val="10000"/>
                </a:srgb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194407" y="68262"/>
            <a:ext cx="10363200" cy="131420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Light"/>
                <a:ea typeface="+mn-ea"/>
                <a:cs typeface="+mn-cs"/>
              </a:rPr>
              <a:t>Installation Improvements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5439">
                      <a:srgbClr val="F8F8F8"/>
                    </a:gs>
                    <a:gs pos="10000">
                      <a:srgbClr val="F8F8F8"/>
                    </a:gs>
                  </a:gsLst>
                  <a:lin ang="5400000" scaled="0"/>
                </a:gradFill>
                <a:effectLst/>
                <a:uLnTx/>
                <a:uFillTx/>
                <a:latin typeface="Segoe UI Light"/>
              </a:rPr>
              <a:t>Side-by-Side Installations for Visio &amp; Project Perpetual</a:t>
            </a:r>
            <a:endParaRPr kumimoji="0" lang="en-US" sz="2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Light"/>
            </a:endParaRPr>
          </a:p>
        </p:txBody>
      </p:sp>
      <p:sp>
        <p:nvSpPr>
          <p:cNvPr id="11" name="Rectangle 10"/>
          <p:cNvSpPr/>
          <p:nvPr/>
        </p:nvSpPr>
        <p:spPr bwMode="auto">
          <a:xfrm>
            <a:off x="579437" y="1717281"/>
            <a:ext cx="11590328" cy="1111991"/>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2"/>
                </a:solidFill>
                <a:effectLst/>
                <a:uLnTx/>
                <a:uFillTx/>
              </a:rPr>
              <a:t> What we heard</a:t>
            </a:r>
          </a:p>
          <a:p>
            <a:pPr marL="111125" marR="0" lvl="0" indent="0"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2"/>
                </a:solidFill>
                <a:effectLst/>
                <a:uLnTx/>
                <a:uFillTx/>
                <a:latin typeface="+mj-lt"/>
              </a:rPr>
              <a:t>Customer purchased perpetual Visio &amp; Project (MSI) and want the ability to install along side of O365 ProPlus.</a:t>
            </a:r>
          </a:p>
        </p:txBody>
      </p:sp>
      <p:sp>
        <p:nvSpPr>
          <p:cNvPr id="12" name="Rectangle 11"/>
          <p:cNvSpPr/>
          <p:nvPr/>
        </p:nvSpPr>
        <p:spPr bwMode="auto">
          <a:xfrm>
            <a:off x="579437" y="2963863"/>
            <a:ext cx="7330123" cy="24384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13" name="Rectangle 12"/>
          <p:cNvSpPr/>
          <p:nvPr/>
        </p:nvSpPr>
        <p:spPr bwMode="auto">
          <a:xfrm>
            <a:off x="8047037" y="2963862"/>
            <a:ext cx="4122728" cy="296786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14" name="TextBox 13"/>
          <p:cNvSpPr txBox="1"/>
          <p:nvPr/>
        </p:nvSpPr>
        <p:spPr>
          <a:xfrm>
            <a:off x="579437" y="2952379"/>
            <a:ext cx="5318444"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Visio/Project Conversions</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17" name="TextBox 16"/>
          <p:cNvSpPr txBox="1"/>
          <p:nvPr/>
        </p:nvSpPr>
        <p:spPr>
          <a:xfrm>
            <a:off x="801840" y="3645831"/>
            <a:ext cx="6885316" cy="1418850"/>
          </a:xfrm>
          <a:prstGeom prst="rect">
            <a:avLst/>
          </a:prstGeom>
          <a:noFill/>
        </p:spPr>
        <p:txBody>
          <a:bodyPr wrap="square" lIns="182880" tIns="146304" rIns="182880" bIns="146304" rtlCol="0">
            <a:spAutoFit/>
          </a:bodyPr>
          <a:lstStyle/>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SITUATION: If you have an existing MSI version of Project (</a:t>
            </a:r>
            <a:r>
              <a:rPr kumimoji="0" lang="en-US" sz="1400" b="0" i="0" u="none" strike="noStrike" kern="0" cap="none" spc="0" normalizeH="0" baseline="0" noProof="0" dirty="0" err="1">
                <a:ln>
                  <a:noFill/>
                </a:ln>
                <a:solidFill>
                  <a:schemeClr val="bg1"/>
                </a:solidFill>
                <a:effectLst/>
                <a:uLnTx/>
                <a:uFillTx/>
              </a:rPr>
              <a:t>Std</a:t>
            </a:r>
            <a:r>
              <a:rPr kumimoji="0" lang="en-US" sz="1400" b="0" i="0" u="none" strike="noStrike" kern="0" cap="none" spc="0" normalizeH="0" baseline="0" noProof="0" dirty="0">
                <a:ln>
                  <a:noFill/>
                </a:ln>
                <a:solidFill>
                  <a:schemeClr val="bg1"/>
                </a:solidFill>
                <a:effectLst/>
                <a:uLnTx/>
                <a:uFillTx/>
              </a:rPr>
              <a:t> or Pro) 2016 and want to install it along side O365 ProPlus 2016</a:t>
            </a:r>
          </a:p>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1400" b="0" i="0" u="none" strike="noStrike" kern="0" cap="none" spc="0" normalizeH="0" baseline="0" noProof="0" dirty="0">
              <a:ln>
                <a:noFill/>
              </a:ln>
              <a:solidFill>
                <a:schemeClr val="bg1"/>
              </a:solidFill>
              <a:effectLst/>
              <a:uLnTx/>
              <a:uFillTx/>
            </a:endParaRPr>
          </a:p>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You can do so by using the Click-2-Run version and activating using a MAK or KMS</a:t>
            </a:r>
          </a:p>
        </p:txBody>
      </p:sp>
      <p:sp>
        <p:nvSpPr>
          <p:cNvPr id="18" name="TextBox 17"/>
          <p:cNvSpPr txBox="1"/>
          <p:nvPr/>
        </p:nvSpPr>
        <p:spPr>
          <a:xfrm>
            <a:off x="8047037" y="2816890"/>
            <a:ext cx="4122728"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Sample</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20" name="Rectangle 19"/>
          <p:cNvSpPr/>
          <p:nvPr/>
        </p:nvSpPr>
        <p:spPr bwMode="auto">
          <a:xfrm>
            <a:off x="579437" y="5536854"/>
            <a:ext cx="7330122" cy="1204918"/>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21" name="TextBox 20"/>
          <p:cNvSpPr txBox="1"/>
          <p:nvPr/>
        </p:nvSpPr>
        <p:spPr>
          <a:xfrm>
            <a:off x="8229822" y="3579344"/>
            <a:ext cx="3303415" cy="2234458"/>
          </a:xfrm>
          <a:prstGeom prst="rect">
            <a:avLst/>
          </a:prstGeom>
          <a:noFill/>
        </p:spPr>
        <p:txBody>
          <a:bodyPr wrap="square" lIns="182880" tIns="146304" rIns="182880" bIns="146304"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&lt;Configuration&gt;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&lt;Add OfficeClientEdition="32“</a:t>
            </a:r>
            <a:r>
              <a:rPr kumimoji="0" lang="en-US" sz="1400" b="1" i="0" u="none" strike="noStrike" kern="0" cap="none" spc="0" normalizeH="0" baseline="0" noProof="0" dirty="0">
                <a:ln>
                  <a:noFill/>
                </a:ln>
                <a:solidFill>
                  <a:schemeClr val="bg1"/>
                </a:solidFill>
                <a:effectLst/>
                <a:uLnTx/>
                <a:uFillTx/>
                <a:latin typeface="Calibri Light" panose="020F0302020204030204" pitchFamily="34" charset="0"/>
              </a:rPr>
              <a:t>&gt;</a:t>
            </a:r>
            <a:endParaRPr kumimoji="0" lang="en-US" sz="1400" b="0" i="0" u="none" strike="noStrike" kern="0" cap="none" spc="0" normalizeH="0" baseline="0" noProof="0" dirty="0">
              <a:ln>
                <a:noFill/>
              </a:ln>
              <a:solidFill>
                <a:schemeClr val="bg1"/>
              </a:solidFill>
              <a:effectLst/>
              <a:uLnTx/>
              <a:uFillTx/>
              <a:latin typeface="Calibri Light" panose="020F03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chemeClr val="bg1"/>
                </a:solidFill>
                <a:effectLst/>
                <a:uLnTx/>
                <a:uFillTx/>
                <a:latin typeface="Calibri Light" panose="020F0302020204030204" pitchFamily="34" charset="0"/>
              </a:rPr>
              <a:t>     &lt;Product ID=“</a:t>
            </a:r>
            <a:r>
              <a:rPr kumimoji="0" lang="en-US" sz="1400" b="1" i="0" u="none" strike="noStrike" kern="0" cap="none" spc="0" normalizeH="0" baseline="0" noProof="0" dirty="0" err="1">
                <a:ln>
                  <a:noFill/>
                </a:ln>
                <a:solidFill>
                  <a:schemeClr val="bg1"/>
                </a:solidFill>
                <a:effectLst/>
                <a:uLnTx/>
                <a:uFillTx/>
                <a:latin typeface="Calibri Light" panose="020F0302020204030204" pitchFamily="34" charset="0"/>
              </a:rPr>
              <a:t>VisioProXVolume</a:t>
            </a:r>
            <a:r>
              <a:rPr kumimoji="0" lang="en-US" sz="1400" b="1" i="0" u="none" strike="noStrike" kern="0" cap="none" spc="0" normalizeH="0" baseline="0" noProof="0" dirty="0">
                <a:ln>
                  <a:noFill/>
                </a:ln>
                <a:solidFill>
                  <a:schemeClr val="bg1"/>
                </a:solidFill>
                <a:effectLst/>
                <a:uLnTx/>
                <a:uFillTx/>
                <a:latin typeface="Calibri Light" panose="020F0302020204030204"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&lt;Language ID="</a:t>
            </a:r>
            <a:r>
              <a:rPr kumimoji="0" lang="en-US" sz="1400" b="0" i="0" u="none" strike="noStrike" kern="0" cap="none" spc="0" normalizeH="0" baseline="0" noProof="0" dirty="0" err="1">
                <a:ln>
                  <a:noFill/>
                </a:ln>
                <a:solidFill>
                  <a:schemeClr val="bg1"/>
                </a:solidFill>
                <a:effectLst/>
                <a:uLnTx/>
                <a:uFillTx/>
                <a:latin typeface="Calibri Light" panose="020F0302020204030204" pitchFamily="34" charset="0"/>
              </a:rPr>
              <a:t>es-es</a:t>
            </a: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&lt;/Product&gt;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&lt;/Add&gt;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Calibri Light" panose="020F0302020204030204" pitchFamily="34" charset="0"/>
              </a:rPr>
              <a:t>&lt;/Configuration&gt;</a:t>
            </a:r>
          </a:p>
        </p:txBody>
      </p:sp>
      <p:sp>
        <p:nvSpPr>
          <p:cNvPr id="22" name="TextBox 21"/>
          <p:cNvSpPr txBox="1"/>
          <p:nvPr/>
        </p:nvSpPr>
        <p:spPr>
          <a:xfrm>
            <a:off x="655637" y="5492436"/>
            <a:ext cx="4122728"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New Product IDs</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2" name="Rectangle 1"/>
          <p:cNvSpPr/>
          <p:nvPr/>
        </p:nvSpPr>
        <p:spPr>
          <a:xfrm>
            <a:off x="1219150" y="5934438"/>
            <a:ext cx="2206117" cy="646331"/>
          </a:xfrm>
          <a:prstGeom prst="rect">
            <a:avLst/>
          </a:prstGeom>
        </p:spPr>
        <p:txBody>
          <a:bodyPr wrap="none">
            <a:spAutoFit/>
          </a:bodyP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err="1">
                <a:ln>
                  <a:noFill/>
                </a:ln>
                <a:solidFill>
                  <a:schemeClr val="bg1"/>
                </a:solidFill>
                <a:effectLst/>
                <a:uLnTx/>
                <a:uFillTx/>
              </a:rPr>
              <a:t>VisioProXVolume</a:t>
            </a:r>
            <a:endParaRPr kumimoji="0" lang="en-US" sz="1800" b="0" i="0" u="none" strike="noStrike" kern="0" cap="none" spc="0" normalizeH="0" baseline="0" noProof="0" dirty="0">
              <a:ln>
                <a:noFill/>
              </a:ln>
              <a:solidFill>
                <a:schemeClr val="bg1"/>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err="1">
                <a:ln>
                  <a:noFill/>
                </a:ln>
                <a:solidFill>
                  <a:schemeClr val="bg1"/>
                </a:solidFill>
                <a:effectLst/>
                <a:uLnTx/>
                <a:uFillTx/>
              </a:rPr>
              <a:t>VisioStdXVolume</a:t>
            </a:r>
            <a:endParaRPr kumimoji="0" lang="en-US" sz="1800" b="0" i="0" u="none" strike="noStrike" kern="0" cap="none" spc="0" normalizeH="0" baseline="0" noProof="0" dirty="0">
              <a:ln>
                <a:noFill/>
              </a:ln>
              <a:solidFill>
                <a:schemeClr val="bg1"/>
              </a:solidFill>
              <a:effectLst/>
              <a:uLnTx/>
              <a:uFillTx/>
            </a:endParaRPr>
          </a:p>
        </p:txBody>
      </p:sp>
      <p:sp>
        <p:nvSpPr>
          <p:cNvPr id="24" name="Rectangle 23"/>
          <p:cNvSpPr/>
          <p:nvPr/>
        </p:nvSpPr>
        <p:spPr>
          <a:xfrm>
            <a:off x="4457025" y="5931725"/>
            <a:ext cx="2422715" cy="646331"/>
          </a:xfrm>
          <a:prstGeom prst="rect">
            <a:avLst/>
          </a:prstGeom>
        </p:spPr>
        <p:txBody>
          <a:bodyPr wrap="none">
            <a:spAutoFit/>
          </a:bodyP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err="1">
                <a:ln>
                  <a:noFill/>
                </a:ln>
                <a:solidFill>
                  <a:schemeClr val="bg1"/>
                </a:solidFill>
                <a:effectLst/>
                <a:uLnTx/>
                <a:uFillTx/>
              </a:rPr>
              <a:t>ProjectProXVolume</a:t>
            </a:r>
            <a:endParaRPr kumimoji="0" lang="en-US" sz="1800" b="0" i="0" u="none" strike="noStrike" kern="0" cap="none" spc="0" normalizeH="0" baseline="0" noProof="0" dirty="0">
              <a:ln>
                <a:noFill/>
              </a:ln>
              <a:solidFill>
                <a:schemeClr val="bg1"/>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0" cap="none" spc="0" normalizeH="0" baseline="0" noProof="0" dirty="0" err="1">
                <a:ln>
                  <a:noFill/>
                </a:ln>
                <a:solidFill>
                  <a:schemeClr val="bg1"/>
                </a:solidFill>
                <a:effectLst/>
                <a:uLnTx/>
                <a:uFillTx/>
              </a:rPr>
              <a:t>ProjectStdXVolume</a:t>
            </a:r>
            <a:endParaRPr kumimoji="0" lang="en-US" sz="1800" b="0" i="0" u="none" strike="noStrike" kern="0" cap="none" spc="0" normalizeH="0" baseline="0" noProof="0" dirty="0">
              <a:ln>
                <a:noFill/>
              </a:ln>
              <a:solidFill>
                <a:schemeClr val="bg1"/>
              </a:solidFill>
              <a:effectLst/>
              <a:uLnTx/>
              <a:uFillTx/>
            </a:endParaRPr>
          </a:p>
        </p:txBody>
      </p:sp>
      <p:sp>
        <p:nvSpPr>
          <p:cNvPr id="23" name="Rectangle 22"/>
          <p:cNvSpPr/>
          <p:nvPr/>
        </p:nvSpPr>
        <p:spPr bwMode="auto">
          <a:xfrm>
            <a:off x="8047036" y="5997313"/>
            <a:ext cx="4132369" cy="744459"/>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25" name="TextBox 24"/>
          <p:cNvSpPr txBox="1"/>
          <p:nvPr/>
        </p:nvSpPr>
        <p:spPr>
          <a:xfrm>
            <a:off x="8090341" y="6049751"/>
            <a:ext cx="4122728"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Available: 1603 onwards</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Tree>
    <p:extLst>
      <p:ext uri="{BB962C8B-B14F-4D97-AF65-F5344CB8AC3E}">
        <p14:creationId xmlns:p14="http://schemas.microsoft.com/office/powerpoint/2010/main" val="3740105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duotone>
              <a:schemeClr val="accent4">
                <a:shade val="45000"/>
                <a:satMod val="135000"/>
              </a:schemeClr>
              <a:prstClr val="white"/>
            </a:duotone>
          </a:blip>
          <a:srcRect b="15680"/>
          <a:stretch/>
        </p:blipFill>
        <p:spPr>
          <a:xfrm>
            <a:off x="-11316" y="-993"/>
            <a:ext cx="12446909" cy="6995022"/>
          </a:xfrm>
          <a:prstGeom prst="rect">
            <a:avLst/>
          </a:prstGeom>
        </p:spPr>
      </p:pic>
      <p:sp>
        <p:nvSpPr>
          <p:cNvPr id="10" name="Rectangle 9"/>
          <p:cNvSpPr/>
          <p:nvPr/>
        </p:nvSpPr>
        <p:spPr bwMode="auto">
          <a:xfrm>
            <a:off x="0" y="0"/>
            <a:ext cx="12436475" cy="6994525"/>
          </a:xfrm>
          <a:prstGeom prst="rect">
            <a:avLst/>
          </a:prstGeom>
          <a:gradFill flip="none" rotWithShape="1">
            <a:gsLst>
              <a:gs pos="0">
                <a:schemeClr val="bg1"/>
              </a:gs>
              <a:gs pos="50000">
                <a:schemeClr val="bg1">
                  <a:alpha val="18000"/>
                </a:schemeClr>
              </a:gs>
              <a:gs pos="100000">
                <a:srgbClr val="FFFFFF">
                  <a:alpha val="10000"/>
                </a:srgbClr>
              </a:gs>
              <a:gs pos="100000">
                <a:schemeClr val="accent1">
                  <a:lumMod val="30000"/>
                  <a:lumOff val="7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4" name="TextBox 83"/>
          <p:cNvSpPr txBox="1"/>
          <p:nvPr/>
        </p:nvSpPr>
        <p:spPr>
          <a:xfrm>
            <a:off x="194407" y="68262"/>
            <a:ext cx="10363200" cy="904863"/>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Light"/>
                <a:ea typeface="+mn-ea"/>
                <a:cs typeface="+mn-cs"/>
              </a:rPr>
              <a:t>Online Repair</a:t>
            </a:r>
          </a:p>
        </p:txBody>
      </p:sp>
      <p:sp>
        <p:nvSpPr>
          <p:cNvPr id="12" name="Rectangle 11"/>
          <p:cNvSpPr/>
          <p:nvPr/>
        </p:nvSpPr>
        <p:spPr bwMode="auto">
          <a:xfrm>
            <a:off x="579438" y="1400880"/>
            <a:ext cx="6248400" cy="400138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14" name="TextBox 13"/>
          <p:cNvSpPr txBox="1"/>
          <p:nvPr/>
        </p:nvSpPr>
        <p:spPr>
          <a:xfrm>
            <a:off x="579437" y="1439862"/>
            <a:ext cx="5318444"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The Smarter fixer upper</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sp>
        <p:nvSpPr>
          <p:cNvPr id="17" name="TextBox 16"/>
          <p:cNvSpPr txBox="1"/>
          <p:nvPr/>
        </p:nvSpPr>
        <p:spPr>
          <a:xfrm>
            <a:off x="731837" y="2094294"/>
            <a:ext cx="5797397" cy="3391698"/>
          </a:xfrm>
          <a:prstGeom prst="rect">
            <a:avLst/>
          </a:prstGeom>
          <a:noFill/>
        </p:spPr>
        <p:txBody>
          <a:bodyPr wrap="square" lIns="182880" tIns="146304" rIns="182880" bIns="146304" rtlCol="0">
            <a:spAutoFit/>
          </a:bodyPr>
          <a:lstStyle/>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Provides the ability for admins to expose or restrict Online Repair options (users will still need admin rights)</a:t>
            </a:r>
          </a:p>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1400" b="0" i="0" u="none" strike="noStrike" kern="0" cap="none" spc="0" normalizeH="0" baseline="0" noProof="0" dirty="0">
              <a:ln>
                <a:noFill/>
              </a:ln>
              <a:solidFill>
                <a:schemeClr val="bg1"/>
              </a:solidFill>
              <a:effectLst/>
              <a:uLnTx/>
              <a:uFillTx/>
            </a:endParaRPr>
          </a:p>
          <a:p>
            <a:pPr marL="342900" marR="0" lvl="0"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Will persists a user settings</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Products</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Languages</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Update Channel</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Excluded Apps</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Management COM</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Update settings including local update path</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1400" b="0" i="0" u="none" strike="noStrike" kern="0" cap="none" spc="0" normalizeH="0" baseline="0" noProof="0" dirty="0">
                <a:ln>
                  <a:noFill/>
                </a:ln>
                <a:solidFill>
                  <a:schemeClr val="bg1"/>
                </a:solidFill>
                <a:effectLst/>
                <a:uLnTx/>
                <a:uFillTx/>
              </a:rPr>
              <a:t>Share computer activation</a:t>
            </a:r>
          </a:p>
          <a:p>
            <a:pPr marL="809271" marR="0" lvl="1" indent="-342900" defTabSz="91440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1400" b="0" i="0" u="none" strike="noStrike" kern="0" cap="none" spc="0" normalizeH="0" baseline="0" noProof="0" dirty="0">
              <a:ln>
                <a:noFill/>
              </a:ln>
              <a:solidFill>
                <a:schemeClr val="bg1"/>
              </a:solidFill>
              <a:effectLst/>
              <a:uLnTx/>
              <a:uFillTx/>
            </a:endParaRPr>
          </a:p>
        </p:txBody>
      </p:sp>
      <p:sp>
        <p:nvSpPr>
          <p:cNvPr id="20" name="Rectangle 19"/>
          <p:cNvSpPr/>
          <p:nvPr/>
        </p:nvSpPr>
        <p:spPr bwMode="auto">
          <a:xfrm>
            <a:off x="579437" y="5536855"/>
            <a:ext cx="6248400" cy="64255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latin typeface="+mj-lt"/>
            </a:endParaRPr>
          </a:p>
        </p:txBody>
      </p:sp>
      <p:sp>
        <p:nvSpPr>
          <p:cNvPr id="22" name="TextBox 21"/>
          <p:cNvSpPr txBox="1"/>
          <p:nvPr/>
        </p:nvSpPr>
        <p:spPr>
          <a:xfrm>
            <a:off x="658034" y="5567915"/>
            <a:ext cx="4122728"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Availability: Late Q3CY16</a:t>
            </a:r>
            <a:endPar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endParaRPr>
          </a:p>
        </p:txBody>
      </p:sp>
      <p:pic>
        <p:nvPicPr>
          <p:cNvPr id="3" name="Picture 2"/>
          <p:cNvPicPr>
            <a:picLocks noChangeAspect="1"/>
          </p:cNvPicPr>
          <p:nvPr/>
        </p:nvPicPr>
        <p:blipFill>
          <a:blip r:embed="rId4"/>
          <a:stretch>
            <a:fillRect/>
          </a:stretch>
        </p:blipFill>
        <p:spPr>
          <a:xfrm>
            <a:off x="6980236" y="2339995"/>
            <a:ext cx="4981575" cy="3200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51979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7"/>
          <p:cNvSpPr>
            <a:spLocks noGrp="1"/>
          </p:cNvSpPr>
          <p:nvPr>
            <p:ph type="title" idx="4294967295"/>
          </p:nvPr>
        </p:nvSpPr>
        <p:spPr>
          <a:xfrm>
            <a:off x="455850" y="295731"/>
            <a:ext cx="11887100" cy="917444"/>
          </a:xfrm>
        </p:spPr>
        <p:txBody>
          <a:bodyPr vert="horz" wrap="square" lIns="0" tIns="0" rIns="0" bIns="0" rtlCol="0" anchor="t">
            <a:noAutofit/>
          </a:bodyPr>
          <a:lstStyle/>
          <a:p>
            <a:pPr>
              <a:lnSpc>
                <a:spcPct val="100000"/>
              </a:lnSpc>
              <a:defRPr/>
            </a:pPr>
            <a:r>
              <a:rPr lang="en-US" sz="3599" dirty="0">
                <a:solidFill>
                  <a:srgbClr val="E34523"/>
                </a:solidFill>
                <a:latin typeface="Segoe UI" panose="020B0502040204020203" pitchFamily="34" charset="0"/>
              </a:rPr>
              <a:t>Current Channel</a:t>
            </a:r>
            <a:br>
              <a:rPr lang="en-US" sz="3599" dirty="0">
                <a:solidFill>
                  <a:srgbClr val="0078D7"/>
                </a:solidFill>
                <a:latin typeface="Segoe UI" panose="020B0502040204020203" pitchFamily="34" charset="0"/>
              </a:rPr>
            </a:br>
            <a:endParaRPr lang="en-US" sz="2400" spc="0" dirty="0">
              <a:solidFill>
                <a:srgbClr val="525252"/>
              </a:solidFill>
              <a:latin typeface="Segoe UI" panose="020B0502040204020203" pitchFamily="34" charset="0"/>
            </a:endParaRPr>
          </a:p>
        </p:txBody>
      </p:sp>
      <p:sp>
        <p:nvSpPr>
          <p:cNvPr id="3" name="Rectangle 2"/>
          <p:cNvSpPr/>
          <p:nvPr/>
        </p:nvSpPr>
        <p:spPr bwMode="auto">
          <a:xfrm>
            <a:off x="10238805" y="490966"/>
            <a:ext cx="399993" cy="457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62" name="Rectangle 61"/>
          <p:cNvSpPr/>
          <p:nvPr/>
        </p:nvSpPr>
        <p:spPr bwMode="auto">
          <a:xfrm>
            <a:off x="10238805" y="577876"/>
            <a:ext cx="399993" cy="457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67" name="Rectangle 66"/>
          <p:cNvSpPr/>
          <p:nvPr/>
        </p:nvSpPr>
        <p:spPr bwMode="auto">
          <a:xfrm>
            <a:off x="10238805" y="664786"/>
            <a:ext cx="399993" cy="457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68" name="Rectangle 67"/>
          <p:cNvSpPr/>
          <p:nvPr/>
        </p:nvSpPr>
        <p:spPr bwMode="auto">
          <a:xfrm>
            <a:off x="10238805" y="751697"/>
            <a:ext cx="399993" cy="457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30" name="Group 229"/>
          <p:cNvGrpSpPr/>
          <p:nvPr/>
        </p:nvGrpSpPr>
        <p:grpSpPr>
          <a:xfrm>
            <a:off x="4392484" y="4407848"/>
            <a:ext cx="394803" cy="473532"/>
            <a:chOff x="3945238" y="5520702"/>
            <a:chExt cx="647440" cy="776548"/>
          </a:xfrm>
        </p:grpSpPr>
        <p:grpSp>
          <p:nvGrpSpPr>
            <p:cNvPr id="228" name="Group 227"/>
            <p:cNvGrpSpPr/>
            <p:nvPr/>
          </p:nvGrpSpPr>
          <p:grpSpPr>
            <a:xfrm>
              <a:off x="4110208" y="5848651"/>
              <a:ext cx="219075" cy="158750"/>
              <a:chOff x="7483476" y="1730375"/>
              <a:chExt cx="219075" cy="158750"/>
            </a:xfrm>
          </p:grpSpPr>
          <p:sp>
            <p:nvSpPr>
              <p:cNvPr id="147"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48"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49"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0"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1"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2"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3"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4"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5"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6"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229" name="Freeform 228"/>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231" name="Group 230"/>
          <p:cNvGrpSpPr/>
          <p:nvPr/>
        </p:nvGrpSpPr>
        <p:grpSpPr>
          <a:xfrm>
            <a:off x="5679083" y="4407848"/>
            <a:ext cx="394803" cy="473532"/>
            <a:chOff x="3945238" y="5520702"/>
            <a:chExt cx="647440" cy="776548"/>
          </a:xfrm>
        </p:grpSpPr>
        <p:grpSp>
          <p:nvGrpSpPr>
            <p:cNvPr id="232" name="Group 231"/>
            <p:cNvGrpSpPr/>
            <p:nvPr/>
          </p:nvGrpSpPr>
          <p:grpSpPr>
            <a:xfrm>
              <a:off x="4110208" y="5848651"/>
              <a:ext cx="219075" cy="158750"/>
              <a:chOff x="7483476" y="1730375"/>
              <a:chExt cx="219075" cy="158750"/>
            </a:xfrm>
          </p:grpSpPr>
          <p:sp>
            <p:nvSpPr>
              <p:cNvPr id="234"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5"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6"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7"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8"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9"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40"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41"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42"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43"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233" name="Freeform 232"/>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11" name="Group 310"/>
          <p:cNvGrpSpPr/>
          <p:nvPr/>
        </p:nvGrpSpPr>
        <p:grpSpPr>
          <a:xfrm>
            <a:off x="3774891" y="4948962"/>
            <a:ext cx="8282889" cy="462503"/>
            <a:chOff x="3618558" y="5062333"/>
            <a:chExt cx="8121217" cy="453475"/>
          </a:xfrm>
        </p:grpSpPr>
        <p:cxnSp>
          <p:nvCxnSpPr>
            <p:cNvPr id="37" name="Straight Arrow Connector 36"/>
            <p:cNvCxnSpPr/>
            <p:nvPr/>
          </p:nvCxnSpPr>
          <p:spPr>
            <a:xfrm>
              <a:off x="3618558" y="5170304"/>
              <a:ext cx="8121217" cy="0"/>
            </a:xfrm>
            <a:prstGeom prst="straightConnector1">
              <a:avLst/>
            </a:prstGeom>
            <a:ln w="25400">
              <a:solidFill>
                <a:srgbClr val="969696"/>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10911365" y="5240826"/>
              <a:ext cx="769310" cy="274982"/>
            </a:xfrm>
            <a:prstGeom prst="rect">
              <a:avLst/>
            </a:prstGeom>
          </p:spPr>
          <p:txBody>
            <a:bodyPr wrap="square" lIns="91351" tIns="45677" rIns="91351" bIns="45677">
              <a:spAutoFit/>
            </a:bodyPr>
            <a:lstStyle/>
            <a:p>
              <a:pPr marL="0" marR="0" lvl="0" indent="0" algn="r" defTabSz="932167" eaLnBrk="1" fontAlgn="auto" latinLnBrk="0" hangingPunct="1">
                <a:lnSpc>
                  <a:spcPct val="100000"/>
                </a:lnSpc>
                <a:spcBef>
                  <a:spcPts val="0"/>
                </a:spcBef>
                <a:spcAft>
                  <a:spcPts val="0"/>
                </a:spcAft>
                <a:buClrTx/>
                <a:buSzTx/>
                <a:buFontTx/>
                <a:buNone/>
                <a:tabLst/>
                <a:defRPr/>
              </a:pPr>
              <a:r>
                <a:rPr kumimoji="0" lang="en-US" sz="1199" b="0" i="0" u="none" strike="noStrike" kern="0" cap="none" spc="0" normalizeH="0" baseline="0" noProof="0" dirty="0">
                  <a:ln>
                    <a:noFill/>
                  </a:ln>
                  <a:solidFill>
                    <a:srgbClr val="9C9C9C"/>
                  </a:solidFill>
                  <a:effectLst/>
                  <a:uLnTx/>
                  <a:uFillTx/>
                  <a:latin typeface="Segoe UI Semibold" panose="020B0702040204020203" pitchFamily="34" charset="0"/>
                  <a:cs typeface="Segoe UI Semibold" panose="020B0702040204020203" pitchFamily="34" charset="0"/>
                </a:rPr>
                <a:t>Time</a:t>
              </a:r>
            </a:p>
          </p:txBody>
        </p:sp>
        <p:sp>
          <p:nvSpPr>
            <p:cNvPr id="59" name="Rectangle 58"/>
            <p:cNvSpPr/>
            <p:nvPr/>
          </p:nvSpPr>
          <p:spPr bwMode="auto">
            <a:xfrm>
              <a:off x="4792620" y="5062333"/>
              <a:ext cx="340829" cy="8290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10" name="Straight Connector 9"/>
            <p:cNvCxnSpPr/>
            <p:nvPr/>
          </p:nvCxnSpPr>
          <p:spPr>
            <a:xfrm>
              <a:off x="4001512"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645067"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288622"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932177"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575732"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219287"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862842"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8506397"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9149952"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9793507"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0437062" y="5094380"/>
              <a:ext cx="0" cy="141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57" name="TextBox 256"/>
            <p:cNvSpPr txBox="1"/>
            <p:nvPr/>
          </p:nvSpPr>
          <p:spPr>
            <a:xfrm>
              <a:off x="3675140"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jan</a:t>
              </a:r>
            </a:p>
          </p:txBody>
        </p:sp>
        <p:sp>
          <p:nvSpPr>
            <p:cNvPr id="258" name="TextBox 257"/>
            <p:cNvSpPr txBox="1"/>
            <p:nvPr/>
          </p:nvSpPr>
          <p:spPr>
            <a:xfrm>
              <a:off x="4307438"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feb</a:t>
              </a:r>
            </a:p>
          </p:txBody>
        </p:sp>
        <p:sp>
          <p:nvSpPr>
            <p:cNvPr id="259" name="TextBox 258"/>
            <p:cNvSpPr txBox="1"/>
            <p:nvPr/>
          </p:nvSpPr>
          <p:spPr>
            <a:xfrm>
              <a:off x="4939735" y="5236602"/>
              <a:ext cx="269659"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mar</a:t>
              </a:r>
            </a:p>
          </p:txBody>
        </p:sp>
        <p:sp>
          <p:nvSpPr>
            <p:cNvPr id="260" name="TextBox 259"/>
            <p:cNvSpPr txBox="1"/>
            <p:nvPr/>
          </p:nvSpPr>
          <p:spPr>
            <a:xfrm>
              <a:off x="5572034"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apr</a:t>
              </a:r>
            </a:p>
          </p:txBody>
        </p:sp>
        <p:sp>
          <p:nvSpPr>
            <p:cNvPr id="261" name="TextBox 260"/>
            <p:cNvSpPr txBox="1"/>
            <p:nvPr/>
          </p:nvSpPr>
          <p:spPr>
            <a:xfrm>
              <a:off x="6144312" y="5236602"/>
              <a:ext cx="26173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may</a:t>
              </a:r>
            </a:p>
          </p:txBody>
        </p:sp>
        <p:sp>
          <p:nvSpPr>
            <p:cNvPr id="262" name="TextBox 261"/>
            <p:cNvSpPr txBox="1"/>
            <p:nvPr/>
          </p:nvSpPr>
          <p:spPr>
            <a:xfrm>
              <a:off x="6836630"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jun</a:t>
              </a:r>
            </a:p>
          </p:txBody>
        </p:sp>
        <p:sp>
          <p:nvSpPr>
            <p:cNvPr id="263" name="TextBox 262"/>
            <p:cNvSpPr txBox="1"/>
            <p:nvPr/>
          </p:nvSpPr>
          <p:spPr>
            <a:xfrm>
              <a:off x="7468928"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jul</a:t>
              </a:r>
            </a:p>
          </p:txBody>
        </p:sp>
        <p:sp>
          <p:nvSpPr>
            <p:cNvPr id="264" name="TextBox 263"/>
            <p:cNvSpPr txBox="1"/>
            <p:nvPr/>
          </p:nvSpPr>
          <p:spPr>
            <a:xfrm>
              <a:off x="8101226"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aug</a:t>
              </a:r>
            </a:p>
          </p:txBody>
        </p:sp>
        <p:sp>
          <p:nvSpPr>
            <p:cNvPr id="265" name="TextBox 264"/>
            <p:cNvSpPr txBox="1"/>
            <p:nvPr/>
          </p:nvSpPr>
          <p:spPr>
            <a:xfrm>
              <a:off x="8733524"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sep</a:t>
              </a:r>
            </a:p>
          </p:txBody>
        </p:sp>
        <p:sp>
          <p:nvSpPr>
            <p:cNvPr id="266" name="TextBox 265"/>
            <p:cNvSpPr txBox="1"/>
            <p:nvPr/>
          </p:nvSpPr>
          <p:spPr>
            <a:xfrm>
              <a:off x="9365822"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oct</a:t>
              </a:r>
            </a:p>
          </p:txBody>
        </p:sp>
        <p:sp>
          <p:nvSpPr>
            <p:cNvPr id="269" name="TextBox 268"/>
            <p:cNvSpPr txBox="1"/>
            <p:nvPr/>
          </p:nvSpPr>
          <p:spPr>
            <a:xfrm>
              <a:off x="9998120"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nov</a:t>
              </a:r>
            </a:p>
          </p:txBody>
        </p:sp>
        <p:sp>
          <p:nvSpPr>
            <p:cNvPr id="270" name="TextBox 269"/>
            <p:cNvSpPr txBox="1"/>
            <p:nvPr/>
          </p:nvSpPr>
          <p:spPr>
            <a:xfrm>
              <a:off x="10630420" y="5236602"/>
              <a:ext cx="201718" cy="164789"/>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gradFill>
                    <a:gsLst>
                      <a:gs pos="2917">
                        <a:schemeClr val="bg2"/>
                      </a:gs>
                      <a:gs pos="95000">
                        <a:schemeClr val="bg2"/>
                      </a:gs>
                    </a:gsLst>
                    <a:lin ang="5400000" scaled="0"/>
                  </a:gradFill>
                  <a:effectLst/>
                  <a:uLnTx/>
                  <a:uFillTx/>
                </a:rPr>
                <a:t>dec</a:t>
              </a:r>
            </a:p>
          </p:txBody>
        </p:sp>
      </p:grpSp>
      <p:grpSp>
        <p:nvGrpSpPr>
          <p:cNvPr id="271" name="Group 270"/>
          <p:cNvGrpSpPr/>
          <p:nvPr/>
        </p:nvGrpSpPr>
        <p:grpSpPr>
          <a:xfrm>
            <a:off x="3749185" y="4407848"/>
            <a:ext cx="394803" cy="473532"/>
            <a:chOff x="3945238" y="5520702"/>
            <a:chExt cx="647440" cy="776548"/>
          </a:xfrm>
        </p:grpSpPr>
        <p:grpSp>
          <p:nvGrpSpPr>
            <p:cNvPr id="272" name="Group 271"/>
            <p:cNvGrpSpPr/>
            <p:nvPr/>
          </p:nvGrpSpPr>
          <p:grpSpPr>
            <a:xfrm>
              <a:off x="4110208" y="5848651"/>
              <a:ext cx="219075" cy="158750"/>
              <a:chOff x="7483476" y="1730375"/>
              <a:chExt cx="219075" cy="158750"/>
            </a:xfrm>
          </p:grpSpPr>
          <p:sp>
            <p:nvSpPr>
              <p:cNvPr id="274"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5"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6"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7"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8"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9"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0"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1"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2"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3"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273" name="Freeform 272"/>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284" name="Group 283"/>
          <p:cNvGrpSpPr/>
          <p:nvPr/>
        </p:nvGrpSpPr>
        <p:grpSpPr>
          <a:xfrm>
            <a:off x="5035783" y="4407848"/>
            <a:ext cx="394803" cy="473532"/>
            <a:chOff x="3945238" y="5520702"/>
            <a:chExt cx="647440" cy="776548"/>
          </a:xfrm>
        </p:grpSpPr>
        <p:grpSp>
          <p:nvGrpSpPr>
            <p:cNvPr id="285" name="Group 284"/>
            <p:cNvGrpSpPr/>
            <p:nvPr/>
          </p:nvGrpSpPr>
          <p:grpSpPr>
            <a:xfrm>
              <a:off x="4110208" y="5848651"/>
              <a:ext cx="219075" cy="158750"/>
              <a:chOff x="7483476" y="1730375"/>
              <a:chExt cx="219075" cy="158750"/>
            </a:xfrm>
          </p:grpSpPr>
          <p:sp>
            <p:nvSpPr>
              <p:cNvPr id="287"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8"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9"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0"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1"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2"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3"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4"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5"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6"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286" name="Freeform 285"/>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12" name="Group 311"/>
          <p:cNvGrpSpPr/>
          <p:nvPr/>
        </p:nvGrpSpPr>
        <p:grpSpPr>
          <a:xfrm>
            <a:off x="9538880" y="4407848"/>
            <a:ext cx="394803" cy="473532"/>
            <a:chOff x="3945238" y="5520702"/>
            <a:chExt cx="647440" cy="776548"/>
          </a:xfrm>
        </p:grpSpPr>
        <p:grpSp>
          <p:nvGrpSpPr>
            <p:cNvPr id="313" name="Group 312"/>
            <p:cNvGrpSpPr/>
            <p:nvPr/>
          </p:nvGrpSpPr>
          <p:grpSpPr>
            <a:xfrm>
              <a:off x="4110208" y="5848651"/>
              <a:ext cx="219075" cy="158750"/>
              <a:chOff x="7483476" y="1730375"/>
              <a:chExt cx="219075" cy="158750"/>
            </a:xfrm>
          </p:grpSpPr>
          <p:sp>
            <p:nvSpPr>
              <p:cNvPr id="315"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16"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17"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18"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19"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20"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21"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22"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23"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24"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14" name="Freeform 313"/>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25" name="Group 324"/>
          <p:cNvGrpSpPr/>
          <p:nvPr/>
        </p:nvGrpSpPr>
        <p:grpSpPr>
          <a:xfrm>
            <a:off x="10825475" y="4407848"/>
            <a:ext cx="394803" cy="473532"/>
            <a:chOff x="3945238" y="5520702"/>
            <a:chExt cx="647440" cy="776548"/>
          </a:xfrm>
        </p:grpSpPr>
        <p:grpSp>
          <p:nvGrpSpPr>
            <p:cNvPr id="326" name="Group 325"/>
            <p:cNvGrpSpPr/>
            <p:nvPr/>
          </p:nvGrpSpPr>
          <p:grpSpPr>
            <a:xfrm>
              <a:off x="4110208" y="5848651"/>
              <a:ext cx="219075" cy="158750"/>
              <a:chOff x="7483476" y="1730375"/>
              <a:chExt cx="219075" cy="158750"/>
            </a:xfrm>
          </p:grpSpPr>
          <p:sp>
            <p:nvSpPr>
              <p:cNvPr id="328"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29"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0"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1"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2"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3"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4"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5"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6"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37"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27" name="Freeform 326"/>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38" name="Group 337"/>
          <p:cNvGrpSpPr/>
          <p:nvPr/>
        </p:nvGrpSpPr>
        <p:grpSpPr>
          <a:xfrm>
            <a:off x="8895580" y="4407848"/>
            <a:ext cx="394803" cy="473532"/>
            <a:chOff x="3945238" y="5520702"/>
            <a:chExt cx="647440" cy="776548"/>
          </a:xfrm>
        </p:grpSpPr>
        <p:grpSp>
          <p:nvGrpSpPr>
            <p:cNvPr id="339" name="Group 338"/>
            <p:cNvGrpSpPr/>
            <p:nvPr/>
          </p:nvGrpSpPr>
          <p:grpSpPr>
            <a:xfrm>
              <a:off x="4110208" y="5848651"/>
              <a:ext cx="219075" cy="158750"/>
              <a:chOff x="7483476" y="1730375"/>
              <a:chExt cx="219075" cy="158750"/>
            </a:xfrm>
          </p:grpSpPr>
          <p:sp>
            <p:nvSpPr>
              <p:cNvPr id="341"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2"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3"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4"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5"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6"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7"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8"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49"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50"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40" name="Freeform 339"/>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51" name="Group 350"/>
          <p:cNvGrpSpPr/>
          <p:nvPr/>
        </p:nvGrpSpPr>
        <p:grpSpPr>
          <a:xfrm>
            <a:off x="10182179" y="4407848"/>
            <a:ext cx="394803" cy="473532"/>
            <a:chOff x="3945238" y="5520702"/>
            <a:chExt cx="647440" cy="776548"/>
          </a:xfrm>
        </p:grpSpPr>
        <p:grpSp>
          <p:nvGrpSpPr>
            <p:cNvPr id="352" name="Group 351"/>
            <p:cNvGrpSpPr/>
            <p:nvPr/>
          </p:nvGrpSpPr>
          <p:grpSpPr>
            <a:xfrm>
              <a:off x="4110208" y="5848651"/>
              <a:ext cx="219075" cy="158750"/>
              <a:chOff x="7483476" y="1730375"/>
              <a:chExt cx="219075" cy="158750"/>
            </a:xfrm>
          </p:grpSpPr>
          <p:sp>
            <p:nvSpPr>
              <p:cNvPr id="354"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55"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56"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57"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58"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59"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0"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1"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2"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3"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53" name="Freeform 352"/>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64" name="Group 363"/>
          <p:cNvGrpSpPr/>
          <p:nvPr/>
        </p:nvGrpSpPr>
        <p:grpSpPr>
          <a:xfrm>
            <a:off x="6965682" y="4407848"/>
            <a:ext cx="394803" cy="473532"/>
            <a:chOff x="3945238" y="5520702"/>
            <a:chExt cx="647440" cy="776548"/>
          </a:xfrm>
        </p:grpSpPr>
        <p:grpSp>
          <p:nvGrpSpPr>
            <p:cNvPr id="365" name="Group 364"/>
            <p:cNvGrpSpPr/>
            <p:nvPr/>
          </p:nvGrpSpPr>
          <p:grpSpPr>
            <a:xfrm>
              <a:off x="4110208" y="5848651"/>
              <a:ext cx="219075" cy="158750"/>
              <a:chOff x="7483476" y="1730375"/>
              <a:chExt cx="219075" cy="158750"/>
            </a:xfrm>
          </p:grpSpPr>
          <p:sp>
            <p:nvSpPr>
              <p:cNvPr id="367"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8"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9"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0"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1"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2"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3"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4"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5"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76"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66" name="Freeform 365"/>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77" name="Group 376"/>
          <p:cNvGrpSpPr/>
          <p:nvPr/>
        </p:nvGrpSpPr>
        <p:grpSpPr>
          <a:xfrm>
            <a:off x="8252281" y="4407848"/>
            <a:ext cx="394803" cy="473532"/>
            <a:chOff x="3945238" y="5520702"/>
            <a:chExt cx="647440" cy="776548"/>
          </a:xfrm>
        </p:grpSpPr>
        <p:grpSp>
          <p:nvGrpSpPr>
            <p:cNvPr id="378" name="Group 377"/>
            <p:cNvGrpSpPr/>
            <p:nvPr/>
          </p:nvGrpSpPr>
          <p:grpSpPr>
            <a:xfrm>
              <a:off x="4110208" y="5848651"/>
              <a:ext cx="219075" cy="158750"/>
              <a:chOff x="7483476" y="1730375"/>
              <a:chExt cx="219075" cy="158750"/>
            </a:xfrm>
          </p:grpSpPr>
          <p:sp>
            <p:nvSpPr>
              <p:cNvPr id="380"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1"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2"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3"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4"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5"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6"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7"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8"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89"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79" name="Freeform 378"/>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390" name="Group 389"/>
          <p:cNvGrpSpPr/>
          <p:nvPr/>
        </p:nvGrpSpPr>
        <p:grpSpPr>
          <a:xfrm>
            <a:off x="6322382" y="4407848"/>
            <a:ext cx="394803" cy="473532"/>
            <a:chOff x="3945238" y="5520702"/>
            <a:chExt cx="647440" cy="776548"/>
          </a:xfrm>
        </p:grpSpPr>
        <p:grpSp>
          <p:nvGrpSpPr>
            <p:cNvPr id="391" name="Group 390"/>
            <p:cNvGrpSpPr/>
            <p:nvPr/>
          </p:nvGrpSpPr>
          <p:grpSpPr>
            <a:xfrm>
              <a:off x="4110208" y="5848651"/>
              <a:ext cx="219075" cy="158750"/>
              <a:chOff x="7483476" y="1730375"/>
              <a:chExt cx="219075" cy="158750"/>
            </a:xfrm>
          </p:grpSpPr>
          <p:sp>
            <p:nvSpPr>
              <p:cNvPr id="393"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94"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95"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96"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97"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98"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99"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00"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01"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02"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92" name="Freeform 391"/>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nvGrpSpPr>
          <p:cNvPr id="403" name="Group 402"/>
          <p:cNvGrpSpPr/>
          <p:nvPr/>
        </p:nvGrpSpPr>
        <p:grpSpPr>
          <a:xfrm>
            <a:off x="7608981" y="4407848"/>
            <a:ext cx="394803" cy="473532"/>
            <a:chOff x="3945238" y="5520702"/>
            <a:chExt cx="647440" cy="776548"/>
          </a:xfrm>
        </p:grpSpPr>
        <p:grpSp>
          <p:nvGrpSpPr>
            <p:cNvPr id="404" name="Group 403"/>
            <p:cNvGrpSpPr/>
            <p:nvPr/>
          </p:nvGrpSpPr>
          <p:grpSpPr>
            <a:xfrm>
              <a:off x="4110208" y="5848651"/>
              <a:ext cx="219075" cy="158750"/>
              <a:chOff x="7483476" y="1730375"/>
              <a:chExt cx="219075" cy="158750"/>
            </a:xfrm>
          </p:grpSpPr>
          <p:sp>
            <p:nvSpPr>
              <p:cNvPr id="406"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07"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08"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09"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10"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11"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12"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13"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14"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15"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405" name="Freeform 404"/>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60" tIns="46630" rIns="93260" bIns="4663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sp>
        <p:nvSpPr>
          <p:cNvPr id="416" name="TextBox 415"/>
          <p:cNvSpPr txBox="1"/>
          <p:nvPr/>
        </p:nvSpPr>
        <p:spPr>
          <a:xfrm>
            <a:off x="362339" y="6669705"/>
            <a:ext cx="2408488" cy="144069"/>
          </a:xfrm>
          <a:prstGeom prst="rect">
            <a:avLst/>
          </a:prstGeom>
          <a:noFill/>
        </p:spPr>
        <p:txBody>
          <a:bodyPr wrap="square" lIns="0" tIns="0" rIns="0" bIns="0" rtlCol="0">
            <a:spAutoFit/>
          </a:bodyPr>
          <a:lstStyle/>
          <a:p>
            <a:pPr marL="0" marR="0" lvl="0" indent="0" defTabSz="932167" eaLnBrk="1" fontAlgn="auto" latinLnBrk="0" hangingPunct="1">
              <a:lnSpc>
                <a:spcPct val="90000"/>
              </a:lnSpc>
              <a:spcBef>
                <a:spcPts val="0"/>
              </a:spcBef>
              <a:spcAft>
                <a:spcPts val="612"/>
              </a:spcAft>
              <a:buClrTx/>
              <a:buSzTx/>
              <a:buFontTx/>
              <a:buNone/>
              <a:tabLst/>
              <a:defRPr/>
            </a:pPr>
            <a:r>
              <a:rPr kumimoji="0" lang="en-US" sz="1020" b="0" i="0" u="none" strike="noStrike" kern="0" cap="none" spc="0" normalizeH="0" baseline="0" noProof="0" dirty="0">
                <a:ln>
                  <a:noFill/>
                </a:ln>
                <a:solidFill>
                  <a:srgbClr val="505050"/>
                </a:solidFill>
                <a:effectLst/>
                <a:uLnTx/>
                <a:uFillTx/>
              </a:rPr>
              <a:t>Dates are for illustration purposes only</a:t>
            </a:r>
          </a:p>
        </p:txBody>
      </p:sp>
    </p:spTree>
    <p:extLst>
      <p:ext uri="{BB962C8B-B14F-4D97-AF65-F5344CB8AC3E}">
        <p14:creationId xmlns:p14="http://schemas.microsoft.com/office/powerpoint/2010/main" val="74283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500"/>
                                        <p:tgtEl>
                                          <p:spTgt spid="27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0"/>
                                        </p:tgtEl>
                                        <p:attrNameLst>
                                          <p:attrName>style.visibility</p:attrName>
                                        </p:attrNameLst>
                                      </p:cBhvr>
                                      <p:to>
                                        <p:strVal val="visible"/>
                                      </p:to>
                                    </p:set>
                                    <p:animEffect transition="in" filter="fade">
                                      <p:cBhvr>
                                        <p:cTn id="11" dur="500"/>
                                        <p:tgtEl>
                                          <p:spTgt spid="2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4"/>
                                        </p:tgtEl>
                                        <p:attrNameLst>
                                          <p:attrName>style.visibility</p:attrName>
                                        </p:attrNameLst>
                                      </p:cBhvr>
                                      <p:to>
                                        <p:strVal val="visible"/>
                                      </p:to>
                                    </p:set>
                                    <p:animEffect transition="in" filter="fade">
                                      <p:cBhvr>
                                        <p:cTn id="15" dur="500"/>
                                        <p:tgtEl>
                                          <p:spTgt spid="284"/>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31"/>
                                        </p:tgtEl>
                                        <p:attrNameLst>
                                          <p:attrName>style.visibility</p:attrName>
                                        </p:attrNameLst>
                                      </p:cBhvr>
                                      <p:to>
                                        <p:strVal val="visible"/>
                                      </p:to>
                                    </p:set>
                                    <p:animEffect transition="in" filter="fade">
                                      <p:cBhvr>
                                        <p:cTn id="19" dur="500"/>
                                        <p:tgtEl>
                                          <p:spTgt spid="231"/>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90"/>
                                        </p:tgtEl>
                                        <p:attrNameLst>
                                          <p:attrName>style.visibility</p:attrName>
                                        </p:attrNameLst>
                                      </p:cBhvr>
                                      <p:to>
                                        <p:strVal val="visible"/>
                                      </p:to>
                                    </p:set>
                                    <p:animEffect transition="in" filter="fade">
                                      <p:cBhvr>
                                        <p:cTn id="23" dur="500"/>
                                        <p:tgtEl>
                                          <p:spTgt spid="390"/>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364"/>
                                        </p:tgtEl>
                                        <p:attrNameLst>
                                          <p:attrName>style.visibility</p:attrName>
                                        </p:attrNameLst>
                                      </p:cBhvr>
                                      <p:to>
                                        <p:strVal val="visible"/>
                                      </p:to>
                                    </p:set>
                                    <p:animEffect transition="in" filter="fade">
                                      <p:cBhvr>
                                        <p:cTn id="27" dur="500"/>
                                        <p:tgtEl>
                                          <p:spTgt spid="364"/>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403"/>
                                        </p:tgtEl>
                                        <p:attrNameLst>
                                          <p:attrName>style.visibility</p:attrName>
                                        </p:attrNameLst>
                                      </p:cBhvr>
                                      <p:to>
                                        <p:strVal val="visible"/>
                                      </p:to>
                                    </p:set>
                                    <p:animEffect transition="in" filter="fade">
                                      <p:cBhvr>
                                        <p:cTn id="31" dur="500"/>
                                        <p:tgtEl>
                                          <p:spTgt spid="403"/>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377"/>
                                        </p:tgtEl>
                                        <p:attrNameLst>
                                          <p:attrName>style.visibility</p:attrName>
                                        </p:attrNameLst>
                                      </p:cBhvr>
                                      <p:to>
                                        <p:strVal val="visible"/>
                                      </p:to>
                                    </p:set>
                                    <p:animEffect transition="in" filter="fade">
                                      <p:cBhvr>
                                        <p:cTn id="35" dur="500"/>
                                        <p:tgtEl>
                                          <p:spTgt spid="377"/>
                                        </p:tgtEl>
                                      </p:cBhvr>
                                    </p:animEffect>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fade">
                                      <p:cBhvr>
                                        <p:cTn id="39" dur="500"/>
                                        <p:tgtEl>
                                          <p:spTgt spid="338"/>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312"/>
                                        </p:tgtEl>
                                        <p:attrNameLst>
                                          <p:attrName>style.visibility</p:attrName>
                                        </p:attrNameLst>
                                      </p:cBhvr>
                                      <p:to>
                                        <p:strVal val="visible"/>
                                      </p:to>
                                    </p:set>
                                    <p:animEffect transition="in" filter="fade">
                                      <p:cBhvr>
                                        <p:cTn id="43" dur="500"/>
                                        <p:tgtEl>
                                          <p:spTgt spid="312"/>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351"/>
                                        </p:tgtEl>
                                        <p:attrNameLst>
                                          <p:attrName>style.visibility</p:attrName>
                                        </p:attrNameLst>
                                      </p:cBhvr>
                                      <p:to>
                                        <p:strVal val="visible"/>
                                      </p:to>
                                    </p:set>
                                    <p:animEffect transition="in" filter="fade">
                                      <p:cBhvr>
                                        <p:cTn id="47" dur="500"/>
                                        <p:tgtEl>
                                          <p:spTgt spid="351"/>
                                        </p:tgtEl>
                                      </p:cBhvr>
                                    </p:animEffect>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325"/>
                                        </p:tgtEl>
                                        <p:attrNameLst>
                                          <p:attrName>style.visibility</p:attrName>
                                        </p:attrNameLst>
                                      </p:cBhvr>
                                      <p:to>
                                        <p:strVal val="visible"/>
                                      </p:to>
                                    </p:set>
                                    <p:animEffect transition="in" filter="fade">
                                      <p:cBhvr>
                                        <p:cTn id="51" dur="5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7454" b="8118"/>
          <a:stretch/>
        </p:blipFill>
        <p:spPr>
          <a:xfrm>
            <a:off x="0" y="0"/>
            <a:ext cx="12436475" cy="6994525"/>
          </a:xfrm>
          <a:prstGeom prst="rect">
            <a:avLst/>
          </a:prstGeom>
        </p:spPr>
      </p:pic>
      <p:sp>
        <p:nvSpPr>
          <p:cNvPr id="4" name="Text Placeholder 3"/>
          <p:cNvSpPr>
            <a:spLocks noGrp="1"/>
          </p:cNvSpPr>
          <p:nvPr>
            <p:ph type="body" sz="quarter" idx="10"/>
          </p:nvPr>
        </p:nvSpPr>
        <p:spPr>
          <a:xfrm>
            <a:off x="3857495" y="677862"/>
            <a:ext cx="8534400" cy="2179058"/>
          </a:xfrm>
        </p:spPr>
        <p:txBody>
          <a:bodyPr/>
          <a:lstStyle/>
          <a:p>
            <a:pPr marL="0" indent="0">
              <a:buNone/>
            </a:pPr>
            <a:r>
              <a:rPr lang="en-US" sz="3600" i="1" dirty="0">
                <a:solidFill>
                  <a:schemeClr val="bg1"/>
                </a:solidFill>
                <a:latin typeface="Segoe UI Semibold" panose="020B0702040204020203" pitchFamily="34" charset="0"/>
                <a:cs typeface="Segoe UI Semibold" panose="020B0702040204020203" pitchFamily="34" charset="0"/>
              </a:rPr>
              <a:t>Enable IT admins to manage deployment with powerful tools and solutions that allows users to seamlessly stay up to date</a:t>
            </a:r>
          </a:p>
        </p:txBody>
      </p:sp>
      <p:cxnSp>
        <p:nvCxnSpPr>
          <p:cNvPr id="7" name="Straight Connector 6"/>
          <p:cNvCxnSpPr/>
          <p:nvPr/>
        </p:nvCxnSpPr>
        <p:spPr>
          <a:xfrm>
            <a:off x="3017837" y="1516288"/>
            <a:ext cx="762000" cy="0"/>
          </a:xfrm>
          <a:prstGeom prst="line">
            <a:avLst/>
          </a:prstGeom>
          <a:ln w="381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764564" y="1496858"/>
            <a:ext cx="0" cy="1381280"/>
          </a:xfrm>
          <a:prstGeom prst="line">
            <a:avLst/>
          </a:prstGeom>
          <a:ln w="381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746041" y="2870995"/>
            <a:ext cx="8305800" cy="0"/>
          </a:xfrm>
          <a:prstGeom prst="line">
            <a:avLst/>
          </a:prstGeom>
          <a:ln w="381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74702" y="103770"/>
            <a:ext cx="2875711" cy="2827758"/>
            <a:chOff x="530884" y="2368629"/>
            <a:chExt cx="2145792" cy="2145792"/>
          </a:xfrm>
        </p:grpSpPr>
        <p:sp>
          <p:nvSpPr>
            <p:cNvPr id="11" name="Oval 9"/>
            <p:cNvSpPr/>
            <p:nvPr/>
          </p:nvSpPr>
          <p:spPr bwMode="auto">
            <a:xfrm>
              <a:off x="530884" y="2368629"/>
              <a:ext cx="2145792" cy="2145792"/>
            </a:xfrm>
            <a:prstGeom prst="ellipse">
              <a:avLst/>
            </a:prstGeom>
            <a:solidFill>
              <a:schemeClr val="bg1">
                <a:lumMod val="90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FF0000"/>
                </a:solidFill>
                <a:effectLst/>
                <a:uLnTx/>
                <a:uFillTx/>
                <a:ea typeface="Segoe UI" pitchFamily="34" charset="0"/>
                <a:cs typeface="Segoe UI" pitchFamily="34" charset="0"/>
              </a:endParaRPr>
            </a:p>
          </p:txBody>
        </p:sp>
        <p:sp>
          <p:nvSpPr>
            <p:cNvPr id="12" name="Freeform 35"/>
            <p:cNvSpPr>
              <a:spLocks noChangeAspect="1" noEditPoints="1"/>
            </p:cNvSpPr>
            <p:nvPr/>
          </p:nvSpPr>
          <p:spPr bwMode="auto">
            <a:xfrm>
              <a:off x="1276765" y="3075765"/>
              <a:ext cx="654031" cy="731520"/>
            </a:xfrm>
            <a:custGeom>
              <a:avLst/>
              <a:gdLst>
                <a:gd name="T0" fmla="*/ 70 w 104"/>
                <a:gd name="T1" fmla="*/ 67 h 116"/>
                <a:gd name="T2" fmla="*/ 88 w 104"/>
                <a:gd name="T3" fmla="*/ 36 h 116"/>
                <a:gd name="T4" fmla="*/ 52 w 104"/>
                <a:gd name="T5" fmla="*/ 0 h 116"/>
                <a:gd name="T6" fmla="*/ 16 w 104"/>
                <a:gd name="T7" fmla="*/ 36 h 116"/>
                <a:gd name="T8" fmla="*/ 34 w 104"/>
                <a:gd name="T9" fmla="*/ 67 h 116"/>
                <a:gd name="T10" fmla="*/ 0 w 104"/>
                <a:gd name="T11" fmla="*/ 116 h 116"/>
                <a:gd name="T12" fmla="*/ 8 w 104"/>
                <a:gd name="T13" fmla="*/ 116 h 116"/>
                <a:gd name="T14" fmla="*/ 52 w 104"/>
                <a:gd name="T15" fmla="*/ 72 h 116"/>
                <a:gd name="T16" fmla="*/ 96 w 104"/>
                <a:gd name="T17" fmla="*/ 116 h 116"/>
                <a:gd name="T18" fmla="*/ 104 w 104"/>
                <a:gd name="T19" fmla="*/ 116 h 116"/>
                <a:gd name="T20" fmla="*/ 70 w 104"/>
                <a:gd name="T21" fmla="*/ 67 h 116"/>
                <a:gd name="T22" fmla="*/ 24 w 104"/>
                <a:gd name="T23" fmla="*/ 36 h 116"/>
                <a:gd name="T24" fmla="*/ 52 w 104"/>
                <a:gd name="T25" fmla="*/ 8 h 116"/>
                <a:gd name="T26" fmla="*/ 80 w 104"/>
                <a:gd name="T27" fmla="*/ 36 h 116"/>
                <a:gd name="T28" fmla="*/ 52 w 104"/>
                <a:gd name="T29" fmla="*/ 64 h 116"/>
                <a:gd name="T30" fmla="*/ 24 w 104"/>
                <a:gd name="T31"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16">
                  <a:moveTo>
                    <a:pt x="70" y="67"/>
                  </a:moveTo>
                  <a:cubicBezTo>
                    <a:pt x="81" y="61"/>
                    <a:pt x="88" y="49"/>
                    <a:pt x="88" y="36"/>
                  </a:cubicBezTo>
                  <a:cubicBezTo>
                    <a:pt x="88" y="16"/>
                    <a:pt x="72" y="0"/>
                    <a:pt x="52" y="0"/>
                  </a:cubicBezTo>
                  <a:cubicBezTo>
                    <a:pt x="32" y="0"/>
                    <a:pt x="16" y="16"/>
                    <a:pt x="16" y="36"/>
                  </a:cubicBezTo>
                  <a:cubicBezTo>
                    <a:pt x="16" y="49"/>
                    <a:pt x="23" y="61"/>
                    <a:pt x="34" y="67"/>
                  </a:cubicBezTo>
                  <a:cubicBezTo>
                    <a:pt x="14" y="75"/>
                    <a:pt x="0" y="94"/>
                    <a:pt x="0" y="116"/>
                  </a:cubicBezTo>
                  <a:cubicBezTo>
                    <a:pt x="8" y="116"/>
                    <a:pt x="8" y="116"/>
                    <a:pt x="8" y="116"/>
                  </a:cubicBezTo>
                  <a:cubicBezTo>
                    <a:pt x="8" y="92"/>
                    <a:pt x="28" y="72"/>
                    <a:pt x="52" y="72"/>
                  </a:cubicBezTo>
                  <a:cubicBezTo>
                    <a:pt x="76" y="72"/>
                    <a:pt x="96" y="92"/>
                    <a:pt x="96" y="116"/>
                  </a:cubicBezTo>
                  <a:cubicBezTo>
                    <a:pt x="104" y="116"/>
                    <a:pt x="104" y="116"/>
                    <a:pt x="104" y="116"/>
                  </a:cubicBezTo>
                  <a:cubicBezTo>
                    <a:pt x="104" y="94"/>
                    <a:pt x="90" y="75"/>
                    <a:pt x="70" y="67"/>
                  </a:cubicBezTo>
                  <a:close/>
                  <a:moveTo>
                    <a:pt x="24" y="36"/>
                  </a:moveTo>
                  <a:cubicBezTo>
                    <a:pt x="24" y="21"/>
                    <a:pt x="37" y="8"/>
                    <a:pt x="52" y="8"/>
                  </a:cubicBezTo>
                  <a:cubicBezTo>
                    <a:pt x="67" y="8"/>
                    <a:pt x="80" y="21"/>
                    <a:pt x="80" y="36"/>
                  </a:cubicBezTo>
                  <a:cubicBezTo>
                    <a:pt x="80" y="51"/>
                    <a:pt x="67" y="64"/>
                    <a:pt x="52" y="64"/>
                  </a:cubicBezTo>
                  <a:cubicBezTo>
                    <a:pt x="37" y="64"/>
                    <a:pt x="24" y="51"/>
                    <a:pt x="24" y="3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007891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Deferred Channel</a:t>
            </a:r>
          </a:p>
        </p:txBody>
      </p:sp>
      <p:sp>
        <p:nvSpPr>
          <p:cNvPr id="4" name="TextBox 3"/>
          <p:cNvSpPr txBox="1"/>
          <p:nvPr/>
        </p:nvSpPr>
        <p:spPr>
          <a:xfrm>
            <a:off x="363170" y="6669256"/>
            <a:ext cx="2408146" cy="144069"/>
          </a:xfrm>
          <a:prstGeom prst="rect">
            <a:avLst/>
          </a:prstGeom>
          <a:noFill/>
        </p:spPr>
        <p:txBody>
          <a:bodyPr wrap="square" lIns="0" tIns="0" rIns="0" bIns="0" rtlCol="0">
            <a:spAutoFit/>
          </a:bodyPr>
          <a:lstStyle/>
          <a:p>
            <a:pPr marL="0" marR="0" lvl="0" indent="0" defTabSz="931988" eaLnBrk="1" fontAlgn="auto" latinLnBrk="0" hangingPunct="1">
              <a:lnSpc>
                <a:spcPct val="90000"/>
              </a:lnSpc>
              <a:spcBef>
                <a:spcPts val="0"/>
              </a:spcBef>
              <a:spcAft>
                <a:spcPts val="612"/>
              </a:spcAft>
              <a:buClrTx/>
              <a:buSzTx/>
              <a:buFontTx/>
              <a:buNone/>
              <a:tabLst/>
              <a:defRPr/>
            </a:pPr>
            <a:r>
              <a:rPr kumimoji="0" lang="en-US" sz="1020" b="0" i="0" u="none" strike="noStrike" kern="0" cap="none" spc="0" normalizeH="0" baseline="0" noProof="0" dirty="0">
                <a:ln>
                  <a:noFill/>
                </a:ln>
                <a:solidFill>
                  <a:sysClr val="windowText" lastClr="000000"/>
                </a:solidFill>
                <a:effectLst/>
                <a:uLnTx/>
                <a:uFillTx/>
              </a:rPr>
              <a:t>Dates are for illustration purposes only</a:t>
            </a:r>
          </a:p>
        </p:txBody>
      </p:sp>
      <p:sp>
        <p:nvSpPr>
          <p:cNvPr id="6" name="Rectangle 5"/>
          <p:cNvSpPr/>
          <p:nvPr/>
        </p:nvSpPr>
        <p:spPr bwMode="auto">
          <a:xfrm>
            <a:off x="3399281" y="4503868"/>
            <a:ext cx="347807" cy="263902"/>
          </a:xfrm>
          <a:prstGeom prst="rect">
            <a:avLst/>
          </a:prstGeom>
          <a:gradFill flip="none" rotWithShape="1">
            <a:gsLst>
              <a:gs pos="0">
                <a:schemeClr val="tx1">
                  <a:alpha val="45000"/>
                </a:schemeClr>
              </a:gs>
              <a:gs pos="100000">
                <a:srgbClr val="C0000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6" name="Group 255"/>
          <p:cNvGrpSpPr/>
          <p:nvPr/>
        </p:nvGrpSpPr>
        <p:grpSpPr>
          <a:xfrm>
            <a:off x="3749535" y="4399087"/>
            <a:ext cx="394747" cy="473464"/>
            <a:chOff x="3945238" y="5520702"/>
            <a:chExt cx="647440" cy="776548"/>
          </a:xfrm>
        </p:grpSpPr>
        <p:grpSp>
          <p:nvGrpSpPr>
            <p:cNvPr id="258" name="Group 257"/>
            <p:cNvGrpSpPr/>
            <p:nvPr/>
          </p:nvGrpSpPr>
          <p:grpSpPr>
            <a:xfrm>
              <a:off x="4110208" y="5848651"/>
              <a:ext cx="219075" cy="158750"/>
              <a:chOff x="7483476" y="1730375"/>
              <a:chExt cx="219075" cy="158750"/>
            </a:xfrm>
          </p:grpSpPr>
          <p:sp>
            <p:nvSpPr>
              <p:cNvPr id="260"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1"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2"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3"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4"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5"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6"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7"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8"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69"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259" name="Freeform 258"/>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257" name="TextBox 256"/>
          <p:cNvSpPr txBox="1"/>
          <p:nvPr/>
        </p:nvSpPr>
        <p:spPr>
          <a:xfrm>
            <a:off x="3814367" y="4192546"/>
            <a:ext cx="351393" cy="192135"/>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224" b="0" i="0" u="none" strike="noStrike" kern="0" cap="none" spc="-71" normalizeH="0" baseline="0" noProof="0" dirty="0">
                <a:ln>
                  <a:noFill/>
                </a:ln>
                <a:solidFill>
                  <a:sysClr val="windowText" lastClr="000000"/>
                </a:solidFill>
                <a:effectLst/>
                <a:uLnTx/>
                <a:uFillTx/>
              </a:rPr>
              <a:t>DC1</a:t>
            </a:r>
          </a:p>
        </p:txBody>
      </p:sp>
      <p:grpSp>
        <p:nvGrpSpPr>
          <p:cNvPr id="300" name="Group 299"/>
          <p:cNvGrpSpPr/>
          <p:nvPr/>
        </p:nvGrpSpPr>
        <p:grpSpPr>
          <a:xfrm>
            <a:off x="5105665" y="5815056"/>
            <a:ext cx="1450703" cy="224114"/>
            <a:chOff x="5914563" y="5887539"/>
            <a:chExt cx="1422589" cy="219772"/>
          </a:xfrm>
        </p:grpSpPr>
        <p:grpSp>
          <p:nvGrpSpPr>
            <p:cNvPr id="301" name="Group 300"/>
            <p:cNvGrpSpPr/>
            <p:nvPr/>
          </p:nvGrpSpPr>
          <p:grpSpPr>
            <a:xfrm>
              <a:off x="5914563" y="5887539"/>
              <a:ext cx="175538" cy="210542"/>
              <a:chOff x="3945238" y="5520702"/>
              <a:chExt cx="647440" cy="776548"/>
            </a:xfrm>
          </p:grpSpPr>
          <p:grpSp>
            <p:nvGrpSpPr>
              <p:cNvPr id="303" name="Group 302"/>
              <p:cNvGrpSpPr/>
              <p:nvPr/>
            </p:nvGrpSpPr>
            <p:grpSpPr>
              <a:xfrm>
                <a:off x="4110208" y="5848651"/>
                <a:ext cx="219075" cy="158750"/>
                <a:chOff x="7483476" y="1730375"/>
                <a:chExt cx="219075" cy="158750"/>
              </a:xfrm>
            </p:grpSpPr>
            <p:sp>
              <p:nvSpPr>
                <p:cNvPr id="305"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06"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07"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08"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09"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10"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11"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12"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13"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14"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304" name="Freeform 303"/>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302" name="TextBox 301"/>
            <p:cNvSpPr txBox="1"/>
            <p:nvPr/>
          </p:nvSpPr>
          <p:spPr>
            <a:xfrm>
              <a:off x="6161508" y="5887539"/>
              <a:ext cx="1175644" cy="219772"/>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428" b="0" i="0" u="none" strike="noStrike" kern="0" cap="none" spc="-71" normalizeH="0" baseline="0" noProof="0" dirty="0">
                  <a:ln>
                    <a:noFill/>
                  </a:ln>
                  <a:solidFill>
                    <a:sysClr val="windowText" lastClr="000000"/>
                  </a:solidFill>
                  <a:effectLst/>
                  <a:uLnTx/>
                  <a:uFillTx/>
                </a:rPr>
                <a:t>Feature update</a:t>
              </a:r>
            </a:p>
          </p:txBody>
        </p:sp>
      </p:grpSp>
      <p:grpSp>
        <p:nvGrpSpPr>
          <p:cNvPr id="315" name="Group 314"/>
          <p:cNvGrpSpPr/>
          <p:nvPr/>
        </p:nvGrpSpPr>
        <p:grpSpPr>
          <a:xfrm>
            <a:off x="8971247" y="5777017"/>
            <a:ext cx="1412952" cy="288203"/>
            <a:chOff x="7078822" y="6230109"/>
            <a:chExt cx="1385570" cy="282619"/>
          </a:xfrm>
        </p:grpSpPr>
        <p:grpSp>
          <p:nvGrpSpPr>
            <p:cNvPr id="316" name="Group 315"/>
            <p:cNvGrpSpPr/>
            <p:nvPr/>
          </p:nvGrpSpPr>
          <p:grpSpPr>
            <a:xfrm>
              <a:off x="7078822" y="6275113"/>
              <a:ext cx="175537" cy="210542"/>
              <a:chOff x="3945238" y="5520702"/>
              <a:chExt cx="647440" cy="776548"/>
            </a:xfrm>
            <a:solidFill>
              <a:schemeClr val="bg1">
                <a:lumMod val="65000"/>
              </a:schemeClr>
            </a:solidFill>
          </p:grpSpPr>
          <p:grpSp>
            <p:nvGrpSpPr>
              <p:cNvPr id="318" name="Group 317"/>
              <p:cNvGrpSpPr/>
              <p:nvPr/>
            </p:nvGrpSpPr>
            <p:grpSpPr>
              <a:xfrm>
                <a:off x="4110208" y="5848651"/>
                <a:ext cx="219075" cy="158750"/>
                <a:chOff x="7483476" y="1730375"/>
                <a:chExt cx="219075" cy="158750"/>
              </a:xfrm>
              <a:grpFill/>
            </p:grpSpPr>
            <p:sp>
              <p:nvSpPr>
                <p:cNvPr id="320"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1" name="Rectangle 69"/>
                <p:cNvSpPr>
                  <a:spLocks noChangeArrowheads="1"/>
                </p:cNvSpPr>
                <p:nvPr/>
              </p:nvSpPr>
              <p:spPr bwMode="auto">
                <a:xfrm>
                  <a:off x="7554913" y="1733550"/>
                  <a:ext cx="9525"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2"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3"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4" name="Rectangle 72"/>
                <p:cNvSpPr>
                  <a:spLocks noChangeArrowheads="1"/>
                </p:cNvSpPr>
                <p:nvPr/>
              </p:nvSpPr>
              <p:spPr bwMode="auto">
                <a:xfrm>
                  <a:off x="7486651"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5" name="Rectangle 73"/>
                <p:cNvSpPr>
                  <a:spLocks noChangeArrowheads="1"/>
                </p:cNvSpPr>
                <p:nvPr/>
              </p:nvSpPr>
              <p:spPr bwMode="auto">
                <a:xfrm>
                  <a:off x="7508876"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6"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7" name="Rectangle 75"/>
                <p:cNvSpPr>
                  <a:spLocks noChangeArrowheads="1"/>
                </p:cNvSpPr>
                <p:nvPr/>
              </p:nvSpPr>
              <p:spPr bwMode="auto">
                <a:xfrm>
                  <a:off x="7599363"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8" name="Rectangle 76"/>
                <p:cNvSpPr>
                  <a:spLocks noChangeArrowheads="1"/>
                </p:cNvSpPr>
                <p:nvPr/>
              </p:nvSpPr>
              <p:spPr bwMode="auto">
                <a:xfrm>
                  <a:off x="7621588"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29"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319" name="Freeform 318"/>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bg1">
                  <a:lumMod val="65000"/>
                </a:schemeClr>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317" name="TextBox 316"/>
            <p:cNvSpPr txBox="1"/>
            <p:nvPr/>
          </p:nvSpPr>
          <p:spPr>
            <a:xfrm>
              <a:off x="7293528" y="6230109"/>
              <a:ext cx="1170864" cy="282619"/>
            </a:xfrm>
            <a:prstGeom prst="rect">
              <a:avLst/>
            </a:prstGeom>
            <a:noFill/>
          </p:spPr>
          <p:txBody>
            <a:bodyPr wrap="square" lIns="0" tIns="0" rIns="0" bIns="0" rtlCol="0">
              <a:spAutoFit/>
            </a:bodyPr>
            <a:lstStyle/>
            <a:p>
              <a:pPr marL="0" marR="0" lvl="0" indent="0" defTabSz="932418" eaLnBrk="1" fontAlgn="auto" latinLnBrk="0" hangingPunct="1">
                <a:lnSpc>
                  <a:spcPct val="150000"/>
                </a:lnSpc>
                <a:spcBef>
                  <a:spcPts val="0"/>
                </a:spcBef>
                <a:spcAft>
                  <a:spcPts val="0"/>
                </a:spcAft>
                <a:buClrTx/>
                <a:buSzTx/>
                <a:buFontTx/>
                <a:buNone/>
                <a:tabLst/>
                <a:defRPr/>
              </a:pPr>
              <a:r>
                <a:rPr kumimoji="0" lang="en-US" sz="1224" b="0" i="0" u="none" strike="noStrike" kern="0" cap="none" spc="-71" normalizeH="0" baseline="0" noProof="0" dirty="0">
                  <a:ln>
                    <a:noFill/>
                  </a:ln>
                  <a:solidFill>
                    <a:sysClr val="windowText" lastClr="000000"/>
                  </a:solidFill>
                  <a:effectLst/>
                  <a:uLnTx/>
                  <a:uFillTx/>
                </a:rPr>
                <a:t>First Release</a:t>
              </a:r>
            </a:p>
          </p:txBody>
        </p:sp>
      </p:grpSp>
      <p:cxnSp>
        <p:nvCxnSpPr>
          <p:cNvPr id="345" name="Straight Arrow Connector 344"/>
          <p:cNvCxnSpPr/>
          <p:nvPr/>
        </p:nvCxnSpPr>
        <p:spPr>
          <a:xfrm flipV="1">
            <a:off x="5991888" y="4104779"/>
            <a:ext cx="290556" cy="266830"/>
          </a:xfrm>
          <a:prstGeom prst="straightConnector1">
            <a:avLst/>
          </a:prstGeom>
          <a:ln>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46" name="Rectangle 345"/>
          <p:cNvSpPr/>
          <p:nvPr/>
        </p:nvSpPr>
        <p:spPr bwMode="auto">
          <a:xfrm>
            <a:off x="4134025" y="3741934"/>
            <a:ext cx="2148420" cy="264301"/>
          </a:xfrm>
          <a:prstGeom prst="rect">
            <a:avLst/>
          </a:prstGeom>
          <a:gradFill flip="none" rotWithShape="1">
            <a:gsLst>
              <a:gs pos="0">
                <a:schemeClr val="bg1">
                  <a:lumMod val="75000"/>
                </a:schemeClr>
              </a:gs>
              <a:gs pos="52000">
                <a:schemeClr val="accent1">
                  <a:lumMod val="45000"/>
                  <a:lumOff val="55000"/>
                </a:schemeClr>
              </a:gs>
              <a:gs pos="100000">
                <a:srgbClr val="C00000">
                  <a:alpha val="75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47" name="Group 346"/>
          <p:cNvGrpSpPr/>
          <p:nvPr/>
        </p:nvGrpSpPr>
        <p:grpSpPr>
          <a:xfrm>
            <a:off x="3743726" y="3629310"/>
            <a:ext cx="394747" cy="473464"/>
            <a:chOff x="3945238" y="5520702"/>
            <a:chExt cx="647440" cy="776548"/>
          </a:xfrm>
          <a:solidFill>
            <a:schemeClr val="bg1">
              <a:lumMod val="65000"/>
            </a:schemeClr>
          </a:solidFill>
        </p:grpSpPr>
        <p:grpSp>
          <p:nvGrpSpPr>
            <p:cNvPr id="348" name="Group 347"/>
            <p:cNvGrpSpPr/>
            <p:nvPr/>
          </p:nvGrpSpPr>
          <p:grpSpPr>
            <a:xfrm>
              <a:off x="4110208" y="5848651"/>
              <a:ext cx="219075" cy="158750"/>
              <a:chOff x="7483476" y="1730375"/>
              <a:chExt cx="219075" cy="158750"/>
            </a:xfrm>
            <a:grpFill/>
          </p:grpSpPr>
          <p:sp>
            <p:nvSpPr>
              <p:cNvPr id="350"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1" name="Rectangle 69"/>
              <p:cNvSpPr>
                <a:spLocks noChangeArrowheads="1"/>
              </p:cNvSpPr>
              <p:nvPr/>
            </p:nvSpPr>
            <p:spPr bwMode="auto">
              <a:xfrm>
                <a:off x="7554913" y="1733550"/>
                <a:ext cx="9525"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2"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3"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4" name="Rectangle 72"/>
              <p:cNvSpPr>
                <a:spLocks noChangeArrowheads="1"/>
              </p:cNvSpPr>
              <p:nvPr/>
            </p:nvSpPr>
            <p:spPr bwMode="auto">
              <a:xfrm>
                <a:off x="7486651"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5" name="Rectangle 73"/>
              <p:cNvSpPr>
                <a:spLocks noChangeArrowheads="1"/>
              </p:cNvSpPr>
              <p:nvPr/>
            </p:nvSpPr>
            <p:spPr bwMode="auto">
              <a:xfrm>
                <a:off x="7508876"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6"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7" name="Rectangle 75"/>
              <p:cNvSpPr>
                <a:spLocks noChangeArrowheads="1"/>
              </p:cNvSpPr>
              <p:nvPr/>
            </p:nvSpPr>
            <p:spPr bwMode="auto">
              <a:xfrm>
                <a:off x="7599363"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8" name="Rectangle 76"/>
              <p:cNvSpPr>
                <a:spLocks noChangeArrowheads="1"/>
              </p:cNvSpPr>
              <p:nvPr/>
            </p:nvSpPr>
            <p:spPr bwMode="auto">
              <a:xfrm>
                <a:off x="7621588"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59"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349" name="Freeform 348"/>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grp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360" name="Rectangle 359"/>
          <p:cNvSpPr/>
          <p:nvPr/>
        </p:nvSpPr>
        <p:spPr bwMode="auto">
          <a:xfrm>
            <a:off x="6748748" y="3021580"/>
            <a:ext cx="2161196" cy="275544"/>
          </a:xfrm>
          <a:prstGeom prst="rect">
            <a:avLst/>
          </a:prstGeom>
          <a:gradFill flip="none" rotWithShape="1">
            <a:gsLst>
              <a:gs pos="0">
                <a:schemeClr val="bg1">
                  <a:lumMod val="65000"/>
                </a:schemeClr>
              </a:gs>
              <a:gs pos="50000">
                <a:schemeClr val="accent1">
                  <a:lumMod val="45000"/>
                  <a:lumOff val="55000"/>
                </a:schemeClr>
              </a:gs>
              <a:gs pos="100000">
                <a:srgbClr val="C00000">
                  <a:alpha val="75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61" name="Group 360"/>
          <p:cNvGrpSpPr/>
          <p:nvPr/>
        </p:nvGrpSpPr>
        <p:grpSpPr>
          <a:xfrm>
            <a:off x="6361432" y="2916925"/>
            <a:ext cx="394747" cy="473464"/>
            <a:chOff x="3945238" y="5520702"/>
            <a:chExt cx="647440" cy="776548"/>
          </a:xfrm>
          <a:solidFill>
            <a:schemeClr val="bg1">
              <a:lumMod val="65000"/>
            </a:schemeClr>
          </a:solidFill>
        </p:grpSpPr>
        <p:grpSp>
          <p:nvGrpSpPr>
            <p:cNvPr id="362" name="Group 361"/>
            <p:cNvGrpSpPr/>
            <p:nvPr/>
          </p:nvGrpSpPr>
          <p:grpSpPr>
            <a:xfrm>
              <a:off x="4110208" y="5848651"/>
              <a:ext cx="219075" cy="158750"/>
              <a:chOff x="7483476" y="1730375"/>
              <a:chExt cx="219075" cy="158750"/>
            </a:xfrm>
            <a:grpFill/>
          </p:grpSpPr>
          <p:sp>
            <p:nvSpPr>
              <p:cNvPr id="364"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65" name="Rectangle 69"/>
              <p:cNvSpPr>
                <a:spLocks noChangeArrowheads="1"/>
              </p:cNvSpPr>
              <p:nvPr/>
            </p:nvSpPr>
            <p:spPr bwMode="auto">
              <a:xfrm>
                <a:off x="7554913" y="1733550"/>
                <a:ext cx="9525"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66"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67"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68" name="Rectangle 72"/>
              <p:cNvSpPr>
                <a:spLocks noChangeArrowheads="1"/>
              </p:cNvSpPr>
              <p:nvPr/>
            </p:nvSpPr>
            <p:spPr bwMode="auto">
              <a:xfrm>
                <a:off x="7486651"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69" name="Rectangle 73"/>
              <p:cNvSpPr>
                <a:spLocks noChangeArrowheads="1"/>
              </p:cNvSpPr>
              <p:nvPr/>
            </p:nvSpPr>
            <p:spPr bwMode="auto">
              <a:xfrm>
                <a:off x="7508876"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70"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71" name="Rectangle 75"/>
              <p:cNvSpPr>
                <a:spLocks noChangeArrowheads="1"/>
              </p:cNvSpPr>
              <p:nvPr/>
            </p:nvSpPr>
            <p:spPr bwMode="auto">
              <a:xfrm>
                <a:off x="7599363"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72" name="Rectangle 76"/>
              <p:cNvSpPr>
                <a:spLocks noChangeArrowheads="1"/>
              </p:cNvSpPr>
              <p:nvPr/>
            </p:nvSpPr>
            <p:spPr bwMode="auto">
              <a:xfrm>
                <a:off x="7621588" y="1830388"/>
                <a:ext cx="111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373"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363" name="Freeform 362"/>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grp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374" name="Oval 373"/>
          <p:cNvSpPr/>
          <p:nvPr/>
        </p:nvSpPr>
        <p:spPr bwMode="auto">
          <a:xfrm>
            <a:off x="3398330" y="4582230"/>
            <a:ext cx="109713" cy="109713"/>
          </a:xfrm>
          <a:prstGeom prst="ellips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5" name="Oval 374"/>
          <p:cNvSpPr/>
          <p:nvPr/>
        </p:nvSpPr>
        <p:spPr bwMode="auto">
          <a:xfrm>
            <a:off x="3110581" y="4582230"/>
            <a:ext cx="109713" cy="109713"/>
          </a:xfrm>
          <a:prstGeom prst="ellips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6" name="Oval 375"/>
          <p:cNvSpPr/>
          <p:nvPr/>
        </p:nvSpPr>
        <p:spPr bwMode="auto">
          <a:xfrm>
            <a:off x="3248223" y="4582230"/>
            <a:ext cx="109713" cy="109713"/>
          </a:xfrm>
          <a:prstGeom prst="ellips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marL="0" marR="0" lvl="0" indent="0" algn="ctr" defTabSz="932111" eaLnBrk="1" fontAlgn="base" latinLnBrk="0" hangingPunct="1">
              <a:lnSpc>
                <a:spcPct val="100000"/>
              </a:lnSpc>
              <a:spcBef>
                <a:spcPct val="0"/>
              </a:spcBef>
              <a:spcAft>
                <a:spcPct val="0"/>
              </a:spcAft>
              <a:buClrTx/>
              <a:buSzTx/>
              <a:buFontTx/>
              <a:buNone/>
              <a:tabLst/>
              <a:defRPr/>
            </a:pPr>
            <a:endParaRPr kumimoji="0" lang="en-US" sz="224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377" name="Straight Arrow Connector 376"/>
          <p:cNvCxnSpPr/>
          <p:nvPr/>
        </p:nvCxnSpPr>
        <p:spPr>
          <a:xfrm flipV="1">
            <a:off x="8672192" y="3369038"/>
            <a:ext cx="290556" cy="266830"/>
          </a:xfrm>
          <a:prstGeom prst="straightConnector1">
            <a:avLst/>
          </a:prstGeom>
          <a:ln>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70" name="Group 269"/>
          <p:cNvGrpSpPr/>
          <p:nvPr/>
        </p:nvGrpSpPr>
        <p:grpSpPr>
          <a:xfrm>
            <a:off x="6294491" y="3427569"/>
            <a:ext cx="394747" cy="685764"/>
            <a:chOff x="6140465" y="3360657"/>
            <a:chExt cx="387097" cy="672475"/>
          </a:xfrm>
        </p:grpSpPr>
        <p:grpSp>
          <p:nvGrpSpPr>
            <p:cNvPr id="271" name="Group 270"/>
            <p:cNvGrpSpPr/>
            <p:nvPr/>
          </p:nvGrpSpPr>
          <p:grpSpPr>
            <a:xfrm>
              <a:off x="6140465" y="3568843"/>
              <a:ext cx="387097" cy="464289"/>
              <a:chOff x="3945238" y="5520702"/>
              <a:chExt cx="647440" cy="776548"/>
            </a:xfrm>
          </p:grpSpPr>
          <p:grpSp>
            <p:nvGrpSpPr>
              <p:cNvPr id="273" name="Group 272"/>
              <p:cNvGrpSpPr/>
              <p:nvPr/>
            </p:nvGrpSpPr>
            <p:grpSpPr>
              <a:xfrm>
                <a:off x="4110208" y="5848651"/>
                <a:ext cx="219075" cy="158750"/>
                <a:chOff x="7483476" y="1730375"/>
                <a:chExt cx="219075" cy="158750"/>
              </a:xfrm>
            </p:grpSpPr>
            <p:sp>
              <p:nvSpPr>
                <p:cNvPr id="275"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76"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77"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78"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79"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80"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81"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82"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83"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84"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274" name="Freeform 273"/>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272" name="TextBox 271"/>
            <p:cNvSpPr txBox="1"/>
            <p:nvPr/>
          </p:nvSpPr>
          <p:spPr>
            <a:xfrm>
              <a:off x="6170776" y="3360657"/>
              <a:ext cx="356786" cy="188412"/>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224" b="0" i="0" u="none" strike="noStrike" kern="0" cap="none" spc="-71" normalizeH="0" baseline="0" noProof="0" dirty="0">
                  <a:ln>
                    <a:noFill/>
                  </a:ln>
                  <a:solidFill>
                    <a:sysClr val="windowText" lastClr="000000"/>
                  </a:solidFill>
                  <a:effectLst/>
                  <a:uLnTx/>
                  <a:uFillTx/>
                </a:rPr>
                <a:t>DC2</a:t>
              </a:r>
            </a:p>
          </p:txBody>
        </p:sp>
      </p:grpSp>
      <p:grpSp>
        <p:nvGrpSpPr>
          <p:cNvPr id="286" name="Group 285"/>
          <p:cNvGrpSpPr/>
          <p:nvPr/>
        </p:nvGrpSpPr>
        <p:grpSpPr>
          <a:xfrm>
            <a:off x="8885749" y="2924335"/>
            <a:ext cx="394745" cy="473464"/>
            <a:chOff x="3945238" y="5520702"/>
            <a:chExt cx="647440" cy="776548"/>
          </a:xfrm>
        </p:grpSpPr>
        <p:grpSp>
          <p:nvGrpSpPr>
            <p:cNvPr id="288" name="Group 287"/>
            <p:cNvGrpSpPr/>
            <p:nvPr/>
          </p:nvGrpSpPr>
          <p:grpSpPr>
            <a:xfrm>
              <a:off x="4110208" y="5848651"/>
              <a:ext cx="219075" cy="158750"/>
              <a:chOff x="7483476" y="1730375"/>
              <a:chExt cx="219075" cy="158750"/>
            </a:xfrm>
          </p:grpSpPr>
          <p:sp>
            <p:nvSpPr>
              <p:cNvPr id="290" name="Freeform 68"/>
              <p:cNvSpPr>
                <a:spLocks noEditPoints="1"/>
              </p:cNvSpPr>
              <p:nvPr/>
            </p:nvSpPr>
            <p:spPr bwMode="auto">
              <a:xfrm>
                <a:off x="7483476"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1" name="Rectangle 69"/>
              <p:cNvSpPr>
                <a:spLocks noChangeArrowheads="1"/>
              </p:cNvSpPr>
              <p:nvPr/>
            </p:nvSpPr>
            <p:spPr bwMode="auto">
              <a:xfrm>
                <a:off x="7554913" y="1733550"/>
                <a:ext cx="9525"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2" name="Freeform 70"/>
              <p:cNvSpPr>
                <a:spLocks noEditPoints="1"/>
              </p:cNvSpPr>
              <p:nvPr/>
            </p:nvSpPr>
            <p:spPr bwMode="auto">
              <a:xfrm>
                <a:off x="7573963" y="1730375"/>
                <a:ext cx="61913" cy="61913"/>
              </a:xfrm>
              <a:custGeom>
                <a:avLst/>
                <a:gdLst>
                  <a:gd name="T0" fmla="*/ 41 w 82"/>
                  <a:gd name="T1" fmla="*/ 1 h 82"/>
                  <a:gd name="T2" fmla="*/ 82 w 82"/>
                  <a:gd name="T3" fmla="*/ 41 h 82"/>
                  <a:gd name="T4" fmla="*/ 41 w 82"/>
                  <a:gd name="T5" fmla="*/ 82 h 82"/>
                  <a:gd name="T6" fmla="*/ 0 w 82"/>
                  <a:gd name="T7" fmla="*/ 42 h 82"/>
                  <a:gd name="T8" fmla="*/ 41 w 82"/>
                  <a:gd name="T9" fmla="*/ 1 h 82"/>
                  <a:gd name="T10" fmla="*/ 41 w 82"/>
                  <a:gd name="T11" fmla="*/ 69 h 82"/>
                  <a:gd name="T12" fmla="*/ 67 w 82"/>
                  <a:gd name="T13" fmla="*/ 41 h 82"/>
                  <a:gd name="T14" fmla="*/ 41 w 82"/>
                  <a:gd name="T15" fmla="*/ 13 h 82"/>
                  <a:gd name="T16" fmla="*/ 14 w 82"/>
                  <a:gd name="T17" fmla="*/ 41 h 82"/>
                  <a:gd name="T18" fmla="*/ 41 w 82"/>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1"/>
                    </a:moveTo>
                    <a:cubicBezTo>
                      <a:pt x="65" y="0"/>
                      <a:pt x="82" y="16"/>
                      <a:pt x="82" y="41"/>
                    </a:cubicBezTo>
                    <a:cubicBezTo>
                      <a:pt x="82" y="65"/>
                      <a:pt x="65" y="81"/>
                      <a:pt x="41" y="82"/>
                    </a:cubicBezTo>
                    <a:cubicBezTo>
                      <a:pt x="17" y="82"/>
                      <a:pt x="0" y="66"/>
                      <a:pt x="0" y="42"/>
                    </a:cubicBezTo>
                    <a:cubicBezTo>
                      <a:pt x="0" y="17"/>
                      <a:pt x="17" y="1"/>
                      <a:pt x="41" y="1"/>
                    </a:cubicBezTo>
                    <a:close/>
                    <a:moveTo>
                      <a:pt x="41" y="69"/>
                    </a:moveTo>
                    <a:cubicBezTo>
                      <a:pt x="57" y="69"/>
                      <a:pt x="67" y="57"/>
                      <a:pt x="67" y="41"/>
                    </a:cubicBezTo>
                    <a:cubicBezTo>
                      <a:pt x="67" y="25"/>
                      <a:pt x="57" y="13"/>
                      <a:pt x="41" y="13"/>
                    </a:cubicBezTo>
                    <a:cubicBezTo>
                      <a:pt x="25" y="13"/>
                      <a:pt x="14" y="25"/>
                      <a:pt x="14" y="41"/>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3" name="Freeform 71"/>
              <p:cNvSpPr>
                <a:spLocks noEditPoints="1"/>
              </p:cNvSpPr>
              <p:nvPr/>
            </p:nvSpPr>
            <p:spPr bwMode="auto">
              <a:xfrm>
                <a:off x="7642226" y="1730375"/>
                <a:ext cx="60325" cy="61913"/>
              </a:xfrm>
              <a:custGeom>
                <a:avLst/>
                <a:gdLst>
                  <a:gd name="T0" fmla="*/ 40 w 81"/>
                  <a:gd name="T1" fmla="*/ 1 h 82"/>
                  <a:gd name="T2" fmla="*/ 81 w 81"/>
                  <a:gd name="T3" fmla="*/ 41 h 82"/>
                  <a:gd name="T4" fmla="*/ 40 w 81"/>
                  <a:gd name="T5" fmla="*/ 82 h 82"/>
                  <a:gd name="T6" fmla="*/ 0 w 81"/>
                  <a:gd name="T7" fmla="*/ 42 h 82"/>
                  <a:gd name="T8" fmla="*/ 40 w 81"/>
                  <a:gd name="T9" fmla="*/ 1 h 82"/>
                  <a:gd name="T10" fmla="*/ 40 w 81"/>
                  <a:gd name="T11" fmla="*/ 69 h 82"/>
                  <a:gd name="T12" fmla="*/ 67 w 81"/>
                  <a:gd name="T13" fmla="*/ 41 h 82"/>
                  <a:gd name="T14" fmla="*/ 40 w 81"/>
                  <a:gd name="T15" fmla="*/ 13 h 82"/>
                  <a:gd name="T16" fmla="*/ 14 w 81"/>
                  <a:gd name="T17" fmla="*/ 41 h 82"/>
                  <a:gd name="T18" fmla="*/ 40 w 81"/>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0" y="1"/>
                    </a:moveTo>
                    <a:cubicBezTo>
                      <a:pt x="64" y="0"/>
                      <a:pt x="81" y="16"/>
                      <a:pt x="81" y="41"/>
                    </a:cubicBezTo>
                    <a:cubicBezTo>
                      <a:pt x="81" y="65"/>
                      <a:pt x="64" y="81"/>
                      <a:pt x="40" y="82"/>
                    </a:cubicBezTo>
                    <a:cubicBezTo>
                      <a:pt x="17" y="82"/>
                      <a:pt x="0" y="66"/>
                      <a:pt x="0" y="42"/>
                    </a:cubicBezTo>
                    <a:cubicBezTo>
                      <a:pt x="0" y="17"/>
                      <a:pt x="17" y="1"/>
                      <a:pt x="40" y="1"/>
                    </a:cubicBezTo>
                    <a:close/>
                    <a:moveTo>
                      <a:pt x="40" y="69"/>
                    </a:moveTo>
                    <a:cubicBezTo>
                      <a:pt x="56" y="69"/>
                      <a:pt x="67" y="57"/>
                      <a:pt x="67" y="41"/>
                    </a:cubicBezTo>
                    <a:cubicBezTo>
                      <a:pt x="67" y="25"/>
                      <a:pt x="56" y="13"/>
                      <a:pt x="40" y="13"/>
                    </a:cubicBezTo>
                    <a:cubicBezTo>
                      <a:pt x="25" y="13"/>
                      <a:pt x="14" y="25"/>
                      <a:pt x="14" y="41"/>
                    </a:cubicBezTo>
                    <a:cubicBezTo>
                      <a:pt x="14" y="57"/>
                      <a:pt x="25"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4" name="Rectangle 72"/>
              <p:cNvSpPr>
                <a:spLocks noChangeArrowheads="1"/>
              </p:cNvSpPr>
              <p:nvPr/>
            </p:nvSpPr>
            <p:spPr bwMode="auto">
              <a:xfrm>
                <a:off x="7486651"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5" name="Rectangle 73"/>
              <p:cNvSpPr>
                <a:spLocks noChangeArrowheads="1"/>
              </p:cNvSpPr>
              <p:nvPr/>
            </p:nvSpPr>
            <p:spPr bwMode="auto">
              <a:xfrm>
                <a:off x="7508876"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6" name="Freeform 74"/>
              <p:cNvSpPr>
                <a:spLocks noEditPoints="1"/>
              </p:cNvSpPr>
              <p:nvPr/>
            </p:nvSpPr>
            <p:spPr bwMode="auto">
              <a:xfrm>
                <a:off x="7529513"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0 w 81"/>
                  <a:gd name="T11" fmla="*/ 69 h 81"/>
                  <a:gd name="T12" fmla="*/ 67 w 81"/>
                  <a:gd name="T13" fmla="*/ 40 h 81"/>
                  <a:gd name="T14" fmla="*/ 40 w 81"/>
                  <a:gd name="T15" fmla="*/ 13 h 81"/>
                  <a:gd name="T16" fmla="*/ 14 w 81"/>
                  <a:gd name="T17" fmla="*/ 40 h 81"/>
                  <a:gd name="T18" fmla="*/ 40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4" y="0"/>
                      <a:pt x="81" y="16"/>
                      <a:pt x="81" y="41"/>
                    </a:cubicBezTo>
                    <a:cubicBezTo>
                      <a:pt x="81" y="65"/>
                      <a:pt x="64" y="81"/>
                      <a:pt x="40" y="81"/>
                    </a:cubicBezTo>
                    <a:cubicBezTo>
                      <a:pt x="17" y="81"/>
                      <a:pt x="0" y="65"/>
                      <a:pt x="0" y="41"/>
                    </a:cubicBezTo>
                    <a:cubicBezTo>
                      <a:pt x="0" y="16"/>
                      <a:pt x="17" y="0"/>
                      <a:pt x="40" y="0"/>
                    </a:cubicBezTo>
                    <a:close/>
                    <a:moveTo>
                      <a:pt x="40" y="69"/>
                    </a:moveTo>
                    <a:cubicBezTo>
                      <a:pt x="56" y="69"/>
                      <a:pt x="67" y="57"/>
                      <a:pt x="67" y="40"/>
                    </a:cubicBezTo>
                    <a:cubicBezTo>
                      <a:pt x="67" y="25"/>
                      <a:pt x="56" y="13"/>
                      <a:pt x="40" y="13"/>
                    </a:cubicBezTo>
                    <a:cubicBezTo>
                      <a:pt x="24" y="13"/>
                      <a:pt x="14" y="25"/>
                      <a:pt x="14" y="40"/>
                    </a:cubicBezTo>
                    <a:cubicBezTo>
                      <a:pt x="14" y="57"/>
                      <a:pt x="24" y="69"/>
                      <a:pt x="40"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7" name="Rectangle 75"/>
              <p:cNvSpPr>
                <a:spLocks noChangeArrowheads="1"/>
              </p:cNvSpPr>
              <p:nvPr/>
            </p:nvSpPr>
            <p:spPr bwMode="auto">
              <a:xfrm>
                <a:off x="7599363"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8" name="Rectangle 76"/>
              <p:cNvSpPr>
                <a:spLocks noChangeArrowheads="1"/>
              </p:cNvSpPr>
              <p:nvPr/>
            </p:nvSpPr>
            <p:spPr bwMode="auto">
              <a:xfrm>
                <a:off x="7621588" y="1830388"/>
                <a:ext cx="11113" cy="5715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sp>
            <p:nvSpPr>
              <p:cNvPr id="299" name="Freeform 77"/>
              <p:cNvSpPr>
                <a:spLocks noEditPoints="1"/>
              </p:cNvSpPr>
              <p:nvPr/>
            </p:nvSpPr>
            <p:spPr bwMode="auto">
              <a:xfrm>
                <a:off x="7642226" y="1828800"/>
                <a:ext cx="60325" cy="60325"/>
              </a:xfrm>
              <a:custGeom>
                <a:avLst/>
                <a:gdLst>
                  <a:gd name="T0" fmla="*/ 40 w 81"/>
                  <a:gd name="T1" fmla="*/ 0 h 81"/>
                  <a:gd name="T2" fmla="*/ 81 w 81"/>
                  <a:gd name="T3" fmla="*/ 41 h 81"/>
                  <a:gd name="T4" fmla="*/ 40 w 81"/>
                  <a:gd name="T5" fmla="*/ 81 h 81"/>
                  <a:gd name="T6" fmla="*/ 0 w 81"/>
                  <a:gd name="T7" fmla="*/ 41 h 81"/>
                  <a:gd name="T8" fmla="*/ 40 w 81"/>
                  <a:gd name="T9" fmla="*/ 0 h 81"/>
                  <a:gd name="T10" fmla="*/ 41 w 81"/>
                  <a:gd name="T11" fmla="*/ 69 h 81"/>
                  <a:gd name="T12" fmla="*/ 67 w 81"/>
                  <a:gd name="T13" fmla="*/ 40 h 81"/>
                  <a:gd name="T14" fmla="*/ 41 w 81"/>
                  <a:gd name="T15" fmla="*/ 13 h 81"/>
                  <a:gd name="T16" fmla="*/ 14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0"/>
                    </a:moveTo>
                    <a:cubicBezTo>
                      <a:pt x="65" y="0"/>
                      <a:pt x="81" y="16"/>
                      <a:pt x="81" y="41"/>
                    </a:cubicBezTo>
                    <a:cubicBezTo>
                      <a:pt x="81" y="65"/>
                      <a:pt x="65" y="81"/>
                      <a:pt x="40" y="81"/>
                    </a:cubicBezTo>
                    <a:cubicBezTo>
                      <a:pt x="17" y="81"/>
                      <a:pt x="0" y="65"/>
                      <a:pt x="0" y="41"/>
                    </a:cubicBezTo>
                    <a:cubicBezTo>
                      <a:pt x="0" y="16"/>
                      <a:pt x="17" y="0"/>
                      <a:pt x="40" y="0"/>
                    </a:cubicBezTo>
                    <a:close/>
                    <a:moveTo>
                      <a:pt x="41" y="69"/>
                    </a:moveTo>
                    <a:cubicBezTo>
                      <a:pt x="57" y="69"/>
                      <a:pt x="67" y="57"/>
                      <a:pt x="67" y="40"/>
                    </a:cubicBezTo>
                    <a:cubicBezTo>
                      <a:pt x="67" y="25"/>
                      <a:pt x="57" y="13"/>
                      <a:pt x="41" y="13"/>
                    </a:cubicBezTo>
                    <a:cubicBezTo>
                      <a:pt x="25" y="13"/>
                      <a:pt x="14" y="25"/>
                      <a:pt x="14" y="40"/>
                    </a:cubicBezTo>
                    <a:cubicBezTo>
                      <a:pt x="14" y="57"/>
                      <a:pt x="25" y="69"/>
                      <a:pt x="41" y="69"/>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0000"/>
                  </a:solidFill>
                  <a:effectLst/>
                  <a:uLnTx/>
                  <a:uFillTx/>
                </a:endParaRPr>
              </a:p>
            </p:txBody>
          </p:sp>
        </p:grpSp>
        <p:sp>
          <p:nvSpPr>
            <p:cNvPr id="289" name="Freeform 288"/>
            <p:cNvSpPr>
              <a:spLocks noChangeAspect="1"/>
            </p:cNvSpPr>
            <p:nvPr/>
          </p:nvSpPr>
          <p:spPr bwMode="black">
            <a:xfrm>
              <a:off x="3945238" y="5520702"/>
              <a:ext cx="647440" cy="77654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E34523"/>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
        <p:nvSpPr>
          <p:cNvPr id="287" name="TextBox 286"/>
          <p:cNvSpPr txBox="1"/>
          <p:nvPr/>
        </p:nvSpPr>
        <p:spPr>
          <a:xfrm>
            <a:off x="8943230" y="2715182"/>
            <a:ext cx="383483" cy="192135"/>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224" b="0" i="0" u="none" strike="noStrike" kern="0" cap="none" spc="-71" normalizeH="0" baseline="0" noProof="0" dirty="0">
                <a:ln>
                  <a:noFill/>
                </a:ln>
                <a:solidFill>
                  <a:sysClr val="windowText" lastClr="000000"/>
                </a:solidFill>
                <a:effectLst/>
                <a:uLnTx/>
                <a:uFillTx/>
              </a:rPr>
              <a:t>DC3</a:t>
            </a:r>
          </a:p>
        </p:txBody>
      </p:sp>
      <p:grpSp>
        <p:nvGrpSpPr>
          <p:cNvPr id="3" name="Group 2"/>
          <p:cNvGrpSpPr/>
          <p:nvPr/>
        </p:nvGrpSpPr>
        <p:grpSpPr>
          <a:xfrm>
            <a:off x="7571677" y="3639869"/>
            <a:ext cx="394747" cy="473464"/>
            <a:chOff x="7567161" y="3639889"/>
            <a:chExt cx="394803" cy="473532"/>
          </a:xfrm>
        </p:grpSpPr>
        <p:sp>
          <p:nvSpPr>
            <p:cNvPr id="88" name="Freeform 87"/>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05" name="Freeform 404"/>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06" name="Group 405"/>
          <p:cNvGrpSpPr/>
          <p:nvPr/>
        </p:nvGrpSpPr>
        <p:grpSpPr>
          <a:xfrm>
            <a:off x="6911579" y="3639869"/>
            <a:ext cx="394747" cy="473464"/>
            <a:chOff x="7567161" y="3639889"/>
            <a:chExt cx="394803" cy="473532"/>
          </a:xfrm>
        </p:grpSpPr>
        <p:sp>
          <p:nvSpPr>
            <p:cNvPr id="407" name="Freeform 406"/>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08" name="Freeform 407"/>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09" name="Group 408"/>
          <p:cNvGrpSpPr/>
          <p:nvPr/>
        </p:nvGrpSpPr>
        <p:grpSpPr>
          <a:xfrm>
            <a:off x="8231774" y="3639869"/>
            <a:ext cx="394747" cy="473464"/>
            <a:chOff x="7567161" y="3639889"/>
            <a:chExt cx="394803" cy="473532"/>
          </a:xfrm>
        </p:grpSpPr>
        <p:sp>
          <p:nvSpPr>
            <p:cNvPr id="410" name="Freeform 409"/>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11" name="Freeform 410"/>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12" name="Group 411"/>
          <p:cNvGrpSpPr/>
          <p:nvPr/>
        </p:nvGrpSpPr>
        <p:grpSpPr>
          <a:xfrm>
            <a:off x="8891871" y="3639869"/>
            <a:ext cx="394747" cy="473464"/>
            <a:chOff x="7567161" y="3639889"/>
            <a:chExt cx="394803" cy="473532"/>
          </a:xfrm>
        </p:grpSpPr>
        <p:sp>
          <p:nvSpPr>
            <p:cNvPr id="413" name="Freeform 412"/>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14" name="Freeform 413"/>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15" name="Group 414"/>
          <p:cNvGrpSpPr/>
          <p:nvPr/>
        </p:nvGrpSpPr>
        <p:grpSpPr>
          <a:xfrm>
            <a:off x="9551969" y="3639869"/>
            <a:ext cx="394747" cy="473464"/>
            <a:chOff x="7567161" y="3639889"/>
            <a:chExt cx="394803" cy="473532"/>
          </a:xfrm>
        </p:grpSpPr>
        <p:sp>
          <p:nvSpPr>
            <p:cNvPr id="416" name="Freeform 415"/>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17" name="Freeform 416"/>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18" name="Group 417"/>
          <p:cNvGrpSpPr/>
          <p:nvPr/>
        </p:nvGrpSpPr>
        <p:grpSpPr>
          <a:xfrm>
            <a:off x="10212066" y="3639869"/>
            <a:ext cx="394747" cy="473464"/>
            <a:chOff x="7567161" y="3639889"/>
            <a:chExt cx="394803" cy="473532"/>
          </a:xfrm>
        </p:grpSpPr>
        <p:sp>
          <p:nvSpPr>
            <p:cNvPr id="419" name="Freeform 418"/>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20" name="Freeform 419"/>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21" name="Group 420"/>
          <p:cNvGrpSpPr/>
          <p:nvPr/>
        </p:nvGrpSpPr>
        <p:grpSpPr>
          <a:xfrm>
            <a:off x="10872163" y="3639869"/>
            <a:ext cx="394747" cy="473464"/>
            <a:chOff x="7567161" y="3639889"/>
            <a:chExt cx="394803" cy="473532"/>
          </a:xfrm>
        </p:grpSpPr>
        <p:sp>
          <p:nvSpPr>
            <p:cNvPr id="422" name="Freeform 421"/>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23" name="Freeform 422"/>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7" name="Group 6"/>
          <p:cNvGrpSpPr/>
          <p:nvPr/>
        </p:nvGrpSpPr>
        <p:grpSpPr>
          <a:xfrm>
            <a:off x="10867379" y="2929541"/>
            <a:ext cx="394747" cy="473464"/>
            <a:chOff x="10868038" y="2929460"/>
            <a:chExt cx="394803" cy="473532"/>
          </a:xfrm>
        </p:grpSpPr>
        <p:sp>
          <p:nvSpPr>
            <p:cNvPr id="425" name="Freeform 424"/>
            <p:cNvSpPr>
              <a:spLocks noChangeAspect="1"/>
            </p:cNvSpPr>
            <p:nvPr/>
          </p:nvSpPr>
          <p:spPr bwMode="black">
            <a:xfrm>
              <a:off x="10868038" y="2929460"/>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26" name="Freeform 425"/>
            <p:cNvSpPr>
              <a:spLocks noChangeAspect="1"/>
            </p:cNvSpPr>
            <p:nvPr/>
          </p:nvSpPr>
          <p:spPr bwMode="black">
            <a:xfrm>
              <a:off x="10976455" y="3103019"/>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8" name="Group 7"/>
          <p:cNvGrpSpPr/>
          <p:nvPr/>
        </p:nvGrpSpPr>
        <p:grpSpPr>
          <a:xfrm>
            <a:off x="10206836" y="2937336"/>
            <a:ext cx="394747" cy="473464"/>
            <a:chOff x="10213875" y="2937255"/>
            <a:chExt cx="394803" cy="473532"/>
          </a:xfrm>
        </p:grpSpPr>
        <p:sp>
          <p:nvSpPr>
            <p:cNvPr id="431" name="Freeform 430"/>
            <p:cNvSpPr>
              <a:spLocks noChangeAspect="1"/>
            </p:cNvSpPr>
            <p:nvPr/>
          </p:nvSpPr>
          <p:spPr bwMode="black">
            <a:xfrm>
              <a:off x="10213875" y="2937255"/>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32" name="Freeform 431"/>
            <p:cNvSpPr>
              <a:spLocks noChangeAspect="1"/>
            </p:cNvSpPr>
            <p:nvPr/>
          </p:nvSpPr>
          <p:spPr bwMode="black">
            <a:xfrm>
              <a:off x="10322292" y="3110814"/>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 name="Group 8"/>
          <p:cNvGrpSpPr/>
          <p:nvPr/>
        </p:nvGrpSpPr>
        <p:grpSpPr>
          <a:xfrm>
            <a:off x="9546292" y="2939687"/>
            <a:ext cx="394747" cy="473464"/>
            <a:chOff x="9567619" y="2939606"/>
            <a:chExt cx="394803" cy="473532"/>
          </a:xfrm>
        </p:grpSpPr>
        <p:sp>
          <p:nvSpPr>
            <p:cNvPr id="434" name="Freeform 433"/>
            <p:cNvSpPr>
              <a:spLocks noChangeAspect="1"/>
            </p:cNvSpPr>
            <p:nvPr/>
          </p:nvSpPr>
          <p:spPr bwMode="black">
            <a:xfrm>
              <a:off x="9567619" y="2939606"/>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35" name="Freeform 434"/>
            <p:cNvSpPr>
              <a:spLocks noChangeAspect="1"/>
            </p:cNvSpPr>
            <p:nvPr/>
          </p:nvSpPr>
          <p:spPr bwMode="black">
            <a:xfrm>
              <a:off x="9676036" y="3113165"/>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36" name="Group 435"/>
          <p:cNvGrpSpPr/>
          <p:nvPr/>
        </p:nvGrpSpPr>
        <p:grpSpPr>
          <a:xfrm>
            <a:off x="5030175" y="4395090"/>
            <a:ext cx="394747" cy="473464"/>
            <a:chOff x="7567161" y="3639889"/>
            <a:chExt cx="394803" cy="473532"/>
          </a:xfrm>
        </p:grpSpPr>
        <p:sp>
          <p:nvSpPr>
            <p:cNvPr id="437" name="Freeform 436"/>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38" name="Freeform 437"/>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39" name="Group 438"/>
          <p:cNvGrpSpPr/>
          <p:nvPr/>
        </p:nvGrpSpPr>
        <p:grpSpPr>
          <a:xfrm>
            <a:off x="4389855" y="4395090"/>
            <a:ext cx="394747" cy="473464"/>
            <a:chOff x="7567161" y="3639889"/>
            <a:chExt cx="394803" cy="473532"/>
          </a:xfrm>
        </p:grpSpPr>
        <p:sp>
          <p:nvSpPr>
            <p:cNvPr id="440" name="Freeform 439"/>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41" name="Freeform 440"/>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42" name="Group 441"/>
          <p:cNvGrpSpPr/>
          <p:nvPr/>
        </p:nvGrpSpPr>
        <p:grpSpPr>
          <a:xfrm>
            <a:off x="5670495" y="4395090"/>
            <a:ext cx="394747" cy="473464"/>
            <a:chOff x="7567161" y="3639889"/>
            <a:chExt cx="394803" cy="473532"/>
          </a:xfrm>
        </p:grpSpPr>
        <p:sp>
          <p:nvSpPr>
            <p:cNvPr id="443" name="Freeform 442"/>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44" name="Freeform 443"/>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45" name="Group 444"/>
          <p:cNvGrpSpPr/>
          <p:nvPr/>
        </p:nvGrpSpPr>
        <p:grpSpPr>
          <a:xfrm>
            <a:off x="6310815" y="4395090"/>
            <a:ext cx="394747" cy="473464"/>
            <a:chOff x="7567161" y="3639889"/>
            <a:chExt cx="394803" cy="473532"/>
          </a:xfrm>
        </p:grpSpPr>
        <p:sp>
          <p:nvSpPr>
            <p:cNvPr id="446" name="Freeform 445"/>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47" name="Freeform 446"/>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48" name="Group 447"/>
          <p:cNvGrpSpPr/>
          <p:nvPr/>
        </p:nvGrpSpPr>
        <p:grpSpPr>
          <a:xfrm>
            <a:off x="6951135" y="4395090"/>
            <a:ext cx="394747" cy="473464"/>
            <a:chOff x="7567161" y="3639889"/>
            <a:chExt cx="394803" cy="473532"/>
          </a:xfrm>
        </p:grpSpPr>
        <p:sp>
          <p:nvSpPr>
            <p:cNvPr id="449" name="Freeform 448"/>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50" name="Freeform 449"/>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51" name="Group 450"/>
          <p:cNvGrpSpPr/>
          <p:nvPr/>
        </p:nvGrpSpPr>
        <p:grpSpPr>
          <a:xfrm>
            <a:off x="7591456" y="4395090"/>
            <a:ext cx="394747" cy="473464"/>
            <a:chOff x="7567161" y="3639889"/>
            <a:chExt cx="394803" cy="473532"/>
          </a:xfrm>
        </p:grpSpPr>
        <p:sp>
          <p:nvSpPr>
            <p:cNvPr id="452" name="Freeform 451"/>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53" name="Freeform 452"/>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454" name="Group 453"/>
          <p:cNvGrpSpPr/>
          <p:nvPr/>
        </p:nvGrpSpPr>
        <p:grpSpPr>
          <a:xfrm>
            <a:off x="8231774" y="4395090"/>
            <a:ext cx="394747" cy="473464"/>
            <a:chOff x="7567161" y="3639889"/>
            <a:chExt cx="394803" cy="473532"/>
          </a:xfrm>
        </p:grpSpPr>
        <p:sp>
          <p:nvSpPr>
            <p:cNvPr id="455" name="Freeform 454"/>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56" name="Freeform 455"/>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0" name="Group 9"/>
          <p:cNvGrpSpPr/>
          <p:nvPr/>
        </p:nvGrpSpPr>
        <p:grpSpPr>
          <a:xfrm>
            <a:off x="7050394" y="5777032"/>
            <a:ext cx="1669590" cy="288203"/>
            <a:chOff x="7050511" y="5777353"/>
            <a:chExt cx="1669827" cy="288244"/>
          </a:xfrm>
        </p:grpSpPr>
        <p:sp>
          <p:nvSpPr>
            <p:cNvPr id="332" name="TextBox 331"/>
            <p:cNvSpPr txBox="1"/>
            <p:nvPr/>
          </p:nvSpPr>
          <p:spPr>
            <a:xfrm>
              <a:off x="7282752" y="5777353"/>
              <a:ext cx="1437586" cy="288244"/>
            </a:xfrm>
            <a:prstGeom prst="rect">
              <a:avLst/>
            </a:prstGeom>
            <a:noFill/>
          </p:spPr>
          <p:txBody>
            <a:bodyPr wrap="square" lIns="0" tIns="0" rIns="0" bIns="0" rtlCol="0">
              <a:spAutoFit/>
            </a:bodyPr>
            <a:lstStyle/>
            <a:p>
              <a:pPr marL="0" marR="0" lvl="0" indent="0" defTabSz="932418" eaLnBrk="1" fontAlgn="auto" latinLnBrk="0" hangingPunct="1">
                <a:lnSpc>
                  <a:spcPct val="150000"/>
                </a:lnSpc>
                <a:spcBef>
                  <a:spcPts val="0"/>
                </a:spcBef>
                <a:spcAft>
                  <a:spcPts val="0"/>
                </a:spcAft>
                <a:buClrTx/>
                <a:buSzTx/>
                <a:buFontTx/>
                <a:buNone/>
                <a:tabLst/>
                <a:defRPr/>
              </a:pPr>
              <a:r>
                <a:rPr kumimoji="0" lang="en-US" sz="1224" b="0" i="0" u="none" strike="noStrike" kern="0" cap="none" spc="-71" normalizeH="0" baseline="0" noProof="0" dirty="0">
                  <a:ln>
                    <a:noFill/>
                  </a:ln>
                  <a:solidFill>
                    <a:sysClr val="windowText" lastClr="000000"/>
                  </a:solidFill>
                  <a:effectLst/>
                  <a:uLnTx/>
                  <a:uFillTx/>
                </a:rPr>
                <a:t>Security update</a:t>
              </a:r>
            </a:p>
          </p:txBody>
        </p:sp>
        <p:grpSp>
          <p:nvGrpSpPr>
            <p:cNvPr id="457" name="Group 456"/>
            <p:cNvGrpSpPr/>
            <p:nvPr/>
          </p:nvGrpSpPr>
          <p:grpSpPr>
            <a:xfrm>
              <a:off x="7050511" y="5823246"/>
              <a:ext cx="179707" cy="215543"/>
              <a:chOff x="7567161" y="3639889"/>
              <a:chExt cx="394803" cy="473532"/>
            </a:xfrm>
          </p:grpSpPr>
          <p:sp>
            <p:nvSpPr>
              <p:cNvPr id="458" name="Freeform 457"/>
              <p:cNvSpPr>
                <a:spLocks noChangeAspect="1"/>
              </p:cNvSpPr>
              <p:nvPr/>
            </p:nvSpPr>
            <p:spPr bwMode="black">
              <a:xfrm>
                <a:off x="7567161" y="3639889"/>
                <a:ext cx="394803" cy="473532"/>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00B0F0"/>
              </a:solidFill>
              <a:ln>
                <a:noFill/>
              </a:ln>
              <a:extLst/>
            </p:spPr>
            <p:txBody>
              <a:bodyPr vert="horz" wrap="square" lIns="93247" tIns="46623" rIns="93247" bIns="46623" numCol="1" anchor="t" anchorCtr="0" compatLnSpc="1">
                <a:prstTxWarp prst="textNoShape">
                  <a:avLst/>
                </a:prstTxWarp>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sp>
            <p:nvSpPr>
              <p:cNvPr id="459" name="Freeform 458"/>
              <p:cNvSpPr>
                <a:spLocks noChangeAspect="1"/>
              </p:cNvSpPr>
              <p:nvPr/>
            </p:nvSpPr>
            <p:spPr bwMode="black">
              <a:xfrm>
                <a:off x="7675578" y="3813448"/>
                <a:ext cx="129201" cy="146707"/>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897" tIns="75918" rIns="94897" bIns="75918" numCol="1" spcCol="0" rtlCol="0" fromWordArt="0" anchor="t" anchorCtr="0" forceAA="0" compatLnSpc="1">
                <a:prstTxWarp prst="textNoShape">
                  <a:avLst/>
                </a:prstTxWarp>
                <a:noAutofit/>
              </a:bodyPr>
              <a:lstStyle/>
              <a:p>
                <a:pPr marL="0" marR="0" lvl="0" indent="0" algn="ctr" defTabSz="483831" eaLnBrk="1" fontAlgn="base" latinLnBrk="0" hangingPunct="1">
                  <a:lnSpc>
                    <a:spcPct val="90000"/>
                  </a:lnSpc>
                  <a:spcBef>
                    <a:spcPct val="0"/>
                  </a:spcBef>
                  <a:spcAft>
                    <a:spcPct val="0"/>
                  </a:spcAft>
                  <a:buClrTx/>
                  <a:buSzTx/>
                  <a:buFontTx/>
                  <a:buNone/>
                  <a:tabLst/>
                  <a:defRPr/>
                </a:pPr>
                <a:endParaRPr kumimoji="0" lang="en-US" sz="124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nvGrpSpPr>
          <p:cNvPr id="194" name="Group 193"/>
          <p:cNvGrpSpPr/>
          <p:nvPr/>
        </p:nvGrpSpPr>
        <p:grpSpPr>
          <a:xfrm>
            <a:off x="3775238" y="4981437"/>
            <a:ext cx="8281714" cy="429757"/>
            <a:chOff x="3700685" y="4884205"/>
            <a:chExt cx="8120065" cy="421369"/>
          </a:xfrm>
        </p:grpSpPr>
        <p:cxnSp>
          <p:nvCxnSpPr>
            <p:cNvPr id="195" name="Straight Arrow Connector 194"/>
            <p:cNvCxnSpPr/>
            <p:nvPr/>
          </p:nvCxnSpPr>
          <p:spPr>
            <a:xfrm>
              <a:off x="3700685" y="4960118"/>
              <a:ext cx="8120065" cy="0"/>
            </a:xfrm>
            <a:prstGeom prst="straightConnector1">
              <a:avLst/>
            </a:prstGeom>
            <a:ln w="25400">
              <a:solidFill>
                <a:srgbClr val="969696"/>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6" name="Rectangle 195"/>
            <p:cNvSpPr/>
            <p:nvPr/>
          </p:nvSpPr>
          <p:spPr>
            <a:xfrm>
              <a:off x="10992458" y="5030630"/>
              <a:ext cx="769201" cy="274944"/>
            </a:xfrm>
            <a:prstGeom prst="rect">
              <a:avLst/>
            </a:prstGeom>
          </p:spPr>
          <p:txBody>
            <a:bodyPr wrap="square" lIns="91338" tIns="45670" rIns="91338" bIns="45670">
              <a:spAutoFit/>
            </a:bodyPr>
            <a:lstStyle/>
            <a:p>
              <a:pPr marL="0" marR="0" lvl="0" indent="0" algn="r" defTabSz="931988" eaLnBrk="1" fontAlgn="auto" latinLnBrk="0" hangingPunct="1">
                <a:lnSpc>
                  <a:spcPct val="100000"/>
                </a:lnSpc>
                <a:spcBef>
                  <a:spcPts val="0"/>
                </a:spcBef>
                <a:spcAft>
                  <a:spcPts val="0"/>
                </a:spcAft>
                <a:buClrTx/>
                <a:buSzTx/>
                <a:buFontTx/>
                <a:buNone/>
                <a:tabLst/>
                <a:defRPr/>
              </a:pPr>
              <a:r>
                <a:rPr kumimoji="0" lang="en-US" sz="1198" b="0" i="0" u="none" strike="noStrike" kern="0" cap="none" spc="0" normalizeH="0" baseline="0" noProof="0" dirty="0">
                  <a:ln>
                    <a:noFill/>
                  </a:ln>
                  <a:solidFill>
                    <a:sysClr val="windowText" lastClr="000000"/>
                  </a:solidFill>
                  <a:effectLst/>
                  <a:uLnTx/>
                  <a:uFillTx/>
                  <a:latin typeface="Segoe UI Semibold" panose="020B0702040204020203" pitchFamily="34" charset="0"/>
                  <a:cs typeface="Segoe UI Semibold" panose="020B0702040204020203" pitchFamily="34" charset="0"/>
                </a:rPr>
                <a:t>Time</a:t>
              </a:r>
            </a:p>
          </p:txBody>
        </p:sp>
        <p:cxnSp>
          <p:nvCxnSpPr>
            <p:cNvPr id="197" name="Straight Connector 196"/>
            <p:cNvCxnSpPr/>
            <p:nvPr/>
          </p:nvCxnSpPr>
          <p:spPr>
            <a:xfrm>
              <a:off x="4083585"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a:off x="4727048"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5370512"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6013976"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6657440"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7300903"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7944367"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a:off x="8587831"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a:off x="9231294"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a:off x="9874758"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10518222" y="4884205"/>
              <a:ext cx="0" cy="141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8" name="TextBox 207"/>
            <p:cNvSpPr txBox="1"/>
            <p:nvPr/>
          </p:nvSpPr>
          <p:spPr>
            <a:xfrm>
              <a:off x="10749454" y="5018648"/>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jan</a:t>
              </a:r>
            </a:p>
          </p:txBody>
        </p:sp>
        <p:sp>
          <p:nvSpPr>
            <p:cNvPr id="209" name="TextBox 208"/>
            <p:cNvSpPr txBox="1"/>
            <p:nvPr/>
          </p:nvSpPr>
          <p:spPr>
            <a:xfrm>
              <a:off x="3750143"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feb</a:t>
              </a:r>
            </a:p>
          </p:txBody>
        </p:sp>
        <p:sp>
          <p:nvSpPr>
            <p:cNvPr id="210" name="TextBox 209"/>
            <p:cNvSpPr txBox="1"/>
            <p:nvPr/>
          </p:nvSpPr>
          <p:spPr>
            <a:xfrm>
              <a:off x="4382351" y="5026407"/>
              <a:ext cx="269621"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mar</a:t>
              </a:r>
            </a:p>
          </p:txBody>
        </p:sp>
        <p:sp>
          <p:nvSpPr>
            <p:cNvPr id="211" name="TextBox 210"/>
            <p:cNvSpPr txBox="1"/>
            <p:nvPr/>
          </p:nvSpPr>
          <p:spPr>
            <a:xfrm>
              <a:off x="5014560"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apr</a:t>
              </a:r>
            </a:p>
          </p:txBody>
        </p:sp>
        <p:sp>
          <p:nvSpPr>
            <p:cNvPr id="212" name="TextBox 211"/>
            <p:cNvSpPr txBox="1"/>
            <p:nvPr/>
          </p:nvSpPr>
          <p:spPr>
            <a:xfrm>
              <a:off x="5586757" y="5026407"/>
              <a:ext cx="261701"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may</a:t>
              </a:r>
            </a:p>
          </p:txBody>
        </p:sp>
        <p:sp>
          <p:nvSpPr>
            <p:cNvPr id="213" name="TextBox 212"/>
            <p:cNvSpPr txBox="1"/>
            <p:nvPr/>
          </p:nvSpPr>
          <p:spPr>
            <a:xfrm>
              <a:off x="6278977"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jun</a:t>
              </a:r>
            </a:p>
          </p:txBody>
        </p:sp>
        <p:sp>
          <p:nvSpPr>
            <p:cNvPr id="214" name="TextBox 213"/>
            <p:cNvSpPr txBox="1"/>
            <p:nvPr/>
          </p:nvSpPr>
          <p:spPr>
            <a:xfrm>
              <a:off x="6911185"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jul</a:t>
              </a:r>
            </a:p>
          </p:txBody>
        </p:sp>
        <p:sp>
          <p:nvSpPr>
            <p:cNvPr id="215" name="TextBox 214"/>
            <p:cNvSpPr txBox="1"/>
            <p:nvPr/>
          </p:nvSpPr>
          <p:spPr>
            <a:xfrm>
              <a:off x="7543393"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aug</a:t>
              </a:r>
            </a:p>
          </p:txBody>
        </p:sp>
        <p:sp>
          <p:nvSpPr>
            <p:cNvPr id="216" name="TextBox 215"/>
            <p:cNvSpPr txBox="1"/>
            <p:nvPr/>
          </p:nvSpPr>
          <p:spPr>
            <a:xfrm>
              <a:off x="8175601"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sep</a:t>
              </a:r>
            </a:p>
          </p:txBody>
        </p:sp>
        <p:sp>
          <p:nvSpPr>
            <p:cNvPr id="217" name="TextBox 216"/>
            <p:cNvSpPr txBox="1"/>
            <p:nvPr/>
          </p:nvSpPr>
          <p:spPr>
            <a:xfrm>
              <a:off x="8807810"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oct</a:t>
              </a:r>
            </a:p>
          </p:txBody>
        </p:sp>
        <p:sp>
          <p:nvSpPr>
            <p:cNvPr id="218" name="TextBox 217"/>
            <p:cNvSpPr txBox="1"/>
            <p:nvPr/>
          </p:nvSpPr>
          <p:spPr>
            <a:xfrm>
              <a:off x="9440018"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nov</a:t>
              </a:r>
            </a:p>
          </p:txBody>
        </p:sp>
        <p:sp>
          <p:nvSpPr>
            <p:cNvPr id="219" name="TextBox 218"/>
            <p:cNvSpPr txBox="1"/>
            <p:nvPr/>
          </p:nvSpPr>
          <p:spPr>
            <a:xfrm>
              <a:off x="10072228" y="5026407"/>
              <a:ext cx="201689" cy="164789"/>
            </a:xfrm>
            <a:prstGeom prst="rect">
              <a:avLst/>
            </a:prstGeom>
            <a:noFill/>
          </p:spPr>
          <p:txBody>
            <a:bodyPr wrap="square" lIns="0" tIns="0" rIns="0" bIns="0" rtlCol="0">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71" normalizeH="0" baseline="0" noProof="0" dirty="0">
                  <a:ln>
                    <a:noFill/>
                  </a:ln>
                  <a:solidFill>
                    <a:sysClr val="windowText" lastClr="000000"/>
                  </a:solidFill>
                  <a:effectLst/>
                  <a:uLnTx/>
                  <a:uFillTx/>
                </a:rPr>
                <a:t>dec</a:t>
              </a:r>
            </a:p>
          </p:txBody>
        </p:sp>
      </p:grpSp>
    </p:spTree>
    <p:extLst>
      <p:ext uri="{BB962C8B-B14F-4D97-AF65-F5344CB8AC3E}">
        <p14:creationId xmlns:p14="http://schemas.microsoft.com/office/powerpoint/2010/main" val="1275429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0"/>
                                        </p:tgtEl>
                                        <p:attrNameLst>
                                          <p:attrName>style.visibility</p:attrName>
                                        </p:attrNameLst>
                                      </p:cBhvr>
                                      <p:to>
                                        <p:strVal val="visible"/>
                                      </p:to>
                                    </p:set>
                                    <p:animEffect transition="in" filter="fade">
                                      <p:cBhvr>
                                        <p:cTn id="7" dur="500"/>
                                        <p:tgtEl>
                                          <p:spTgt spid="30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6"/>
                                        </p:tgtEl>
                                        <p:attrNameLst>
                                          <p:attrName>style.visibility</p:attrName>
                                        </p:attrNameLst>
                                      </p:cBhvr>
                                      <p:to>
                                        <p:strVal val="visible"/>
                                      </p:to>
                                    </p:set>
                                    <p:animEffect transition="in" filter="fade">
                                      <p:cBhvr>
                                        <p:cTn id="11" dur="500"/>
                                        <p:tgtEl>
                                          <p:spTgt spid="25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57"/>
                                        </p:tgtEl>
                                        <p:attrNameLst>
                                          <p:attrName>style.visibility</p:attrName>
                                        </p:attrNameLst>
                                      </p:cBhvr>
                                      <p:to>
                                        <p:strVal val="visible"/>
                                      </p:to>
                                    </p:set>
                                    <p:animEffect transition="in" filter="fade">
                                      <p:cBhvr>
                                        <p:cTn id="14" dur="500"/>
                                        <p:tgtEl>
                                          <p:spTgt spid="25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70"/>
                                        </p:tgtEl>
                                        <p:attrNameLst>
                                          <p:attrName>style.visibility</p:attrName>
                                        </p:attrNameLst>
                                      </p:cBhvr>
                                      <p:to>
                                        <p:strVal val="visible"/>
                                      </p:to>
                                    </p:set>
                                    <p:animEffect transition="in" filter="fade">
                                      <p:cBhvr>
                                        <p:cTn id="18" dur="500"/>
                                        <p:tgtEl>
                                          <p:spTgt spid="27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86"/>
                                        </p:tgtEl>
                                        <p:attrNameLst>
                                          <p:attrName>style.visibility</p:attrName>
                                        </p:attrNameLst>
                                      </p:cBhvr>
                                      <p:to>
                                        <p:strVal val="visible"/>
                                      </p:to>
                                    </p:set>
                                    <p:animEffect transition="in" filter="fade">
                                      <p:cBhvr>
                                        <p:cTn id="22" dur="500"/>
                                        <p:tgtEl>
                                          <p:spTgt spid="28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7"/>
                                        </p:tgtEl>
                                        <p:attrNameLst>
                                          <p:attrName>style.visibility</p:attrName>
                                        </p:attrNameLst>
                                      </p:cBhvr>
                                      <p:to>
                                        <p:strVal val="visible"/>
                                      </p:to>
                                    </p:set>
                                    <p:animEffect transition="in" filter="fade">
                                      <p:cBhvr>
                                        <p:cTn id="25" dur="500"/>
                                        <p:tgtEl>
                                          <p:spTgt spid="287"/>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439"/>
                                        </p:tgtEl>
                                        <p:attrNameLst>
                                          <p:attrName>style.visibility</p:attrName>
                                        </p:attrNameLst>
                                      </p:cBhvr>
                                      <p:to>
                                        <p:strVal val="visible"/>
                                      </p:to>
                                    </p:set>
                                    <p:animEffect transition="in" filter="fade">
                                      <p:cBhvr>
                                        <p:cTn id="32" dur="500"/>
                                        <p:tgtEl>
                                          <p:spTgt spid="439"/>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436"/>
                                        </p:tgtEl>
                                        <p:attrNameLst>
                                          <p:attrName>style.visibility</p:attrName>
                                        </p:attrNameLst>
                                      </p:cBhvr>
                                      <p:to>
                                        <p:strVal val="visible"/>
                                      </p:to>
                                    </p:set>
                                    <p:animEffect transition="in" filter="fade">
                                      <p:cBhvr>
                                        <p:cTn id="36" dur="500"/>
                                        <p:tgtEl>
                                          <p:spTgt spid="43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442"/>
                                        </p:tgtEl>
                                        <p:attrNameLst>
                                          <p:attrName>style.visibility</p:attrName>
                                        </p:attrNameLst>
                                      </p:cBhvr>
                                      <p:to>
                                        <p:strVal val="visible"/>
                                      </p:to>
                                    </p:set>
                                    <p:animEffect transition="in" filter="fade">
                                      <p:cBhvr>
                                        <p:cTn id="40" dur="500"/>
                                        <p:tgtEl>
                                          <p:spTgt spid="442"/>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406"/>
                                        </p:tgtEl>
                                        <p:attrNameLst>
                                          <p:attrName>style.visibility</p:attrName>
                                        </p:attrNameLst>
                                      </p:cBhvr>
                                      <p:to>
                                        <p:strVal val="visible"/>
                                      </p:to>
                                    </p:set>
                                    <p:animEffect transition="in" filter="fade">
                                      <p:cBhvr>
                                        <p:cTn id="44" dur="500"/>
                                        <p:tgtEl>
                                          <p:spTgt spid="406"/>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409"/>
                                        </p:tgtEl>
                                        <p:attrNameLst>
                                          <p:attrName>style.visibility</p:attrName>
                                        </p:attrNameLst>
                                      </p:cBhvr>
                                      <p:to>
                                        <p:strVal val="visible"/>
                                      </p:to>
                                    </p:set>
                                    <p:animEffect transition="in" filter="fade">
                                      <p:cBhvr>
                                        <p:cTn id="52" dur="500"/>
                                        <p:tgtEl>
                                          <p:spTgt spid="409"/>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345"/>
                                        </p:tgtEl>
                                        <p:attrNameLst>
                                          <p:attrName>style.visibility</p:attrName>
                                        </p:attrNameLst>
                                      </p:cBhvr>
                                      <p:to>
                                        <p:strVal val="visible"/>
                                      </p:to>
                                    </p:set>
                                    <p:animEffect transition="in" filter="wipe(down)">
                                      <p:cBhvr>
                                        <p:cTn id="69" dur="500"/>
                                        <p:tgtEl>
                                          <p:spTgt spid="345"/>
                                        </p:tgtEl>
                                      </p:cBhvr>
                                    </p:animEffect>
                                  </p:childTnLst>
                                </p:cTn>
                              </p:par>
                            </p:childTnLst>
                          </p:cTn>
                        </p:par>
                        <p:par>
                          <p:cTn id="70" fill="hold">
                            <p:stCondLst>
                              <p:cond delay="500"/>
                            </p:stCondLst>
                            <p:childTnLst>
                              <p:par>
                                <p:cTn id="71" presetID="22" presetClass="entr" presetSubtype="4" fill="hold" nodeType="afterEffect">
                                  <p:stCondLst>
                                    <p:cond delay="0"/>
                                  </p:stCondLst>
                                  <p:childTnLst>
                                    <p:set>
                                      <p:cBhvr>
                                        <p:cTn id="72" dur="1" fill="hold">
                                          <p:stCondLst>
                                            <p:cond delay="0"/>
                                          </p:stCondLst>
                                        </p:cTn>
                                        <p:tgtEl>
                                          <p:spTgt spid="377"/>
                                        </p:tgtEl>
                                        <p:attrNameLst>
                                          <p:attrName>style.visibility</p:attrName>
                                        </p:attrNameLst>
                                      </p:cBhvr>
                                      <p:to>
                                        <p:strVal val="visible"/>
                                      </p:to>
                                    </p:set>
                                    <p:animEffect transition="in" filter="wipe(down)">
                                      <p:cBhvr>
                                        <p:cTn id="73" dur="500"/>
                                        <p:tgtEl>
                                          <p:spTgt spid="377"/>
                                        </p:tgtEl>
                                      </p:cBhvr>
                                    </p:animEffect>
                                  </p:childTnLst>
                                </p:cTn>
                              </p:par>
                            </p:childTnLst>
                          </p:cTn>
                        </p:par>
                        <p:par>
                          <p:cTn id="74" fill="hold">
                            <p:stCondLst>
                              <p:cond delay="1000"/>
                            </p:stCondLst>
                            <p:childTnLst>
                              <p:par>
                                <p:cTn id="75" presetID="10" presetClass="entr" presetSubtype="0" fill="hold" nodeType="afterEffect">
                                  <p:stCondLst>
                                    <p:cond delay="0"/>
                                  </p:stCondLst>
                                  <p:childTnLst>
                                    <p:set>
                                      <p:cBhvr>
                                        <p:cTn id="76" dur="1" fill="hold">
                                          <p:stCondLst>
                                            <p:cond delay="0"/>
                                          </p:stCondLst>
                                        </p:cTn>
                                        <p:tgtEl>
                                          <p:spTgt spid="445"/>
                                        </p:tgtEl>
                                        <p:attrNameLst>
                                          <p:attrName>style.visibility</p:attrName>
                                        </p:attrNameLst>
                                      </p:cBhvr>
                                      <p:to>
                                        <p:strVal val="visible"/>
                                      </p:to>
                                    </p:set>
                                    <p:animEffect transition="in" filter="fade">
                                      <p:cBhvr>
                                        <p:cTn id="77" dur="500"/>
                                        <p:tgtEl>
                                          <p:spTgt spid="445"/>
                                        </p:tgtEl>
                                      </p:cBhvr>
                                    </p:animEffect>
                                  </p:childTnLst>
                                </p:cTn>
                              </p:par>
                            </p:childTnLst>
                          </p:cTn>
                        </p:par>
                        <p:par>
                          <p:cTn id="78" fill="hold">
                            <p:stCondLst>
                              <p:cond delay="1500"/>
                            </p:stCondLst>
                            <p:childTnLst>
                              <p:par>
                                <p:cTn id="79" presetID="10" presetClass="entr" presetSubtype="0" fill="hold" nodeType="afterEffect">
                                  <p:stCondLst>
                                    <p:cond delay="0"/>
                                  </p:stCondLst>
                                  <p:childTnLst>
                                    <p:set>
                                      <p:cBhvr>
                                        <p:cTn id="80" dur="1" fill="hold">
                                          <p:stCondLst>
                                            <p:cond delay="0"/>
                                          </p:stCondLst>
                                        </p:cTn>
                                        <p:tgtEl>
                                          <p:spTgt spid="448"/>
                                        </p:tgtEl>
                                        <p:attrNameLst>
                                          <p:attrName>style.visibility</p:attrName>
                                        </p:attrNameLst>
                                      </p:cBhvr>
                                      <p:to>
                                        <p:strVal val="visible"/>
                                      </p:to>
                                    </p:set>
                                    <p:animEffect transition="in" filter="fade">
                                      <p:cBhvr>
                                        <p:cTn id="81" dur="500"/>
                                        <p:tgtEl>
                                          <p:spTgt spid="448"/>
                                        </p:tgtEl>
                                      </p:cBhvr>
                                    </p:animEffect>
                                  </p:childTnLst>
                                </p:cTn>
                              </p:par>
                            </p:childTnLst>
                          </p:cTn>
                        </p:par>
                        <p:par>
                          <p:cTn id="82" fill="hold">
                            <p:stCondLst>
                              <p:cond delay="2000"/>
                            </p:stCondLst>
                            <p:childTnLst>
                              <p:par>
                                <p:cTn id="83" presetID="10" presetClass="entr" presetSubtype="0" fill="hold" nodeType="afterEffect">
                                  <p:stCondLst>
                                    <p:cond delay="0"/>
                                  </p:stCondLst>
                                  <p:childTnLst>
                                    <p:set>
                                      <p:cBhvr>
                                        <p:cTn id="84" dur="1" fill="hold">
                                          <p:stCondLst>
                                            <p:cond delay="0"/>
                                          </p:stCondLst>
                                        </p:cTn>
                                        <p:tgtEl>
                                          <p:spTgt spid="451"/>
                                        </p:tgtEl>
                                        <p:attrNameLst>
                                          <p:attrName>style.visibility</p:attrName>
                                        </p:attrNameLst>
                                      </p:cBhvr>
                                      <p:to>
                                        <p:strVal val="visible"/>
                                      </p:to>
                                    </p:set>
                                    <p:animEffect transition="in" filter="fade">
                                      <p:cBhvr>
                                        <p:cTn id="85" dur="500"/>
                                        <p:tgtEl>
                                          <p:spTgt spid="451"/>
                                        </p:tgtEl>
                                      </p:cBhvr>
                                    </p:animEffect>
                                  </p:childTnLst>
                                </p:cTn>
                              </p:par>
                            </p:childTnLst>
                          </p:cTn>
                        </p:par>
                        <p:par>
                          <p:cTn id="86" fill="hold">
                            <p:stCondLst>
                              <p:cond delay="2500"/>
                            </p:stCondLst>
                            <p:childTnLst>
                              <p:par>
                                <p:cTn id="87" presetID="10" presetClass="entr" presetSubtype="0" fill="hold" nodeType="afterEffect">
                                  <p:stCondLst>
                                    <p:cond delay="0"/>
                                  </p:stCondLst>
                                  <p:childTnLst>
                                    <p:set>
                                      <p:cBhvr>
                                        <p:cTn id="88" dur="1" fill="hold">
                                          <p:stCondLst>
                                            <p:cond delay="0"/>
                                          </p:stCondLst>
                                        </p:cTn>
                                        <p:tgtEl>
                                          <p:spTgt spid="454"/>
                                        </p:tgtEl>
                                        <p:attrNameLst>
                                          <p:attrName>style.visibility</p:attrName>
                                        </p:attrNameLst>
                                      </p:cBhvr>
                                      <p:to>
                                        <p:strVal val="visible"/>
                                      </p:to>
                                    </p:set>
                                    <p:animEffect transition="in" filter="fade">
                                      <p:cBhvr>
                                        <p:cTn id="89" dur="500"/>
                                        <p:tgtEl>
                                          <p:spTgt spid="454"/>
                                        </p:tgtEl>
                                      </p:cBhvr>
                                    </p:animEffect>
                                  </p:childTnLst>
                                </p:cTn>
                              </p:par>
                            </p:childTnLst>
                          </p:cTn>
                        </p:par>
                        <p:par>
                          <p:cTn id="90" fill="hold">
                            <p:stCondLst>
                              <p:cond delay="3000"/>
                            </p:stCondLst>
                            <p:childTnLst>
                              <p:par>
                                <p:cTn id="91" presetID="10" presetClass="entr" presetSubtype="0" fill="hold" nodeType="afterEffect">
                                  <p:stCondLst>
                                    <p:cond delay="0"/>
                                  </p:stCondLst>
                                  <p:childTnLst>
                                    <p:set>
                                      <p:cBhvr>
                                        <p:cTn id="92" dur="1" fill="hold">
                                          <p:stCondLst>
                                            <p:cond delay="0"/>
                                          </p:stCondLst>
                                        </p:cTn>
                                        <p:tgtEl>
                                          <p:spTgt spid="412"/>
                                        </p:tgtEl>
                                        <p:attrNameLst>
                                          <p:attrName>style.visibility</p:attrName>
                                        </p:attrNameLst>
                                      </p:cBhvr>
                                      <p:to>
                                        <p:strVal val="visible"/>
                                      </p:to>
                                    </p:set>
                                    <p:animEffect transition="in" filter="fade">
                                      <p:cBhvr>
                                        <p:cTn id="93" dur="500"/>
                                        <p:tgtEl>
                                          <p:spTgt spid="412"/>
                                        </p:tgtEl>
                                      </p:cBhvr>
                                    </p:animEffect>
                                  </p:childTnLst>
                                </p:cTn>
                              </p:par>
                            </p:childTnLst>
                          </p:cTn>
                        </p:par>
                        <p:par>
                          <p:cTn id="94" fill="hold">
                            <p:stCondLst>
                              <p:cond delay="3500"/>
                            </p:stCondLst>
                            <p:childTnLst>
                              <p:par>
                                <p:cTn id="95" presetID="10" presetClass="entr" presetSubtype="0" fill="hold" nodeType="afterEffect">
                                  <p:stCondLst>
                                    <p:cond delay="0"/>
                                  </p:stCondLst>
                                  <p:childTnLst>
                                    <p:set>
                                      <p:cBhvr>
                                        <p:cTn id="96" dur="1" fill="hold">
                                          <p:stCondLst>
                                            <p:cond delay="0"/>
                                          </p:stCondLst>
                                        </p:cTn>
                                        <p:tgtEl>
                                          <p:spTgt spid="415"/>
                                        </p:tgtEl>
                                        <p:attrNameLst>
                                          <p:attrName>style.visibility</p:attrName>
                                        </p:attrNameLst>
                                      </p:cBhvr>
                                      <p:to>
                                        <p:strVal val="visible"/>
                                      </p:to>
                                    </p:set>
                                    <p:animEffect transition="in" filter="fade">
                                      <p:cBhvr>
                                        <p:cTn id="97" dur="500"/>
                                        <p:tgtEl>
                                          <p:spTgt spid="415"/>
                                        </p:tgtEl>
                                      </p:cBhvr>
                                    </p:animEffect>
                                  </p:childTnLst>
                                </p:cTn>
                              </p:par>
                            </p:childTnLst>
                          </p:cTn>
                        </p:par>
                        <p:par>
                          <p:cTn id="98" fill="hold">
                            <p:stCondLst>
                              <p:cond delay="4000"/>
                            </p:stCondLst>
                            <p:childTnLst>
                              <p:par>
                                <p:cTn id="99" presetID="10" presetClass="entr" presetSubtype="0" fill="hold" nodeType="afterEffect">
                                  <p:stCondLst>
                                    <p:cond delay="0"/>
                                  </p:stCondLst>
                                  <p:childTnLst>
                                    <p:set>
                                      <p:cBhvr>
                                        <p:cTn id="100" dur="1" fill="hold">
                                          <p:stCondLst>
                                            <p:cond delay="0"/>
                                          </p:stCondLst>
                                        </p:cTn>
                                        <p:tgtEl>
                                          <p:spTgt spid="418"/>
                                        </p:tgtEl>
                                        <p:attrNameLst>
                                          <p:attrName>style.visibility</p:attrName>
                                        </p:attrNameLst>
                                      </p:cBhvr>
                                      <p:to>
                                        <p:strVal val="visible"/>
                                      </p:to>
                                    </p:set>
                                    <p:animEffect transition="in" filter="fade">
                                      <p:cBhvr>
                                        <p:cTn id="101" dur="500"/>
                                        <p:tgtEl>
                                          <p:spTgt spid="418"/>
                                        </p:tgtEl>
                                      </p:cBhvr>
                                    </p:animEffect>
                                  </p:childTnLst>
                                </p:cTn>
                              </p:par>
                            </p:childTnLst>
                          </p:cTn>
                        </p:par>
                        <p:par>
                          <p:cTn id="102" fill="hold">
                            <p:stCondLst>
                              <p:cond delay="4500"/>
                            </p:stCondLst>
                            <p:childTnLst>
                              <p:par>
                                <p:cTn id="103" presetID="10" presetClass="entr" presetSubtype="0" fill="hold" nodeType="afterEffect">
                                  <p:stCondLst>
                                    <p:cond delay="0"/>
                                  </p:stCondLst>
                                  <p:childTnLst>
                                    <p:set>
                                      <p:cBhvr>
                                        <p:cTn id="104" dur="1" fill="hold">
                                          <p:stCondLst>
                                            <p:cond delay="0"/>
                                          </p:stCondLst>
                                        </p:cTn>
                                        <p:tgtEl>
                                          <p:spTgt spid="421"/>
                                        </p:tgtEl>
                                        <p:attrNameLst>
                                          <p:attrName>style.visibility</p:attrName>
                                        </p:attrNameLst>
                                      </p:cBhvr>
                                      <p:to>
                                        <p:strVal val="visible"/>
                                      </p:to>
                                    </p:set>
                                    <p:animEffect transition="in" filter="fade">
                                      <p:cBhvr>
                                        <p:cTn id="105" dur="500"/>
                                        <p:tgtEl>
                                          <p:spTgt spid="42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375"/>
                                        </p:tgtEl>
                                        <p:attrNameLst>
                                          <p:attrName>style.visibility</p:attrName>
                                        </p:attrNameLst>
                                      </p:cBhvr>
                                      <p:to>
                                        <p:strVal val="visible"/>
                                      </p:to>
                                    </p:set>
                                    <p:animEffect transition="in" filter="fade">
                                      <p:cBhvr>
                                        <p:cTn id="110" dur="500"/>
                                        <p:tgtEl>
                                          <p:spTgt spid="375"/>
                                        </p:tgtEl>
                                      </p:cBhvr>
                                    </p:animEffect>
                                  </p:childTnLst>
                                </p:cTn>
                              </p:par>
                            </p:childTnLst>
                          </p:cTn>
                        </p:par>
                        <p:par>
                          <p:cTn id="111" fill="hold">
                            <p:stCondLst>
                              <p:cond delay="500"/>
                            </p:stCondLst>
                            <p:childTnLst>
                              <p:par>
                                <p:cTn id="112" presetID="10" presetClass="entr" presetSubtype="0" fill="hold" grpId="0" nodeType="afterEffect">
                                  <p:stCondLst>
                                    <p:cond delay="0"/>
                                  </p:stCondLst>
                                  <p:childTnLst>
                                    <p:set>
                                      <p:cBhvr>
                                        <p:cTn id="113" dur="1" fill="hold">
                                          <p:stCondLst>
                                            <p:cond delay="0"/>
                                          </p:stCondLst>
                                        </p:cTn>
                                        <p:tgtEl>
                                          <p:spTgt spid="376"/>
                                        </p:tgtEl>
                                        <p:attrNameLst>
                                          <p:attrName>style.visibility</p:attrName>
                                        </p:attrNameLst>
                                      </p:cBhvr>
                                      <p:to>
                                        <p:strVal val="visible"/>
                                      </p:to>
                                    </p:set>
                                    <p:animEffect transition="in" filter="fade">
                                      <p:cBhvr>
                                        <p:cTn id="114" dur="500"/>
                                        <p:tgtEl>
                                          <p:spTgt spid="376"/>
                                        </p:tgtEl>
                                      </p:cBhvr>
                                    </p:animEffect>
                                  </p:childTnLst>
                                </p:cTn>
                              </p:par>
                            </p:childTnLst>
                          </p:cTn>
                        </p:par>
                        <p:par>
                          <p:cTn id="115" fill="hold">
                            <p:stCondLst>
                              <p:cond delay="1000"/>
                            </p:stCondLst>
                            <p:childTnLst>
                              <p:par>
                                <p:cTn id="116" presetID="10" presetClass="entr" presetSubtype="0" fill="hold" grpId="0" nodeType="afterEffect">
                                  <p:stCondLst>
                                    <p:cond delay="0"/>
                                  </p:stCondLst>
                                  <p:childTnLst>
                                    <p:set>
                                      <p:cBhvr>
                                        <p:cTn id="117" dur="1" fill="hold">
                                          <p:stCondLst>
                                            <p:cond delay="0"/>
                                          </p:stCondLst>
                                        </p:cTn>
                                        <p:tgtEl>
                                          <p:spTgt spid="374"/>
                                        </p:tgtEl>
                                        <p:attrNameLst>
                                          <p:attrName>style.visibility</p:attrName>
                                        </p:attrNameLst>
                                      </p:cBhvr>
                                      <p:to>
                                        <p:strVal val="visible"/>
                                      </p:to>
                                    </p:set>
                                    <p:animEffect transition="in" filter="fade">
                                      <p:cBhvr>
                                        <p:cTn id="118" dur="500"/>
                                        <p:tgtEl>
                                          <p:spTgt spid="374"/>
                                        </p:tgtEl>
                                      </p:cBhvr>
                                    </p:animEffect>
                                  </p:childTnLst>
                                </p:cTn>
                              </p:par>
                            </p:childTnLst>
                          </p:cTn>
                        </p:par>
                        <p:par>
                          <p:cTn id="119" fill="hold">
                            <p:stCondLst>
                              <p:cond delay="1500"/>
                            </p:stCondLst>
                            <p:childTnLst>
                              <p:par>
                                <p:cTn id="120" presetID="22" presetClass="entr" presetSubtype="8" fill="hold" grpId="0" nodeType="afterEffect">
                                  <p:stCondLst>
                                    <p:cond delay="0"/>
                                  </p:stCondLst>
                                  <p:childTnLst>
                                    <p:set>
                                      <p:cBhvr>
                                        <p:cTn id="121" dur="1" fill="hold">
                                          <p:stCondLst>
                                            <p:cond delay="0"/>
                                          </p:stCondLst>
                                        </p:cTn>
                                        <p:tgtEl>
                                          <p:spTgt spid="6"/>
                                        </p:tgtEl>
                                        <p:attrNameLst>
                                          <p:attrName>style.visibility</p:attrName>
                                        </p:attrNameLst>
                                      </p:cBhvr>
                                      <p:to>
                                        <p:strVal val="visible"/>
                                      </p:to>
                                    </p:set>
                                    <p:animEffect transition="in" filter="wipe(left)">
                                      <p:cBhvr>
                                        <p:cTn id="122" dur="500"/>
                                        <p:tgtEl>
                                          <p:spTgt spid="6"/>
                                        </p:tgtEl>
                                      </p:cBhvr>
                                    </p:animEffect>
                                  </p:childTnLst>
                                </p:cTn>
                              </p:par>
                            </p:childTnLst>
                          </p:cTn>
                        </p:par>
                        <p:par>
                          <p:cTn id="123" fill="hold">
                            <p:stCondLst>
                              <p:cond delay="2000"/>
                            </p:stCondLst>
                            <p:childTnLst>
                              <p:par>
                                <p:cTn id="124" presetID="10" presetClass="entr" presetSubtype="0" fill="hold" nodeType="afterEffect">
                                  <p:stCondLst>
                                    <p:cond delay="0"/>
                                  </p:stCondLst>
                                  <p:childTnLst>
                                    <p:set>
                                      <p:cBhvr>
                                        <p:cTn id="125" dur="1" fill="hold">
                                          <p:stCondLst>
                                            <p:cond delay="0"/>
                                          </p:stCondLst>
                                        </p:cTn>
                                        <p:tgtEl>
                                          <p:spTgt spid="347"/>
                                        </p:tgtEl>
                                        <p:attrNameLst>
                                          <p:attrName>style.visibility</p:attrName>
                                        </p:attrNameLst>
                                      </p:cBhvr>
                                      <p:to>
                                        <p:strVal val="visible"/>
                                      </p:to>
                                    </p:set>
                                    <p:animEffect transition="in" filter="fade">
                                      <p:cBhvr>
                                        <p:cTn id="126" dur="500"/>
                                        <p:tgtEl>
                                          <p:spTgt spid="347"/>
                                        </p:tgtEl>
                                      </p:cBhvr>
                                    </p:animEffect>
                                  </p:childTnLst>
                                </p:cTn>
                              </p:par>
                            </p:childTnLst>
                          </p:cTn>
                        </p:par>
                        <p:par>
                          <p:cTn id="127" fill="hold">
                            <p:stCondLst>
                              <p:cond delay="2500"/>
                            </p:stCondLst>
                            <p:childTnLst>
                              <p:par>
                                <p:cTn id="128" presetID="22" presetClass="entr" presetSubtype="8" fill="hold" grpId="0" nodeType="afterEffect">
                                  <p:stCondLst>
                                    <p:cond delay="0"/>
                                  </p:stCondLst>
                                  <p:childTnLst>
                                    <p:set>
                                      <p:cBhvr>
                                        <p:cTn id="129" dur="1" fill="hold">
                                          <p:stCondLst>
                                            <p:cond delay="0"/>
                                          </p:stCondLst>
                                        </p:cTn>
                                        <p:tgtEl>
                                          <p:spTgt spid="346"/>
                                        </p:tgtEl>
                                        <p:attrNameLst>
                                          <p:attrName>style.visibility</p:attrName>
                                        </p:attrNameLst>
                                      </p:cBhvr>
                                      <p:to>
                                        <p:strVal val="visible"/>
                                      </p:to>
                                    </p:set>
                                    <p:animEffect transition="in" filter="wipe(left)">
                                      <p:cBhvr>
                                        <p:cTn id="130" dur="500"/>
                                        <p:tgtEl>
                                          <p:spTgt spid="346"/>
                                        </p:tgtEl>
                                      </p:cBhvr>
                                    </p:animEffect>
                                  </p:childTnLst>
                                </p:cTn>
                              </p:par>
                            </p:childTnLst>
                          </p:cTn>
                        </p:par>
                        <p:par>
                          <p:cTn id="131" fill="hold">
                            <p:stCondLst>
                              <p:cond delay="3000"/>
                            </p:stCondLst>
                            <p:childTnLst>
                              <p:par>
                                <p:cTn id="132" presetID="10" presetClass="entr" presetSubtype="0" fill="hold" nodeType="afterEffect">
                                  <p:stCondLst>
                                    <p:cond delay="0"/>
                                  </p:stCondLst>
                                  <p:childTnLst>
                                    <p:set>
                                      <p:cBhvr>
                                        <p:cTn id="133" dur="1" fill="hold">
                                          <p:stCondLst>
                                            <p:cond delay="0"/>
                                          </p:stCondLst>
                                        </p:cTn>
                                        <p:tgtEl>
                                          <p:spTgt spid="361"/>
                                        </p:tgtEl>
                                        <p:attrNameLst>
                                          <p:attrName>style.visibility</p:attrName>
                                        </p:attrNameLst>
                                      </p:cBhvr>
                                      <p:to>
                                        <p:strVal val="visible"/>
                                      </p:to>
                                    </p:set>
                                    <p:animEffect transition="in" filter="fade">
                                      <p:cBhvr>
                                        <p:cTn id="134" dur="500"/>
                                        <p:tgtEl>
                                          <p:spTgt spid="361"/>
                                        </p:tgtEl>
                                      </p:cBhvr>
                                    </p:animEffect>
                                  </p:childTnLst>
                                </p:cTn>
                              </p:par>
                            </p:childTnLst>
                          </p:cTn>
                        </p:par>
                        <p:par>
                          <p:cTn id="135" fill="hold">
                            <p:stCondLst>
                              <p:cond delay="3500"/>
                            </p:stCondLst>
                            <p:childTnLst>
                              <p:par>
                                <p:cTn id="136" presetID="22" presetClass="entr" presetSubtype="8" fill="hold" grpId="0" nodeType="afterEffect">
                                  <p:stCondLst>
                                    <p:cond delay="0"/>
                                  </p:stCondLst>
                                  <p:childTnLst>
                                    <p:set>
                                      <p:cBhvr>
                                        <p:cTn id="137" dur="1" fill="hold">
                                          <p:stCondLst>
                                            <p:cond delay="0"/>
                                          </p:stCondLst>
                                        </p:cTn>
                                        <p:tgtEl>
                                          <p:spTgt spid="360"/>
                                        </p:tgtEl>
                                        <p:attrNameLst>
                                          <p:attrName>style.visibility</p:attrName>
                                        </p:attrNameLst>
                                      </p:cBhvr>
                                      <p:to>
                                        <p:strVal val="visible"/>
                                      </p:to>
                                    </p:set>
                                    <p:animEffect transition="in" filter="wipe(left)">
                                      <p:cBhvr>
                                        <p:cTn id="138" dur="500"/>
                                        <p:tgtEl>
                                          <p:spTgt spid="360"/>
                                        </p:tgtEl>
                                      </p:cBhvr>
                                    </p:animEffect>
                                  </p:childTnLst>
                                </p:cTn>
                              </p:par>
                              <p:par>
                                <p:cTn id="139" presetID="10" presetClass="entr" presetSubtype="0" fill="hold" nodeType="withEffect">
                                  <p:stCondLst>
                                    <p:cond delay="0"/>
                                  </p:stCondLst>
                                  <p:childTnLst>
                                    <p:set>
                                      <p:cBhvr>
                                        <p:cTn id="140" dur="1" fill="hold">
                                          <p:stCondLst>
                                            <p:cond delay="0"/>
                                          </p:stCondLst>
                                        </p:cTn>
                                        <p:tgtEl>
                                          <p:spTgt spid="315"/>
                                        </p:tgtEl>
                                        <p:attrNameLst>
                                          <p:attrName>style.visibility</p:attrName>
                                        </p:attrNameLst>
                                      </p:cBhvr>
                                      <p:to>
                                        <p:strVal val="visible"/>
                                      </p:to>
                                    </p:set>
                                    <p:animEffect transition="in" filter="fade">
                                      <p:cBhvr>
                                        <p:cTn id="141" dur="500"/>
                                        <p:tgtEl>
                                          <p:spTgt spid="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7" grpId="0"/>
      <p:bldP spid="346" grpId="0" animBg="1"/>
      <p:bldP spid="360" grpId="0" animBg="1"/>
      <p:bldP spid="374" grpId="0" animBg="1"/>
      <p:bldP spid="375" grpId="0" animBg="1"/>
      <p:bldP spid="376" grpId="0" animBg="1"/>
      <p:bldP spid="28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291" y="160018"/>
            <a:ext cx="11887878" cy="917444"/>
          </a:xfrm>
        </p:spPr>
        <p:txBody>
          <a:bodyPr/>
          <a:lstStyle/>
          <a:p>
            <a:r>
              <a:rPr lang="en-US" dirty="0"/>
              <a:t>ProPlus Playlist – </a:t>
            </a:r>
            <a:r>
              <a:rPr lang="en-US" dirty="0">
                <a:hlinkClick r:id="rId3"/>
              </a:rPr>
              <a:t>aka.ms/</a:t>
            </a:r>
            <a:r>
              <a:rPr lang="en-US" dirty="0" err="1">
                <a:hlinkClick r:id="rId3"/>
              </a:rPr>
              <a:t>proplusatignite</a:t>
            </a:r>
            <a:endParaRPr lang="en-US" dirty="0"/>
          </a:p>
        </p:txBody>
      </p:sp>
      <p:graphicFrame>
        <p:nvGraphicFramePr>
          <p:cNvPr id="4" name="Table 3"/>
          <p:cNvGraphicFramePr>
            <a:graphicFrameLocks noGrp="1"/>
          </p:cNvGraphicFramePr>
          <p:nvPr>
            <p:extLst/>
          </p:nvPr>
        </p:nvGraphicFramePr>
        <p:xfrm>
          <a:off x="275482" y="967707"/>
          <a:ext cx="11733131" cy="5809196"/>
        </p:xfrm>
        <a:graphic>
          <a:graphicData uri="http://schemas.openxmlformats.org/drawingml/2006/table">
            <a:tbl>
              <a:tblPr firstRow="1" bandRow="1">
                <a:tableStyleId>{C083E6E3-FA7D-4D7B-A595-EF9225AFEA82}</a:tableStyleId>
              </a:tblPr>
              <a:tblGrid>
                <a:gridCol w="1293416">
                  <a:extLst>
                    <a:ext uri="{9D8B030D-6E8A-4147-A177-3AD203B41FA5}">
                      <a16:colId xmlns:a16="http://schemas.microsoft.com/office/drawing/2014/main" val="3441129223"/>
                    </a:ext>
                  </a:extLst>
                </a:gridCol>
                <a:gridCol w="5173665">
                  <a:extLst>
                    <a:ext uri="{9D8B030D-6E8A-4147-A177-3AD203B41FA5}">
                      <a16:colId xmlns:a16="http://schemas.microsoft.com/office/drawing/2014/main" val="2782392031"/>
                    </a:ext>
                  </a:extLst>
                </a:gridCol>
                <a:gridCol w="3695474">
                  <a:extLst>
                    <a:ext uri="{9D8B030D-6E8A-4147-A177-3AD203B41FA5}">
                      <a16:colId xmlns:a16="http://schemas.microsoft.com/office/drawing/2014/main" val="1152440961"/>
                    </a:ext>
                  </a:extLst>
                </a:gridCol>
                <a:gridCol w="1570576">
                  <a:extLst>
                    <a:ext uri="{9D8B030D-6E8A-4147-A177-3AD203B41FA5}">
                      <a16:colId xmlns:a16="http://schemas.microsoft.com/office/drawing/2014/main" val="2313899032"/>
                    </a:ext>
                  </a:extLst>
                </a:gridCol>
              </a:tblGrid>
              <a:tr h="396257">
                <a:tc>
                  <a:txBody>
                    <a:bodyPr/>
                    <a:lstStyle/>
                    <a:p>
                      <a:r>
                        <a:rPr lang="en-US" sz="1600" dirty="0"/>
                        <a:t>Code</a:t>
                      </a:r>
                    </a:p>
                  </a:txBody>
                  <a:tcPr marL="91427" marR="91427" marT="45713" marB="45713"/>
                </a:tc>
                <a:tc>
                  <a:txBody>
                    <a:bodyPr/>
                    <a:lstStyle/>
                    <a:p>
                      <a:r>
                        <a:rPr lang="en-US" sz="1600" dirty="0"/>
                        <a:t>Title</a:t>
                      </a:r>
                    </a:p>
                  </a:txBody>
                  <a:tcPr marL="91427" marR="91427" marT="45713" marB="45713"/>
                </a:tc>
                <a:tc>
                  <a:txBody>
                    <a:bodyPr/>
                    <a:lstStyle/>
                    <a:p>
                      <a:r>
                        <a:rPr lang="en-US" sz="1600" dirty="0"/>
                        <a:t>Speaker</a:t>
                      </a:r>
                    </a:p>
                  </a:txBody>
                  <a:tcPr marL="91427" marR="91427" marT="45713" marB="45713"/>
                </a:tc>
                <a:tc>
                  <a:txBody>
                    <a:bodyPr/>
                    <a:lstStyle/>
                    <a:p>
                      <a:r>
                        <a:rPr lang="en-US" sz="1600" dirty="0"/>
                        <a:t>Time</a:t>
                      </a:r>
                    </a:p>
                  </a:txBody>
                  <a:tcPr marL="91427" marR="91427" marT="45713" marB="45713"/>
                </a:tc>
                <a:extLst>
                  <a:ext uri="{0D108BD9-81ED-4DB2-BD59-A6C34878D82A}">
                    <a16:rowId xmlns:a16="http://schemas.microsoft.com/office/drawing/2014/main" val="1912571926"/>
                  </a:ext>
                </a:extLst>
              </a:tr>
              <a:tr h="366349">
                <a:tc>
                  <a:txBody>
                    <a:bodyPr/>
                    <a:lstStyle/>
                    <a:p>
                      <a:pPr algn="l" fontAlgn="b"/>
                      <a:r>
                        <a:rPr lang="en-US" sz="1100" u="none" strike="noStrike" kern="1200">
                          <a:solidFill>
                            <a:schemeClr val="tx1"/>
                          </a:solidFill>
                          <a:effectLst/>
                          <a:latin typeface="+mn-lt"/>
                          <a:ea typeface="+mn-ea"/>
                          <a:cs typeface="+mn-cs"/>
                        </a:rPr>
                        <a:t>THR2018</a:t>
                      </a:r>
                    </a:p>
                  </a:txBody>
                  <a:tcPr marL="182854" marR="6349" marT="6349" marB="0" anchor="ctr"/>
                </a:tc>
                <a:tc>
                  <a:txBody>
                    <a:bodyPr/>
                    <a:lstStyle/>
                    <a:p>
                      <a:pPr algn="l" fontAlgn="b"/>
                      <a:r>
                        <a:rPr lang="en-US" sz="1100" u="none" strike="noStrike" kern="1200" dirty="0">
                          <a:solidFill>
                            <a:schemeClr val="tx1"/>
                          </a:solidFill>
                          <a:effectLst/>
                          <a:latin typeface="+mn-lt"/>
                          <a:ea typeface="+mn-ea"/>
                          <a:cs typeface="+mn-cs"/>
                        </a:rPr>
                        <a:t>Run Perpetual (C2R-P): what is it and how to implement it</a:t>
                      </a:r>
                    </a:p>
                  </a:txBody>
                  <a:tcPr marL="182854" marR="6349" marT="6349" marB="0" anchor="ctr"/>
                </a:tc>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Jalal Babool</a:t>
                      </a:r>
                    </a:p>
                  </a:txBody>
                  <a:tcPr marL="182854" marR="6349" marT="6349" marB="0" anchor="ctr"/>
                </a:tc>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9/26/2016 18:10</a:t>
                      </a:r>
                    </a:p>
                  </a:txBody>
                  <a:tcPr marL="182854" marR="6349" marT="6349" marB="0" anchor="ctr"/>
                </a:tc>
                <a:extLst>
                  <a:ext uri="{0D108BD9-81ED-4DB2-BD59-A6C34878D82A}">
                    <a16:rowId xmlns:a16="http://schemas.microsoft.com/office/drawing/2014/main" val="2089843624"/>
                  </a:ext>
                </a:extLst>
              </a:tr>
              <a:tr h="779966">
                <a:tc>
                  <a:txBody>
                    <a:bodyPr/>
                    <a:lstStyle/>
                    <a:p>
                      <a:pPr algn="l" fontAlgn="b"/>
                      <a:r>
                        <a:rPr lang="en-US" sz="1100" u="none" strike="noStrike" kern="1200">
                          <a:solidFill>
                            <a:schemeClr val="tx1"/>
                          </a:solidFill>
                          <a:effectLst/>
                          <a:latin typeface="+mn-lt"/>
                          <a:ea typeface="+mn-ea"/>
                          <a:cs typeface="+mn-cs"/>
                        </a:rPr>
                        <a:t>BRK2003</a:t>
                      </a:r>
                    </a:p>
                  </a:txBody>
                  <a:tcPr marL="182854" marR="6349" marT="6349" marB="0" anchor="ctr"/>
                </a:tc>
                <a:tc>
                  <a:txBody>
                    <a:bodyPr/>
                    <a:lstStyle/>
                    <a:p>
                      <a:pPr algn="l" fontAlgn="b"/>
                      <a:r>
                        <a:rPr lang="en-US" sz="1100" u="none" strike="noStrike" kern="1200" dirty="0">
                          <a:solidFill>
                            <a:schemeClr val="tx1"/>
                          </a:solidFill>
                          <a:effectLst/>
                          <a:latin typeface="+mn-lt"/>
                          <a:ea typeface="+mn-ea"/>
                          <a:cs typeface="+mn-cs"/>
                        </a:rPr>
                        <a:t>Deploy Microsoft Office 2016 the right way</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Chris Hopkins, Yoni Kirsh, Maurijn Donders, Armin Sturm, Sergio Dammroze, Carlos David </a:t>
                      </a:r>
                      <a:r>
                        <a:rPr lang="en-US" sz="1100" u="none" strike="noStrike" kern="1200" dirty="0" err="1">
                          <a:solidFill>
                            <a:schemeClr val="tx1"/>
                          </a:solidFill>
                          <a:effectLst/>
                          <a:latin typeface="+mn-lt"/>
                          <a:ea typeface="+mn-ea"/>
                          <a:cs typeface="+mn-cs"/>
                        </a:rPr>
                        <a:t>Castillo,Steve</a:t>
                      </a:r>
                      <a:r>
                        <a:rPr lang="en-US" sz="1100" u="none" strike="noStrike" kern="1200" dirty="0">
                          <a:solidFill>
                            <a:schemeClr val="tx1"/>
                          </a:solidFill>
                          <a:effectLst/>
                          <a:latin typeface="+mn-lt"/>
                          <a:ea typeface="+mn-ea"/>
                          <a:cs typeface="+mn-cs"/>
                        </a:rPr>
                        <a:t> Reay, Brian Canady</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9/27/2016 9:00</a:t>
                      </a:r>
                    </a:p>
                  </a:txBody>
                  <a:tcPr marL="182854" marR="6349" marT="6349" marB="0" anchor="ctr"/>
                </a:tc>
                <a:extLst>
                  <a:ext uri="{0D108BD9-81ED-4DB2-BD59-A6C34878D82A}">
                    <a16:rowId xmlns:a16="http://schemas.microsoft.com/office/drawing/2014/main" val="2742679190"/>
                  </a:ext>
                </a:extLst>
              </a:tr>
              <a:tr h="586805">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THR3000</a:t>
                      </a:r>
                    </a:p>
                    <a:p>
                      <a:pPr marL="0" marR="0" lvl="0" indent="0" algn="l" defTabSz="932742" rtl="0" eaLnBrk="1" fontAlgn="b" latinLnBrk="0" hangingPunct="1">
                        <a:lnSpc>
                          <a:spcPct val="100000"/>
                        </a:lnSpc>
                        <a:spcBef>
                          <a:spcPts val="0"/>
                        </a:spcBef>
                        <a:spcAft>
                          <a:spcPts val="0"/>
                        </a:spcAft>
                        <a:buClrTx/>
                        <a:buSzTx/>
                        <a:buFontTx/>
                        <a:buNone/>
                        <a:tabLst/>
                        <a:defRPr/>
                      </a:pPr>
                      <a:r>
                        <a:rPr lang="en-US" sz="1100" u="none" strike="noStrike" kern="1200" dirty="0">
                          <a:solidFill>
                            <a:schemeClr val="tx1"/>
                          </a:solidFill>
                          <a:effectLst/>
                          <a:latin typeface="+mn-lt"/>
                          <a:ea typeface="+mn-ea"/>
                          <a:cs typeface="+mn-cs"/>
                        </a:rPr>
                        <a:t>THR3000R</a:t>
                      </a:r>
                    </a:p>
                    <a:p>
                      <a:pPr marL="0" algn="l" defTabSz="932742" rtl="0" eaLnBrk="1" fontAlgn="b" latinLnBrk="0" hangingPunct="1"/>
                      <a:endParaRPr lang="en-US" sz="1100" u="none" strike="noStrike" kern="1200" dirty="0">
                        <a:solidFill>
                          <a:schemeClr val="tx1"/>
                        </a:solidFill>
                        <a:effectLst/>
                        <a:latin typeface="+mn-lt"/>
                        <a:ea typeface="+mn-ea"/>
                        <a:cs typeface="+mn-cs"/>
                      </a:endParaRP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No Change-Run Microsoft Office on Citrix</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Jon Maunder, Adam </a:t>
                      </a:r>
                      <a:r>
                        <a:rPr lang="en-US" sz="1100" u="none" strike="noStrike" kern="1200" dirty="0" err="1">
                          <a:solidFill>
                            <a:schemeClr val="tx1"/>
                          </a:solidFill>
                          <a:effectLst/>
                          <a:latin typeface="+mn-lt"/>
                          <a:ea typeface="+mn-ea"/>
                          <a:cs typeface="+mn-cs"/>
                        </a:rPr>
                        <a:t>Pulsakowski</a:t>
                      </a:r>
                      <a:endParaRPr lang="en-US" sz="1100" u="none" strike="noStrike" kern="1200" dirty="0">
                        <a:solidFill>
                          <a:schemeClr val="tx1"/>
                        </a:solidFill>
                        <a:effectLst/>
                        <a:latin typeface="+mn-lt"/>
                        <a:ea typeface="+mn-ea"/>
                        <a:cs typeface="+mn-cs"/>
                      </a:endParaRP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9/27/2016 9:50</a:t>
                      </a:r>
                    </a:p>
                    <a:p>
                      <a:pPr marL="0" marR="0" lvl="0" indent="0" algn="l" defTabSz="932742" rtl="0" eaLnBrk="1" fontAlgn="b" latinLnBrk="0" hangingPunct="1">
                        <a:lnSpc>
                          <a:spcPct val="100000"/>
                        </a:lnSpc>
                        <a:spcBef>
                          <a:spcPts val="0"/>
                        </a:spcBef>
                        <a:spcAft>
                          <a:spcPts val="0"/>
                        </a:spcAft>
                        <a:buClrTx/>
                        <a:buSzTx/>
                        <a:buFontTx/>
                        <a:buNone/>
                        <a:tabLst/>
                        <a:defRPr/>
                      </a:pPr>
                      <a:r>
                        <a:rPr lang="en-US" sz="1100" u="none" strike="noStrike" kern="1200" dirty="0">
                          <a:solidFill>
                            <a:schemeClr val="tx1"/>
                          </a:solidFill>
                          <a:effectLst/>
                          <a:latin typeface="+mn-lt"/>
                          <a:ea typeface="+mn-ea"/>
                          <a:cs typeface="+mn-cs"/>
                        </a:rPr>
                        <a:t>9/29/2016 10:20</a:t>
                      </a:r>
                    </a:p>
                  </a:txBody>
                  <a:tcPr marL="182854" marR="6349" marT="6349" marB="0" anchor="ctr"/>
                </a:tc>
                <a:extLst>
                  <a:ext uri="{0D108BD9-81ED-4DB2-BD59-A6C34878D82A}">
                    <a16:rowId xmlns:a16="http://schemas.microsoft.com/office/drawing/2014/main" val="4218148295"/>
                  </a:ext>
                </a:extLst>
              </a:tr>
              <a:tr h="393642">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THR2019 THR2019R</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Gain new side-by-side support for Office 2013 family and Office 2016 family of click-to-run products</a:t>
                      </a:r>
                    </a:p>
                  </a:txBody>
                  <a:tcPr marL="182854" marR="6349" marT="6349" marB="0" anchor="ctr"/>
                </a:tc>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Jalal Babool</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9/27/2016 12:05</a:t>
                      </a:r>
                    </a:p>
                    <a:p>
                      <a:pPr marL="0" marR="0" lvl="0" indent="0" algn="l" defTabSz="932742" rtl="0" eaLnBrk="1" fontAlgn="b" latinLnBrk="0" hangingPunct="1">
                        <a:lnSpc>
                          <a:spcPct val="100000"/>
                        </a:lnSpc>
                        <a:spcBef>
                          <a:spcPts val="0"/>
                        </a:spcBef>
                        <a:spcAft>
                          <a:spcPts val="0"/>
                        </a:spcAft>
                        <a:buClrTx/>
                        <a:buSzTx/>
                        <a:buFontTx/>
                        <a:buNone/>
                        <a:tabLst/>
                        <a:defRPr/>
                      </a:pPr>
                      <a:r>
                        <a:rPr lang="en-US" sz="1100" u="none" strike="noStrike" kern="1200" dirty="0">
                          <a:solidFill>
                            <a:schemeClr val="tx1"/>
                          </a:solidFill>
                          <a:effectLst/>
                          <a:latin typeface="+mn-lt"/>
                          <a:ea typeface="+mn-ea"/>
                          <a:cs typeface="+mn-cs"/>
                        </a:rPr>
                        <a:t>9/29/2016 14:10</a:t>
                      </a:r>
                    </a:p>
                  </a:txBody>
                  <a:tcPr marL="182854" marR="6349" marT="6349" marB="0" anchor="ctr"/>
                </a:tc>
                <a:extLst>
                  <a:ext uri="{0D108BD9-81ED-4DB2-BD59-A6C34878D82A}">
                    <a16:rowId xmlns:a16="http://schemas.microsoft.com/office/drawing/2014/main" val="1816683004"/>
                  </a:ext>
                </a:extLst>
              </a:tr>
              <a:tr h="393642">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THR3003 THR3003R</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Script Microsoft Office deployments with PowerShell</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Russell Smith, Josh Gingras, Adam Stigall</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9/27/2016 14:50</a:t>
                      </a:r>
                    </a:p>
                    <a:p>
                      <a:pPr marL="0" marR="0" lvl="0" indent="0" algn="l" defTabSz="932742" rtl="0" eaLnBrk="1" fontAlgn="b" latinLnBrk="0" hangingPunct="1">
                        <a:lnSpc>
                          <a:spcPct val="100000"/>
                        </a:lnSpc>
                        <a:spcBef>
                          <a:spcPts val="0"/>
                        </a:spcBef>
                        <a:spcAft>
                          <a:spcPts val="0"/>
                        </a:spcAft>
                        <a:buClrTx/>
                        <a:buSzTx/>
                        <a:buFontTx/>
                        <a:buNone/>
                        <a:tabLst/>
                        <a:defRPr/>
                      </a:pPr>
                      <a:r>
                        <a:rPr lang="en-US" sz="1100" u="none" strike="noStrike" kern="1200" dirty="0">
                          <a:solidFill>
                            <a:schemeClr val="tx1"/>
                          </a:solidFill>
                          <a:effectLst/>
                          <a:latin typeface="+mn-lt"/>
                          <a:ea typeface="+mn-ea"/>
                          <a:cs typeface="+mn-cs"/>
                        </a:rPr>
                        <a:t>9/29/2016 13:35</a:t>
                      </a:r>
                    </a:p>
                  </a:txBody>
                  <a:tcPr marL="182854" marR="6349" marT="6349" marB="0" anchor="ctr"/>
                </a:tc>
                <a:extLst>
                  <a:ext uri="{0D108BD9-81ED-4DB2-BD59-A6C34878D82A}">
                    <a16:rowId xmlns:a16="http://schemas.microsoft.com/office/drawing/2014/main" val="3169045073"/>
                  </a:ext>
                </a:extLst>
              </a:tr>
              <a:tr h="503102">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BRK2005</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Run Microsoft Office on virtual desktops</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Jon Maunder, Adam </a:t>
                      </a:r>
                      <a:r>
                        <a:rPr lang="en-US" sz="1100" u="none" strike="noStrike" kern="1200" dirty="0" err="1">
                          <a:solidFill>
                            <a:schemeClr val="tx1"/>
                          </a:solidFill>
                          <a:effectLst/>
                          <a:latin typeface="+mn-lt"/>
                          <a:ea typeface="+mn-ea"/>
                          <a:cs typeface="+mn-cs"/>
                        </a:rPr>
                        <a:t>Pulsakowski</a:t>
                      </a:r>
                      <a:endParaRPr lang="en-US" sz="1100" u="none" strike="noStrike" kern="1200" dirty="0">
                        <a:solidFill>
                          <a:schemeClr val="tx1"/>
                        </a:solidFill>
                        <a:effectLst/>
                        <a:latin typeface="+mn-lt"/>
                        <a:ea typeface="+mn-ea"/>
                        <a:cs typeface="+mn-cs"/>
                      </a:endParaRPr>
                    </a:p>
                  </a:txBody>
                  <a:tcPr marL="182854" marR="6349" marT="6349" marB="0" anchor="ctr"/>
                </a:tc>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9/27/2016 15:15</a:t>
                      </a:r>
                    </a:p>
                  </a:txBody>
                  <a:tcPr marL="182854" marR="6349" marT="6349" marB="0" anchor="ctr"/>
                </a:tc>
                <a:extLst>
                  <a:ext uri="{0D108BD9-81ED-4DB2-BD59-A6C34878D82A}">
                    <a16:rowId xmlns:a16="http://schemas.microsoft.com/office/drawing/2014/main" val="1924200416"/>
                  </a:ext>
                </a:extLst>
              </a:tr>
              <a:tr h="503102">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BRK2208</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Understand Office Mac: what Windows admins need to know</a:t>
                      </a:r>
                    </a:p>
                  </a:txBody>
                  <a:tcPr marL="182854" marR="6349" marT="6349" marB="0" anchor="ctr"/>
                </a:tc>
                <a:tc>
                  <a:txBody>
                    <a:bodyPr/>
                    <a:lstStyle/>
                    <a:p>
                      <a:pPr marL="0" algn="l" defTabSz="932742" rtl="0" eaLnBrk="1" fontAlgn="b" latinLnBrk="0" hangingPunct="1"/>
                      <a:r>
                        <a:rPr lang="en-US" sz="1100" dirty="0"/>
                        <a:t>Steven Nesbitt</a:t>
                      </a:r>
                      <a:endParaRPr lang="en-US" sz="1100" u="none" strike="noStrike" kern="1200" dirty="0">
                        <a:solidFill>
                          <a:schemeClr val="tx1"/>
                        </a:solidFill>
                        <a:effectLst/>
                        <a:latin typeface="+mn-lt"/>
                        <a:ea typeface="+mn-ea"/>
                        <a:cs typeface="+mn-cs"/>
                      </a:endParaRP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9/28/2016 </a:t>
                      </a:r>
                      <a:r>
                        <a:rPr lang="en-US" sz="1100" dirty="0"/>
                        <a:t>12:45</a:t>
                      </a:r>
                      <a:endParaRPr lang="en-US" sz="1100" u="none" strike="noStrike" kern="1200" dirty="0">
                        <a:solidFill>
                          <a:schemeClr val="tx1"/>
                        </a:solidFill>
                        <a:effectLst/>
                        <a:latin typeface="+mn-lt"/>
                        <a:ea typeface="+mn-ea"/>
                        <a:cs typeface="+mn-cs"/>
                      </a:endParaRPr>
                    </a:p>
                  </a:txBody>
                  <a:tcPr marL="182854" marR="6349" marT="6349" marB="0" anchor="ctr"/>
                </a:tc>
                <a:extLst>
                  <a:ext uri="{0D108BD9-81ED-4DB2-BD59-A6C34878D82A}">
                    <a16:rowId xmlns:a16="http://schemas.microsoft.com/office/drawing/2014/main" val="1343065691"/>
                  </a:ext>
                </a:extLst>
              </a:tr>
              <a:tr h="393642">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BRK3006</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Deploy and manage Office in complex scenarios with Configuration Manager</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Martin Nothnagel, Steve Osgood, Steve Reay</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9/27/2016 16:30</a:t>
                      </a:r>
                    </a:p>
                  </a:txBody>
                  <a:tcPr marL="182854" marR="6349" marT="6349" marB="0" anchor="ctr"/>
                </a:tc>
                <a:extLst>
                  <a:ext uri="{0D108BD9-81ED-4DB2-BD59-A6C34878D82A}">
                    <a16:rowId xmlns:a16="http://schemas.microsoft.com/office/drawing/2014/main" val="1313707608"/>
                  </a:ext>
                </a:extLst>
              </a:tr>
              <a:tr h="366349">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BRK2006</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Manage Microsoft Office apps on all of your devices</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Brent Whichel, James Hammonds, Curtis Sawin</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9/28/2016 9:00</a:t>
                      </a:r>
                    </a:p>
                  </a:txBody>
                  <a:tcPr marL="182854" marR="6349" marT="6349" marB="0" anchor="ctr"/>
                </a:tc>
                <a:extLst>
                  <a:ext uri="{0D108BD9-81ED-4DB2-BD59-A6C34878D82A}">
                    <a16:rowId xmlns:a16="http://schemas.microsoft.com/office/drawing/2014/main" val="3239647771"/>
                  </a:ext>
                </a:extLst>
              </a:tr>
              <a:tr h="366349">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THR2020</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Deploy successfully: top 10 Office 365 </a:t>
                      </a:r>
                      <a:r>
                        <a:rPr lang="en-US" sz="1100" u="none" strike="noStrike" kern="1200" dirty="0" err="1">
                          <a:solidFill>
                            <a:schemeClr val="tx1"/>
                          </a:solidFill>
                          <a:effectLst/>
                          <a:latin typeface="+mn-lt"/>
                          <a:ea typeface="+mn-ea"/>
                          <a:cs typeface="+mn-cs"/>
                        </a:rPr>
                        <a:t>ProPlus</a:t>
                      </a:r>
                      <a:r>
                        <a:rPr lang="en-US" sz="1100" u="none" strike="noStrike" kern="1200" dirty="0">
                          <a:solidFill>
                            <a:schemeClr val="tx1"/>
                          </a:solidFill>
                          <a:effectLst/>
                          <a:latin typeface="+mn-lt"/>
                          <a:ea typeface="+mn-ea"/>
                          <a:cs typeface="+mn-cs"/>
                        </a:rPr>
                        <a:t> installation/activation tips</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Jalal Babool</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9/28/2016 10:20</a:t>
                      </a:r>
                    </a:p>
                  </a:txBody>
                  <a:tcPr marL="182854" marR="6349" marT="6349" marB="0" anchor="ctr"/>
                </a:tc>
                <a:extLst>
                  <a:ext uri="{0D108BD9-81ED-4DB2-BD59-A6C34878D82A}">
                    <a16:rowId xmlns:a16="http://schemas.microsoft.com/office/drawing/2014/main" val="1556109770"/>
                  </a:ext>
                </a:extLst>
              </a:tr>
              <a:tr h="366349">
                <a:tc>
                  <a:txBody>
                    <a:bodyPr/>
                    <a:lstStyle/>
                    <a:p>
                      <a:pPr marL="0" algn="l" defTabSz="932742" rtl="0" eaLnBrk="1" fontAlgn="b" latinLnBrk="0" hangingPunct="1"/>
                      <a:r>
                        <a:rPr lang="en-US" sz="1100" u="none" strike="noStrike" kern="1200">
                          <a:solidFill>
                            <a:schemeClr val="tx1"/>
                          </a:solidFill>
                          <a:effectLst/>
                          <a:latin typeface="+mn-lt"/>
                          <a:ea typeface="+mn-ea"/>
                          <a:cs typeface="+mn-cs"/>
                        </a:rPr>
                        <a:t>BRK2004</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Grok the Office engineering roadmap for deployment and management</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Amesh Mansukhani</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9/28/2016 14:15</a:t>
                      </a:r>
                    </a:p>
                  </a:txBody>
                  <a:tcPr marL="182854" marR="6349" marT="6349" marB="0" anchor="ctr"/>
                </a:tc>
                <a:extLst>
                  <a:ext uri="{0D108BD9-81ED-4DB2-BD59-A6C34878D82A}">
                    <a16:rowId xmlns:a16="http://schemas.microsoft.com/office/drawing/2014/main" val="729258277"/>
                  </a:ext>
                </a:extLst>
              </a:tr>
              <a:tr h="393642">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BRK3002</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Deploy Microsoft Office 365 Client using Configuration Manager</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Amesh Mansukhani, Yoni Kirsh, </a:t>
                      </a:r>
                      <a:r>
                        <a:rPr lang="en-US" sz="1100" u="none" strike="noStrike" kern="1200" dirty="0" err="1">
                          <a:solidFill>
                            <a:schemeClr val="tx1"/>
                          </a:solidFill>
                          <a:effectLst/>
                          <a:latin typeface="+mn-lt"/>
                          <a:ea typeface="+mn-ea"/>
                          <a:cs typeface="+mn-cs"/>
                        </a:rPr>
                        <a:t>Maurijn</a:t>
                      </a:r>
                      <a:r>
                        <a:rPr lang="en-US" sz="1100" u="none" strike="noStrike" kern="1200" dirty="0">
                          <a:solidFill>
                            <a:schemeClr val="tx1"/>
                          </a:solidFill>
                          <a:effectLst/>
                          <a:latin typeface="+mn-lt"/>
                          <a:ea typeface="+mn-ea"/>
                          <a:cs typeface="+mn-cs"/>
                        </a:rPr>
                        <a:t> </a:t>
                      </a:r>
                      <a:r>
                        <a:rPr lang="en-US" sz="1100" u="none" strike="noStrike" kern="1200" dirty="0" err="1">
                          <a:solidFill>
                            <a:schemeClr val="tx1"/>
                          </a:solidFill>
                          <a:effectLst/>
                          <a:latin typeface="+mn-lt"/>
                          <a:ea typeface="+mn-ea"/>
                          <a:cs typeface="+mn-cs"/>
                        </a:rPr>
                        <a:t>Donders</a:t>
                      </a:r>
                      <a:r>
                        <a:rPr lang="en-US" sz="1100" u="none" strike="noStrike" kern="1200" dirty="0">
                          <a:solidFill>
                            <a:schemeClr val="tx1"/>
                          </a:solidFill>
                          <a:effectLst/>
                          <a:latin typeface="+mn-lt"/>
                          <a:ea typeface="+mn-ea"/>
                          <a:cs typeface="+mn-cs"/>
                        </a:rPr>
                        <a:t>, Doug Davis</a:t>
                      </a:r>
                    </a:p>
                  </a:txBody>
                  <a:tcPr marL="182854" marR="6349" marT="6349" marB="0" anchor="ctr"/>
                </a:tc>
                <a:tc>
                  <a:txBody>
                    <a:bodyPr/>
                    <a:lstStyle/>
                    <a:p>
                      <a:pPr marL="0" algn="l" defTabSz="932742" rtl="0" eaLnBrk="1" fontAlgn="b" latinLnBrk="0" hangingPunct="1"/>
                      <a:r>
                        <a:rPr lang="en-US" sz="1100" u="none" strike="noStrike" kern="1200" dirty="0">
                          <a:solidFill>
                            <a:schemeClr val="tx1"/>
                          </a:solidFill>
                          <a:effectLst/>
                          <a:latin typeface="+mn-lt"/>
                          <a:ea typeface="+mn-ea"/>
                          <a:cs typeface="+mn-cs"/>
                        </a:rPr>
                        <a:t>9/29/2016 16:30</a:t>
                      </a:r>
                    </a:p>
                    <a:p>
                      <a:pPr marL="0" algn="l" defTabSz="932742" rtl="0" eaLnBrk="1" fontAlgn="b" latinLnBrk="0" hangingPunct="1"/>
                      <a:endParaRPr lang="en-US" sz="1100" u="none" strike="noStrike" kern="1200" dirty="0">
                        <a:solidFill>
                          <a:schemeClr val="tx1"/>
                        </a:solidFill>
                        <a:effectLst/>
                        <a:latin typeface="+mn-lt"/>
                        <a:ea typeface="+mn-ea"/>
                        <a:cs typeface="+mn-cs"/>
                      </a:endParaRPr>
                    </a:p>
                  </a:txBody>
                  <a:tcPr marL="182854" marR="6349" marT="6349" marB="0" anchor="ctr"/>
                </a:tc>
                <a:extLst>
                  <a:ext uri="{0D108BD9-81ED-4DB2-BD59-A6C34878D82A}">
                    <a16:rowId xmlns:a16="http://schemas.microsoft.com/office/drawing/2014/main" val="893046463"/>
                  </a:ext>
                </a:extLst>
              </a:tr>
            </a:tbl>
          </a:graphicData>
        </a:graphic>
      </p:graphicFrame>
    </p:spTree>
    <p:extLst>
      <p:ext uri="{BB962C8B-B14F-4D97-AF65-F5344CB8AC3E}">
        <p14:creationId xmlns:p14="http://schemas.microsoft.com/office/powerpoint/2010/main" val="3247470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Deploy, ramp-up on new services and onboard new </a:t>
            </a:r>
            <a:br>
              <a:rPr lang="en-US" sz="3200" dirty="0"/>
            </a:br>
            <a:r>
              <a:rPr lang="en-US" sz="3200" dirty="0"/>
              <a:t>users with Microsoft FastTrack:</a:t>
            </a:r>
            <a:br>
              <a:rPr lang="en-US" sz="3200" dirty="0"/>
            </a:br>
            <a:br>
              <a:rPr lang="en-US" sz="3200" dirty="0"/>
            </a:br>
            <a:r>
              <a:rPr lang="en-US" sz="3200" u="sng" dirty="0">
                <a:hlinkClick r:id="rId2"/>
              </a:rPr>
              <a:t>http://fasttrack.microsoft.com/</a:t>
            </a:r>
            <a:r>
              <a:rPr lang="en-US" sz="3200" dirty="0"/>
              <a:t> </a:t>
            </a:r>
          </a:p>
        </p:txBody>
      </p:sp>
      <p:pic>
        <p:nvPicPr>
          <p:cNvPr id="10" name="Picture Placeholder 9"/>
          <p:cNvPicPr>
            <a:picLocks noGrp="1" noChangeAspect="1"/>
          </p:cNvPicPr>
          <p:nvPr>
            <p:ph type="pic" sz="quarter" idx="10"/>
          </p:nvPr>
        </p:nvPicPr>
        <p:blipFill rotWithShape="1">
          <a:blip r:embed="rId3"/>
          <a:srcRect l="4372" r="36376"/>
          <a:stretch/>
        </p:blipFill>
        <p:spPr/>
      </p:pic>
    </p:spTree>
    <p:extLst>
      <p:ext uri="{BB962C8B-B14F-4D97-AF65-F5344CB8AC3E}">
        <p14:creationId xmlns:p14="http://schemas.microsoft.com/office/powerpoint/2010/main" val="185577476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41426"/>
            <a:ext cx="5486399" cy="2123658"/>
          </a:xfrm>
        </p:spPr>
        <p:txBody>
          <a:bodyPr/>
          <a:lstStyle/>
          <a:p>
            <a:r>
              <a:rPr lang="en-US" sz="2800" dirty="0"/>
              <a:t>Join the Microsoft Tech Community </a:t>
            </a:r>
            <a:br>
              <a:rPr lang="en-US" sz="2800" dirty="0"/>
            </a:br>
            <a:r>
              <a:rPr lang="en-US" sz="2800" dirty="0"/>
              <a:t>to collaborate, share, and learn </a:t>
            </a:r>
            <a:br>
              <a:rPr lang="en-US" sz="2800" dirty="0"/>
            </a:br>
            <a:r>
              <a:rPr lang="en-US" sz="2800" dirty="0"/>
              <a:t>from the experts:</a:t>
            </a:r>
            <a:br>
              <a:rPr lang="en-US" sz="2800" dirty="0"/>
            </a:br>
            <a:br>
              <a:rPr lang="en-US" sz="2800" dirty="0"/>
            </a:br>
            <a:r>
              <a:rPr lang="en-US" sz="2800" u="sng" dirty="0">
                <a:hlinkClick r:id="rId2"/>
              </a:rPr>
              <a:t>http://techcommunity.microsoft.com</a:t>
            </a:r>
            <a:r>
              <a:rPr lang="en-US" sz="2800" dirty="0"/>
              <a:t> </a:t>
            </a:r>
          </a:p>
        </p:txBody>
      </p:sp>
      <p:pic>
        <p:nvPicPr>
          <p:cNvPr id="4" name="Picture Placeholder 3"/>
          <p:cNvPicPr>
            <a:picLocks noGrp="1" noChangeAspect="1"/>
          </p:cNvPicPr>
          <p:nvPr>
            <p:ph type="pic" sz="quarter" idx="10"/>
          </p:nvPr>
        </p:nvPicPr>
        <p:blipFill rotWithShape="1">
          <a:blip r:embed="rId3"/>
          <a:srcRect l="40748"/>
          <a:stretch/>
        </p:blipFill>
        <p:spPr/>
      </p:pic>
    </p:spTree>
    <p:extLst>
      <p:ext uri="{BB962C8B-B14F-4D97-AF65-F5344CB8AC3E}">
        <p14:creationId xmlns:p14="http://schemas.microsoft.com/office/powerpoint/2010/main" val="406774062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298678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378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rotWithShape="1">
          <a:blip r:embed="rId2">
            <a:duotone>
              <a:schemeClr val="bg2">
                <a:shade val="45000"/>
                <a:satMod val="135000"/>
              </a:schemeClr>
              <a:prstClr val="white"/>
            </a:duotone>
          </a:blip>
          <a:srcRect t="7454" b="8118"/>
          <a:stretch/>
        </p:blipFill>
        <p:spPr>
          <a:xfrm>
            <a:off x="8928" y="16035"/>
            <a:ext cx="12436475" cy="6994525"/>
          </a:xfrm>
          <a:prstGeom prst="rect">
            <a:avLst/>
          </a:prstGeom>
        </p:spPr>
      </p:pic>
      <p:grpSp>
        <p:nvGrpSpPr>
          <p:cNvPr id="15" name="Group 14"/>
          <p:cNvGrpSpPr/>
          <p:nvPr/>
        </p:nvGrpSpPr>
        <p:grpSpPr>
          <a:xfrm>
            <a:off x="9052846" y="2822858"/>
            <a:ext cx="1782619" cy="1443245"/>
            <a:chOff x="9103271" y="1954461"/>
            <a:chExt cx="1782619" cy="1443245"/>
          </a:xfrm>
          <a:solidFill>
            <a:srgbClr val="C00000"/>
          </a:solidFill>
        </p:grpSpPr>
        <p:grpSp>
          <p:nvGrpSpPr>
            <p:cNvPr id="8" name="Group 7"/>
            <p:cNvGrpSpPr/>
            <p:nvPr/>
          </p:nvGrpSpPr>
          <p:grpSpPr>
            <a:xfrm>
              <a:off x="9103271" y="1954461"/>
              <a:ext cx="1782619" cy="1443245"/>
              <a:chOff x="6035359" y="3867796"/>
              <a:chExt cx="1659916" cy="1306349"/>
            </a:xfrm>
            <a:grpFill/>
          </p:grpSpPr>
          <p:sp>
            <p:nvSpPr>
              <p:cNvPr id="9" name="Freeform 104"/>
              <p:cNvSpPr>
                <a:spLocks noChangeAspect="1" noEditPoints="1"/>
              </p:cNvSpPr>
              <p:nvPr/>
            </p:nvSpPr>
            <p:spPr bwMode="black">
              <a:xfrm>
                <a:off x="6352600" y="4160779"/>
                <a:ext cx="435883" cy="43588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grpFill/>
              <a:ln>
                <a:noFill/>
              </a:ln>
              <a:extLst/>
            </p:spPr>
            <p:txBody>
              <a:bodyPr vert="horz" wrap="square" lIns="93278" tIns="46639" rIns="93278" bIns="46639"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10" name="Freeform 41"/>
              <p:cNvSpPr>
                <a:spLocks noChangeAspect="1"/>
              </p:cNvSpPr>
              <p:nvPr/>
            </p:nvSpPr>
            <p:spPr bwMode="black">
              <a:xfrm>
                <a:off x="6035359" y="3867796"/>
                <a:ext cx="1659916" cy="1306349"/>
              </a:xfrm>
              <a:custGeom>
                <a:avLst/>
                <a:gdLst>
                  <a:gd name="connsiteX0" fmla="*/ 427036 w 1971675"/>
                  <a:gd name="connsiteY0" fmla="*/ 1374775 h 1409700"/>
                  <a:gd name="connsiteX1" fmla="*/ 1544636 w 1971675"/>
                  <a:gd name="connsiteY1" fmla="*/ 1374775 h 1409700"/>
                  <a:gd name="connsiteX2" fmla="*/ 1544636 w 1971675"/>
                  <a:gd name="connsiteY2" fmla="*/ 1409700 h 1409700"/>
                  <a:gd name="connsiteX3" fmla="*/ 427036 w 1971675"/>
                  <a:gd name="connsiteY3" fmla="*/ 1409700 h 1409700"/>
                  <a:gd name="connsiteX4" fmla="*/ 104775 w 1971675"/>
                  <a:gd name="connsiteY4" fmla="*/ 104775 h 1409700"/>
                  <a:gd name="connsiteX5" fmla="*/ 104775 w 1971675"/>
                  <a:gd name="connsiteY5" fmla="*/ 1028700 h 1409700"/>
                  <a:gd name="connsiteX6" fmla="*/ 761999 w 1971675"/>
                  <a:gd name="connsiteY6" fmla="*/ 1028700 h 1409700"/>
                  <a:gd name="connsiteX7" fmla="*/ 1198562 w 1971675"/>
                  <a:gd name="connsiteY7" fmla="*/ 1028700 h 1409700"/>
                  <a:gd name="connsiteX8" fmla="*/ 1879600 w 1971675"/>
                  <a:gd name="connsiteY8" fmla="*/ 1028700 h 1409700"/>
                  <a:gd name="connsiteX9" fmla="*/ 1879600 w 1971675"/>
                  <a:gd name="connsiteY9" fmla="*/ 104775 h 1409700"/>
                  <a:gd name="connsiteX10" fmla="*/ 985837 w 1971675"/>
                  <a:gd name="connsiteY10" fmla="*/ 23812 h 1409700"/>
                  <a:gd name="connsiteX11" fmla="*/ 957262 w 1971675"/>
                  <a:gd name="connsiteY11" fmla="*/ 46831 h 1409700"/>
                  <a:gd name="connsiteX12" fmla="*/ 985837 w 1971675"/>
                  <a:gd name="connsiteY12" fmla="*/ 69850 h 1409700"/>
                  <a:gd name="connsiteX13" fmla="*/ 1014412 w 1971675"/>
                  <a:gd name="connsiteY13" fmla="*/ 46831 h 1409700"/>
                  <a:gd name="connsiteX14" fmla="*/ 985837 w 1971675"/>
                  <a:gd name="connsiteY14" fmla="*/ 23812 h 1409700"/>
                  <a:gd name="connsiteX15" fmla="*/ 103772 w 1971675"/>
                  <a:gd name="connsiteY15" fmla="*/ 0 h 1409700"/>
                  <a:gd name="connsiteX16" fmla="*/ 1856372 w 1971675"/>
                  <a:gd name="connsiteY16" fmla="*/ 0 h 1409700"/>
                  <a:gd name="connsiteX17" fmla="*/ 1971675 w 1971675"/>
                  <a:gd name="connsiteY17" fmla="*/ 103909 h 1409700"/>
                  <a:gd name="connsiteX18" fmla="*/ 1971675 w 1971675"/>
                  <a:gd name="connsiteY18" fmla="*/ 1027546 h 1409700"/>
                  <a:gd name="connsiteX19" fmla="*/ 1856372 w 1971675"/>
                  <a:gd name="connsiteY19" fmla="*/ 1143000 h 1409700"/>
                  <a:gd name="connsiteX20" fmla="*/ 1277877 w 1971675"/>
                  <a:gd name="connsiteY20" fmla="*/ 1143000 h 1409700"/>
                  <a:gd name="connsiteX21" fmla="*/ 1198562 w 1971675"/>
                  <a:gd name="connsiteY21" fmla="*/ 1143000 h 1409700"/>
                  <a:gd name="connsiteX22" fmla="*/ 1198562 w 1971675"/>
                  <a:gd name="connsiteY22" fmla="*/ 1212850 h 1409700"/>
                  <a:gd name="connsiteX23" fmla="*/ 1198562 w 1971675"/>
                  <a:gd name="connsiteY23" fmla="*/ 1258887 h 1409700"/>
                  <a:gd name="connsiteX24" fmla="*/ 1452561 w 1971675"/>
                  <a:gd name="connsiteY24" fmla="*/ 1258887 h 1409700"/>
                  <a:gd name="connsiteX25" fmla="*/ 1544636 w 1971675"/>
                  <a:gd name="connsiteY25" fmla="*/ 1374774 h 1409700"/>
                  <a:gd name="connsiteX26" fmla="*/ 427036 w 1971675"/>
                  <a:gd name="connsiteY26" fmla="*/ 1374774 h 1409700"/>
                  <a:gd name="connsiteX27" fmla="*/ 519111 w 1971675"/>
                  <a:gd name="connsiteY27" fmla="*/ 1258887 h 1409700"/>
                  <a:gd name="connsiteX28" fmla="*/ 761999 w 1971675"/>
                  <a:gd name="connsiteY28" fmla="*/ 1258887 h 1409700"/>
                  <a:gd name="connsiteX29" fmla="*/ 761999 w 1971675"/>
                  <a:gd name="connsiteY29" fmla="*/ 1212850 h 1409700"/>
                  <a:gd name="connsiteX30" fmla="*/ 761999 w 1971675"/>
                  <a:gd name="connsiteY30" fmla="*/ 1143000 h 1409700"/>
                  <a:gd name="connsiteX31" fmla="*/ 673281 w 1971675"/>
                  <a:gd name="connsiteY31" fmla="*/ 1143000 h 1409700"/>
                  <a:gd name="connsiteX32" fmla="*/ 103772 w 1971675"/>
                  <a:gd name="connsiteY32" fmla="*/ 1143000 h 1409700"/>
                  <a:gd name="connsiteX33" fmla="*/ 0 w 1971675"/>
                  <a:gd name="connsiteY33" fmla="*/ 1027546 h 1409700"/>
                  <a:gd name="connsiteX34" fmla="*/ 0 w 1971675"/>
                  <a:gd name="connsiteY34" fmla="*/ 103909 h 1409700"/>
                  <a:gd name="connsiteX35" fmla="*/ 103772 w 1971675"/>
                  <a:gd name="connsiteY35" fmla="*/ 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71675" h="1409700">
                    <a:moveTo>
                      <a:pt x="427036" y="1374775"/>
                    </a:moveTo>
                    <a:lnTo>
                      <a:pt x="1544636" y="1374775"/>
                    </a:lnTo>
                    <a:lnTo>
                      <a:pt x="1544636" y="1409700"/>
                    </a:lnTo>
                    <a:lnTo>
                      <a:pt x="427036" y="1409700"/>
                    </a:lnTo>
                    <a:close/>
                    <a:moveTo>
                      <a:pt x="104775" y="104775"/>
                    </a:moveTo>
                    <a:lnTo>
                      <a:pt x="104775" y="1028700"/>
                    </a:lnTo>
                    <a:lnTo>
                      <a:pt x="761999" y="1028700"/>
                    </a:lnTo>
                    <a:lnTo>
                      <a:pt x="1198562" y="1028700"/>
                    </a:lnTo>
                    <a:lnTo>
                      <a:pt x="1879600" y="1028700"/>
                    </a:lnTo>
                    <a:lnTo>
                      <a:pt x="1879600" y="104775"/>
                    </a:lnTo>
                    <a:close/>
                    <a:moveTo>
                      <a:pt x="985837" y="23812"/>
                    </a:moveTo>
                    <a:cubicBezTo>
                      <a:pt x="970055" y="23812"/>
                      <a:pt x="957262" y="34118"/>
                      <a:pt x="957262" y="46831"/>
                    </a:cubicBezTo>
                    <a:cubicBezTo>
                      <a:pt x="957262" y="59544"/>
                      <a:pt x="970055" y="69850"/>
                      <a:pt x="985837" y="69850"/>
                    </a:cubicBezTo>
                    <a:cubicBezTo>
                      <a:pt x="1001619" y="69850"/>
                      <a:pt x="1014412" y="59544"/>
                      <a:pt x="1014412" y="46831"/>
                    </a:cubicBezTo>
                    <a:cubicBezTo>
                      <a:pt x="1014412" y="34118"/>
                      <a:pt x="1001619" y="23812"/>
                      <a:pt x="985837" y="23812"/>
                    </a:cubicBezTo>
                    <a:close/>
                    <a:moveTo>
                      <a:pt x="103772" y="0"/>
                    </a:moveTo>
                    <a:cubicBezTo>
                      <a:pt x="1856372" y="0"/>
                      <a:pt x="1856372" y="0"/>
                      <a:pt x="1856372" y="0"/>
                    </a:cubicBezTo>
                    <a:cubicBezTo>
                      <a:pt x="1925554" y="0"/>
                      <a:pt x="1971675" y="46182"/>
                      <a:pt x="1971675" y="103909"/>
                    </a:cubicBezTo>
                    <a:lnTo>
                      <a:pt x="1971675" y="1027546"/>
                    </a:lnTo>
                    <a:cubicBezTo>
                      <a:pt x="1971675" y="1085273"/>
                      <a:pt x="1925554" y="1143000"/>
                      <a:pt x="1856372" y="1143000"/>
                    </a:cubicBezTo>
                    <a:cubicBezTo>
                      <a:pt x="1637297" y="1143000"/>
                      <a:pt x="1445606" y="1143000"/>
                      <a:pt x="1277877" y="1143000"/>
                    </a:cubicBezTo>
                    <a:lnTo>
                      <a:pt x="1198562" y="1143000"/>
                    </a:lnTo>
                    <a:lnTo>
                      <a:pt x="1198562" y="1212850"/>
                    </a:lnTo>
                    <a:lnTo>
                      <a:pt x="1198562" y="1258887"/>
                    </a:lnTo>
                    <a:lnTo>
                      <a:pt x="1452561" y="1258887"/>
                    </a:lnTo>
                    <a:lnTo>
                      <a:pt x="1544636" y="1374774"/>
                    </a:lnTo>
                    <a:lnTo>
                      <a:pt x="427036" y="1374774"/>
                    </a:lnTo>
                    <a:lnTo>
                      <a:pt x="519111" y="1258887"/>
                    </a:lnTo>
                    <a:lnTo>
                      <a:pt x="761999" y="1258887"/>
                    </a:lnTo>
                    <a:lnTo>
                      <a:pt x="761999" y="1212850"/>
                    </a:lnTo>
                    <a:lnTo>
                      <a:pt x="761999" y="1143000"/>
                    </a:lnTo>
                    <a:lnTo>
                      <a:pt x="673281" y="1143000"/>
                    </a:lnTo>
                    <a:cubicBezTo>
                      <a:pt x="103772" y="1143000"/>
                      <a:pt x="103772" y="1143000"/>
                      <a:pt x="103772" y="1143000"/>
                    </a:cubicBezTo>
                    <a:cubicBezTo>
                      <a:pt x="46121" y="1143000"/>
                      <a:pt x="0" y="1085273"/>
                      <a:pt x="0" y="1027546"/>
                    </a:cubicBezTo>
                    <a:cubicBezTo>
                      <a:pt x="0" y="103909"/>
                      <a:pt x="0" y="103909"/>
                      <a:pt x="0" y="103909"/>
                    </a:cubicBezTo>
                    <a:cubicBezTo>
                      <a:pt x="0" y="46182"/>
                      <a:pt x="46121" y="0"/>
                      <a:pt x="103772" y="0"/>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4" name="Freeform 79"/>
            <p:cNvSpPr>
              <a:spLocks noEditPoints="1"/>
            </p:cNvSpPr>
            <p:nvPr/>
          </p:nvSpPr>
          <p:spPr bwMode="black">
            <a:xfrm rot="16200000">
              <a:off x="10112021" y="2224801"/>
              <a:ext cx="442890" cy="549581"/>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grpFill/>
            <a:ln>
              <a:noFill/>
            </a:ln>
            <a:extLst/>
          </p:spPr>
          <p:txBody>
            <a:bodyPr vert="horz" wrap="square" lIns="82305" tIns="41153" rIns="82305" bIns="41153" numCol="1" anchor="t" anchorCtr="0" compatLnSpc="1">
              <a:prstTxWarp prst="textNoShape">
                <a:avLst/>
              </a:prstTxWarp>
            </a:bodyPr>
            <a:lstStyle/>
            <a:p>
              <a:pPr marL="0" marR="0" lvl="0" indent="0" defTabSz="914363"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000000"/>
                </a:solidFill>
                <a:effectLst/>
                <a:uLnTx/>
                <a:uFillTx/>
              </a:endParaRPr>
            </a:p>
          </p:txBody>
        </p:sp>
      </p:grpSp>
      <p:cxnSp>
        <p:nvCxnSpPr>
          <p:cNvPr id="23" name="Straight Connector 22"/>
          <p:cNvCxnSpPr>
            <a:cxnSpLocks/>
            <a:stCxn id="5" idx="6"/>
          </p:cNvCxnSpPr>
          <p:nvPr/>
        </p:nvCxnSpPr>
        <p:spPr>
          <a:xfrm>
            <a:off x="7356607" y="3539556"/>
            <a:ext cx="1696239"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cxnSpLocks/>
          </p:cNvCxnSpPr>
          <p:nvPr/>
        </p:nvCxnSpPr>
        <p:spPr>
          <a:xfrm>
            <a:off x="2926433" y="3536037"/>
            <a:ext cx="1696239"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4480896" y="2125677"/>
            <a:ext cx="2875711" cy="2827758"/>
            <a:chOff x="530884" y="2368629"/>
            <a:chExt cx="2145792" cy="2145792"/>
          </a:xfrm>
        </p:grpSpPr>
        <p:sp>
          <p:nvSpPr>
            <p:cNvPr id="5" name="Oval 9"/>
            <p:cNvSpPr/>
            <p:nvPr/>
          </p:nvSpPr>
          <p:spPr bwMode="auto">
            <a:xfrm>
              <a:off x="530884" y="2368629"/>
              <a:ext cx="2145792" cy="2145792"/>
            </a:xfrm>
            <a:prstGeom prst="ellipse">
              <a:avLst/>
            </a:prstGeom>
            <a:solidFill>
              <a:schemeClr val="bg1">
                <a:lumMod val="90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FF0000"/>
                </a:solidFill>
                <a:effectLst/>
                <a:uLnTx/>
                <a:uFillTx/>
                <a:ea typeface="Segoe UI" pitchFamily="34" charset="0"/>
                <a:cs typeface="Segoe UI" pitchFamily="34" charset="0"/>
              </a:endParaRPr>
            </a:p>
          </p:txBody>
        </p:sp>
        <p:sp>
          <p:nvSpPr>
            <p:cNvPr id="6" name="Freeform 35"/>
            <p:cNvSpPr>
              <a:spLocks noChangeAspect="1" noEditPoints="1"/>
            </p:cNvSpPr>
            <p:nvPr/>
          </p:nvSpPr>
          <p:spPr bwMode="auto">
            <a:xfrm>
              <a:off x="1276765" y="3075765"/>
              <a:ext cx="654031" cy="731520"/>
            </a:xfrm>
            <a:custGeom>
              <a:avLst/>
              <a:gdLst>
                <a:gd name="T0" fmla="*/ 70 w 104"/>
                <a:gd name="T1" fmla="*/ 67 h 116"/>
                <a:gd name="T2" fmla="*/ 88 w 104"/>
                <a:gd name="T3" fmla="*/ 36 h 116"/>
                <a:gd name="T4" fmla="*/ 52 w 104"/>
                <a:gd name="T5" fmla="*/ 0 h 116"/>
                <a:gd name="T6" fmla="*/ 16 w 104"/>
                <a:gd name="T7" fmla="*/ 36 h 116"/>
                <a:gd name="T8" fmla="*/ 34 w 104"/>
                <a:gd name="T9" fmla="*/ 67 h 116"/>
                <a:gd name="T10" fmla="*/ 0 w 104"/>
                <a:gd name="T11" fmla="*/ 116 h 116"/>
                <a:gd name="T12" fmla="*/ 8 w 104"/>
                <a:gd name="T13" fmla="*/ 116 h 116"/>
                <a:gd name="T14" fmla="*/ 52 w 104"/>
                <a:gd name="T15" fmla="*/ 72 h 116"/>
                <a:gd name="T16" fmla="*/ 96 w 104"/>
                <a:gd name="T17" fmla="*/ 116 h 116"/>
                <a:gd name="T18" fmla="*/ 104 w 104"/>
                <a:gd name="T19" fmla="*/ 116 h 116"/>
                <a:gd name="T20" fmla="*/ 70 w 104"/>
                <a:gd name="T21" fmla="*/ 67 h 116"/>
                <a:gd name="T22" fmla="*/ 24 w 104"/>
                <a:gd name="T23" fmla="*/ 36 h 116"/>
                <a:gd name="T24" fmla="*/ 52 w 104"/>
                <a:gd name="T25" fmla="*/ 8 h 116"/>
                <a:gd name="T26" fmla="*/ 80 w 104"/>
                <a:gd name="T27" fmla="*/ 36 h 116"/>
                <a:gd name="T28" fmla="*/ 52 w 104"/>
                <a:gd name="T29" fmla="*/ 64 h 116"/>
                <a:gd name="T30" fmla="*/ 24 w 104"/>
                <a:gd name="T31"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16">
                  <a:moveTo>
                    <a:pt x="70" y="67"/>
                  </a:moveTo>
                  <a:cubicBezTo>
                    <a:pt x="81" y="61"/>
                    <a:pt x="88" y="49"/>
                    <a:pt x="88" y="36"/>
                  </a:cubicBezTo>
                  <a:cubicBezTo>
                    <a:pt x="88" y="16"/>
                    <a:pt x="72" y="0"/>
                    <a:pt x="52" y="0"/>
                  </a:cubicBezTo>
                  <a:cubicBezTo>
                    <a:pt x="32" y="0"/>
                    <a:pt x="16" y="16"/>
                    <a:pt x="16" y="36"/>
                  </a:cubicBezTo>
                  <a:cubicBezTo>
                    <a:pt x="16" y="49"/>
                    <a:pt x="23" y="61"/>
                    <a:pt x="34" y="67"/>
                  </a:cubicBezTo>
                  <a:cubicBezTo>
                    <a:pt x="14" y="75"/>
                    <a:pt x="0" y="94"/>
                    <a:pt x="0" y="116"/>
                  </a:cubicBezTo>
                  <a:cubicBezTo>
                    <a:pt x="8" y="116"/>
                    <a:pt x="8" y="116"/>
                    <a:pt x="8" y="116"/>
                  </a:cubicBezTo>
                  <a:cubicBezTo>
                    <a:pt x="8" y="92"/>
                    <a:pt x="28" y="72"/>
                    <a:pt x="52" y="72"/>
                  </a:cubicBezTo>
                  <a:cubicBezTo>
                    <a:pt x="76" y="72"/>
                    <a:pt x="96" y="92"/>
                    <a:pt x="96" y="116"/>
                  </a:cubicBezTo>
                  <a:cubicBezTo>
                    <a:pt x="104" y="116"/>
                    <a:pt x="104" y="116"/>
                    <a:pt x="104" y="116"/>
                  </a:cubicBezTo>
                  <a:cubicBezTo>
                    <a:pt x="104" y="94"/>
                    <a:pt x="90" y="75"/>
                    <a:pt x="70" y="67"/>
                  </a:cubicBezTo>
                  <a:close/>
                  <a:moveTo>
                    <a:pt x="24" y="36"/>
                  </a:moveTo>
                  <a:cubicBezTo>
                    <a:pt x="24" y="21"/>
                    <a:pt x="37" y="8"/>
                    <a:pt x="52" y="8"/>
                  </a:cubicBezTo>
                  <a:cubicBezTo>
                    <a:pt x="67" y="8"/>
                    <a:pt x="80" y="21"/>
                    <a:pt x="80" y="36"/>
                  </a:cubicBezTo>
                  <a:cubicBezTo>
                    <a:pt x="80" y="51"/>
                    <a:pt x="67" y="64"/>
                    <a:pt x="52" y="64"/>
                  </a:cubicBezTo>
                  <a:cubicBezTo>
                    <a:pt x="37" y="64"/>
                    <a:pt x="24" y="51"/>
                    <a:pt x="24" y="3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7" name="Freeform 16"/>
          <p:cNvSpPr>
            <a:spLocks noEditPoints="1"/>
          </p:cNvSpPr>
          <p:nvPr/>
        </p:nvSpPr>
        <p:spPr bwMode="auto">
          <a:xfrm>
            <a:off x="1131455" y="2709978"/>
            <a:ext cx="1875014" cy="1556125"/>
          </a:xfrm>
          <a:custGeom>
            <a:avLst/>
            <a:gdLst>
              <a:gd name="T0" fmla="*/ 151 w 231"/>
              <a:gd name="T1" fmla="*/ 166 h 202"/>
              <a:gd name="T2" fmla="*/ 79 w 231"/>
              <a:gd name="T3" fmla="*/ 166 h 202"/>
              <a:gd name="T4" fmla="*/ 108 w 231"/>
              <a:gd name="T5" fmla="*/ 173 h 202"/>
              <a:gd name="T6" fmla="*/ 123 w 231"/>
              <a:gd name="T7" fmla="*/ 92 h 202"/>
              <a:gd name="T8" fmla="*/ 141 w 231"/>
              <a:gd name="T9" fmla="*/ 155 h 202"/>
              <a:gd name="T10" fmla="*/ 210 w 231"/>
              <a:gd name="T11" fmla="*/ 54 h 202"/>
              <a:gd name="T12" fmla="*/ 228 w 231"/>
              <a:gd name="T13" fmla="*/ 77 h 202"/>
              <a:gd name="T14" fmla="*/ 227 w 231"/>
              <a:gd name="T15" fmla="*/ 110 h 202"/>
              <a:gd name="T16" fmla="*/ 202 w 231"/>
              <a:gd name="T17" fmla="*/ 134 h 202"/>
              <a:gd name="T18" fmla="*/ 138 w 231"/>
              <a:gd name="T19" fmla="*/ 138 h 202"/>
              <a:gd name="T20" fmla="*/ 185 w 231"/>
              <a:gd name="T21" fmla="*/ 122 h 202"/>
              <a:gd name="T22" fmla="*/ 206 w 231"/>
              <a:gd name="T23" fmla="*/ 113 h 202"/>
              <a:gd name="T24" fmla="*/ 215 w 231"/>
              <a:gd name="T25" fmla="*/ 92 h 202"/>
              <a:gd name="T26" fmla="*/ 206 w 231"/>
              <a:gd name="T27" fmla="*/ 70 h 202"/>
              <a:gd name="T28" fmla="*/ 184 w 231"/>
              <a:gd name="T29" fmla="*/ 61 h 202"/>
              <a:gd name="T30" fmla="*/ 166 w 231"/>
              <a:gd name="T31" fmla="*/ 29 h 202"/>
              <a:gd name="T32" fmla="*/ 131 w 231"/>
              <a:gd name="T33" fmla="*/ 16 h 202"/>
              <a:gd name="T34" fmla="*/ 98 w 231"/>
              <a:gd name="T35" fmla="*/ 27 h 202"/>
              <a:gd name="T36" fmla="*/ 79 w 231"/>
              <a:gd name="T37" fmla="*/ 56 h 202"/>
              <a:gd name="T38" fmla="*/ 54 w 231"/>
              <a:gd name="T39" fmla="*/ 46 h 202"/>
              <a:gd name="T40" fmla="*/ 26 w 231"/>
              <a:gd name="T41" fmla="*/ 57 h 202"/>
              <a:gd name="T42" fmla="*/ 15 w 231"/>
              <a:gd name="T43" fmla="*/ 84 h 202"/>
              <a:gd name="T44" fmla="*/ 26 w 231"/>
              <a:gd name="T45" fmla="*/ 111 h 202"/>
              <a:gd name="T46" fmla="*/ 54 w 231"/>
              <a:gd name="T47" fmla="*/ 122 h 202"/>
              <a:gd name="T48" fmla="*/ 92 w 231"/>
              <a:gd name="T49" fmla="*/ 138 h 202"/>
              <a:gd name="T50" fmla="*/ 33 w 231"/>
              <a:gd name="T51" fmla="*/ 133 h 202"/>
              <a:gd name="T52" fmla="*/ 4 w 231"/>
              <a:gd name="T53" fmla="*/ 105 h 202"/>
              <a:gd name="T54" fmla="*/ 4 w 231"/>
              <a:gd name="T55" fmla="*/ 63 h 202"/>
              <a:gd name="T56" fmla="*/ 33 w 231"/>
              <a:gd name="T57" fmla="*/ 35 h 202"/>
              <a:gd name="T58" fmla="*/ 71 w 231"/>
              <a:gd name="T59" fmla="*/ 34 h 202"/>
              <a:gd name="T60" fmla="*/ 97 w 231"/>
              <a:gd name="T61" fmla="*/ 9 h 202"/>
              <a:gd name="T62" fmla="*/ 131 w 231"/>
              <a:gd name="T63" fmla="*/ 0 h 202"/>
              <a:gd name="T64" fmla="*/ 171 w 231"/>
              <a:gd name="T65" fmla="*/ 13 h 202"/>
              <a:gd name="T66" fmla="*/ 196 w 231"/>
              <a:gd name="T67" fmla="*/ 4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02">
                <a:moveTo>
                  <a:pt x="141" y="155"/>
                </a:moveTo>
                <a:cubicBezTo>
                  <a:pt x="151" y="166"/>
                  <a:pt x="151" y="166"/>
                  <a:pt x="151" y="166"/>
                </a:cubicBezTo>
                <a:cubicBezTo>
                  <a:pt x="115" y="202"/>
                  <a:pt x="115" y="202"/>
                  <a:pt x="115" y="202"/>
                </a:cubicBezTo>
                <a:cubicBezTo>
                  <a:pt x="79" y="166"/>
                  <a:pt x="79" y="166"/>
                  <a:pt x="79" y="166"/>
                </a:cubicBezTo>
                <a:cubicBezTo>
                  <a:pt x="90" y="155"/>
                  <a:pt x="90" y="155"/>
                  <a:pt x="90" y="155"/>
                </a:cubicBezTo>
                <a:cubicBezTo>
                  <a:pt x="108" y="173"/>
                  <a:pt x="108" y="173"/>
                  <a:pt x="108" y="173"/>
                </a:cubicBezTo>
                <a:cubicBezTo>
                  <a:pt x="108" y="92"/>
                  <a:pt x="108" y="92"/>
                  <a:pt x="108" y="92"/>
                </a:cubicBezTo>
                <a:cubicBezTo>
                  <a:pt x="123" y="92"/>
                  <a:pt x="123" y="92"/>
                  <a:pt x="123" y="92"/>
                </a:cubicBezTo>
                <a:cubicBezTo>
                  <a:pt x="123" y="173"/>
                  <a:pt x="123" y="173"/>
                  <a:pt x="123" y="173"/>
                </a:cubicBezTo>
                <a:cubicBezTo>
                  <a:pt x="141" y="155"/>
                  <a:pt x="141" y="155"/>
                  <a:pt x="141" y="155"/>
                </a:cubicBezTo>
                <a:close/>
                <a:moveTo>
                  <a:pt x="196" y="48"/>
                </a:moveTo>
                <a:cubicBezTo>
                  <a:pt x="201" y="49"/>
                  <a:pt x="206" y="51"/>
                  <a:pt x="210" y="54"/>
                </a:cubicBezTo>
                <a:cubicBezTo>
                  <a:pt x="214" y="57"/>
                  <a:pt x="218" y="60"/>
                  <a:pt x="221" y="64"/>
                </a:cubicBezTo>
                <a:cubicBezTo>
                  <a:pt x="224" y="68"/>
                  <a:pt x="227" y="72"/>
                  <a:pt x="228" y="77"/>
                </a:cubicBezTo>
                <a:cubicBezTo>
                  <a:pt x="230" y="82"/>
                  <a:pt x="231" y="87"/>
                  <a:pt x="231" y="92"/>
                </a:cubicBezTo>
                <a:cubicBezTo>
                  <a:pt x="231" y="98"/>
                  <a:pt x="230" y="104"/>
                  <a:pt x="227" y="110"/>
                </a:cubicBezTo>
                <a:cubicBezTo>
                  <a:pt x="225" y="115"/>
                  <a:pt x="221" y="120"/>
                  <a:pt x="217" y="124"/>
                </a:cubicBezTo>
                <a:cubicBezTo>
                  <a:pt x="213" y="128"/>
                  <a:pt x="208" y="132"/>
                  <a:pt x="202" y="134"/>
                </a:cubicBezTo>
                <a:cubicBezTo>
                  <a:pt x="197" y="136"/>
                  <a:pt x="191" y="138"/>
                  <a:pt x="185" y="138"/>
                </a:cubicBezTo>
                <a:cubicBezTo>
                  <a:pt x="138" y="138"/>
                  <a:pt x="138" y="138"/>
                  <a:pt x="138" y="138"/>
                </a:cubicBezTo>
                <a:cubicBezTo>
                  <a:pt x="138" y="122"/>
                  <a:pt x="138" y="122"/>
                  <a:pt x="138" y="122"/>
                </a:cubicBezTo>
                <a:cubicBezTo>
                  <a:pt x="185" y="122"/>
                  <a:pt x="185" y="122"/>
                  <a:pt x="185" y="122"/>
                </a:cubicBezTo>
                <a:cubicBezTo>
                  <a:pt x="189" y="122"/>
                  <a:pt x="193" y="122"/>
                  <a:pt x="197" y="120"/>
                </a:cubicBezTo>
                <a:cubicBezTo>
                  <a:pt x="200" y="118"/>
                  <a:pt x="204" y="116"/>
                  <a:pt x="206" y="113"/>
                </a:cubicBezTo>
                <a:cubicBezTo>
                  <a:pt x="209" y="111"/>
                  <a:pt x="211" y="107"/>
                  <a:pt x="213" y="104"/>
                </a:cubicBezTo>
                <a:cubicBezTo>
                  <a:pt x="215" y="100"/>
                  <a:pt x="215" y="96"/>
                  <a:pt x="215" y="92"/>
                </a:cubicBezTo>
                <a:cubicBezTo>
                  <a:pt x="215" y="88"/>
                  <a:pt x="215" y="83"/>
                  <a:pt x="213" y="80"/>
                </a:cubicBezTo>
                <a:cubicBezTo>
                  <a:pt x="211" y="76"/>
                  <a:pt x="209" y="73"/>
                  <a:pt x="206" y="70"/>
                </a:cubicBezTo>
                <a:cubicBezTo>
                  <a:pt x="203" y="67"/>
                  <a:pt x="200" y="65"/>
                  <a:pt x="196" y="64"/>
                </a:cubicBezTo>
                <a:cubicBezTo>
                  <a:pt x="192" y="62"/>
                  <a:pt x="188" y="61"/>
                  <a:pt x="184" y="61"/>
                </a:cubicBezTo>
                <a:cubicBezTo>
                  <a:pt x="183" y="55"/>
                  <a:pt x="181" y="49"/>
                  <a:pt x="178" y="43"/>
                </a:cubicBezTo>
                <a:cubicBezTo>
                  <a:pt x="174" y="38"/>
                  <a:pt x="171" y="33"/>
                  <a:pt x="166" y="29"/>
                </a:cubicBezTo>
                <a:cubicBezTo>
                  <a:pt x="161" y="25"/>
                  <a:pt x="156" y="21"/>
                  <a:pt x="150" y="19"/>
                </a:cubicBezTo>
                <a:cubicBezTo>
                  <a:pt x="144" y="17"/>
                  <a:pt x="137" y="16"/>
                  <a:pt x="131" y="16"/>
                </a:cubicBezTo>
                <a:cubicBezTo>
                  <a:pt x="124" y="16"/>
                  <a:pt x="119" y="17"/>
                  <a:pt x="113" y="19"/>
                </a:cubicBezTo>
                <a:cubicBezTo>
                  <a:pt x="107" y="21"/>
                  <a:pt x="102" y="23"/>
                  <a:pt x="98" y="27"/>
                </a:cubicBezTo>
                <a:cubicBezTo>
                  <a:pt x="93" y="30"/>
                  <a:pt x="89" y="35"/>
                  <a:pt x="86" y="39"/>
                </a:cubicBezTo>
                <a:cubicBezTo>
                  <a:pt x="83" y="44"/>
                  <a:pt x="80" y="50"/>
                  <a:pt x="79" y="56"/>
                </a:cubicBezTo>
                <a:cubicBezTo>
                  <a:pt x="75" y="53"/>
                  <a:pt x="71" y="50"/>
                  <a:pt x="67" y="49"/>
                </a:cubicBezTo>
                <a:cubicBezTo>
                  <a:pt x="63" y="47"/>
                  <a:pt x="58" y="46"/>
                  <a:pt x="54" y="46"/>
                </a:cubicBezTo>
                <a:cubicBezTo>
                  <a:pt x="48" y="46"/>
                  <a:pt x="43" y="47"/>
                  <a:pt x="39" y="49"/>
                </a:cubicBezTo>
                <a:cubicBezTo>
                  <a:pt x="34" y="51"/>
                  <a:pt x="30" y="54"/>
                  <a:pt x="26" y="57"/>
                </a:cubicBezTo>
                <a:cubicBezTo>
                  <a:pt x="23" y="61"/>
                  <a:pt x="20" y="65"/>
                  <a:pt x="18" y="69"/>
                </a:cubicBezTo>
                <a:cubicBezTo>
                  <a:pt x="16" y="74"/>
                  <a:pt x="15" y="79"/>
                  <a:pt x="15" y="84"/>
                </a:cubicBezTo>
                <a:cubicBezTo>
                  <a:pt x="15" y="90"/>
                  <a:pt x="16" y="94"/>
                  <a:pt x="18" y="99"/>
                </a:cubicBezTo>
                <a:cubicBezTo>
                  <a:pt x="20" y="104"/>
                  <a:pt x="23" y="108"/>
                  <a:pt x="26" y="111"/>
                </a:cubicBezTo>
                <a:cubicBezTo>
                  <a:pt x="30" y="115"/>
                  <a:pt x="34" y="117"/>
                  <a:pt x="39" y="119"/>
                </a:cubicBezTo>
                <a:cubicBezTo>
                  <a:pt x="43" y="121"/>
                  <a:pt x="48" y="122"/>
                  <a:pt x="54" y="122"/>
                </a:cubicBezTo>
                <a:cubicBezTo>
                  <a:pt x="92" y="122"/>
                  <a:pt x="92" y="122"/>
                  <a:pt x="92" y="122"/>
                </a:cubicBezTo>
                <a:cubicBezTo>
                  <a:pt x="92" y="138"/>
                  <a:pt x="92" y="138"/>
                  <a:pt x="92" y="138"/>
                </a:cubicBezTo>
                <a:cubicBezTo>
                  <a:pt x="54" y="138"/>
                  <a:pt x="54" y="138"/>
                  <a:pt x="54" y="138"/>
                </a:cubicBezTo>
                <a:cubicBezTo>
                  <a:pt x="46" y="138"/>
                  <a:pt x="39" y="136"/>
                  <a:pt x="33" y="133"/>
                </a:cubicBezTo>
                <a:cubicBezTo>
                  <a:pt x="26" y="131"/>
                  <a:pt x="20" y="127"/>
                  <a:pt x="16" y="122"/>
                </a:cubicBezTo>
                <a:cubicBezTo>
                  <a:pt x="11" y="117"/>
                  <a:pt x="7" y="112"/>
                  <a:pt x="4" y="105"/>
                </a:cubicBezTo>
                <a:cubicBezTo>
                  <a:pt x="1" y="99"/>
                  <a:pt x="0" y="92"/>
                  <a:pt x="0" y="84"/>
                </a:cubicBezTo>
                <a:cubicBezTo>
                  <a:pt x="0" y="77"/>
                  <a:pt x="1" y="70"/>
                  <a:pt x="4" y="63"/>
                </a:cubicBezTo>
                <a:cubicBezTo>
                  <a:pt x="7" y="57"/>
                  <a:pt x="11" y="51"/>
                  <a:pt x="16" y="47"/>
                </a:cubicBezTo>
                <a:cubicBezTo>
                  <a:pt x="20" y="42"/>
                  <a:pt x="26" y="38"/>
                  <a:pt x="33" y="35"/>
                </a:cubicBezTo>
                <a:cubicBezTo>
                  <a:pt x="39" y="32"/>
                  <a:pt x="46" y="31"/>
                  <a:pt x="54" y="31"/>
                </a:cubicBezTo>
                <a:cubicBezTo>
                  <a:pt x="60" y="31"/>
                  <a:pt x="65" y="32"/>
                  <a:pt x="71" y="34"/>
                </a:cubicBezTo>
                <a:cubicBezTo>
                  <a:pt x="74" y="29"/>
                  <a:pt x="78" y="24"/>
                  <a:pt x="82" y="20"/>
                </a:cubicBezTo>
                <a:cubicBezTo>
                  <a:pt x="87" y="16"/>
                  <a:pt x="91" y="12"/>
                  <a:pt x="97" y="9"/>
                </a:cubicBezTo>
                <a:cubicBezTo>
                  <a:pt x="102" y="6"/>
                  <a:pt x="107" y="4"/>
                  <a:pt x="113" y="3"/>
                </a:cubicBezTo>
                <a:cubicBezTo>
                  <a:pt x="119" y="1"/>
                  <a:pt x="125" y="0"/>
                  <a:pt x="131" y="0"/>
                </a:cubicBezTo>
                <a:cubicBezTo>
                  <a:pt x="138" y="0"/>
                  <a:pt x="145" y="1"/>
                  <a:pt x="152" y="4"/>
                </a:cubicBezTo>
                <a:cubicBezTo>
                  <a:pt x="159" y="6"/>
                  <a:pt x="165" y="9"/>
                  <a:pt x="171" y="13"/>
                </a:cubicBezTo>
                <a:cubicBezTo>
                  <a:pt x="177" y="18"/>
                  <a:pt x="182" y="23"/>
                  <a:pt x="186" y="28"/>
                </a:cubicBezTo>
                <a:cubicBezTo>
                  <a:pt x="191" y="34"/>
                  <a:pt x="194" y="41"/>
                  <a:pt x="196" y="48"/>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914775" y="1665981"/>
            <a:ext cx="2468854"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Cloud Powered</a:t>
            </a:r>
          </a:p>
        </p:txBody>
      </p:sp>
      <p:sp>
        <p:nvSpPr>
          <p:cNvPr id="27" name="TextBox 26"/>
          <p:cNvSpPr txBox="1"/>
          <p:nvPr/>
        </p:nvSpPr>
        <p:spPr>
          <a:xfrm>
            <a:off x="8687090" y="1616180"/>
            <a:ext cx="2260585" cy="960263"/>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On-premises Managed</a:t>
            </a:r>
          </a:p>
        </p:txBody>
      </p:sp>
    </p:spTree>
    <p:extLst>
      <p:ext uri="{BB962C8B-B14F-4D97-AF65-F5344CB8AC3E}">
        <p14:creationId xmlns:p14="http://schemas.microsoft.com/office/powerpoint/2010/main" val="1758136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ez="http://schemas.microsoft.com/office/powerpoint/2016/sectionzoom">
        <mc:Choice Requires="psez">
          <p:graphicFrame>
            <p:nvGraphicFramePr>
              <p:cNvPr id="18" name="Section Zoom 17"/>
              <p:cNvGraphicFramePr>
                <a:graphicFrameLocks noChangeAspect="1"/>
              </p:cNvGraphicFramePr>
              <p:nvPr>
                <p:extLst/>
              </p:nvPr>
            </p:nvGraphicFramePr>
            <p:xfrm>
              <a:off x="8074152" y="1668482"/>
              <a:ext cx="3652061" cy="2053992"/>
            </p:xfrm>
            <a:graphic>
              <a:graphicData uri="http://schemas.microsoft.com/office/powerpoint/2016/sectionzoom">
                <psez:sectionZm>
                  <psez:sectionZmObj sectionId="{E70BA69B-F678-4810-879D-EE1DC9088004}">
                    <psez:zmPr id="{1EAF68FC-7A64-46CB-A82F-CB3203E50C66}" transitionDur="1000">
                      <p166:blipFill xmlns:p166="http://schemas.microsoft.com/office/powerpoint/2016/6/main">
                        <a:blip r:embed="rId3"/>
                        <a:stretch>
                          <a:fillRect/>
                        </a:stretch>
                      </p166:blipFill>
                      <p166:spPr xmlns:p166="http://schemas.microsoft.com/office/powerpoint/2016/6/main">
                        <a:xfrm>
                          <a:off x="0" y="0"/>
                          <a:ext cx="3652061" cy="2053992"/>
                        </a:xfrm>
                        <a:prstGeom prst="rect">
                          <a:avLst/>
                        </a:prstGeom>
                        <a:ln w="3175">
                          <a:solidFill>
                            <a:prstClr val="ltGray"/>
                          </a:solidFill>
                        </a:ln>
                      </p166:spPr>
                    </psez:zmPr>
                  </psez:sectionZmObj>
                </psez:sectionZm>
              </a:graphicData>
            </a:graphic>
          </p:graphicFrame>
        </mc:Choice>
        <mc:Fallback xmlns="">
          <p:pic>
            <p:nvPicPr>
              <p:cNvPr id="18" name="Section Zoom 17">
                <a:hlinkClick r:id="rId4" action="ppaction://hlinksldjump"/>
              </p:cNvPr>
              <p:cNvPicPr>
                <a:picLocks noGrp="1" noRot="1" noChangeAspect="1" noMove="1" noResize="1" noEditPoints="1" noAdjustHandles="1" noChangeArrowheads="1" noChangeShapeType="1"/>
              </p:cNvPicPr>
              <p:nvPr/>
            </p:nvPicPr>
            <p:blipFill>
              <a:blip r:embed="rId5"/>
              <a:stretch>
                <a:fillRect/>
              </a:stretch>
            </p:blipFill>
            <p:spPr>
              <a:xfrm>
                <a:off x="8074152" y="1668482"/>
                <a:ext cx="3652061" cy="2053992"/>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16" name="Section Zoom 15"/>
              <p:cNvGraphicFramePr>
                <a:graphicFrameLocks noChangeAspect="1"/>
              </p:cNvGraphicFramePr>
              <p:nvPr>
                <p:extLst/>
              </p:nvPr>
            </p:nvGraphicFramePr>
            <p:xfrm>
              <a:off x="4256225" y="1615330"/>
              <a:ext cx="3660606" cy="2058800"/>
            </p:xfrm>
            <a:graphic>
              <a:graphicData uri="http://schemas.microsoft.com/office/powerpoint/2016/sectionzoom">
                <psez:sectionZm>
                  <psez:sectionZmObj sectionId="{CDDD1B06-56CB-412D-B20A-60E7CDC24B4A}">
                    <psez:zmPr id="{F3400675-92AC-4A8C-AFB7-BFA98DB46414}" transitionDur="1000">
                      <p166:blipFill xmlns:p166="http://schemas.microsoft.com/office/powerpoint/2016/6/main">
                        <a:blip r:embed="rId3"/>
                        <a:stretch>
                          <a:fillRect/>
                        </a:stretch>
                      </p166:blipFill>
                      <p166:spPr xmlns:p166="http://schemas.microsoft.com/office/powerpoint/2016/6/main">
                        <a:xfrm>
                          <a:off x="0" y="0"/>
                          <a:ext cx="3660606" cy="2058800"/>
                        </a:xfrm>
                        <a:prstGeom prst="rect">
                          <a:avLst/>
                        </a:prstGeom>
                        <a:ln w="3175">
                          <a:solidFill>
                            <a:prstClr val="ltGray"/>
                          </a:solidFill>
                        </a:ln>
                      </p166:spPr>
                    </psez:zmPr>
                  </psez:sectionZmObj>
                </psez:sectionZm>
              </a:graphicData>
            </a:graphic>
          </p:graphicFrame>
        </mc:Choice>
        <mc:Fallback xmlns="">
          <p:pic>
            <p:nvPicPr>
              <p:cNvPr id="16" name="Section Zoom 15">
                <a:hlinkClick r:id="rId7" action="ppaction://hlinksldjump"/>
              </p:cNvPr>
              <p:cNvPicPr>
                <a:picLocks noGrp="1" noRot="1" noChangeAspect="1" noMove="1" noResize="1" noEditPoints="1" noAdjustHandles="1" noChangeArrowheads="1" noChangeShapeType="1"/>
              </p:cNvPicPr>
              <p:nvPr/>
            </p:nvPicPr>
            <p:blipFill>
              <a:blip r:embed="rId8"/>
              <a:stretch>
                <a:fillRect/>
              </a:stretch>
            </p:blipFill>
            <p:spPr>
              <a:xfrm>
                <a:off x="4256225" y="1615330"/>
                <a:ext cx="3660606" cy="2058800"/>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14" name="Section Zoom 13"/>
              <p:cNvGraphicFramePr>
                <a:graphicFrameLocks noChangeAspect="1"/>
              </p:cNvGraphicFramePr>
              <p:nvPr>
                <p:extLst/>
              </p:nvPr>
            </p:nvGraphicFramePr>
            <p:xfrm>
              <a:off x="439998" y="1587406"/>
              <a:ext cx="3629684" cy="2041406"/>
            </p:xfrm>
            <a:graphic>
              <a:graphicData uri="http://schemas.microsoft.com/office/powerpoint/2016/sectionzoom">
                <psez:sectionZm>
                  <psez:sectionZmObj sectionId="{E07EB9EF-72D0-48F0-9B1F-A95890BD3A46}">
                    <psez:zmPr id="{8C52587D-F1EE-4E78-B0E1-19BB02496BE2}" transitionDur="1000">
                      <p166:blipFill xmlns:p166="http://schemas.microsoft.com/office/powerpoint/2016/6/main">
                        <a:blip r:embed="rId3"/>
                        <a:stretch>
                          <a:fillRect/>
                        </a:stretch>
                      </p166:blipFill>
                      <p166:spPr xmlns:p166="http://schemas.microsoft.com/office/powerpoint/2016/6/main">
                        <a:xfrm>
                          <a:off x="0" y="0"/>
                          <a:ext cx="3629684" cy="2041406"/>
                        </a:xfrm>
                        <a:prstGeom prst="rect">
                          <a:avLst/>
                        </a:prstGeom>
                        <a:ln w="3175">
                          <a:noFill/>
                        </a:ln>
                      </p166:spPr>
                    </psez:zmPr>
                  </psez:sectionZmObj>
                </psez:sectionZm>
              </a:graphicData>
            </a:graphic>
          </p:graphicFrame>
        </mc:Choice>
        <mc:Fallback xmlns="">
          <p:pic>
            <p:nvPicPr>
              <p:cNvPr id="14" name="Section Zoom 13">
                <a:hlinkClick r:id="rId10" action="ppaction://hlinksldjump"/>
              </p:cNvPr>
              <p:cNvPicPr>
                <a:picLocks noGrp="1" noRot="1" noChangeAspect="1" noMove="1" noResize="1" noEditPoints="1" noAdjustHandles="1" noChangeArrowheads="1" noChangeShapeType="1"/>
              </p:cNvPicPr>
              <p:nvPr/>
            </p:nvPicPr>
            <p:blipFill>
              <a:blip r:embed="rId11"/>
              <a:stretch>
                <a:fillRect/>
              </a:stretch>
            </p:blipFill>
            <p:spPr>
              <a:xfrm>
                <a:off x="439998" y="1587406"/>
                <a:ext cx="3629684" cy="2041406"/>
              </a:xfrm>
              <a:prstGeom prst="rect">
                <a:avLst/>
              </a:prstGeom>
              <a:ln w="3175">
                <a:noFill/>
              </a:ln>
            </p:spPr>
          </p:pic>
        </mc:Fallback>
      </mc:AlternateContent>
      <p:sp>
        <p:nvSpPr>
          <p:cNvPr id="148" name="Rectangle 147"/>
          <p:cNvSpPr/>
          <p:nvPr/>
        </p:nvSpPr>
        <p:spPr>
          <a:xfrm>
            <a:off x="4253661" y="3588701"/>
            <a:ext cx="3659714" cy="3048560"/>
          </a:xfrm>
          <a:prstGeom prst="rect">
            <a:avLst/>
          </a:prstGeom>
          <a:solidFill>
            <a:srgbClr val="D83B01"/>
          </a:solidFill>
          <a:ln w="10000" cap="flat" cmpd="sng" algn="ctr">
            <a:noFill/>
            <a:prstDash val="solid"/>
          </a:ln>
          <a:effectLst/>
        </p:spPr>
        <p:txBody>
          <a:bodyPr tIns="91440" rtlCol="0" anchor="t" anchorCtr="0"/>
          <a:lstStyle/>
          <a:p>
            <a:pPr marL="0" marR="0" lvl="0" indent="0" algn="ctr" defTabSz="914228"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Locally Managed</a:t>
            </a:r>
          </a:p>
        </p:txBody>
      </p:sp>
      <p:sp>
        <p:nvSpPr>
          <p:cNvPr id="2" name="Title 1"/>
          <p:cNvSpPr>
            <a:spLocks noGrp="1"/>
          </p:cNvSpPr>
          <p:nvPr>
            <p:ph type="title"/>
          </p:nvPr>
        </p:nvSpPr>
        <p:spPr/>
        <p:txBody>
          <a:bodyPr/>
          <a:lstStyle/>
          <a:p>
            <a:r>
              <a:rPr lang="en-US" dirty="0">
                <a:solidFill>
                  <a:schemeClr val="tx1"/>
                </a:solidFill>
              </a:rPr>
              <a:t>Office Deployment Types</a:t>
            </a:r>
          </a:p>
        </p:txBody>
      </p:sp>
      <p:sp>
        <p:nvSpPr>
          <p:cNvPr id="142" name="Rectangle 141"/>
          <p:cNvSpPr/>
          <p:nvPr/>
        </p:nvSpPr>
        <p:spPr>
          <a:xfrm>
            <a:off x="442686" y="3588701"/>
            <a:ext cx="3626996" cy="3048560"/>
          </a:xfrm>
          <a:prstGeom prst="rect">
            <a:avLst/>
          </a:prstGeom>
          <a:solidFill>
            <a:srgbClr val="D83B01"/>
          </a:solidFill>
          <a:ln w="10000" cap="flat" cmpd="sng" algn="ctr">
            <a:noFill/>
            <a:prstDash val="solid"/>
          </a:ln>
          <a:effectLst/>
        </p:spPr>
        <p:txBody>
          <a:bodyPr tIns="91440" rtlCol="0" anchor="t" anchorCtr="0"/>
          <a:lstStyle/>
          <a:p>
            <a:pPr marL="0" marR="0" lvl="0" indent="0" algn="ctr" defTabSz="914228"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gradFill>
                  <a:gsLst>
                    <a:gs pos="0">
                      <a:srgbClr val="FBFBFB">
                        <a:lumMod val="5000"/>
                        <a:lumOff val="95000"/>
                      </a:srgbClr>
                    </a:gs>
                    <a:gs pos="100000">
                      <a:srgbClr val="FBFBFB">
                        <a:lumMod val="30000"/>
                        <a:lumOff val="70000"/>
                      </a:srgbClr>
                    </a:gs>
                  </a:gsLst>
                  <a:lin ang="5400000" scaled="1"/>
                </a:gradFill>
                <a:effectLst/>
                <a:uLnTx/>
                <a:uFillTx/>
                <a:latin typeface="Segoe UI Semibold" panose="020B0702040204020203" pitchFamily="34" charset="0"/>
                <a:cs typeface="Segoe UI Semibold" panose="020B0702040204020203" pitchFamily="34" charset="0"/>
              </a:rPr>
              <a:t>Cloud Managed</a:t>
            </a:r>
            <a:endParaRPr kumimoji="0" lang="en-US" sz="1400" b="0" i="0" u="none" strike="noStrike" kern="0" cap="none" spc="0" normalizeH="0" baseline="0" noProof="0" dirty="0">
              <a:ln>
                <a:noFill/>
              </a:ln>
              <a:gradFill>
                <a:gsLst>
                  <a:gs pos="0">
                    <a:srgbClr val="FBFBFB">
                      <a:lumMod val="5000"/>
                      <a:lumOff val="95000"/>
                    </a:srgbClr>
                  </a:gs>
                  <a:gs pos="100000">
                    <a:srgbClr val="FBFBFB">
                      <a:lumMod val="30000"/>
                      <a:lumOff val="70000"/>
                    </a:srgbClr>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sp>
        <p:nvSpPr>
          <p:cNvPr id="147" name="Rectangle 146"/>
          <p:cNvSpPr/>
          <p:nvPr/>
        </p:nvSpPr>
        <p:spPr>
          <a:xfrm>
            <a:off x="8074152" y="3589285"/>
            <a:ext cx="3655789" cy="3047975"/>
          </a:xfrm>
          <a:prstGeom prst="rect">
            <a:avLst/>
          </a:prstGeom>
          <a:solidFill>
            <a:srgbClr val="D83B01"/>
          </a:solidFill>
          <a:ln w="10000" cap="flat" cmpd="sng" algn="ctr">
            <a:noFill/>
            <a:prstDash val="solid"/>
          </a:ln>
          <a:effectLst/>
        </p:spPr>
        <p:txBody>
          <a:bodyPr tIns="91440" rtlCol="0" anchor="t" anchorCtr="0"/>
          <a:lstStyle/>
          <a:p>
            <a:pPr marL="0" marR="0" lvl="0" indent="0" algn="ctr" defTabSz="914228"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gradFill>
                  <a:gsLst>
                    <a:gs pos="0">
                      <a:srgbClr val="FBFBFB">
                        <a:lumMod val="5000"/>
                        <a:lumOff val="95000"/>
                      </a:srgbClr>
                    </a:gs>
                    <a:gs pos="100000">
                      <a:srgbClr val="FBFBFB">
                        <a:lumMod val="30000"/>
                        <a:lumOff val="70000"/>
                      </a:srgbClr>
                    </a:gs>
                  </a:gsLst>
                  <a:lin ang="5400000" scaled="1"/>
                </a:gradFill>
                <a:effectLst/>
                <a:uLnTx/>
                <a:uFillTx/>
                <a:latin typeface="Segoe UI Semibold" panose="020B0702040204020203" pitchFamily="34" charset="0"/>
                <a:ea typeface="+mn-ea"/>
                <a:cs typeface="Segoe UI Semibold" panose="020B0702040204020203" pitchFamily="34" charset="0"/>
              </a:rPr>
              <a:t>Enterprise Managed</a:t>
            </a:r>
          </a:p>
        </p:txBody>
      </p:sp>
      <p:sp>
        <p:nvSpPr>
          <p:cNvPr id="11" name="TextBox 10"/>
          <p:cNvSpPr txBox="1"/>
          <p:nvPr/>
        </p:nvSpPr>
        <p:spPr>
          <a:xfrm>
            <a:off x="439997" y="4245690"/>
            <a:ext cx="3629685" cy="2231380"/>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Leveraging the CDN for source bits</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Enabling Microsoft to delivery updates at a defined cadence</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Hands off approach</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p:txBody>
      </p:sp>
      <p:sp>
        <p:nvSpPr>
          <p:cNvPr id="104" name="TextBox 103"/>
          <p:cNvSpPr txBox="1"/>
          <p:nvPr/>
        </p:nvSpPr>
        <p:spPr>
          <a:xfrm>
            <a:off x="4250407" y="4139976"/>
            <a:ext cx="3662967" cy="2452979"/>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Leveraging file shares/DFS for source bits</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IT defined update cadence using scripts or group policies</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Hands-on approach</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p:txBody>
      </p:sp>
      <p:sp>
        <p:nvSpPr>
          <p:cNvPr id="105" name="TextBox 104"/>
          <p:cNvSpPr txBox="1"/>
          <p:nvPr/>
        </p:nvSpPr>
        <p:spPr>
          <a:xfrm>
            <a:off x="8033236" y="4134891"/>
            <a:ext cx="3662967" cy="2452979"/>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Leveraging file shares/DFS for source bits</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IT defined update cadence using management tools</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Insights driven approach</a:t>
            </a:r>
          </a:p>
          <a:p>
            <a:pPr marL="0" marR="0" lvl="0" indent="0" defTabSz="914400" eaLnBrk="1" fontAlgn="auto" latinLnBrk="0" hangingPunct="1">
              <a:lnSpc>
                <a:spcPct val="90000"/>
              </a:lnSpc>
              <a:spcBef>
                <a:spcPts val="0"/>
              </a:spcBef>
              <a:spcAft>
                <a:spcPts val="600"/>
              </a:spcAft>
              <a:buClrTx/>
              <a:buSzTx/>
              <a:buFontTx/>
              <a:buNone/>
              <a:tabLst/>
              <a:defRPr/>
            </a:pPr>
            <a:endParaRPr kumimoji="0" lang="en-US" sz="1600" b="0" i="0" u="none" strike="noStrike" kern="0" cap="none" spc="0" normalizeH="0" baseline="0" noProof="0" dirty="0">
              <a:ln>
                <a:noFill/>
              </a:ln>
              <a:solidFill>
                <a:schemeClr val="bg1"/>
              </a:solidFill>
              <a:effectLst/>
              <a:uLnTx/>
              <a:uFillTx/>
            </a:endParaRPr>
          </a:p>
        </p:txBody>
      </p:sp>
      <p:sp>
        <p:nvSpPr>
          <p:cNvPr id="151" name="Rectangle 150"/>
          <p:cNvSpPr/>
          <p:nvPr/>
        </p:nvSpPr>
        <p:spPr>
          <a:xfrm>
            <a:off x="432666" y="1211287"/>
            <a:ext cx="11297275" cy="492897"/>
          </a:xfrm>
          <a:prstGeom prst="rect">
            <a:avLst/>
          </a:prstGeom>
          <a:solidFill>
            <a:srgbClr val="D83B01"/>
          </a:solidFill>
          <a:ln w="10000" cap="flat" cmpd="sng" algn="ctr">
            <a:noFill/>
            <a:prstDash val="solid"/>
          </a:ln>
          <a:effectLst/>
        </p:spPr>
        <p:txBody>
          <a:bodyPr rtlCol="0" anchor="ctr"/>
          <a:lstStyle/>
          <a:p>
            <a:pPr marL="0" marR="0" lvl="0" indent="0" algn="ctr" defTabSz="914228"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100000">
                      <a:srgbClr val="FBFBFB"/>
                    </a:gs>
                    <a:gs pos="0">
                      <a:srgbClr val="FBFBFB"/>
                    </a:gs>
                  </a:gsLst>
                  <a:lin ang="5400000" scaled="0"/>
                </a:gradFill>
                <a:effectLst/>
                <a:uLnTx/>
                <a:uFillTx/>
                <a:latin typeface="Segoe UI Light"/>
                <a:ea typeface="+mn-ea"/>
                <a:cs typeface="+mn-cs"/>
              </a:rPr>
              <a:t>Deployment options</a:t>
            </a:r>
          </a:p>
        </p:txBody>
      </p:sp>
    </p:spTree>
    <p:extLst>
      <p:ext uri="{BB962C8B-B14F-4D97-AF65-F5344CB8AC3E}">
        <p14:creationId xmlns:p14="http://schemas.microsoft.com/office/powerpoint/2010/main" val="2402482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 name="Picture 222"/>
          <p:cNvPicPr>
            <a:picLocks noChangeAspect="1"/>
          </p:cNvPicPr>
          <p:nvPr/>
        </p:nvPicPr>
        <p:blipFill rotWithShape="1">
          <a:blip r:embed="rId3" cstate="screen">
            <a:grayscl/>
            <a:extLst>
              <a:ext uri="{28A0092B-C50C-407E-A947-70E740481C1C}">
                <a14:useLocalDpi xmlns:a14="http://schemas.microsoft.com/office/drawing/2010/main"/>
              </a:ext>
            </a:extLst>
          </a:blip>
          <a:srcRect b="11991"/>
          <a:stretch/>
        </p:blipFill>
        <p:spPr>
          <a:xfrm>
            <a:off x="0" y="0"/>
            <a:ext cx="12436475" cy="6994525"/>
          </a:xfrm>
          <a:prstGeom prst="rect">
            <a:avLst/>
          </a:prstGeom>
        </p:spPr>
      </p:pic>
      <p:sp>
        <p:nvSpPr>
          <p:cNvPr id="5" name="Rectangle 4"/>
          <p:cNvSpPr/>
          <p:nvPr/>
        </p:nvSpPr>
        <p:spPr bwMode="auto">
          <a:xfrm>
            <a:off x="24296" y="-3605"/>
            <a:ext cx="12412179" cy="6998130"/>
          </a:xfrm>
          <a:prstGeom prst="rect">
            <a:avLst/>
          </a:prstGeom>
          <a:solidFill>
            <a:schemeClr val="accent1">
              <a:alpha val="4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1" name="Freeform 16"/>
          <p:cNvSpPr>
            <a:spLocks noEditPoints="1"/>
          </p:cNvSpPr>
          <p:nvPr/>
        </p:nvSpPr>
        <p:spPr bwMode="auto">
          <a:xfrm>
            <a:off x="3109311" y="845531"/>
            <a:ext cx="6355993" cy="5275011"/>
          </a:xfrm>
          <a:custGeom>
            <a:avLst/>
            <a:gdLst>
              <a:gd name="T0" fmla="*/ 151 w 231"/>
              <a:gd name="T1" fmla="*/ 166 h 202"/>
              <a:gd name="T2" fmla="*/ 79 w 231"/>
              <a:gd name="T3" fmla="*/ 166 h 202"/>
              <a:gd name="T4" fmla="*/ 108 w 231"/>
              <a:gd name="T5" fmla="*/ 173 h 202"/>
              <a:gd name="T6" fmla="*/ 123 w 231"/>
              <a:gd name="T7" fmla="*/ 92 h 202"/>
              <a:gd name="T8" fmla="*/ 141 w 231"/>
              <a:gd name="T9" fmla="*/ 155 h 202"/>
              <a:gd name="T10" fmla="*/ 210 w 231"/>
              <a:gd name="T11" fmla="*/ 54 h 202"/>
              <a:gd name="T12" fmla="*/ 228 w 231"/>
              <a:gd name="T13" fmla="*/ 77 h 202"/>
              <a:gd name="T14" fmla="*/ 227 w 231"/>
              <a:gd name="T15" fmla="*/ 110 h 202"/>
              <a:gd name="T16" fmla="*/ 202 w 231"/>
              <a:gd name="T17" fmla="*/ 134 h 202"/>
              <a:gd name="T18" fmla="*/ 138 w 231"/>
              <a:gd name="T19" fmla="*/ 138 h 202"/>
              <a:gd name="T20" fmla="*/ 185 w 231"/>
              <a:gd name="T21" fmla="*/ 122 h 202"/>
              <a:gd name="T22" fmla="*/ 206 w 231"/>
              <a:gd name="T23" fmla="*/ 113 h 202"/>
              <a:gd name="T24" fmla="*/ 215 w 231"/>
              <a:gd name="T25" fmla="*/ 92 h 202"/>
              <a:gd name="T26" fmla="*/ 206 w 231"/>
              <a:gd name="T27" fmla="*/ 70 h 202"/>
              <a:gd name="T28" fmla="*/ 184 w 231"/>
              <a:gd name="T29" fmla="*/ 61 h 202"/>
              <a:gd name="T30" fmla="*/ 166 w 231"/>
              <a:gd name="T31" fmla="*/ 29 h 202"/>
              <a:gd name="T32" fmla="*/ 131 w 231"/>
              <a:gd name="T33" fmla="*/ 16 h 202"/>
              <a:gd name="T34" fmla="*/ 98 w 231"/>
              <a:gd name="T35" fmla="*/ 27 h 202"/>
              <a:gd name="T36" fmla="*/ 79 w 231"/>
              <a:gd name="T37" fmla="*/ 56 h 202"/>
              <a:gd name="T38" fmla="*/ 54 w 231"/>
              <a:gd name="T39" fmla="*/ 46 h 202"/>
              <a:gd name="T40" fmla="*/ 26 w 231"/>
              <a:gd name="T41" fmla="*/ 57 h 202"/>
              <a:gd name="T42" fmla="*/ 15 w 231"/>
              <a:gd name="T43" fmla="*/ 84 h 202"/>
              <a:gd name="T44" fmla="*/ 26 w 231"/>
              <a:gd name="T45" fmla="*/ 111 h 202"/>
              <a:gd name="T46" fmla="*/ 54 w 231"/>
              <a:gd name="T47" fmla="*/ 122 h 202"/>
              <a:gd name="T48" fmla="*/ 92 w 231"/>
              <a:gd name="T49" fmla="*/ 138 h 202"/>
              <a:gd name="T50" fmla="*/ 33 w 231"/>
              <a:gd name="T51" fmla="*/ 133 h 202"/>
              <a:gd name="T52" fmla="*/ 4 w 231"/>
              <a:gd name="T53" fmla="*/ 105 h 202"/>
              <a:gd name="T54" fmla="*/ 4 w 231"/>
              <a:gd name="T55" fmla="*/ 63 h 202"/>
              <a:gd name="T56" fmla="*/ 33 w 231"/>
              <a:gd name="T57" fmla="*/ 35 h 202"/>
              <a:gd name="T58" fmla="*/ 71 w 231"/>
              <a:gd name="T59" fmla="*/ 34 h 202"/>
              <a:gd name="T60" fmla="*/ 97 w 231"/>
              <a:gd name="T61" fmla="*/ 9 h 202"/>
              <a:gd name="T62" fmla="*/ 131 w 231"/>
              <a:gd name="T63" fmla="*/ 0 h 202"/>
              <a:gd name="T64" fmla="*/ 171 w 231"/>
              <a:gd name="T65" fmla="*/ 13 h 202"/>
              <a:gd name="T66" fmla="*/ 196 w 231"/>
              <a:gd name="T67" fmla="*/ 4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02">
                <a:moveTo>
                  <a:pt x="141" y="155"/>
                </a:moveTo>
                <a:cubicBezTo>
                  <a:pt x="151" y="166"/>
                  <a:pt x="151" y="166"/>
                  <a:pt x="151" y="166"/>
                </a:cubicBezTo>
                <a:cubicBezTo>
                  <a:pt x="115" y="202"/>
                  <a:pt x="115" y="202"/>
                  <a:pt x="115" y="202"/>
                </a:cubicBezTo>
                <a:cubicBezTo>
                  <a:pt x="79" y="166"/>
                  <a:pt x="79" y="166"/>
                  <a:pt x="79" y="166"/>
                </a:cubicBezTo>
                <a:cubicBezTo>
                  <a:pt x="90" y="155"/>
                  <a:pt x="90" y="155"/>
                  <a:pt x="90" y="155"/>
                </a:cubicBezTo>
                <a:cubicBezTo>
                  <a:pt x="108" y="173"/>
                  <a:pt x="108" y="173"/>
                  <a:pt x="108" y="173"/>
                </a:cubicBezTo>
                <a:cubicBezTo>
                  <a:pt x="108" y="92"/>
                  <a:pt x="108" y="92"/>
                  <a:pt x="108" y="92"/>
                </a:cubicBezTo>
                <a:cubicBezTo>
                  <a:pt x="123" y="92"/>
                  <a:pt x="123" y="92"/>
                  <a:pt x="123" y="92"/>
                </a:cubicBezTo>
                <a:cubicBezTo>
                  <a:pt x="123" y="173"/>
                  <a:pt x="123" y="173"/>
                  <a:pt x="123" y="173"/>
                </a:cubicBezTo>
                <a:cubicBezTo>
                  <a:pt x="141" y="155"/>
                  <a:pt x="141" y="155"/>
                  <a:pt x="141" y="155"/>
                </a:cubicBezTo>
                <a:close/>
                <a:moveTo>
                  <a:pt x="196" y="48"/>
                </a:moveTo>
                <a:cubicBezTo>
                  <a:pt x="201" y="49"/>
                  <a:pt x="206" y="51"/>
                  <a:pt x="210" y="54"/>
                </a:cubicBezTo>
                <a:cubicBezTo>
                  <a:pt x="214" y="57"/>
                  <a:pt x="218" y="60"/>
                  <a:pt x="221" y="64"/>
                </a:cubicBezTo>
                <a:cubicBezTo>
                  <a:pt x="224" y="68"/>
                  <a:pt x="227" y="72"/>
                  <a:pt x="228" y="77"/>
                </a:cubicBezTo>
                <a:cubicBezTo>
                  <a:pt x="230" y="82"/>
                  <a:pt x="231" y="87"/>
                  <a:pt x="231" y="92"/>
                </a:cubicBezTo>
                <a:cubicBezTo>
                  <a:pt x="231" y="98"/>
                  <a:pt x="230" y="104"/>
                  <a:pt x="227" y="110"/>
                </a:cubicBezTo>
                <a:cubicBezTo>
                  <a:pt x="225" y="115"/>
                  <a:pt x="221" y="120"/>
                  <a:pt x="217" y="124"/>
                </a:cubicBezTo>
                <a:cubicBezTo>
                  <a:pt x="213" y="128"/>
                  <a:pt x="208" y="132"/>
                  <a:pt x="202" y="134"/>
                </a:cubicBezTo>
                <a:cubicBezTo>
                  <a:pt x="197" y="136"/>
                  <a:pt x="191" y="138"/>
                  <a:pt x="185" y="138"/>
                </a:cubicBezTo>
                <a:cubicBezTo>
                  <a:pt x="138" y="138"/>
                  <a:pt x="138" y="138"/>
                  <a:pt x="138" y="138"/>
                </a:cubicBezTo>
                <a:cubicBezTo>
                  <a:pt x="138" y="122"/>
                  <a:pt x="138" y="122"/>
                  <a:pt x="138" y="122"/>
                </a:cubicBezTo>
                <a:cubicBezTo>
                  <a:pt x="185" y="122"/>
                  <a:pt x="185" y="122"/>
                  <a:pt x="185" y="122"/>
                </a:cubicBezTo>
                <a:cubicBezTo>
                  <a:pt x="189" y="122"/>
                  <a:pt x="193" y="122"/>
                  <a:pt x="197" y="120"/>
                </a:cubicBezTo>
                <a:cubicBezTo>
                  <a:pt x="200" y="118"/>
                  <a:pt x="204" y="116"/>
                  <a:pt x="206" y="113"/>
                </a:cubicBezTo>
                <a:cubicBezTo>
                  <a:pt x="209" y="111"/>
                  <a:pt x="211" y="107"/>
                  <a:pt x="213" y="104"/>
                </a:cubicBezTo>
                <a:cubicBezTo>
                  <a:pt x="215" y="100"/>
                  <a:pt x="215" y="96"/>
                  <a:pt x="215" y="92"/>
                </a:cubicBezTo>
                <a:cubicBezTo>
                  <a:pt x="215" y="88"/>
                  <a:pt x="215" y="83"/>
                  <a:pt x="213" y="80"/>
                </a:cubicBezTo>
                <a:cubicBezTo>
                  <a:pt x="211" y="76"/>
                  <a:pt x="209" y="73"/>
                  <a:pt x="206" y="70"/>
                </a:cubicBezTo>
                <a:cubicBezTo>
                  <a:pt x="203" y="67"/>
                  <a:pt x="200" y="65"/>
                  <a:pt x="196" y="64"/>
                </a:cubicBezTo>
                <a:cubicBezTo>
                  <a:pt x="192" y="62"/>
                  <a:pt x="188" y="61"/>
                  <a:pt x="184" y="61"/>
                </a:cubicBezTo>
                <a:cubicBezTo>
                  <a:pt x="183" y="55"/>
                  <a:pt x="181" y="49"/>
                  <a:pt x="178" y="43"/>
                </a:cubicBezTo>
                <a:cubicBezTo>
                  <a:pt x="174" y="38"/>
                  <a:pt x="171" y="33"/>
                  <a:pt x="166" y="29"/>
                </a:cubicBezTo>
                <a:cubicBezTo>
                  <a:pt x="161" y="25"/>
                  <a:pt x="156" y="21"/>
                  <a:pt x="150" y="19"/>
                </a:cubicBezTo>
                <a:cubicBezTo>
                  <a:pt x="144" y="17"/>
                  <a:pt x="137" y="16"/>
                  <a:pt x="131" y="16"/>
                </a:cubicBezTo>
                <a:cubicBezTo>
                  <a:pt x="124" y="16"/>
                  <a:pt x="119" y="17"/>
                  <a:pt x="113" y="19"/>
                </a:cubicBezTo>
                <a:cubicBezTo>
                  <a:pt x="107" y="21"/>
                  <a:pt x="102" y="23"/>
                  <a:pt x="98" y="27"/>
                </a:cubicBezTo>
                <a:cubicBezTo>
                  <a:pt x="93" y="30"/>
                  <a:pt x="89" y="35"/>
                  <a:pt x="86" y="39"/>
                </a:cubicBezTo>
                <a:cubicBezTo>
                  <a:pt x="83" y="44"/>
                  <a:pt x="80" y="50"/>
                  <a:pt x="79" y="56"/>
                </a:cubicBezTo>
                <a:cubicBezTo>
                  <a:pt x="75" y="53"/>
                  <a:pt x="71" y="50"/>
                  <a:pt x="67" y="49"/>
                </a:cubicBezTo>
                <a:cubicBezTo>
                  <a:pt x="63" y="47"/>
                  <a:pt x="58" y="46"/>
                  <a:pt x="54" y="46"/>
                </a:cubicBezTo>
                <a:cubicBezTo>
                  <a:pt x="48" y="46"/>
                  <a:pt x="43" y="47"/>
                  <a:pt x="39" y="49"/>
                </a:cubicBezTo>
                <a:cubicBezTo>
                  <a:pt x="34" y="51"/>
                  <a:pt x="30" y="54"/>
                  <a:pt x="26" y="57"/>
                </a:cubicBezTo>
                <a:cubicBezTo>
                  <a:pt x="23" y="61"/>
                  <a:pt x="20" y="65"/>
                  <a:pt x="18" y="69"/>
                </a:cubicBezTo>
                <a:cubicBezTo>
                  <a:pt x="16" y="74"/>
                  <a:pt x="15" y="79"/>
                  <a:pt x="15" y="84"/>
                </a:cubicBezTo>
                <a:cubicBezTo>
                  <a:pt x="15" y="90"/>
                  <a:pt x="16" y="94"/>
                  <a:pt x="18" y="99"/>
                </a:cubicBezTo>
                <a:cubicBezTo>
                  <a:pt x="20" y="104"/>
                  <a:pt x="23" y="108"/>
                  <a:pt x="26" y="111"/>
                </a:cubicBezTo>
                <a:cubicBezTo>
                  <a:pt x="30" y="115"/>
                  <a:pt x="34" y="117"/>
                  <a:pt x="39" y="119"/>
                </a:cubicBezTo>
                <a:cubicBezTo>
                  <a:pt x="43" y="121"/>
                  <a:pt x="48" y="122"/>
                  <a:pt x="54" y="122"/>
                </a:cubicBezTo>
                <a:cubicBezTo>
                  <a:pt x="92" y="122"/>
                  <a:pt x="92" y="122"/>
                  <a:pt x="92" y="122"/>
                </a:cubicBezTo>
                <a:cubicBezTo>
                  <a:pt x="92" y="138"/>
                  <a:pt x="92" y="138"/>
                  <a:pt x="92" y="138"/>
                </a:cubicBezTo>
                <a:cubicBezTo>
                  <a:pt x="54" y="138"/>
                  <a:pt x="54" y="138"/>
                  <a:pt x="54" y="138"/>
                </a:cubicBezTo>
                <a:cubicBezTo>
                  <a:pt x="46" y="138"/>
                  <a:pt x="39" y="136"/>
                  <a:pt x="33" y="133"/>
                </a:cubicBezTo>
                <a:cubicBezTo>
                  <a:pt x="26" y="131"/>
                  <a:pt x="20" y="127"/>
                  <a:pt x="16" y="122"/>
                </a:cubicBezTo>
                <a:cubicBezTo>
                  <a:pt x="11" y="117"/>
                  <a:pt x="7" y="112"/>
                  <a:pt x="4" y="105"/>
                </a:cubicBezTo>
                <a:cubicBezTo>
                  <a:pt x="1" y="99"/>
                  <a:pt x="0" y="92"/>
                  <a:pt x="0" y="84"/>
                </a:cubicBezTo>
                <a:cubicBezTo>
                  <a:pt x="0" y="77"/>
                  <a:pt x="1" y="70"/>
                  <a:pt x="4" y="63"/>
                </a:cubicBezTo>
                <a:cubicBezTo>
                  <a:pt x="7" y="57"/>
                  <a:pt x="11" y="51"/>
                  <a:pt x="16" y="47"/>
                </a:cubicBezTo>
                <a:cubicBezTo>
                  <a:pt x="20" y="42"/>
                  <a:pt x="26" y="38"/>
                  <a:pt x="33" y="35"/>
                </a:cubicBezTo>
                <a:cubicBezTo>
                  <a:pt x="39" y="32"/>
                  <a:pt x="46" y="31"/>
                  <a:pt x="54" y="31"/>
                </a:cubicBezTo>
                <a:cubicBezTo>
                  <a:pt x="60" y="31"/>
                  <a:pt x="65" y="32"/>
                  <a:pt x="71" y="34"/>
                </a:cubicBezTo>
                <a:cubicBezTo>
                  <a:pt x="74" y="29"/>
                  <a:pt x="78" y="24"/>
                  <a:pt x="82" y="20"/>
                </a:cubicBezTo>
                <a:cubicBezTo>
                  <a:pt x="87" y="16"/>
                  <a:pt x="91" y="12"/>
                  <a:pt x="97" y="9"/>
                </a:cubicBezTo>
                <a:cubicBezTo>
                  <a:pt x="102" y="6"/>
                  <a:pt x="107" y="4"/>
                  <a:pt x="113" y="3"/>
                </a:cubicBezTo>
                <a:cubicBezTo>
                  <a:pt x="119" y="1"/>
                  <a:pt x="125" y="0"/>
                  <a:pt x="131" y="0"/>
                </a:cubicBezTo>
                <a:cubicBezTo>
                  <a:pt x="138" y="0"/>
                  <a:pt x="145" y="1"/>
                  <a:pt x="152" y="4"/>
                </a:cubicBezTo>
                <a:cubicBezTo>
                  <a:pt x="159" y="6"/>
                  <a:pt x="165" y="9"/>
                  <a:pt x="171" y="13"/>
                </a:cubicBezTo>
                <a:cubicBezTo>
                  <a:pt x="177" y="18"/>
                  <a:pt x="182" y="23"/>
                  <a:pt x="186" y="28"/>
                </a:cubicBezTo>
                <a:cubicBezTo>
                  <a:pt x="191" y="34"/>
                  <a:pt x="194" y="41"/>
                  <a:pt x="196"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593461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 name="Picture 222"/>
          <p:cNvPicPr>
            <a:picLocks noChangeAspect="1"/>
          </p:cNvPicPr>
          <p:nvPr/>
        </p:nvPicPr>
        <p:blipFill rotWithShape="1">
          <a:blip r:embed="rId3" cstate="screen">
            <a:grayscl/>
            <a:extLst>
              <a:ext uri="{28A0092B-C50C-407E-A947-70E740481C1C}">
                <a14:useLocalDpi xmlns:a14="http://schemas.microsoft.com/office/drawing/2010/main"/>
              </a:ext>
            </a:extLst>
          </a:blip>
          <a:srcRect b="11991"/>
          <a:stretch/>
        </p:blipFill>
        <p:spPr>
          <a:xfrm>
            <a:off x="0" y="0"/>
            <a:ext cx="12436475" cy="6994525"/>
          </a:xfrm>
          <a:prstGeom prst="rect">
            <a:avLst/>
          </a:prstGeom>
        </p:spPr>
      </p:pic>
      <p:sp>
        <p:nvSpPr>
          <p:cNvPr id="5" name="Rectangle 4"/>
          <p:cNvSpPr/>
          <p:nvPr/>
        </p:nvSpPr>
        <p:spPr bwMode="auto">
          <a:xfrm>
            <a:off x="24296" y="-3605"/>
            <a:ext cx="12412179" cy="6998130"/>
          </a:xfrm>
          <a:prstGeom prst="rect">
            <a:avLst/>
          </a:prstGeom>
          <a:solidFill>
            <a:schemeClr val="accent1">
              <a:alpha val="4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91" name="Freeform 16"/>
          <p:cNvSpPr>
            <a:spLocks noEditPoints="1"/>
          </p:cNvSpPr>
          <p:nvPr/>
        </p:nvSpPr>
        <p:spPr bwMode="auto">
          <a:xfrm>
            <a:off x="3109311" y="845531"/>
            <a:ext cx="6355993" cy="5275011"/>
          </a:xfrm>
          <a:custGeom>
            <a:avLst/>
            <a:gdLst>
              <a:gd name="T0" fmla="*/ 151 w 231"/>
              <a:gd name="T1" fmla="*/ 166 h 202"/>
              <a:gd name="T2" fmla="*/ 79 w 231"/>
              <a:gd name="T3" fmla="*/ 166 h 202"/>
              <a:gd name="T4" fmla="*/ 108 w 231"/>
              <a:gd name="T5" fmla="*/ 173 h 202"/>
              <a:gd name="T6" fmla="*/ 123 w 231"/>
              <a:gd name="T7" fmla="*/ 92 h 202"/>
              <a:gd name="T8" fmla="*/ 141 w 231"/>
              <a:gd name="T9" fmla="*/ 155 h 202"/>
              <a:gd name="T10" fmla="*/ 210 w 231"/>
              <a:gd name="T11" fmla="*/ 54 h 202"/>
              <a:gd name="T12" fmla="*/ 228 w 231"/>
              <a:gd name="T13" fmla="*/ 77 h 202"/>
              <a:gd name="T14" fmla="*/ 227 w 231"/>
              <a:gd name="T15" fmla="*/ 110 h 202"/>
              <a:gd name="T16" fmla="*/ 202 w 231"/>
              <a:gd name="T17" fmla="*/ 134 h 202"/>
              <a:gd name="T18" fmla="*/ 138 w 231"/>
              <a:gd name="T19" fmla="*/ 138 h 202"/>
              <a:gd name="T20" fmla="*/ 185 w 231"/>
              <a:gd name="T21" fmla="*/ 122 h 202"/>
              <a:gd name="T22" fmla="*/ 206 w 231"/>
              <a:gd name="T23" fmla="*/ 113 h 202"/>
              <a:gd name="T24" fmla="*/ 215 w 231"/>
              <a:gd name="T25" fmla="*/ 92 h 202"/>
              <a:gd name="T26" fmla="*/ 206 w 231"/>
              <a:gd name="T27" fmla="*/ 70 h 202"/>
              <a:gd name="T28" fmla="*/ 184 w 231"/>
              <a:gd name="T29" fmla="*/ 61 h 202"/>
              <a:gd name="T30" fmla="*/ 166 w 231"/>
              <a:gd name="T31" fmla="*/ 29 h 202"/>
              <a:gd name="T32" fmla="*/ 131 w 231"/>
              <a:gd name="T33" fmla="*/ 16 h 202"/>
              <a:gd name="T34" fmla="*/ 98 w 231"/>
              <a:gd name="T35" fmla="*/ 27 h 202"/>
              <a:gd name="T36" fmla="*/ 79 w 231"/>
              <a:gd name="T37" fmla="*/ 56 h 202"/>
              <a:gd name="T38" fmla="*/ 54 w 231"/>
              <a:gd name="T39" fmla="*/ 46 h 202"/>
              <a:gd name="T40" fmla="*/ 26 w 231"/>
              <a:gd name="T41" fmla="*/ 57 h 202"/>
              <a:gd name="T42" fmla="*/ 15 w 231"/>
              <a:gd name="T43" fmla="*/ 84 h 202"/>
              <a:gd name="T44" fmla="*/ 26 w 231"/>
              <a:gd name="T45" fmla="*/ 111 h 202"/>
              <a:gd name="T46" fmla="*/ 54 w 231"/>
              <a:gd name="T47" fmla="*/ 122 h 202"/>
              <a:gd name="T48" fmla="*/ 92 w 231"/>
              <a:gd name="T49" fmla="*/ 138 h 202"/>
              <a:gd name="T50" fmla="*/ 33 w 231"/>
              <a:gd name="T51" fmla="*/ 133 h 202"/>
              <a:gd name="T52" fmla="*/ 4 w 231"/>
              <a:gd name="T53" fmla="*/ 105 h 202"/>
              <a:gd name="T54" fmla="*/ 4 w 231"/>
              <a:gd name="T55" fmla="*/ 63 h 202"/>
              <a:gd name="T56" fmla="*/ 33 w 231"/>
              <a:gd name="T57" fmla="*/ 35 h 202"/>
              <a:gd name="T58" fmla="*/ 71 w 231"/>
              <a:gd name="T59" fmla="*/ 34 h 202"/>
              <a:gd name="T60" fmla="*/ 97 w 231"/>
              <a:gd name="T61" fmla="*/ 9 h 202"/>
              <a:gd name="T62" fmla="*/ 131 w 231"/>
              <a:gd name="T63" fmla="*/ 0 h 202"/>
              <a:gd name="T64" fmla="*/ 171 w 231"/>
              <a:gd name="T65" fmla="*/ 13 h 202"/>
              <a:gd name="T66" fmla="*/ 196 w 231"/>
              <a:gd name="T67" fmla="*/ 4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1" h="202">
                <a:moveTo>
                  <a:pt x="141" y="155"/>
                </a:moveTo>
                <a:cubicBezTo>
                  <a:pt x="151" y="166"/>
                  <a:pt x="151" y="166"/>
                  <a:pt x="151" y="166"/>
                </a:cubicBezTo>
                <a:cubicBezTo>
                  <a:pt x="115" y="202"/>
                  <a:pt x="115" y="202"/>
                  <a:pt x="115" y="202"/>
                </a:cubicBezTo>
                <a:cubicBezTo>
                  <a:pt x="79" y="166"/>
                  <a:pt x="79" y="166"/>
                  <a:pt x="79" y="166"/>
                </a:cubicBezTo>
                <a:cubicBezTo>
                  <a:pt x="90" y="155"/>
                  <a:pt x="90" y="155"/>
                  <a:pt x="90" y="155"/>
                </a:cubicBezTo>
                <a:cubicBezTo>
                  <a:pt x="108" y="173"/>
                  <a:pt x="108" y="173"/>
                  <a:pt x="108" y="173"/>
                </a:cubicBezTo>
                <a:cubicBezTo>
                  <a:pt x="108" y="92"/>
                  <a:pt x="108" y="92"/>
                  <a:pt x="108" y="92"/>
                </a:cubicBezTo>
                <a:cubicBezTo>
                  <a:pt x="123" y="92"/>
                  <a:pt x="123" y="92"/>
                  <a:pt x="123" y="92"/>
                </a:cubicBezTo>
                <a:cubicBezTo>
                  <a:pt x="123" y="173"/>
                  <a:pt x="123" y="173"/>
                  <a:pt x="123" y="173"/>
                </a:cubicBezTo>
                <a:cubicBezTo>
                  <a:pt x="141" y="155"/>
                  <a:pt x="141" y="155"/>
                  <a:pt x="141" y="155"/>
                </a:cubicBezTo>
                <a:close/>
                <a:moveTo>
                  <a:pt x="196" y="48"/>
                </a:moveTo>
                <a:cubicBezTo>
                  <a:pt x="201" y="49"/>
                  <a:pt x="206" y="51"/>
                  <a:pt x="210" y="54"/>
                </a:cubicBezTo>
                <a:cubicBezTo>
                  <a:pt x="214" y="57"/>
                  <a:pt x="218" y="60"/>
                  <a:pt x="221" y="64"/>
                </a:cubicBezTo>
                <a:cubicBezTo>
                  <a:pt x="224" y="68"/>
                  <a:pt x="227" y="72"/>
                  <a:pt x="228" y="77"/>
                </a:cubicBezTo>
                <a:cubicBezTo>
                  <a:pt x="230" y="82"/>
                  <a:pt x="231" y="87"/>
                  <a:pt x="231" y="92"/>
                </a:cubicBezTo>
                <a:cubicBezTo>
                  <a:pt x="231" y="98"/>
                  <a:pt x="230" y="104"/>
                  <a:pt x="227" y="110"/>
                </a:cubicBezTo>
                <a:cubicBezTo>
                  <a:pt x="225" y="115"/>
                  <a:pt x="221" y="120"/>
                  <a:pt x="217" y="124"/>
                </a:cubicBezTo>
                <a:cubicBezTo>
                  <a:pt x="213" y="128"/>
                  <a:pt x="208" y="132"/>
                  <a:pt x="202" y="134"/>
                </a:cubicBezTo>
                <a:cubicBezTo>
                  <a:pt x="197" y="136"/>
                  <a:pt x="191" y="138"/>
                  <a:pt x="185" y="138"/>
                </a:cubicBezTo>
                <a:cubicBezTo>
                  <a:pt x="138" y="138"/>
                  <a:pt x="138" y="138"/>
                  <a:pt x="138" y="138"/>
                </a:cubicBezTo>
                <a:cubicBezTo>
                  <a:pt x="138" y="122"/>
                  <a:pt x="138" y="122"/>
                  <a:pt x="138" y="122"/>
                </a:cubicBezTo>
                <a:cubicBezTo>
                  <a:pt x="185" y="122"/>
                  <a:pt x="185" y="122"/>
                  <a:pt x="185" y="122"/>
                </a:cubicBezTo>
                <a:cubicBezTo>
                  <a:pt x="189" y="122"/>
                  <a:pt x="193" y="122"/>
                  <a:pt x="197" y="120"/>
                </a:cubicBezTo>
                <a:cubicBezTo>
                  <a:pt x="200" y="118"/>
                  <a:pt x="204" y="116"/>
                  <a:pt x="206" y="113"/>
                </a:cubicBezTo>
                <a:cubicBezTo>
                  <a:pt x="209" y="111"/>
                  <a:pt x="211" y="107"/>
                  <a:pt x="213" y="104"/>
                </a:cubicBezTo>
                <a:cubicBezTo>
                  <a:pt x="215" y="100"/>
                  <a:pt x="215" y="96"/>
                  <a:pt x="215" y="92"/>
                </a:cubicBezTo>
                <a:cubicBezTo>
                  <a:pt x="215" y="88"/>
                  <a:pt x="215" y="83"/>
                  <a:pt x="213" y="80"/>
                </a:cubicBezTo>
                <a:cubicBezTo>
                  <a:pt x="211" y="76"/>
                  <a:pt x="209" y="73"/>
                  <a:pt x="206" y="70"/>
                </a:cubicBezTo>
                <a:cubicBezTo>
                  <a:pt x="203" y="67"/>
                  <a:pt x="200" y="65"/>
                  <a:pt x="196" y="64"/>
                </a:cubicBezTo>
                <a:cubicBezTo>
                  <a:pt x="192" y="62"/>
                  <a:pt x="188" y="61"/>
                  <a:pt x="184" y="61"/>
                </a:cubicBezTo>
                <a:cubicBezTo>
                  <a:pt x="183" y="55"/>
                  <a:pt x="181" y="49"/>
                  <a:pt x="178" y="43"/>
                </a:cubicBezTo>
                <a:cubicBezTo>
                  <a:pt x="174" y="38"/>
                  <a:pt x="171" y="33"/>
                  <a:pt x="166" y="29"/>
                </a:cubicBezTo>
                <a:cubicBezTo>
                  <a:pt x="161" y="25"/>
                  <a:pt x="156" y="21"/>
                  <a:pt x="150" y="19"/>
                </a:cubicBezTo>
                <a:cubicBezTo>
                  <a:pt x="144" y="17"/>
                  <a:pt x="137" y="16"/>
                  <a:pt x="131" y="16"/>
                </a:cubicBezTo>
                <a:cubicBezTo>
                  <a:pt x="124" y="16"/>
                  <a:pt x="119" y="17"/>
                  <a:pt x="113" y="19"/>
                </a:cubicBezTo>
                <a:cubicBezTo>
                  <a:pt x="107" y="21"/>
                  <a:pt x="102" y="23"/>
                  <a:pt x="98" y="27"/>
                </a:cubicBezTo>
                <a:cubicBezTo>
                  <a:pt x="93" y="30"/>
                  <a:pt x="89" y="35"/>
                  <a:pt x="86" y="39"/>
                </a:cubicBezTo>
                <a:cubicBezTo>
                  <a:pt x="83" y="44"/>
                  <a:pt x="80" y="50"/>
                  <a:pt x="79" y="56"/>
                </a:cubicBezTo>
                <a:cubicBezTo>
                  <a:pt x="75" y="53"/>
                  <a:pt x="71" y="50"/>
                  <a:pt x="67" y="49"/>
                </a:cubicBezTo>
                <a:cubicBezTo>
                  <a:pt x="63" y="47"/>
                  <a:pt x="58" y="46"/>
                  <a:pt x="54" y="46"/>
                </a:cubicBezTo>
                <a:cubicBezTo>
                  <a:pt x="48" y="46"/>
                  <a:pt x="43" y="47"/>
                  <a:pt x="39" y="49"/>
                </a:cubicBezTo>
                <a:cubicBezTo>
                  <a:pt x="34" y="51"/>
                  <a:pt x="30" y="54"/>
                  <a:pt x="26" y="57"/>
                </a:cubicBezTo>
                <a:cubicBezTo>
                  <a:pt x="23" y="61"/>
                  <a:pt x="20" y="65"/>
                  <a:pt x="18" y="69"/>
                </a:cubicBezTo>
                <a:cubicBezTo>
                  <a:pt x="16" y="74"/>
                  <a:pt x="15" y="79"/>
                  <a:pt x="15" y="84"/>
                </a:cubicBezTo>
                <a:cubicBezTo>
                  <a:pt x="15" y="90"/>
                  <a:pt x="16" y="94"/>
                  <a:pt x="18" y="99"/>
                </a:cubicBezTo>
                <a:cubicBezTo>
                  <a:pt x="20" y="104"/>
                  <a:pt x="23" y="108"/>
                  <a:pt x="26" y="111"/>
                </a:cubicBezTo>
                <a:cubicBezTo>
                  <a:pt x="30" y="115"/>
                  <a:pt x="34" y="117"/>
                  <a:pt x="39" y="119"/>
                </a:cubicBezTo>
                <a:cubicBezTo>
                  <a:pt x="43" y="121"/>
                  <a:pt x="48" y="122"/>
                  <a:pt x="54" y="122"/>
                </a:cubicBezTo>
                <a:cubicBezTo>
                  <a:pt x="92" y="122"/>
                  <a:pt x="92" y="122"/>
                  <a:pt x="92" y="122"/>
                </a:cubicBezTo>
                <a:cubicBezTo>
                  <a:pt x="92" y="138"/>
                  <a:pt x="92" y="138"/>
                  <a:pt x="92" y="138"/>
                </a:cubicBezTo>
                <a:cubicBezTo>
                  <a:pt x="54" y="138"/>
                  <a:pt x="54" y="138"/>
                  <a:pt x="54" y="138"/>
                </a:cubicBezTo>
                <a:cubicBezTo>
                  <a:pt x="46" y="138"/>
                  <a:pt x="39" y="136"/>
                  <a:pt x="33" y="133"/>
                </a:cubicBezTo>
                <a:cubicBezTo>
                  <a:pt x="26" y="131"/>
                  <a:pt x="20" y="127"/>
                  <a:pt x="16" y="122"/>
                </a:cubicBezTo>
                <a:cubicBezTo>
                  <a:pt x="11" y="117"/>
                  <a:pt x="7" y="112"/>
                  <a:pt x="4" y="105"/>
                </a:cubicBezTo>
                <a:cubicBezTo>
                  <a:pt x="1" y="99"/>
                  <a:pt x="0" y="92"/>
                  <a:pt x="0" y="84"/>
                </a:cubicBezTo>
                <a:cubicBezTo>
                  <a:pt x="0" y="77"/>
                  <a:pt x="1" y="70"/>
                  <a:pt x="4" y="63"/>
                </a:cubicBezTo>
                <a:cubicBezTo>
                  <a:pt x="7" y="57"/>
                  <a:pt x="11" y="51"/>
                  <a:pt x="16" y="47"/>
                </a:cubicBezTo>
                <a:cubicBezTo>
                  <a:pt x="20" y="42"/>
                  <a:pt x="26" y="38"/>
                  <a:pt x="33" y="35"/>
                </a:cubicBezTo>
                <a:cubicBezTo>
                  <a:pt x="39" y="32"/>
                  <a:pt x="46" y="31"/>
                  <a:pt x="54" y="31"/>
                </a:cubicBezTo>
                <a:cubicBezTo>
                  <a:pt x="60" y="31"/>
                  <a:pt x="65" y="32"/>
                  <a:pt x="71" y="34"/>
                </a:cubicBezTo>
                <a:cubicBezTo>
                  <a:pt x="74" y="29"/>
                  <a:pt x="78" y="24"/>
                  <a:pt x="82" y="20"/>
                </a:cubicBezTo>
                <a:cubicBezTo>
                  <a:pt x="87" y="16"/>
                  <a:pt x="91" y="12"/>
                  <a:pt x="97" y="9"/>
                </a:cubicBezTo>
                <a:cubicBezTo>
                  <a:pt x="102" y="6"/>
                  <a:pt x="107" y="4"/>
                  <a:pt x="113" y="3"/>
                </a:cubicBezTo>
                <a:cubicBezTo>
                  <a:pt x="119" y="1"/>
                  <a:pt x="125" y="0"/>
                  <a:pt x="131" y="0"/>
                </a:cubicBezTo>
                <a:cubicBezTo>
                  <a:pt x="138" y="0"/>
                  <a:pt x="145" y="1"/>
                  <a:pt x="152" y="4"/>
                </a:cubicBezTo>
                <a:cubicBezTo>
                  <a:pt x="159" y="6"/>
                  <a:pt x="165" y="9"/>
                  <a:pt x="171" y="13"/>
                </a:cubicBezTo>
                <a:cubicBezTo>
                  <a:pt x="177" y="18"/>
                  <a:pt x="182" y="23"/>
                  <a:pt x="186" y="28"/>
                </a:cubicBezTo>
                <a:cubicBezTo>
                  <a:pt x="191" y="34"/>
                  <a:pt x="194" y="41"/>
                  <a:pt x="196"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803164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9355" t="40239" b="153"/>
          <a:stretch/>
        </p:blipFill>
        <p:spPr>
          <a:xfrm>
            <a:off x="883" y="496"/>
            <a:ext cx="12434076" cy="6994168"/>
          </a:xfrm>
          <a:prstGeom prst="rect">
            <a:avLst/>
          </a:prstGeom>
        </p:spPr>
      </p:pic>
      <p:sp>
        <p:nvSpPr>
          <p:cNvPr id="7" name="Rectangle 6"/>
          <p:cNvSpPr/>
          <p:nvPr/>
        </p:nvSpPr>
        <p:spPr bwMode="auto">
          <a:xfrm>
            <a:off x="1" y="496"/>
            <a:ext cx="5395286"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 name="Title 1"/>
          <p:cNvSpPr>
            <a:spLocks noGrp="1"/>
          </p:cNvSpPr>
          <p:nvPr>
            <p:ph type="title"/>
          </p:nvPr>
        </p:nvSpPr>
        <p:spPr/>
        <p:txBody>
          <a:bodyPr/>
          <a:lstStyle/>
          <a:p>
            <a:r>
              <a:rPr lang="en-US" dirty="0">
                <a:solidFill>
                  <a:schemeClr val="bg1"/>
                </a:solidFill>
              </a:rPr>
              <a:t>First Install</a:t>
            </a:r>
          </a:p>
        </p:txBody>
      </p:sp>
      <p:sp>
        <p:nvSpPr>
          <p:cNvPr id="3" name="Text Placeholder 2"/>
          <p:cNvSpPr>
            <a:spLocks noGrp="1"/>
          </p:cNvSpPr>
          <p:nvPr>
            <p:ph type="body" sz="quarter" idx="4294967295"/>
          </p:nvPr>
        </p:nvSpPr>
        <p:spPr>
          <a:xfrm>
            <a:off x="34467" y="1393807"/>
            <a:ext cx="4812185" cy="4446121"/>
          </a:xfrm>
        </p:spPr>
        <p:txBody>
          <a:bodyPr/>
          <a:lstStyle/>
          <a:p>
            <a:pPr>
              <a:buFont typeface="Wingdings" panose="05000000000000000000" pitchFamily="2" charset="2"/>
              <a:buChar char="§"/>
            </a:pPr>
            <a:r>
              <a:rPr lang="en-US" sz="2400" dirty="0">
                <a:solidFill>
                  <a:schemeClr val="bg1"/>
                </a:solidFill>
              </a:rPr>
              <a:t>Installs directly from the User Portal</a:t>
            </a:r>
          </a:p>
          <a:p>
            <a:pPr>
              <a:buFont typeface="Wingdings" panose="05000000000000000000" pitchFamily="2" charset="2"/>
              <a:buChar char="§"/>
            </a:pPr>
            <a:endParaRPr lang="en-US" sz="2400" dirty="0">
              <a:solidFill>
                <a:schemeClr val="bg1"/>
              </a:solidFill>
            </a:endParaRPr>
          </a:p>
          <a:p>
            <a:pPr>
              <a:buFont typeface="Wingdings" panose="05000000000000000000" pitchFamily="2" charset="2"/>
              <a:buChar char="§"/>
            </a:pPr>
            <a:r>
              <a:rPr lang="en-US" sz="2400" dirty="0">
                <a:solidFill>
                  <a:schemeClr val="bg1"/>
                </a:solidFill>
              </a:rPr>
              <a:t>User has the ability to manage activations</a:t>
            </a:r>
          </a:p>
          <a:p>
            <a:pPr>
              <a:buFont typeface="Wingdings" panose="05000000000000000000" pitchFamily="2" charset="2"/>
              <a:buChar char="§"/>
            </a:pPr>
            <a:endParaRPr lang="en-US" sz="2400" dirty="0">
              <a:solidFill>
                <a:schemeClr val="bg1"/>
              </a:solidFill>
            </a:endParaRPr>
          </a:p>
          <a:p>
            <a:pPr>
              <a:buFont typeface="Wingdings" panose="05000000000000000000" pitchFamily="2" charset="2"/>
              <a:buChar char="§"/>
            </a:pPr>
            <a:r>
              <a:rPr lang="en-US" sz="2400" dirty="0">
                <a:solidFill>
                  <a:schemeClr val="bg1"/>
                </a:solidFill>
              </a:rPr>
              <a:t>Ability to distribute Visio for O365, Project for O365, &amp; Skype for Business  </a:t>
            </a:r>
          </a:p>
        </p:txBody>
      </p:sp>
      <p:pic>
        <p:nvPicPr>
          <p:cNvPr id="8" name="Picture 7"/>
          <p:cNvPicPr>
            <a:picLocks noChangeAspect="1"/>
          </p:cNvPicPr>
          <p:nvPr/>
        </p:nvPicPr>
        <p:blipFill>
          <a:blip r:embed="rId3"/>
          <a:stretch>
            <a:fillRect/>
          </a:stretch>
        </p:blipFill>
        <p:spPr>
          <a:xfrm>
            <a:off x="4846652" y="1393807"/>
            <a:ext cx="7412316" cy="4445764"/>
          </a:xfrm>
          <a:prstGeom prst="rect">
            <a:avLst/>
          </a:prstGeom>
        </p:spPr>
      </p:pic>
    </p:spTree>
    <p:extLst>
      <p:ext uri="{BB962C8B-B14F-4D97-AF65-F5344CB8AC3E}">
        <p14:creationId xmlns:p14="http://schemas.microsoft.com/office/powerpoint/2010/main" val="2051096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9355" t="40239" b="153"/>
          <a:stretch/>
        </p:blipFill>
        <p:spPr>
          <a:xfrm>
            <a:off x="883" y="496"/>
            <a:ext cx="12434076" cy="6994168"/>
          </a:xfrm>
          <a:prstGeom prst="rect">
            <a:avLst/>
          </a:prstGeom>
        </p:spPr>
      </p:pic>
      <p:sp>
        <p:nvSpPr>
          <p:cNvPr id="7" name="Rectangle 6"/>
          <p:cNvSpPr/>
          <p:nvPr/>
        </p:nvSpPr>
        <p:spPr bwMode="auto">
          <a:xfrm>
            <a:off x="1" y="496"/>
            <a:ext cx="5395286"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 name="Title 1"/>
          <p:cNvSpPr>
            <a:spLocks noGrp="1"/>
          </p:cNvSpPr>
          <p:nvPr>
            <p:ph type="title"/>
          </p:nvPr>
        </p:nvSpPr>
        <p:spPr/>
        <p:txBody>
          <a:bodyPr/>
          <a:lstStyle/>
          <a:p>
            <a:r>
              <a:rPr lang="en-US" dirty="0">
                <a:solidFill>
                  <a:schemeClr val="bg1"/>
                </a:solidFill>
              </a:rPr>
              <a:t>Admin Settings</a:t>
            </a:r>
          </a:p>
        </p:txBody>
      </p:sp>
      <p:pic>
        <p:nvPicPr>
          <p:cNvPr id="5" name="Picture 4"/>
          <p:cNvPicPr>
            <a:picLocks noChangeAspect="1"/>
          </p:cNvPicPr>
          <p:nvPr/>
        </p:nvPicPr>
        <p:blipFill>
          <a:blip r:embed="rId3"/>
          <a:stretch>
            <a:fillRect/>
          </a:stretch>
        </p:blipFill>
        <p:spPr>
          <a:xfrm>
            <a:off x="4846652" y="1410914"/>
            <a:ext cx="7399328" cy="4440680"/>
          </a:xfrm>
          <a:prstGeom prst="rect">
            <a:avLst/>
          </a:prstGeom>
        </p:spPr>
      </p:pic>
      <p:sp>
        <p:nvSpPr>
          <p:cNvPr id="8" name="Text Placeholder 2"/>
          <p:cNvSpPr txBox="1">
            <a:spLocks/>
          </p:cNvSpPr>
          <p:nvPr/>
        </p:nvSpPr>
        <p:spPr>
          <a:xfrm>
            <a:off x="34468" y="1393807"/>
            <a:ext cx="4730408" cy="199439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Ability to select Office Version*</a:t>
            </a:r>
            <a:endParaRPr kumimoji="0" lang="en-US" sz="800" b="0" i="0" u="none" strike="noStrike" kern="1200" cap="none" spc="0" normalizeH="0" baseline="0" noProof="0" dirty="0">
              <a:ln>
                <a:noFill/>
              </a:ln>
              <a:solidFill>
                <a:schemeClr val="bg1"/>
              </a:solidFill>
              <a:effectLst/>
              <a:uLnTx/>
              <a:uFillTx/>
              <a:latin typeface="+mj-lt"/>
              <a:ea typeface="+mn-ea"/>
              <a:cs typeface="+mn-cs"/>
            </a:endParaRPr>
          </a:p>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Update cadence</a:t>
            </a:r>
          </a:p>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Additional software</a:t>
            </a:r>
          </a:p>
        </p:txBody>
      </p:sp>
      <p:sp>
        <p:nvSpPr>
          <p:cNvPr id="4" name="TextBox 3"/>
          <p:cNvSpPr txBox="1"/>
          <p:nvPr/>
        </p:nvSpPr>
        <p:spPr>
          <a:xfrm>
            <a:off x="91824" y="6505160"/>
            <a:ext cx="4389073"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solidFill>
                  <a:schemeClr val="bg1"/>
                </a:solidFill>
                <a:effectLst/>
                <a:uLnTx/>
                <a:uFillTx/>
              </a:rPr>
              <a:t>* Available through Feb 2017</a:t>
            </a:r>
          </a:p>
        </p:txBody>
      </p:sp>
    </p:spTree>
    <p:extLst>
      <p:ext uri="{BB962C8B-B14F-4D97-AF65-F5344CB8AC3E}">
        <p14:creationId xmlns:p14="http://schemas.microsoft.com/office/powerpoint/2010/main" val="1065919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9355" t="40239" b="153"/>
          <a:stretch/>
        </p:blipFill>
        <p:spPr>
          <a:xfrm>
            <a:off x="883" y="496"/>
            <a:ext cx="12434076" cy="6994168"/>
          </a:xfrm>
          <a:prstGeom prst="rect">
            <a:avLst/>
          </a:prstGeom>
        </p:spPr>
      </p:pic>
      <p:sp>
        <p:nvSpPr>
          <p:cNvPr id="7" name="Rectangle 6"/>
          <p:cNvSpPr/>
          <p:nvPr/>
        </p:nvSpPr>
        <p:spPr bwMode="auto">
          <a:xfrm>
            <a:off x="1" y="496"/>
            <a:ext cx="5395286"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 name="Title 1"/>
          <p:cNvSpPr>
            <a:spLocks noGrp="1"/>
          </p:cNvSpPr>
          <p:nvPr>
            <p:ph type="title"/>
          </p:nvPr>
        </p:nvSpPr>
        <p:spPr/>
        <p:txBody>
          <a:bodyPr/>
          <a:lstStyle/>
          <a:p>
            <a:r>
              <a:rPr lang="en-US" dirty="0">
                <a:solidFill>
                  <a:schemeClr val="bg1"/>
                </a:solidFill>
              </a:rPr>
              <a:t>Admin Settings</a:t>
            </a:r>
            <a:br>
              <a:rPr lang="en-US" dirty="0">
                <a:solidFill>
                  <a:schemeClr val="bg1"/>
                </a:solidFill>
              </a:rPr>
            </a:br>
            <a:r>
              <a:rPr lang="en-US" sz="2800" dirty="0">
                <a:solidFill>
                  <a:schemeClr val="bg1">
                    <a:lumMod val="50000"/>
                  </a:schemeClr>
                </a:solidFill>
              </a:rPr>
              <a:t>Upcoming Improvements</a:t>
            </a:r>
            <a:endParaRPr lang="en-US" dirty="0">
              <a:solidFill>
                <a:schemeClr val="bg1">
                  <a:lumMod val="50000"/>
                </a:schemeClr>
              </a:solidFill>
            </a:endParaRPr>
          </a:p>
        </p:txBody>
      </p:sp>
      <p:pic>
        <p:nvPicPr>
          <p:cNvPr id="5" name="Picture 4"/>
          <p:cNvPicPr>
            <a:picLocks noChangeAspect="1"/>
          </p:cNvPicPr>
          <p:nvPr/>
        </p:nvPicPr>
        <p:blipFill rotWithShape="1">
          <a:blip r:embed="rId3"/>
          <a:srcRect b="26248"/>
          <a:stretch/>
        </p:blipFill>
        <p:spPr>
          <a:xfrm>
            <a:off x="4837742" y="1827852"/>
            <a:ext cx="7399328" cy="3275055"/>
          </a:xfrm>
          <a:prstGeom prst="rect">
            <a:avLst/>
          </a:prstGeom>
        </p:spPr>
      </p:pic>
      <p:sp>
        <p:nvSpPr>
          <p:cNvPr id="8" name="Text Placeholder 2"/>
          <p:cNvSpPr txBox="1">
            <a:spLocks/>
          </p:cNvSpPr>
          <p:nvPr/>
        </p:nvSpPr>
        <p:spPr>
          <a:xfrm>
            <a:off x="183263" y="1942799"/>
            <a:ext cx="4730408" cy="192052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Update UI</a:t>
            </a:r>
          </a:p>
          <a:p>
            <a:pPr marL="342900" marR="0" lvl="0" indent="-342900" algn="l" defTabSz="932742" rtl="0" eaLnBrk="1" fontAlgn="auto" latinLnBrk="0" hangingPunct="1">
              <a:lnSpc>
                <a:spcPct val="150000"/>
              </a:lnSpc>
              <a:spcBef>
                <a:spcPct val="20000"/>
              </a:spcBef>
              <a:spcAft>
                <a:spcPts val="0"/>
              </a:spcAft>
              <a:buClrTx/>
              <a:buSzPct val="90000"/>
              <a:buFont typeface="Wingdings" panose="05000000000000000000" pitchFamily="2" charset="2"/>
              <a:buChar char="§"/>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Addition Configurability for Admins</a:t>
            </a:r>
          </a:p>
        </p:txBody>
      </p:sp>
      <p:sp>
        <p:nvSpPr>
          <p:cNvPr id="4" name="TextBox 3"/>
          <p:cNvSpPr txBox="1"/>
          <p:nvPr/>
        </p:nvSpPr>
        <p:spPr>
          <a:xfrm>
            <a:off x="91824" y="6505160"/>
            <a:ext cx="4389073"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solidFill>
                  <a:schemeClr val="bg1"/>
                </a:solidFill>
                <a:effectLst/>
                <a:uLnTx/>
                <a:uFillTx/>
              </a:rPr>
              <a:t>* Available through Feb 2017</a:t>
            </a:r>
          </a:p>
        </p:txBody>
      </p:sp>
      <p:pic>
        <p:nvPicPr>
          <p:cNvPr id="3" name="Picture 2"/>
          <p:cNvPicPr>
            <a:picLocks noChangeAspect="1"/>
          </p:cNvPicPr>
          <p:nvPr/>
        </p:nvPicPr>
        <p:blipFill>
          <a:blip r:embed="rId4"/>
          <a:stretch>
            <a:fillRect/>
          </a:stretch>
        </p:blipFill>
        <p:spPr>
          <a:xfrm>
            <a:off x="4846652" y="2034238"/>
            <a:ext cx="7411593" cy="3160108"/>
          </a:xfrm>
          <a:prstGeom prst="rect">
            <a:avLst/>
          </a:prstGeom>
        </p:spPr>
      </p:pic>
    </p:spTree>
    <p:extLst>
      <p:ext uri="{BB962C8B-B14F-4D97-AF65-F5344CB8AC3E}">
        <p14:creationId xmlns:p14="http://schemas.microsoft.com/office/powerpoint/2010/main" val="19664901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10.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K2004_Grok the Office Engineering Roadmap.potx" id="{9A088DBD-BE40-4325-8B2A-D292040F148E}" vid="{34EE007B-0C69-446D-9DF5-91828A212B89}"/>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4A547913-FDF7-4DFF-9D24-2FF6685A0CA8}"/>
    </a:ext>
  </a:extLst>
</a:theme>
</file>

<file path=ppt/theme/theme4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K2004_Grok the Office Engineering Roadmap.potx" id="{9A088DBD-BE40-4325-8B2A-D292040F148E}" vid="{34EE007B-0C69-446D-9DF5-91828A212B8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Amesh Mansukhani</External_x0020_Speaker>
    <m6878b9dd7994da4ba144f95347d99c6 xmlns="01c77077-aee4-4b5f-bd4e-9cd40a6fff29">
      <Terms xmlns="http://schemas.microsoft.com/office/infopath/2007/PartnerControls"/>
    </m6878b9dd7994da4ba144f95347d99c6>
    <Presentation_x0020_Date xmlns="01c77077-aee4-4b5f-bd4e-9cd40a6fff29">2016-09-28T04:00:00+00:00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BRK2004</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230e9df3-be65-4c73-a93b-d1236ebd677e"/>
    <ds:schemaRef ds:uri="8ff673fc-3231-4e3a-893b-6d7f7cd32766"/>
    <ds:schemaRef ds:uri="http://www.w3.org/XML/1998/namespace"/>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http://purl.org/dc/terms/"/>
    <ds:schemaRef ds:uri="01c77077-aee4-4b5f-bd4e-9cd40a6fff29"/>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3</TotalTime>
  <Words>1926</Words>
  <Application>Microsoft Office PowerPoint</Application>
  <PresentationFormat>Custom</PresentationFormat>
  <Paragraphs>408</Paragraphs>
  <Slides>35</Slides>
  <Notes>19</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35</vt:i4>
      </vt:variant>
    </vt:vector>
  </HeadingPairs>
  <TitlesOfParts>
    <vt:vector size="49" baseType="lpstr">
      <vt:lpstr>Arial</vt:lpstr>
      <vt:lpstr>Calibri</vt:lpstr>
      <vt:lpstr>Calibri Light</vt:lpstr>
      <vt:lpstr>Consolas</vt:lpstr>
      <vt:lpstr>Segoe UI</vt:lpstr>
      <vt:lpstr>Segoe UI Light</vt:lpstr>
      <vt:lpstr>Segoe UI Semibold</vt:lpstr>
      <vt:lpstr>Times New Roman</vt:lpstr>
      <vt:lpstr>Wingdings</vt:lpstr>
      <vt:lpstr>5-50002_Ignite_Breakout_Template</vt:lpstr>
      <vt:lpstr>6-30537_Envision 2016 Concurrent Template_Dark</vt:lpstr>
      <vt:lpstr>1_5-50002_Ignite_Breakout_Template</vt:lpstr>
      <vt:lpstr>2_5-50002_Ignite_Breakout_Template</vt:lpstr>
      <vt:lpstr>3_5-50002_Ignite_Breakout_Template</vt:lpstr>
      <vt:lpstr>Grok the Office Engineering Roadmap for Deployment and Management</vt:lpstr>
      <vt:lpstr>Keep your users up to date with the latest features and capabilities </vt:lpstr>
      <vt:lpstr>PowerPoint Presentation</vt:lpstr>
      <vt:lpstr>PowerPoint Presentation</vt:lpstr>
      <vt:lpstr>Office Deployment Types</vt:lpstr>
      <vt:lpstr>PowerPoint Presentation</vt:lpstr>
      <vt:lpstr>First Install</vt:lpstr>
      <vt:lpstr>Admin Settings</vt:lpstr>
      <vt:lpstr>Admin Settings Upcoming Improvements</vt:lpstr>
      <vt:lpstr>Upgrading from Office 2013</vt:lpstr>
      <vt:lpstr>Client Settings</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Updating Office using Configuration Manager</vt:lpstr>
      <vt:lpstr>PowerPoint Presentation</vt:lpstr>
      <vt:lpstr>Office 365 Client Management Dashboard</vt:lpstr>
      <vt:lpstr>DEMO</vt:lpstr>
      <vt:lpstr>Additional Updates</vt:lpstr>
      <vt:lpstr>PowerPoint Presentation</vt:lpstr>
      <vt:lpstr>PowerPoint Presentation</vt:lpstr>
      <vt:lpstr>PowerPoint Presentation</vt:lpstr>
      <vt:lpstr>Current Channel </vt:lpstr>
      <vt:lpstr>Deferred Channel</vt:lpstr>
      <vt:lpstr>ProPlus Playlist – aka.ms/proplusatignite</vt:lpstr>
      <vt:lpstr>Deploy, ramp-up on new services and onboard new  users with Microsoft FastTrack:  http://fasttrack.microsoft.com/ </vt:lpstr>
      <vt:lpstr>Join the Microsoft Tech Community  to collaborate, share, and learn  from the experts:  http://techcommunity.microsoft.com </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Grok the Office engineering roadmap for deployment and management</dc:title>
  <dc:subject>&lt;Speech title here&gt;</dc:subject>
  <dc:creator>MS Events 0074</dc:creator>
  <cp:keywords>Microsoft 2016</cp:keywords>
  <dc:description>Template: Mitchell Derrey, Silverfox Productions_x000d_
Formatting: _x000d_
Audience Type:</dc:description>
  <cp:lastModifiedBy>MS Events 0093</cp:lastModifiedBy>
  <cp:revision>4</cp:revision>
  <dcterms:created xsi:type="dcterms:W3CDTF">2016-09-28T17:22:47Z</dcterms:created>
  <dcterms:modified xsi:type="dcterms:W3CDTF">2016-09-28T19:30:23Z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