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310" r:id="rId5"/>
    <p:sldMasterId id="2147484341" r:id="rId6"/>
  </p:sldMasterIdLst>
  <p:notesMasterIdLst>
    <p:notesMasterId r:id="rId19"/>
  </p:notesMasterIdLst>
  <p:handoutMasterIdLst>
    <p:handoutMasterId r:id="rId20"/>
  </p:handoutMasterIdLst>
  <p:sldIdLst>
    <p:sldId id="1393" r:id="rId7"/>
    <p:sldId id="1411" r:id="rId8"/>
    <p:sldId id="1409" r:id="rId9"/>
    <p:sldId id="1364" r:id="rId10"/>
    <p:sldId id="1418" r:id="rId11"/>
    <p:sldId id="1416" r:id="rId12"/>
    <p:sldId id="1417" r:id="rId13"/>
    <p:sldId id="1412" r:id="rId14"/>
    <p:sldId id="1405" r:id="rId15"/>
    <p:sldId id="1410" r:id="rId16"/>
    <p:sldId id="1413" r:id="rId17"/>
    <p:sldId id="1326" r:id="rId18"/>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7B98A80D-B6E9-410D-8978-DE6D351F0015}">
          <p14:sldIdLst>
            <p14:sldId id="1393"/>
            <p14:sldId id="1411"/>
            <p14:sldId id="1409"/>
            <p14:sldId id="1364"/>
            <p14:sldId id="1418"/>
            <p14:sldId id="1416"/>
            <p14:sldId id="1417"/>
            <p14:sldId id="1412"/>
            <p14:sldId id="1405"/>
            <p14:sldId id="1410"/>
            <p14:sldId id="1413"/>
            <p14:sldId id="1326"/>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cmAuthor>
  <p:cmAuthor id="3" name="Mary Feil-Jacobs" initials="MF" lastIdx="22"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FFFFFF"/>
    <a:srgbClr val="BAD80A"/>
    <a:srgbClr val="A80000"/>
    <a:srgbClr val="5C2D91"/>
    <a:srgbClr val="0078D7"/>
    <a:srgbClr val="107C10"/>
    <a:srgbClr val="000000"/>
    <a:srgbClr val="D83B01"/>
    <a:srgbClr val="002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4" autoAdjust="0"/>
    <p:restoredTop sz="76374" autoAdjust="0"/>
  </p:normalViewPr>
  <p:slideViewPr>
    <p:cSldViewPr>
      <p:cViewPr varScale="1">
        <p:scale>
          <a:sx n="59" d="100"/>
          <a:sy n="59" d="100"/>
        </p:scale>
        <p:origin x="42" y="540"/>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showGuides="1">
      <p:cViewPr varScale="1">
        <p:scale>
          <a:sx n="83" d="100"/>
          <a:sy n="83" d="100"/>
        </p:scale>
        <p:origin x="1170"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a:latin typeface="Segoe UI" pitchFamily="34" charset="0"/>
              </a:rPr>
              <a:t>Microsoft 2016</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9/28/2016 10:18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a:t>Microsoft 2016</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9/28/2016 10:18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Microsoft 2016</a:t>
            </a: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10:18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16661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1C3216-6E82-4060-9716-70CEDF8AF5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5985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a:t>Microsoft 2016</a:t>
            </a: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10:18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11</a:t>
            </a:fld>
            <a:endParaRPr lang="en-US" dirty="0"/>
          </a:p>
        </p:txBody>
      </p:sp>
    </p:spTree>
    <p:extLst>
      <p:ext uri="{BB962C8B-B14F-4D97-AF65-F5344CB8AC3E}">
        <p14:creationId xmlns:p14="http://schemas.microsoft.com/office/powerpoint/2010/main" val="2347926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A17D118-1690-458F-B4D2-F9DA5D6F5033}" type="datetime8">
              <a:rPr lang="en-US" smtClean="0">
                <a:solidFill>
                  <a:prstClr val="black"/>
                </a:solidFill>
              </a:rPr>
              <a:t>9/28/2016 10:18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12</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861498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10:18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1187030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111C5C-E420-4C07-BB97-459B4167E6BA}"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9/28/2016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Microsoft Office365</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ooter Placeholder 6"/>
          <p:cNvSpPr>
            <a:spLocks noGrp="1"/>
          </p:cNvSpPr>
          <p:nvPr>
            <p:ph type="ftr" sz="quarter" idx="13"/>
          </p:nvPr>
        </p:nvSpPr>
        <p:spPr/>
        <p:txBody>
          <a:bodyPr/>
          <a:lstStyle/>
          <a:p>
            <a:pPr marL="231775" marR="0" lvl="0" indent="0" algn="l" defTabSz="914099" rtl="0" eaLnBrk="0" fontAlgn="auto" latinLnBrk="0" hangingPunct="0">
              <a:lnSpc>
                <a:spcPct val="100000"/>
              </a:lnSpc>
              <a:spcBef>
                <a:spcPts val="0"/>
              </a:spcBef>
              <a:spcAft>
                <a:spcPts val="0"/>
              </a:spcAft>
              <a:buClrTx/>
              <a:buSzTx/>
              <a:buFontTx/>
              <a:buNone/>
              <a:tabLst/>
              <a:defRPr/>
            </a:pPr>
            <a:r>
              <a:rPr kumimoji="0" lang="en-US" sz="5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marR="0" lvl="0" indent="0" algn="l" defTabSz="914099" rtl="0" eaLnBrk="0" fontAlgn="auto" latinLnBrk="0" hangingPunct="0">
              <a:lnSpc>
                <a:spcPct val="100000"/>
              </a:lnSpc>
              <a:spcBef>
                <a:spcPts val="0"/>
              </a:spcBef>
              <a:spcAft>
                <a:spcPts val="0"/>
              </a:spcAft>
              <a:buClrTx/>
              <a:buSzTx/>
              <a:buFontTx/>
              <a:buNone/>
              <a:tabLst/>
              <a:defRPr/>
            </a:pPr>
            <a:r>
              <a:rPr kumimoji="0" lang="en-US" sz="5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5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770813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a:t>Microsoft 2016</a:t>
            </a: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10:18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a:t>
            </a:fld>
            <a:endParaRPr lang="en-US" dirty="0"/>
          </a:p>
        </p:txBody>
      </p:sp>
    </p:spTree>
    <p:extLst>
      <p:ext uri="{BB962C8B-B14F-4D97-AF65-F5344CB8AC3E}">
        <p14:creationId xmlns:p14="http://schemas.microsoft.com/office/powerpoint/2010/main" val="2870838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t>9/28/2016 10:18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a:t>
            </a:fld>
            <a:endParaRPr lang="en-US" dirty="0"/>
          </a:p>
        </p:txBody>
      </p:sp>
    </p:spTree>
    <p:extLst>
      <p:ext uri="{BB962C8B-B14F-4D97-AF65-F5344CB8AC3E}">
        <p14:creationId xmlns:p14="http://schemas.microsoft.com/office/powerpoint/2010/main" val="1262501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t>9/28/2016 10:18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a:t>
            </a:fld>
            <a:endParaRPr lang="en-US" dirty="0"/>
          </a:p>
        </p:txBody>
      </p:sp>
    </p:spTree>
    <p:extLst>
      <p:ext uri="{BB962C8B-B14F-4D97-AF65-F5344CB8AC3E}">
        <p14:creationId xmlns:p14="http://schemas.microsoft.com/office/powerpoint/2010/main" val="170738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t>9/28/2016 10:18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a:t>
            </a:fld>
            <a:endParaRPr lang="en-US" dirty="0"/>
          </a:p>
        </p:txBody>
      </p:sp>
    </p:spTree>
    <p:extLst>
      <p:ext uri="{BB962C8B-B14F-4D97-AF65-F5344CB8AC3E}">
        <p14:creationId xmlns:p14="http://schemas.microsoft.com/office/powerpoint/2010/main" val="541347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a:t>Microsoft 2016</a:t>
            </a: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10:18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a:t>
            </a:fld>
            <a:endParaRPr lang="en-US" dirty="0"/>
          </a:p>
        </p:txBody>
      </p:sp>
    </p:spTree>
    <p:extLst>
      <p:ext uri="{BB962C8B-B14F-4D97-AF65-F5344CB8AC3E}">
        <p14:creationId xmlns:p14="http://schemas.microsoft.com/office/powerpoint/2010/main" val="26054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t>9/28/2016 10:18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9</a:t>
            </a:fld>
            <a:endParaRPr lang="en-US" dirty="0"/>
          </a:p>
        </p:txBody>
      </p:sp>
    </p:spTree>
    <p:extLst>
      <p:ext uri="{BB962C8B-B14F-4D97-AF65-F5344CB8AC3E}">
        <p14:creationId xmlns:p14="http://schemas.microsoft.com/office/powerpoint/2010/main" val="28359679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6850104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893355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3750802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784147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89345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086985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3669745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10562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p:cNvPicPr>
            <a:picLocks noChangeAspect="1"/>
          </p:cNvPicPr>
          <p:nvPr userDrawn="1"/>
        </p:nvPicPr>
        <p:blipFill>
          <a:blip r:embed="rId2"/>
          <a:stretch>
            <a:fillRect/>
          </a:stretch>
        </p:blipFill>
        <p:spPr>
          <a:xfrm>
            <a:off x="462280" y="6209084"/>
            <a:ext cx="1456418" cy="310896"/>
          </a:xfrm>
          <a:prstGeom prst="rect">
            <a:avLst/>
          </a:prstGeom>
        </p:spPr>
      </p:pic>
      <p:pic>
        <p:nvPicPr>
          <p:cNvPr id="6" name="Picture 5"/>
          <p:cNvPicPr>
            <a:picLocks noChangeAspect="1"/>
          </p:cNvPicPr>
          <p:nvPr userDrawn="1"/>
        </p:nvPicPr>
        <p:blipFill rotWithShape="1">
          <a:blip r:embed="rId3"/>
          <a:srcRect r="40044"/>
          <a:stretch/>
        </p:blipFill>
        <p:spPr>
          <a:xfrm>
            <a:off x="-246501" y="1965643"/>
            <a:ext cx="4736205" cy="2148840"/>
          </a:xfrm>
          <a:prstGeom prst="rect">
            <a:avLst/>
          </a:prstGeom>
        </p:spPr>
      </p:pic>
    </p:spTree>
    <p:extLst>
      <p:ext uri="{BB962C8B-B14F-4D97-AF65-F5344CB8AC3E}">
        <p14:creationId xmlns:p14="http://schemas.microsoft.com/office/powerpoint/2010/main" val="2620341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6" name="Rectangle 5"/>
          <p:cNvSpPr/>
          <p:nvPr userDrawn="1"/>
        </p:nvSpPr>
        <p:spPr bwMode="gray">
          <a:xfrm>
            <a:off x="0" y="5897245"/>
            <a:ext cx="12435840" cy="10972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stretch>
            <a:fillRect/>
          </a:stretch>
        </p:blipFill>
        <p:spPr>
          <a:xfrm>
            <a:off x="370840" y="6294142"/>
            <a:ext cx="1456418" cy="310896"/>
          </a:xfrm>
          <a:prstGeom prst="rect">
            <a:avLst/>
          </a:prstGeom>
        </p:spPr>
      </p:pic>
    </p:spTree>
    <p:extLst>
      <p:ext uri="{BB962C8B-B14F-4D97-AF65-F5344CB8AC3E}">
        <p14:creationId xmlns:p14="http://schemas.microsoft.com/office/powerpoint/2010/main" val="17835652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74638" y="1212850"/>
            <a:ext cx="11887200" cy="2065181"/>
          </a:xfrm>
        </p:spPr>
        <p:txBody>
          <a:bodyPr/>
          <a:lstStyle>
            <a:lvl1pPr marL="0" indent="0">
              <a:buNone/>
              <a:defRPr>
                <a:gradFill>
                  <a:gsLst>
                    <a:gs pos="1250">
                      <a:schemeClr val="tx1"/>
                    </a:gs>
                    <a:gs pos="99000">
                      <a:schemeClr val="tx1"/>
                    </a:gs>
                  </a:gsLst>
                  <a:lin ang="5400000" scaled="0"/>
                </a:gradFill>
              </a:defRPr>
            </a:lvl1pPr>
            <a:lvl2pPr marL="0" indent="0">
              <a:buFontTx/>
              <a:buNone/>
              <a:defRPr sz="24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065595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359454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238344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707770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92662917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8953311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13373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2925191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235704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0261040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5536269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7508537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0298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6503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500129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a:blip r:embed="rId2"/>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18212562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854040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24043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3508377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69597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81006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66984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34018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747864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52768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35886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67552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0099646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32684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9966985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0885253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36749932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2218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9765057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37950056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8606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5384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4353885"/>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14782815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39778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904015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959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05684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9946700"/>
      </p:ext>
    </p:extLst>
  </p:cSld>
  <p:clrMapOvr>
    <a:overrideClrMapping bg1="lt1" tx1="dk1" bg2="lt2" tx2="dk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theme" Target="../theme/theme2.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300" r:id="rId1"/>
    <p:sldLayoutId id="2147484295" r:id="rId2"/>
    <p:sldLayoutId id="2147484240" r:id="rId3"/>
    <p:sldLayoutId id="2147484296" r:id="rId4"/>
    <p:sldLayoutId id="2147484241" r:id="rId5"/>
    <p:sldLayoutId id="2147484297" r:id="rId6"/>
    <p:sldLayoutId id="2147484244" r:id="rId7"/>
    <p:sldLayoutId id="2147484298" r:id="rId8"/>
    <p:sldLayoutId id="2147484245" r:id="rId9"/>
    <p:sldLayoutId id="2147484247" r:id="rId10"/>
    <p:sldLayoutId id="2147484331" r:id="rId11"/>
    <p:sldLayoutId id="2147484249" r:id="rId12"/>
    <p:sldLayoutId id="2147484301" r:id="rId13"/>
    <p:sldLayoutId id="2147484251" r:id="rId14"/>
    <p:sldLayoutId id="2147484252" r:id="rId15"/>
    <p:sldLayoutId id="2147484254" r:id="rId16"/>
    <p:sldLayoutId id="2147484257" r:id="rId17"/>
    <p:sldLayoutId id="2147484258" r:id="rId18"/>
    <p:sldLayoutId id="2147484260" r:id="rId19"/>
    <p:sldLayoutId id="2147484299" r:id="rId20"/>
    <p:sldLayoutId id="2147484263" r:id="rId21"/>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userDrawn="1">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Click to edit Master text styles</a:t>
            </a:r>
          </a:p>
          <a:p>
            <a:pPr marL="584200" marR="0" lvl="1" indent="-2413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19" name="Group 18"/>
            <p:cNvGrpSpPr/>
            <p:nvPr userDrawn="1"/>
          </p:nvGrpSpPr>
          <p:grpSpPr>
            <a:xfrm rot="5400000">
              <a:off x="11584220" y="1040742"/>
              <a:ext cx="2698730" cy="629236"/>
              <a:chOff x="1584344" y="4543426"/>
              <a:chExt cx="2698730" cy="629236"/>
            </a:xfrm>
          </p:grpSpPr>
          <p:sp>
            <p:nvSpPr>
              <p:cNvPr id="25" name="Rectangle 24"/>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27" name="Rectangle 26"/>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R:210 G:210 B:210</a:t>
                </a:r>
              </a:p>
            </p:txBody>
          </p:sp>
          <p:sp>
            <p:nvSpPr>
              <p:cNvPr id="28" name="Rectangle 27"/>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29" name="Rectangle 28"/>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Blue</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 G:124 B:16</a:t>
                </a:r>
              </a:p>
            </p:txBody>
          </p:sp>
          <p:sp>
            <p:nvSpPr>
              <p:cNvPr id="30" name="Rectangle 29"/>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grpSp>
        <p:sp>
          <p:nvSpPr>
            <p:cNvPr id="20" name="TextBox 19"/>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21" name="TextBox 20"/>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Green </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R:168 G:216 B:10</a:t>
              </a:r>
            </a:p>
          </p:txBody>
        </p:sp>
        <p:sp>
          <p:nvSpPr>
            <p:cNvPr id="31" name="Rectangle 30"/>
            <p:cNvSpPr/>
            <p:nvPr userDrawn="1"/>
          </p:nvSpPr>
          <p:spPr bwMode="auto">
            <a:xfrm rot="5400000">
              <a:off x="12328888" y="4270558"/>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32" name="Rectangle 31"/>
            <p:cNvSpPr/>
            <p:nvPr userDrawn="1"/>
          </p:nvSpPr>
          <p:spPr bwMode="auto">
            <a:xfrm rot="5400000">
              <a:off x="12328888" y="3353997"/>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1249032989"/>
      </p:ext>
    </p:extLst>
  </p:cSld>
  <p:clrMap bg1="dk1" tx1="lt1" bg2="dk2" tx2="lt2" accent1="accent1" accent2="accent2" accent3="accent3" accent4="accent4" accent5="accent5" accent6="accent6" hlink="hlink" folHlink="folHlink"/>
  <p:sldLayoutIdLst>
    <p:sldLayoutId id="2147484339" r:id="rId1"/>
    <p:sldLayoutId id="2147484340" r:id="rId2"/>
    <p:sldLayoutId id="2147484311" r:id="rId3"/>
    <p:sldLayoutId id="2147484312" r:id="rId4"/>
    <p:sldLayoutId id="2147484313" r:id="rId5"/>
    <p:sldLayoutId id="2147484314" r:id="rId6"/>
    <p:sldLayoutId id="2147484315" r:id="rId7"/>
    <p:sldLayoutId id="2147484332" r:id="rId8"/>
    <p:sldLayoutId id="2147484333" r:id="rId9"/>
    <p:sldLayoutId id="2147484334" r:id="rId10"/>
    <p:sldLayoutId id="2147484335" r:id="rId11"/>
    <p:sldLayoutId id="2147484336" r:id="rId12"/>
    <p:sldLayoutId id="2147484323" r:id="rId13"/>
    <p:sldLayoutId id="2147484324" r:id="rId14"/>
    <p:sldLayoutId id="2147484325" r:id="rId15"/>
    <p:sldLayoutId id="2147484326" r:id="rId16"/>
    <p:sldLayoutId id="2147484327" r:id="rId17"/>
    <p:sldLayoutId id="2147484328" r:id="rId18"/>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4000" kern="1200" spc="0" baseline="0" dirty="0" smtClean="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2682552606"/>
      </p:ext>
    </p:extLst>
  </p:cSld>
  <p:clrMap bg1="lt1" tx1="dk1" bg2="lt2" tx2="dk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 id="2147484354" r:id="rId12"/>
    <p:sldLayoutId id="2147484355" r:id="rId13"/>
    <p:sldLayoutId id="2147484356" r:id="rId14"/>
    <p:sldLayoutId id="2147484357" r:id="rId15"/>
    <p:sldLayoutId id="2147484358" r:id="rId16"/>
    <p:sldLayoutId id="2147484359" r:id="rId17"/>
    <p:sldLayoutId id="2147484360" r:id="rId18"/>
    <p:sldLayoutId id="2147484361" r:id="rId19"/>
    <p:sldLayoutId id="2147484362" r:id="rId20"/>
    <p:sldLayoutId id="2147484363" r:id="rId21"/>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emf"/><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8.tiff"/><Relationship Id="rId3" Type="http://schemas.openxmlformats.org/officeDocument/2006/relationships/image" Target="../media/image13.tiff"/><Relationship Id="rId7" Type="http://schemas.openxmlformats.org/officeDocument/2006/relationships/image" Target="../media/image17.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myignite.microsoft.com/" TargetMode="External"/><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hyperlink" Target="https://aka.ms/ignite.mobileap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701" y="1679645"/>
            <a:ext cx="10820336" cy="1828786"/>
          </a:xfrm>
        </p:spPr>
        <p:txBody>
          <a:bodyPr/>
          <a:lstStyle/>
          <a:p>
            <a:r>
              <a:rPr lang="en-US" dirty="0"/>
              <a:t>Dive deeper into what’s new and what’s coming in Outlook on the web</a:t>
            </a:r>
          </a:p>
        </p:txBody>
      </p:sp>
      <p:sp>
        <p:nvSpPr>
          <p:cNvPr id="5" name="Text Placeholder 4"/>
          <p:cNvSpPr>
            <a:spLocks noGrp="1"/>
          </p:cNvSpPr>
          <p:nvPr>
            <p:ph type="body" sz="quarter" idx="12"/>
          </p:nvPr>
        </p:nvSpPr>
        <p:spPr>
          <a:xfrm>
            <a:off x="274701" y="3509753"/>
            <a:ext cx="9296336" cy="1828007"/>
          </a:xfrm>
        </p:spPr>
        <p:txBody>
          <a:bodyPr/>
          <a:lstStyle/>
          <a:p>
            <a:r>
              <a:rPr lang="en-US" dirty="0"/>
              <a:t>Eduardo Melo, Principal Program Manager Lead</a:t>
            </a:r>
          </a:p>
          <a:p>
            <a:r>
              <a:rPr lang="en-US" dirty="0"/>
              <a:t>Dave Meyers, Senior Program Manager</a:t>
            </a:r>
          </a:p>
        </p:txBody>
      </p:sp>
      <p:sp>
        <p:nvSpPr>
          <p:cNvPr id="2" name="Rectangle 1"/>
          <p:cNvSpPr/>
          <p:nvPr/>
        </p:nvSpPr>
        <p:spPr>
          <a:xfrm>
            <a:off x="11064874" y="144462"/>
            <a:ext cx="1186543" cy="400110"/>
          </a:xfrm>
          <a:prstGeom prst="rect">
            <a:avLst/>
          </a:prstGeom>
        </p:spPr>
        <p:txBody>
          <a:bodyPr wrap="none">
            <a:spAutoFit/>
          </a:bodyPr>
          <a:lstStyle/>
          <a:p>
            <a:r>
              <a:rPr lang="en-US" sz="2000" dirty="0"/>
              <a:t>BRK1044</a:t>
            </a:r>
          </a:p>
        </p:txBody>
      </p:sp>
    </p:spTree>
    <p:extLst>
      <p:ext uri="{BB962C8B-B14F-4D97-AF65-F5344CB8AC3E}">
        <p14:creationId xmlns:p14="http://schemas.microsoft.com/office/powerpoint/2010/main" val="276075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Outlook sessions</a:t>
            </a:r>
          </a:p>
        </p:txBody>
      </p:sp>
      <p:graphicFrame>
        <p:nvGraphicFramePr>
          <p:cNvPr id="6" name="Table 5"/>
          <p:cNvGraphicFramePr>
            <a:graphicFrameLocks noGrp="1"/>
          </p:cNvGraphicFramePr>
          <p:nvPr>
            <p:extLst/>
          </p:nvPr>
        </p:nvGraphicFramePr>
        <p:xfrm>
          <a:off x="284646" y="1368847"/>
          <a:ext cx="11878714" cy="5035022"/>
        </p:xfrm>
        <a:graphic>
          <a:graphicData uri="http://schemas.openxmlformats.org/drawingml/2006/table">
            <a:tbl>
              <a:tblPr firstRow="1" bandRow="1">
                <a:tableStyleId>{8EC20E35-A176-4012-BC5E-935CFFF8708E}</a:tableStyleId>
              </a:tblPr>
              <a:tblGrid>
                <a:gridCol w="2426615">
                  <a:extLst>
                    <a:ext uri="{9D8B030D-6E8A-4147-A177-3AD203B41FA5}">
                      <a16:colId xmlns:a16="http://schemas.microsoft.com/office/drawing/2014/main" val="1913008814"/>
                    </a:ext>
                  </a:extLst>
                </a:gridCol>
                <a:gridCol w="4136260">
                  <a:extLst>
                    <a:ext uri="{9D8B030D-6E8A-4147-A177-3AD203B41FA5}">
                      <a16:colId xmlns:a16="http://schemas.microsoft.com/office/drawing/2014/main" val="891999265"/>
                    </a:ext>
                  </a:extLst>
                </a:gridCol>
                <a:gridCol w="5315839">
                  <a:extLst>
                    <a:ext uri="{9D8B030D-6E8A-4147-A177-3AD203B41FA5}">
                      <a16:colId xmlns:a16="http://schemas.microsoft.com/office/drawing/2014/main" val="2397305814"/>
                    </a:ext>
                  </a:extLst>
                </a:gridCol>
              </a:tblGrid>
              <a:tr h="391693">
                <a:tc>
                  <a:txBody>
                    <a:bodyPr/>
                    <a:lstStyle/>
                    <a:p>
                      <a:r>
                        <a:rPr lang="en-US" sz="1800" dirty="0"/>
                        <a:t>Topic</a:t>
                      </a:r>
                    </a:p>
                  </a:txBody>
                  <a:tcPr marL="93260" marR="93260" marT="55956" marB="55956"/>
                </a:tc>
                <a:tc>
                  <a:txBody>
                    <a:bodyPr/>
                    <a:lstStyle/>
                    <a:p>
                      <a:r>
                        <a:rPr lang="en-US" sz="1800" dirty="0"/>
                        <a:t>Title</a:t>
                      </a:r>
                    </a:p>
                  </a:txBody>
                  <a:tcPr marL="93260" marR="93260" marT="55956" marB="55956"/>
                </a:tc>
                <a:tc>
                  <a:txBody>
                    <a:bodyPr/>
                    <a:lstStyle/>
                    <a:p>
                      <a:r>
                        <a:rPr lang="en-US" sz="1800" dirty="0"/>
                        <a:t>When &amp; Where? </a:t>
                      </a:r>
                    </a:p>
                  </a:txBody>
                  <a:tcPr marL="93260" marR="93260" marT="55956" marB="55956"/>
                </a:tc>
                <a:extLst>
                  <a:ext uri="{0D108BD9-81ED-4DB2-BD59-A6C34878D82A}">
                    <a16:rowId xmlns:a16="http://schemas.microsoft.com/office/drawing/2014/main" val="3957969138"/>
                  </a:ext>
                </a:extLst>
              </a:tr>
              <a:tr h="609301">
                <a:tc>
                  <a:txBody>
                    <a:bodyPr/>
                    <a:lstStyle/>
                    <a:p>
                      <a:r>
                        <a:rPr lang="en-US" sz="1600" dirty="0"/>
                        <a:t>Outlook overview</a:t>
                      </a:r>
                    </a:p>
                  </a:txBody>
                  <a:tcPr marL="93260" marR="93260" marT="55956" marB="55956"/>
                </a:tc>
                <a:tc>
                  <a:txBody>
                    <a:bodyPr/>
                    <a:lstStyle/>
                    <a:p>
                      <a:r>
                        <a:rPr lang="en-US" sz="1600" dirty="0"/>
                        <a:t>What’s new and what’s coming for Microsoft Outlook</a:t>
                      </a:r>
                    </a:p>
                  </a:txBody>
                  <a:tcPr marL="93260" marR="93260" marT="55956" marB="55956"/>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600" dirty="0"/>
                        <a:t>Tuesday, 4:00pm - 5:15pm, Sidney Marcus Auditorium</a:t>
                      </a:r>
                    </a:p>
                  </a:txBody>
                  <a:tcPr marL="93260" marR="93260" marT="55956" marB="55956"/>
                </a:tc>
                <a:extLst>
                  <a:ext uri="{0D108BD9-81ED-4DB2-BD59-A6C34878D82A}">
                    <a16:rowId xmlns:a16="http://schemas.microsoft.com/office/drawing/2014/main" val="3510761783"/>
                  </a:ext>
                </a:extLst>
              </a:tr>
              <a:tr h="609301">
                <a:tc>
                  <a:txBody>
                    <a:bodyPr/>
                    <a:lstStyle/>
                    <a:p>
                      <a:r>
                        <a:rPr lang="en-US" sz="1600" dirty="0"/>
                        <a:t>Windows</a:t>
                      </a:r>
                    </a:p>
                  </a:txBody>
                  <a:tcPr marL="93260" marR="93260" marT="55956" marB="55956"/>
                </a:tc>
                <a:tc>
                  <a:txBody>
                    <a:bodyPr/>
                    <a:lstStyle/>
                    <a:p>
                      <a:r>
                        <a:rPr lang="en-US" sz="1600" dirty="0"/>
                        <a:t>Dive deeper into what’s new and what’s coming in Outlook 2016 for Windows </a:t>
                      </a:r>
                    </a:p>
                  </a:txBody>
                  <a:tcPr marL="93260" marR="93260" marT="55956" marB="55956"/>
                </a:tc>
                <a:tc>
                  <a:txBody>
                    <a:bodyPr/>
                    <a:lstStyle/>
                    <a:p>
                      <a:r>
                        <a:rPr lang="en-US" sz="1600" dirty="0"/>
                        <a:t>Monday, 1:00pm - 1:20pm, Bldg A Theater - Level 3</a:t>
                      </a:r>
                    </a:p>
                    <a:p>
                      <a:r>
                        <a:rPr lang="en-US" sz="1600" dirty="0"/>
                        <a:t>Tuesday, 2:50pm - 3:10pm, Microsoft Theater 4</a:t>
                      </a:r>
                    </a:p>
                  </a:txBody>
                  <a:tcPr marL="93260" marR="93260" marT="55956" marB="55956"/>
                </a:tc>
                <a:extLst>
                  <a:ext uri="{0D108BD9-81ED-4DB2-BD59-A6C34878D82A}">
                    <a16:rowId xmlns:a16="http://schemas.microsoft.com/office/drawing/2014/main" val="3047494519"/>
                  </a:ext>
                </a:extLst>
              </a:tr>
              <a:tr h="609301">
                <a:tc>
                  <a:txBody>
                    <a:bodyPr/>
                    <a:lstStyle/>
                    <a:p>
                      <a:r>
                        <a:rPr lang="en-US" sz="1600" dirty="0"/>
                        <a:t>Mac</a:t>
                      </a:r>
                    </a:p>
                  </a:txBody>
                  <a:tcPr marL="93260" marR="93260" marT="55956" marB="55956"/>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600" dirty="0"/>
                        <a:t>Dive deeper into what’s new and what’s coming in Outlook for Mac</a:t>
                      </a:r>
                    </a:p>
                  </a:txBody>
                  <a:tcPr marL="93260" marR="93260" marT="55956" marB="55956"/>
                </a:tc>
                <a:tc>
                  <a:txBody>
                    <a:bodyPr/>
                    <a:lstStyle/>
                    <a:p>
                      <a:r>
                        <a:rPr lang="en-US" sz="1600" dirty="0"/>
                        <a:t>Tuesday, 5:05pm - 5:25pm, Microsoft Theater 4</a:t>
                      </a:r>
                    </a:p>
                    <a:p>
                      <a:r>
                        <a:rPr lang="en-US" sz="1600" dirty="0"/>
                        <a:t>Wednesday, 5:05pm - 5:25pm, Bldg B Theater - Level 2</a:t>
                      </a:r>
                    </a:p>
                  </a:txBody>
                  <a:tcPr marL="93260" marR="93260" marT="55956" marB="55956"/>
                </a:tc>
                <a:extLst>
                  <a:ext uri="{0D108BD9-81ED-4DB2-BD59-A6C34878D82A}">
                    <a16:rowId xmlns:a16="http://schemas.microsoft.com/office/drawing/2014/main" val="4110854129"/>
                  </a:ext>
                </a:extLst>
              </a:tr>
              <a:tr h="609301">
                <a:tc>
                  <a:txBody>
                    <a:bodyPr/>
                    <a:lstStyle/>
                    <a:p>
                      <a:r>
                        <a:rPr lang="en-US" sz="1600" dirty="0"/>
                        <a:t>Web</a:t>
                      </a:r>
                    </a:p>
                  </a:txBody>
                  <a:tcPr marL="93260" marR="93260" marT="55956" marB="55956"/>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600" dirty="0"/>
                        <a:t>Dive deeper into what’s new and what’s coming in Outlook on the web</a:t>
                      </a:r>
                    </a:p>
                  </a:txBody>
                  <a:tcPr marL="93260" marR="93260" marT="55956" marB="55956"/>
                </a:tc>
                <a:tc>
                  <a:txBody>
                    <a:bodyPr/>
                    <a:lstStyle/>
                    <a:p>
                      <a:r>
                        <a:rPr lang="en-US" sz="1600" dirty="0"/>
                        <a:t>Wednesday, 9:00am - 9:45am, A305 Wednesday</a:t>
                      </a:r>
                    </a:p>
                  </a:txBody>
                  <a:tcPr marL="93260" marR="93260" marT="55956" marB="55956"/>
                </a:tc>
                <a:extLst>
                  <a:ext uri="{0D108BD9-81ED-4DB2-BD59-A6C34878D82A}">
                    <a16:rowId xmlns:a16="http://schemas.microsoft.com/office/drawing/2014/main" val="3971003563"/>
                  </a:ext>
                </a:extLst>
              </a:tr>
              <a:tr h="609301">
                <a:tc>
                  <a:txBody>
                    <a:bodyPr/>
                    <a:lstStyle/>
                    <a:p>
                      <a:r>
                        <a:rPr lang="en-US" sz="1600" dirty="0"/>
                        <a:t>Mobile</a:t>
                      </a:r>
                    </a:p>
                  </a:txBody>
                  <a:tcPr marL="93260" marR="93260" marT="55956" marB="55956"/>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600" dirty="0"/>
                        <a:t>Dive deeper into what’s new and what’s coming in Outlook mobile</a:t>
                      </a:r>
                    </a:p>
                  </a:txBody>
                  <a:tcPr marL="93260" marR="93260" marT="55956" marB="55956"/>
                </a:tc>
                <a:tc>
                  <a:txBody>
                    <a:bodyPr/>
                    <a:lstStyle/>
                    <a:p>
                      <a:r>
                        <a:rPr lang="en-US" sz="1600" dirty="0"/>
                        <a:t>Tuesday, 2:10pm - 2:30pm, Microsoft Theater 3</a:t>
                      </a:r>
                    </a:p>
                    <a:p>
                      <a:r>
                        <a:rPr lang="en-US" sz="1600" dirty="0"/>
                        <a:t>Thursday, 12:05pm - 12:25pm, Bldg A Theater - Level 3</a:t>
                      </a:r>
                    </a:p>
                  </a:txBody>
                  <a:tcPr marL="93260" marR="93260" marT="55956" marB="55956"/>
                </a:tc>
                <a:extLst>
                  <a:ext uri="{0D108BD9-81ED-4DB2-BD59-A6C34878D82A}">
                    <a16:rowId xmlns:a16="http://schemas.microsoft.com/office/drawing/2014/main" val="348405169"/>
                  </a:ext>
                </a:extLst>
              </a:tr>
              <a:tr h="609301">
                <a:tc>
                  <a:txBody>
                    <a:bodyPr/>
                    <a:lstStyle/>
                    <a:p>
                      <a:r>
                        <a:rPr lang="en-US" sz="1600" dirty="0"/>
                        <a:t>Calendar</a:t>
                      </a:r>
                    </a:p>
                  </a:txBody>
                  <a:tcPr marL="93260" marR="93260" marT="55956" marB="55956"/>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600" dirty="0"/>
                        <a:t>Improve shared &amp; delegated calendar experiences in Outlook</a:t>
                      </a:r>
                    </a:p>
                  </a:txBody>
                  <a:tcPr marL="93260" marR="93260" marT="55956" marB="55956"/>
                </a:tc>
                <a:tc>
                  <a:txBody>
                    <a:bodyPr/>
                    <a:lstStyle/>
                    <a:p>
                      <a:r>
                        <a:rPr lang="en-US" sz="1600" dirty="0"/>
                        <a:t>Tuesday, 11:05am - 11:25am, Microsoft Theater 4 </a:t>
                      </a:r>
                    </a:p>
                    <a:p>
                      <a:r>
                        <a:rPr lang="en-US" sz="1600" dirty="0"/>
                        <a:t>Thursday, 3:35pm - 3:55pm, Bldg B Theater - Level 2 </a:t>
                      </a:r>
                    </a:p>
                  </a:txBody>
                  <a:tcPr marL="93260" marR="93260" marT="55956" marB="55956"/>
                </a:tc>
                <a:extLst>
                  <a:ext uri="{0D108BD9-81ED-4DB2-BD59-A6C34878D82A}">
                    <a16:rowId xmlns:a16="http://schemas.microsoft.com/office/drawing/2014/main" val="1333979300"/>
                  </a:ext>
                </a:extLst>
              </a:tr>
              <a:tr h="609301">
                <a:tc>
                  <a:txBody>
                    <a:bodyPr/>
                    <a:lstStyle/>
                    <a:p>
                      <a:r>
                        <a:rPr lang="en-US" sz="1600" dirty="0"/>
                        <a:t>Support</a:t>
                      </a:r>
                    </a:p>
                  </a:txBody>
                  <a:tcPr marL="93260" marR="93260" marT="55956" marB="55956"/>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600" dirty="0"/>
                        <a:t>Discover modern support in Outlook for Exchange Online </a:t>
                      </a:r>
                    </a:p>
                  </a:txBody>
                  <a:tcPr marL="93260" marR="93260" marT="55956" marB="55956"/>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600" dirty="0"/>
                        <a:t>Thursday, 4:00pm - 5:15pm, B207 - B208 </a:t>
                      </a:r>
                    </a:p>
                  </a:txBody>
                  <a:tcPr marL="93260" marR="93260" marT="55956" marB="55956"/>
                </a:tc>
                <a:extLst>
                  <a:ext uri="{0D108BD9-81ED-4DB2-BD59-A6C34878D82A}">
                    <a16:rowId xmlns:a16="http://schemas.microsoft.com/office/drawing/2014/main" val="3491260682"/>
                  </a:ext>
                </a:extLst>
              </a:tr>
              <a:tr h="378222">
                <a:tc>
                  <a:txBody>
                    <a:bodyPr/>
                    <a:lstStyle/>
                    <a:p>
                      <a:r>
                        <a:rPr lang="en-US" sz="1600" dirty="0"/>
                        <a:t>Panel Q&amp;A</a:t>
                      </a:r>
                    </a:p>
                  </a:txBody>
                  <a:tcPr marL="93260" marR="93260" marT="55956" marB="55956"/>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600" dirty="0"/>
                        <a:t>Unplug with the Microsoft Outlook experts</a:t>
                      </a:r>
                    </a:p>
                  </a:txBody>
                  <a:tcPr marL="93260" marR="93260" marT="55956" marB="55956"/>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600" dirty="0"/>
                        <a:t>Thursday, 2:15pm - 3:30pm, B401 - B402</a:t>
                      </a:r>
                    </a:p>
                  </a:txBody>
                  <a:tcPr marL="93260" marR="93260" marT="55956" marB="55956"/>
                </a:tc>
                <a:extLst>
                  <a:ext uri="{0D108BD9-81ED-4DB2-BD59-A6C34878D82A}">
                    <a16:rowId xmlns:a16="http://schemas.microsoft.com/office/drawing/2014/main" val="4240220667"/>
                  </a:ext>
                </a:extLst>
              </a:tr>
            </a:tbl>
          </a:graphicData>
        </a:graphic>
      </p:graphicFrame>
    </p:spTree>
    <p:extLst>
      <p:ext uri="{BB962C8B-B14F-4D97-AF65-F5344CB8AC3E}">
        <p14:creationId xmlns:p14="http://schemas.microsoft.com/office/powerpoint/2010/main" val="61464667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Q&amp;A</a:t>
            </a:r>
          </a:p>
        </p:txBody>
      </p:sp>
    </p:spTree>
    <p:extLst>
      <p:ext uri="{BB962C8B-B14F-4D97-AF65-F5344CB8AC3E}">
        <p14:creationId xmlns:p14="http://schemas.microsoft.com/office/powerpoint/2010/main" val="6308301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07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Intros</a:t>
            </a:r>
          </a:p>
          <a:p>
            <a:r>
              <a:rPr lang="en-US" dirty="0"/>
              <a:t>Outlook family</a:t>
            </a:r>
          </a:p>
          <a:p>
            <a:r>
              <a:rPr lang="en-US" dirty="0"/>
              <a:t>Demos</a:t>
            </a:r>
          </a:p>
          <a:p>
            <a:r>
              <a:rPr lang="en-US" dirty="0"/>
              <a:t>Other sessions</a:t>
            </a:r>
          </a:p>
          <a:p>
            <a:r>
              <a:rPr lang="en-US" dirty="0"/>
              <a:t>Questions</a:t>
            </a:r>
          </a:p>
        </p:txBody>
      </p:sp>
      <p:sp>
        <p:nvSpPr>
          <p:cNvPr id="3" name="Title 2"/>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val="144327900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family </a:t>
            </a:r>
            <a:r>
              <a:rPr lang="en-US"/>
              <a:t>of Outlooks</a:t>
            </a:r>
            <a:endParaRPr lang="en-US" dirty="0"/>
          </a:p>
        </p:txBody>
      </p:sp>
      <p:grpSp>
        <p:nvGrpSpPr>
          <p:cNvPr id="130" name="Group 129"/>
          <p:cNvGrpSpPr/>
          <p:nvPr/>
        </p:nvGrpSpPr>
        <p:grpSpPr>
          <a:xfrm>
            <a:off x="745455" y="2109172"/>
            <a:ext cx="10945214" cy="1963370"/>
            <a:chOff x="730040" y="1318196"/>
            <a:chExt cx="10731576" cy="1925047"/>
          </a:xfrm>
        </p:grpSpPr>
        <p:cxnSp>
          <p:nvCxnSpPr>
            <p:cNvPr id="4" name="Straight Connector 3"/>
            <p:cNvCxnSpPr/>
            <p:nvPr/>
          </p:nvCxnSpPr>
          <p:spPr>
            <a:xfrm flipV="1">
              <a:off x="856237" y="1759500"/>
              <a:ext cx="2194560" cy="1159"/>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55" name="Group 54"/>
            <p:cNvGrpSpPr/>
            <p:nvPr/>
          </p:nvGrpSpPr>
          <p:grpSpPr>
            <a:xfrm>
              <a:off x="856237" y="1982066"/>
              <a:ext cx="2127669" cy="1147505"/>
              <a:chOff x="8520127" y="2382713"/>
              <a:chExt cx="2761931" cy="1487504"/>
            </a:xfrm>
          </p:grpSpPr>
          <p:grpSp>
            <p:nvGrpSpPr>
              <p:cNvPr id="136" name="Group 135"/>
              <p:cNvGrpSpPr>
                <a:grpSpLocks noChangeAspect="1"/>
              </p:cNvGrpSpPr>
              <p:nvPr/>
            </p:nvGrpSpPr>
            <p:grpSpPr bwMode="auto">
              <a:xfrm>
                <a:off x="8520127" y="2382713"/>
                <a:ext cx="2761931" cy="1487504"/>
                <a:chOff x="-158" y="615"/>
                <a:chExt cx="2048" cy="1103"/>
              </a:xfrm>
            </p:grpSpPr>
            <p:sp>
              <p:nvSpPr>
                <p:cNvPr id="137" name="Freeform 136"/>
                <p:cNvSpPr>
                  <a:spLocks/>
                </p:cNvSpPr>
                <p:nvPr/>
              </p:nvSpPr>
              <p:spPr bwMode="auto">
                <a:xfrm>
                  <a:off x="102" y="615"/>
                  <a:ext cx="1532" cy="984"/>
                </a:xfrm>
                <a:custGeom>
                  <a:avLst/>
                  <a:gdLst>
                    <a:gd name="T0" fmla="*/ 625 w 646"/>
                    <a:gd name="T1" fmla="*/ 0 h 414"/>
                    <a:gd name="T2" fmla="*/ 22 w 646"/>
                    <a:gd name="T3" fmla="*/ 0 h 414"/>
                    <a:gd name="T4" fmla="*/ 0 w 646"/>
                    <a:gd name="T5" fmla="*/ 22 h 414"/>
                    <a:gd name="T6" fmla="*/ 0 w 646"/>
                    <a:gd name="T7" fmla="*/ 393 h 414"/>
                    <a:gd name="T8" fmla="*/ 22 w 646"/>
                    <a:gd name="T9" fmla="*/ 414 h 414"/>
                    <a:gd name="T10" fmla="*/ 625 w 646"/>
                    <a:gd name="T11" fmla="*/ 414 h 414"/>
                    <a:gd name="T12" fmla="*/ 646 w 646"/>
                    <a:gd name="T13" fmla="*/ 393 h 414"/>
                    <a:gd name="T14" fmla="*/ 646 w 646"/>
                    <a:gd name="T15" fmla="*/ 22 h 414"/>
                    <a:gd name="T16" fmla="*/ 625 w 646"/>
                    <a:gd name="T17" fmla="*/ 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414">
                      <a:moveTo>
                        <a:pt x="625" y="0"/>
                      </a:moveTo>
                      <a:cubicBezTo>
                        <a:pt x="22" y="0"/>
                        <a:pt x="22" y="0"/>
                        <a:pt x="22" y="0"/>
                      </a:cubicBezTo>
                      <a:cubicBezTo>
                        <a:pt x="11" y="0"/>
                        <a:pt x="0" y="9"/>
                        <a:pt x="0" y="22"/>
                      </a:cubicBezTo>
                      <a:cubicBezTo>
                        <a:pt x="0" y="393"/>
                        <a:pt x="0" y="393"/>
                        <a:pt x="0" y="393"/>
                      </a:cubicBezTo>
                      <a:cubicBezTo>
                        <a:pt x="0" y="406"/>
                        <a:pt x="11" y="414"/>
                        <a:pt x="22" y="414"/>
                      </a:cubicBezTo>
                      <a:cubicBezTo>
                        <a:pt x="625" y="414"/>
                        <a:pt x="625" y="414"/>
                        <a:pt x="625" y="414"/>
                      </a:cubicBezTo>
                      <a:cubicBezTo>
                        <a:pt x="638" y="414"/>
                        <a:pt x="646" y="406"/>
                        <a:pt x="646" y="393"/>
                      </a:cubicBezTo>
                      <a:cubicBezTo>
                        <a:pt x="646" y="22"/>
                        <a:pt x="646" y="22"/>
                        <a:pt x="646" y="22"/>
                      </a:cubicBezTo>
                      <a:cubicBezTo>
                        <a:pt x="646" y="9"/>
                        <a:pt x="638" y="0"/>
                        <a:pt x="625" y="0"/>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138" name="Freeform 137"/>
                <p:cNvSpPr>
                  <a:spLocks/>
                </p:cNvSpPr>
                <p:nvPr/>
              </p:nvSpPr>
              <p:spPr bwMode="auto">
                <a:xfrm>
                  <a:off x="169" y="672"/>
                  <a:ext cx="1398" cy="865"/>
                </a:xfrm>
                <a:custGeom>
                  <a:avLst/>
                  <a:gdLst>
                    <a:gd name="T0" fmla="*/ 590 w 590"/>
                    <a:gd name="T1" fmla="*/ 364 h 364"/>
                    <a:gd name="T2" fmla="*/ 0 w 590"/>
                    <a:gd name="T3" fmla="*/ 364 h 364"/>
                    <a:gd name="T4" fmla="*/ 0 w 590"/>
                    <a:gd name="T5" fmla="*/ 0 h 364"/>
                    <a:gd name="T6" fmla="*/ 590 w 590"/>
                    <a:gd name="T7" fmla="*/ 0 h 364"/>
                    <a:gd name="T8" fmla="*/ 590 w 590"/>
                    <a:gd name="T9" fmla="*/ 364 h 364"/>
                  </a:gdLst>
                  <a:ahLst/>
                  <a:cxnLst>
                    <a:cxn ang="0">
                      <a:pos x="T0" y="T1"/>
                    </a:cxn>
                    <a:cxn ang="0">
                      <a:pos x="T2" y="T3"/>
                    </a:cxn>
                    <a:cxn ang="0">
                      <a:pos x="T4" y="T5"/>
                    </a:cxn>
                    <a:cxn ang="0">
                      <a:pos x="T6" y="T7"/>
                    </a:cxn>
                    <a:cxn ang="0">
                      <a:pos x="T8" y="T9"/>
                    </a:cxn>
                  </a:cxnLst>
                  <a:rect l="0" t="0" r="r" b="b"/>
                  <a:pathLst>
                    <a:path w="590" h="364">
                      <a:moveTo>
                        <a:pt x="590" y="364"/>
                      </a:moveTo>
                      <a:cubicBezTo>
                        <a:pt x="0" y="364"/>
                        <a:pt x="0" y="364"/>
                        <a:pt x="0" y="364"/>
                      </a:cubicBezTo>
                      <a:cubicBezTo>
                        <a:pt x="0" y="0"/>
                        <a:pt x="0" y="0"/>
                        <a:pt x="0" y="0"/>
                      </a:cubicBezTo>
                      <a:cubicBezTo>
                        <a:pt x="590" y="0"/>
                        <a:pt x="590" y="0"/>
                        <a:pt x="590" y="0"/>
                      </a:cubicBezTo>
                      <a:cubicBezTo>
                        <a:pt x="590" y="364"/>
                        <a:pt x="590" y="364"/>
                        <a:pt x="590" y="364"/>
                      </a:cubicBezTo>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139" name="Freeform 138"/>
                <p:cNvSpPr>
                  <a:spLocks/>
                </p:cNvSpPr>
                <p:nvPr/>
              </p:nvSpPr>
              <p:spPr bwMode="auto">
                <a:xfrm>
                  <a:off x="-158" y="1637"/>
                  <a:ext cx="2048" cy="81"/>
                </a:xfrm>
                <a:custGeom>
                  <a:avLst/>
                  <a:gdLst>
                    <a:gd name="T0" fmla="*/ 493 w 864"/>
                    <a:gd name="T1" fmla="*/ 0 h 34"/>
                    <a:gd name="T2" fmla="*/ 493 w 864"/>
                    <a:gd name="T3" fmla="*/ 4 h 34"/>
                    <a:gd name="T4" fmla="*/ 484 w 864"/>
                    <a:gd name="T5" fmla="*/ 10 h 34"/>
                    <a:gd name="T6" fmla="*/ 383 w 864"/>
                    <a:gd name="T7" fmla="*/ 10 h 34"/>
                    <a:gd name="T8" fmla="*/ 374 w 864"/>
                    <a:gd name="T9" fmla="*/ 4 h 34"/>
                    <a:gd name="T10" fmla="*/ 374 w 864"/>
                    <a:gd name="T11" fmla="*/ 0 h 34"/>
                    <a:gd name="T12" fmla="*/ 0 w 864"/>
                    <a:gd name="T13" fmla="*/ 0 h 34"/>
                    <a:gd name="T14" fmla="*/ 0 w 864"/>
                    <a:gd name="T15" fmla="*/ 21 h 34"/>
                    <a:gd name="T16" fmla="*/ 28 w 864"/>
                    <a:gd name="T17" fmla="*/ 34 h 34"/>
                    <a:gd name="T18" fmla="*/ 836 w 864"/>
                    <a:gd name="T19" fmla="*/ 34 h 34"/>
                    <a:gd name="T20" fmla="*/ 864 w 864"/>
                    <a:gd name="T21" fmla="*/ 21 h 34"/>
                    <a:gd name="T22" fmla="*/ 864 w 864"/>
                    <a:gd name="T23" fmla="*/ 0 h 34"/>
                    <a:gd name="T24" fmla="*/ 493 w 864"/>
                    <a:gd name="T2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4" h="34">
                      <a:moveTo>
                        <a:pt x="493" y="0"/>
                      </a:moveTo>
                      <a:cubicBezTo>
                        <a:pt x="493" y="4"/>
                        <a:pt x="493" y="4"/>
                        <a:pt x="493" y="4"/>
                      </a:cubicBezTo>
                      <a:cubicBezTo>
                        <a:pt x="493" y="8"/>
                        <a:pt x="488" y="10"/>
                        <a:pt x="484" y="10"/>
                      </a:cubicBezTo>
                      <a:cubicBezTo>
                        <a:pt x="383" y="10"/>
                        <a:pt x="383" y="10"/>
                        <a:pt x="383" y="10"/>
                      </a:cubicBezTo>
                      <a:cubicBezTo>
                        <a:pt x="378" y="10"/>
                        <a:pt x="374" y="8"/>
                        <a:pt x="374" y="4"/>
                      </a:cubicBezTo>
                      <a:cubicBezTo>
                        <a:pt x="374" y="0"/>
                        <a:pt x="374" y="0"/>
                        <a:pt x="374" y="0"/>
                      </a:cubicBezTo>
                      <a:cubicBezTo>
                        <a:pt x="0" y="0"/>
                        <a:pt x="0" y="0"/>
                        <a:pt x="0" y="0"/>
                      </a:cubicBezTo>
                      <a:cubicBezTo>
                        <a:pt x="0" y="21"/>
                        <a:pt x="0" y="21"/>
                        <a:pt x="0" y="21"/>
                      </a:cubicBezTo>
                      <a:cubicBezTo>
                        <a:pt x="0" y="21"/>
                        <a:pt x="20" y="34"/>
                        <a:pt x="28" y="34"/>
                      </a:cubicBezTo>
                      <a:cubicBezTo>
                        <a:pt x="836" y="34"/>
                        <a:pt x="836" y="34"/>
                        <a:pt x="836" y="34"/>
                      </a:cubicBezTo>
                      <a:cubicBezTo>
                        <a:pt x="845" y="34"/>
                        <a:pt x="864" y="21"/>
                        <a:pt x="864" y="21"/>
                      </a:cubicBezTo>
                      <a:cubicBezTo>
                        <a:pt x="864" y="0"/>
                        <a:pt x="864" y="0"/>
                        <a:pt x="864" y="0"/>
                      </a:cubicBezTo>
                      <a:lnTo>
                        <a:pt x="493" y="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dirty="0">
                    <a:solidFill>
                      <a:srgbClr val="FFFFFF"/>
                    </a:solidFill>
                    <a:latin typeface="Segoe UI"/>
                  </a:endParaRPr>
                </a:p>
              </p:txBody>
            </p:sp>
            <p:sp>
              <p:nvSpPr>
                <p:cNvPr id="140" name="Rectangle 139"/>
                <p:cNvSpPr>
                  <a:spLocks noChangeArrowheads="1"/>
                </p:cNvSpPr>
                <p:nvPr/>
              </p:nvSpPr>
              <p:spPr bwMode="auto">
                <a:xfrm>
                  <a:off x="169" y="672"/>
                  <a:ext cx="1398" cy="8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141" name="Rectangle 140"/>
                <p:cNvSpPr>
                  <a:spLocks noChangeArrowheads="1"/>
                </p:cNvSpPr>
                <p:nvPr/>
              </p:nvSpPr>
              <p:spPr bwMode="auto">
                <a:xfrm>
                  <a:off x="169" y="672"/>
                  <a:ext cx="1398" cy="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142" name="Rectangle 141"/>
                <p:cNvSpPr>
                  <a:spLocks noChangeArrowheads="1"/>
                </p:cNvSpPr>
                <p:nvPr/>
              </p:nvSpPr>
              <p:spPr bwMode="auto">
                <a:xfrm>
                  <a:off x="240" y="753"/>
                  <a:ext cx="1251" cy="159"/>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143" name="Rectangle 142"/>
                <p:cNvSpPr>
                  <a:spLocks noChangeArrowheads="1"/>
                </p:cNvSpPr>
                <p:nvPr/>
              </p:nvSpPr>
              <p:spPr bwMode="auto">
                <a:xfrm>
                  <a:off x="287" y="793"/>
                  <a:ext cx="621" cy="79"/>
                </a:xfrm>
                <a:prstGeom prst="rect">
                  <a:avLst/>
                </a:prstGeom>
                <a:solidFill>
                  <a:srgbClr val="EB3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144" name="Rectangle 143"/>
                <p:cNvSpPr>
                  <a:spLocks noChangeArrowheads="1"/>
                </p:cNvSpPr>
                <p:nvPr/>
              </p:nvSpPr>
              <p:spPr bwMode="auto">
                <a:xfrm>
                  <a:off x="1245" y="812"/>
                  <a:ext cx="199" cy="4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145" name="Rectangle 144"/>
                <p:cNvSpPr>
                  <a:spLocks noChangeArrowheads="1"/>
                </p:cNvSpPr>
                <p:nvPr/>
              </p:nvSpPr>
              <p:spPr bwMode="auto">
                <a:xfrm>
                  <a:off x="240" y="995"/>
                  <a:ext cx="1251" cy="7"/>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146" name="Rectangle 145"/>
                <p:cNvSpPr>
                  <a:spLocks noChangeArrowheads="1"/>
                </p:cNvSpPr>
                <p:nvPr/>
              </p:nvSpPr>
              <p:spPr bwMode="auto">
                <a:xfrm>
                  <a:off x="240" y="995"/>
                  <a:ext cx="1251" cy="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147" name="Rectangle 146"/>
                <p:cNvSpPr>
                  <a:spLocks noChangeArrowheads="1"/>
                </p:cNvSpPr>
                <p:nvPr/>
              </p:nvSpPr>
              <p:spPr bwMode="auto">
                <a:xfrm>
                  <a:off x="240" y="1112"/>
                  <a:ext cx="1251" cy="7"/>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148" name="Rectangle 147"/>
                <p:cNvSpPr>
                  <a:spLocks noChangeArrowheads="1"/>
                </p:cNvSpPr>
                <p:nvPr/>
              </p:nvSpPr>
              <p:spPr bwMode="auto">
                <a:xfrm>
                  <a:off x="240" y="1112"/>
                  <a:ext cx="1251" cy="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149" name="Rectangle 148"/>
                <p:cNvSpPr>
                  <a:spLocks noChangeArrowheads="1"/>
                </p:cNvSpPr>
                <p:nvPr/>
              </p:nvSpPr>
              <p:spPr bwMode="auto">
                <a:xfrm>
                  <a:off x="240" y="1226"/>
                  <a:ext cx="1251" cy="7"/>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150" name="Rectangle 149"/>
                <p:cNvSpPr>
                  <a:spLocks noChangeArrowheads="1"/>
                </p:cNvSpPr>
                <p:nvPr/>
              </p:nvSpPr>
              <p:spPr bwMode="auto">
                <a:xfrm>
                  <a:off x="240" y="1226"/>
                  <a:ext cx="1251" cy="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151" name="Rectangle 150"/>
                <p:cNvSpPr>
                  <a:spLocks noChangeArrowheads="1"/>
                </p:cNvSpPr>
                <p:nvPr/>
              </p:nvSpPr>
              <p:spPr bwMode="auto">
                <a:xfrm>
                  <a:off x="240" y="1342"/>
                  <a:ext cx="1251" cy="7"/>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152" name="Rectangle 151"/>
                <p:cNvSpPr>
                  <a:spLocks noChangeArrowheads="1"/>
                </p:cNvSpPr>
                <p:nvPr/>
              </p:nvSpPr>
              <p:spPr bwMode="auto">
                <a:xfrm>
                  <a:off x="240" y="1342"/>
                  <a:ext cx="1251" cy="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153" name="Rectangle 152"/>
                <p:cNvSpPr>
                  <a:spLocks noChangeArrowheads="1"/>
                </p:cNvSpPr>
                <p:nvPr/>
              </p:nvSpPr>
              <p:spPr bwMode="auto">
                <a:xfrm>
                  <a:off x="240" y="1449"/>
                  <a:ext cx="1251" cy="21"/>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154" name="Freeform 153"/>
                <p:cNvSpPr>
                  <a:spLocks/>
                </p:cNvSpPr>
                <p:nvPr/>
              </p:nvSpPr>
              <p:spPr bwMode="auto">
                <a:xfrm>
                  <a:off x="626" y="1000"/>
                  <a:ext cx="5" cy="2"/>
                </a:xfrm>
                <a:custGeom>
                  <a:avLst/>
                  <a:gdLst>
                    <a:gd name="T0" fmla="*/ 1 w 2"/>
                    <a:gd name="T1" fmla="*/ 0 h 1"/>
                    <a:gd name="T2" fmla="*/ 0 w 2"/>
                    <a:gd name="T3" fmla="*/ 1 h 1"/>
                    <a:gd name="T4" fmla="*/ 2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1" y="1"/>
                        <a:pt x="1" y="1"/>
                        <a:pt x="0" y="1"/>
                      </a:cubicBezTo>
                      <a:cubicBezTo>
                        <a:pt x="2" y="1"/>
                        <a:pt x="2" y="1"/>
                        <a:pt x="2" y="1"/>
                      </a:cubicBezTo>
                      <a:cubicBezTo>
                        <a:pt x="2" y="1"/>
                        <a:pt x="1" y="1"/>
                        <a:pt x="1" y="0"/>
                      </a:cubicBezTo>
                    </a:path>
                  </a:pathLst>
                </a:custGeom>
                <a:solidFill>
                  <a:srgbClr val="F49D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grpSp>
          <p:sp>
            <p:nvSpPr>
              <p:cNvPr id="155" name="Rectangle 154"/>
              <p:cNvSpPr/>
              <p:nvPr/>
            </p:nvSpPr>
            <p:spPr bwMode="auto">
              <a:xfrm>
                <a:off x="8961119" y="2456738"/>
                <a:ext cx="1885342" cy="1189629"/>
              </a:xfrm>
              <a:prstGeom prst="rect">
                <a:avLst/>
              </a:prstGeom>
              <a:solidFill>
                <a:srgbClr val="0072C6"/>
              </a:solidFill>
              <a:ln w="10795" cap="flat" cmpd="sng" algn="ctr">
                <a:noFill/>
                <a:prstDash val="solid"/>
                <a:headEnd type="none" w="med" len="med"/>
                <a:tailEnd type="none" w="med" len="med"/>
              </a:ln>
              <a:effectLst/>
            </p:spPr>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defRPr/>
                </a:pPr>
                <a:endParaRPr lang="en-US" sz="2040" kern="0" dirty="0">
                  <a:gradFill>
                    <a:gsLst>
                      <a:gs pos="0">
                        <a:srgbClr val="FFFFFF"/>
                      </a:gs>
                      <a:gs pos="100000">
                        <a:srgbClr val="FFFFFF"/>
                      </a:gs>
                    </a:gsLst>
                    <a:lin ang="5400000" scaled="0"/>
                  </a:gradFill>
                  <a:latin typeface="Segoe UI"/>
                </a:endParaRPr>
              </a:p>
            </p:txBody>
          </p:sp>
          <p:pic>
            <p:nvPicPr>
              <p:cNvPr id="156" name="Picture 15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97" t="16873" r="79540" b="16702"/>
              <a:stretch/>
            </p:blipFill>
            <p:spPr bwMode="auto">
              <a:xfrm>
                <a:off x="9512240" y="2618337"/>
                <a:ext cx="811096" cy="773372"/>
              </a:xfrm>
              <a:prstGeom prst="rect">
                <a:avLst/>
              </a:prstGeom>
              <a:solidFill>
                <a:srgbClr val="0072C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7" name="Group 56"/>
            <p:cNvGrpSpPr>
              <a:grpSpLocks noChangeAspect="1"/>
            </p:cNvGrpSpPr>
            <p:nvPr/>
          </p:nvGrpSpPr>
          <p:grpSpPr>
            <a:xfrm>
              <a:off x="9395849" y="1981875"/>
              <a:ext cx="2027081" cy="1196279"/>
              <a:chOff x="4768783" y="4525200"/>
              <a:chExt cx="2410490" cy="1422547"/>
            </a:xfrm>
          </p:grpSpPr>
          <p:grpSp>
            <p:nvGrpSpPr>
              <p:cNvPr id="283" name="Group 282"/>
              <p:cNvGrpSpPr>
                <a:grpSpLocks noChangeAspect="1"/>
              </p:cNvGrpSpPr>
              <p:nvPr/>
            </p:nvGrpSpPr>
            <p:grpSpPr>
              <a:xfrm>
                <a:off x="6442544" y="4533337"/>
                <a:ext cx="736729" cy="1414410"/>
                <a:chOff x="6013054" y="2799428"/>
                <a:chExt cx="663144" cy="1259406"/>
              </a:xfrm>
            </p:grpSpPr>
            <p:grpSp>
              <p:nvGrpSpPr>
                <p:cNvPr id="284" name="Group 283"/>
                <p:cNvGrpSpPr/>
                <p:nvPr/>
              </p:nvGrpSpPr>
              <p:grpSpPr>
                <a:xfrm>
                  <a:off x="6013054" y="2799428"/>
                  <a:ext cx="663144" cy="1259406"/>
                  <a:chOff x="5651685" y="-476444"/>
                  <a:chExt cx="1669255" cy="2809977"/>
                </a:xfrm>
              </p:grpSpPr>
              <p:sp>
                <p:nvSpPr>
                  <p:cNvPr id="288" name="Rectangle 287"/>
                  <p:cNvSpPr/>
                  <p:nvPr/>
                </p:nvSpPr>
                <p:spPr bwMode="auto">
                  <a:xfrm>
                    <a:off x="6203006" y="-476444"/>
                    <a:ext cx="566612" cy="171451"/>
                  </a:xfrm>
                  <a:prstGeom prst="rect">
                    <a:avLst/>
                  </a:prstGeom>
                  <a:solidFill>
                    <a:srgbClr val="505050"/>
                  </a:solidFill>
                  <a:ln w="9525" cap="flat" cmpd="sng" algn="ctr">
                    <a:noFill/>
                    <a:prstDash val="solid"/>
                    <a:headEnd type="none" w="med" len="med"/>
                    <a:tailEnd type="none" w="med" len="med"/>
                  </a:ln>
                  <a:effectLst/>
                </p:spPr>
                <p:txBody>
                  <a:bodyPr rot="0" spcFirstLastPara="0" vert="horz" wrap="square" lIns="182806" tIns="146246" rIns="182806" bIns="146246" numCol="1" spcCol="0" rtlCol="0" fromWordArt="0" anchor="t" anchorCtr="0" forceAA="0" compatLnSpc="1">
                    <a:prstTxWarp prst="textNoShape">
                      <a:avLst/>
                    </a:prstTxWarp>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932013" fontAlgn="base">
                      <a:lnSpc>
                        <a:spcPct val="90000"/>
                      </a:lnSpc>
                      <a:spcBef>
                        <a:spcPct val="0"/>
                      </a:spcBef>
                      <a:spcAft>
                        <a:spcPct val="0"/>
                      </a:spcAft>
                      <a:defRPr/>
                    </a:pPr>
                    <a:endParaRPr lang="en-US" sz="2399"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89" name="Freeform 288"/>
                  <p:cNvSpPr/>
                  <p:nvPr/>
                </p:nvSpPr>
                <p:spPr bwMode="auto">
                  <a:xfrm>
                    <a:off x="5651685" y="-476444"/>
                    <a:ext cx="1669255" cy="2809977"/>
                  </a:xfrm>
                  <a:custGeom>
                    <a:avLst/>
                    <a:gdLst>
                      <a:gd name="connsiteX0" fmla="*/ 239948 w 1715629"/>
                      <a:gd name="connsiteY0" fmla="*/ 0 h 2809977"/>
                      <a:gd name="connsiteX1" fmla="*/ 622279 w 1715629"/>
                      <a:gd name="connsiteY1" fmla="*/ 0 h 2809977"/>
                      <a:gd name="connsiteX2" fmla="*/ 626704 w 1715629"/>
                      <a:gd name="connsiteY2" fmla="*/ 21916 h 2809977"/>
                      <a:gd name="connsiteX3" fmla="*/ 705692 w 1715629"/>
                      <a:gd name="connsiteY3" fmla="*/ 74273 h 2809977"/>
                      <a:gd name="connsiteX4" fmla="*/ 1009937 w 1715629"/>
                      <a:gd name="connsiteY4" fmla="*/ 74273 h 2809977"/>
                      <a:gd name="connsiteX5" fmla="*/ 1088926 w 1715629"/>
                      <a:gd name="connsiteY5" fmla="*/ 21916 h 2809977"/>
                      <a:gd name="connsiteX6" fmla="*/ 1093350 w 1715629"/>
                      <a:gd name="connsiteY6" fmla="*/ 0 h 2809977"/>
                      <a:gd name="connsiteX7" fmla="*/ 1475681 w 1715629"/>
                      <a:gd name="connsiteY7" fmla="*/ 0 h 2809977"/>
                      <a:gd name="connsiteX8" fmla="*/ 1715629 w 1715629"/>
                      <a:gd name="connsiteY8" fmla="*/ 239948 h 2809977"/>
                      <a:gd name="connsiteX9" fmla="*/ 1715629 w 1715629"/>
                      <a:gd name="connsiteY9" fmla="*/ 2570029 h 2809977"/>
                      <a:gd name="connsiteX10" fmla="*/ 1475681 w 1715629"/>
                      <a:gd name="connsiteY10" fmla="*/ 2809977 h 2809977"/>
                      <a:gd name="connsiteX11" fmla="*/ 239948 w 1715629"/>
                      <a:gd name="connsiteY11" fmla="*/ 2809977 h 2809977"/>
                      <a:gd name="connsiteX12" fmla="*/ 0 w 1715629"/>
                      <a:gd name="connsiteY12" fmla="*/ 2570029 h 2809977"/>
                      <a:gd name="connsiteX13" fmla="*/ 0 w 1715629"/>
                      <a:gd name="connsiteY13" fmla="*/ 239948 h 2809977"/>
                      <a:gd name="connsiteX14" fmla="*/ 239948 w 1715629"/>
                      <a:gd name="connsiteY14" fmla="*/ 0 h 280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5629" h="2809977">
                        <a:moveTo>
                          <a:pt x="239948" y="0"/>
                        </a:moveTo>
                        <a:lnTo>
                          <a:pt x="622279" y="0"/>
                        </a:lnTo>
                        <a:lnTo>
                          <a:pt x="626704" y="21916"/>
                        </a:lnTo>
                        <a:cubicBezTo>
                          <a:pt x="639718" y="52684"/>
                          <a:pt x="670184" y="74273"/>
                          <a:pt x="705692" y="74273"/>
                        </a:cubicBezTo>
                        <a:lnTo>
                          <a:pt x="1009937" y="74273"/>
                        </a:lnTo>
                        <a:cubicBezTo>
                          <a:pt x="1045446" y="74273"/>
                          <a:pt x="1075912" y="52684"/>
                          <a:pt x="1088926" y="21916"/>
                        </a:cubicBezTo>
                        <a:lnTo>
                          <a:pt x="1093350" y="0"/>
                        </a:lnTo>
                        <a:lnTo>
                          <a:pt x="1475681" y="0"/>
                        </a:lnTo>
                        <a:cubicBezTo>
                          <a:pt x="1608201" y="0"/>
                          <a:pt x="1715629" y="107428"/>
                          <a:pt x="1715629" y="239948"/>
                        </a:cubicBezTo>
                        <a:lnTo>
                          <a:pt x="1715629" y="2570029"/>
                        </a:lnTo>
                        <a:cubicBezTo>
                          <a:pt x="1715629" y="2702549"/>
                          <a:pt x="1608201" y="2809977"/>
                          <a:pt x="1475681" y="2809977"/>
                        </a:cubicBezTo>
                        <a:lnTo>
                          <a:pt x="239948" y="2809977"/>
                        </a:lnTo>
                        <a:cubicBezTo>
                          <a:pt x="107428" y="2809977"/>
                          <a:pt x="0" y="2702549"/>
                          <a:pt x="0" y="2570029"/>
                        </a:cubicBezTo>
                        <a:lnTo>
                          <a:pt x="0" y="239948"/>
                        </a:lnTo>
                        <a:cubicBezTo>
                          <a:pt x="0" y="107428"/>
                          <a:pt x="107428" y="0"/>
                          <a:pt x="239948" y="0"/>
                        </a:cubicBezTo>
                        <a:close/>
                      </a:path>
                    </a:pathLst>
                  </a:custGeom>
                  <a:solidFill>
                    <a:srgbClr val="000000"/>
                  </a:solidFill>
                  <a:ln w="9525" cap="flat" cmpd="sng" algn="ctr">
                    <a:noFill/>
                    <a:prstDash val="solid"/>
                    <a:headEnd type="none" w="med" len="med"/>
                    <a:tailEnd type="none" w="med" len="med"/>
                  </a:ln>
                  <a:effectLst/>
                </p:spPr>
                <p:txBody>
                  <a:bodyPr rot="0" spcFirstLastPara="0" vert="horz" wrap="square" lIns="182806" tIns="146246" rIns="182806" bIns="146246" numCol="1" spcCol="0" rtlCol="0" fromWordArt="0" anchor="t" anchorCtr="0" forceAA="0" compatLnSpc="1">
                    <a:prstTxWarp prst="textNoShape">
                      <a:avLst/>
                    </a:prstTxWarp>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932013" fontAlgn="base">
                      <a:lnSpc>
                        <a:spcPct val="90000"/>
                      </a:lnSpc>
                      <a:spcBef>
                        <a:spcPct val="0"/>
                      </a:spcBef>
                      <a:spcAft>
                        <a:spcPct val="0"/>
                      </a:spcAft>
                      <a:defRPr/>
                    </a:pPr>
                    <a:endParaRPr lang="en-US" sz="2399"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90" name="Rectangle 289"/>
                  <p:cNvSpPr/>
                  <p:nvPr/>
                </p:nvSpPr>
                <p:spPr bwMode="auto">
                  <a:xfrm>
                    <a:off x="5724555" y="-242769"/>
                    <a:ext cx="1523513" cy="2278307"/>
                  </a:xfrm>
                  <a:prstGeom prst="rect">
                    <a:avLst/>
                  </a:prstGeom>
                  <a:solidFill>
                    <a:srgbClr val="FFFFFF"/>
                  </a:solidFill>
                  <a:ln w="9525" cap="flat" cmpd="sng" algn="ctr">
                    <a:noFill/>
                    <a:prstDash val="solid"/>
                    <a:headEnd type="none" w="med" len="med"/>
                    <a:tailEnd type="none" w="med" len="med"/>
                  </a:ln>
                  <a:effectLst/>
                </p:spPr>
                <p:txBody>
                  <a:bodyPr rot="0" spcFirstLastPara="0" vert="horz" wrap="square" lIns="182806" tIns="146246" rIns="182806" bIns="146246" numCol="1" spcCol="0" rtlCol="0" fromWordArt="0" anchor="t" anchorCtr="0" forceAA="0" compatLnSpc="1">
                    <a:prstTxWarp prst="textNoShape">
                      <a:avLst/>
                    </a:prstTxWarp>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932013" fontAlgn="base">
                      <a:lnSpc>
                        <a:spcPct val="90000"/>
                      </a:lnSpc>
                      <a:spcBef>
                        <a:spcPct val="0"/>
                      </a:spcBef>
                      <a:spcAft>
                        <a:spcPct val="0"/>
                      </a:spcAft>
                      <a:defRPr/>
                    </a:pPr>
                    <a:endParaRPr lang="en-US" sz="2399"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291" name="Group 290"/>
                  <p:cNvGrpSpPr/>
                  <p:nvPr/>
                </p:nvGrpSpPr>
                <p:grpSpPr>
                  <a:xfrm>
                    <a:off x="6124436" y="2123612"/>
                    <a:ext cx="723752" cy="98117"/>
                    <a:chOff x="6147223" y="2123612"/>
                    <a:chExt cx="723752" cy="98117"/>
                  </a:xfrm>
                </p:grpSpPr>
                <p:sp>
                  <p:nvSpPr>
                    <p:cNvPr id="292" name="Rounded Rectangle 291"/>
                    <p:cNvSpPr/>
                    <p:nvPr/>
                  </p:nvSpPr>
                  <p:spPr bwMode="auto">
                    <a:xfrm>
                      <a:off x="6366215" y="2123612"/>
                      <a:ext cx="285769" cy="98117"/>
                    </a:xfrm>
                    <a:prstGeom prst="roundRect">
                      <a:avLst>
                        <a:gd name="adj" fmla="val 50000"/>
                      </a:avLst>
                    </a:prstGeom>
                    <a:solidFill>
                      <a:srgbClr val="505050"/>
                    </a:solidFill>
                    <a:ln w="9525" cap="flat" cmpd="sng" algn="ctr">
                      <a:noFill/>
                      <a:prstDash val="solid"/>
                      <a:headEnd type="none" w="med" len="med"/>
                      <a:tailEnd type="none" w="med" len="med"/>
                    </a:ln>
                    <a:effectLst/>
                  </p:spPr>
                  <p:txBody>
                    <a:bodyPr rot="0" spcFirstLastPara="0" vert="horz" wrap="square" lIns="182806" tIns="146246" rIns="182806" bIns="146246" numCol="1" spcCol="0" rtlCol="0" fromWordArt="0" anchor="t" anchorCtr="0" forceAA="0" compatLnSpc="1">
                      <a:prstTxWarp prst="textNoShape">
                        <a:avLst/>
                      </a:prstTxWarp>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932013" fontAlgn="base">
                        <a:lnSpc>
                          <a:spcPct val="90000"/>
                        </a:lnSpc>
                        <a:spcBef>
                          <a:spcPct val="0"/>
                        </a:spcBef>
                        <a:spcAft>
                          <a:spcPct val="0"/>
                        </a:spcAft>
                        <a:defRPr/>
                      </a:pPr>
                      <a:endParaRPr lang="en-US" sz="2399"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93" name="Oval 292"/>
                    <p:cNvSpPr/>
                    <p:nvPr/>
                  </p:nvSpPr>
                  <p:spPr bwMode="auto">
                    <a:xfrm>
                      <a:off x="6147223" y="2137745"/>
                      <a:ext cx="69850" cy="69850"/>
                    </a:xfrm>
                    <a:prstGeom prst="ellipse">
                      <a:avLst/>
                    </a:prstGeom>
                    <a:solidFill>
                      <a:srgbClr val="505050"/>
                    </a:solidFill>
                    <a:ln w="9525" cap="flat" cmpd="sng" algn="ctr">
                      <a:noFill/>
                      <a:prstDash val="solid"/>
                      <a:headEnd type="none" w="med" len="med"/>
                      <a:tailEnd type="none" w="med" len="med"/>
                    </a:ln>
                    <a:effectLst/>
                  </p:spPr>
                  <p:txBody>
                    <a:bodyPr rot="0" spcFirstLastPara="0" vert="horz" wrap="square" lIns="182806" tIns="146246" rIns="182806" bIns="146246" numCol="1" spcCol="0" rtlCol="0" fromWordArt="0" anchor="t" anchorCtr="0" forceAA="0" compatLnSpc="1">
                      <a:prstTxWarp prst="textNoShape">
                        <a:avLst/>
                      </a:prstTxWarp>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932013" fontAlgn="base">
                        <a:lnSpc>
                          <a:spcPct val="90000"/>
                        </a:lnSpc>
                        <a:spcBef>
                          <a:spcPct val="0"/>
                        </a:spcBef>
                        <a:spcAft>
                          <a:spcPct val="0"/>
                        </a:spcAft>
                        <a:defRPr/>
                      </a:pPr>
                      <a:endParaRPr lang="en-US" sz="2399"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94" name="Oval 293"/>
                    <p:cNvSpPr/>
                    <p:nvPr/>
                  </p:nvSpPr>
                  <p:spPr bwMode="auto">
                    <a:xfrm>
                      <a:off x="6801125" y="2137745"/>
                      <a:ext cx="69850" cy="69850"/>
                    </a:xfrm>
                    <a:prstGeom prst="ellipse">
                      <a:avLst/>
                    </a:prstGeom>
                    <a:solidFill>
                      <a:srgbClr val="505050"/>
                    </a:solidFill>
                    <a:ln w="9525" cap="flat" cmpd="sng" algn="ctr">
                      <a:noFill/>
                      <a:prstDash val="solid"/>
                      <a:headEnd type="none" w="med" len="med"/>
                      <a:tailEnd type="none" w="med" len="med"/>
                    </a:ln>
                    <a:effectLst/>
                  </p:spPr>
                  <p:txBody>
                    <a:bodyPr rot="0" spcFirstLastPara="0" vert="horz" wrap="square" lIns="182806" tIns="146246" rIns="182806" bIns="146246" numCol="1" spcCol="0" rtlCol="0" fromWordArt="0" anchor="t" anchorCtr="0" forceAA="0" compatLnSpc="1">
                      <a:prstTxWarp prst="textNoShape">
                        <a:avLst/>
                      </a:prstTxWarp>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932013" fontAlgn="base">
                        <a:lnSpc>
                          <a:spcPct val="90000"/>
                        </a:lnSpc>
                        <a:spcBef>
                          <a:spcPct val="0"/>
                        </a:spcBef>
                        <a:spcAft>
                          <a:spcPct val="0"/>
                        </a:spcAft>
                        <a:defRPr/>
                      </a:pPr>
                      <a:endParaRPr lang="en-US" sz="2399"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sp>
              <p:nvSpPr>
                <p:cNvPr id="285" name="Rectangle 284"/>
                <p:cNvSpPr/>
                <p:nvPr/>
              </p:nvSpPr>
              <p:spPr bwMode="auto">
                <a:xfrm>
                  <a:off x="6050726" y="3006552"/>
                  <a:ext cx="454513" cy="801166"/>
                </a:xfrm>
                <a:prstGeom prst="rect">
                  <a:avLst/>
                </a:prstGeom>
                <a:solidFill>
                  <a:srgbClr val="FFFFFF"/>
                </a:solidFill>
                <a:ln w="9525" cap="flat" cmpd="sng" algn="ctr">
                  <a:noFill/>
                  <a:prstDash val="solid"/>
                  <a:headEnd type="none" w="med" len="med"/>
                  <a:tailEnd type="none" w="med" len="med"/>
                </a:ln>
                <a:effectLst/>
              </p:spPr>
              <p:txBody>
                <a:bodyPr rot="0" spcFirstLastPara="0" vert="horz" wrap="square" lIns="182806" tIns="146246" rIns="182806" bIns="146246" numCol="1" spcCol="0" rtlCol="0" fromWordArt="0" anchor="t" anchorCtr="0" forceAA="0" compatLnSpc="1">
                  <a:prstTxWarp prst="textNoShape">
                    <a:avLst/>
                  </a:prstTxWarp>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932013" fontAlgn="base">
                    <a:lnSpc>
                      <a:spcPct val="90000"/>
                    </a:lnSpc>
                    <a:spcBef>
                      <a:spcPct val="0"/>
                    </a:spcBef>
                    <a:spcAft>
                      <a:spcPct val="0"/>
                    </a:spcAft>
                    <a:defRPr/>
                  </a:pPr>
                  <a:endParaRPr lang="en-US" sz="2399"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86" name="Rectangle 285"/>
                <p:cNvSpPr/>
                <p:nvPr/>
              </p:nvSpPr>
              <p:spPr bwMode="auto">
                <a:xfrm>
                  <a:off x="6041325" y="2904190"/>
                  <a:ext cx="611850" cy="1021085"/>
                </a:xfrm>
                <a:prstGeom prst="rect">
                  <a:avLst/>
                </a:prstGeom>
                <a:solidFill>
                  <a:srgbClr val="0072C6"/>
                </a:solidFill>
                <a:ln w="9525" cap="flat" cmpd="sng" algn="ctr">
                  <a:noFill/>
                  <a:prstDash val="solid"/>
                  <a:headEnd type="none" w="med" len="med"/>
                  <a:tailEnd type="none" w="med" len="med"/>
                </a:ln>
                <a:effectLst/>
              </p:spPr>
              <p:txBody>
                <a:bodyPr rot="0" spcFirstLastPara="0" vert="horz" wrap="square" lIns="182780" tIns="146224" rIns="182780" bIns="146224" numCol="1" spcCol="0" rtlCol="0" fromWordArt="0" anchor="t" anchorCtr="0" forceAA="0" compatLnSpc="1">
                  <a:prstTxWarp prst="textNoShape">
                    <a:avLst/>
                  </a:prstTxWarp>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931835" fontAlgn="base">
                    <a:lnSpc>
                      <a:spcPct val="90000"/>
                    </a:lnSpc>
                    <a:spcBef>
                      <a:spcPct val="0"/>
                    </a:spcBef>
                    <a:spcAft>
                      <a:spcPct val="0"/>
                    </a:spcAft>
                    <a:defRPr/>
                  </a:pPr>
                  <a:endParaRPr lang="en-US" sz="2399"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287" name="Picture 286"/>
                <p:cNvPicPr>
                  <a:picLocks noChangeAspect="1" noChangeArrowheads="1"/>
                </p:cNvPicPr>
                <p:nvPr/>
              </p:nvPicPr>
              <p:blipFill>
                <a:blip r:embed="rId4" cstate="print">
                  <a:lum bright="100000"/>
                  <a:extLst>
                    <a:ext uri="{28A0092B-C50C-407E-A947-70E740481C1C}">
                      <a14:useLocalDpi xmlns:a14="http://schemas.microsoft.com/office/drawing/2010/main" val="0"/>
                    </a:ext>
                  </a:extLst>
                </a:blip>
                <a:srcRect/>
                <a:stretch>
                  <a:fillRect/>
                </a:stretch>
              </p:blipFill>
              <p:spPr bwMode="auto">
                <a:xfrm>
                  <a:off x="6170291" y="3209466"/>
                  <a:ext cx="353561" cy="415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95" name="Group 294"/>
              <p:cNvGrpSpPr>
                <a:grpSpLocks noChangeAspect="1"/>
              </p:cNvGrpSpPr>
              <p:nvPr/>
            </p:nvGrpSpPr>
            <p:grpSpPr>
              <a:xfrm>
                <a:off x="4768783" y="4525200"/>
                <a:ext cx="752031" cy="1409760"/>
                <a:chOff x="6762203" y="3960821"/>
                <a:chExt cx="814776" cy="1527381"/>
              </a:xfrm>
            </p:grpSpPr>
            <p:sp>
              <p:nvSpPr>
                <p:cNvPr id="296" name="Freeform 295"/>
                <p:cNvSpPr>
                  <a:spLocks/>
                </p:cNvSpPr>
                <p:nvPr/>
              </p:nvSpPr>
              <p:spPr bwMode="auto">
                <a:xfrm>
                  <a:off x="6762203" y="3960821"/>
                  <a:ext cx="770868" cy="1527381"/>
                </a:xfrm>
                <a:custGeom>
                  <a:avLst/>
                  <a:gdLst>
                    <a:gd name="T0" fmla="*/ 98 w 98"/>
                    <a:gd name="T1" fmla="*/ 193 h 197"/>
                    <a:gd name="T2" fmla="*/ 94 w 98"/>
                    <a:gd name="T3" fmla="*/ 197 h 197"/>
                    <a:gd name="T4" fmla="*/ 4 w 98"/>
                    <a:gd name="T5" fmla="*/ 197 h 197"/>
                    <a:gd name="T6" fmla="*/ 0 w 98"/>
                    <a:gd name="T7" fmla="*/ 193 h 197"/>
                    <a:gd name="T8" fmla="*/ 0 w 98"/>
                    <a:gd name="T9" fmla="*/ 4 h 197"/>
                    <a:gd name="T10" fmla="*/ 4 w 98"/>
                    <a:gd name="T11" fmla="*/ 0 h 197"/>
                    <a:gd name="T12" fmla="*/ 94 w 98"/>
                    <a:gd name="T13" fmla="*/ 0 h 197"/>
                    <a:gd name="T14" fmla="*/ 98 w 98"/>
                    <a:gd name="T15" fmla="*/ 4 h 197"/>
                    <a:gd name="T16" fmla="*/ 98 w 98"/>
                    <a:gd name="T17" fmla="*/ 193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197">
                      <a:moveTo>
                        <a:pt x="98" y="193"/>
                      </a:moveTo>
                      <a:cubicBezTo>
                        <a:pt x="98" y="195"/>
                        <a:pt x="96" y="197"/>
                        <a:pt x="94" y="197"/>
                      </a:cubicBezTo>
                      <a:cubicBezTo>
                        <a:pt x="4" y="197"/>
                        <a:pt x="4" y="197"/>
                        <a:pt x="4" y="197"/>
                      </a:cubicBezTo>
                      <a:cubicBezTo>
                        <a:pt x="2" y="197"/>
                        <a:pt x="0" y="195"/>
                        <a:pt x="0" y="193"/>
                      </a:cubicBezTo>
                      <a:cubicBezTo>
                        <a:pt x="0" y="4"/>
                        <a:pt x="0" y="4"/>
                        <a:pt x="0" y="4"/>
                      </a:cubicBezTo>
                      <a:cubicBezTo>
                        <a:pt x="0" y="2"/>
                        <a:pt x="2" y="0"/>
                        <a:pt x="4" y="0"/>
                      </a:cubicBezTo>
                      <a:cubicBezTo>
                        <a:pt x="94" y="0"/>
                        <a:pt x="94" y="0"/>
                        <a:pt x="94" y="0"/>
                      </a:cubicBezTo>
                      <a:cubicBezTo>
                        <a:pt x="96" y="0"/>
                        <a:pt x="98" y="2"/>
                        <a:pt x="98" y="4"/>
                      </a:cubicBezTo>
                      <a:lnTo>
                        <a:pt x="98" y="1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297" name="Freeform 296"/>
                <p:cNvSpPr>
                  <a:spLocks/>
                </p:cNvSpPr>
                <p:nvPr/>
              </p:nvSpPr>
              <p:spPr bwMode="auto">
                <a:xfrm>
                  <a:off x="6881352" y="5387717"/>
                  <a:ext cx="22968" cy="38760"/>
                </a:xfrm>
                <a:custGeom>
                  <a:avLst/>
                  <a:gdLst>
                    <a:gd name="T0" fmla="*/ 16 w 16"/>
                    <a:gd name="T1" fmla="*/ 27 h 27"/>
                    <a:gd name="T2" fmla="*/ 0 w 16"/>
                    <a:gd name="T3" fmla="*/ 10 h 27"/>
                    <a:gd name="T4" fmla="*/ 16 w 16"/>
                    <a:gd name="T5" fmla="*/ 0 h 27"/>
                  </a:gdLst>
                  <a:ahLst/>
                  <a:cxnLst>
                    <a:cxn ang="0">
                      <a:pos x="T0" y="T1"/>
                    </a:cxn>
                    <a:cxn ang="0">
                      <a:pos x="T2" y="T3"/>
                    </a:cxn>
                    <a:cxn ang="0">
                      <a:pos x="T4" y="T5"/>
                    </a:cxn>
                  </a:cxnLst>
                  <a:rect l="0" t="0" r="r" b="b"/>
                  <a:pathLst>
                    <a:path w="16" h="27">
                      <a:moveTo>
                        <a:pt x="16" y="27"/>
                      </a:moveTo>
                      <a:lnTo>
                        <a:pt x="0" y="10"/>
                      </a:lnTo>
                      <a:lnTo>
                        <a:pt x="16" y="0"/>
                      </a:lnTo>
                    </a:path>
                  </a:pathLst>
                </a:custGeom>
                <a:solidFill>
                  <a:srgbClr val="FFFFFF"/>
                </a:solidFill>
                <a:ln w="7938" cap="rnd">
                  <a:solidFill>
                    <a:srgbClr val="969696"/>
                  </a:solidFill>
                  <a:prstDash val="solid"/>
                  <a:miter lim="800000"/>
                  <a:headEnd/>
                  <a:tailEnd/>
                </a:ln>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298" name="Line 23"/>
                <p:cNvSpPr>
                  <a:spLocks noChangeShapeType="1"/>
                </p:cNvSpPr>
                <p:nvPr/>
              </p:nvSpPr>
              <p:spPr bwMode="auto">
                <a:xfrm>
                  <a:off x="6881352" y="5402072"/>
                  <a:ext cx="38760" cy="0"/>
                </a:xfrm>
                <a:prstGeom prst="line">
                  <a:avLst/>
                </a:prstGeom>
                <a:noFill/>
                <a:ln w="7938" cap="rnd">
                  <a:solidFill>
                    <a:srgbClr val="969696"/>
                  </a:solidFill>
                  <a:prstDash val="solid"/>
                  <a:miter lim="800000"/>
                  <a:headEnd/>
                  <a:tailEnd/>
                </a:ln>
                <a:extLst>
                  <a:ext uri="{909E8E84-426E-40DD-AFC4-6F175D3DCCD1}">
                    <a14:hiddenFill xmlns:a14="http://schemas.microsoft.com/office/drawing/2010/main">
                      <a:noFill/>
                    </a14:hiddenFill>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299" name="Oval 298"/>
                <p:cNvSpPr>
                  <a:spLocks noChangeArrowheads="1"/>
                </p:cNvSpPr>
                <p:nvPr/>
              </p:nvSpPr>
              <p:spPr bwMode="auto">
                <a:xfrm>
                  <a:off x="7383779" y="5387717"/>
                  <a:ext cx="31581" cy="30147"/>
                </a:xfrm>
                <a:prstGeom prst="ellipse">
                  <a:avLst/>
                </a:prstGeom>
                <a:solidFill>
                  <a:srgbClr val="000000"/>
                </a:solidFill>
                <a:ln w="7938" cap="rnd">
                  <a:solidFill>
                    <a:srgbClr val="969696"/>
                  </a:solidFill>
                  <a:prstDash val="solid"/>
                  <a:miter lim="800000"/>
                  <a:headEnd/>
                  <a:tailEnd/>
                </a:ln>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300" name="Line 25"/>
                <p:cNvSpPr>
                  <a:spLocks noChangeShapeType="1"/>
                </p:cNvSpPr>
                <p:nvPr/>
              </p:nvSpPr>
              <p:spPr bwMode="auto">
                <a:xfrm flipH="1">
                  <a:off x="7375166" y="5410685"/>
                  <a:ext cx="8613" cy="15791"/>
                </a:xfrm>
                <a:prstGeom prst="line">
                  <a:avLst/>
                </a:prstGeom>
                <a:noFill/>
                <a:ln w="7938" cap="rnd">
                  <a:solidFill>
                    <a:srgbClr val="969696"/>
                  </a:solidFill>
                  <a:prstDash val="solid"/>
                  <a:miter lim="800000"/>
                  <a:headEnd/>
                  <a:tailEnd/>
                </a:ln>
                <a:extLst>
                  <a:ext uri="{909E8E84-426E-40DD-AFC4-6F175D3DCCD1}">
                    <a14:hiddenFill xmlns:a14="http://schemas.microsoft.com/office/drawing/2010/main">
                      <a:noFill/>
                    </a14:hiddenFill>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301" name="Freeform 300"/>
                <p:cNvSpPr>
                  <a:spLocks/>
                </p:cNvSpPr>
                <p:nvPr/>
              </p:nvSpPr>
              <p:spPr bwMode="auto">
                <a:xfrm>
                  <a:off x="7148356" y="5379104"/>
                  <a:ext cx="22968" cy="22968"/>
                </a:xfrm>
                <a:custGeom>
                  <a:avLst/>
                  <a:gdLst>
                    <a:gd name="T0" fmla="*/ 0 w 16"/>
                    <a:gd name="T1" fmla="*/ 16 h 16"/>
                    <a:gd name="T2" fmla="*/ 16 w 16"/>
                    <a:gd name="T3" fmla="*/ 16 h 16"/>
                    <a:gd name="T4" fmla="*/ 16 w 16"/>
                    <a:gd name="T5" fmla="*/ 0 h 16"/>
                    <a:gd name="T6" fmla="*/ 0 w 16"/>
                    <a:gd name="T7" fmla="*/ 6 h 16"/>
                    <a:gd name="T8" fmla="*/ 0 w 16"/>
                    <a:gd name="T9" fmla="*/ 16 h 16"/>
                  </a:gdLst>
                  <a:ahLst/>
                  <a:cxnLst>
                    <a:cxn ang="0">
                      <a:pos x="T0" y="T1"/>
                    </a:cxn>
                    <a:cxn ang="0">
                      <a:pos x="T2" y="T3"/>
                    </a:cxn>
                    <a:cxn ang="0">
                      <a:pos x="T4" y="T5"/>
                    </a:cxn>
                    <a:cxn ang="0">
                      <a:pos x="T6" y="T7"/>
                    </a:cxn>
                    <a:cxn ang="0">
                      <a:pos x="T8" y="T9"/>
                    </a:cxn>
                  </a:cxnLst>
                  <a:rect l="0" t="0" r="r" b="b"/>
                  <a:pathLst>
                    <a:path w="16" h="16">
                      <a:moveTo>
                        <a:pt x="0" y="16"/>
                      </a:moveTo>
                      <a:lnTo>
                        <a:pt x="16" y="16"/>
                      </a:lnTo>
                      <a:lnTo>
                        <a:pt x="16" y="0"/>
                      </a:lnTo>
                      <a:lnTo>
                        <a:pt x="0" y="6"/>
                      </a:lnTo>
                      <a:lnTo>
                        <a:pt x="0" y="16"/>
                      </a:lnTo>
                      <a:close/>
                    </a:path>
                  </a:pathLst>
                </a:custGeom>
                <a:solidFill>
                  <a:srgbClr val="FFFFFF"/>
                </a:solidFill>
                <a:ln>
                  <a:noFill/>
                </a:ln>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302" name="Rectangle 301"/>
                <p:cNvSpPr>
                  <a:spLocks noChangeArrowheads="1"/>
                </p:cNvSpPr>
                <p:nvPr/>
              </p:nvSpPr>
              <p:spPr bwMode="auto">
                <a:xfrm>
                  <a:off x="7123952" y="5387717"/>
                  <a:ext cx="15791" cy="14355"/>
                </a:xfrm>
                <a:prstGeom prst="rect">
                  <a:avLst/>
                </a:prstGeom>
                <a:solidFill>
                  <a:srgbClr val="FFFFFF"/>
                </a:solidFill>
                <a:ln>
                  <a:noFill/>
                </a:ln>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303" name="Rectangle 302"/>
                <p:cNvSpPr>
                  <a:spLocks noChangeArrowheads="1"/>
                </p:cNvSpPr>
                <p:nvPr/>
              </p:nvSpPr>
              <p:spPr bwMode="auto">
                <a:xfrm>
                  <a:off x="7148356" y="5402072"/>
                  <a:ext cx="22968" cy="24404"/>
                </a:xfrm>
                <a:prstGeom prst="rect">
                  <a:avLst/>
                </a:prstGeom>
                <a:solidFill>
                  <a:srgbClr val="FFFFFF"/>
                </a:solidFill>
                <a:ln>
                  <a:noFill/>
                </a:ln>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304" name="Rectangle 303"/>
                <p:cNvSpPr>
                  <a:spLocks noChangeArrowheads="1"/>
                </p:cNvSpPr>
                <p:nvPr/>
              </p:nvSpPr>
              <p:spPr bwMode="auto">
                <a:xfrm>
                  <a:off x="7123952" y="5402072"/>
                  <a:ext cx="15791" cy="24404"/>
                </a:xfrm>
                <a:prstGeom prst="rect">
                  <a:avLst/>
                </a:prstGeom>
                <a:solidFill>
                  <a:srgbClr val="FFFFFF"/>
                </a:solidFill>
                <a:ln>
                  <a:noFill/>
                </a:ln>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305" name="Rectangle 304"/>
                <p:cNvSpPr>
                  <a:spLocks noChangeArrowheads="1"/>
                </p:cNvSpPr>
                <p:nvPr/>
              </p:nvSpPr>
              <p:spPr bwMode="auto">
                <a:xfrm>
                  <a:off x="7532170" y="5100615"/>
                  <a:ext cx="44809" cy="1780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306" name="Freeform 305"/>
                <p:cNvSpPr>
                  <a:spLocks/>
                </p:cNvSpPr>
                <p:nvPr/>
              </p:nvSpPr>
              <p:spPr bwMode="auto">
                <a:xfrm>
                  <a:off x="7069402" y="4038338"/>
                  <a:ext cx="180874" cy="24404"/>
                </a:xfrm>
                <a:custGeom>
                  <a:avLst/>
                  <a:gdLst>
                    <a:gd name="T0" fmla="*/ 23 w 23"/>
                    <a:gd name="T1" fmla="*/ 2 h 3"/>
                    <a:gd name="T2" fmla="*/ 21 w 23"/>
                    <a:gd name="T3" fmla="*/ 3 h 3"/>
                    <a:gd name="T4" fmla="*/ 1 w 23"/>
                    <a:gd name="T5" fmla="*/ 3 h 3"/>
                    <a:gd name="T6" fmla="*/ 0 w 23"/>
                    <a:gd name="T7" fmla="*/ 2 h 3"/>
                    <a:gd name="T8" fmla="*/ 0 w 23"/>
                    <a:gd name="T9" fmla="*/ 2 h 3"/>
                    <a:gd name="T10" fmla="*/ 1 w 23"/>
                    <a:gd name="T11" fmla="*/ 0 h 3"/>
                    <a:gd name="T12" fmla="*/ 21 w 23"/>
                    <a:gd name="T13" fmla="*/ 0 h 3"/>
                    <a:gd name="T14" fmla="*/ 23 w 23"/>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3">
                      <a:moveTo>
                        <a:pt x="23" y="2"/>
                      </a:moveTo>
                      <a:cubicBezTo>
                        <a:pt x="23" y="3"/>
                        <a:pt x="22" y="3"/>
                        <a:pt x="21" y="3"/>
                      </a:cubicBezTo>
                      <a:cubicBezTo>
                        <a:pt x="1" y="3"/>
                        <a:pt x="1" y="3"/>
                        <a:pt x="1" y="3"/>
                      </a:cubicBezTo>
                      <a:cubicBezTo>
                        <a:pt x="0" y="3"/>
                        <a:pt x="0" y="3"/>
                        <a:pt x="0" y="2"/>
                      </a:cubicBezTo>
                      <a:cubicBezTo>
                        <a:pt x="0" y="2"/>
                        <a:pt x="0" y="2"/>
                        <a:pt x="0" y="2"/>
                      </a:cubicBezTo>
                      <a:cubicBezTo>
                        <a:pt x="0" y="1"/>
                        <a:pt x="0" y="0"/>
                        <a:pt x="1" y="0"/>
                      </a:cubicBezTo>
                      <a:cubicBezTo>
                        <a:pt x="21" y="0"/>
                        <a:pt x="21" y="0"/>
                        <a:pt x="21" y="0"/>
                      </a:cubicBezTo>
                      <a:cubicBezTo>
                        <a:pt x="22" y="0"/>
                        <a:pt x="23" y="1"/>
                        <a:pt x="23" y="2"/>
                      </a:cubicBez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307" name="Rectangle 306"/>
                <p:cNvSpPr>
                  <a:spLocks noChangeArrowheads="1"/>
                </p:cNvSpPr>
                <p:nvPr/>
              </p:nvSpPr>
              <p:spPr bwMode="auto">
                <a:xfrm>
                  <a:off x="6841157" y="4154615"/>
                  <a:ext cx="8613" cy="315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308" name="Rectangle 307"/>
                <p:cNvSpPr>
                  <a:spLocks noChangeArrowheads="1"/>
                </p:cNvSpPr>
                <p:nvPr/>
              </p:nvSpPr>
              <p:spPr bwMode="auto">
                <a:xfrm>
                  <a:off x="6833979" y="4163228"/>
                  <a:ext cx="7178" cy="2296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309" name="Rectangle 308"/>
                <p:cNvSpPr>
                  <a:spLocks noChangeArrowheads="1"/>
                </p:cNvSpPr>
                <p:nvPr/>
              </p:nvSpPr>
              <p:spPr bwMode="auto">
                <a:xfrm>
                  <a:off x="6825366" y="4170405"/>
                  <a:ext cx="8613" cy="1579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310" name="Rectangle 309"/>
                <p:cNvSpPr>
                  <a:spLocks noChangeArrowheads="1"/>
                </p:cNvSpPr>
                <p:nvPr/>
              </p:nvSpPr>
              <p:spPr bwMode="auto">
                <a:xfrm>
                  <a:off x="6818189" y="4170405"/>
                  <a:ext cx="7178" cy="1579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311" name="Rectangle 310"/>
                <p:cNvSpPr>
                  <a:spLocks noChangeArrowheads="1"/>
                </p:cNvSpPr>
                <p:nvPr/>
              </p:nvSpPr>
              <p:spPr bwMode="auto">
                <a:xfrm>
                  <a:off x="6809576" y="4179018"/>
                  <a:ext cx="8613" cy="717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312" name="Rectangle 311"/>
                <p:cNvSpPr>
                  <a:spLocks noChangeArrowheads="1"/>
                </p:cNvSpPr>
                <p:nvPr/>
              </p:nvSpPr>
              <p:spPr bwMode="auto">
                <a:xfrm>
                  <a:off x="7402242" y="4154615"/>
                  <a:ext cx="31581" cy="315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grpSp>
              <p:nvGrpSpPr>
                <p:cNvPr id="313" name="Group 312"/>
                <p:cNvGrpSpPr>
                  <a:grpSpLocks noChangeAspect="1"/>
                </p:cNvGrpSpPr>
                <p:nvPr/>
              </p:nvGrpSpPr>
              <p:grpSpPr bwMode="auto">
                <a:xfrm>
                  <a:off x="6828526" y="4259830"/>
                  <a:ext cx="640647" cy="1046339"/>
                  <a:chOff x="3756" y="912"/>
                  <a:chExt cx="409" cy="668"/>
                </a:xfrm>
              </p:grpSpPr>
              <p:sp>
                <p:nvSpPr>
                  <p:cNvPr id="316" name="Rectangle 315"/>
                  <p:cNvSpPr>
                    <a:spLocks noChangeArrowheads="1"/>
                  </p:cNvSpPr>
                  <p:nvPr/>
                </p:nvSpPr>
                <p:spPr bwMode="auto">
                  <a:xfrm>
                    <a:off x="3756" y="912"/>
                    <a:ext cx="91" cy="95"/>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317" name="Rectangle 316"/>
                  <p:cNvSpPr>
                    <a:spLocks noChangeArrowheads="1"/>
                  </p:cNvSpPr>
                  <p:nvPr/>
                </p:nvSpPr>
                <p:spPr bwMode="auto">
                  <a:xfrm>
                    <a:off x="3857" y="912"/>
                    <a:ext cx="96" cy="95"/>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318" name="Rectangle 317"/>
                  <p:cNvSpPr>
                    <a:spLocks noChangeArrowheads="1"/>
                  </p:cNvSpPr>
                  <p:nvPr/>
                </p:nvSpPr>
                <p:spPr bwMode="auto">
                  <a:xfrm>
                    <a:off x="3963" y="912"/>
                    <a:ext cx="96" cy="95"/>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319" name="Rectangle 318"/>
                  <p:cNvSpPr>
                    <a:spLocks noChangeArrowheads="1"/>
                  </p:cNvSpPr>
                  <p:nvPr/>
                </p:nvSpPr>
                <p:spPr bwMode="auto">
                  <a:xfrm>
                    <a:off x="4069" y="912"/>
                    <a:ext cx="96" cy="95"/>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320" name="Rectangle 319"/>
                  <p:cNvSpPr>
                    <a:spLocks noChangeArrowheads="1"/>
                  </p:cNvSpPr>
                  <p:nvPr/>
                </p:nvSpPr>
                <p:spPr bwMode="auto">
                  <a:xfrm>
                    <a:off x="3756" y="1221"/>
                    <a:ext cx="197" cy="194"/>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321" name="Rectangle 320"/>
                  <p:cNvSpPr>
                    <a:spLocks noChangeArrowheads="1"/>
                  </p:cNvSpPr>
                  <p:nvPr/>
                </p:nvSpPr>
                <p:spPr bwMode="auto">
                  <a:xfrm>
                    <a:off x="3756" y="1430"/>
                    <a:ext cx="409" cy="150"/>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322" name="Rectangle 321"/>
                  <p:cNvSpPr>
                    <a:spLocks noChangeArrowheads="1"/>
                  </p:cNvSpPr>
                  <p:nvPr/>
                </p:nvSpPr>
                <p:spPr bwMode="auto">
                  <a:xfrm>
                    <a:off x="3963" y="1221"/>
                    <a:ext cx="96" cy="95"/>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323" name="Rectangle 322"/>
                  <p:cNvSpPr>
                    <a:spLocks noChangeArrowheads="1"/>
                  </p:cNvSpPr>
                  <p:nvPr/>
                </p:nvSpPr>
                <p:spPr bwMode="auto">
                  <a:xfrm>
                    <a:off x="4069" y="1221"/>
                    <a:ext cx="96" cy="95"/>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324" name="Rectangle 323"/>
                  <p:cNvSpPr>
                    <a:spLocks noChangeArrowheads="1"/>
                  </p:cNvSpPr>
                  <p:nvPr/>
                </p:nvSpPr>
                <p:spPr bwMode="auto">
                  <a:xfrm>
                    <a:off x="3963" y="1321"/>
                    <a:ext cx="96" cy="94"/>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325" name="Rectangle 324"/>
                  <p:cNvSpPr>
                    <a:spLocks noChangeArrowheads="1"/>
                  </p:cNvSpPr>
                  <p:nvPr/>
                </p:nvSpPr>
                <p:spPr bwMode="auto">
                  <a:xfrm>
                    <a:off x="4069" y="1321"/>
                    <a:ext cx="96" cy="94"/>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326" name="Rectangle 325"/>
                  <p:cNvSpPr>
                    <a:spLocks noChangeArrowheads="1"/>
                  </p:cNvSpPr>
                  <p:nvPr/>
                </p:nvSpPr>
                <p:spPr bwMode="auto">
                  <a:xfrm>
                    <a:off x="3756" y="1017"/>
                    <a:ext cx="91" cy="89"/>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327" name="Rectangle 326"/>
                  <p:cNvSpPr>
                    <a:spLocks noChangeArrowheads="1"/>
                  </p:cNvSpPr>
                  <p:nvPr/>
                </p:nvSpPr>
                <p:spPr bwMode="auto">
                  <a:xfrm>
                    <a:off x="3857" y="1017"/>
                    <a:ext cx="202" cy="194"/>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328" name="Rectangle 327"/>
                  <p:cNvSpPr>
                    <a:spLocks noChangeArrowheads="1"/>
                  </p:cNvSpPr>
                  <p:nvPr/>
                </p:nvSpPr>
                <p:spPr bwMode="auto">
                  <a:xfrm>
                    <a:off x="4069" y="1017"/>
                    <a:ext cx="96" cy="89"/>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329" name="Rectangle 328"/>
                  <p:cNvSpPr>
                    <a:spLocks noChangeArrowheads="1"/>
                  </p:cNvSpPr>
                  <p:nvPr/>
                </p:nvSpPr>
                <p:spPr bwMode="auto">
                  <a:xfrm>
                    <a:off x="3756" y="1116"/>
                    <a:ext cx="91" cy="95"/>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330" name="Rectangle 329"/>
                  <p:cNvSpPr>
                    <a:spLocks noChangeArrowheads="1"/>
                  </p:cNvSpPr>
                  <p:nvPr/>
                </p:nvSpPr>
                <p:spPr bwMode="auto">
                  <a:xfrm>
                    <a:off x="4069" y="1116"/>
                    <a:ext cx="96" cy="95"/>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grpSp>
            <p:sp>
              <p:nvSpPr>
                <p:cNvPr id="314" name="Rectangle 313"/>
                <p:cNvSpPr>
                  <a:spLocks noChangeArrowheads="1"/>
                </p:cNvSpPr>
                <p:nvPr/>
              </p:nvSpPr>
              <p:spPr bwMode="auto">
                <a:xfrm>
                  <a:off x="7336407" y="4163228"/>
                  <a:ext cx="7178" cy="1579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pic>
              <p:nvPicPr>
                <p:cNvPr id="315" name="Picture 31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97" t="16873" r="79540" b="16702"/>
                <a:stretch/>
              </p:blipFill>
              <p:spPr bwMode="auto">
                <a:xfrm>
                  <a:off x="7010277" y="4443332"/>
                  <a:ext cx="287512" cy="274140"/>
                </a:xfrm>
                <a:prstGeom prst="rect">
                  <a:avLst/>
                </a:prstGeom>
                <a:solidFill>
                  <a:srgbClr val="0072C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31" name="Group 330"/>
              <p:cNvGrpSpPr>
                <a:grpSpLocks noChangeAspect="1"/>
              </p:cNvGrpSpPr>
              <p:nvPr/>
            </p:nvGrpSpPr>
            <p:grpSpPr>
              <a:xfrm>
                <a:off x="5595665" y="4532691"/>
                <a:ext cx="733646" cy="1402269"/>
                <a:chOff x="7604086" y="3947491"/>
                <a:chExt cx="794878" cy="1519306"/>
              </a:xfrm>
            </p:grpSpPr>
            <p:grpSp>
              <p:nvGrpSpPr>
                <p:cNvPr id="332" name="Group 331"/>
                <p:cNvGrpSpPr/>
                <p:nvPr/>
              </p:nvGrpSpPr>
              <p:grpSpPr>
                <a:xfrm>
                  <a:off x="7604086" y="3947491"/>
                  <a:ext cx="794878" cy="1519306"/>
                  <a:chOff x="7604086" y="3947491"/>
                  <a:chExt cx="794878" cy="1519306"/>
                </a:xfrm>
              </p:grpSpPr>
              <p:sp>
                <p:nvSpPr>
                  <p:cNvPr id="336" name="Freeform 335"/>
                  <p:cNvSpPr>
                    <a:spLocks noChangeAspect="1" noEditPoints="1"/>
                  </p:cNvSpPr>
                  <p:nvPr/>
                </p:nvSpPr>
                <p:spPr bwMode="auto">
                  <a:xfrm>
                    <a:off x="7604086" y="3947491"/>
                    <a:ext cx="794878" cy="1519306"/>
                  </a:xfrm>
                  <a:custGeom>
                    <a:avLst/>
                    <a:gdLst>
                      <a:gd name="T0" fmla="*/ 148 w 159"/>
                      <a:gd name="T1" fmla="*/ 0 h 288"/>
                      <a:gd name="T2" fmla="*/ 11 w 159"/>
                      <a:gd name="T3" fmla="*/ 0 h 288"/>
                      <a:gd name="T4" fmla="*/ 0 w 159"/>
                      <a:gd name="T5" fmla="*/ 10 h 288"/>
                      <a:gd name="T6" fmla="*/ 0 w 159"/>
                      <a:gd name="T7" fmla="*/ 278 h 288"/>
                      <a:gd name="T8" fmla="*/ 11 w 159"/>
                      <a:gd name="T9" fmla="*/ 288 h 288"/>
                      <a:gd name="T10" fmla="*/ 148 w 159"/>
                      <a:gd name="T11" fmla="*/ 288 h 288"/>
                      <a:gd name="T12" fmla="*/ 159 w 159"/>
                      <a:gd name="T13" fmla="*/ 278 h 288"/>
                      <a:gd name="T14" fmla="*/ 159 w 159"/>
                      <a:gd name="T15" fmla="*/ 10 h 288"/>
                      <a:gd name="T16" fmla="*/ 148 w 159"/>
                      <a:gd name="T17" fmla="*/ 0 h 288"/>
                      <a:gd name="T18" fmla="*/ 36 w 159"/>
                      <a:gd name="T19" fmla="*/ 262 h 288"/>
                      <a:gd name="T20" fmla="*/ 30 w 159"/>
                      <a:gd name="T21" fmla="*/ 262 h 288"/>
                      <a:gd name="T22" fmla="*/ 33 w 159"/>
                      <a:gd name="T23" fmla="*/ 266 h 288"/>
                      <a:gd name="T24" fmla="*/ 32 w 159"/>
                      <a:gd name="T25" fmla="*/ 266 h 288"/>
                      <a:gd name="T26" fmla="*/ 27 w 159"/>
                      <a:gd name="T27" fmla="*/ 262 h 288"/>
                      <a:gd name="T28" fmla="*/ 32 w 159"/>
                      <a:gd name="T29" fmla="*/ 258 h 288"/>
                      <a:gd name="T30" fmla="*/ 33 w 159"/>
                      <a:gd name="T31" fmla="*/ 258 h 288"/>
                      <a:gd name="T32" fmla="*/ 30 w 159"/>
                      <a:gd name="T33" fmla="*/ 261 h 288"/>
                      <a:gd name="T34" fmla="*/ 36 w 159"/>
                      <a:gd name="T35" fmla="*/ 261 h 288"/>
                      <a:gd name="T36" fmla="*/ 36 w 159"/>
                      <a:gd name="T37" fmla="*/ 262 h 288"/>
                      <a:gd name="T38" fmla="*/ 77 w 159"/>
                      <a:gd name="T39" fmla="*/ 268 h 288"/>
                      <a:gd name="T40" fmla="*/ 72 w 159"/>
                      <a:gd name="T41" fmla="*/ 267 h 288"/>
                      <a:gd name="T42" fmla="*/ 72 w 159"/>
                      <a:gd name="T43" fmla="*/ 263 h 288"/>
                      <a:gd name="T44" fmla="*/ 77 w 159"/>
                      <a:gd name="T45" fmla="*/ 263 h 288"/>
                      <a:gd name="T46" fmla="*/ 77 w 159"/>
                      <a:gd name="T47" fmla="*/ 268 h 288"/>
                      <a:gd name="T48" fmla="*/ 77 w 159"/>
                      <a:gd name="T49" fmla="*/ 262 h 288"/>
                      <a:gd name="T50" fmla="*/ 72 w 159"/>
                      <a:gd name="T51" fmla="*/ 262 h 288"/>
                      <a:gd name="T52" fmla="*/ 72 w 159"/>
                      <a:gd name="T53" fmla="*/ 258 h 288"/>
                      <a:gd name="T54" fmla="*/ 77 w 159"/>
                      <a:gd name="T55" fmla="*/ 257 h 288"/>
                      <a:gd name="T56" fmla="*/ 77 w 159"/>
                      <a:gd name="T57" fmla="*/ 262 h 288"/>
                      <a:gd name="T58" fmla="*/ 85 w 159"/>
                      <a:gd name="T59" fmla="*/ 269 h 288"/>
                      <a:gd name="T60" fmla="*/ 78 w 159"/>
                      <a:gd name="T61" fmla="*/ 268 h 288"/>
                      <a:gd name="T62" fmla="*/ 78 w 159"/>
                      <a:gd name="T63" fmla="*/ 263 h 288"/>
                      <a:gd name="T64" fmla="*/ 85 w 159"/>
                      <a:gd name="T65" fmla="*/ 263 h 288"/>
                      <a:gd name="T66" fmla="*/ 85 w 159"/>
                      <a:gd name="T67" fmla="*/ 269 h 288"/>
                      <a:gd name="T68" fmla="*/ 85 w 159"/>
                      <a:gd name="T69" fmla="*/ 262 h 288"/>
                      <a:gd name="T70" fmla="*/ 78 w 159"/>
                      <a:gd name="T71" fmla="*/ 262 h 288"/>
                      <a:gd name="T72" fmla="*/ 78 w 159"/>
                      <a:gd name="T73" fmla="*/ 257 h 288"/>
                      <a:gd name="T74" fmla="*/ 85 w 159"/>
                      <a:gd name="T75" fmla="*/ 256 h 288"/>
                      <a:gd name="T76" fmla="*/ 85 w 159"/>
                      <a:gd name="T77" fmla="*/ 262 h 288"/>
                      <a:gd name="T78" fmla="*/ 126 w 159"/>
                      <a:gd name="T79" fmla="*/ 265 h 288"/>
                      <a:gd name="T80" fmla="*/ 124 w 159"/>
                      <a:gd name="T81" fmla="*/ 264 h 288"/>
                      <a:gd name="T82" fmla="*/ 122 w 159"/>
                      <a:gd name="T83" fmla="*/ 267 h 288"/>
                      <a:gd name="T84" fmla="*/ 121 w 159"/>
                      <a:gd name="T85" fmla="*/ 266 h 288"/>
                      <a:gd name="T86" fmla="*/ 123 w 159"/>
                      <a:gd name="T87" fmla="*/ 264 h 288"/>
                      <a:gd name="T88" fmla="*/ 122 w 159"/>
                      <a:gd name="T89" fmla="*/ 261 h 288"/>
                      <a:gd name="T90" fmla="*/ 126 w 159"/>
                      <a:gd name="T91" fmla="*/ 257 h 288"/>
                      <a:gd name="T92" fmla="*/ 130 w 159"/>
                      <a:gd name="T93" fmla="*/ 261 h 288"/>
                      <a:gd name="T94" fmla="*/ 126 w 159"/>
                      <a:gd name="T95" fmla="*/ 265 h 288"/>
                      <a:gd name="T96" fmla="*/ 143 w 159"/>
                      <a:gd name="T97" fmla="*/ 227 h 288"/>
                      <a:gd name="T98" fmla="*/ 14 w 159"/>
                      <a:gd name="T99" fmla="*/ 227 h 288"/>
                      <a:gd name="T100" fmla="*/ 14 w 159"/>
                      <a:gd name="T101" fmla="*/ 24 h 288"/>
                      <a:gd name="T102" fmla="*/ 143 w 159"/>
                      <a:gd name="T103" fmla="*/ 24 h 288"/>
                      <a:gd name="T104" fmla="*/ 143 w 159"/>
                      <a:gd name="T105" fmla="*/ 227 h 288"/>
                      <a:gd name="T106" fmla="*/ 129 w 159"/>
                      <a:gd name="T107" fmla="*/ 261 h 288"/>
                      <a:gd name="T108" fmla="*/ 126 w 159"/>
                      <a:gd name="T109" fmla="*/ 264 h 288"/>
                      <a:gd name="T110" fmla="*/ 123 w 159"/>
                      <a:gd name="T111" fmla="*/ 261 h 288"/>
                      <a:gd name="T112" fmla="*/ 126 w 159"/>
                      <a:gd name="T113" fmla="*/ 258 h 288"/>
                      <a:gd name="T114" fmla="*/ 129 w 159"/>
                      <a:gd name="T115" fmla="*/ 261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9" h="288">
                        <a:moveTo>
                          <a:pt x="148" y="0"/>
                        </a:moveTo>
                        <a:cubicBezTo>
                          <a:pt x="148" y="0"/>
                          <a:pt x="148" y="0"/>
                          <a:pt x="11" y="0"/>
                        </a:cubicBezTo>
                        <a:cubicBezTo>
                          <a:pt x="5" y="0"/>
                          <a:pt x="0" y="4"/>
                          <a:pt x="0" y="10"/>
                        </a:cubicBezTo>
                        <a:cubicBezTo>
                          <a:pt x="0" y="10"/>
                          <a:pt x="0" y="10"/>
                          <a:pt x="0" y="278"/>
                        </a:cubicBezTo>
                        <a:cubicBezTo>
                          <a:pt x="0" y="284"/>
                          <a:pt x="5" y="288"/>
                          <a:pt x="11" y="288"/>
                        </a:cubicBezTo>
                        <a:cubicBezTo>
                          <a:pt x="11" y="288"/>
                          <a:pt x="11" y="288"/>
                          <a:pt x="148" y="288"/>
                        </a:cubicBezTo>
                        <a:cubicBezTo>
                          <a:pt x="154" y="288"/>
                          <a:pt x="159" y="284"/>
                          <a:pt x="159" y="278"/>
                        </a:cubicBezTo>
                        <a:cubicBezTo>
                          <a:pt x="159" y="10"/>
                          <a:pt x="159" y="10"/>
                          <a:pt x="159" y="10"/>
                        </a:cubicBezTo>
                        <a:cubicBezTo>
                          <a:pt x="159" y="4"/>
                          <a:pt x="154" y="0"/>
                          <a:pt x="148" y="0"/>
                        </a:cubicBezTo>
                        <a:close/>
                        <a:moveTo>
                          <a:pt x="36" y="262"/>
                        </a:moveTo>
                        <a:cubicBezTo>
                          <a:pt x="30" y="262"/>
                          <a:pt x="30" y="262"/>
                          <a:pt x="30" y="262"/>
                        </a:cubicBezTo>
                        <a:cubicBezTo>
                          <a:pt x="33" y="266"/>
                          <a:pt x="33" y="266"/>
                          <a:pt x="33" y="266"/>
                        </a:cubicBezTo>
                        <a:cubicBezTo>
                          <a:pt x="32" y="266"/>
                          <a:pt x="32" y="266"/>
                          <a:pt x="32" y="266"/>
                        </a:cubicBezTo>
                        <a:cubicBezTo>
                          <a:pt x="27" y="262"/>
                          <a:pt x="27" y="262"/>
                          <a:pt x="27" y="262"/>
                        </a:cubicBezTo>
                        <a:cubicBezTo>
                          <a:pt x="32" y="258"/>
                          <a:pt x="32" y="258"/>
                          <a:pt x="32" y="258"/>
                        </a:cubicBezTo>
                        <a:cubicBezTo>
                          <a:pt x="33" y="258"/>
                          <a:pt x="33" y="258"/>
                          <a:pt x="33" y="258"/>
                        </a:cubicBezTo>
                        <a:cubicBezTo>
                          <a:pt x="30" y="261"/>
                          <a:pt x="30" y="261"/>
                          <a:pt x="30" y="261"/>
                        </a:cubicBezTo>
                        <a:cubicBezTo>
                          <a:pt x="36" y="261"/>
                          <a:pt x="36" y="261"/>
                          <a:pt x="36" y="261"/>
                        </a:cubicBezTo>
                        <a:cubicBezTo>
                          <a:pt x="36" y="262"/>
                          <a:pt x="36" y="262"/>
                          <a:pt x="36" y="262"/>
                        </a:cubicBezTo>
                        <a:close/>
                        <a:moveTo>
                          <a:pt x="77" y="268"/>
                        </a:moveTo>
                        <a:cubicBezTo>
                          <a:pt x="72" y="267"/>
                          <a:pt x="72" y="267"/>
                          <a:pt x="72" y="267"/>
                        </a:cubicBezTo>
                        <a:cubicBezTo>
                          <a:pt x="72" y="263"/>
                          <a:pt x="72" y="263"/>
                          <a:pt x="72" y="263"/>
                        </a:cubicBezTo>
                        <a:cubicBezTo>
                          <a:pt x="77" y="263"/>
                          <a:pt x="77" y="263"/>
                          <a:pt x="77" y="263"/>
                        </a:cubicBezTo>
                        <a:lnTo>
                          <a:pt x="77" y="268"/>
                        </a:lnTo>
                        <a:close/>
                        <a:moveTo>
                          <a:pt x="77" y="262"/>
                        </a:moveTo>
                        <a:cubicBezTo>
                          <a:pt x="72" y="262"/>
                          <a:pt x="72" y="262"/>
                          <a:pt x="72" y="262"/>
                        </a:cubicBezTo>
                        <a:cubicBezTo>
                          <a:pt x="72" y="258"/>
                          <a:pt x="72" y="258"/>
                          <a:pt x="72" y="258"/>
                        </a:cubicBezTo>
                        <a:cubicBezTo>
                          <a:pt x="77" y="257"/>
                          <a:pt x="77" y="257"/>
                          <a:pt x="77" y="257"/>
                        </a:cubicBezTo>
                        <a:lnTo>
                          <a:pt x="77" y="262"/>
                        </a:lnTo>
                        <a:close/>
                        <a:moveTo>
                          <a:pt x="85" y="269"/>
                        </a:moveTo>
                        <a:cubicBezTo>
                          <a:pt x="78" y="268"/>
                          <a:pt x="78" y="268"/>
                          <a:pt x="78" y="268"/>
                        </a:cubicBezTo>
                        <a:cubicBezTo>
                          <a:pt x="78" y="263"/>
                          <a:pt x="78" y="263"/>
                          <a:pt x="78" y="263"/>
                        </a:cubicBezTo>
                        <a:cubicBezTo>
                          <a:pt x="85" y="263"/>
                          <a:pt x="85" y="263"/>
                          <a:pt x="85" y="263"/>
                        </a:cubicBezTo>
                        <a:lnTo>
                          <a:pt x="85" y="269"/>
                        </a:lnTo>
                        <a:close/>
                        <a:moveTo>
                          <a:pt x="85" y="262"/>
                        </a:moveTo>
                        <a:cubicBezTo>
                          <a:pt x="78" y="262"/>
                          <a:pt x="78" y="262"/>
                          <a:pt x="78" y="262"/>
                        </a:cubicBezTo>
                        <a:cubicBezTo>
                          <a:pt x="78" y="257"/>
                          <a:pt x="78" y="257"/>
                          <a:pt x="78" y="257"/>
                        </a:cubicBezTo>
                        <a:cubicBezTo>
                          <a:pt x="85" y="256"/>
                          <a:pt x="85" y="256"/>
                          <a:pt x="85" y="256"/>
                        </a:cubicBezTo>
                        <a:lnTo>
                          <a:pt x="85" y="262"/>
                        </a:lnTo>
                        <a:close/>
                        <a:moveTo>
                          <a:pt x="126" y="265"/>
                        </a:moveTo>
                        <a:cubicBezTo>
                          <a:pt x="125" y="265"/>
                          <a:pt x="124" y="265"/>
                          <a:pt x="124" y="264"/>
                        </a:cubicBezTo>
                        <a:cubicBezTo>
                          <a:pt x="124" y="264"/>
                          <a:pt x="124" y="264"/>
                          <a:pt x="122" y="267"/>
                        </a:cubicBezTo>
                        <a:cubicBezTo>
                          <a:pt x="122" y="267"/>
                          <a:pt x="122" y="267"/>
                          <a:pt x="121" y="266"/>
                        </a:cubicBezTo>
                        <a:cubicBezTo>
                          <a:pt x="121" y="266"/>
                          <a:pt x="121" y="266"/>
                          <a:pt x="123" y="264"/>
                        </a:cubicBezTo>
                        <a:cubicBezTo>
                          <a:pt x="122" y="263"/>
                          <a:pt x="122" y="262"/>
                          <a:pt x="122" y="261"/>
                        </a:cubicBezTo>
                        <a:cubicBezTo>
                          <a:pt x="122" y="259"/>
                          <a:pt x="124" y="257"/>
                          <a:pt x="126" y="257"/>
                        </a:cubicBezTo>
                        <a:cubicBezTo>
                          <a:pt x="128" y="257"/>
                          <a:pt x="130" y="259"/>
                          <a:pt x="130" y="261"/>
                        </a:cubicBezTo>
                        <a:cubicBezTo>
                          <a:pt x="130" y="263"/>
                          <a:pt x="128" y="265"/>
                          <a:pt x="126" y="265"/>
                        </a:cubicBezTo>
                        <a:close/>
                        <a:moveTo>
                          <a:pt x="143" y="227"/>
                        </a:moveTo>
                        <a:cubicBezTo>
                          <a:pt x="101" y="227"/>
                          <a:pt x="57" y="227"/>
                          <a:pt x="14" y="227"/>
                        </a:cubicBezTo>
                        <a:cubicBezTo>
                          <a:pt x="14" y="159"/>
                          <a:pt x="14" y="91"/>
                          <a:pt x="14" y="24"/>
                        </a:cubicBezTo>
                        <a:cubicBezTo>
                          <a:pt x="57" y="24"/>
                          <a:pt x="101" y="24"/>
                          <a:pt x="143" y="24"/>
                        </a:cubicBezTo>
                        <a:cubicBezTo>
                          <a:pt x="143" y="91"/>
                          <a:pt x="143" y="159"/>
                          <a:pt x="143" y="227"/>
                        </a:cubicBezTo>
                        <a:close/>
                        <a:moveTo>
                          <a:pt x="129" y="261"/>
                        </a:moveTo>
                        <a:cubicBezTo>
                          <a:pt x="129" y="263"/>
                          <a:pt x="128" y="264"/>
                          <a:pt x="126" y="264"/>
                        </a:cubicBezTo>
                        <a:cubicBezTo>
                          <a:pt x="124" y="264"/>
                          <a:pt x="123" y="263"/>
                          <a:pt x="123" y="261"/>
                        </a:cubicBezTo>
                        <a:cubicBezTo>
                          <a:pt x="123" y="260"/>
                          <a:pt x="124" y="258"/>
                          <a:pt x="126" y="258"/>
                        </a:cubicBezTo>
                        <a:cubicBezTo>
                          <a:pt x="128" y="258"/>
                          <a:pt x="129" y="260"/>
                          <a:pt x="129" y="261"/>
                        </a:cubicBezTo>
                        <a:close/>
                      </a:path>
                    </a:pathLst>
                  </a:custGeom>
                  <a:solidFill>
                    <a:srgbClr val="FFFFFF"/>
                  </a:solidFill>
                  <a:ln>
                    <a:solidFill>
                      <a:srgbClr val="505050">
                        <a:lumMod val="20000"/>
                        <a:lumOff val="80000"/>
                      </a:srgbClr>
                    </a:solidFill>
                  </a:ln>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337" name="Rectangle 336"/>
                  <p:cNvSpPr/>
                  <p:nvPr/>
                </p:nvSpPr>
                <p:spPr bwMode="auto">
                  <a:xfrm>
                    <a:off x="7655436" y="5229077"/>
                    <a:ext cx="722337" cy="185995"/>
                  </a:xfrm>
                  <a:prstGeom prst="rect">
                    <a:avLst/>
                  </a:prstGeom>
                  <a:solidFill>
                    <a:srgbClr val="FFFFFF"/>
                  </a:solidFill>
                  <a:ln w="9525" cap="flat" cmpd="sng" algn="ctr">
                    <a:noFill/>
                    <a:prstDash val="solid"/>
                    <a:headEnd type="none" w="med" len="med"/>
                    <a:tailEnd type="none" w="med" len="med"/>
                  </a:ln>
                  <a:effectLst/>
                </p:spPr>
                <p:txBody>
                  <a:bodyPr rot="0" spcFirstLastPara="0" vert="horz" wrap="square" lIns="182806" tIns="146246" rIns="182806" bIns="146246" numCol="1" spcCol="0" rtlCol="0" fromWordArt="0" anchor="t" anchorCtr="0" forceAA="0" compatLnSpc="1">
                    <a:prstTxWarp prst="textNoShape">
                      <a:avLst/>
                    </a:prstTxWarp>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932013" fontAlgn="base">
                      <a:lnSpc>
                        <a:spcPct val="90000"/>
                      </a:lnSpc>
                      <a:spcBef>
                        <a:spcPct val="0"/>
                      </a:spcBef>
                      <a:spcAft>
                        <a:spcPct val="0"/>
                      </a:spcAft>
                      <a:defRPr/>
                    </a:pPr>
                    <a:endParaRPr lang="en-US" sz="2399"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38" name="Oval 337"/>
                  <p:cNvSpPr/>
                  <p:nvPr/>
                </p:nvSpPr>
                <p:spPr bwMode="auto">
                  <a:xfrm>
                    <a:off x="7934114" y="5313796"/>
                    <a:ext cx="103956" cy="103956"/>
                  </a:xfrm>
                  <a:prstGeom prst="ellipse">
                    <a:avLst/>
                  </a:prstGeom>
                  <a:solidFill>
                    <a:srgbClr val="FFFFFF">
                      <a:lumMod val="75000"/>
                    </a:srgbClr>
                  </a:solidFill>
                  <a:ln w="9525" cap="flat" cmpd="sng" algn="ctr">
                    <a:noFill/>
                    <a:prstDash val="solid"/>
                    <a:headEnd type="none" w="med" len="med"/>
                    <a:tailEnd type="none" w="med" len="med"/>
                  </a:ln>
                  <a:effectLst/>
                </p:spPr>
                <p:txBody>
                  <a:bodyPr rot="0" spcFirstLastPara="0" vert="horz" wrap="square" lIns="182806" tIns="146246" rIns="182806" bIns="146246" numCol="1" spcCol="0" rtlCol="0" fromWordArt="0" anchor="t" anchorCtr="0" forceAA="0" compatLnSpc="1">
                    <a:prstTxWarp prst="textNoShape">
                      <a:avLst/>
                    </a:prstTxWarp>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932013" fontAlgn="base">
                      <a:lnSpc>
                        <a:spcPct val="90000"/>
                      </a:lnSpc>
                      <a:spcBef>
                        <a:spcPct val="0"/>
                      </a:spcBef>
                      <a:spcAft>
                        <a:spcPct val="0"/>
                      </a:spcAft>
                      <a:defRPr/>
                    </a:pPr>
                    <a:endParaRPr lang="en-US" sz="2399"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39" name="Rounded Rectangle 338"/>
                  <p:cNvSpPr/>
                  <p:nvPr/>
                </p:nvSpPr>
                <p:spPr bwMode="auto">
                  <a:xfrm>
                    <a:off x="7932321" y="4008373"/>
                    <a:ext cx="107543" cy="17924"/>
                  </a:xfrm>
                  <a:prstGeom prst="roundRect">
                    <a:avLst>
                      <a:gd name="adj" fmla="val 50000"/>
                    </a:avLst>
                  </a:prstGeom>
                  <a:solidFill>
                    <a:srgbClr val="FFFFFF">
                      <a:lumMod val="75000"/>
                    </a:srgbClr>
                  </a:solidFill>
                  <a:ln w="9525" cap="flat" cmpd="sng" algn="ctr">
                    <a:noFill/>
                    <a:prstDash val="solid"/>
                    <a:headEnd type="none" w="med" len="med"/>
                    <a:tailEnd type="none" w="med" len="med"/>
                  </a:ln>
                  <a:effectLst/>
                </p:spPr>
                <p:txBody>
                  <a:bodyPr rot="0" spcFirstLastPara="0" vert="horz" wrap="square" lIns="182806" tIns="146246" rIns="182806" bIns="146246" numCol="1" spcCol="0" rtlCol="0" fromWordArt="0" anchor="t" anchorCtr="0" forceAA="0" compatLnSpc="1">
                    <a:prstTxWarp prst="textNoShape">
                      <a:avLst/>
                    </a:prstTxWarp>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932013" fontAlgn="base">
                      <a:lnSpc>
                        <a:spcPct val="90000"/>
                      </a:lnSpc>
                      <a:spcBef>
                        <a:spcPct val="0"/>
                      </a:spcBef>
                      <a:spcAft>
                        <a:spcPct val="0"/>
                      </a:spcAft>
                      <a:defRPr/>
                    </a:pPr>
                    <a:endParaRPr lang="en-US" sz="2399"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40" name="Oval 339"/>
                  <p:cNvSpPr/>
                  <p:nvPr/>
                </p:nvSpPr>
                <p:spPr bwMode="auto">
                  <a:xfrm>
                    <a:off x="7883622" y="4008373"/>
                    <a:ext cx="17924" cy="17924"/>
                  </a:xfrm>
                  <a:prstGeom prst="ellipse">
                    <a:avLst/>
                  </a:prstGeom>
                  <a:solidFill>
                    <a:srgbClr val="FFFFFF">
                      <a:lumMod val="75000"/>
                    </a:srgbClr>
                  </a:solidFill>
                  <a:ln w="9525" cap="flat" cmpd="sng" algn="ctr">
                    <a:noFill/>
                    <a:prstDash val="solid"/>
                    <a:headEnd type="none" w="med" len="med"/>
                    <a:tailEnd type="none" w="med" len="med"/>
                  </a:ln>
                  <a:effectLst/>
                </p:spPr>
                <p:txBody>
                  <a:bodyPr rot="0" spcFirstLastPara="0" vert="horz" wrap="square" lIns="182806" tIns="146246" rIns="182806" bIns="146246" numCol="1" spcCol="0" rtlCol="0" fromWordArt="0" anchor="t" anchorCtr="0" forceAA="0" compatLnSpc="1">
                    <a:prstTxWarp prst="textNoShape">
                      <a:avLst/>
                    </a:prstTxWarp>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932013" fontAlgn="base">
                      <a:lnSpc>
                        <a:spcPct val="90000"/>
                      </a:lnSpc>
                      <a:spcBef>
                        <a:spcPct val="0"/>
                      </a:spcBef>
                      <a:spcAft>
                        <a:spcPct val="0"/>
                      </a:spcAft>
                      <a:defRPr/>
                    </a:pPr>
                    <a:endParaRPr lang="en-US" sz="2399"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41" name="Oval 340"/>
                  <p:cNvSpPr/>
                  <p:nvPr/>
                </p:nvSpPr>
                <p:spPr bwMode="auto">
                  <a:xfrm>
                    <a:off x="7975896" y="3974531"/>
                    <a:ext cx="17924" cy="17924"/>
                  </a:xfrm>
                  <a:prstGeom prst="ellipse">
                    <a:avLst/>
                  </a:prstGeom>
                  <a:solidFill>
                    <a:srgbClr val="505050"/>
                  </a:solidFill>
                  <a:ln w="9525" cap="flat" cmpd="sng" algn="ctr">
                    <a:noFill/>
                    <a:prstDash val="solid"/>
                    <a:headEnd type="none" w="med" len="med"/>
                    <a:tailEnd type="none" w="med" len="med"/>
                  </a:ln>
                  <a:effectLst/>
                </p:spPr>
                <p:txBody>
                  <a:bodyPr rot="0" spcFirstLastPara="0" vert="horz" wrap="square" lIns="182806" tIns="146246" rIns="182806" bIns="146246" numCol="1" spcCol="0" rtlCol="0" fromWordArt="0" anchor="t" anchorCtr="0" forceAA="0" compatLnSpc="1">
                    <a:prstTxWarp prst="textNoShape">
                      <a:avLst/>
                    </a:prstTxWarp>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932013" fontAlgn="base">
                      <a:lnSpc>
                        <a:spcPct val="90000"/>
                      </a:lnSpc>
                      <a:spcBef>
                        <a:spcPct val="0"/>
                      </a:spcBef>
                      <a:spcAft>
                        <a:spcPct val="0"/>
                      </a:spcAft>
                      <a:defRPr/>
                    </a:pPr>
                    <a:endParaRPr lang="en-US" sz="2399"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42" name="Rectangle 341"/>
                  <p:cNvSpPr/>
                  <p:nvPr/>
                </p:nvSpPr>
                <p:spPr bwMode="auto">
                  <a:xfrm>
                    <a:off x="7675576" y="4077174"/>
                    <a:ext cx="640080" cy="1196867"/>
                  </a:xfrm>
                  <a:prstGeom prst="rect">
                    <a:avLst/>
                  </a:prstGeom>
                  <a:solidFill>
                    <a:srgbClr val="0072C6"/>
                  </a:solidFill>
                  <a:ln w="10795" cap="flat" cmpd="sng" algn="ctr">
                    <a:solidFill>
                      <a:srgbClr val="505050">
                        <a:lumMod val="20000"/>
                        <a:lumOff val="80000"/>
                      </a:srgbClr>
                    </a:solidFill>
                    <a:prstDash val="solid"/>
                    <a:headEnd type="none" w="med" len="med"/>
                    <a:tailEnd type="none" w="med" len="med"/>
                  </a:ln>
                  <a:effectLst/>
                </p:spPr>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defRPr/>
                    </a:pPr>
                    <a:endParaRPr lang="en-US" sz="2040" kern="0" dirty="0">
                      <a:gradFill>
                        <a:gsLst>
                          <a:gs pos="0">
                            <a:srgbClr val="FFFFFF"/>
                          </a:gs>
                          <a:gs pos="100000">
                            <a:srgbClr val="FFFFFF"/>
                          </a:gs>
                        </a:gsLst>
                        <a:lin ang="5400000" scaled="0"/>
                      </a:gradFill>
                      <a:latin typeface="Segoe UI"/>
                    </a:endParaRPr>
                  </a:p>
                </p:txBody>
              </p:sp>
            </p:grpSp>
            <p:grpSp>
              <p:nvGrpSpPr>
                <p:cNvPr id="333" name="Group 332"/>
                <p:cNvGrpSpPr>
                  <a:grpSpLocks noChangeAspect="1"/>
                </p:cNvGrpSpPr>
                <p:nvPr/>
              </p:nvGrpSpPr>
              <p:grpSpPr>
                <a:xfrm>
                  <a:off x="7805023" y="4476366"/>
                  <a:ext cx="361128" cy="365760"/>
                  <a:chOff x="6821706" y="2244827"/>
                  <a:chExt cx="122543" cy="138318"/>
                </a:xfrm>
                <a:solidFill>
                  <a:srgbClr val="FFFFFF"/>
                </a:solidFill>
              </p:grpSpPr>
              <p:sp>
                <p:nvSpPr>
                  <p:cNvPr id="334" name="Freeform 333"/>
                  <p:cNvSpPr>
                    <a:spLocks/>
                  </p:cNvSpPr>
                  <p:nvPr/>
                </p:nvSpPr>
                <p:spPr bwMode="auto">
                  <a:xfrm>
                    <a:off x="6821706" y="2277080"/>
                    <a:ext cx="122543" cy="106065"/>
                  </a:xfrm>
                  <a:custGeom>
                    <a:avLst/>
                    <a:gdLst>
                      <a:gd name="T0" fmla="*/ 296 w 296"/>
                      <a:gd name="T1" fmla="*/ 167 h 256"/>
                      <a:gd name="T2" fmla="*/ 274 w 296"/>
                      <a:gd name="T3" fmla="*/ 207 h 256"/>
                      <a:gd name="T4" fmla="*/ 216 w 296"/>
                      <a:gd name="T5" fmla="*/ 256 h 256"/>
                      <a:gd name="T6" fmla="*/ 159 w 296"/>
                      <a:gd name="T7" fmla="*/ 242 h 256"/>
                      <a:gd name="T8" fmla="*/ 101 w 296"/>
                      <a:gd name="T9" fmla="*/ 256 h 256"/>
                      <a:gd name="T10" fmla="*/ 44 w 296"/>
                      <a:gd name="T11" fmla="*/ 210 h 256"/>
                      <a:gd name="T12" fmla="*/ 24 w 296"/>
                      <a:gd name="T13" fmla="*/ 42 h 256"/>
                      <a:gd name="T14" fmla="*/ 94 w 296"/>
                      <a:gd name="T15" fmla="*/ 0 h 256"/>
                      <a:gd name="T16" fmla="*/ 158 w 296"/>
                      <a:gd name="T17" fmla="*/ 15 h 256"/>
                      <a:gd name="T18" fmla="*/ 222 w 296"/>
                      <a:gd name="T19" fmla="*/ 0 h 256"/>
                      <a:gd name="T20" fmla="*/ 286 w 296"/>
                      <a:gd name="T21" fmla="*/ 34 h 256"/>
                      <a:gd name="T22" fmla="*/ 296 w 296"/>
                      <a:gd name="T23" fmla="*/ 16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6" h="256">
                        <a:moveTo>
                          <a:pt x="296" y="167"/>
                        </a:moveTo>
                        <a:cubicBezTo>
                          <a:pt x="288" y="184"/>
                          <a:pt x="284" y="192"/>
                          <a:pt x="274" y="207"/>
                        </a:cubicBezTo>
                        <a:cubicBezTo>
                          <a:pt x="260" y="229"/>
                          <a:pt x="240" y="255"/>
                          <a:pt x="216" y="256"/>
                        </a:cubicBezTo>
                        <a:cubicBezTo>
                          <a:pt x="194" y="256"/>
                          <a:pt x="188" y="241"/>
                          <a:pt x="159" y="242"/>
                        </a:cubicBezTo>
                        <a:cubicBezTo>
                          <a:pt x="129" y="242"/>
                          <a:pt x="123" y="256"/>
                          <a:pt x="101" y="256"/>
                        </a:cubicBezTo>
                        <a:cubicBezTo>
                          <a:pt x="76" y="255"/>
                          <a:pt x="58" y="231"/>
                          <a:pt x="44" y="210"/>
                        </a:cubicBezTo>
                        <a:cubicBezTo>
                          <a:pt x="4" y="150"/>
                          <a:pt x="0" y="80"/>
                          <a:pt x="24" y="42"/>
                        </a:cubicBezTo>
                        <a:cubicBezTo>
                          <a:pt x="42" y="16"/>
                          <a:pt x="69" y="0"/>
                          <a:pt x="94" y="0"/>
                        </a:cubicBezTo>
                        <a:cubicBezTo>
                          <a:pt x="120" y="0"/>
                          <a:pt x="137" y="15"/>
                          <a:pt x="158" y="15"/>
                        </a:cubicBezTo>
                        <a:cubicBezTo>
                          <a:pt x="179" y="15"/>
                          <a:pt x="192" y="0"/>
                          <a:pt x="222" y="0"/>
                        </a:cubicBezTo>
                        <a:cubicBezTo>
                          <a:pt x="245" y="0"/>
                          <a:pt x="269" y="13"/>
                          <a:pt x="286" y="34"/>
                        </a:cubicBezTo>
                        <a:cubicBezTo>
                          <a:pt x="230" y="65"/>
                          <a:pt x="239" y="145"/>
                          <a:pt x="296" y="1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13913">
                      <a:defRPr/>
                    </a:pPr>
                    <a:endParaRPr lang="en-US" sz="1799">
                      <a:solidFill>
                        <a:srgbClr val="FFFFFF"/>
                      </a:solidFill>
                      <a:latin typeface="Segoe UI"/>
                    </a:endParaRPr>
                  </a:p>
                </p:txBody>
              </p:sp>
              <p:sp>
                <p:nvSpPr>
                  <p:cNvPr id="335" name="Freeform 334"/>
                  <p:cNvSpPr>
                    <a:spLocks/>
                  </p:cNvSpPr>
                  <p:nvPr/>
                </p:nvSpPr>
                <p:spPr bwMode="auto">
                  <a:xfrm>
                    <a:off x="6881337" y="2244827"/>
                    <a:ext cx="30680" cy="33485"/>
                  </a:xfrm>
                  <a:custGeom>
                    <a:avLst/>
                    <a:gdLst>
                      <a:gd name="T0" fmla="*/ 55 w 74"/>
                      <a:gd name="T1" fmla="*/ 54 h 81"/>
                      <a:gd name="T2" fmla="*/ 71 w 74"/>
                      <a:gd name="T3" fmla="*/ 0 h 81"/>
                      <a:gd name="T4" fmla="*/ 20 w 74"/>
                      <a:gd name="T5" fmla="*/ 28 h 81"/>
                      <a:gd name="T6" fmla="*/ 4 w 74"/>
                      <a:gd name="T7" fmla="*/ 81 h 81"/>
                      <a:gd name="T8" fmla="*/ 55 w 74"/>
                      <a:gd name="T9" fmla="*/ 54 h 81"/>
                    </a:gdLst>
                    <a:ahLst/>
                    <a:cxnLst>
                      <a:cxn ang="0">
                        <a:pos x="T0" y="T1"/>
                      </a:cxn>
                      <a:cxn ang="0">
                        <a:pos x="T2" y="T3"/>
                      </a:cxn>
                      <a:cxn ang="0">
                        <a:pos x="T4" y="T5"/>
                      </a:cxn>
                      <a:cxn ang="0">
                        <a:pos x="T6" y="T7"/>
                      </a:cxn>
                      <a:cxn ang="0">
                        <a:pos x="T8" y="T9"/>
                      </a:cxn>
                    </a:cxnLst>
                    <a:rect l="0" t="0" r="r" b="b"/>
                    <a:pathLst>
                      <a:path w="74" h="81">
                        <a:moveTo>
                          <a:pt x="55" y="54"/>
                        </a:moveTo>
                        <a:cubicBezTo>
                          <a:pt x="66" y="40"/>
                          <a:pt x="74" y="21"/>
                          <a:pt x="71" y="0"/>
                        </a:cubicBezTo>
                        <a:cubicBezTo>
                          <a:pt x="54" y="2"/>
                          <a:pt x="33" y="13"/>
                          <a:pt x="20" y="28"/>
                        </a:cubicBezTo>
                        <a:cubicBezTo>
                          <a:pt x="9" y="41"/>
                          <a:pt x="0" y="61"/>
                          <a:pt x="4" y="81"/>
                        </a:cubicBezTo>
                        <a:cubicBezTo>
                          <a:pt x="23" y="81"/>
                          <a:pt x="44" y="70"/>
                          <a:pt x="55"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13913">
                      <a:defRPr/>
                    </a:pPr>
                    <a:endParaRPr lang="en-US" sz="1799">
                      <a:solidFill>
                        <a:srgbClr val="FFFFFF"/>
                      </a:solidFill>
                      <a:latin typeface="Segoe UI"/>
                    </a:endParaRPr>
                  </a:p>
                </p:txBody>
              </p:sp>
            </p:grpSp>
          </p:grpSp>
        </p:grpSp>
        <p:grpSp>
          <p:nvGrpSpPr>
            <p:cNvPr id="54" name="Group 53"/>
            <p:cNvGrpSpPr/>
            <p:nvPr/>
          </p:nvGrpSpPr>
          <p:grpSpPr>
            <a:xfrm>
              <a:off x="6662161" y="1981875"/>
              <a:ext cx="1830944" cy="1261368"/>
              <a:chOff x="4810470" y="2308637"/>
              <a:chExt cx="2294946" cy="1747779"/>
            </a:xfrm>
          </p:grpSpPr>
          <p:grpSp>
            <p:nvGrpSpPr>
              <p:cNvPr id="31" name="Group 30"/>
              <p:cNvGrpSpPr/>
              <p:nvPr/>
            </p:nvGrpSpPr>
            <p:grpSpPr>
              <a:xfrm>
                <a:off x="4810470" y="2308637"/>
                <a:ext cx="2294946" cy="1747779"/>
                <a:chOff x="5833977" y="1992825"/>
                <a:chExt cx="1938636" cy="1470315"/>
              </a:xfrm>
            </p:grpSpPr>
            <p:sp>
              <p:nvSpPr>
                <p:cNvPr id="32" name="Rectangle 31"/>
                <p:cNvSpPr/>
                <p:nvPr/>
              </p:nvSpPr>
              <p:spPr bwMode="auto">
                <a:xfrm>
                  <a:off x="5876145" y="2027055"/>
                  <a:ext cx="1859173" cy="109113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06" tIns="146246" rIns="182806" bIns="146246" numCol="1" spcCol="0" rtlCol="0" fromWordArt="0" anchor="t" anchorCtr="0" forceAA="0" compatLnSpc="1">
                  <a:prstTxWarp prst="textNoShape">
                    <a:avLst/>
                  </a:prstTxWarp>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932013" fontAlgn="base">
                    <a:lnSpc>
                      <a:spcPct val="90000"/>
                    </a:lnSpc>
                    <a:spcBef>
                      <a:spcPct val="0"/>
                    </a:spcBef>
                    <a:spcAft>
                      <a:spcPct val="0"/>
                    </a:spcAft>
                    <a:defRPr/>
                  </a:pPr>
                  <a:endParaRPr lang="en-US" sz="2399"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33" name="Group 32"/>
                <p:cNvGrpSpPr/>
                <p:nvPr/>
              </p:nvGrpSpPr>
              <p:grpSpPr>
                <a:xfrm>
                  <a:off x="5833977" y="1992825"/>
                  <a:ext cx="1938636" cy="1470315"/>
                  <a:chOff x="1363663" y="914400"/>
                  <a:chExt cx="1978025" cy="1500188"/>
                </a:xfrm>
              </p:grpSpPr>
              <p:sp>
                <p:nvSpPr>
                  <p:cNvPr id="48" name="Rectangle 47"/>
                  <p:cNvSpPr>
                    <a:spLocks noChangeArrowheads="1"/>
                  </p:cNvSpPr>
                  <p:nvPr/>
                </p:nvSpPr>
                <p:spPr bwMode="auto">
                  <a:xfrm>
                    <a:off x="1858963" y="2382838"/>
                    <a:ext cx="982663" cy="317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49" name="Freeform 48"/>
                  <p:cNvSpPr>
                    <a:spLocks/>
                  </p:cNvSpPr>
                  <p:nvPr/>
                </p:nvSpPr>
                <p:spPr bwMode="auto">
                  <a:xfrm>
                    <a:off x="1363663" y="914400"/>
                    <a:ext cx="1978025" cy="1179513"/>
                  </a:xfrm>
                  <a:custGeom>
                    <a:avLst/>
                    <a:gdLst>
                      <a:gd name="connsiteX0" fmla="*/ 82097 w 1978025"/>
                      <a:gd name="connsiteY0" fmla="*/ 50800 h 1179513"/>
                      <a:gd name="connsiteX1" fmla="*/ 50800 w 1978025"/>
                      <a:gd name="connsiteY1" fmla="*/ 82163 h 1179513"/>
                      <a:gd name="connsiteX2" fmla="*/ 50800 w 1978025"/>
                      <a:gd name="connsiteY2" fmla="*/ 1054410 h 1179513"/>
                      <a:gd name="connsiteX3" fmla="*/ 82097 w 1978025"/>
                      <a:gd name="connsiteY3" fmla="*/ 1079500 h 1179513"/>
                      <a:gd name="connsiteX4" fmla="*/ 1891075 w 1978025"/>
                      <a:gd name="connsiteY4" fmla="*/ 1079500 h 1179513"/>
                      <a:gd name="connsiteX5" fmla="*/ 1916113 w 1978025"/>
                      <a:gd name="connsiteY5" fmla="*/ 1054410 h 1179513"/>
                      <a:gd name="connsiteX6" fmla="*/ 1916113 w 1978025"/>
                      <a:gd name="connsiteY6" fmla="*/ 82163 h 1179513"/>
                      <a:gd name="connsiteX7" fmla="*/ 1891075 w 1978025"/>
                      <a:gd name="connsiteY7" fmla="*/ 50800 h 1179513"/>
                      <a:gd name="connsiteX8" fmla="*/ 82097 w 1978025"/>
                      <a:gd name="connsiteY8" fmla="*/ 50800 h 1179513"/>
                      <a:gd name="connsiteX9" fmla="*/ 62596 w 1978025"/>
                      <a:gd name="connsiteY9" fmla="*/ 0 h 1179513"/>
                      <a:gd name="connsiteX10" fmla="*/ 1915429 w 1978025"/>
                      <a:gd name="connsiteY10" fmla="*/ 0 h 1179513"/>
                      <a:gd name="connsiteX11" fmla="*/ 1978025 w 1978025"/>
                      <a:gd name="connsiteY11" fmla="*/ 62740 h 1179513"/>
                      <a:gd name="connsiteX12" fmla="*/ 1978025 w 1978025"/>
                      <a:gd name="connsiteY12" fmla="*/ 1116773 h 1179513"/>
                      <a:gd name="connsiteX13" fmla="*/ 1915429 w 1978025"/>
                      <a:gd name="connsiteY13" fmla="*/ 1179513 h 1179513"/>
                      <a:gd name="connsiteX14" fmla="*/ 62596 w 1978025"/>
                      <a:gd name="connsiteY14" fmla="*/ 1179513 h 1179513"/>
                      <a:gd name="connsiteX15" fmla="*/ 0 w 1978025"/>
                      <a:gd name="connsiteY15" fmla="*/ 1116773 h 1179513"/>
                      <a:gd name="connsiteX16" fmla="*/ 0 w 1978025"/>
                      <a:gd name="connsiteY16" fmla="*/ 62740 h 1179513"/>
                      <a:gd name="connsiteX17" fmla="*/ 62596 w 1978025"/>
                      <a:gd name="connsiteY17" fmla="*/ 0 h 1179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78025" h="1179513">
                        <a:moveTo>
                          <a:pt x="82097" y="50800"/>
                        </a:moveTo>
                        <a:cubicBezTo>
                          <a:pt x="63319" y="50800"/>
                          <a:pt x="50800" y="63345"/>
                          <a:pt x="50800" y="82163"/>
                        </a:cubicBezTo>
                        <a:cubicBezTo>
                          <a:pt x="50800" y="82163"/>
                          <a:pt x="50800" y="82163"/>
                          <a:pt x="50800" y="1054410"/>
                        </a:cubicBezTo>
                        <a:cubicBezTo>
                          <a:pt x="50800" y="1066955"/>
                          <a:pt x="63319" y="1079500"/>
                          <a:pt x="82097" y="1079500"/>
                        </a:cubicBezTo>
                        <a:cubicBezTo>
                          <a:pt x="82097" y="1079500"/>
                          <a:pt x="82097" y="1079500"/>
                          <a:pt x="1891075" y="1079500"/>
                        </a:cubicBezTo>
                        <a:cubicBezTo>
                          <a:pt x="1903594" y="1079500"/>
                          <a:pt x="1916113" y="1066955"/>
                          <a:pt x="1916113" y="1054410"/>
                        </a:cubicBezTo>
                        <a:lnTo>
                          <a:pt x="1916113" y="82163"/>
                        </a:lnTo>
                        <a:cubicBezTo>
                          <a:pt x="1916113" y="63345"/>
                          <a:pt x="1903594" y="50800"/>
                          <a:pt x="1891075" y="50800"/>
                        </a:cubicBezTo>
                        <a:cubicBezTo>
                          <a:pt x="1891075" y="50800"/>
                          <a:pt x="1891075" y="50800"/>
                          <a:pt x="82097" y="50800"/>
                        </a:cubicBezTo>
                        <a:close/>
                        <a:moveTo>
                          <a:pt x="62596" y="0"/>
                        </a:moveTo>
                        <a:cubicBezTo>
                          <a:pt x="1915429" y="0"/>
                          <a:pt x="1915429" y="0"/>
                          <a:pt x="1915429" y="0"/>
                        </a:cubicBezTo>
                        <a:cubicBezTo>
                          <a:pt x="1946727" y="0"/>
                          <a:pt x="1978025" y="25096"/>
                          <a:pt x="1978025" y="62740"/>
                        </a:cubicBezTo>
                        <a:lnTo>
                          <a:pt x="1978025" y="1116773"/>
                        </a:lnTo>
                        <a:cubicBezTo>
                          <a:pt x="1978025" y="1154417"/>
                          <a:pt x="1946727" y="1179513"/>
                          <a:pt x="1915429" y="1179513"/>
                        </a:cubicBezTo>
                        <a:cubicBezTo>
                          <a:pt x="62596" y="1179513"/>
                          <a:pt x="62596" y="1179513"/>
                          <a:pt x="62596" y="1179513"/>
                        </a:cubicBezTo>
                        <a:cubicBezTo>
                          <a:pt x="25038" y="1179513"/>
                          <a:pt x="0" y="1154417"/>
                          <a:pt x="0" y="1116773"/>
                        </a:cubicBezTo>
                        <a:cubicBezTo>
                          <a:pt x="0" y="62740"/>
                          <a:pt x="0" y="62740"/>
                          <a:pt x="0" y="62740"/>
                        </a:cubicBezTo>
                        <a:cubicBezTo>
                          <a:pt x="0" y="25096"/>
                          <a:pt x="25038" y="0"/>
                          <a:pt x="62596" y="0"/>
                        </a:cubicBezTo>
                        <a:close/>
                      </a:path>
                    </a:pathLst>
                  </a:custGeom>
                  <a:solidFill>
                    <a:srgbClr val="000000"/>
                  </a:solidFill>
                  <a:ln>
                    <a:noFill/>
                  </a:ln>
                  <a:extLst/>
                </p:spPr>
                <p:txBody>
                  <a:bodyPr vert="horz" wrap="square" lIns="91403" tIns="45701" rIns="91403" bIns="45701" numCol="1" anchor="t" anchorCtr="0" compatLnSpc="1">
                    <a:prstTxWarp prst="textNoShape">
                      <a:avLst/>
                    </a:prstTxWarp>
                    <a:no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50" name="Rectangle 49"/>
                  <p:cNvSpPr>
                    <a:spLocks noChangeArrowheads="1"/>
                  </p:cNvSpPr>
                  <p:nvPr/>
                </p:nvSpPr>
                <p:spPr bwMode="auto">
                  <a:xfrm>
                    <a:off x="2309813" y="2081213"/>
                    <a:ext cx="80963" cy="3206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grpSp>
            <p:sp>
              <p:nvSpPr>
                <p:cNvPr id="34" name="Oval 33"/>
                <p:cNvSpPr>
                  <a:spLocks noChangeArrowheads="1"/>
                </p:cNvSpPr>
                <p:nvPr/>
              </p:nvSpPr>
              <p:spPr bwMode="auto">
                <a:xfrm>
                  <a:off x="6090698" y="2576283"/>
                  <a:ext cx="20227" cy="1867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grpSp>
              <p:nvGrpSpPr>
                <p:cNvPr id="35" name="Group 34"/>
                <p:cNvGrpSpPr/>
                <p:nvPr/>
              </p:nvGrpSpPr>
              <p:grpSpPr>
                <a:xfrm>
                  <a:off x="5935857" y="2096242"/>
                  <a:ext cx="1716256" cy="957706"/>
                  <a:chOff x="3305410" y="464807"/>
                  <a:chExt cx="993287" cy="554274"/>
                </a:xfrm>
              </p:grpSpPr>
              <p:sp>
                <p:nvSpPr>
                  <p:cNvPr id="36" name="Rectangle 35"/>
                  <p:cNvSpPr/>
                  <p:nvPr/>
                </p:nvSpPr>
                <p:spPr bwMode="auto">
                  <a:xfrm>
                    <a:off x="3305410" y="464807"/>
                    <a:ext cx="74317" cy="7431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780" tIns="146224" rIns="182780" bIns="146224" numCol="1" spcCol="0" rtlCol="0" fromWordArt="0" anchor="t" anchorCtr="0" forceAA="0" compatLnSpc="1">
                    <a:prstTxWarp prst="textNoShape">
                      <a:avLst/>
                    </a:prstTxWarp>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931835" fontAlgn="base">
                      <a:lnSpc>
                        <a:spcPct val="90000"/>
                      </a:lnSpc>
                      <a:spcBef>
                        <a:spcPct val="0"/>
                      </a:spcBef>
                      <a:spcAft>
                        <a:spcPct val="0"/>
                      </a:spcAft>
                      <a:defRPr/>
                    </a:pPr>
                    <a:endParaRPr lang="en-US" sz="2399"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7" name="Rectangle 36"/>
                  <p:cNvSpPr/>
                  <p:nvPr/>
                </p:nvSpPr>
                <p:spPr bwMode="auto">
                  <a:xfrm>
                    <a:off x="3392488" y="464807"/>
                    <a:ext cx="906209" cy="74317"/>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780" tIns="146224" rIns="182780" bIns="146224" numCol="1" spcCol="0" rtlCol="0" fromWordArt="0" anchor="t" anchorCtr="0" forceAA="0" compatLnSpc="1">
                    <a:prstTxWarp prst="textNoShape">
                      <a:avLst/>
                    </a:prstTxWarp>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931835" fontAlgn="base">
                      <a:lnSpc>
                        <a:spcPct val="90000"/>
                      </a:lnSpc>
                      <a:spcBef>
                        <a:spcPct val="0"/>
                      </a:spcBef>
                      <a:spcAft>
                        <a:spcPct val="0"/>
                      </a:spcAft>
                      <a:defRPr/>
                    </a:pPr>
                    <a:endParaRPr lang="en-US" sz="2399"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8" name="Rectangle 37"/>
                  <p:cNvSpPr/>
                  <p:nvPr/>
                </p:nvSpPr>
                <p:spPr bwMode="auto">
                  <a:xfrm>
                    <a:off x="3305410" y="558053"/>
                    <a:ext cx="993287" cy="461028"/>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780" tIns="146224" rIns="182780" bIns="146224" numCol="1" spcCol="0" rtlCol="0" fromWordArt="0" anchor="t" anchorCtr="0" forceAA="0" compatLnSpc="1">
                    <a:prstTxWarp prst="textNoShape">
                      <a:avLst/>
                    </a:prstTxWarp>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931835" fontAlgn="base">
                      <a:lnSpc>
                        <a:spcPct val="90000"/>
                      </a:lnSpc>
                      <a:spcBef>
                        <a:spcPct val="0"/>
                      </a:spcBef>
                      <a:spcAft>
                        <a:spcPct val="0"/>
                      </a:spcAft>
                      <a:defRPr/>
                    </a:pPr>
                    <a:endParaRPr lang="en-US" sz="2399"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9" name="Freeform 38"/>
                  <p:cNvSpPr>
                    <a:spLocks noEditPoints="1"/>
                  </p:cNvSpPr>
                  <p:nvPr/>
                </p:nvSpPr>
                <p:spPr bwMode="auto">
                  <a:xfrm>
                    <a:off x="3315378" y="477061"/>
                    <a:ext cx="51918" cy="49841"/>
                  </a:xfrm>
                  <a:custGeom>
                    <a:avLst/>
                    <a:gdLst>
                      <a:gd name="T0" fmla="*/ 528 w 1440"/>
                      <a:gd name="T1" fmla="*/ 191 h 1371"/>
                      <a:gd name="T2" fmla="*/ 864 w 1440"/>
                      <a:gd name="T3" fmla="*/ 526 h 1371"/>
                      <a:gd name="T4" fmla="*/ 528 w 1440"/>
                      <a:gd name="T5" fmla="*/ 861 h 1371"/>
                      <a:gd name="T6" fmla="*/ 208 w 1440"/>
                      <a:gd name="T7" fmla="*/ 526 h 1371"/>
                      <a:gd name="T8" fmla="*/ 528 w 1440"/>
                      <a:gd name="T9" fmla="*/ 191 h 1371"/>
                      <a:gd name="T10" fmla="*/ 528 w 1440"/>
                      <a:gd name="T11" fmla="*/ 0 h 1371"/>
                      <a:gd name="T12" fmla="*/ 0 w 1440"/>
                      <a:gd name="T13" fmla="*/ 526 h 1371"/>
                      <a:gd name="T14" fmla="*/ 528 w 1440"/>
                      <a:gd name="T15" fmla="*/ 1052 h 1371"/>
                      <a:gd name="T16" fmla="*/ 880 w 1440"/>
                      <a:gd name="T17" fmla="*/ 924 h 1371"/>
                      <a:gd name="T18" fmla="*/ 1280 w 1440"/>
                      <a:gd name="T19" fmla="*/ 1339 h 1371"/>
                      <a:gd name="T20" fmla="*/ 1408 w 1440"/>
                      <a:gd name="T21" fmla="*/ 1339 h 1371"/>
                      <a:gd name="T22" fmla="*/ 1408 w 1440"/>
                      <a:gd name="T23" fmla="*/ 1339 h 1371"/>
                      <a:gd name="T24" fmla="*/ 1408 w 1440"/>
                      <a:gd name="T25" fmla="*/ 1211 h 1371"/>
                      <a:gd name="T26" fmla="*/ 976 w 1440"/>
                      <a:gd name="T27" fmla="*/ 797 h 1371"/>
                      <a:gd name="T28" fmla="*/ 1056 w 1440"/>
                      <a:gd name="T29" fmla="*/ 526 h 1371"/>
                      <a:gd name="T30" fmla="*/ 528 w 1440"/>
                      <a:gd name="T31" fmla="*/ 0 h 1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40" h="1371">
                        <a:moveTo>
                          <a:pt x="528" y="191"/>
                        </a:moveTo>
                        <a:cubicBezTo>
                          <a:pt x="704" y="191"/>
                          <a:pt x="864" y="350"/>
                          <a:pt x="864" y="526"/>
                        </a:cubicBezTo>
                        <a:cubicBezTo>
                          <a:pt x="864" y="701"/>
                          <a:pt x="704" y="861"/>
                          <a:pt x="528" y="861"/>
                        </a:cubicBezTo>
                        <a:cubicBezTo>
                          <a:pt x="352" y="861"/>
                          <a:pt x="208" y="701"/>
                          <a:pt x="208" y="526"/>
                        </a:cubicBezTo>
                        <a:cubicBezTo>
                          <a:pt x="208" y="350"/>
                          <a:pt x="352" y="191"/>
                          <a:pt x="528" y="191"/>
                        </a:cubicBezTo>
                        <a:close/>
                        <a:moveTo>
                          <a:pt x="528" y="0"/>
                        </a:moveTo>
                        <a:cubicBezTo>
                          <a:pt x="240" y="0"/>
                          <a:pt x="0" y="239"/>
                          <a:pt x="0" y="526"/>
                        </a:cubicBezTo>
                        <a:cubicBezTo>
                          <a:pt x="0" y="813"/>
                          <a:pt x="240" y="1052"/>
                          <a:pt x="528" y="1052"/>
                        </a:cubicBezTo>
                        <a:cubicBezTo>
                          <a:pt x="656" y="1052"/>
                          <a:pt x="784" y="1004"/>
                          <a:pt x="880" y="924"/>
                        </a:cubicBezTo>
                        <a:cubicBezTo>
                          <a:pt x="1280" y="1339"/>
                          <a:pt x="1280" y="1339"/>
                          <a:pt x="1280" y="1339"/>
                        </a:cubicBezTo>
                        <a:cubicBezTo>
                          <a:pt x="1312" y="1371"/>
                          <a:pt x="1376" y="1371"/>
                          <a:pt x="1408" y="1339"/>
                        </a:cubicBezTo>
                        <a:cubicBezTo>
                          <a:pt x="1408" y="1339"/>
                          <a:pt x="1408" y="1339"/>
                          <a:pt x="1408" y="1339"/>
                        </a:cubicBezTo>
                        <a:cubicBezTo>
                          <a:pt x="1440" y="1307"/>
                          <a:pt x="1440" y="1243"/>
                          <a:pt x="1408" y="1211"/>
                        </a:cubicBezTo>
                        <a:cubicBezTo>
                          <a:pt x="976" y="797"/>
                          <a:pt x="976" y="797"/>
                          <a:pt x="976" y="797"/>
                        </a:cubicBezTo>
                        <a:cubicBezTo>
                          <a:pt x="1040" y="717"/>
                          <a:pt x="1056" y="621"/>
                          <a:pt x="1056" y="526"/>
                        </a:cubicBezTo>
                        <a:cubicBezTo>
                          <a:pt x="1056" y="239"/>
                          <a:pt x="816" y="0"/>
                          <a:pt x="52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1" tIns="45694" rIns="91391" bIns="45694"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105">
                      <a:defRPr/>
                    </a:pPr>
                    <a:endParaRPr lang="en-US" sz="1799">
                      <a:solidFill>
                        <a:srgbClr val="FFFFFF"/>
                      </a:solidFill>
                      <a:latin typeface="Segoe UI"/>
                    </a:endParaRPr>
                  </a:p>
                </p:txBody>
              </p:sp>
              <p:cxnSp>
                <p:nvCxnSpPr>
                  <p:cNvPr id="40" name="Straight Connector 39"/>
                  <p:cNvCxnSpPr/>
                  <p:nvPr/>
                </p:nvCxnSpPr>
                <p:spPr>
                  <a:xfrm>
                    <a:off x="3366983" y="625545"/>
                    <a:ext cx="870140"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366983" y="672832"/>
                    <a:ext cx="870140"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366983" y="720120"/>
                    <a:ext cx="870140"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366983" y="767407"/>
                    <a:ext cx="870140"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366983" y="814694"/>
                    <a:ext cx="870140"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366983" y="861982"/>
                    <a:ext cx="870140"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366983" y="909269"/>
                    <a:ext cx="870140"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366983" y="956558"/>
                    <a:ext cx="870140"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51" name="Rectangle 50"/>
              <p:cNvSpPr/>
              <p:nvPr/>
            </p:nvSpPr>
            <p:spPr bwMode="auto">
              <a:xfrm>
                <a:off x="4860388" y="2365722"/>
                <a:ext cx="2187722" cy="1248587"/>
              </a:xfrm>
              <a:prstGeom prst="rect">
                <a:avLst/>
              </a:prstGeom>
              <a:solidFill>
                <a:srgbClr val="0072C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defRPr/>
                </a:pPr>
                <a:endParaRPr lang="en-US" sz="2040" dirty="0">
                  <a:gradFill>
                    <a:gsLst>
                      <a:gs pos="0">
                        <a:srgbClr val="FFFFFF"/>
                      </a:gs>
                      <a:gs pos="100000">
                        <a:srgbClr val="FFFFFF"/>
                      </a:gs>
                    </a:gsLst>
                    <a:lin ang="5400000" scaled="0"/>
                  </a:gradFill>
                  <a:latin typeface="Segoe UI"/>
                </a:endParaRPr>
              </a:p>
            </p:txBody>
          </p:sp>
          <p:pic>
            <p:nvPicPr>
              <p:cNvPr id="344" name="Picture 5" descr="C:\Users\v-junyo\Dropbox\ZumTeam\Team_Resources\Design inspirations\Metro_Style_Icons\app_64.png"/>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flipH="1">
                <a:off x="5421310" y="2456925"/>
                <a:ext cx="1010824" cy="101108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p:cNvPicPr>
                <a:picLocks noChangeAspect="1"/>
              </p:cNvPicPr>
              <p:nvPr/>
            </p:nvPicPr>
            <p:blipFill>
              <a:blip r:embed="rId6">
                <a:extLst>
                  <a:ext uri="{BEBA8EAE-BF5A-486C-A8C5-ECC9F3942E4B}">
                    <a14:imgProps xmlns:a14="http://schemas.microsoft.com/office/drawing/2010/main">
                      <a14:imgLayer r:embed="rId7">
                        <a14:imgEffect>
                          <a14:backgroundRemoval t="391" b="99316" l="1268" r="100000"/>
                        </a14:imgEffect>
                      </a14:imgLayer>
                    </a14:imgProps>
                  </a:ext>
                </a:extLst>
              </a:blip>
              <a:stretch>
                <a:fillRect/>
              </a:stretch>
            </p:blipFill>
            <p:spPr>
              <a:xfrm>
                <a:off x="5739081" y="2819206"/>
                <a:ext cx="356032" cy="385388"/>
              </a:xfrm>
              <a:prstGeom prst="rect">
                <a:avLst/>
              </a:prstGeom>
            </p:spPr>
          </p:pic>
        </p:grpSp>
        <p:grpSp>
          <p:nvGrpSpPr>
            <p:cNvPr id="61" name="Group 60"/>
            <p:cNvGrpSpPr/>
            <p:nvPr/>
          </p:nvGrpSpPr>
          <p:grpSpPr>
            <a:xfrm>
              <a:off x="3693288" y="1981875"/>
              <a:ext cx="2127669" cy="1147505"/>
              <a:chOff x="3503311" y="1991228"/>
              <a:chExt cx="2127669" cy="1147505"/>
            </a:xfrm>
          </p:grpSpPr>
          <p:grpSp>
            <p:nvGrpSpPr>
              <p:cNvPr id="237" name="Group 236"/>
              <p:cNvGrpSpPr/>
              <p:nvPr/>
            </p:nvGrpSpPr>
            <p:grpSpPr>
              <a:xfrm>
                <a:off x="3503311" y="1991228"/>
                <a:ext cx="2127669" cy="1147505"/>
                <a:chOff x="8520127" y="2382713"/>
                <a:chExt cx="2761931" cy="1487504"/>
              </a:xfrm>
            </p:grpSpPr>
            <p:grpSp>
              <p:nvGrpSpPr>
                <p:cNvPr id="238" name="Group 237"/>
                <p:cNvGrpSpPr>
                  <a:grpSpLocks noChangeAspect="1"/>
                </p:cNvGrpSpPr>
                <p:nvPr/>
              </p:nvGrpSpPr>
              <p:grpSpPr bwMode="auto">
                <a:xfrm>
                  <a:off x="8520127" y="2382713"/>
                  <a:ext cx="2761931" cy="1487504"/>
                  <a:chOff x="-158" y="615"/>
                  <a:chExt cx="2048" cy="1103"/>
                </a:xfrm>
              </p:grpSpPr>
              <p:sp>
                <p:nvSpPr>
                  <p:cNvPr id="241" name="Freeform 136"/>
                  <p:cNvSpPr>
                    <a:spLocks/>
                  </p:cNvSpPr>
                  <p:nvPr/>
                </p:nvSpPr>
                <p:spPr bwMode="auto">
                  <a:xfrm>
                    <a:off x="102" y="615"/>
                    <a:ext cx="1532" cy="984"/>
                  </a:xfrm>
                  <a:custGeom>
                    <a:avLst/>
                    <a:gdLst>
                      <a:gd name="T0" fmla="*/ 625 w 646"/>
                      <a:gd name="T1" fmla="*/ 0 h 414"/>
                      <a:gd name="T2" fmla="*/ 22 w 646"/>
                      <a:gd name="T3" fmla="*/ 0 h 414"/>
                      <a:gd name="T4" fmla="*/ 0 w 646"/>
                      <a:gd name="T5" fmla="*/ 22 h 414"/>
                      <a:gd name="T6" fmla="*/ 0 w 646"/>
                      <a:gd name="T7" fmla="*/ 393 h 414"/>
                      <a:gd name="T8" fmla="*/ 22 w 646"/>
                      <a:gd name="T9" fmla="*/ 414 h 414"/>
                      <a:gd name="T10" fmla="*/ 625 w 646"/>
                      <a:gd name="T11" fmla="*/ 414 h 414"/>
                      <a:gd name="T12" fmla="*/ 646 w 646"/>
                      <a:gd name="T13" fmla="*/ 393 h 414"/>
                      <a:gd name="T14" fmla="*/ 646 w 646"/>
                      <a:gd name="T15" fmla="*/ 22 h 414"/>
                      <a:gd name="T16" fmla="*/ 625 w 646"/>
                      <a:gd name="T17" fmla="*/ 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414">
                        <a:moveTo>
                          <a:pt x="625" y="0"/>
                        </a:moveTo>
                        <a:cubicBezTo>
                          <a:pt x="22" y="0"/>
                          <a:pt x="22" y="0"/>
                          <a:pt x="22" y="0"/>
                        </a:cubicBezTo>
                        <a:cubicBezTo>
                          <a:pt x="11" y="0"/>
                          <a:pt x="0" y="9"/>
                          <a:pt x="0" y="22"/>
                        </a:cubicBezTo>
                        <a:cubicBezTo>
                          <a:pt x="0" y="393"/>
                          <a:pt x="0" y="393"/>
                          <a:pt x="0" y="393"/>
                        </a:cubicBezTo>
                        <a:cubicBezTo>
                          <a:pt x="0" y="406"/>
                          <a:pt x="11" y="414"/>
                          <a:pt x="22" y="414"/>
                        </a:cubicBezTo>
                        <a:cubicBezTo>
                          <a:pt x="625" y="414"/>
                          <a:pt x="625" y="414"/>
                          <a:pt x="625" y="414"/>
                        </a:cubicBezTo>
                        <a:cubicBezTo>
                          <a:pt x="638" y="414"/>
                          <a:pt x="646" y="406"/>
                          <a:pt x="646" y="393"/>
                        </a:cubicBezTo>
                        <a:cubicBezTo>
                          <a:pt x="646" y="22"/>
                          <a:pt x="646" y="22"/>
                          <a:pt x="646" y="22"/>
                        </a:cubicBezTo>
                        <a:cubicBezTo>
                          <a:pt x="646" y="9"/>
                          <a:pt x="638" y="0"/>
                          <a:pt x="625" y="0"/>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242" name="Freeform 137"/>
                  <p:cNvSpPr>
                    <a:spLocks/>
                  </p:cNvSpPr>
                  <p:nvPr/>
                </p:nvSpPr>
                <p:spPr bwMode="auto">
                  <a:xfrm>
                    <a:off x="169" y="672"/>
                    <a:ext cx="1398" cy="865"/>
                  </a:xfrm>
                  <a:custGeom>
                    <a:avLst/>
                    <a:gdLst>
                      <a:gd name="T0" fmla="*/ 590 w 590"/>
                      <a:gd name="T1" fmla="*/ 364 h 364"/>
                      <a:gd name="T2" fmla="*/ 0 w 590"/>
                      <a:gd name="T3" fmla="*/ 364 h 364"/>
                      <a:gd name="T4" fmla="*/ 0 w 590"/>
                      <a:gd name="T5" fmla="*/ 0 h 364"/>
                      <a:gd name="T6" fmla="*/ 590 w 590"/>
                      <a:gd name="T7" fmla="*/ 0 h 364"/>
                      <a:gd name="T8" fmla="*/ 590 w 590"/>
                      <a:gd name="T9" fmla="*/ 364 h 364"/>
                    </a:gdLst>
                    <a:ahLst/>
                    <a:cxnLst>
                      <a:cxn ang="0">
                        <a:pos x="T0" y="T1"/>
                      </a:cxn>
                      <a:cxn ang="0">
                        <a:pos x="T2" y="T3"/>
                      </a:cxn>
                      <a:cxn ang="0">
                        <a:pos x="T4" y="T5"/>
                      </a:cxn>
                      <a:cxn ang="0">
                        <a:pos x="T6" y="T7"/>
                      </a:cxn>
                      <a:cxn ang="0">
                        <a:pos x="T8" y="T9"/>
                      </a:cxn>
                    </a:cxnLst>
                    <a:rect l="0" t="0" r="r" b="b"/>
                    <a:pathLst>
                      <a:path w="590" h="364">
                        <a:moveTo>
                          <a:pt x="590" y="364"/>
                        </a:moveTo>
                        <a:cubicBezTo>
                          <a:pt x="0" y="364"/>
                          <a:pt x="0" y="364"/>
                          <a:pt x="0" y="364"/>
                        </a:cubicBezTo>
                        <a:cubicBezTo>
                          <a:pt x="0" y="0"/>
                          <a:pt x="0" y="0"/>
                          <a:pt x="0" y="0"/>
                        </a:cubicBezTo>
                        <a:cubicBezTo>
                          <a:pt x="590" y="0"/>
                          <a:pt x="590" y="0"/>
                          <a:pt x="590" y="0"/>
                        </a:cubicBezTo>
                        <a:cubicBezTo>
                          <a:pt x="590" y="364"/>
                          <a:pt x="590" y="364"/>
                          <a:pt x="590" y="364"/>
                        </a:cubicBezTo>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243" name="Freeform 138"/>
                  <p:cNvSpPr>
                    <a:spLocks/>
                  </p:cNvSpPr>
                  <p:nvPr/>
                </p:nvSpPr>
                <p:spPr bwMode="auto">
                  <a:xfrm>
                    <a:off x="-158" y="1637"/>
                    <a:ext cx="2048" cy="81"/>
                  </a:xfrm>
                  <a:custGeom>
                    <a:avLst/>
                    <a:gdLst>
                      <a:gd name="T0" fmla="*/ 493 w 864"/>
                      <a:gd name="T1" fmla="*/ 0 h 34"/>
                      <a:gd name="T2" fmla="*/ 493 w 864"/>
                      <a:gd name="T3" fmla="*/ 4 h 34"/>
                      <a:gd name="T4" fmla="*/ 484 w 864"/>
                      <a:gd name="T5" fmla="*/ 10 h 34"/>
                      <a:gd name="T6" fmla="*/ 383 w 864"/>
                      <a:gd name="T7" fmla="*/ 10 h 34"/>
                      <a:gd name="T8" fmla="*/ 374 w 864"/>
                      <a:gd name="T9" fmla="*/ 4 h 34"/>
                      <a:gd name="T10" fmla="*/ 374 w 864"/>
                      <a:gd name="T11" fmla="*/ 0 h 34"/>
                      <a:gd name="T12" fmla="*/ 0 w 864"/>
                      <a:gd name="T13" fmla="*/ 0 h 34"/>
                      <a:gd name="T14" fmla="*/ 0 w 864"/>
                      <a:gd name="T15" fmla="*/ 21 h 34"/>
                      <a:gd name="T16" fmla="*/ 28 w 864"/>
                      <a:gd name="T17" fmla="*/ 34 h 34"/>
                      <a:gd name="T18" fmla="*/ 836 w 864"/>
                      <a:gd name="T19" fmla="*/ 34 h 34"/>
                      <a:gd name="T20" fmla="*/ 864 w 864"/>
                      <a:gd name="T21" fmla="*/ 21 h 34"/>
                      <a:gd name="T22" fmla="*/ 864 w 864"/>
                      <a:gd name="T23" fmla="*/ 0 h 34"/>
                      <a:gd name="T24" fmla="*/ 493 w 864"/>
                      <a:gd name="T2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4" h="34">
                        <a:moveTo>
                          <a:pt x="493" y="0"/>
                        </a:moveTo>
                        <a:cubicBezTo>
                          <a:pt x="493" y="4"/>
                          <a:pt x="493" y="4"/>
                          <a:pt x="493" y="4"/>
                        </a:cubicBezTo>
                        <a:cubicBezTo>
                          <a:pt x="493" y="8"/>
                          <a:pt x="488" y="10"/>
                          <a:pt x="484" y="10"/>
                        </a:cubicBezTo>
                        <a:cubicBezTo>
                          <a:pt x="383" y="10"/>
                          <a:pt x="383" y="10"/>
                          <a:pt x="383" y="10"/>
                        </a:cubicBezTo>
                        <a:cubicBezTo>
                          <a:pt x="378" y="10"/>
                          <a:pt x="374" y="8"/>
                          <a:pt x="374" y="4"/>
                        </a:cubicBezTo>
                        <a:cubicBezTo>
                          <a:pt x="374" y="0"/>
                          <a:pt x="374" y="0"/>
                          <a:pt x="374" y="0"/>
                        </a:cubicBezTo>
                        <a:cubicBezTo>
                          <a:pt x="0" y="0"/>
                          <a:pt x="0" y="0"/>
                          <a:pt x="0" y="0"/>
                        </a:cubicBezTo>
                        <a:cubicBezTo>
                          <a:pt x="0" y="21"/>
                          <a:pt x="0" y="21"/>
                          <a:pt x="0" y="21"/>
                        </a:cubicBezTo>
                        <a:cubicBezTo>
                          <a:pt x="0" y="21"/>
                          <a:pt x="20" y="34"/>
                          <a:pt x="28" y="34"/>
                        </a:cubicBezTo>
                        <a:cubicBezTo>
                          <a:pt x="836" y="34"/>
                          <a:pt x="836" y="34"/>
                          <a:pt x="836" y="34"/>
                        </a:cubicBezTo>
                        <a:cubicBezTo>
                          <a:pt x="845" y="34"/>
                          <a:pt x="864" y="21"/>
                          <a:pt x="864" y="21"/>
                        </a:cubicBezTo>
                        <a:cubicBezTo>
                          <a:pt x="864" y="0"/>
                          <a:pt x="864" y="0"/>
                          <a:pt x="864" y="0"/>
                        </a:cubicBezTo>
                        <a:lnTo>
                          <a:pt x="493" y="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dirty="0">
                      <a:solidFill>
                        <a:srgbClr val="FFFFFF"/>
                      </a:solidFill>
                      <a:latin typeface="Segoe UI"/>
                    </a:endParaRPr>
                  </a:p>
                </p:txBody>
              </p:sp>
              <p:sp>
                <p:nvSpPr>
                  <p:cNvPr id="244" name="Rectangle 243"/>
                  <p:cNvSpPr>
                    <a:spLocks noChangeArrowheads="1"/>
                  </p:cNvSpPr>
                  <p:nvPr/>
                </p:nvSpPr>
                <p:spPr bwMode="auto">
                  <a:xfrm>
                    <a:off x="169" y="672"/>
                    <a:ext cx="1398" cy="8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245" name="Rectangle 244"/>
                  <p:cNvSpPr>
                    <a:spLocks noChangeArrowheads="1"/>
                  </p:cNvSpPr>
                  <p:nvPr/>
                </p:nvSpPr>
                <p:spPr bwMode="auto">
                  <a:xfrm>
                    <a:off x="169" y="672"/>
                    <a:ext cx="1398" cy="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246" name="Rectangle 245"/>
                  <p:cNvSpPr>
                    <a:spLocks noChangeArrowheads="1"/>
                  </p:cNvSpPr>
                  <p:nvPr/>
                </p:nvSpPr>
                <p:spPr bwMode="auto">
                  <a:xfrm>
                    <a:off x="240" y="753"/>
                    <a:ext cx="1251" cy="159"/>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247" name="Rectangle 246"/>
                  <p:cNvSpPr>
                    <a:spLocks noChangeArrowheads="1"/>
                  </p:cNvSpPr>
                  <p:nvPr/>
                </p:nvSpPr>
                <p:spPr bwMode="auto">
                  <a:xfrm>
                    <a:off x="287" y="793"/>
                    <a:ext cx="621" cy="79"/>
                  </a:xfrm>
                  <a:prstGeom prst="rect">
                    <a:avLst/>
                  </a:prstGeom>
                  <a:solidFill>
                    <a:srgbClr val="EB3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248" name="Rectangle 247"/>
                  <p:cNvSpPr>
                    <a:spLocks noChangeArrowheads="1"/>
                  </p:cNvSpPr>
                  <p:nvPr/>
                </p:nvSpPr>
                <p:spPr bwMode="auto">
                  <a:xfrm>
                    <a:off x="1245" y="812"/>
                    <a:ext cx="199" cy="4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249" name="Rectangle 248"/>
                  <p:cNvSpPr>
                    <a:spLocks noChangeArrowheads="1"/>
                  </p:cNvSpPr>
                  <p:nvPr/>
                </p:nvSpPr>
                <p:spPr bwMode="auto">
                  <a:xfrm>
                    <a:off x="240" y="995"/>
                    <a:ext cx="1251" cy="7"/>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250" name="Rectangle 249"/>
                  <p:cNvSpPr>
                    <a:spLocks noChangeArrowheads="1"/>
                  </p:cNvSpPr>
                  <p:nvPr/>
                </p:nvSpPr>
                <p:spPr bwMode="auto">
                  <a:xfrm>
                    <a:off x="240" y="995"/>
                    <a:ext cx="1251" cy="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251" name="Rectangle 250"/>
                  <p:cNvSpPr>
                    <a:spLocks noChangeArrowheads="1"/>
                  </p:cNvSpPr>
                  <p:nvPr/>
                </p:nvSpPr>
                <p:spPr bwMode="auto">
                  <a:xfrm>
                    <a:off x="240" y="1112"/>
                    <a:ext cx="1251" cy="7"/>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252" name="Rectangle 251"/>
                  <p:cNvSpPr>
                    <a:spLocks noChangeArrowheads="1"/>
                  </p:cNvSpPr>
                  <p:nvPr/>
                </p:nvSpPr>
                <p:spPr bwMode="auto">
                  <a:xfrm>
                    <a:off x="240" y="1112"/>
                    <a:ext cx="1251" cy="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253" name="Rectangle 252"/>
                  <p:cNvSpPr>
                    <a:spLocks noChangeArrowheads="1"/>
                  </p:cNvSpPr>
                  <p:nvPr/>
                </p:nvSpPr>
                <p:spPr bwMode="auto">
                  <a:xfrm>
                    <a:off x="240" y="1226"/>
                    <a:ext cx="1251" cy="7"/>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254" name="Rectangle 253"/>
                  <p:cNvSpPr>
                    <a:spLocks noChangeArrowheads="1"/>
                  </p:cNvSpPr>
                  <p:nvPr/>
                </p:nvSpPr>
                <p:spPr bwMode="auto">
                  <a:xfrm>
                    <a:off x="240" y="1226"/>
                    <a:ext cx="1251" cy="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255" name="Rectangle 254"/>
                  <p:cNvSpPr>
                    <a:spLocks noChangeArrowheads="1"/>
                  </p:cNvSpPr>
                  <p:nvPr/>
                </p:nvSpPr>
                <p:spPr bwMode="auto">
                  <a:xfrm>
                    <a:off x="240" y="1342"/>
                    <a:ext cx="1251" cy="7"/>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256" name="Rectangle 255"/>
                  <p:cNvSpPr>
                    <a:spLocks noChangeArrowheads="1"/>
                  </p:cNvSpPr>
                  <p:nvPr/>
                </p:nvSpPr>
                <p:spPr bwMode="auto">
                  <a:xfrm>
                    <a:off x="240" y="1342"/>
                    <a:ext cx="1251" cy="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257" name="Rectangle 256"/>
                  <p:cNvSpPr>
                    <a:spLocks noChangeArrowheads="1"/>
                  </p:cNvSpPr>
                  <p:nvPr/>
                </p:nvSpPr>
                <p:spPr bwMode="auto">
                  <a:xfrm>
                    <a:off x="240" y="1449"/>
                    <a:ext cx="1251" cy="21"/>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sp>
                <p:nvSpPr>
                  <p:cNvPr id="258" name="Freeform 153"/>
                  <p:cNvSpPr>
                    <a:spLocks/>
                  </p:cNvSpPr>
                  <p:nvPr/>
                </p:nvSpPr>
                <p:spPr bwMode="auto">
                  <a:xfrm>
                    <a:off x="626" y="1000"/>
                    <a:ext cx="5" cy="2"/>
                  </a:xfrm>
                  <a:custGeom>
                    <a:avLst/>
                    <a:gdLst>
                      <a:gd name="T0" fmla="*/ 1 w 2"/>
                      <a:gd name="T1" fmla="*/ 0 h 1"/>
                      <a:gd name="T2" fmla="*/ 0 w 2"/>
                      <a:gd name="T3" fmla="*/ 1 h 1"/>
                      <a:gd name="T4" fmla="*/ 2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1" y="1"/>
                          <a:pt x="1" y="1"/>
                          <a:pt x="0" y="1"/>
                        </a:cubicBezTo>
                        <a:cubicBezTo>
                          <a:pt x="2" y="1"/>
                          <a:pt x="2" y="1"/>
                          <a:pt x="2" y="1"/>
                        </a:cubicBezTo>
                        <a:cubicBezTo>
                          <a:pt x="2" y="1"/>
                          <a:pt x="1" y="1"/>
                          <a:pt x="1" y="0"/>
                        </a:cubicBezTo>
                      </a:path>
                    </a:pathLst>
                  </a:custGeom>
                  <a:solidFill>
                    <a:srgbClr val="F49D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283">
                      <a:defRPr/>
                    </a:pPr>
                    <a:endParaRPr lang="en-US" sz="1799">
                      <a:solidFill>
                        <a:srgbClr val="FFFFFF"/>
                      </a:solidFill>
                      <a:latin typeface="Segoe UI"/>
                    </a:endParaRPr>
                  </a:p>
                </p:txBody>
              </p:sp>
            </p:grpSp>
            <p:sp>
              <p:nvSpPr>
                <p:cNvPr id="239" name="Rectangle 238"/>
                <p:cNvSpPr/>
                <p:nvPr/>
              </p:nvSpPr>
              <p:spPr bwMode="auto">
                <a:xfrm>
                  <a:off x="8961119" y="2456738"/>
                  <a:ext cx="1885342" cy="1189629"/>
                </a:xfrm>
                <a:prstGeom prst="rect">
                  <a:avLst/>
                </a:prstGeom>
                <a:solidFill>
                  <a:srgbClr val="0072C6"/>
                </a:solidFill>
                <a:ln w="10795" cap="flat" cmpd="sng" algn="ctr">
                  <a:noFill/>
                  <a:prstDash val="solid"/>
                  <a:headEnd type="none" w="med" len="med"/>
                  <a:tailEnd type="none" w="med" len="med"/>
                </a:ln>
                <a:effectLst/>
              </p:spPr>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defRPr/>
                  </a:pPr>
                  <a:endParaRPr lang="en-US" sz="2040" kern="0" dirty="0">
                    <a:gradFill>
                      <a:gsLst>
                        <a:gs pos="0">
                          <a:srgbClr val="FFFFFF"/>
                        </a:gs>
                        <a:gs pos="100000">
                          <a:srgbClr val="FFFFFF"/>
                        </a:gs>
                      </a:gsLst>
                      <a:lin ang="5400000" scaled="0"/>
                    </a:gradFill>
                    <a:latin typeface="Segoe UI"/>
                  </a:endParaRPr>
                </a:p>
              </p:txBody>
            </p:sp>
          </p:grpSp>
          <p:sp>
            <p:nvSpPr>
              <p:cNvPr id="259" name="Freeform 160"/>
              <p:cNvSpPr>
                <a:spLocks noChangeAspect="1"/>
              </p:cNvSpPr>
              <p:nvPr/>
            </p:nvSpPr>
            <p:spPr bwMode="auto">
              <a:xfrm>
                <a:off x="4279412" y="2336878"/>
                <a:ext cx="563720" cy="437818"/>
              </a:xfrm>
              <a:custGeom>
                <a:avLst/>
                <a:gdLst>
                  <a:gd name="T0" fmla="*/ 296 w 296"/>
                  <a:gd name="T1" fmla="*/ 167 h 256"/>
                  <a:gd name="T2" fmla="*/ 274 w 296"/>
                  <a:gd name="T3" fmla="*/ 207 h 256"/>
                  <a:gd name="T4" fmla="*/ 216 w 296"/>
                  <a:gd name="T5" fmla="*/ 256 h 256"/>
                  <a:gd name="T6" fmla="*/ 159 w 296"/>
                  <a:gd name="T7" fmla="*/ 242 h 256"/>
                  <a:gd name="T8" fmla="*/ 101 w 296"/>
                  <a:gd name="T9" fmla="*/ 256 h 256"/>
                  <a:gd name="T10" fmla="*/ 44 w 296"/>
                  <a:gd name="T11" fmla="*/ 210 h 256"/>
                  <a:gd name="T12" fmla="*/ 24 w 296"/>
                  <a:gd name="T13" fmla="*/ 42 h 256"/>
                  <a:gd name="T14" fmla="*/ 94 w 296"/>
                  <a:gd name="T15" fmla="*/ 0 h 256"/>
                  <a:gd name="T16" fmla="*/ 158 w 296"/>
                  <a:gd name="T17" fmla="*/ 15 h 256"/>
                  <a:gd name="T18" fmla="*/ 222 w 296"/>
                  <a:gd name="T19" fmla="*/ 0 h 256"/>
                  <a:gd name="T20" fmla="*/ 286 w 296"/>
                  <a:gd name="T21" fmla="*/ 34 h 256"/>
                  <a:gd name="T22" fmla="*/ 296 w 296"/>
                  <a:gd name="T23" fmla="*/ 16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6" h="256">
                    <a:moveTo>
                      <a:pt x="296" y="167"/>
                    </a:moveTo>
                    <a:cubicBezTo>
                      <a:pt x="288" y="184"/>
                      <a:pt x="284" y="192"/>
                      <a:pt x="274" y="207"/>
                    </a:cubicBezTo>
                    <a:cubicBezTo>
                      <a:pt x="260" y="229"/>
                      <a:pt x="240" y="255"/>
                      <a:pt x="216" y="256"/>
                    </a:cubicBezTo>
                    <a:cubicBezTo>
                      <a:pt x="194" y="256"/>
                      <a:pt x="188" y="241"/>
                      <a:pt x="159" y="242"/>
                    </a:cubicBezTo>
                    <a:cubicBezTo>
                      <a:pt x="129" y="242"/>
                      <a:pt x="123" y="256"/>
                      <a:pt x="101" y="256"/>
                    </a:cubicBezTo>
                    <a:cubicBezTo>
                      <a:pt x="76" y="255"/>
                      <a:pt x="58" y="231"/>
                      <a:pt x="44" y="210"/>
                    </a:cubicBezTo>
                    <a:cubicBezTo>
                      <a:pt x="4" y="150"/>
                      <a:pt x="0" y="80"/>
                      <a:pt x="24" y="42"/>
                    </a:cubicBezTo>
                    <a:cubicBezTo>
                      <a:pt x="42" y="16"/>
                      <a:pt x="69" y="0"/>
                      <a:pt x="94" y="0"/>
                    </a:cubicBezTo>
                    <a:cubicBezTo>
                      <a:pt x="120" y="0"/>
                      <a:pt x="137" y="15"/>
                      <a:pt x="158" y="15"/>
                    </a:cubicBezTo>
                    <a:cubicBezTo>
                      <a:pt x="179" y="15"/>
                      <a:pt x="192" y="0"/>
                      <a:pt x="222" y="0"/>
                    </a:cubicBezTo>
                    <a:cubicBezTo>
                      <a:pt x="245" y="0"/>
                      <a:pt x="269" y="13"/>
                      <a:pt x="286" y="34"/>
                    </a:cubicBezTo>
                    <a:cubicBezTo>
                      <a:pt x="230" y="65"/>
                      <a:pt x="239" y="145"/>
                      <a:pt x="296" y="16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13913">
                  <a:defRPr/>
                </a:pPr>
                <a:endParaRPr lang="en-US" sz="1799">
                  <a:solidFill>
                    <a:srgbClr val="FFFFFF"/>
                  </a:solidFill>
                  <a:latin typeface="Segoe UI"/>
                </a:endParaRPr>
              </a:p>
            </p:txBody>
          </p:sp>
          <p:sp>
            <p:nvSpPr>
              <p:cNvPr id="260" name="Freeform 161"/>
              <p:cNvSpPr>
                <a:spLocks noChangeAspect="1"/>
              </p:cNvSpPr>
              <p:nvPr/>
            </p:nvSpPr>
            <p:spPr bwMode="auto">
              <a:xfrm>
                <a:off x="4549294" y="2149471"/>
                <a:ext cx="155986" cy="152768"/>
              </a:xfrm>
              <a:custGeom>
                <a:avLst/>
                <a:gdLst>
                  <a:gd name="T0" fmla="*/ 55 w 74"/>
                  <a:gd name="T1" fmla="*/ 54 h 81"/>
                  <a:gd name="T2" fmla="*/ 71 w 74"/>
                  <a:gd name="T3" fmla="*/ 0 h 81"/>
                  <a:gd name="T4" fmla="*/ 20 w 74"/>
                  <a:gd name="T5" fmla="*/ 28 h 81"/>
                  <a:gd name="T6" fmla="*/ 4 w 74"/>
                  <a:gd name="T7" fmla="*/ 81 h 81"/>
                  <a:gd name="T8" fmla="*/ 55 w 74"/>
                  <a:gd name="T9" fmla="*/ 54 h 81"/>
                </a:gdLst>
                <a:ahLst/>
                <a:cxnLst>
                  <a:cxn ang="0">
                    <a:pos x="T0" y="T1"/>
                  </a:cxn>
                  <a:cxn ang="0">
                    <a:pos x="T2" y="T3"/>
                  </a:cxn>
                  <a:cxn ang="0">
                    <a:pos x="T4" y="T5"/>
                  </a:cxn>
                  <a:cxn ang="0">
                    <a:pos x="T6" y="T7"/>
                  </a:cxn>
                  <a:cxn ang="0">
                    <a:pos x="T8" y="T9"/>
                  </a:cxn>
                </a:cxnLst>
                <a:rect l="0" t="0" r="r" b="b"/>
                <a:pathLst>
                  <a:path w="74" h="81">
                    <a:moveTo>
                      <a:pt x="55" y="54"/>
                    </a:moveTo>
                    <a:cubicBezTo>
                      <a:pt x="66" y="40"/>
                      <a:pt x="74" y="21"/>
                      <a:pt x="71" y="0"/>
                    </a:cubicBezTo>
                    <a:cubicBezTo>
                      <a:pt x="54" y="2"/>
                      <a:pt x="33" y="13"/>
                      <a:pt x="20" y="28"/>
                    </a:cubicBezTo>
                    <a:cubicBezTo>
                      <a:pt x="9" y="41"/>
                      <a:pt x="0" y="61"/>
                      <a:pt x="4" y="81"/>
                    </a:cubicBezTo>
                    <a:cubicBezTo>
                      <a:pt x="23" y="81"/>
                      <a:pt x="44" y="70"/>
                      <a:pt x="55" y="5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1" rIns="91403" bIns="4570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13913">
                  <a:defRPr/>
                </a:pPr>
                <a:endParaRPr lang="en-US" sz="1799">
                  <a:solidFill>
                    <a:srgbClr val="FFFFFF"/>
                  </a:solidFill>
                  <a:latin typeface="Segoe UI"/>
                </a:endParaRPr>
              </a:p>
            </p:txBody>
          </p:sp>
        </p:grpSp>
        <p:cxnSp>
          <p:nvCxnSpPr>
            <p:cNvPr id="261" name="Straight Connector 260"/>
            <p:cNvCxnSpPr/>
            <p:nvPr/>
          </p:nvCxnSpPr>
          <p:spPr>
            <a:xfrm flipV="1">
              <a:off x="3659843" y="1759500"/>
              <a:ext cx="2194560" cy="1159"/>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flipV="1">
              <a:off x="6463449" y="1759500"/>
              <a:ext cx="2194560" cy="1159"/>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flipV="1">
              <a:off x="9267056" y="1759500"/>
              <a:ext cx="2194560" cy="1159"/>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730040" y="1318196"/>
              <a:ext cx="1220527" cy="521489"/>
            </a:xfrm>
            <a:prstGeom prst="rect">
              <a:avLst/>
            </a:prstGeom>
            <a:noFill/>
          </p:spPr>
          <p:txBody>
            <a:bodyPr wrap="none" lIns="186521" tIns="149217" rIns="186521" bIns="149217" rtlCol="0">
              <a:spAutoFit/>
            </a:bodyPr>
            <a:lstStyle/>
            <a:p>
              <a:pPr defTabSz="932597">
                <a:lnSpc>
                  <a:spcPct val="90000"/>
                </a:lnSpc>
                <a:spcAft>
                  <a:spcPts val="612"/>
                </a:spcAft>
                <a:defRPr/>
              </a:pPr>
              <a:r>
                <a:rPr lang="en-US" sz="1632" dirty="0">
                  <a:gradFill>
                    <a:gsLst>
                      <a:gs pos="2917">
                        <a:srgbClr val="505050"/>
                      </a:gs>
                      <a:gs pos="30000">
                        <a:srgbClr val="505050"/>
                      </a:gs>
                    </a:gsLst>
                    <a:lin ang="5400000" scaled="0"/>
                  </a:gradFill>
                  <a:latin typeface="Segoe UI"/>
                </a:rPr>
                <a:t>Windows</a:t>
              </a:r>
            </a:p>
          </p:txBody>
        </p:sp>
        <p:sp>
          <p:nvSpPr>
            <p:cNvPr id="264" name="TextBox 263"/>
            <p:cNvSpPr txBox="1"/>
            <p:nvPr/>
          </p:nvSpPr>
          <p:spPr>
            <a:xfrm>
              <a:off x="3505324" y="1318196"/>
              <a:ext cx="752450" cy="517065"/>
            </a:xfrm>
            <a:prstGeom prst="rect">
              <a:avLst/>
            </a:prstGeom>
            <a:noFill/>
          </p:spPr>
          <p:txBody>
            <a:bodyPr wrap="none" lIns="186521" tIns="149217" rIns="186521" bIns="149217" rtlCol="0">
              <a:spAutoFit/>
            </a:bodyPr>
            <a:lstStyle/>
            <a:p>
              <a:pPr defTabSz="932597">
                <a:lnSpc>
                  <a:spcPct val="90000"/>
                </a:lnSpc>
                <a:spcAft>
                  <a:spcPts val="612"/>
                </a:spcAft>
                <a:defRPr/>
              </a:pPr>
              <a:r>
                <a:rPr lang="en-US" sz="1632" dirty="0">
                  <a:gradFill>
                    <a:gsLst>
                      <a:gs pos="2917">
                        <a:srgbClr val="505050"/>
                      </a:gs>
                      <a:gs pos="30000">
                        <a:srgbClr val="505050"/>
                      </a:gs>
                    </a:gsLst>
                    <a:lin ang="5400000" scaled="0"/>
                  </a:gradFill>
                  <a:latin typeface="Segoe UI"/>
                </a:rPr>
                <a:t>Mac</a:t>
              </a:r>
            </a:p>
          </p:txBody>
        </p:sp>
        <p:sp>
          <p:nvSpPr>
            <p:cNvPr id="265" name="TextBox 264"/>
            <p:cNvSpPr txBox="1"/>
            <p:nvPr/>
          </p:nvSpPr>
          <p:spPr>
            <a:xfrm>
              <a:off x="6325762" y="1318196"/>
              <a:ext cx="792333" cy="521489"/>
            </a:xfrm>
            <a:prstGeom prst="rect">
              <a:avLst/>
            </a:prstGeom>
            <a:noFill/>
          </p:spPr>
          <p:txBody>
            <a:bodyPr wrap="none" lIns="186521" tIns="149217" rIns="186521" bIns="149217" rtlCol="0">
              <a:spAutoFit/>
            </a:bodyPr>
            <a:lstStyle/>
            <a:p>
              <a:pPr defTabSz="932597">
                <a:lnSpc>
                  <a:spcPct val="90000"/>
                </a:lnSpc>
                <a:spcAft>
                  <a:spcPts val="612"/>
                </a:spcAft>
                <a:defRPr/>
              </a:pPr>
              <a:r>
                <a:rPr lang="en-US" sz="1632" dirty="0">
                  <a:gradFill>
                    <a:gsLst>
                      <a:gs pos="2917">
                        <a:srgbClr val="505050"/>
                      </a:gs>
                      <a:gs pos="30000">
                        <a:srgbClr val="505050"/>
                      </a:gs>
                    </a:gsLst>
                    <a:lin ang="5400000" scaled="0"/>
                  </a:gradFill>
                  <a:latin typeface="Segoe UI"/>
                </a:rPr>
                <a:t>Web</a:t>
              </a:r>
            </a:p>
          </p:txBody>
        </p:sp>
        <p:sp>
          <p:nvSpPr>
            <p:cNvPr id="266" name="TextBox 265"/>
            <p:cNvSpPr txBox="1"/>
            <p:nvPr/>
          </p:nvSpPr>
          <p:spPr>
            <a:xfrm>
              <a:off x="9126224" y="1318196"/>
              <a:ext cx="1015343" cy="521489"/>
            </a:xfrm>
            <a:prstGeom prst="rect">
              <a:avLst/>
            </a:prstGeom>
            <a:noFill/>
          </p:spPr>
          <p:txBody>
            <a:bodyPr wrap="none" lIns="186521" tIns="149217" rIns="186521" bIns="149217" rtlCol="0">
              <a:spAutoFit/>
            </a:bodyPr>
            <a:lstStyle/>
            <a:p>
              <a:pPr defTabSz="932597">
                <a:lnSpc>
                  <a:spcPct val="90000"/>
                </a:lnSpc>
                <a:spcAft>
                  <a:spcPts val="612"/>
                </a:spcAft>
                <a:defRPr/>
              </a:pPr>
              <a:r>
                <a:rPr lang="en-US" sz="1632" dirty="0">
                  <a:gradFill>
                    <a:gsLst>
                      <a:gs pos="2917">
                        <a:srgbClr val="505050"/>
                      </a:gs>
                      <a:gs pos="30000">
                        <a:srgbClr val="505050"/>
                      </a:gs>
                    </a:gsLst>
                    <a:lin ang="5400000" scaled="0"/>
                  </a:gradFill>
                  <a:latin typeface="Segoe UI"/>
                </a:rPr>
                <a:t>Mobile</a:t>
              </a:r>
            </a:p>
          </p:txBody>
        </p:sp>
      </p:grpSp>
      <p:graphicFrame>
        <p:nvGraphicFramePr>
          <p:cNvPr id="267" name="Table 266"/>
          <p:cNvGraphicFramePr>
            <a:graphicFrameLocks noGrp="1"/>
          </p:cNvGraphicFramePr>
          <p:nvPr>
            <p:extLst/>
          </p:nvPr>
        </p:nvGraphicFramePr>
        <p:xfrm>
          <a:off x="275482" y="4064905"/>
          <a:ext cx="11878714" cy="2438237"/>
        </p:xfrm>
        <a:graphic>
          <a:graphicData uri="http://schemas.openxmlformats.org/drawingml/2006/table">
            <a:tbl>
              <a:tblPr firstRow="1" bandRow="1">
                <a:tableStyleId>{8EC20E35-A176-4012-BC5E-935CFFF8708E}</a:tableStyleId>
              </a:tblPr>
              <a:tblGrid>
                <a:gridCol w="2139826">
                  <a:extLst>
                    <a:ext uri="{9D8B030D-6E8A-4147-A177-3AD203B41FA5}">
                      <a16:colId xmlns:a16="http://schemas.microsoft.com/office/drawing/2014/main" val="1913008814"/>
                    </a:ext>
                  </a:extLst>
                </a:gridCol>
                <a:gridCol w="1623148">
                  <a:extLst>
                    <a:ext uri="{9D8B030D-6E8A-4147-A177-3AD203B41FA5}">
                      <a16:colId xmlns:a16="http://schemas.microsoft.com/office/drawing/2014/main" val="891999265"/>
                    </a:ext>
                  </a:extLst>
                </a:gridCol>
                <a:gridCol w="1623148">
                  <a:extLst>
                    <a:ext uri="{9D8B030D-6E8A-4147-A177-3AD203B41FA5}">
                      <a16:colId xmlns:a16="http://schemas.microsoft.com/office/drawing/2014/main" val="3199046134"/>
                    </a:ext>
                  </a:extLst>
                </a:gridCol>
                <a:gridCol w="1623148">
                  <a:extLst>
                    <a:ext uri="{9D8B030D-6E8A-4147-A177-3AD203B41FA5}">
                      <a16:colId xmlns:a16="http://schemas.microsoft.com/office/drawing/2014/main" val="1782802146"/>
                    </a:ext>
                  </a:extLst>
                </a:gridCol>
                <a:gridCol w="1623148">
                  <a:extLst>
                    <a:ext uri="{9D8B030D-6E8A-4147-A177-3AD203B41FA5}">
                      <a16:colId xmlns:a16="http://schemas.microsoft.com/office/drawing/2014/main" val="2593210632"/>
                    </a:ext>
                  </a:extLst>
                </a:gridCol>
                <a:gridCol w="1623148">
                  <a:extLst>
                    <a:ext uri="{9D8B030D-6E8A-4147-A177-3AD203B41FA5}">
                      <a16:colId xmlns:a16="http://schemas.microsoft.com/office/drawing/2014/main" val="2512929382"/>
                    </a:ext>
                  </a:extLst>
                </a:gridCol>
                <a:gridCol w="1623148">
                  <a:extLst>
                    <a:ext uri="{9D8B030D-6E8A-4147-A177-3AD203B41FA5}">
                      <a16:colId xmlns:a16="http://schemas.microsoft.com/office/drawing/2014/main" val="2397305814"/>
                    </a:ext>
                  </a:extLst>
                </a:gridCol>
              </a:tblGrid>
              <a:tr h="378222">
                <a:tc>
                  <a:txBody>
                    <a:bodyPr/>
                    <a:lstStyle/>
                    <a:p>
                      <a:r>
                        <a:rPr lang="en-US" sz="1400" b="0" dirty="0"/>
                        <a:t>CY Q4 features</a:t>
                      </a:r>
                    </a:p>
                  </a:txBody>
                  <a:tcPr marL="93260" marR="93260" marT="55956" marB="55956"/>
                </a:tc>
                <a:tc>
                  <a:txBody>
                    <a:bodyPr/>
                    <a:lstStyle/>
                    <a:p>
                      <a:pPr algn="ctr"/>
                      <a:r>
                        <a:rPr lang="en-US" sz="1400" b="0" dirty="0"/>
                        <a:t>Windows</a:t>
                      </a:r>
                    </a:p>
                  </a:txBody>
                  <a:tcPr marL="93260" marR="93260" marT="55956" marB="55956"/>
                </a:tc>
                <a:tc>
                  <a:txBody>
                    <a:bodyPr/>
                    <a:lstStyle/>
                    <a:p>
                      <a:pPr algn="ctr"/>
                      <a:r>
                        <a:rPr lang="en-US" sz="1400" b="0" dirty="0"/>
                        <a:t>Mac</a:t>
                      </a:r>
                    </a:p>
                  </a:txBody>
                  <a:tcPr marL="93260" marR="93260" marT="55956" marB="55956"/>
                </a:tc>
                <a:tc>
                  <a:txBody>
                    <a:bodyPr/>
                    <a:lstStyle/>
                    <a:p>
                      <a:pPr algn="ctr"/>
                      <a:r>
                        <a:rPr lang="en-US" sz="1400" b="0" dirty="0"/>
                        <a:t>Web</a:t>
                      </a:r>
                    </a:p>
                  </a:txBody>
                  <a:tcPr marL="93260" marR="93260" marT="55956" marB="55956"/>
                </a:tc>
                <a:tc>
                  <a:txBody>
                    <a:bodyPr/>
                    <a:lstStyle/>
                    <a:p>
                      <a:pPr algn="ctr"/>
                      <a:r>
                        <a:rPr lang="en-US" sz="1400" b="0" dirty="0"/>
                        <a:t>iOS</a:t>
                      </a:r>
                    </a:p>
                  </a:txBody>
                  <a:tcPr marL="93260" marR="93260" marT="55956" marB="55956"/>
                </a:tc>
                <a:tc>
                  <a:txBody>
                    <a:bodyPr/>
                    <a:lstStyle/>
                    <a:p>
                      <a:pPr algn="ctr"/>
                      <a:r>
                        <a:rPr lang="en-US" sz="1400" b="0" dirty="0"/>
                        <a:t>Android</a:t>
                      </a:r>
                    </a:p>
                  </a:txBody>
                  <a:tcPr marL="93260" marR="93260" marT="55956" marB="55956"/>
                </a:tc>
                <a:tc>
                  <a:txBody>
                    <a:bodyPr/>
                    <a:lstStyle/>
                    <a:p>
                      <a:pPr algn="ctr"/>
                      <a:r>
                        <a:rPr lang="en-US" sz="1400" b="0" dirty="0"/>
                        <a:t>Win 10 Mobile</a:t>
                      </a:r>
                    </a:p>
                  </a:txBody>
                  <a:tcPr marL="93260" marR="93260" marT="55956" marB="55956"/>
                </a:tc>
                <a:extLst>
                  <a:ext uri="{0D108BD9-81ED-4DB2-BD59-A6C34878D82A}">
                    <a16:rowId xmlns:a16="http://schemas.microsoft.com/office/drawing/2014/main" val="3957969138"/>
                  </a:ext>
                </a:extLst>
              </a:tr>
              <a:tr h="378222">
                <a:tc>
                  <a:txBody>
                    <a:bodyPr/>
                    <a:lstStyle/>
                    <a:p>
                      <a:r>
                        <a:rPr lang="en-US" sz="1400" dirty="0"/>
                        <a:t>Focused Inbox</a:t>
                      </a:r>
                    </a:p>
                  </a:txBody>
                  <a:tcPr marL="93260" marR="93260" marT="55956" marB="55956"/>
                </a:tc>
                <a:tc>
                  <a:txBody>
                    <a:bodyPr/>
                    <a:lstStyle/>
                    <a:p>
                      <a:endParaRPr lang="en-US" sz="1400" dirty="0"/>
                    </a:p>
                  </a:txBody>
                  <a:tcPr marL="93260" marR="93260" marT="55956" marB="55956"/>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US" sz="1400" dirty="0"/>
                    </a:p>
                  </a:txBody>
                  <a:tcPr marL="93260" marR="93260" marT="55956" marB="55956"/>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US" sz="1400" dirty="0"/>
                    </a:p>
                  </a:txBody>
                  <a:tcPr marL="93260" marR="93260" marT="55956" marB="55956"/>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US" sz="1400" dirty="0"/>
                    </a:p>
                  </a:txBody>
                  <a:tcPr marL="93260" marR="93260" marT="55956" marB="55956"/>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US" sz="1400" dirty="0"/>
                    </a:p>
                  </a:txBody>
                  <a:tcPr marL="93260" marR="93260" marT="55956" marB="55956"/>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US" sz="1400" dirty="0"/>
                    </a:p>
                  </a:txBody>
                  <a:tcPr marL="93260" marR="93260" marT="55956" marB="55956"/>
                </a:tc>
                <a:extLst>
                  <a:ext uri="{0D108BD9-81ED-4DB2-BD59-A6C34878D82A}">
                    <a16:rowId xmlns:a16="http://schemas.microsoft.com/office/drawing/2014/main" val="3510761783"/>
                  </a:ext>
                </a:extLst>
              </a:tr>
              <a:tr h="378222">
                <a:tc>
                  <a:txBody>
                    <a:bodyPr/>
                    <a:lstStyle/>
                    <a:p>
                      <a:r>
                        <a:rPr lang="en-US" sz="1400" dirty="0"/>
                        <a:t>@mentions</a:t>
                      </a:r>
                    </a:p>
                  </a:txBody>
                  <a:tcPr marL="93260" marR="93260" marT="55956" marB="55956"/>
                </a:tc>
                <a:tc>
                  <a:txBody>
                    <a:bodyPr/>
                    <a:lstStyle/>
                    <a:p>
                      <a:endParaRPr lang="en-US" sz="1400" dirty="0"/>
                    </a:p>
                  </a:txBody>
                  <a:tcPr marL="93260" marR="93260" marT="55956" marB="55956"/>
                </a:tc>
                <a:tc>
                  <a:txBody>
                    <a:bodyPr/>
                    <a:lstStyle/>
                    <a:p>
                      <a:endParaRPr lang="en-US" sz="1400" dirty="0"/>
                    </a:p>
                  </a:txBody>
                  <a:tcPr marL="93260" marR="93260" marT="55956" marB="55956"/>
                </a:tc>
                <a:tc>
                  <a:txBody>
                    <a:bodyPr/>
                    <a:lstStyle/>
                    <a:p>
                      <a:endParaRPr lang="en-US" sz="1400" dirty="0"/>
                    </a:p>
                  </a:txBody>
                  <a:tcPr marL="93260" marR="93260" marT="55956" marB="55956"/>
                </a:tc>
                <a:tc>
                  <a:txBody>
                    <a:bodyPr/>
                    <a:lstStyle/>
                    <a:p>
                      <a:endParaRPr lang="en-US" sz="1400" dirty="0"/>
                    </a:p>
                  </a:txBody>
                  <a:tcPr marL="93260" marR="93260" marT="55956" marB="55956"/>
                </a:tc>
                <a:tc>
                  <a:txBody>
                    <a:bodyPr/>
                    <a:lstStyle/>
                    <a:p>
                      <a:endParaRPr lang="en-US" sz="1400" dirty="0"/>
                    </a:p>
                  </a:txBody>
                  <a:tcPr marL="93260" marR="93260" marT="55956" marB="55956"/>
                </a:tc>
                <a:tc>
                  <a:txBody>
                    <a:bodyPr/>
                    <a:lstStyle/>
                    <a:p>
                      <a:endParaRPr lang="en-US" sz="1400" dirty="0"/>
                    </a:p>
                  </a:txBody>
                  <a:tcPr marL="93260" marR="93260" marT="55956" marB="55956"/>
                </a:tc>
                <a:extLst>
                  <a:ext uri="{0D108BD9-81ED-4DB2-BD59-A6C34878D82A}">
                    <a16:rowId xmlns:a16="http://schemas.microsoft.com/office/drawing/2014/main" val="3047494519"/>
                  </a:ext>
                </a:extLst>
              </a:tr>
              <a:tr h="378222">
                <a:tc>
                  <a:txBody>
                    <a:bodyPr/>
                    <a:lstStyle/>
                    <a:p>
                      <a:r>
                        <a:rPr lang="en-US" sz="1400" dirty="0"/>
                        <a:t>Cloud attachments</a:t>
                      </a:r>
                    </a:p>
                  </a:txBody>
                  <a:tcPr marL="93260" marR="93260" marT="55956" marB="55956"/>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US" sz="1400" dirty="0"/>
                    </a:p>
                  </a:txBody>
                  <a:tcPr marL="93260" marR="93260" marT="55956" marB="55956"/>
                </a:tc>
                <a:tc>
                  <a:txBody>
                    <a:bodyPr/>
                    <a:lstStyle/>
                    <a:p>
                      <a:endParaRPr lang="en-US" sz="1400" dirty="0"/>
                    </a:p>
                  </a:txBody>
                  <a:tcPr marL="93260" marR="93260" marT="55956" marB="55956"/>
                </a:tc>
                <a:tc>
                  <a:txBody>
                    <a:bodyPr/>
                    <a:lstStyle/>
                    <a:p>
                      <a:endParaRPr lang="en-US" sz="1400" dirty="0"/>
                    </a:p>
                  </a:txBody>
                  <a:tcPr marL="93260" marR="93260" marT="55956" marB="55956"/>
                </a:tc>
                <a:tc>
                  <a:txBody>
                    <a:bodyPr/>
                    <a:lstStyle/>
                    <a:p>
                      <a:endParaRPr lang="en-US" sz="1400" dirty="0"/>
                    </a:p>
                  </a:txBody>
                  <a:tcPr marL="93260" marR="93260" marT="55956" marB="55956"/>
                </a:tc>
                <a:tc>
                  <a:txBody>
                    <a:bodyPr/>
                    <a:lstStyle/>
                    <a:p>
                      <a:endParaRPr lang="en-US" sz="1400" dirty="0"/>
                    </a:p>
                  </a:txBody>
                  <a:tcPr marL="93260" marR="93260" marT="55956" marB="55956"/>
                </a:tc>
                <a:tc>
                  <a:txBody>
                    <a:bodyPr/>
                    <a:lstStyle/>
                    <a:p>
                      <a:endParaRPr lang="en-US" sz="1400" dirty="0"/>
                    </a:p>
                  </a:txBody>
                  <a:tcPr marL="93260" marR="93260" marT="55956" marB="55956"/>
                </a:tc>
                <a:extLst>
                  <a:ext uri="{0D108BD9-81ED-4DB2-BD59-A6C34878D82A}">
                    <a16:rowId xmlns:a16="http://schemas.microsoft.com/office/drawing/2014/main" val="4110854129"/>
                  </a:ext>
                </a:extLst>
              </a:tr>
              <a:tr h="547127">
                <a:tc>
                  <a:txBody>
                    <a:bodyPr/>
                    <a:lstStyle/>
                    <a:p>
                      <a:r>
                        <a:rPr lang="en-US" sz="1400" dirty="0"/>
                        <a:t>Summary cards for travel &amp; packages</a:t>
                      </a:r>
                    </a:p>
                  </a:txBody>
                  <a:tcPr marL="93260" marR="93260" marT="55956" marB="55956"/>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US" sz="1400" dirty="0"/>
                    </a:p>
                  </a:txBody>
                  <a:tcPr marL="93260" marR="93260" marT="55956" marB="55956"/>
                </a:tc>
                <a:tc>
                  <a:txBody>
                    <a:bodyPr/>
                    <a:lstStyle/>
                    <a:p>
                      <a:endParaRPr lang="en-US" sz="1400" dirty="0"/>
                    </a:p>
                  </a:txBody>
                  <a:tcPr marL="93260" marR="93260" marT="55956" marB="55956"/>
                </a:tc>
                <a:tc>
                  <a:txBody>
                    <a:bodyPr/>
                    <a:lstStyle/>
                    <a:p>
                      <a:endParaRPr lang="en-US" sz="1400" dirty="0"/>
                    </a:p>
                  </a:txBody>
                  <a:tcPr marL="93260" marR="93260" marT="55956" marB="55956"/>
                </a:tc>
                <a:tc>
                  <a:txBody>
                    <a:bodyPr/>
                    <a:lstStyle/>
                    <a:p>
                      <a:endParaRPr lang="en-US" sz="1400" dirty="0"/>
                    </a:p>
                  </a:txBody>
                  <a:tcPr marL="93260" marR="93260" marT="55956" marB="55956"/>
                </a:tc>
                <a:tc>
                  <a:txBody>
                    <a:bodyPr/>
                    <a:lstStyle/>
                    <a:p>
                      <a:endParaRPr lang="en-US" sz="1400" dirty="0"/>
                    </a:p>
                  </a:txBody>
                  <a:tcPr marL="93260" marR="93260" marT="55956" marB="55956"/>
                </a:tc>
                <a:tc>
                  <a:txBody>
                    <a:bodyPr/>
                    <a:lstStyle/>
                    <a:p>
                      <a:endParaRPr lang="en-US" sz="1400" dirty="0"/>
                    </a:p>
                  </a:txBody>
                  <a:tcPr marL="93260" marR="93260" marT="55956" marB="55956"/>
                </a:tc>
                <a:extLst>
                  <a:ext uri="{0D108BD9-81ED-4DB2-BD59-A6C34878D82A}">
                    <a16:rowId xmlns:a16="http://schemas.microsoft.com/office/drawing/2014/main" val="500991562"/>
                  </a:ext>
                </a:extLst>
              </a:tr>
              <a:tr h="378222">
                <a:tc>
                  <a:txBody>
                    <a:bodyPr/>
                    <a:lstStyle/>
                    <a:p>
                      <a:r>
                        <a:rPr lang="en-US" sz="1400" dirty="0"/>
                        <a:t>Archive</a:t>
                      </a:r>
                    </a:p>
                  </a:txBody>
                  <a:tcPr marL="93260" marR="93260" marT="55956" marB="55956"/>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US" sz="1400" dirty="0"/>
                    </a:p>
                  </a:txBody>
                  <a:tcPr marL="93260" marR="93260" marT="55956" marB="55956"/>
                </a:tc>
                <a:tc>
                  <a:txBody>
                    <a:bodyPr/>
                    <a:lstStyle/>
                    <a:p>
                      <a:endParaRPr lang="en-US" sz="1400" dirty="0"/>
                    </a:p>
                  </a:txBody>
                  <a:tcPr marL="93260" marR="93260" marT="55956" marB="55956"/>
                </a:tc>
                <a:tc>
                  <a:txBody>
                    <a:bodyPr/>
                    <a:lstStyle/>
                    <a:p>
                      <a:endParaRPr lang="en-US" sz="1400" dirty="0"/>
                    </a:p>
                  </a:txBody>
                  <a:tcPr marL="93260" marR="93260" marT="55956" marB="55956"/>
                </a:tc>
                <a:tc>
                  <a:txBody>
                    <a:bodyPr/>
                    <a:lstStyle/>
                    <a:p>
                      <a:endParaRPr lang="en-US" sz="1400" dirty="0"/>
                    </a:p>
                  </a:txBody>
                  <a:tcPr marL="93260" marR="93260" marT="55956" marB="55956"/>
                </a:tc>
                <a:tc>
                  <a:txBody>
                    <a:bodyPr/>
                    <a:lstStyle/>
                    <a:p>
                      <a:endParaRPr lang="en-US" sz="1400" dirty="0"/>
                    </a:p>
                  </a:txBody>
                  <a:tcPr marL="93260" marR="93260" marT="55956" marB="55956"/>
                </a:tc>
                <a:tc>
                  <a:txBody>
                    <a:bodyPr/>
                    <a:lstStyle/>
                    <a:p>
                      <a:endParaRPr lang="en-US" sz="1400" dirty="0"/>
                    </a:p>
                  </a:txBody>
                  <a:tcPr marL="93260" marR="93260" marT="55956" marB="55956"/>
                </a:tc>
                <a:extLst>
                  <a:ext uri="{0D108BD9-81ED-4DB2-BD59-A6C34878D82A}">
                    <a16:rowId xmlns:a16="http://schemas.microsoft.com/office/drawing/2014/main" val="4263734773"/>
                  </a:ext>
                </a:extLst>
              </a:tr>
            </a:tbl>
          </a:graphicData>
        </a:graphic>
      </p:graphicFrame>
      <p:pic>
        <p:nvPicPr>
          <p:cNvPr id="268" name="Picture 4" descr="\\MAGNUM\Projects\Microsoft\Cloud Power FY12\Design\ICONS_PNG\Check_mark.png"/>
          <p:cNvPicPr>
            <a:picLocks noChangeAspect="1" noChangeArrowheads="1"/>
          </p:cNvPicPr>
          <p:nvPr/>
        </p:nvPicPr>
        <p:blipFill>
          <a:blip r:embed="rId8" cstate="print">
            <a:duotone>
              <a:prstClr val="black"/>
              <a:schemeClr val="accent2">
                <a:tint val="45000"/>
                <a:satMod val="400000"/>
              </a:schemeClr>
            </a:duotone>
            <a:extLst>
              <a:ext uri="{BEBA8EAE-BF5A-486C-A8C5-ECC9F3942E4B}">
                <a14:imgProps xmlns:a14="http://schemas.microsoft.com/office/drawing/2010/main">
                  <a14:imgLayer r:embed="rId9">
                    <a14:imgEffect>
                      <a14:colorTemperature colorTemp="2894"/>
                    </a14:imgEffect>
                    <a14:imgEffect>
                      <a14:saturation sat="400000"/>
                    </a14:imgEffect>
                  </a14:imgLayer>
                </a14:imgProps>
              </a:ext>
            </a:extLst>
          </a:blip>
          <a:srcRect/>
          <a:stretch>
            <a:fillRect/>
          </a:stretch>
        </p:blipFill>
        <p:spPr bwMode="auto">
          <a:xfrm>
            <a:off x="2996532" y="4811292"/>
            <a:ext cx="445927" cy="445927"/>
          </a:xfrm>
          <a:prstGeom prst="rect">
            <a:avLst/>
          </a:prstGeom>
          <a:noFill/>
        </p:spPr>
      </p:pic>
      <p:pic>
        <p:nvPicPr>
          <p:cNvPr id="269" name="Picture 4" descr="\\MAGNUM\Projects\Microsoft\Cloud Power FY12\Design\ICONS_PNG\Check_mark.png"/>
          <p:cNvPicPr>
            <a:picLocks noChangeAspect="1" noChangeArrowheads="1"/>
          </p:cNvPicPr>
          <p:nvPr/>
        </p:nvPicPr>
        <p:blipFill>
          <a:blip r:embed="rId8" cstate="print">
            <a:duotone>
              <a:prstClr val="black"/>
              <a:schemeClr val="accent2">
                <a:tint val="45000"/>
                <a:satMod val="400000"/>
              </a:schemeClr>
            </a:duotone>
            <a:extLst>
              <a:ext uri="{BEBA8EAE-BF5A-486C-A8C5-ECC9F3942E4B}">
                <a14:imgProps xmlns:a14="http://schemas.microsoft.com/office/drawing/2010/main">
                  <a14:imgLayer r:embed="rId9">
                    <a14:imgEffect>
                      <a14:colorTemperature colorTemp="2894"/>
                    </a14:imgEffect>
                    <a14:imgEffect>
                      <a14:saturation sat="400000"/>
                    </a14:imgEffect>
                  </a14:imgLayer>
                </a14:imgProps>
              </a:ext>
            </a:extLst>
          </a:blip>
          <a:srcRect/>
          <a:stretch>
            <a:fillRect/>
          </a:stretch>
        </p:blipFill>
        <p:spPr bwMode="auto">
          <a:xfrm>
            <a:off x="4616736" y="4811292"/>
            <a:ext cx="445927" cy="445927"/>
          </a:xfrm>
          <a:prstGeom prst="rect">
            <a:avLst/>
          </a:prstGeom>
          <a:noFill/>
        </p:spPr>
      </p:pic>
      <p:pic>
        <p:nvPicPr>
          <p:cNvPr id="270" name="Picture 4" descr="\\MAGNUM\Projects\Microsoft\Cloud Power FY12\Design\ICONS_PNG\Check_mark.png"/>
          <p:cNvPicPr>
            <a:picLocks noChangeAspect="1" noChangeArrowheads="1"/>
          </p:cNvPicPr>
          <p:nvPr/>
        </p:nvPicPr>
        <p:blipFill>
          <a:blip r:embed="rId8" cstate="print">
            <a:duotone>
              <a:prstClr val="black"/>
              <a:schemeClr val="accent2">
                <a:tint val="45000"/>
                <a:satMod val="400000"/>
              </a:schemeClr>
            </a:duotone>
            <a:extLst>
              <a:ext uri="{BEBA8EAE-BF5A-486C-A8C5-ECC9F3942E4B}">
                <a14:imgProps xmlns:a14="http://schemas.microsoft.com/office/drawing/2010/main">
                  <a14:imgLayer r:embed="rId9">
                    <a14:imgEffect>
                      <a14:colorTemperature colorTemp="2894"/>
                    </a14:imgEffect>
                    <a14:imgEffect>
                      <a14:saturation sat="400000"/>
                    </a14:imgEffect>
                  </a14:imgLayer>
                </a14:imgProps>
              </a:ext>
            </a:extLst>
          </a:blip>
          <a:srcRect/>
          <a:stretch>
            <a:fillRect/>
          </a:stretch>
        </p:blipFill>
        <p:spPr bwMode="auto">
          <a:xfrm>
            <a:off x="6236941" y="4811292"/>
            <a:ext cx="445927" cy="445927"/>
          </a:xfrm>
          <a:prstGeom prst="rect">
            <a:avLst/>
          </a:prstGeom>
          <a:noFill/>
        </p:spPr>
      </p:pic>
      <p:pic>
        <p:nvPicPr>
          <p:cNvPr id="271" name="Picture 4" descr="\\MAGNUM\Projects\Microsoft\Cloud Power FY12\Design\ICONS_PNG\Check_mark.png"/>
          <p:cNvPicPr>
            <a:picLocks noChangeAspect="1" noChangeArrowheads="1"/>
          </p:cNvPicPr>
          <p:nvPr/>
        </p:nvPicPr>
        <p:blipFill>
          <a:blip r:embed="rId8" cstate="print">
            <a:duotone>
              <a:prstClr val="black"/>
              <a:schemeClr val="accent2">
                <a:tint val="45000"/>
                <a:satMod val="400000"/>
              </a:schemeClr>
            </a:duotone>
            <a:extLst>
              <a:ext uri="{BEBA8EAE-BF5A-486C-A8C5-ECC9F3942E4B}">
                <a14:imgProps xmlns:a14="http://schemas.microsoft.com/office/drawing/2010/main">
                  <a14:imgLayer r:embed="rId9">
                    <a14:imgEffect>
                      <a14:colorTemperature colorTemp="2894"/>
                    </a14:imgEffect>
                    <a14:imgEffect>
                      <a14:saturation sat="400000"/>
                    </a14:imgEffect>
                  </a14:imgLayer>
                </a14:imgProps>
              </a:ext>
            </a:extLst>
          </a:blip>
          <a:srcRect/>
          <a:stretch>
            <a:fillRect/>
          </a:stretch>
        </p:blipFill>
        <p:spPr bwMode="auto">
          <a:xfrm>
            <a:off x="7857145" y="4811292"/>
            <a:ext cx="445927" cy="445927"/>
          </a:xfrm>
          <a:prstGeom prst="rect">
            <a:avLst/>
          </a:prstGeom>
          <a:noFill/>
        </p:spPr>
      </p:pic>
      <p:pic>
        <p:nvPicPr>
          <p:cNvPr id="272" name="Picture 4" descr="\\MAGNUM\Projects\Microsoft\Cloud Power FY12\Design\ICONS_PNG\Check_mark.png"/>
          <p:cNvPicPr>
            <a:picLocks noChangeAspect="1" noChangeArrowheads="1"/>
          </p:cNvPicPr>
          <p:nvPr/>
        </p:nvPicPr>
        <p:blipFill>
          <a:blip r:embed="rId8" cstate="print">
            <a:duotone>
              <a:prstClr val="black"/>
              <a:schemeClr val="accent2">
                <a:tint val="45000"/>
                <a:satMod val="400000"/>
              </a:schemeClr>
            </a:duotone>
            <a:extLst>
              <a:ext uri="{BEBA8EAE-BF5A-486C-A8C5-ECC9F3942E4B}">
                <a14:imgProps xmlns:a14="http://schemas.microsoft.com/office/drawing/2010/main">
                  <a14:imgLayer r:embed="rId9">
                    <a14:imgEffect>
                      <a14:colorTemperature colorTemp="2894"/>
                    </a14:imgEffect>
                    <a14:imgEffect>
                      <a14:saturation sat="400000"/>
                    </a14:imgEffect>
                  </a14:imgLayer>
                </a14:imgProps>
              </a:ext>
            </a:extLst>
          </a:blip>
          <a:srcRect/>
          <a:stretch>
            <a:fillRect/>
          </a:stretch>
        </p:blipFill>
        <p:spPr bwMode="auto">
          <a:xfrm>
            <a:off x="9477350" y="4811292"/>
            <a:ext cx="445927" cy="445927"/>
          </a:xfrm>
          <a:prstGeom prst="rect">
            <a:avLst/>
          </a:prstGeom>
          <a:noFill/>
        </p:spPr>
      </p:pic>
      <p:pic>
        <p:nvPicPr>
          <p:cNvPr id="273" name="Picture 4" descr="\\MAGNUM\Projects\Microsoft\Cloud Power FY12\Design\ICONS_PNG\Check_mark.png"/>
          <p:cNvPicPr>
            <a:picLocks noChangeAspect="1" noChangeArrowheads="1"/>
          </p:cNvPicPr>
          <p:nvPr/>
        </p:nvPicPr>
        <p:blipFill>
          <a:blip r:embed="rId8" cstate="print">
            <a:duotone>
              <a:prstClr val="black"/>
              <a:schemeClr val="accent2">
                <a:tint val="45000"/>
                <a:satMod val="400000"/>
              </a:schemeClr>
            </a:duotone>
            <a:extLst>
              <a:ext uri="{BEBA8EAE-BF5A-486C-A8C5-ECC9F3942E4B}">
                <a14:imgProps xmlns:a14="http://schemas.microsoft.com/office/drawing/2010/main">
                  <a14:imgLayer r:embed="rId9">
                    <a14:imgEffect>
                      <a14:colorTemperature colorTemp="2894"/>
                    </a14:imgEffect>
                    <a14:imgEffect>
                      <a14:saturation sat="400000"/>
                    </a14:imgEffect>
                  </a14:imgLayer>
                </a14:imgProps>
              </a:ext>
            </a:extLst>
          </a:blip>
          <a:srcRect/>
          <a:stretch>
            <a:fillRect/>
          </a:stretch>
        </p:blipFill>
        <p:spPr bwMode="auto">
          <a:xfrm>
            <a:off x="11097553" y="4811292"/>
            <a:ext cx="445927" cy="445927"/>
          </a:xfrm>
          <a:prstGeom prst="rect">
            <a:avLst/>
          </a:prstGeom>
          <a:noFill/>
        </p:spPr>
      </p:pic>
      <p:pic>
        <p:nvPicPr>
          <p:cNvPr id="373" name="Picture 4" descr="\\MAGNUM\Projects\Microsoft\Cloud Power FY12\Design\ICONS_PNG\Check_mark.png"/>
          <p:cNvPicPr>
            <a:picLocks noChangeAspect="1" noChangeArrowheads="1"/>
          </p:cNvPicPr>
          <p:nvPr/>
        </p:nvPicPr>
        <p:blipFill>
          <a:blip r:embed="rId8" cstate="print">
            <a:duotone>
              <a:prstClr val="black"/>
              <a:schemeClr val="accent2">
                <a:tint val="45000"/>
                <a:satMod val="400000"/>
              </a:schemeClr>
            </a:duotone>
            <a:extLst>
              <a:ext uri="{BEBA8EAE-BF5A-486C-A8C5-ECC9F3942E4B}">
                <a14:imgProps xmlns:a14="http://schemas.microsoft.com/office/drawing/2010/main">
                  <a14:imgLayer r:embed="rId9">
                    <a14:imgEffect>
                      <a14:colorTemperature colorTemp="2894"/>
                    </a14:imgEffect>
                    <a14:imgEffect>
                      <a14:saturation sat="400000"/>
                    </a14:imgEffect>
                  </a14:imgLayer>
                </a14:imgProps>
              </a:ext>
            </a:extLst>
          </a:blip>
          <a:srcRect/>
          <a:stretch>
            <a:fillRect/>
          </a:stretch>
        </p:blipFill>
        <p:spPr bwMode="auto">
          <a:xfrm>
            <a:off x="2996532" y="4432422"/>
            <a:ext cx="445927" cy="445927"/>
          </a:xfrm>
          <a:prstGeom prst="rect">
            <a:avLst/>
          </a:prstGeom>
          <a:noFill/>
        </p:spPr>
      </p:pic>
      <p:pic>
        <p:nvPicPr>
          <p:cNvPr id="374" name="Picture 4" descr="\\MAGNUM\Projects\Microsoft\Cloud Power FY12\Design\ICONS_PNG\Check_mark.png"/>
          <p:cNvPicPr>
            <a:picLocks noChangeAspect="1" noChangeArrowheads="1"/>
          </p:cNvPicPr>
          <p:nvPr/>
        </p:nvPicPr>
        <p:blipFill>
          <a:blip r:embed="rId8" cstate="print">
            <a:duotone>
              <a:prstClr val="black"/>
              <a:schemeClr val="accent2">
                <a:tint val="45000"/>
                <a:satMod val="400000"/>
              </a:schemeClr>
            </a:duotone>
            <a:extLst>
              <a:ext uri="{BEBA8EAE-BF5A-486C-A8C5-ECC9F3942E4B}">
                <a14:imgProps xmlns:a14="http://schemas.microsoft.com/office/drawing/2010/main">
                  <a14:imgLayer r:embed="rId9">
                    <a14:imgEffect>
                      <a14:colorTemperature colorTemp="2894"/>
                    </a14:imgEffect>
                    <a14:imgEffect>
                      <a14:saturation sat="400000"/>
                    </a14:imgEffect>
                  </a14:imgLayer>
                </a14:imgProps>
              </a:ext>
            </a:extLst>
          </a:blip>
          <a:srcRect/>
          <a:stretch>
            <a:fillRect/>
          </a:stretch>
        </p:blipFill>
        <p:spPr bwMode="auto">
          <a:xfrm>
            <a:off x="4616736" y="4432422"/>
            <a:ext cx="445927" cy="445927"/>
          </a:xfrm>
          <a:prstGeom prst="rect">
            <a:avLst/>
          </a:prstGeom>
          <a:noFill/>
        </p:spPr>
      </p:pic>
      <p:pic>
        <p:nvPicPr>
          <p:cNvPr id="375" name="Picture 4" descr="\\MAGNUM\Projects\Microsoft\Cloud Power FY12\Design\ICONS_PNG\Check_mark.png"/>
          <p:cNvPicPr>
            <a:picLocks noChangeAspect="1" noChangeArrowheads="1"/>
          </p:cNvPicPr>
          <p:nvPr/>
        </p:nvPicPr>
        <p:blipFill>
          <a:blip r:embed="rId8" cstate="print">
            <a:duotone>
              <a:prstClr val="black"/>
              <a:schemeClr val="accent2">
                <a:tint val="45000"/>
                <a:satMod val="400000"/>
              </a:schemeClr>
            </a:duotone>
            <a:extLst>
              <a:ext uri="{BEBA8EAE-BF5A-486C-A8C5-ECC9F3942E4B}">
                <a14:imgProps xmlns:a14="http://schemas.microsoft.com/office/drawing/2010/main">
                  <a14:imgLayer r:embed="rId9">
                    <a14:imgEffect>
                      <a14:colorTemperature colorTemp="2894"/>
                    </a14:imgEffect>
                    <a14:imgEffect>
                      <a14:saturation sat="400000"/>
                    </a14:imgEffect>
                  </a14:imgLayer>
                </a14:imgProps>
              </a:ext>
            </a:extLst>
          </a:blip>
          <a:srcRect/>
          <a:stretch>
            <a:fillRect/>
          </a:stretch>
        </p:blipFill>
        <p:spPr bwMode="auto">
          <a:xfrm>
            <a:off x="6236941" y="4432422"/>
            <a:ext cx="445927" cy="445927"/>
          </a:xfrm>
          <a:prstGeom prst="rect">
            <a:avLst/>
          </a:prstGeom>
          <a:noFill/>
        </p:spPr>
      </p:pic>
      <p:pic>
        <p:nvPicPr>
          <p:cNvPr id="376" name="Picture 4" descr="\\MAGNUM\Projects\Microsoft\Cloud Power FY12\Design\ICONS_PNG\Check_mark.png"/>
          <p:cNvPicPr>
            <a:picLocks noChangeAspect="1" noChangeArrowheads="1"/>
          </p:cNvPicPr>
          <p:nvPr/>
        </p:nvPicPr>
        <p:blipFill>
          <a:blip r:embed="rId8" cstate="print">
            <a:duotone>
              <a:prstClr val="black"/>
              <a:schemeClr val="accent2">
                <a:tint val="45000"/>
                <a:satMod val="400000"/>
              </a:schemeClr>
            </a:duotone>
            <a:extLst>
              <a:ext uri="{BEBA8EAE-BF5A-486C-A8C5-ECC9F3942E4B}">
                <a14:imgProps xmlns:a14="http://schemas.microsoft.com/office/drawing/2010/main">
                  <a14:imgLayer r:embed="rId9">
                    <a14:imgEffect>
                      <a14:colorTemperature colorTemp="2894"/>
                    </a14:imgEffect>
                    <a14:imgEffect>
                      <a14:saturation sat="400000"/>
                    </a14:imgEffect>
                  </a14:imgLayer>
                </a14:imgProps>
              </a:ext>
            </a:extLst>
          </a:blip>
          <a:srcRect/>
          <a:stretch>
            <a:fillRect/>
          </a:stretch>
        </p:blipFill>
        <p:spPr bwMode="auto">
          <a:xfrm>
            <a:off x="7857145" y="4432422"/>
            <a:ext cx="445927" cy="445927"/>
          </a:xfrm>
          <a:prstGeom prst="rect">
            <a:avLst/>
          </a:prstGeom>
          <a:noFill/>
        </p:spPr>
      </p:pic>
      <p:pic>
        <p:nvPicPr>
          <p:cNvPr id="377" name="Picture 4" descr="\\MAGNUM\Projects\Microsoft\Cloud Power FY12\Design\ICONS_PNG\Check_mark.png"/>
          <p:cNvPicPr>
            <a:picLocks noChangeAspect="1" noChangeArrowheads="1"/>
          </p:cNvPicPr>
          <p:nvPr/>
        </p:nvPicPr>
        <p:blipFill>
          <a:blip r:embed="rId8" cstate="print">
            <a:duotone>
              <a:prstClr val="black"/>
              <a:schemeClr val="accent2">
                <a:tint val="45000"/>
                <a:satMod val="400000"/>
              </a:schemeClr>
            </a:duotone>
            <a:extLst>
              <a:ext uri="{BEBA8EAE-BF5A-486C-A8C5-ECC9F3942E4B}">
                <a14:imgProps xmlns:a14="http://schemas.microsoft.com/office/drawing/2010/main">
                  <a14:imgLayer r:embed="rId9">
                    <a14:imgEffect>
                      <a14:colorTemperature colorTemp="2894"/>
                    </a14:imgEffect>
                    <a14:imgEffect>
                      <a14:saturation sat="400000"/>
                    </a14:imgEffect>
                  </a14:imgLayer>
                </a14:imgProps>
              </a:ext>
            </a:extLst>
          </a:blip>
          <a:srcRect/>
          <a:stretch>
            <a:fillRect/>
          </a:stretch>
        </p:blipFill>
        <p:spPr bwMode="auto">
          <a:xfrm>
            <a:off x="9477350" y="4432422"/>
            <a:ext cx="445927" cy="445927"/>
          </a:xfrm>
          <a:prstGeom prst="rect">
            <a:avLst/>
          </a:prstGeom>
          <a:noFill/>
        </p:spPr>
      </p:pic>
      <p:pic>
        <p:nvPicPr>
          <p:cNvPr id="378" name="Picture 4" descr="\\MAGNUM\Projects\Microsoft\Cloud Power FY12\Design\ICONS_PNG\Check_mark.png"/>
          <p:cNvPicPr>
            <a:picLocks noChangeAspect="1" noChangeArrowheads="1"/>
          </p:cNvPicPr>
          <p:nvPr/>
        </p:nvPicPr>
        <p:blipFill>
          <a:blip r:embed="rId8" cstate="print">
            <a:duotone>
              <a:prstClr val="black"/>
              <a:schemeClr val="accent2">
                <a:tint val="45000"/>
                <a:satMod val="400000"/>
              </a:schemeClr>
            </a:duotone>
            <a:extLst>
              <a:ext uri="{BEBA8EAE-BF5A-486C-A8C5-ECC9F3942E4B}">
                <a14:imgProps xmlns:a14="http://schemas.microsoft.com/office/drawing/2010/main">
                  <a14:imgLayer r:embed="rId9">
                    <a14:imgEffect>
                      <a14:colorTemperature colorTemp="2894"/>
                    </a14:imgEffect>
                    <a14:imgEffect>
                      <a14:saturation sat="400000"/>
                    </a14:imgEffect>
                  </a14:imgLayer>
                </a14:imgProps>
              </a:ext>
            </a:extLst>
          </a:blip>
          <a:srcRect/>
          <a:stretch>
            <a:fillRect/>
          </a:stretch>
        </p:blipFill>
        <p:spPr bwMode="auto">
          <a:xfrm>
            <a:off x="11097553" y="4432422"/>
            <a:ext cx="445927" cy="445927"/>
          </a:xfrm>
          <a:prstGeom prst="rect">
            <a:avLst/>
          </a:prstGeom>
          <a:noFill/>
        </p:spPr>
      </p:pic>
      <p:pic>
        <p:nvPicPr>
          <p:cNvPr id="380" name="Picture 4" descr="\\MAGNUM\Projects\Microsoft\Cloud Power FY12\Design\ICONS_PNG\Check_mark.png"/>
          <p:cNvPicPr>
            <a:picLocks noChangeAspect="1" noChangeArrowheads="1"/>
          </p:cNvPicPr>
          <p:nvPr/>
        </p:nvPicPr>
        <p:blipFill>
          <a:blip r:embed="rId8" cstate="print">
            <a:duotone>
              <a:prstClr val="black"/>
              <a:schemeClr val="accent2">
                <a:tint val="45000"/>
                <a:satMod val="400000"/>
              </a:schemeClr>
            </a:duotone>
            <a:extLst>
              <a:ext uri="{BEBA8EAE-BF5A-486C-A8C5-ECC9F3942E4B}">
                <a14:imgProps xmlns:a14="http://schemas.microsoft.com/office/drawing/2010/main">
                  <a14:imgLayer r:embed="rId9">
                    <a14:imgEffect>
                      <a14:colorTemperature colorTemp="2894"/>
                    </a14:imgEffect>
                    <a14:imgEffect>
                      <a14:saturation sat="400000"/>
                    </a14:imgEffect>
                  </a14:imgLayer>
                </a14:imgProps>
              </a:ext>
            </a:extLst>
          </a:blip>
          <a:srcRect/>
          <a:stretch>
            <a:fillRect/>
          </a:stretch>
        </p:blipFill>
        <p:spPr bwMode="auto">
          <a:xfrm>
            <a:off x="2996532" y="5606868"/>
            <a:ext cx="445927" cy="445927"/>
          </a:xfrm>
          <a:prstGeom prst="rect">
            <a:avLst/>
          </a:prstGeom>
          <a:noFill/>
        </p:spPr>
      </p:pic>
      <p:pic>
        <p:nvPicPr>
          <p:cNvPr id="381" name="Picture 4" descr="\\MAGNUM\Projects\Microsoft\Cloud Power FY12\Design\ICONS_PNG\Check_mark.png"/>
          <p:cNvPicPr>
            <a:picLocks noChangeAspect="1" noChangeArrowheads="1"/>
          </p:cNvPicPr>
          <p:nvPr/>
        </p:nvPicPr>
        <p:blipFill>
          <a:blip r:embed="rId8" cstate="print">
            <a:duotone>
              <a:prstClr val="black"/>
              <a:schemeClr val="accent2">
                <a:tint val="45000"/>
                <a:satMod val="400000"/>
              </a:schemeClr>
            </a:duotone>
            <a:extLst>
              <a:ext uri="{BEBA8EAE-BF5A-486C-A8C5-ECC9F3942E4B}">
                <a14:imgProps xmlns:a14="http://schemas.microsoft.com/office/drawing/2010/main">
                  <a14:imgLayer r:embed="rId9">
                    <a14:imgEffect>
                      <a14:colorTemperature colorTemp="2894"/>
                    </a14:imgEffect>
                    <a14:imgEffect>
                      <a14:saturation sat="400000"/>
                    </a14:imgEffect>
                  </a14:imgLayer>
                </a14:imgProps>
              </a:ext>
            </a:extLst>
          </a:blip>
          <a:srcRect/>
          <a:stretch>
            <a:fillRect/>
          </a:stretch>
        </p:blipFill>
        <p:spPr bwMode="auto">
          <a:xfrm>
            <a:off x="4616736" y="5606868"/>
            <a:ext cx="445927" cy="445927"/>
          </a:xfrm>
          <a:prstGeom prst="rect">
            <a:avLst/>
          </a:prstGeom>
          <a:noFill/>
        </p:spPr>
      </p:pic>
      <p:pic>
        <p:nvPicPr>
          <p:cNvPr id="382" name="Picture 4" descr="\\MAGNUM\Projects\Microsoft\Cloud Power FY12\Design\ICONS_PNG\Check_mark.png"/>
          <p:cNvPicPr>
            <a:picLocks noChangeAspect="1" noChangeArrowheads="1"/>
          </p:cNvPicPr>
          <p:nvPr/>
        </p:nvPicPr>
        <p:blipFill>
          <a:blip r:embed="rId8" cstate="print">
            <a:duotone>
              <a:prstClr val="black"/>
              <a:schemeClr val="accent2">
                <a:tint val="45000"/>
                <a:satMod val="400000"/>
              </a:schemeClr>
            </a:duotone>
            <a:extLst>
              <a:ext uri="{BEBA8EAE-BF5A-486C-A8C5-ECC9F3942E4B}">
                <a14:imgProps xmlns:a14="http://schemas.microsoft.com/office/drawing/2010/main">
                  <a14:imgLayer r:embed="rId9">
                    <a14:imgEffect>
                      <a14:colorTemperature colorTemp="2894"/>
                    </a14:imgEffect>
                    <a14:imgEffect>
                      <a14:saturation sat="400000"/>
                    </a14:imgEffect>
                  </a14:imgLayer>
                </a14:imgProps>
              </a:ext>
            </a:extLst>
          </a:blip>
          <a:srcRect/>
          <a:stretch>
            <a:fillRect/>
          </a:stretch>
        </p:blipFill>
        <p:spPr bwMode="auto">
          <a:xfrm>
            <a:off x="6236941" y="5606868"/>
            <a:ext cx="445927" cy="445927"/>
          </a:xfrm>
          <a:prstGeom prst="rect">
            <a:avLst/>
          </a:prstGeom>
          <a:noFill/>
        </p:spPr>
      </p:pic>
      <p:pic>
        <p:nvPicPr>
          <p:cNvPr id="383" name="Picture 4" descr="\\MAGNUM\Projects\Microsoft\Cloud Power FY12\Design\ICONS_PNG\Check_mark.png"/>
          <p:cNvPicPr>
            <a:picLocks noChangeAspect="1" noChangeArrowheads="1"/>
          </p:cNvPicPr>
          <p:nvPr/>
        </p:nvPicPr>
        <p:blipFill>
          <a:blip r:embed="rId8" cstate="print">
            <a:duotone>
              <a:prstClr val="black"/>
              <a:schemeClr val="accent2">
                <a:tint val="45000"/>
                <a:satMod val="400000"/>
              </a:schemeClr>
            </a:duotone>
            <a:extLst>
              <a:ext uri="{BEBA8EAE-BF5A-486C-A8C5-ECC9F3942E4B}">
                <a14:imgProps xmlns:a14="http://schemas.microsoft.com/office/drawing/2010/main">
                  <a14:imgLayer r:embed="rId9">
                    <a14:imgEffect>
                      <a14:colorTemperature colorTemp="2894"/>
                    </a14:imgEffect>
                    <a14:imgEffect>
                      <a14:saturation sat="400000"/>
                    </a14:imgEffect>
                  </a14:imgLayer>
                </a14:imgProps>
              </a:ext>
            </a:extLst>
          </a:blip>
          <a:srcRect/>
          <a:stretch>
            <a:fillRect/>
          </a:stretch>
        </p:blipFill>
        <p:spPr bwMode="auto">
          <a:xfrm>
            <a:off x="7857145" y="5606868"/>
            <a:ext cx="445927" cy="445927"/>
          </a:xfrm>
          <a:prstGeom prst="rect">
            <a:avLst/>
          </a:prstGeom>
          <a:noFill/>
        </p:spPr>
      </p:pic>
      <p:pic>
        <p:nvPicPr>
          <p:cNvPr id="384" name="Picture 4" descr="\\MAGNUM\Projects\Microsoft\Cloud Power FY12\Design\ICONS_PNG\Check_mark.png"/>
          <p:cNvPicPr>
            <a:picLocks noChangeAspect="1" noChangeArrowheads="1"/>
          </p:cNvPicPr>
          <p:nvPr/>
        </p:nvPicPr>
        <p:blipFill>
          <a:blip r:embed="rId8" cstate="print">
            <a:duotone>
              <a:prstClr val="black"/>
              <a:schemeClr val="accent2">
                <a:tint val="45000"/>
                <a:satMod val="400000"/>
              </a:schemeClr>
            </a:duotone>
            <a:extLst>
              <a:ext uri="{BEBA8EAE-BF5A-486C-A8C5-ECC9F3942E4B}">
                <a14:imgProps xmlns:a14="http://schemas.microsoft.com/office/drawing/2010/main">
                  <a14:imgLayer r:embed="rId9">
                    <a14:imgEffect>
                      <a14:colorTemperature colorTemp="2894"/>
                    </a14:imgEffect>
                    <a14:imgEffect>
                      <a14:saturation sat="400000"/>
                    </a14:imgEffect>
                  </a14:imgLayer>
                </a14:imgProps>
              </a:ext>
            </a:extLst>
          </a:blip>
          <a:srcRect/>
          <a:stretch>
            <a:fillRect/>
          </a:stretch>
        </p:blipFill>
        <p:spPr bwMode="auto">
          <a:xfrm>
            <a:off x="9477350" y="5606868"/>
            <a:ext cx="445927" cy="445927"/>
          </a:xfrm>
          <a:prstGeom prst="rect">
            <a:avLst/>
          </a:prstGeom>
          <a:noFill/>
        </p:spPr>
      </p:pic>
      <p:pic>
        <p:nvPicPr>
          <p:cNvPr id="385" name="Picture 4" descr="\\MAGNUM\Projects\Microsoft\Cloud Power FY12\Design\ICONS_PNG\Check_mark.png"/>
          <p:cNvPicPr>
            <a:picLocks noChangeAspect="1" noChangeArrowheads="1"/>
          </p:cNvPicPr>
          <p:nvPr/>
        </p:nvPicPr>
        <p:blipFill>
          <a:blip r:embed="rId8" cstate="print">
            <a:duotone>
              <a:prstClr val="black"/>
              <a:schemeClr val="accent2">
                <a:tint val="45000"/>
                <a:satMod val="400000"/>
              </a:schemeClr>
            </a:duotone>
            <a:extLst>
              <a:ext uri="{BEBA8EAE-BF5A-486C-A8C5-ECC9F3942E4B}">
                <a14:imgProps xmlns:a14="http://schemas.microsoft.com/office/drawing/2010/main">
                  <a14:imgLayer r:embed="rId9">
                    <a14:imgEffect>
                      <a14:colorTemperature colorTemp="2894"/>
                    </a14:imgEffect>
                    <a14:imgEffect>
                      <a14:saturation sat="400000"/>
                    </a14:imgEffect>
                  </a14:imgLayer>
                </a14:imgProps>
              </a:ext>
            </a:extLst>
          </a:blip>
          <a:srcRect/>
          <a:stretch>
            <a:fillRect/>
          </a:stretch>
        </p:blipFill>
        <p:spPr bwMode="auto">
          <a:xfrm>
            <a:off x="11097553" y="5606868"/>
            <a:ext cx="445927" cy="445927"/>
          </a:xfrm>
          <a:prstGeom prst="rect">
            <a:avLst/>
          </a:prstGeom>
          <a:noFill/>
        </p:spPr>
      </p:pic>
      <p:pic>
        <p:nvPicPr>
          <p:cNvPr id="387" name="Picture 4" descr="\\MAGNUM\Projects\Microsoft\Cloud Power FY12\Design\ICONS_PNG\Check_mark.png"/>
          <p:cNvPicPr>
            <a:picLocks noChangeAspect="1" noChangeArrowheads="1"/>
          </p:cNvPicPr>
          <p:nvPr/>
        </p:nvPicPr>
        <p:blipFill>
          <a:blip r:embed="rId8" cstate="print">
            <a:duotone>
              <a:prstClr val="black"/>
              <a:schemeClr val="accent2">
                <a:tint val="45000"/>
                <a:satMod val="400000"/>
              </a:schemeClr>
            </a:duotone>
            <a:extLst>
              <a:ext uri="{BEBA8EAE-BF5A-486C-A8C5-ECC9F3942E4B}">
                <a14:imgProps xmlns:a14="http://schemas.microsoft.com/office/drawing/2010/main">
                  <a14:imgLayer r:embed="rId9">
                    <a14:imgEffect>
                      <a14:colorTemperature colorTemp="2894"/>
                    </a14:imgEffect>
                    <a14:imgEffect>
                      <a14:saturation sat="400000"/>
                    </a14:imgEffect>
                  </a14:imgLayer>
                </a14:imgProps>
              </a:ext>
            </a:extLst>
          </a:blip>
          <a:srcRect/>
          <a:stretch>
            <a:fillRect/>
          </a:stretch>
        </p:blipFill>
        <p:spPr bwMode="auto">
          <a:xfrm>
            <a:off x="2996532" y="5180447"/>
            <a:ext cx="445927" cy="445927"/>
          </a:xfrm>
          <a:prstGeom prst="rect">
            <a:avLst/>
          </a:prstGeom>
          <a:noFill/>
        </p:spPr>
      </p:pic>
      <p:pic>
        <p:nvPicPr>
          <p:cNvPr id="388" name="Picture 4" descr="\\MAGNUM\Projects\Microsoft\Cloud Power FY12\Design\ICONS_PNG\Check_mark.png"/>
          <p:cNvPicPr>
            <a:picLocks noChangeAspect="1" noChangeArrowheads="1"/>
          </p:cNvPicPr>
          <p:nvPr/>
        </p:nvPicPr>
        <p:blipFill>
          <a:blip r:embed="rId8" cstate="print">
            <a:duotone>
              <a:prstClr val="black"/>
              <a:schemeClr val="accent2">
                <a:tint val="45000"/>
                <a:satMod val="400000"/>
              </a:schemeClr>
            </a:duotone>
            <a:extLst>
              <a:ext uri="{BEBA8EAE-BF5A-486C-A8C5-ECC9F3942E4B}">
                <a14:imgProps xmlns:a14="http://schemas.microsoft.com/office/drawing/2010/main">
                  <a14:imgLayer r:embed="rId9">
                    <a14:imgEffect>
                      <a14:colorTemperature colorTemp="2894"/>
                    </a14:imgEffect>
                    <a14:imgEffect>
                      <a14:saturation sat="400000"/>
                    </a14:imgEffect>
                  </a14:imgLayer>
                </a14:imgProps>
              </a:ext>
            </a:extLst>
          </a:blip>
          <a:srcRect/>
          <a:stretch>
            <a:fillRect/>
          </a:stretch>
        </p:blipFill>
        <p:spPr bwMode="auto">
          <a:xfrm>
            <a:off x="4616736" y="5180447"/>
            <a:ext cx="445927" cy="445927"/>
          </a:xfrm>
          <a:prstGeom prst="rect">
            <a:avLst/>
          </a:prstGeom>
          <a:noFill/>
        </p:spPr>
      </p:pic>
      <p:pic>
        <p:nvPicPr>
          <p:cNvPr id="389" name="Picture 4" descr="\\MAGNUM\Projects\Microsoft\Cloud Power FY12\Design\ICONS_PNG\Check_mark.png"/>
          <p:cNvPicPr>
            <a:picLocks noChangeAspect="1" noChangeArrowheads="1"/>
          </p:cNvPicPr>
          <p:nvPr/>
        </p:nvPicPr>
        <p:blipFill>
          <a:blip r:embed="rId8" cstate="print">
            <a:duotone>
              <a:prstClr val="black"/>
              <a:schemeClr val="accent2">
                <a:tint val="45000"/>
                <a:satMod val="400000"/>
              </a:schemeClr>
            </a:duotone>
            <a:extLst>
              <a:ext uri="{BEBA8EAE-BF5A-486C-A8C5-ECC9F3942E4B}">
                <a14:imgProps xmlns:a14="http://schemas.microsoft.com/office/drawing/2010/main">
                  <a14:imgLayer r:embed="rId9">
                    <a14:imgEffect>
                      <a14:colorTemperature colorTemp="2894"/>
                    </a14:imgEffect>
                    <a14:imgEffect>
                      <a14:saturation sat="400000"/>
                    </a14:imgEffect>
                  </a14:imgLayer>
                </a14:imgProps>
              </a:ext>
            </a:extLst>
          </a:blip>
          <a:srcRect/>
          <a:stretch>
            <a:fillRect/>
          </a:stretch>
        </p:blipFill>
        <p:spPr bwMode="auto">
          <a:xfrm>
            <a:off x="6236941" y="5180447"/>
            <a:ext cx="445927" cy="445927"/>
          </a:xfrm>
          <a:prstGeom prst="rect">
            <a:avLst/>
          </a:prstGeom>
          <a:noFill/>
        </p:spPr>
      </p:pic>
      <p:pic>
        <p:nvPicPr>
          <p:cNvPr id="390" name="Picture 4" descr="\\MAGNUM\Projects\Microsoft\Cloud Power FY12\Design\ICONS_PNG\Check_mark.png"/>
          <p:cNvPicPr>
            <a:picLocks noChangeAspect="1" noChangeArrowheads="1"/>
          </p:cNvPicPr>
          <p:nvPr/>
        </p:nvPicPr>
        <p:blipFill>
          <a:blip r:embed="rId8" cstate="print">
            <a:duotone>
              <a:prstClr val="black"/>
              <a:schemeClr val="accent2">
                <a:tint val="45000"/>
                <a:satMod val="400000"/>
              </a:schemeClr>
            </a:duotone>
            <a:extLst>
              <a:ext uri="{BEBA8EAE-BF5A-486C-A8C5-ECC9F3942E4B}">
                <a14:imgProps xmlns:a14="http://schemas.microsoft.com/office/drawing/2010/main">
                  <a14:imgLayer r:embed="rId9">
                    <a14:imgEffect>
                      <a14:colorTemperature colorTemp="2894"/>
                    </a14:imgEffect>
                    <a14:imgEffect>
                      <a14:saturation sat="400000"/>
                    </a14:imgEffect>
                  </a14:imgLayer>
                </a14:imgProps>
              </a:ext>
            </a:extLst>
          </a:blip>
          <a:srcRect/>
          <a:stretch>
            <a:fillRect/>
          </a:stretch>
        </p:blipFill>
        <p:spPr bwMode="auto">
          <a:xfrm>
            <a:off x="7857145" y="5180447"/>
            <a:ext cx="445927" cy="445927"/>
          </a:xfrm>
          <a:prstGeom prst="rect">
            <a:avLst/>
          </a:prstGeom>
          <a:noFill/>
        </p:spPr>
      </p:pic>
      <p:pic>
        <p:nvPicPr>
          <p:cNvPr id="391" name="Picture 4" descr="\\MAGNUM\Projects\Microsoft\Cloud Power FY12\Design\ICONS_PNG\Check_mark.png"/>
          <p:cNvPicPr>
            <a:picLocks noChangeAspect="1" noChangeArrowheads="1"/>
          </p:cNvPicPr>
          <p:nvPr/>
        </p:nvPicPr>
        <p:blipFill>
          <a:blip r:embed="rId8" cstate="print">
            <a:duotone>
              <a:prstClr val="black"/>
              <a:schemeClr val="accent2">
                <a:tint val="45000"/>
                <a:satMod val="400000"/>
              </a:schemeClr>
            </a:duotone>
            <a:extLst>
              <a:ext uri="{BEBA8EAE-BF5A-486C-A8C5-ECC9F3942E4B}">
                <a14:imgProps xmlns:a14="http://schemas.microsoft.com/office/drawing/2010/main">
                  <a14:imgLayer r:embed="rId9">
                    <a14:imgEffect>
                      <a14:colorTemperature colorTemp="2894"/>
                    </a14:imgEffect>
                    <a14:imgEffect>
                      <a14:saturation sat="400000"/>
                    </a14:imgEffect>
                  </a14:imgLayer>
                </a14:imgProps>
              </a:ext>
            </a:extLst>
          </a:blip>
          <a:srcRect/>
          <a:stretch>
            <a:fillRect/>
          </a:stretch>
        </p:blipFill>
        <p:spPr bwMode="auto">
          <a:xfrm>
            <a:off x="9477350" y="5180447"/>
            <a:ext cx="445927" cy="445927"/>
          </a:xfrm>
          <a:prstGeom prst="rect">
            <a:avLst/>
          </a:prstGeom>
          <a:noFill/>
        </p:spPr>
      </p:pic>
      <p:pic>
        <p:nvPicPr>
          <p:cNvPr id="392" name="Picture 4" descr="\\MAGNUM\Projects\Microsoft\Cloud Power FY12\Design\ICONS_PNG\Check_mark.png"/>
          <p:cNvPicPr>
            <a:picLocks noChangeAspect="1" noChangeArrowheads="1"/>
          </p:cNvPicPr>
          <p:nvPr/>
        </p:nvPicPr>
        <p:blipFill>
          <a:blip r:embed="rId8" cstate="print">
            <a:duotone>
              <a:prstClr val="black"/>
              <a:schemeClr val="accent2">
                <a:tint val="45000"/>
                <a:satMod val="400000"/>
              </a:schemeClr>
            </a:duotone>
            <a:extLst>
              <a:ext uri="{BEBA8EAE-BF5A-486C-A8C5-ECC9F3942E4B}">
                <a14:imgProps xmlns:a14="http://schemas.microsoft.com/office/drawing/2010/main">
                  <a14:imgLayer r:embed="rId9">
                    <a14:imgEffect>
                      <a14:colorTemperature colorTemp="2894"/>
                    </a14:imgEffect>
                    <a14:imgEffect>
                      <a14:saturation sat="400000"/>
                    </a14:imgEffect>
                  </a14:imgLayer>
                </a14:imgProps>
              </a:ext>
            </a:extLst>
          </a:blip>
          <a:srcRect/>
          <a:stretch>
            <a:fillRect/>
          </a:stretch>
        </p:blipFill>
        <p:spPr bwMode="auto">
          <a:xfrm>
            <a:off x="11097553" y="5180447"/>
            <a:ext cx="445927" cy="445927"/>
          </a:xfrm>
          <a:prstGeom prst="rect">
            <a:avLst/>
          </a:prstGeom>
          <a:noFill/>
        </p:spPr>
      </p:pic>
      <p:pic>
        <p:nvPicPr>
          <p:cNvPr id="394" name="Picture 4" descr="\\MAGNUM\Projects\Microsoft\Cloud Power FY12\Design\ICONS_PNG\Check_mark.png"/>
          <p:cNvPicPr>
            <a:picLocks noChangeAspect="1" noChangeArrowheads="1"/>
          </p:cNvPicPr>
          <p:nvPr/>
        </p:nvPicPr>
        <p:blipFill>
          <a:blip r:embed="rId8" cstate="print">
            <a:duotone>
              <a:prstClr val="black"/>
              <a:schemeClr val="accent2">
                <a:tint val="45000"/>
                <a:satMod val="400000"/>
              </a:schemeClr>
            </a:duotone>
            <a:extLst>
              <a:ext uri="{BEBA8EAE-BF5A-486C-A8C5-ECC9F3942E4B}">
                <a14:imgProps xmlns:a14="http://schemas.microsoft.com/office/drawing/2010/main">
                  <a14:imgLayer r:embed="rId9">
                    <a14:imgEffect>
                      <a14:colorTemperature colorTemp="2894"/>
                    </a14:imgEffect>
                    <a14:imgEffect>
                      <a14:saturation sat="400000"/>
                    </a14:imgEffect>
                  </a14:imgLayer>
                </a14:imgProps>
              </a:ext>
            </a:extLst>
          </a:blip>
          <a:srcRect/>
          <a:stretch>
            <a:fillRect/>
          </a:stretch>
        </p:blipFill>
        <p:spPr bwMode="auto">
          <a:xfrm>
            <a:off x="2996532" y="6077771"/>
            <a:ext cx="445927" cy="445927"/>
          </a:xfrm>
          <a:prstGeom prst="rect">
            <a:avLst/>
          </a:prstGeom>
          <a:noFill/>
        </p:spPr>
      </p:pic>
      <p:pic>
        <p:nvPicPr>
          <p:cNvPr id="395" name="Picture 4" descr="\\MAGNUM\Projects\Microsoft\Cloud Power FY12\Design\ICONS_PNG\Check_mark.png"/>
          <p:cNvPicPr>
            <a:picLocks noChangeAspect="1" noChangeArrowheads="1"/>
          </p:cNvPicPr>
          <p:nvPr/>
        </p:nvPicPr>
        <p:blipFill>
          <a:blip r:embed="rId8" cstate="print">
            <a:duotone>
              <a:prstClr val="black"/>
              <a:schemeClr val="accent2">
                <a:tint val="45000"/>
                <a:satMod val="400000"/>
              </a:schemeClr>
            </a:duotone>
            <a:extLst>
              <a:ext uri="{BEBA8EAE-BF5A-486C-A8C5-ECC9F3942E4B}">
                <a14:imgProps xmlns:a14="http://schemas.microsoft.com/office/drawing/2010/main">
                  <a14:imgLayer r:embed="rId9">
                    <a14:imgEffect>
                      <a14:colorTemperature colorTemp="2894"/>
                    </a14:imgEffect>
                    <a14:imgEffect>
                      <a14:saturation sat="400000"/>
                    </a14:imgEffect>
                  </a14:imgLayer>
                </a14:imgProps>
              </a:ext>
            </a:extLst>
          </a:blip>
          <a:srcRect/>
          <a:stretch>
            <a:fillRect/>
          </a:stretch>
        </p:blipFill>
        <p:spPr bwMode="auto">
          <a:xfrm>
            <a:off x="4616736" y="6077771"/>
            <a:ext cx="445927" cy="445927"/>
          </a:xfrm>
          <a:prstGeom prst="rect">
            <a:avLst/>
          </a:prstGeom>
          <a:noFill/>
        </p:spPr>
      </p:pic>
      <p:pic>
        <p:nvPicPr>
          <p:cNvPr id="396" name="Picture 4" descr="\\MAGNUM\Projects\Microsoft\Cloud Power FY12\Design\ICONS_PNG\Check_mark.png"/>
          <p:cNvPicPr>
            <a:picLocks noChangeAspect="1" noChangeArrowheads="1"/>
          </p:cNvPicPr>
          <p:nvPr/>
        </p:nvPicPr>
        <p:blipFill>
          <a:blip r:embed="rId8" cstate="print">
            <a:duotone>
              <a:prstClr val="black"/>
              <a:schemeClr val="accent2">
                <a:tint val="45000"/>
                <a:satMod val="400000"/>
              </a:schemeClr>
            </a:duotone>
            <a:extLst>
              <a:ext uri="{BEBA8EAE-BF5A-486C-A8C5-ECC9F3942E4B}">
                <a14:imgProps xmlns:a14="http://schemas.microsoft.com/office/drawing/2010/main">
                  <a14:imgLayer r:embed="rId9">
                    <a14:imgEffect>
                      <a14:colorTemperature colorTemp="2894"/>
                    </a14:imgEffect>
                    <a14:imgEffect>
                      <a14:saturation sat="400000"/>
                    </a14:imgEffect>
                  </a14:imgLayer>
                </a14:imgProps>
              </a:ext>
            </a:extLst>
          </a:blip>
          <a:srcRect/>
          <a:stretch>
            <a:fillRect/>
          </a:stretch>
        </p:blipFill>
        <p:spPr bwMode="auto">
          <a:xfrm>
            <a:off x="6236941" y="6077771"/>
            <a:ext cx="445927" cy="445927"/>
          </a:xfrm>
          <a:prstGeom prst="rect">
            <a:avLst/>
          </a:prstGeom>
          <a:noFill/>
        </p:spPr>
      </p:pic>
      <p:pic>
        <p:nvPicPr>
          <p:cNvPr id="397" name="Picture 4" descr="\\MAGNUM\Projects\Microsoft\Cloud Power FY12\Design\ICONS_PNG\Check_mark.png"/>
          <p:cNvPicPr>
            <a:picLocks noChangeAspect="1" noChangeArrowheads="1"/>
          </p:cNvPicPr>
          <p:nvPr/>
        </p:nvPicPr>
        <p:blipFill>
          <a:blip r:embed="rId8" cstate="print">
            <a:duotone>
              <a:prstClr val="black"/>
              <a:schemeClr val="accent2">
                <a:tint val="45000"/>
                <a:satMod val="400000"/>
              </a:schemeClr>
            </a:duotone>
            <a:extLst>
              <a:ext uri="{BEBA8EAE-BF5A-486C-A8C5-ECC9F3942E4B}">
                <a14:imgProps xmlns:a14="http://schemas.microsoft.com/office/drawing/2010/main">
                  <a14:imgLayer r:embed="rId9">
                    <a14:imgEffect>
                      <a14:colorTemperature colorTemp="2894"/>
                    </a14:imgEffect>
                    <a14:imgEffect>
                      <a14:saturation sat="400000"/>
                    </a14:imgEffect>
                  </a14:imgLayer>
                </a14:imgProps>
              </a:ext>
            </a:extLst>
          </a:blip>
          <a:srcRect/>
          <a:stretch>
            <a:fillRect/>
          </a:stretch>
        </p:blipFill>
        <p:spPr bwMode="auto">
          <a:xfrm>
            <a:off x="7857145" y="6077771"/>
            <a:ext cx="445927" cy="445927"/>
          </a:xfrm>
          <a:prstGeom prst="rect">
            <a:avLst/>
          </a:prstGeom>
          <a:noFill/>
        </p:spPr>
      </p:pic>
      <p:pic>
        <p:nvPicPr>
          <p:cNvPr id="398" name="Picture 4" descr="\\MAGNUM\Projects\Microsoft\Cloud Power FY12\Design\ICONS_PNG\Check_mark.png"/>
          <p:cNvPicPr>
            <a:picLocks noChangeAspect="1" noChangeArrowheads="1"/>
          </p:cNvPicPr>
          <p:nvPr/>
        </p:nvPicPr>
        <p:blipFill>
          <a:blip r:embed="rId8" cstate="print">
            <a:duotone>
              <a:prstClr val="black"/>
              <a:schemeClr val="accent2">
                <a:tint val="45000"/>
                <a:satMod val="400000"/>
              </a:schemeClr>
            </a:duotone>
            <a:extLst>
              <a:ext uri="{BEBA8EAE-BF5A-486C-A8C5-ECC9F3942E4B}">
                <a14:imgProps xmlns:a14="http://schemas.microsoft.com/office/drawing/2010/main">
                  <a14:imgLayer r:embed="rId9">
                    <a14:imgEffect>
                      <a14:colorTemperature colorTemp="2894"/>
                    </a14:imgEffect>
                    <a14:imgEffect>
                      <a14:saturation sat="400000"/>
                    </a14:imgEffect>
                  </a14:imgLayer>
                </a14:imgProps>
              </a:ext>
            </a:extLst>
          </a:blip>
          <a:srcRect/>
          <a:stretch>
            <a:fillRect/>
          </a:stretch>
        </p:blipFill>
        <p:spPr bwMode="auto">
          <a:xfrm>
            <a:off x="9477350" y="6077771"/>
            <a:ext cx="445927" cy="445927"/>
          </a:xfrm>
          <a:prstGeom prst="rect">
            <a:avLst/>
          </a:prstGeom>
          <a:noFill/>
        </p:spPr>
      </p:pic>
      <p:pic>
        <p:nvPicPr>
          <p:cNvPr id="399" name="Picture 4" descr="\\MAGNUM\Projects\Microsoft\Cloud Power FY12\Design\ICONS_PNG\Check_mark.png"/>
          <p:cNvPicPr>
            <a:picLocks noChangeAspect="1" noChangeArrowheads="1"/>
          </p:cNvPicPr>
          <p:nvPr/>
        </p:nvPicPr>
        <p:blipFill>
          <a:blip r:embed="rId8" cstate="print">
            <a:duotone>
              <a:prstClr val="black"/>
              <a:schemeClr val="accent2">
                <a:tint val="45000"/>
                <a:satMod val="400000"/>
              </a:schemeClr>
            </a:duotone>
            <a:extLst>
              <a:ext uri="{BEBA8EAE-BF5A-486C-A8C5-ECC9F3942E4B}">
                <a14:imgProps xmlns:a14="http://schemas.microsoft.com/office/drawing/2010/main">
                  <a14:imgLayer r:embed="rId9">
                    <a14:imgEffect>
                      <a14:colorTemperature colorTemp="2894"/>
                    </a14:imgEffect>
                    <a14:imgEffect>
                      <a14:saturation sat="400000"/>
                    </a14:imgEffect>
                  </a14:imgLayer>
                </a14:imgProps>
              </a:ext>
            </a:extLst>
          </a:blip>
          <a:srcRect/>
          <a:stretch>
            <a:fillRect/>
          </a:stretch>
        </p:blipFill>
        <p:spPr bwMode="auto">
          <a:xfrm>
            <a:off x="11097553" y="6077771"/>
            <a:ext cx="445927" cy="445927"/>
          </a:xfrm>
          <a:prstGeom prst="rect">
            <a:avLst/>
          </a:prstGeom>
          <a:noFill/>
        </p:spPr>
      </p:pic>
    </p:spTree>
    <p:extLst>
      <p:ext uri="{BB962C8B-B14F-4D97-AF65-F5344CB8AC3E}">
        <p14:creationId xmlns:p14="http://schemas.microsoft.com/office/powerpoint/2010/main" val="6038437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1.85185E-6 L -0.00039 -0.12084 " pathEditMode="relative" rAng="0" ptsTypes="AA">
                                      <p:cBhvr>
                                        <p:cTn id="6" dur="500" fill="hold"/>
                                        <p:tgtEl>
                                          <p:spTgt spid="130"/>
                                        </p:tgtEl>
                                        <p:attrNameLst>
                                          <p:attrName>ppt_x</p:attrName>
                                          <p:attrName>ppt_y</p:attrName>
                                        </p:attrNameLst>
                                      </p:cBhvr>
                                      <p:rCtr x="-26" y="-6042"/>
                                    </p:animMotion>
                                  </p:childTnLst>
                                </p:cTn>
                              </p:par>
                              <p:par>
                                <p:cTn id="7" presetID="2" presetClass="entr" presetSubtype="4" fill="hold" nodeType="withEffect">
                                  <p:stCondLst>
                                    <p:cond delay="0"/>
                                  </p:stCondLst>
                                  <p:childTnLst>
                                    <p:set>
                                      <p:cBhvr>
                                        <p:cTn id="8" dur="1" fill="hold">
                                          <p:stCondLst>
                                            <p:cond delay="0"/>
                                          </p:stCondLst>
                                        </p:cTn>
                                        <p:tgtEl>
                                          <p:spTgt spid="267"/>
                                        </p:tgtEl>
                                        <p:attrNameLst>
                                          <p:attrName>style.visibility</p:attrName>
                                        </p:attrNameLst>
                                      </p:cBhvr>
                                      <p:to>
                                        <p:strVal val="visible"/>
                                      </p:to>
                                    </p:set>
                                    <p:anim calcmode="lin" valueType="num">
                                      <p:cBhvr additive="base">
                                        <p:cTn id="9" dur="500" fill="hold"/>
                                        <p:tgtEl>
                                          <p:spTgt spid="267"/>
                                        </p:tgtEl>
                                        <p:attrNameLst>
                                          <p:attrName>ppt_x</p:attrName>
                                        </p:attrNameLst>
                                      </p:cBhvr>
                                      <p:tavLst>
                                        <p:tav tm="0">
                                          <p:val>
                                            <p:strVal val="#ppt_x"/>
                                          </p:val>
                                        </p:tav>
                                        <p:tav tm="100000">
                                          <p:val>
                                            <p:strVal val="#ppt_x"/>
                                          </p:val>
                                        </p:tav>
                                      </p:tavLst>
                                    </p:anim>
                                    <p:anim calcmode="lin" valueType="num">
                                      <p:cBhvr additive="base">
                                        <p:cTn id="10" dur="500" fill="hold"/>
                                        <p:tgtEl>
                                          <p:spTgt spid="267"/>
                                        </p:tgtEl>
                                        <p:attrNameLst>
                                          <p:attrName>ppt_y</p:attrName>
                                        </p:attrNameLst>
                                      </p:cBhvr>
                                      <p:tavLst>
                                        <p:tav tm="0">
                                          <p:val>
                                            <p:strVal val="1+#ppt_h/2"/>
                                          </p:val>
                                        </p:tav>
                                        <p:tav tm="100000">
                                          <p:val>
                                            <p:strVal val="#ppt_y"/>
                                          </p:val>
                                        </p:tav>
                                      </p:tavLst>
                                    </p:anim>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68"/>
                                        </p:tgtEl>
                                        <p:attrNameLst>
                                          <p:attrName>style.visibility</p:attrName>
                                        </p:attrNameLst>
                                      </p:cBhvr>
                                      <p:to>
                                        <p:strVal val="visible"/>
                                      </p:to>
                                    </p:set>
                                    <p:animEffect transition="in" filter="fade">
                                      <p:cBhvr>
                                        <p:cTn id="14" dur="250"/>
                                        <p:tgtEl>
                                          <p:spTgt spid="268"/>
                                        </p:tgtEl>
                                      </p:cBhvr>
                                    </p:animEffect>
                                  </p:childTnLst>
                                </p:cTn>
                              </p:par>
                              <p:par>
                                <p:cTn id="15" presetID="10" presetClass="entr" presetSubtype="0" fill="hold" nodeType="withEffect">
                                  <p:stCondLst>
                                    <p:cond delay="0"/>
                                  </p:stCondLst>
                                  <p:childTnLst>
                                    <p:set>
                                      <p:cBhvr>
                                        <p:cTn id="16" dur="1" fill="hold">
                                          <p:stCondLst>
                                            <p:cond delay="0"/>
                                          </p:stCondLst>
                                        </p:cTn>
                                        <p:tgtEl>
                                          <p:spTgt spid="269"/>
                                        </p:tgtEl>
                                        <p:attrNameLst>
                                          <p:attrName>style.visibility</p:attrName>
                                        </p:attrNameLst>
                                      </p:cBhvr>
                                      <p:to>
                                        <p:strVal val="visible"/>
                                      </p:to>
                                    </p:set>
                                    <p:animEffect transition="in" filter="fade">
                                      <p:cBhvr>
                                        <p:cTn id="17" dur="250"/>
                                        <p:tgtEl>
                                          <p:spTgt spid="269"/>
                                        </p:tgtEl>
                                      </p:cBhvr>
                                    </p:animEffect>
                                  </p:childTnLst>
                                </p:cTn>
                              </p:par>
                              <p:par>
                                <p:cTn id="18" presetID="10" presetClass="entr" presetSubtype="0" fill="hold" nodeType="withEffect">
                                  <p:stCondLst>
                                    <p:cond delay="0"/>
                                  </p:stCondLst>
                                  <p:childTnLst>
                                    <p:set>
                                      <p:cBhvr>
                                        <p:cTn id="19" dur="1" fill="hold">
                                          <p:stCondLst>
                                            <p:cond delay="0"/>
                                          </p:stCondLst>
                                        </p:cTn>
                                        <p:tgtEl>
                                          <p:spTgt spid="270"/>
                                        </p:tgtEl>
                                        <p:attrNameLst>
                                          <p:attrName>style.visibility</p:attrName>
                                        </p:attrNameLst>
                                      </p:cBhvr>
                                      <p:to>
                                        <p:strVal val="visible"/>
                                      </p:to>
                                    </p:set>
                                    <p:animEffect transition="in" filter="fade">
                                      <p:cBhvr>
                                        <p:cTn id="20" dur="250"/>
                                        <p:tgtEl>
                                          <p:spTgt spid="270"/>
                                        </p:tgtEl>
                                      </p:cBhvr>
                                    </p:animEffect>
                                  </p:childTnLst>
                                </p:cTn>
                              </p:par>
                              <p:par>
                                <p:cTn id="21" presetID="10" presetClass="entr" presetSubtype="0" fill="hold" nodeType="withEffect">
                                  <p:stCondLst>
                                    <p:cond delay="0"/>
                                  </p:stCondLst>
                                  <p:childTnLst>
                                    <p:set>
                                      <p:cBhvr>
                                        <p:cTn id="22" dur="1" fill="hold">
                                          <p:stCondLst>
                                            <p:cond delay="0"/>
                                          </p:stCondLst>
                                        </p:cTn>
                                        <p:tgtEl>
                                          <p:spTgt spid="271"/>
                                        </p:tgtEl>
                                        <p:attrNameLst>
                                          <p:attrName>style.visibility</p:attrName>
                                        </p:attrNameLst>
                                      </p:cBhvr>
                                      <p:to>
                                        <p:strVal val="visible"/>
                                      </p:to>
                                    </p:set>
                                    <p:animEffect transition="in" filter="fade">
                                      <p:cBhvr>
                                        <p:cTn id="23" dur="250"/>
                                        <p:tgtEl>
                                          <p:spTgt spid="271"/>
                                        </p:tgtEl>
                                      </p:cBhvr>
                                    </p:animEffect>
                                  </p:childTnLst>
                                </p:cTn>
                              </p:par>
                              <p:par>
                                <p:cTn id="24" presetID="10" presetClass="entr" presetSubtype="0" fill="hold" nodeType="withEffect">
                                  <p:stCondLst>
                                    <p:cond delay="0"/>
                                  </p:stCondLst>
                                  <p:childTnLst>
                                    <p:set>
                                      <p:cBhvr>
                                        <p:cTn id="25" dur="1" fill="hold">
                                          <p:stCondLst>
                                            <p:cond delay="0"/>
                                          </p:stCondLst>
                                        </p:cTn>
                                        <p:tgtEl>
                                          <p:spTgt spid="272"/>
                                        </p:tgtEl>
                                        <p:attrNameLst>
                                          <p:attrName>style.visibility</p:attrName>
                                        </p:attrNameLst>
                                      </p:cBhvr>
                                      <p:to>
                                        <p:strVal val="visible"/>
                                      </p:to>
                                    </p:set>
                                    <p:animEffect transition="in" filter="fade">
                                      <p:cBhvr>
                                        <p:cTn id="26" dur="250"/>
                                        <p:tgtEl>
                                          <p:spTgt spid="272"/>
                                        </p:tgtEl>
                                      </p:cBhvr>
                                    </p:animEffect>
                                  </p:childTnLst>
                                </p:cTn>
                              </p:par>
                              <p:par>
                                <p:cTn id="27" presetID="10" presetClass="entr" presetSubtype="0" fill="hold" nodeType="withEffect">
                                  <p:stCondLst>
                                    <p:cond delay="0"/>
                                  </p:stCondLst>
                                  <p:childTnLst>
                                    <p:set>
                                      <p:cBhvr>
                                        <p:cTn id="28" dur="1" fill="hold">
                                          <p:stCondLst>
                                            <p:cond delay="0"/>
                                          </p:stCondLst>
                                        </p:cTn>
                                        <p:tgtEl>
                                          <p:spTgt spid="273"/>
                                        </p:tgtEl>
                                        <p:attrNameLst>
                                          <p:attrName>style.visibility</p:attrName>
                                        </p:attrNameLst>
                                      </p:cBhvr>
                                      <p:to>
                                        <p:strVal val="visible"/>
                                      </p:to>
                                    </p:set>
                                    <p:animEffect transition="in" filter="fade">
                                      <p:cBhvr>
                                        <p:cTn id="29" dur="250"/>
                                        <p:tgtEl>
                                          <p:spTgt spid="273"/>
                                        </p:tgtEl>
                                      </p:cBhvr>
                                    </p:animEffect>
                                  </p:childTnLst>
                                </p:cTn>
                              </p:par>
                              <p:par>
                                <p:cTn id="30" presetID="10" presetClass="entr" presetSubtype="0" fill="hold" nodeType="withEffect">
                                  <p:stCondLst>
                                    <p:cond delay="0"/>
                                  </p:stCondLst>
                                  <p:childTnLst>
                                    <p:set>
                                      <p:cBhvr>
                                        <p:cTn id="31" dur="1" fill="hold">
                                          <p:stCondLst>
                                            <p:cond delay="0"/>
                                          </p:stCondLst>
                                        </p:cTn>
                                        <p:tgtEl>
                                          <p:spTgt spid="373"/>
                                        </p:tgtEl>
                                        <p:attrNameLst>
                                          <p:attrName>style.visibility</p:attrName>
                                        </p:attrNameLst>
                                      </p:cBhvr>
                                      <p:to>
                                        <p:strVal val="visible"/>
                                      </p:to>
                                    </p:set>
                                    <p:animEffect transition="in" filter="fade">
                                      <p:cBhvr>
                                        <p:cTn id="32" dur="250"/>
                                        <p:tgtEl>
                                          <p:spTgt spid="373"/>
                                        </p:tgtEl>
                                      </p:cBhvr>
                                    </p:animEffect>
                                  </p:childTnLst>
                                </p:cTn>
                              </p:par>
                              <p:par>
                                <p:cTn id="33" presetID="10" presetClass="entr" presetSubtype="0" fill="hold" nodeType="withEffect">
                                  <p:stCondLst>
                                    <p:cond delay="0"/>
                                  </p:stCondLst>
                                  <p:childTnLst>
                                    <p:set>
                                      <p:cBhvr>
                                        <p:cTn id="34" dur="1" fill="hold">
                                          <p:stCondLst>
                                            <p:cond delay="0"/>
                                          </p:stCondLst>
                                        </p:cTn>
                                        <p:tgtEl>
                                          <p:spTgt spid="374"/>
                                        </p:tgtEl>
                                        <p:attrNameLst>
                                          <p:attrName>style.visibility</p:attrName>
                                        </p:attrNameLst>
                                      </p:cBhvr>
                                      <p:to>
                                        <p:strVal val="visible"/>
                                      </p:to>
                                    </p:set>
                                    <p:animEffect transition="in" filter="fade">
                                      <p:cBhvr>
                                        <p:cTn id="35" dur="250"/>
                                        <p:tgtEl>
                                          <p:spTgt spid="374"/>
                                        </p:tgtEl>
                                      </p:cBhvr>
                                    </p:animEffect>
                                  </p:childTnLst>
                                </p:cTn>
                              </p:par>
                              <p:par>
                                <p:cTn id="36" presetID="10" presetClass="entr" presetSubtype="0" fill="hold" nodeType="withEffect">
                                  <p:stCondLst>
                                    <p:cond delay="0"/>
                                  </p:stCondLst>
                                  <p:childTnLst>
                                    <p:set>
                                      <p:cBhvr>
                                        <p:cTn id="37" dur="1" fill="hold">
                                          <p:stCondLst>
                                            <p:cond delay="0"/>
                                          </p:stCondLst>
                                        </p:cTn>
                                        <p:tgtEl>
                                          <p:spTgt spid="375"/>
                                        </p:tgtEl>
                                        <p:attrNameLst>
                                          <p:attrName>style.visibility</p:attrName>
                                        </p:attrNameLst>
                                      </p:cBhvr>
                                      <p:to>
                                        <p:strVal val="visible"/>
                                      </p:to>
                                    </p:set>
                                    <p:animEffect transition="in" filter="fade">
                                      <p:cBhvr>
                                        <p:cTn id="38" dur="250"/>
                                        <p:tgtEl>
                                          <p:spTgt spid="375"/>
                                        </p:tgtEl>
                                      </p:cBhvr>
                                    </p:animEffect>
                                  </p:childTnLst>
                                </p:cTn>
                              </p:par>
                              <p:par>
                                <p:cTn id="39" presetID="10" presetClass="entr" presetSubtype="0" fill="hold" nodeType="withEffect">
                                  <p:stCondLst>
                                    <p:cond delay="0"/>
                                  </p:stCondLst>
                                  <p:childTnLst>
                                    <p:set>
                                      <p:cBhvr>
                                        <p:cTn id="40" dur="1" fill="hold">
                                          <p:stCondLst>
                                            <p:cond delay="0"/>
                                          </p:stCondLst>
                                        </p:cTn>
                                        <p:tgtEl>
                                          <p:spTgt spid="376"/>
                                        </p:tgtEl>
                                        <p:attrNameLst>
                                          <p:attrName>style.visibility</p:attrName>
                                        </p:attrNameLst>
                                      </p:cBhvr>
                                      <p:to>
                                        <p:strVal val="visible"/>
                                      </p:to>
                                    </p:set>
                                    <p:animEffect transition="in" filter="fade">
                                      <p:cBhvr>
                                        <p:cTn id="41" dur="250"/>
                                        <p:tgtEl>
                                          <p:spTgt spid="376"/>
                                        </p:tgtEl>
                                      </p:cBhvr>
                                    </p:animEffect>
                                  </p:childTnLst>
                                </p:cTn>
                              </p:par>
                              <p:par>
                                <p:cTn id="42" presetID="10" presetClass="entr" presetSubtype="0" fill="hold" nodeType="withEffect">
                                  <p:stCondLst>
                                    <p:cond delay="0"/>
                                  </p:stCondLst>
                                  <p:childTnLst>
                                    <p:set>
                                      <p:cBhvr>
                                        <p:cTn id="43" dur="1" fill="hold">
                                          <p:stCondLst>
                                            <p:cond delay="0"/>
                                          </p:stCondLst>
                                        </p:cTn>
                                        <p:tgtEl>
                                          <p:spTgt spid="377"/>
                                        </p:tgtEl>
                                        <p:attrNameLst>
                                          <p:attrName>style.visibility</p:attrName>
                                        </p:attrNameLst>
                                      </p:cBhvr>
                                      <p:to>
                                        <p:strVal val="visible"/>
                                      </p:to>
                                    </p:set>
                                    <p:animEffect transition="in" filter="fade">
                                      <p:cBhvr>
                                        <p:cTn id="44" dur="250"/>
                                        <p:tgtEl>
                                          <p:spTgt spid="377"/>
                                        </p:tgtEl>
                                      </p:cBhvr>
                                    </p:animEffect>
                                  </p:childTnLst>
                                </p:cTn>
                              </p:par>
                              <p:par>
                                <p:cTn id="45" presetID="10" presetClass="entr" presetSubtype="0" fill="hold" nodeType="withEffect">
                                  <p:stCondLst>
                                    <p:cond delay="0"/>
                                  </p:stCondLst>
                                  <p:childTnLst>
                                    <p:set>
                                      <p:cBhvr>
                                        <p:cTn id="46" dur="1" fill="hold">
                                          <p:stCondLst>
                                            <p:cond delay="0"/>
                                          </p:stCondLst>
                                        </p:cTn>
                                        <p:tgtEl>
                                          <p:spTgt spid="378"/>
                                        </p:tgtEl>
                                        <p:attrNameLst>
                                          <p:attrName>style.visibility</p:attrName>
                                        </p:attrNameLst>
                                      </p:cBhvr>
                                      <p:to>
                                        <p:strVal val="visible"/>
                                      </p:to>
                                    </p:set>
                                    <p:animEffect transition="in" filter="fade">
                                      <p:cBhvr>
                                        <p:cTn id="47" dur="250"/>
                                        <p:tgtEl>
                                          <p:spTgt spid="378"/>
                                        </p:tgtEl>
                                      </p:cBhvr>
                                    </p:animEffect>
                                  </p:childTnLst>
                                </p:cTn>
                              </p:par>
                              <p:par>
                                <p:cTn id="48" presetID="10" presetClass="entr" presetSubtype="0" fill="hold" nodeType="withEffect">
                                  <p:stCondLst>
                                    <p:cond delay="0"/>
                                  </p:stCondLst>
                                  <p:childTnLst>
                                    <p:set>
                                      <p:cBhvr>
                                        <p:cTn id="49" dur="1" fill="hold">
                                          <p:stCondLst>
                                            <p:cond delay="0"/>
                                          </p:stCondLst>
                                        </p:cTn>
                                        <p:tgtEl>
                                          <p:spTgt spid="380"/>
                                        </p:tgtEl>
                                        <p:attrNameLst>
                                          <p:attrName>style.visibility</p:attrName>
                                        </p:attrNameLst>
                                      </p:cBhvr>
                                      <p:to>
                                        <p:strVal val="visible"/>
                                      </p:to>
                                    </p:set>
                                    <p:animEffect transition="in" filter="fade">
                                      <p:cBhvr>
                                        <p:cTn id="50" dur="250"/>
                                        <p:tgtEl>
                                          <p:spTgt spid="380"/>
                                        </p:tgtEl>
                                      </p:cBhvr>
                                    </p:animEffect>
                                  </p:childTnLst>
                                </p:cTn>
                              </p:par>
                              <p:par>
                                <p:cTn id="51" presetID="10" presetClass="entr" presetSubtype="0" fill="hold" nodeType="withEffect">
                                  <p:stCondLst>
                                    <p:cond delay="0"/>
                                  </p:stCondLst>
                                  <p:childTnLst>
                                    <p:set>
                                      <p:cBhvr>
                                        <p:cTn id="52" dur="1" fill="hold">
                                          <p:stCondLst>
                                            <p:cond delay="0"/>
                                          </p:stCondLst>
                                        </p:cTn>
                                        <p:tgtEl>
                                          <p:spTgt spid="381"/>
                                        </p:tgtEl>
                                        <p:attrNameLst>
                                          <p:attrName>style.visibility</p:attrName>
                                        </p:attrNameLst>
                                      </p:cBhvr>
                                      <p:to>
                                        <p:strVal val="visible"/>
                                      </p:to>
                                    </p:set>
                                    <p:animEffect transition="in" filter="fade">
                                      <p:cBhvr>
                                        <p:cTn id="53" dur="250"/>
                                        <p:tgtEl>
                                          <p:spTgt spid="381"/>
                                        </p:tgtEl>
                                      </p:cBhvr>
                                    </p:animEffect>
                                  </p:childTnLst>
                                </p:cTn>
                              </p:par>
                              <p:par>
                                <p:cTn id="54" presetID="10" presetClass="entr" presetSubtype="0" fill="hold" nodeType="withEffect">
                                  <p:stCondLst>
                                    <p:cond delay="0"/>
                                  </p:stCondLst>
                                  <p:childTnLst>
                                    <p:set>
                                      <p:cBhvr>
                                        <p:cTn id="55" dur="1" fill="hold">
                                          <p:stCondLst>
                                            <p:cond delay="0"/>
                                          </p:stCondLst>
                                        </p:cTn>
                                        <p:tgtEl>
                                          <p:spTgt spid="382"/>
                                        </p:tgtEl>
                                        <p:attrNameLst>
                                          <p:attrName>style.visibility</p:attrName>
                                        </p:attrNameLst>
                                      </p:cBhvr>
                                      <p:to>
                                        <p:strVal val="visible"/>
                                      </p:to>
                                    </p:set>
                                    <p:animEffect transition="in" filter="fade">
                                      <p:cBhvr>
                                        <p:cTn id="56" dur="250"/>
                                        <p:tgtEl>
                                          <p:spTgt spid="382"/>
                                        </p:tgtEl>
                                      </p:cBhvr>
                                    </p:animEffect>
                                  </p:childTnLst>
                                </p:cTn>
                              </p:par>
                              <p:par>
                                <p:cTn id="57" presetID="10" presetClass="entr" presetSubtype="0" fill="hold" nodeType="withEffect">
                                  <p:stCondLst>
                                    <p:cond delay="0"/>
                                  </p:stCondLst>
                                  <p:childTnLst>
                                    <p:set>
                                      <p:cBhvr>
                                        <p:cTn id="58" dur="1" fill="hold">
                                          <p:stCondLst>
                                            <p:cond delay="0"/>
                                          </p:stCondLst>
                                        </p:cTn>
                                        <p:tgtEl>
                                          <p:spTgt spid="383"/>
                                        </p:tgtEl>
                                        <p:attrNameLst>
                                          <p:attrName>style.visibility</p:attrName>
                                        </p:attrNameLst>
                                      </p:cBhvr>
                                      <p:to>
                                        <p:strVal val="visible"/>
                                      </p:to>
                                    </p:set>
                                    <p:animEffect transition="in" filter="fade">
                                      <p:cBhvr>
                                        <p:cTn id="59" dur="250"/>
                                        <p:tgtEl>
                                          <p:spTgt spid="383"/>
                                        </p:tgtEl>
                                      </p:cBhvr>
                                    </p:animEffect>
                                  </p:childTnLst>
                                </p:cTn>
                              </p:par>
                              <p:par>
                                <p:cTn id="60" presetID="10" presetClass="entr" presetSubtype="0" fill="hold" nodeType="withEffect">
                                  <p:stCondLst>
                                    <p:cond delay="0"/>
                                  </p:stCondLst>
                                  <p:childTnLst>
                                    <p:set>
                                      <p:cBhvr>
                                        <p:cTn id="61" dur="1" fill="hold">
                                          <p:stCondLst>
                                            <p:cond delay="0"/>
                                          </p:stCondLst>
                                        </p:cTn>
                                        <p:tgtEl>
                                          <p:spTgt spid="384"/>
                                        </p:tgtEl>
                                        <p:attrNameLst>
                                          <p:attrName>style.visibility</p:attrName>
                                        </p:attrNameLst>
                                      </p:cBhvr>
                                      <p:to>
                                        <p:strVal val="visible"/>
                                      </p:to>
                                    </p:set>
                                    <p:animEffect transition="in" filter="fade">
                                      <p:cBhvr>
                                        <p:cTn id="62" dur="250"/>
                                        <p:tgtEl>
                                          <p:spTgt spid="384"/>
                                        </p:tgtEl>
                                      </p:cBhvr>
                                    </p:animEffect>
                                  </p:childTnLst>
                                </p:cTn>
                              </p:par>
                              <p:par>
                                <p:cTn id="63" presetID="10" presetClass="entr" presetSubtype="0" fill="hold" nodeType="withEffect">
                                  <p:stCondLst>
                                    <p:cond delay="0"/>
                                  </p:stCondLst>
                                  <p:childTnLst>
                                    <p:set>
                                      <p:cBhvr>
                                        <p:cTn id="64" dur="1" fill="hold">
                                          <p:stCondLst>
                                            <p:cond delay="0"/>
                                          </p:stCondLst>
                                        </p:cTn>
                                        <p:tgtEl>
                                          <p:spTgt spid="385"/>
                                        </p:tgtEl>
                                        <p:attrNameLst>
                                          <p:attrName>style.visibility</p:attrName>
                                        </p:attrNameLst>
                                      </p:cBhvr>
                                      <p:to>
                                        <p:strVal val="visible"/>
                                      </p:to>
                                    </p:set>
                                    <p:animEffect transition="in" filter="fade">
                                      <p:cBhvr>
                                        <p:cTn id="65" dur="250"/>
                                        <p:tgtEl>
                                          <p:spTgt spid="385"/>
                                        </p:tgtEl>
                                      </p:cBhvr>
                                    </p:animEffect>
                                  </p:childTnLst>
                                </p:cTn>
                              </p:par>
                              <p:par>
                                <p:cTn id="66" presetID="10" presetClass="entr" presetSubtype="0" fill="hold" nodeType="withEffect">
                                  <p:stCondLst>
                                    <p:cond delay="0"/>
                                  </p:stCondLst>
                                  <p:childTnLst>
                                    <p:set>
                                      <p:cBhvr>
                                        <p:cTn id="67" dur="1" fill="hold">
                                          <p:stCondLst>
                                            <p:cond delay="0"/>
                                          </p:stCondLst>
                                        </p:cTn>
                                        <p:tgtEl>
                                          <p:spTgt spid="387"/>
                                        </p:tgtEl>
                                        <p:attrNameLst>
                                          <p:attrName>style.visibility</p:attrName>
                                        </p:attrNameLst>
                                      </p:cBhvr>
                                      <p:to>
                                        <p:strVal val="visible"/>
                                      </p:to>
                                    </p:set>
                                    <p:animEffect transition="in" filter="fade">
                                      <p:cBhvr>
                                        <p:cTn id="68" dur="250"/>
                                        <p:tgtEl>
                                          <p:spTgt spid="387"/>
                                        </p:tgtEl>
                                      </p:cBhvr>
                                    </p:animEffect>
                                  </p:childTnLst>
                                </p:cTn>
                              </p:par>
                              <p:par>
                                <p:cTn id="69" presetID="10" presetClass="entr" presetSubtype="0" fill="hold" nodeType="withEffect">
                                  <p:stCondLst>
                                    <p:cond delay="0"/>
                                  </p:stCondLst>
                                  <p:childTnLst>
                                    <p:set>
                                      <p:cBhvr>
                                        <p:cTn id="70" dur="1" fill="hold">
                                          <p:stCondLst>
                                            <p:cond delay="0"/>
                                          </p:stCondLst>
                                        </p:cTn>
                                        <p:tgtEl>
                                          <p:spTgt spid="388"/>
                                        </p:tgtEl>
                                        <p:attrNameLst>
                                          <p:attrName>style.visibility</p:attrName>
                                        </p:attrNameLst>
                                      </p:cBhvr>
                                      <p:to>
                                        <p:strVal val="visible"/>
                                      </p:to>
                                    </p:set>
                                    <p:animEffect transition="in" filter="fade">
                                      <p:cBhvr>
                                        <p:cTn id="71" dur="250"/>
                                        <p:tgtEl>
                                          <p:spTgt spid="388"/>
                                        </p:tgtEl>
                                      </p:cBhvr>
                                    </p:animEffect>
                                  </p:childTnLst>
                                </p:cTn>
                              </p:par>
                              <p:par>
                                <p:cTn id="72" presetID="10" presetClass="entr" presetSubtype="0" fill="hold" nodeType="withEffect">
                                  <p:stCondLst>
                                    <p:cond delay="0"/>
                                  </p:stCondLst>
                                  <p:childTnLst>
                                    <p:set>
                                      <p:cBhvr>
                                        <p:cTn id="73" dur="1" fill="hold">
                                          <p:stCondLst>
                                            <p:cond delay="0"/>
                                          </p:stCondLst>
                                        </p:cTn>
                                        <p:tgtEl>
                                          <p:spTgt spid="389"/>
                                        </p:tgtEl>
                                        <p:attrNameLst>
                                          <p:attrName>style.visibility</p:attrName>
                                        </p:attrNameLst>
                                      </p:cBhvr>
                                      <p:to>
                                        <p:strVal val="visible"/>
                                      </p:to>
                                    </p:set>
                                    <p:animEffect transition="in" filter="fade">
                                      <p:cBhvr>
                                        <p:cTn id="74" dur="250"/>
                                        <p:tgtEl>
                                          <p:spTgt spid="389"/>
                                        </p:tgtEl>
                                      </p:cBhvr>
                                    </p:animEffect>
                                  </p:childTnLst>
                                </p:cTn>
                              </p:par>
                              <p:par>
                                <p:cTn id="75" presetID="10" presetClass="entr" presetSubtype="0" fill="hold" nodeType="withEffect">
                                  <p:stCondLst>
                                    <p:cond delay="0"/>
                                  </p:stCondLst>
                                  <p:childTnLst>
                                    <p:set>
                                      <p:cBhvr>
                                        <p:cTn id="76" dur="1" fill="hold">
                                          <p:stCondLst>
                                            <p:cond delay="0"/>
                                          </p:stCondLst>
                                        </p:cTn>
                                        <p:tgtEl>
                                          <p:spTgt spid="390"/>
                                        </p:tgtEl>
                                        <p:attrNameLst>
                                          <p:attrName>style.visibility</p:attrName>
                                        </p:attrNameLst>
                                      </p:cBhvr>
                                      <p:to>
                                        <p:strVal val="visible"/>
                                      </p:to>
                                    </p:set>
                                    <p:animEffect transition="in" filter="fade">
                                      <p:cBhvr>
                                        <p:cTn id="77" dur="250"/>
                                        <p:tgtEl>
                                          <p:spTgt spid="390"/>
                                        </p:tgtEl>
                                      </p:cBhvr>
                                    </p:animEffect>
                                  </p:childTnLst>
                                </p:cTn>
                              </p:par>
                              <p:par>
                                <p:cTn id="78" presetID="10" presetClass="entr" presetSubtype="0" fill="hold" nodeType="withEffect">
                                  <p:stCondLst>
                                    <p:cond delay="0"/>
                                  </p:stCondLst>
                                  <p:childTnLst>
                                    <p:set>
                                      <p:cBhvr>
                                        <p:cTn id="79" dur="1" fill="hold">
                                          <p:stCondLst>
                                            <p:cond delay="0"/>
                                          </p:stCondLst>
                                        </p:cTn>
                                        <p:tgtEl>
                                          <p:spTgt spid="391"/>
                                        </p:tgtEl>
                                        <p:attrNameLst>
                                          <p:attrName>style.visibility</p:attrName>
                                        </p:attrNameLst>
                                      </p:cBhvr>
                                      <p:to>
                                        <p:strVal val="visible"/>
                                      </p:to>
                                    </p:set>
                                    <p:animEffect transition="in" filter="fade">
                                      <p:cBhvr>
                                        <p:cTn id="80" dur="250"/>
                                        <p:tgtEl>
                                          <p:spTgt spid="391"/>
                                        </p:tgtEl>
                                      </p:cBhvr>
                                    </p:animEffect>
                                  </p:childTnLst>
                                </p:cTn>
                              </p:par>
                              <p:par>
                                <p:cTn id="81" presetID="10" presetClass="entr" presetSubtype="0" fill="hold" nodeType="withEffect">
                                  <p:stCondLst>
                                    <p:cond delay="0"/>
                                  </p:stCondLst>
                                  <p:childTnLst>
                                    <p:set>
                                      <p:cBhvr>
                                        <p:cTn id="82" dur="1" fill="hold">
                                          <p:stCondLst>
                                            <p:cond delay="0"/>
                                          </p:stCondLst>
                                        </p:cTn>
                                        <p:tgtEl>
                                          <p:spTgt spid="392"/>
                                        </p:tgtEl>
                                        <p:attrNameLst>
                                          <p:attrName>style.visibility</p:attrName>
                                        </p:attrNameLst>
                                      </p:cBhvr>
                                      <p:to>
                                        <p:strVal val="visible"/>
                                      </p:to>
                                    </p:set>
                                    <p:animEffect transition="in" filter="fade">
                                      <p:cBhvr>
                                        <p:cTn id="83" dur="250"/>
                                        <p:tgtEl>
                                          <p:spTgt spid="392"/>
                                        </p:tgtEl>
                                      </p:cBhvr>
                                    </p:animEffect>
                                  </p:childTnLst>
                                </p:cTn>
                              </p:par>
                              <p:par>
                                <p:cTn id="84" presetID="10" presetClass="entr" presetSubtype="0" fill="hold" nodeType="withEffect">
                                  <p:stCondLst>
                                    <p:cond delay="0"/>
                                  </p:stCondLst>
                                  <p:childTnLst>
                                    <p:set>
                                      <p:cBhvr>
                                        <p:cTn id="85" dur="1" fill="hold">
                                          <p:stCondLst>
                                            <p:cond delay="0"/>
                                          </p:stCondLst>
                                        </p:cTn>
                                        <p:tgtEl>
                                          <p:spTgt spid="394"/>
                                        </p:tgtEl>
                                        <p:attrNameLst>
                                          <p:attrName>style.visibility</p:attrName>
                                        </p:attrNameLst>
                                      </p:cBhvr>
                                      <p:to>
                                        <p:strVal val="visible"/>
                                      </p:to>
                                    </p:set>
                                    <p:animEffect transition="in" filter="fade">
                                      <p:cBhvr>
                                        <p:cTn id="86" dur="250"/>
                                        <p:tgtEl>
                                          <p:spTgt spid="394"/>
                                        </p:tgtEl>
                                      </p:cBhvr>
                                    </p:animEffect>
                                  </p:childTnLst>
                                </p:cTn>
                              </p:par>
                              <p:par>
                                <p:cTn id="87" presetID="10" presetClass="entr" presetSubtype="0" fill="hold" nodeType="withEffect">
                                  <p:stCondLst>
                                    <p:cond delay="0"/>
                                  </p:stCondLst>
                                  <p:childTnLst>
                                    <p:set>
                                      <p:cBhvr>
                                        <p:cTn id="88" dur="1" fill="hold">
                                          <p:stCondLst>
                                            <p:cond delay="0"/>
                                          </p:stCondLst>
                                        </p:cTn>
                                        <p:tgtEl>
                                          <p:spTgt spid="395"/>
                                        </p:tgtEl>
                                        <p:attrNameLst>
                                          <p:attrName>style.visibility</p:attrName>
                                        </p:attrNameLst>
                                      </p:cBhvr>
                                      <p:to>
                                        <p:strVal val="visible"/>
                                      </p:to>
                                    </p:set>
                                    <p:animEffect transition="in" filter="fade">
                                      <p:cBhvr>
                                        <p:cTn id="89" dur="250"/>
                                        <p:tgtEl>
                                          <p:spTgt spid="395"/>
                                        </p:tgtEl>
                                      </p:cBhvr>
                                    </p:animEffect>
                                  </p:childTnLst>
                                </p:cTn>
                              </p:par>
                              <p:par>
                                <p:cTn id="90" presetID="10" presetClass="entr" presetSubtype="0" fill="hold" nodeType="withEffect">
                                  <p:stCondLst>
                                    <p:cond delay="0"/>
                                  </p:stCondLst>
                                  <p:childTnLst>
                                    <p:set>
                                      <p:cBhvr>
                                        <p:cTn id="91" dur="1" fill="hold">
                                          <p:stCondLst>
                                            <p:cond delay="0"/>
                                          </p:stCondLst>
                                        </p:cTn>
                                        <p:tgtEl>
                                          <p:spTgt spid="396"/>
                                        </p:tgtEl>
                                        <p:attrNameLst>
                                          <p:attrName>style.visibility</p:attrName>
                                        </p:attrNameLst>
                                      </p:cBhvr>
                                      <p:to>
                                        <p:strVal val="visible"/>
                                      </p:to>
                                    </p:set>
                                    <p:animEffect transition="in" filter="fade">
                                      <p:cBhvr>
                                        <p:cTn id="92" dur="250"/>
                                        <p:tgtEl>
                                          <p:spTgt spid="396"/>
                                        </p:tgtEl>
                                      </p:cBhvr>
                                    </p:animEffect>
                                  </p:childTnLst>
                                </p:cTn>
                              </p:par>
                              <p:par>
                                <p:cTn id="93" presetID="10" presetClass="entr" presetSubtype="0" fill="hold" nodeType="withEffect">
                                  <p:stCondLst>
                                    <p:cond delay="0"/>
                                  </p:stCondLst>
                                  <p:childTnLst>
                                    <p:set>
                                      <p:cBhvr>
                                        <p:cTn id="94" dur="1" fill="hold">
                                          <p:stCondLst>
                                            <p:cond delay="0"/>
                                          </p:stCondLst>
                                        </p:cTn>
                                        <p:tgtEl>
                                          <p:spTgt spid="397"/>
                                        </p:tgtEl>
                                        <p:attrNameLst>
                                          <p:attrName>style.visibility</p:attrName>
                                        </p:attrNameLst>
                                      </p:cBhvr>
                                      <p:to>
                                        <p:strVal val="visible"/>
                                      </p:to>
                                    </p:set>
                                    <p:animEffect transition="in" filter="fade">
                                      <p:cBhvr>
                                        <p:cTn id="95" dur="250"/>
                                        <p:tgtEl>
                                          <p:spTgt spid="397"/>
                                        </p:tgtEl>
                                      </p:cBhvr>
                                    </p:animEffect>
                                  </p:childTnLst>
                                </p:cTn>
                              </p:par>
                              <p:par>
                                <p:cTn id="96" presetID="10" presetClass="entr" presetSubtype="0" fill="hold" nodeType="withEffect">
                                  <p:stCondLst>
                                    <p:cond delay="0"/>
                                  </p:stCondLst>
                                  <p:childTnLst>
                                    <p:set>
                                      <p:cBhvr>
                                        <p:cTn id="97" dur="1" fill="hold">
                                          <p:stCondLst>
                                            <p:cond delay="0"/>
                                          </p:stCondLst>
                                        </p:cTn>
                                        <p:tgtEl>
                                          <p:spTgt spid="398"/>
                                        </p:tgtEl>
                                        <p:attrNameLst>
                                          <p:attrName>style.visibility</p:attrName>
                                        </p:attrNameLst>
                                      </p:cBhvr>
                                      <p:to>
                                        <p:strVal val="visible"/>
                                      </p:to>
                                    </p:set>
                                    <p:animEffect transition="in" filter="fade">
                                      <p:cBhvr>
                                        <p:cTn id="98" dur="250"/>
                                        <p:tgtEl>
                                          <p:spTgt spid="398"/>
                                        </p:tgtEl>
                                      </p:cBhvr>
                                    </p:animEffect>
                                  </p:childTnLst>
                                </p:cTn>
                              </p:par>
                              <p:par>
                                <p:cTn id="99" presetID="10" presetClass="entr" presetSubtype="0" fill="hold" nodeType="withEffect">
                                  <p:stCondLst>
                                    <p:cond delay="0"/>
                                  </p:stCondLst>
                                  <p:childTnLst>
                                    <p:set>
                                      <p:cBhvr>
                                        <p:cTn id="100" dur="1" fill="hold">
                                          <p:stCondLst>
                                            <p:cond delay="0"/>
                                          </p:stCondLst>
                                        </p:cTn>
                                        <p:tgtEl>
                                          <p:spTgt spid="399"/>
                                        </p:tgtEl>
                                        <p:attrNameLst>
                                          <p:attrName>style.visibility</p:attrName>
                                        </p:attrNameLst>
                                      </p:cBhvr>
                                      <p:to>
                                        <p:strVal val="visible"/>
                                      </p:to>
                                    </p:set>
                                    <p:animEffect transition="in" filter="fade">
                                      <p:cBhvr>
                                        <p:cTn id="101" dur="250"/>
                                        <p:tgtEl>
                                          <p:spTgt spid="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Demo</a:t>
            </a:r>
          </a:p>
        </p:txBody>
      </p:sp>
    </p:spTree>
    <p:extLst>
      <p:ext uri="{BB962C8B-B14F-4D97-AF65-F5344CB8AC3E}">
        <p14:creationId xmlns:p14="http://schemas.microsoft.com/office/powerpoint/2010/main" val="29825836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p:cNvPicPr>
            <a:picLocks noChangeAspect="1"/>
          </p:cNvPicPr>
          <p:nvPr/>
        </p:nvPicPr>
        <p:blipFill rotWithShape="1">
          <a:blip r:embed="rId3"/>
          <a:srcRect l="23034" t="10486" r="1119"/>
          <a:stretch/>
        </p:blipFill>
        <p:spPr>
          <a:xfrm>
            <a:off x="8703665" y="2173995"/>
            <a:ext cx="3733800" cy="2081618"/>
          </a:xfrm>
          <a:prstGeom prst="rect">
            <a:avLst/>
          </a:prstGeom>
          <a:effectLst>
            <a:outerShdw blurRad="63500" sx="102000" sy="102000" algn="ctr" rotWithShape="0">
              <a:prstClr val="black">
                <a:alpha val="40000"/>
              </a:prstClr>
            </a:outerShdw>
          </a:effectLst>
        </p:spPr>
      </p:pic>
      <p:sp>
        <p:nvSpPr>
          <p:cNvPr id="17" name="Title 16"/>
          <p:cNvSpPr>
            <a:spLocks noGrp="1"/>
          </p:cNvSpPr>
          <p:nvPr>
            <p:ph type="title"/>
          </p:nvPr>
        </p:nvSpPr>
        <p:spPr/>
        <p:txBody>
          <a:bodyPr/>
          <a:lstStyle/>
          <a:p>
            <a:r>
              <a:rPr lang="en-US" dirty="0"/>
              <a:t>Demo Recap</a:t>
            </a:r>
          </a:p>
        </p:txBody>
      </p:sp>
      <p:sp>
        <p:nvSpPr>
          <p:cNvPr id="6" name="Text Placeholder 5"/>
          <p:cNvSpPr>
            <a:spLocks noGrp="1"/>
          </p:cNvSpPr>
          <p:nvPr>
            <p:ph type="body" sz="quarter" idx="10"/>
          </p:nvPr>
        </p:nvSpPr>
        <p:spPr>
          <a:xfrm>
            <a:off x="274638" y="1212850"/>
            <a:ext cx="11887200" cy="4462760"/>
          </a:xfrm>
        </p:spPr>
        <p:txBody>
          <a:bodyPr/>
          <a:lstStyle/>
          <a:p>
            <a:r>
              <a:rPr lang="en-US" dirty="0"/>
              <a:t>Triage</a:t>
            </a:r>
          </a:p>
          <a:p>
            <a:pPr lvl="1"/>
            <a:r>
              <a:rPr lang="en-US"/>
              <a:t>Focused </a:t>
            </a:r>
            <a:r>
              <a:rPr lang="en-US" dirty="0"/>
              <a:t>Inbox</a:t>
            </a:r>
          </a:p>
          <a:p>
            <a:pPr lvl="1"/>
            <a:r>
              <a:rPr lang="en-US"/>
              <a:t>Pin to Top</a:t>
            </a:r>
            <a:endParaRPr lang="en-US" dirty="0"/>
          </a:p>
          <a:p>
            <a:pPr lvl="1"/>
            <a:r>
              <a:rPr lang="en-US"/>
              <a:t>Undo</a:t>
            </a:r>
            <a:endParaRPr lang="en-US" dirty="0"/>
          </a:p>
          <a:p>
            <a:pPr lvl="1"/>
            <a:r>
              <a:rPr lang="en-US"/>
              <a:t>Sweep </a:t>
            </a:r>
            <a:endParaRPr lang="en-US" dirty="0"/>
          </a:p>
          <a:p>
            <a:pPr lvl="1"/>
            <a:endParaRPr lang="en-US" dirty="0" err="1"/>
          </a:p>
          <a:p>
            <a:r>
              <a:rPr lang="en-US" dirty="0"/>
              <a:t>Compose</a:t>
            </a:r>
          </a:p>
          <a:p>
            <a:pPr lvl="1"/>
            <a:r>
              <a:rPr lang="en-US"/>
              <a:t>Suggested contacts</a:t>
            </a:r>
            <a:endParaRPr lang="en-US" dirty="0"/>
          </a:p>
          <a:p>
            <a:pPr lvl="1"/>
            <a:r>
              <a:rPr lang="en-US"/>
              <a:t>Copy + paste images</a:t>
            </a:r>
            <a:endParaRPr lang="en-US" dirty="0"/>
          </a:p>
          <a:p>
            <a:pPr lvl="1"/>
            <a:r>
              <a:rPr lang="en-US"/>
              <a:t>@ mentions</a:t>
            </a:r>
            <a:endParaRPr lang="en-US" dirty="0"/>
          </a:p>
          <a:p>
            <a:pPr lvl="1"/>
            <a:r>
              <a:rPr lang="en-US"/>
              <a:t>Emoji</a:t>
            </a:r>
            <a:endParaRPr lang="en-US" dirty="0"/>
          </a:p>
        </p:txBody>
      </p:sp>
      <p:pic>
        <p:nvPicPr>
          <p:cNvPr id="2" name="Picture 10"/>
          <p:cNvPicPr>
            <a:picLocks noChangeAspect="1"/>
          </p:cNvPicPr>
          <p:nvPr/>
        </p:nvPicPr>
        <p:blipFill rotWithShape="1">
          <a:blip r:embed="rId4"/>
          <a:srcRect l="13379" t="6353" r="2066"/>
          <a:stretch/>
        </p:blipFill>
        <p:spPr>
          <a:xfrm>
            <a:off x="9015412" y="0"/>
            <a:ext cx="3421063" cy="2173995"/>
          </a:xfrm>
          <a:prstGeom prst="rect">
            <a:avLst/>
          </a:prstGeom>
          <a:effectLst>
            <a:outerShdw blurRad="63500" sx="102000" sy="102000" algn="ctr" rotWithShape="0">
              <a:prstClr val="black">
                <a:alpha val="40000"/>
              </a:prstClr>
            </a:outerShdw>
          </a:effectLst>
        </p:spPr>
      </p:pic>
      <p:pic>
        <p:nvPicPr>
          <p:cNvPr id="3" name="Picture 11"/>
          <p:cNvPicPr>
            <a:picLocks noChangeAspect="1"/>
          </p:cNvPicPr>
          <p:nvPr/>
        </p:nvPicPr>
        <p:blipFill>
          <a:blip r:embed="rId5"/>
          <a:stretch>
            <a:fillRect/>
          </a:stretch>
        </p:blipFill>
        <p:spPr>
          <a:xfrm>
            <a:off x="6446837" y="510517"/>
            <a:ext cx="2566210" cy="1050229"/>
          </a:xfrm>
          <a:prstGeom prst="rect">
            <a:avLst/>
          </a:prstGeom>
          <a:effectLst>
            <a:outerShdw blurRad="63500" sx="102000" sy="102000" algn="ctr" rotWithShape="0">
              <a:prstClr val="black">
                <a:alpha val="40000"/>
              </a:prstClr>
            </a:outerShdw>
          </a:effectLst>
        </p:spPr>
      </p:pic>
      <p:pic>
        <p:nvPicPr>
          <p:cNvPr id="7" name="Picture 12"/>
          <p:cNvPicPr>
            <a:picLocks noChangeAspect="1"/>
          </p:cNvPicPr>
          <p:nvPr/>
        </p:nvPicPr>
        <p:blipFill>
          <a:blip r:embed="rId6"/>
          <a:stretch>
            <a:fillRect/>
          </a:stretch>
        </p:blipFill>
        <p:spPr>
          <a:xfrm>
            <a:off x="4600946" y="1569791"/>
            <a:ext cx="4102719" cy="2682198"/>
          </a:xfrm>
          <a:prstGeom prst="rect">
            <a:avLst/>
          </a:prstGeom>
          <a:effectLst>
            <a:outerShdw blurRad="63500" sx="102000" sy="102000" algn="ctr" rotWithShape="0">
              <a:prstClr val="black">
                <a:alpha val="40000"/>
              </a:prstClr>
            </a:outerShdw>
          </a:effectLst>
        </p:spPr>
      </p:pic>
      <p:pic>
        <p:nvPicPr>
          <p:cNvPr id="8" name="Picture 13"/>
          <p:cNvPicPr>
            <a:picLocks noChangeAspect="1"/>
          </p:cNvPicPr>
          <p:nvPr/>
        </p:nvPicPr>
        <p:blipFill>
          <a:blip r:embed="rId7"/>
          <a:stretch>
            <a:fillRect/>
          </a:stretch>
        </p:blipFill>
        <p:spPr>
          <a:xfrm>
            <a:off x="8027824" y="4255613"/>
            <a:ext cx="4378488" cy="2518249"/>
          </a:xfrm>
          <a:prstGeom prst="rect">
            <a:avLst/>
          </a:prstGeom>
          <a:effectLst>
            <a:outerShdw blurRad="63500" sx="102000" sy="102000" algn="ctr" rotWithShape="0">
              <a:prstClr val="black">
                <a:alpha val="40000"/>
              </a:prstClr>
            </a:outerShdw>
          </a:effectLst>
        </p:spPr>
      </p:pic>
      <p:pic>
        <p:nvPicPr>
          <p:cNvPr id="9" name="Picture 14"/>
          <p:cNvPicPr>
            <a:picLocks noChangeAspect="1"/>
          </p:cNvPicPr>
          <p:nvPr/>
        </p:nvPicPr>
        <p:blipFill rotWithShape="1">
          <a:blip r:embed="rId8"/>
          <a:srcRect l="2630" t="-1" r="1395" b="813"/>
          <a:stretch/>
        </p:blipFill>
        <p:spPr>
          <a:xfrm>
            <a:off x="6286401" y="4251989"/>
            <a:ext cx="1739058" cy="229459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626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Demo Recap</a:t>
            </a:r>
          </a:p>
        </p:txBody>
      </p:sp>
      <p:sp>
        <p:nvSpPr>
          <p:cNvPr id="6" name="Text Placeholder 5"/>
          <p:cNvSpPr>
            <a:spLocks noGrp="1"/>
          </p:cNvSpPr>
          <p:nvPr>
            <p:ph type="body" sz="quarter" idx="10"/>
          </p:nvPr>
        </p:nvSpPr>
        <p:spPr>
          <a:xfrm>
            <a:off x="274638" y="1212850"/>
            <a:ext cx="11887200" cy="2431435"/>
          </a:xfrm>
        </p:spPr>
        <p:txBody>
          <a:bodyPr/>
          <a:lstStyle/>
          <a:p>
            <a:r>
              <a:rPr lang="en-US" dirty="0"/>
              <a:t>Attachments</a:t>
            </a:r>
          </a:p>
          <a:p>
            <a:pPr lvl="1"/>
            <a:r>
              <a:rPr lang="en-US" dirty="0"/>
              <a:t>Modern attachments</a:t>
            </a:r>
          </a:p>
          <a:p>
            <a:pPr lvl="1"/>
            <a:r>
              <a:rPr lang="en-US" dirty="0"/>
              <a:t>Side-by-side and edit-and-reply</a:t>
            </a:r>
          </a:p>
          <a:p>
            <a:pPr lvl="1"/>
            <a:r>
              <a:rPr lang="en-US" dirty="0"/>
              <a:t>3</a:t>
            </a:r>
            <a:r>
              <a:rPr lang="en-US" baseline="30000" dirty="0"/>
              <a:t>rd</a:t>
            </a:r>
            <a:r>
              <a:rPr lang="en-US" dirty="0"/>
              <a:t> party integration</a:t>
            </a:r>
          </a:p>
          <a:p>
            <a:pPr lvl="1"/>
            <a:r>
              <a:rPr lang="en-US" dirty="0"/>
              <a:t>Recent files</a:t>
            </a:r>
          </a:p>
          <a:p>
            <a:pPr lvl="1"/>
            <a:r>
              <a:rPr lang="en-US" dirty="0"/>
              <a:t>Conversation—level attachments</a:t>
            </a:r>
          </a:p>
        </p:txBody>
      </p:sp>
      <p:grpSp>
        <p:nvGrpSpPr>
          <p:cNvPr id="3" name="Group 2"/>
          <p:cNvGrpSpPr/>
          <p:nvPr/>
        </p:nvGrpSpPr>
        <p:grpSpPr>
          <a:xfrm>
            <a:off x="5216291" y="-181671"/>
            <a:ext cx="7220184" cy="8546362"/>
            <a:chOff x="5216291" y="-181671"/>
            <a:chExt cx="7220184" cy="8546362"/>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6291" y="-181671"/>
              <a:ext cx="6945548" cy="396255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9845" y="2963862"/>
              <a:ext cx="1976630" cy="5400829"/>
            </a:xfrm>
            <a:prstGeom prst="rect">
              <a:avLst/>
            </a:prstGeom>
          </p:spPr>
        </p:pic>
        <p:sp>
          <p:nvSpPr>
            <p:cNvPr id="2" name="Rectangle 1"/>
            <p:cNvSpPr/>
            <p:nvPr/>
          </p:nvSpPr>
          <p:spPr bwMode="auto">
            <a:xfrm>
              <a:off x="10942637" y="4792662"/>
              <a:ext cx="1066800" cy="228600"/>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grpSp>
    </p:spTree>
    <p:extLst>
      <p:ext uri="{BB962C8B-B14F-4D97-AF65-F5344CB8AC3E}">
        <p14:creationId xmlns:p14="http://schemas.microsoft.com/office/powerpoint/2010/main" val="958053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Demo Recap</a:t>
            </a:r>
          </a:p>
        </p:txBody>
      </p:sp>
      <p:sp>
        <p:nvSpPr>
          <p:cNvPr id="6" name="Text Placeholder 5"/>
          <p:cNvSpPr>
            <a:spLocks noGrp="1"/>
          </p:cNvSpPr>
          <p:nvPr>
            <p:ph type="body" sz="quarter" idx="10"/>
          </p:nvPr>
        </p:nvSpPr>
        <p:spPr>
          <a:xfrm>
            <a:off x="274638" y="1212850"/>
            <a:ext cx="11887200" cy="4801314"/>
          </a:xfrm>
        </p:spPr>
        <p:txBody>
          <a:bodyPr/>
          <a:lstStyle/>
          <a:p>
            <a:r>
              <a:rPr lang="en-US" dirty="0"/>
              <a:t>Tailored Experiences</a:t>
            </a:r>
          </a:p>
          <a:p>
            <a:pPr lvl="1"/>
            <a:r>
              <a:rPr lang="en-US" dirty="0"/>
              <a:t>Flight reservations</a:t>
            </a:r>
          </a:p>
          <a:p>
            <a:pPr lvl="1"/>
            <a:r>
              <a:rPr lang="en-US" dirty="0"/>
              <a:t>Shipping updates</a:t>
            </a:r>
          </a:p>
          <a:p>
            <a:pPr lvl="1"/>
            <a:r>
              <a:rPr lang="en-US" dirty="0"/>
              <a:t>Calendar integration</a:t>
            </a:r>
          </a:p>
          <a:p>
            <a:r>
              <a:rPr lang="en-US" dirty="0"/>
              <a:t>Calendar</a:t>
            </a:r>
          </a:p>
          <a:p>
            <a:pPr lvl="1"/>
            <a:r>
              <a:rPr lang="en-US" dirty="0"/>
              <a:t>Module switcher</a:t>
            </a:r>
          </a:p>
          <a:p>
            <a:pPr lvl="1"/>
            <a:r>
              <a:rPr lang="en-US" dirty="0"/>
              <a:t>Up Next</a:t>
            </a:r>
          </a:p>
          <a:p>
            <a:pPr lvl="1"/>
            <a:r>
              <a:rPr lang="en-US" dirty="0"/>
              <a:t>Interesting calendars</a:t>
            </a:r>
          </a:p>
          <a:p>
            <a:r>
              <a:rPr lang="en-US" dirty="0"/>
              <a:t>People</a:t>
            </a:r>
          </a:p>
          <a:p>
            <a:pPr lvl="1"/>
            <a:r>
              <a:rPr lang="en-US" dirty="0"/>
              <a:t>People card</a:t>
            </a:r>
          </a:p>
          <a:p>
            <a:pPr lvl="1"/>
            <a:r>
              <a:rPr lang="en-US" dirty="0"/>
              <a:t>People hub</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1522" y="3518658"/>
            <a:ext cx="5151634" cy="371240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8462" y="0"/>
            <a:ext cx="2233306" cy="699452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1474" y="68720"/>
            <a:ext cx="4576763" cy="3885742"/>
          </a:xfrm>
          <a:prstGeom prst="rect">
            <a:avLst/>
          </a:prstGeom>
        </p:spPr>
      </p:pic>
    </p:spTree>
    <p:extLst>
      <p:ext uri="{BB962C8B-B14F-4D97-AF65-F5344CB8AC3E}">
        <p14:creationId xmlns:p14="http://schemas.microsoft.com/office/powerpoint/2010/main" val="213716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Thanks!</a:t>
            </a:r>
          </a:p>
        </p:txBody>
      </p:sp>
    </p:spTree>
    <p:extLst>
      <p:ext uri="{BB962C8B-B14F-4D97-AF65-F5344CB8AC3E}">
        <p14:creationId xmlns:p14="http://schemas.microsoft.com/office/powerpoint/2010/main" val="16195264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ext Placeholder 5"/>
          <p:cNvSpPr txBox="1">
            <a:spLocks/>
          </p:cNvSpPr>
          <p:nvPr/>
        </p:nvSpPr>
        <p:spPr>
          <a:xfrm>
            <a:off x="5380037" y="4640262"/>
            <a:ext cx="6858000" cy="2179058"/>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42">
              <a:spcBef>
                <a:spcPct val="0"/>
              </a:spcBef>
            </a:pPr>
            <a:r>
              <a:rPr lang="en-US" sz="2400" dirty="0">
                <a:gradFill>
                  <a:gsLst>
                    <a:gs pos="24779">
                      <a:srgbClr val="292929"/>
                    </a:gs>
                    <a:gs pos="52000">
                      <a:srgbClr val="292929"/>
                    </a:gs>
                  </a:gsLst>
                  <a:lin ang="5400000" scaled="1"/>
                </a:gradFill>
                <a:latin typeface="+mn-lt"/>
              </a:rPr>
              <a:t>From your PC or Tablet visit MyIgnite at </a:t>
            </a:r>
            <a:r>
              <a:rPr lang="en-US" sz="2400" dirty="0">
                <a:gradFill>
                  <a:gsLst>
                    <a:gs pos="24779">
                      <a:srgbClr val="292929"/>
                    </a:gs>
                    <a:gs pos="52000">
                      <a:srgbClr val="292929"/>
                    </a:gs>
                  </a:gsLst>
                  <a:lin ang="5400000" scaled="1"/>
                </a:gradFill>
                <a:latin typeface="+mn-lt"/>
                <a:hlinkClick r:id="rId3"/>
              </a:rPr>
              <a:t>http://myignite.microsoft.com</a:t>
            </a:r>
            <a:endParaRPr lang="en-US" sz="2400" dirty="0">
              <a:gradFill>
                <a:gsLst>
                  <a:gs pos="24779">
                    <a:srgbClr val="292929"/>
                  </a:gs>
                  <a:gs pos="52000">
                    <a:srgbClr val="292929"/>
                  </a:gs>
                </a:gsLst>
                <a:lin ang="5400000" scaled="1"/>
              </a:gradFill>
              <a:latin typeface="+mn-lt"/>
            </a:endParaRPr>
          </a:p>
          <a:p>
            <a:pPr defTabSz="932742">
              <a:spcBef>
                <a:spcPct val="0"/>
              </a:spcBef>
            </a:pPr>
            <a:endParaRPr lang="en-US" sz="2400" dirty="0">
              <a:gradFill>
                <a:gsLst>
                  <a:gs pos="24779">
                    <a:srgbClr val="292929"/>
                  </a:gs>
                  <a:gs pos="52000">
                    <a:srgbClr val="292929"/>
                  </a:gs>
                </a:gsLst>
                <a:lin ang="5400000" scaled="1"/>
              </a:gradFill>
              <a:latin typeface="+mn-lt"/>
            </a:endParaRPr>
          </a:p>
          <a:p>
            <a:pPr defTabSz="932742">
              <a:spcBef>
                <a:spcPct val="0"/>
              </a:spcBef>
            </a:pPr>
            <a:r>
              <a:rPr lang="en-US" sz="2400" dirty="0">
                <a:gradFill>
                  <a:gsLst>
                    <a:gs pos="24779">
                      <a:srgbClr val="292929"/>
                    </a:gs>
                    <a:gs pos="52000">
                      <a:srgbClr val="292929"/>
                    </a:gs>
                  </a:gsLst>
                  <a:lin ang="5400000" scaled="1"/>
                </a:gradFill>
                <a:latin typeface="+mn-lt"/>
              </a:rPr>
              <a:t>From your phone download and use the Ignite Mobile App by scanning  the QR code above or visiting </a:t>
            </a:r>
            <a:r>
              <a:rPr lang="en-US" sz="2400" dirty="0">
                <a:gradFill>
                  <a:gsLst>
                    <a:gs pos="24779">
                      <a:srgbClr val="292929"/>
                    </a:gs>
                    <a:gs pos="52000">
                      <a:srgbClr val="292929"/>
                    </a:gs>
                  </a:gsLst>
                  <a:lin ang="5400000" scaled="1"/>
                </a:gradFill>
                <a:latin typeface="+mn-lt"/>
                <a:hlinkClick r:id="rId4"/>
              </a:rPr>
              <a:t>https://aka.ms/ignite.mobileapp</a:t>
            </a:r>
            <a:r>
              <a:rPr lang="en-US" sz="2400" dirty="0">
                <a:gradFill>
                  <a:gsLst>
                    <a:gs pos="24779">
                      <a:srgbClr val="292929"/>
                    </a:gs>
                    <a:gs pos="52000">
                      <a:srgbClr val="292929"/>
                    </a:gs>
                  </a:gsLst>
                  <a:lin ang="5400000" scaled="1"/>
                </a:gradFill>
                <a:latin typeface="+mn-lt"/>
              </a:rPr>
              <a:t> </a:t>
            </a:r>
          </a:p>
        </p:txBody>
      </p:sp>
      <p:sp>
        <p:nvSpPr>
          <p:cNvPr id="11" name="Title 1"/>
          <p:cNvSpPr txBox="1">
            <a:spLocks/>
          </p:cNvSpPr>
          <p:nvPr/>
        </p:nvSpPr>
        <p:spPr>
          <a:xfrm>
            <a:off x="5380037" y="295274"/>
            <a:ext cx="6784166" cy="915989"/>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nSpc>
                <a:spcPct val="80000"/>
              </a:lnSpc>
            </a:pPr>
            <a:r>
              <a:rPr sz="4000" dirty="0">
                <a:gradFill>
                  <a:gsLst>
                    <a:gs pos="24779">
                      <a:srgbClr val="292929"/>
                    </a:gs>
                    <a:gs pos="52000">
                      <a:srgbClr val="292929"/>
                    </a:gs>
                  </a:gsLst>
                  <a:lin ang="5400000" scaled="1"/>
                </a:gradFill>
              </a:rPr>
              <a:t>Please evaluate this session</a:t>
            </a:r>
          </a:p>
          <a:p>
            <a:pPr>
              <a:lnSpc>
                <a:spcPct val="80000"/>
              </a:lnSpc>
            </a:pPr>
            <a:r>
              <a:rPr lang="en-US" sz="3200" dirty="0">
                <a:gradFill>
                  <a:gsLst>
                    <a:gs pos="24779">
                      <a:srgbClr val="292929"/>
                    </a:gs>
                    <a:gs pos="52000">
                      <a:srgbClr val="292929"/>
                    </a:gs>
                  </a:gsLst>
                  <a:lin ang="5400000" scaled="1"/>
                </a:gradFill>
              </a:rPr>
              <a:t>Your feedback is important to us!</a:t>
            </a:r>
            <a:endParaRPr sz="3600" dirty="0">
              <a:gradFill>
                <a:gsLst>
                  <a:gs pos="24779">
                    <a:srgbClr val="292929"/>
                  </a:gs>
                  <a:gs pos="52000">
                    <a:srgbClr val="292929"/>
                  </a:gs>
                </a:gsLst>
                <a:lin ang="5400000" scaled="1"/>
              </a:gradFill>
            </a:endParaRPr>
          </a:p>
        </p:txBody>
      </p:sp>
      <p:pic>
        <p:nvPicPr>
          <p:cNvPr id="14" name="Picture 13"/>
          <p:cNvPicPr>
            <a:picLocks noChangeAspect="1"/>
          </p:cNvPicPr>
          <p:nvPr/>
        </p:nvPicPr>
        <p:blipFill rotWithShape="1">
          <a:blip r:embed="rId5"/>
          <a:srcRect l="17119" r="5881"/>
          <a:stretch/>
        </p:blipFill>
        <p:spPr>
          <a:xfrm>
            <a:off x="0" y="-1"/>
            <a:ext cx="4925696" cy="6995160"/>
          </a:xfrm>
          <a:prstGeom prst="rect">
            <a:avLst/>
          </a:prstGeom>
        </p:spPr>
      </p:pic>
      <p:pic>
        <p:nvPicPr>
          <p:cNvPr id="2" name="Picture 1"/>
          <p:cNvPicPr>
            <a:picLocks noChangeAspect="1"/>
          </p:cNvPicPr>
          <p:nvPr/>
        </p:nvPicPr>
        <p:blipFill>
          <a:blip r:embed="rId6"/>
          <a:stretch>
            <a:fillRect/>
          </a:stretch>
        </p:blipFill>
        <p:spPr>
          <a:xfrm>
            <a:off x="7118985" y="1478816"/>
            <a:ext cx="3124200" cy="3124200"/>
          </a:xfrm>
          <a:prstGeom prst="rect">
            <a:avLst/>
          </a:prstGeom>
        </p:spPr>
      </p:pic>
    </p:spTree>
    <p:extLst>
      <p:ext uri="{BB962C8B-B14F-4D97-AF65-F5344CB8AC3E}">
        <p14:creationId xmlns:p14="http://schemas.microsoft.com/office/powerpoint/2010/main" val="144933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potx" id="{CBE293B4-E8CE-4773-8118-C9AFF2860326}" vid="{2919AEDD-0101-441B-B6AF-1CDAE3B8CD78}"/>
    </a:ext>
  </a:extLst>
</a:theme>
</file>

<file path=ppt/theme/theme2.xml><?xml version="1.0" encoding="utf-8"?>
<a:theme xmlns:a="http://schemas.openxmlformats.org/drawingml/2006/main" name="6-30537_Envision 2016 Concurrent Template_Dark">
  <a:themeElements>
    <a:clrScheme name="Ignite Dark">
      <a:dk1>
        <a:srgbClr val="505050"/>
      </a:dk1>
      <a:lt1>
        <a:srgbClr val="FFFFFF"/>
      </a:lt1>
      <a:dk2>
        <a:srgbClr val="D83B01"/>
      </a:dk2>
      <a:lt2>
        <a:srgbClr val="F8F8F8"/>
      </a:lt2>
      <a:accent1>
        <a:srgbClr val="D83B01"/>
      </a:accent1>
      <a:accent2>
        <a:srgbClr val="0078D7"/>
      </a:accent2>
      <a:accent3>
        <a:srgbClr val="D2D2D2"/>
      </a:accent3>
      <a:accent4>
        <a:srgbClr val="FFB900"/>
      </a:accent4>
      <a:accent5>
        <a:srgbClr val="FF8C00"/>
      </a:accent5>
      <a:accent6>
        <a:srgbClr val="00BCF2"/>
      </a:accent6>
      <a:hlink>
        <a:srgbClr val="0078D7"/>
      </a:hlink>
      <a:folHlink>
        <a:srgbClr val="0078D7"/>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potx" id="{CBE293B4-E8CE-4773-8118-C9AFF2860326}" vid="{3D8EA723-330F-4CE4-9E9B-7A3528C3E25F}"/>
    </a:ext>
  </a:extLst>
</a:theme>
</file>

<file path=ppt/theme/theme3.xml><?xml version="1.0" encoding="utf-8"?>
<a:theme xmlns:a="http://schemas.openxmlformats.org/drawingml/2006/main" name="1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potx" id="{CBE293B4-E8CE-4773-8118-C9AFF2860326}" vid="{4A547913-FDF7-4DFF-9D24-2FF6685A0CA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PresentationsDoc" ma:contentTypeID="0x01010031DCF4CA090F824DB1E4CCBB6B9D64EA00101E8AAD132F8F4D96340D6376C8BB3E" ma:contentTypeVersion="22" ma:contentTypeDescription="" ma:contentTypeScope="" ma:versionID="8add498658ef06bbcf3bc1f2c97d938c">
  <xsd:schema xmlns:xsd="http://www.w3.org/2001/XMLSchema" xmlns:xs="http://www.w3.org/2001/XMLSchema" xmlns:p="http://schemas.microsoft.com/office/2006/metadata/properties" xmlns:ns1="http://schemas.microsoft.com/sharepoint/v3" xmlns:ns2="01c77077-aee4-4b5f-bd4e-9cd40a6fff29" xmlns:ns3="230e9df3-be65-4c73-a93b-d1236ebd677e" xmlns:ns5="8ff673fc-3231-4e3a-893b-6d7f7cd32766" targetNamespace="http://schemas.microsoft.com/office/2006/metadata/properties" ma:root="true" ma:fieldsID="a14070d067e341e7ddc7e27ecc4a2d88" ns1:_="" ns2:_="" ns3:_="" ns5:_="">
    <xsd:import namespace="http://schemas.microsoft.com/sharepoint/v3"/>
    <xsd:import namespace="01c77077-aee4-4b5f-bd4e-9cd40a6fff29"/>
    <xsd:import namespace="230e9df3-be65-4c73-a93b-d1236ebd677e"/>
    <xsd:import namespace="8ff673fc-3231-4e3a-893b-6d7f7cd32766"/>
    <xsd:element name="properties">
      <xsd:complexType>
        <xsd:sequence>
          <xsd:element name="documentManagement">
            <xsd:complexType>
              <xsd:all>
                <xsd:element ref="ns2:mb2e01f7e2d8413988e28e59aa226eec" minOccurs="0"/>
                <xsd:element ref="ns3:TaxCatchAll" minOccurs="0"/>
                <xsd:element ref="ns3:TaxCatchAllLabel" minOccurs="0"/>
                <xsd:element ref="ns2:iaa5f83406f94009a0f6a3e890699ff7" minOccurs="0"/>
                <xsd:element ref="ns2:d12e2661e9634d9aa98bbb375f31aced"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1010385baed4da9b5076a6aa651d1e5" minOccurs="0"/>
                <xsd:element ref="ns2:kc6d1bd9a46e4e5fbbbf99ca3de7a092" minOccurs="0"/>
                <xsd:element ref="ns2:Session_x0020_Code" minOccurs="0"/>
                <xsd:element ref="ns2:MS_x0020_Content_x0020_Owner" minOccurs="0"/>
                <xsd:element ref="ns2:m6878b9dd7994da4ba144f95347d99c6" minOccurs="0"/>
                <xsd:element ref="ns2:fc15c16204564de583b4c942b10d19ec" minOccurs="0"/>
                <xsd:element ref="ns1:AverageRating" minOccurs="0"/>
                <xsd:element ref="ns1:RatingCount" minOccurs="0"/>
                <xsd:element ref="ns1:LikesCount" minOccurs="0"/>
                <xsd:element ref="ns3:TaxKeywordTaxHTField" minOccurs="0"/>
                <xsd:element ref="ns5:Target_x0020_Audiences" minOccurs="0"/>
                <xsd:element ref="ns2:SharedWithUsers" minOccurs="0"/>
                <xsd:element ref="ns2:SharedWithDetails" minOccurs="0"/>
                <xsd:element ref="ns3:NumberofDownloa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1" nillable="true" ma:displayName="Rating (0-5)" ma:decimals="2" ma:description="Average value of all the ratings that have been submitted" ma:internalName="AverageRating" ma:readOnly="true">
      <xsd:simpleType>
        <xsd:restriction base="dms:Number"/>
      </xsd:simpleType>
    </xsd:element>
    <xsd:element name="RatingCount" ma:index="32" nillable="true" ma:displayName="Number of Ratings" ma:decimals="0" ma:description="Number of ratings submitted" ma:internalName="RatingCount" ma:readOnly="true">
      <xsd:simpleType>
        <xsd:restriction base="dms:Number"/>
      </xsd:simpleType>
    </xsd:element>
    <xsd:element name="LikesCount" ma:index="33"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1c77077-aee4-4b5f-bd4e-9cd40a6fff29" elementFormDefault="qualified">
    <xsd:import namespace="http://schemas.microsoft.com/office/2006/documentManagement/types"/>
    <xsd:import namespace="http://schemas.microsoft.com/office/infopath/2007/PartnerControls"/>
    <xsd:element name="mb2e01f7e2d8413988e28e59aa226eec" ma:index="8" nillable="true" ma:taxonomy="true" ma:internalName="mb2e01f7e2d8413988e28e59aa226eec" ma:taxonomyFieldName="Event_x0020_Name" ma:displayName="Event Name" ma:default="" ma:fieldId="{6b2e01f7-e2d8-4139-88e2-8e59aa226eec}"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iaa5f83406f94009a0f6a3e890699ff7" ma:index="12" nillable="true" ma:taxonomy="true" ma:internalName="iaa5f83406f94009a0f6a3e890699ff7" ma:taxonomyFieldName="Event_x0020_Location" ma:displayName="Event Location" ma:default="" ma:fieldId="{2aa5f834-06f9-4009-a0f6-a3e890699ff7}"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d12e2661e9634d9aa98bbb375f31aced" ma:index="14" nillable="true" ma:taxonomy="true" ma:internalName="d12e2661e9634d9aa98bbb375f31aced" ma:taxonomyFieldName="Event_x0020_Venue" ma:displayName="Event Venue" ma:default="" ma:fieldId="{d12e2661-e963-4d9a-a98b-bb375f31aced}"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1010385baed4da9b5076a6aa651d1e5" ma:index="21" nillable="true" ma:taxonomy="true" ma:internalName="o1010385baed4da9b5076a6aa651d1e5" ma:taxonomyFieldName="Product" ma:displayName="Product" ma:default="" ma:fieldId="{81010385-baed-4da9-b507-6a6aa651d1e5}"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kc6d1bd9a46e4e5fbbbf99ca3de7a092" ma:index="23" nillable="true" ma:taxonomy="true" ma:internalName="kc6d1bd9a46e4e5fbbbf99ca3de7a092" ma:taxonomyFieldName="Campaign" ma:displayName="Campaign" ma:default="" ma:fieldId="{4c6d1bd9-a46e-4e5f-bbbf-99ca3de7a092}" ma:taxonomyMulti="true"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6878b9dd7994da4ba144f95347d99c6" ma:index="27" nillable="true" ma:taxonomy="true" ma:internalName="m6878b9dd7994da4ba144f95347d99c6" ma:taxonomyFieldName="Track" ma:displayName="Track" ma:readOnly="false" ma:default="" ma:fieldId="{66878b9d-d799-4da4-ba14-4f95347d99c6}" ma:sspId="e385fb40-52d4-4fae-9c5b-3e8ff8a5878e" ma:termSetId="8113a965-58e2-4a85-99b9-55376be5482e" ma:anchorId="00000000-0000-0000-0000-000000000000" ma:open="true" ma:isKeyword="false">
      <xsd:complexType>
        <xsd:sequence>
          <xsd:element ref="pc:Terms" minOccurs="0" maxOccurs="1"/>
        </xsd:sequence>
      </xsd:complexType>
    </xsd:element>
    <xsd:element name="fc15c16204564de583b4c942b10d19ec" ma:index="29" nillable="true" ma:taxonomy="true" ma:internalName="fc15c16204564de583b4c942b10d19ec" ma:taxonomyFieldName="Audience1" ma:displayName="Audience" ma:default="" ma:fieldId="{fc15c162-0456-4de5-83b4-c942b10d19ec}"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SharedWithUsers" ma:index="3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0d8ba32e-6f24-4e39-985b-e3fd5ec6bdb7}" ma:internalName="TaxCatchAll" ma:showField="CatchAllData"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0d8ba32e-6f24-4e39-985b-e3fd5ec6bdb7}" ma:internalName="TaxCatchAllLabel" ma:readOnly="true" ma:showField="CatchAllDataLabel"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KeywordTaxHTField" ma:index="35"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NumberofDownloads" ma:index="40" nillable="true" ma:displayName="NumberofDownloads" ma:internalName="NumberofDownload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f673fc-3231-4e3a-893b-6d7f7cd32766" elementFormDefault="qualified">
    <xsd:import namespace="http://schemas.microsoft.com/office/2006/documentManagement/types"/>
    <xsd:import namespace="http://schemas.microsoft.com/office/infopath/2007/PartnerControls"/>
    <xsd:element name="Target_x0020_Audiences" ma:index="37" nillable="true" ma:displayName="Target Audiences" ma:internalName="Target_x0020_Audiences">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ikesCount xmlns="http://schemas.microsoft.com/sharepoint/v3" xsi:nil="true"/>
    <d12e2661e9634d9aa98bbb375f31aced xmlns="01c77077-aee4-4b5f-bd4e-9cd40a6fff29">
      <Terms xmlns="http://schemas.microsoft.com/office/infopath/2007/PartnerControls">
        <TermInfo xmlns="http://schemas.microsoft.com/office/infopath/2007/PartnerControls">
          <TermName xmlns="http://schemas.microsoft.com/office/infopath/2007/PartnerControls">Georgia World Congress Center</TermName>
          <TermId xmlns="http://schemas.microsoft.com/office/infopath/2007/PartnerControls">ea0ece34-59a6-4d43-8d9e-d0f9e2a2f1ce</TermId>
        </TermInfo>
      </Terms>
    </d12e2661e9634d9aa98bbb375f31aced>
    <Event_x0020_Start_x0020_Date xmlns="01c77077-aee4-4b5f-bd4e-9cd40a6fff29">2016-09-25T07:00:00+00:00</Event_x0020_Start_x0020_Date>
    <Target_x0020_Audiences xmlns="8ff673fc-3231-4e3a-893b-6d7f7cd32766" xsi:nil="true"/>
    <iaa5f83406f94009a0f6a3e890699ff7 xmlns="01c77077-aee4-4b5f-bd4e-9cd40a6fff29">
      <Terms xmlns="http://schemas.microsoft.com/office/infopath/2007/PartnerControls">
        <TermInfo xmlns="http://schemas.microsoft.com/office/infopath/2007/PartnerControls">
          <TermName xmlns="http://schemas.microsoft.com/office/infopath/2007/PartnerControls">Atlanta</TermName>
          <TermId xmlns="http://schemas.microsoft.com/office/infopath/2007/PartnerControls">01fb9831-5840-48a0-a576-3e48f42baa53</TermId>
        </TermInfo>
      </Terms>
    </iaa5f83406f94009a0f6a3e890699ff7>
    <External_x0020_Speaker xmlns="01c77077-aee4-4b5f-bd4e-9cd40a6fff29">Dave Meyers</External_x0020_Speaker>
    <m6878b9dd7994da4ba144f95347d99c6 xmlns="01c77077-aee4-4b5f-bd4e-9cd40a6fff29">
      <Terms xmlns="http://schemas.microsoft.com/office/infopath/2007/PartnerControls"/>
    </m6878b9dd7994da4ba144f95347d99c6>
    <Presentation_x0020_Date xmlns="01c77077-aee4-4b5f-bd4e-9cd40a6fff29">2016-09-28T04:00:00+00:00</Presentation_x0020_Date>
    <fc15c16204564de583b4c942b10d19ec xmlns="01c77077-aee4-4b5f-bd4e-9cd40a6fff29">
      <Terms xmlns="http://schemas.microsoft.com/office/infopath/2007/PartnerControls"/>
    </fc15c16204564de583b4c942b10d19ec>
    <mb2e01f7e2d8413988e28e59aa226eec xmlns="01c77077-aee4-4b5f-bd4e-9cd40a6fff29">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mb2e01f7e2d8413988e28e59aa226eec>
    <MS_x0020_Content_x0020_Owner xmlns="01c77077-aee4-4b5f-bd4e-9cd40a6fff29">
      <UserInfo>
        <DisplayName/>
        <AccountId xsi:nil="true"/>
        <AccountType/>
      </UserInfo>
    </MS_x0020_Content_x0020_Owner>
    <Session_x0020_Code xmlns="01c77077-aee4-4b5f-bd4e-9cd40a6fff29">BRK1044</Session_x0020_Code>
    <Event_x0020_End_x0020_Date xmlns="01c77077-aee4-4b5f-bd4e-9cd40a6fff29">2016-09-30T07:00:00+00:00</Event_x0020_End_x0020_Date>
    <o1010385baed4da9b5076a6aa651d1e5 xmlns="01c77077-aee4-4b5f-bd4e-9cd40a6fff29">
      <Terms xmlns="http://schemas.microsoft.com/office/infopath/2007/PartnerControls"/>
    </o1010385baed4da9b5076a6aa651d1e5>
    <kc6d1bd9a46e4e5fbbbf99ca3de7a092 xmlns="01c77077-aee4-4b5f-bd4e-9cd40a6fff29">
      <Terms xmlns="http://schemas.microsoft.com/office/infopath/2007/PartnerControls"/>
    </kc6d1bd9a46e4e5fbbbf99ca3de7a092>
    <MS_x0020_Speaker xmlns="01c77077-aee4-4b5f-bd4e-9cd40a6fff29">
      <UserInfo>
        <DisplayName/>
        <AccountId xsi:nil="true"/>
        <AccountType/>
      </UserInfo>
    </MS_x0020_Speaker>
    <TaxKeywordTaxHTField xmlns="230e9df3-be65-4c73-a93b-d1236ebd677e">
      <Terms xmlns="http://schemas.microsoft.com/office/infopath/2007/PartnerControls">
        <TermInfo xmlns="http://schemas.microsoft.com/office/infopath/2007/PartnerControls">
          <TermName xmlns="http://schemas.microsoft.com/office/infopath/2007/PartnerControls">Microsoft 2016</TermName>
          <TermId xmlns="http://schemas.microsoft.com/office/infopath/2007/PartnerControls">18f2cfef-147f-4980-92a7-a1997619bab5</TermId>
        </TermInfo>
      </Terms>
    </TaxKeywordTaxHTField>
    <TaxCatchAll xmlns="230e9df3-be65-4c73-a93b-d1236ebd677e">
      <Value>174</Value>
      <Value>177</Value>
      <Value>176</Value>
      <Value>175</Value>
    </TaxCatchAll>
    <NumberofDownloads xmlns="230e9df3-be65-4c73-a93b-d1236ebd677e" xsi:nil="true"/>
  </documentManagement>
</p:properties>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6D8F288A-5131-4E80-AB86-F10FC03738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1c77077-aee4-4b5f-bd4e-9cd40a6fff29"/>
    <ds:schemaRef ds:uri="230e9df3-be65-4c73-a93b-d1236ebd677e"/>
    <ds:schemaRef ds:uri="8ff673fc-3231-4e3a-893b-6d7f7cd327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90F116-B58F-4255-B05B-DA3808E0E5C6}">
  <ds:schemaRefs>
    <ds:schemaRef ds:uri="http://schemas.microsoft.com/office/2006/metadata/properties"/>
    <ds:schemaRef ds:uri="http://purl.org/dc/elements/1.1/"/>
    <ds:schemaRef ds:uri="01c77077-aee4-4b5f-bd4e-9cd40a6fff29"/>
    <ds:schemaRef ds:uri="http://purl.org/dc/terms/"/>
    <ds:schemaRef ds:uri="8ff673fc-3231-4e3a-893b-6d7f7cd32766"/>
    <ds:schemaRef ds:uri="http://schemas.microsoft.com/office/2006/documentManagement/types"/>
    <ds:schemaRef ds:uri="http://purl.org/dc/dcmitype/"/>
    <ds:schemaRef ds:uri="http://schemas.openxmlformats.org/package/2006/metadata/core-properties"/>
    <ds:schemaRef ds:uri="http://schemas.microsoft.com/sharepoint/v3"/>
    <ds:schemaRef ds:uri="http://schemas.microsoft.com/office/infopath/2007/PartnerControls"/>
    <ds:schemaRef ds:uri="230e9df3-be65-4c73-a93b-d1236ebd677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Microsoft_2016_16x9_Template</Template>
  <TotalTime>1327</TotalTime>
  <Words>820</Words>
  <Application>Microsoft Office PowerPoint</Application>
  <PresentationFormat>Custom</PresentationFormat>
  <Paragraphs>139</Paragraphs>
  <Slides>12</Slides>
  <Notes>12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12</vt:i4>
      </vt:variant>
    </vt:vector>
  </HeadingPairs>
  <TitlesOfParts>
    <vt:vector size="21" baseType="lpstr">
      <vt:lpstr>Arial</vt:lpstr>
      <vt:lpstr>Calibri</vt:lpstr>
      <vt:lpstr>Consolas</vt:lpstr>
      <vt:lpstr>Segoe UI</vt:lpstr>
      <vt:lpstr>Segoe UI Light</vt:lpstr>
      <vt:lpstr>Wingdings</vt:lpstr>
      <vt:lpstr>5-50002_Ignite_Breakout_Template</vt:lpstr>
      <vt:lpstr>6-30537_Envision 2016 Concurrent Template_Dark</vt:lpstr>
      <vt:lpstr>1_5-50002_Ignite_Breakout_Template</vt:lpstr>
      <vt:lpstr>Dive deeper into what’s new and what’s coming in Outlook on the web</vt:lpstr>
      <vt:lpstr>Agenda</vt:lpstr>
      <vt:lpstr>A family of Outlooks</vt:lpstr>
      <vt:lpstr>Demo</vt:lpstr>
      <vt:lpstr>Demo Recap</vt:lpstr>
      <vt:lpstr>Demo Recap</vt:lpstr>
      <vt:lpstr>Demo Recap</vt:lpstr>
      <vt:lpstr>Thanks!</vt:lpstr>
      <vt:lpstr>PowerPoint Presentation</vt:lpstr>
      <vt:lpstr>Related Outlook sessions</vt:lpstr>
      <vt:lpstr>Q&amp;A</vt:lpstr>
      <vt:lpstr>PowerPoint Presentation</vt:lpstr>
    </vt:vector>
  </TitlesOfParts>
  <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Dive deeper into what's new and what's coming in Outlook on the web</dc:title>
  <dc:subject>&lt;Speech title here&gt;</dc:subject>
  <dc:creator>Allen Filush</dc:creator>
  <cp:keywords>Microsoft 2016</cp:keywords>
  <dc:description>Template: Mitchell Derrey, Silverfox Productions_x000d_
Formatting: _x000d_
Audience Type:</dc:description>
  <cp:lastModifiedBy>MS Events 0091</cp:lastModifiedBy>
  <cp:revision>13</cp:revision>
  <dcterms:created xsi:type="dcterms:W3CDTF">2016-09-16T00:06:42Z</dcterms:created>
  <dcterms:modified xsi:type="dcterms:W3CDTF">2016-09-28T14:24:29Z</dcterms:modified>
  <cp:category>Microsoft 2016</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0x01010031DCF4CA090F824DB1E4CCBB6B9D64EA00101E8AAD132F8F4D96340D6376C8BB3E</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177;#Georgia World Congress Center|ea0ece34-59a6-4d43-8d9e-d0f9e2a2f1ce</vt:lpwstr>
  </property>
  <property fmtid="{D5CDD505-2E9C-101B-9397-08002B2CF9AE}" pid="7" name="Track">
    <vt:lpwstr/>
  </property>
  <property fmtid="{D5CDD505-2E9C-101B-9397-08002B2CF9AE}" pid="8" name="Event Location">
    <vt:lpwstr>176;#Atlanta|01fb9831-5840-48a0-a576-3e48f42baa53</vt:lpwstr>
  </property>
  <property fmtid="{D5CDD505-2E9C-101B-9397-08002B2CF9AE}" pid="9" name="Campaign">
    <vt:lpwstr/>
  </property>
  <property fmtid="{D5CDD505-2E9C-101B-9397-08002B2CF9AE}" pid="10" name="IsMyDocuments">
    <vt:bool>true</vt:bool>
  </property>
  <property fmtid="{D5CDD505-2E9C-101B-9397-08002B2CF9AE}" pid="11" name="TaxKeyword">
    <vt:lpwstr>174;#Microsoft Ignite 2016|e2f6a88c-86f9-4b25-a2af-b5c3afa8c82a</vt:lpwstr>
  </property>
  <property fmtid="{D5CDD505-2E9C-101B-9397-08002B2CF9AE}" pid="12" name="Audience1">
    <vt:lpwstr/>
  </property>
  <property fmtid="{D5CDD505-2E9C-101B-9397-08002B2CF9AE}" pid="13" name="Event Name">
    <vt:lpwstr>175;#Microsoft Ignite|9323c522-fe4b-4922-816b-10a1920d7afb</vt:lpwstr>
  </property>
</Properties>
</file>