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89" r:id="rId8"/>
    <p:sldMasterId id="2147484400" r:id="rId9"/>
  </p:sldMasterIdLst>
  <p:notesMasterIdLst>
    <p:notesMasterId r:id="rId46"/>
  </p:notesMasterIdLst>
  <p:handoutMasterIdLst>
    <p:handoutMasterId r:id="rId47"/>
  </p:handout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612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71AC00-8173-46F3-B2F7-3ED82020D63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BCC5B4A-F3D2-47A3-B11D-F604CE6A7BA5}">
      <dgm:prSet phldrT="[Text]" custT="1"/>
      <dgm:spPr/>
      <dgm:t>
        <a:bodyPr/>
        <a:lstStyle/>
        <a:p>
          <a:r>
            <a:rPr lang="en-US" sz="1800" baseline="0" dirty="0">
              <a:solidFill>
                <a:schemeClr val="accent5">
                  <a:lumMod val="20000"/>
                  <a:lumOff val="80000"/>
                </a:schemeClr>
              </a:solidFill>
            </a:rPr>
            <a:t>Expand your Business with Elastic Cloud Storage</a:t>
          </a:r>
          <a:r>
            <a:rPr lang="en-US" sz="1700" dirty="0"/>
            <a:t> </a:t>
          </a:r>
        </a:p>
        <a:p>
          <a:endParaRPr lang="en-US" sz="1700" dirty="0"/>
        </a:p>
        <a:p>
          <a:endParaRPr lang="en-US" sz="1700" dirty="0"/>
        </a:p>
        <a:p>
          <a:r>
            <a:rPr lang="en-US" sz="1200" dirty="0"/>
            <a:t>No more On-premises Infrastructure </a:t>
          </a:r>
        </a:p>
      </dgm:t>
    </dgm:pt>
    <dgm:pt modelId="{5349E206-84B1-452B-81EF-6511A377DF45}" type="parTrans" cxnId="{9725D6AE-DC9D-4F4B-AE24-5F4D10951922}">
      <dgm:prSet/>
      <dgm:spPr/>
      <dgm:t>
        <a:bodyPr/>
        <a:lstStyle/>
        <a:p>
          <a:endParaRPr lang="en-US"/>
        </a:p>
      </dgm:t>
    </dgm:pt>
    <dgm:pt modelId="{0A094EC0-D8DE-4497-A353-615B4CE511C3}" type="sibTrans" cxnId="{9725D6AE-DC9D-4F4B-AE24-5F4D10951922}">
      <dgm:prSet/>
      <dgm:spPr/>
      <dgm:t>
        <a:bodyPr/>
        <a:lstStyle/>
        <a:p>
          <a:endParaRPr lang="en-US"/>
        </a:p>
      </dgm:t>
    </dgm:pt>
    <dgm:pt modelId="{C2ACCEE8-C804-4D27-AF55-2BEFEC8D35AF}">
      <dgm:prSet phldrT="[Text]" custT="1"/>
      <dgm:spPr/>
      <dgm:t>
        <a:bodyPr/>
        <a:lstStyle/>
        <a:p>
          <a:r>
            <a:rPr lang="en-US" sz="1600" dirty="0">
              <a:solidFill>
                <a:schemeClr val="accent5">
                  <a:lumMod val="20000"/>
                  <a:lumOff val="80000"/>
                </a:schemeClr>
              </a:solidFill>
            </a:rPr>
            <a:t>External Collaboration without punching hole in your Firewall</a:t>
          </a:r>
        </a:p>
        <a:p>
          <a:endParaRPr lang="en-US" sz="16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endParaRPr lang="en-US" sz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r>
            <a:rPr lang="en-US" sz="1200" dirty="0">
              <a:solidFill>
                <a:schemeClr val="accent5">
                  <a:lumMod val="20000"/>
                  <a:lumOff val="80000"/>
                </a:schemeClr>
              </a:solidFill>
            </a:rPr>
            <a:t>Extranet sites in Cloud, Simple &amp; Secure Collab</a:t>
          </a:r>
          <a:endParaRPr lang="en-US" sz="1200" dirty="0"/>
        </a:p>
      </dgm:t>
    </dgm:pt>
    <dgm:pt modelId="{5AA68E3E-ACAD-4857-9A17-25B0AD8E5932}" type="parTrans" cxnId="{FA25B05D-DE43-4B1F-960C-630A9CC9ECF5}">
      <dgm:prSet/>
      <dgm:spPr/>
      <dgm:t>
        <a:bodyPr/>
        <a:lstStyle/>
        <a:p>
          <a:endParaRPr lang="en-US"/>
        </a:p>
      </dgm:t>
    </dgm:pt>
    <dgm:pt modelId="{7A141D64-FD32-4640-8F93-38AA462146E2}" type="sibTrans" cxnId="{FA25B05D-DE43-4B1F-960C-630A9CC9ECF5}">
      <dgm:prSet/>
      <dgm:spPr/>
      <dgm:t>
        <a:bodyPr/>
        <a:lstStyle/>
        <a:p>
          <a:endParaRPr lang="en-US"/>
        </a:p>
      </dgm:t>
    </dgm:pt>
    <dgm:pt modelId="{4D0EE815-EFDF-42EF-AE6E-43AB9ABA5E38}">
      <dgm:prSet phldrT="[Text]" custT="1"/>
      <dgm:spPr/>
      <dgm:t>
        <a:bodyPr/>
        <a:lstStyle/>
        <a:p>
          <a:r>
            <a:rPr lang="en-US" sz="1400" dirty="0">
              <a:solidFill>
                <a:schemeClr val="accent5">
                  <a:lumMod val="20000"/>
                  <a:lumOff val="80000"/>
                </a:schemeClr>
              </a:solidFill>
            </a:rPr>
            <a:t>Offer Modern Productivity Experiences to your On-premises Users, no migration</a:t>
          </a:r>
        </a:p>
        <a:p>
          <a:endParaRPr lang="en-US" sz="14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endParaRPr lang="en-US" sz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r>
            <a:rPr lang="en-US" sz="1200" dirty="0">
              <a:solidFill>
                <a:schemeClr val="accent5">
                  <a:lumMod val="20000"/>
                  <a:lumOff val="80000"/>
                </a:schemeClr>
              </a:solidFill>
            </a:rPr>
            <a:t>Tap onto O365 innovations like Video, Delve etc.,</a:t>
          </a:r>
          <a:endParaRPr lang="en-US" sz="1600" dirty="0"/>
        </a:p>
      </dgm:t>
    </dgm:pt>
    <dgm:pt modelId="{01284DB0-1617-4AAB-84C7-F41EF7D6BC90}" type="parTrans" cxnId="{E9816124-4997-4D48-8739-E49F427662E6}">
      <dgm:prSet/>
      <dgm:spPr/>
      <dgm:t>
        <a:bodyPr/>
        <a:lstStyle/>
        <a:p>
          <a:endParaRPr lang="en-US"/>
        </a:p>
      </dgm:t>
    </dgm:pt>
    <dgm:pt modelId="{16E748AA-F91B-48AF-80D2-6A3F6380AF3F}" type="sibTrans" cxnId="{E9816124-4997-4D48-8739-E49F427662E6}">
      <dgm:prSet/>
      <dgm:spPr/>
      <dgm:t>
        <a:bodyPr/>
        <a:lstStyle/>
        <a:p>
          <a:endParaRPr lang="en-US"/>
        </a:p>
      </dgm:t>
    </dgm:pt>
    <dgm:pt modelId="{FC9DB9AB-3F17-4CCE-BE30-3C7FB7420D07}">
      <dgm:prSet phldrT="[Text]" custT="1"/>
      <dgm:spPr/>
      <dgm:t>
        <a:bodyPr/>
        <a:lstStyle/>
        <a:p>
          <a:r>
            <a:rPr lang="en-US" sz="1600" dirty="0">
              <a:solidFill>
                <a:schemeClr val="accent5">
                  <a:lumMod val="20000"/>
                  <a:lumOff val="80000"/>
                </a:schemeClr>
              </a:solidFill>
            </a:rPr>
            <a:t>Empower Team Work with Quick and Modern Sites in Cloud</a:t>
          </a:r>
        </a:p>
        <a:p>
          <a:endParaRPr lang="en-US" sz="16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endParaRPr lang="en-US" sz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r>
            <a:rPr lang="en-US" sz="1200" dirty="0">
              <a:solidFill>
                <a:schemeClr val="accent5">
                  <a:lumMod val="20000"/>
                  <a:lumOff val="80000"/>
                </a:schemeClr>
              </a:solidFill>
            </a:rPr>
            <a:t>Low and Medium business</a:t>
          </a:r>
          <a:r>
            <a:rPr lang="en-US" sz="1200" dirty="0"/>
            <a:t> impact (LBI &amp; MBI) sites in Cloud</a:t>
          </a:r>
        </a:p>
      </dgm:t>
    </dgm:pt>
    <dgm:pt modelId="{F3FBB9ED-3094-4DC1-821E-B3927C52D092}" type="parTrans" cxnId="{5A2080FF-2966-419C-A422-BAB28D23BD79}">
      <dgm:prSet/>
      <dgm:spPr/>
      <dgm:t>
        <a:bodyPr/>
        <a:lstStyle/>
        <a:p>
          <a:endParaRPr lang="en-US"/>
        </a:p>
      </dgm:t>
    </dgm:pt>
    <dgm:pt modelId="{0C78BC3F-50B7-4ABA-8C30-0B8763A644D4}" type="sibTrans" cxnId="{5A2080FF-2966-419C-A422-BAB28D23BD79}">
      <dgm:prSet/>
      <dgm:spPr/>
      <dgm:t>
        <a:bodyPr/>
        <a:lstStyle/>
        <a:p>
          <a:endParaRPr lang="en-US"/>
        </a:p>
      </dgm:t>
    </dgm:pt>
    <dgm:pt modelId="{07957CBA-989A-42AF-8AA2-C4BAD87D91CF}" type="pres">
      <dgm:prSet presAssocID="{0571AC00-8173-46F3-B2F7-3ED82020D63A}" presName="Name0" presStyleCnt="0">
        <dgm:presLayoutVars>
          <dgm:dir/>
          <dgm:resizeHandles val="exact"/>
        </dgm:presLayoutVars>
      </dgm:prSet>
      <dgm:spPr/>
    </dgm:pt>
    <dgm:pt modelId="{8C03E2FD-4518-48F6-9370-0402D1CA2F73}" type="pres">
      <dgm:prSet presAssocID="{0571AC00-8173-46F3-B2F7-3ED82020D63A}" presName="bkgdShp" presStyleLbl="alignAccFollowNode1" presStyleIdx="0" presStyleCnt="1" custLinFactNeighborY="-2241"/>
      <dgm:spPr/>
    </dgm:pt>
    <dgm:pt modelId="{79081922-E762-44D1-8E91-75F0B4BD44F4}" type="pres">
      <dgm:prSet presAssocID="{0571AC00-8173-46F3-B2F7-3ED82020D63A}" presName="linComp" presStyleCnt="0"/>
      <dgm:spPr/>
    </dgm:pt>
    <dgm:pt modelId="{E43838E7-617E-4C94-8239-382D42B9A5CE}" type="pres">
      <dgm:prSet presAssocID="{BBCC5B4A-F3D2-47A3-B11D-F604CE6A7BA5}" presName="compNode" presStyleCnt="0"/>
      <dgm:spPr/>
    </dgm:pt>
    <dgm:pt modelId="{B7179B57-3DEE-4408-9CB2-3E8720D29E9D}" type="pres">
      <dgm:prSet presAssocID="{BBCC5B4A-F3D2-47A3-B11D-F604CE6A7BA5}" presName="node" presStyleLbl="node1" presStyleIdx="0" presStyleCnt="4">
        <dgm:presLayoutVars>
          <dgm:bulletEnabled val="1"/>
        </dgm:presLayoutVars>
      </dgm:prSet>
      <dgm:spPr/>
    </dgm:pt>
    <dgm:pt modelId="{EC7F2477-FBC0-49D2-934D-DDCDFF8AEFDA}" type="pres">
      <dgm:prSet presAssocID="{BBCC5B4A-F3D2-47A3-B11D-F604CE6A7BA5}" presName="invisiNode" presStyleLbl="node1" presStyleIdx="0" presStyleCnt="4"/>
      <dgm:spPr/>
    </dgm:pt>
    <dgm:pt modelId="{B6322944-CAE9-4021-A499-FBF2A1451C04}" type="pres">
      <dgm:prSet presAssocID="{BBCC5B4A-F3D2-47A3-B11D-F604CE6A7BA5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5C7D3C63-B1EF-4ABC-A25B-D8B4293B0F19}" type="pres">
      <dgm:prSet presAssocID="{0A094EC0-D8DE-4497-A353-615B4CE511C3}" presName="sibTrans" presStyleLbl="sibTrans2D1" presStyleIdx="0" presStyleCnt="0"/>
      <dgm:spPr/>
    </dgm:pt>
    <dgm:pt modelId="{5A269C7D-0B38-49F2-AE2D-95FA369C00CB}" type="pres">
      <dgm:prSet presAssocID="{FC9DB9AB-3F17-4CCE-BE30-3C7FB7420D07}" presName="compNode" presStyleCnt="0"/>
      <dgm:spPr/>
    </dgm:pt>
    <dgm:pt modelId="{EAEB5D1C-1AEE-455B-B9D1-D405F965559D}" type="pres">
      <dgm:prSet presAssocID="{FC9DB9AB-3F17-4CCE-BE30-3C7FB7420D07}" presName="node" presStyleLbl="node1" presStyleIdx="1" presStyleCnt="4">
        <dgm:presLayoutVars>
          <dgm:bulletEnabled val="1"/>
        </dgm:presLayoutVars>
      </dgm:prSet>
      <dgm:spPr/>
    </dgm:pt>
    <dgm:pt modelId="{5CB1B763-EA6D-4C82-A5CC-A01ABAB5CBF5}" type="pres">
      <dgm:prSet presAssocID="{FC9DB9AB-3F17-4CCE-BE30-3C7FB7420D07}" presName="invisiNode" presStyleLbl="node1" presStyleIdx="1" presStyleCnt="4"/>
      <dgm:spPr/>
    </dgm:pt>
    <dgm:pt modelId="{B599D6BC-4C1D-4E43-8974-D934BC20262D}" type="pres">
      <dgm:prSet presAssocID="{FC9DB9AB-3F17-4CCE-BE30-3C7FB7420D0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36E1E8CC-8D95-4C5F-81D0-D8DB51C54E6F}" type="pres">
      <dgm:prSet presAssocID="{0C78BC3F-50B7-4ABA-8C30-0B8763A644D4}" presName="sibTrans" presStyleLbl="sibTrans2D1" presStyleIdx="0" presStyleCnt="0"/>
      <dgm:spPr/>
    </dgm:pt>
    <dgm:pt modelId="{76FAC39C-2A57-4790-8E50-E403812922C6}" type="pres">
      <dgm:prSet presAssocID="{C2ACCEE8-C804-4D27-AF55-2BEFEC8D35AF}" presName="compNode" presStyleCnt="0"/>
      <dgm:spPr/>
    </dgm:pt>
    <dgm:pt modelId="{F5E70A79-8925-46DC-85CB-D8E982B116F5}" type="pres">
      <dgm:prSet presAssocID="{C2ACCEE8-C804-4D27-AF55-2BEFEC8D35AF}" presName="node" presStyleLbl="node1" presStyleIdx="2" presStyleCnt="4">
        <dgm:presLayoutVars>
          <dgm:bulletEnabled val="1"/>
        </dgm:presLayoutVars>
      </dgm:prSet>
      <dgm:spPr/>
    </dgm:pt>
    <dgm:pt modelId="{3B65C454-14AE-4B04-9613-FFF215C362D9}" type="pres">
      <dgm:prSet presAssocID="{C2ACCEE8-C804-4D27-AF55-2BEFEC8D35AF}" presName="invisiNode" presStyleLbl="node1" presStyleIdx="2" presStyleCnt="4"/>
      <dgm:spPr/>
    </dgm:pt>
    <dgm:pt modelId="{9A27C610-D1DF-4E58-AAFA-A843DA9C2A25}" type="pres">
      <dgm:prSet presAssocID="{C2ACCEE8-C804-4D27-AF55-2BEFEC8D35AF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792BD40A-1B35-4286-BEE1-DF28C56FCD7B}" type="pres">
      <dgm:prSet presAssocID="{7A141D64-FD32-4640-8F93-38AA462146E2}" presName="sibTrans" presStyleLbl="sibTrans2D1" presStyleIdx="0" presStyleCnt="0"/>
      <dgm:spPr/>
    </dgm:pt>
    <dgm:pt modelId="{F1955D46-4642-4A03-8B16-AC8992DE862C}" type="pres">
      <dgm:prSet presAssocID="{4D0EE815-EFDF-42EF-AE6E-43AB9ABA5E38}" presName="compNode" presStyleCnt="0"/>
      <dgm:spPr/>
    </dgm:pt>
    <dgm:pt modelId="{17B376D8-821C-473A-8291-C91806C7B22D}" type="pres">
      <dgm:prSet presAssocID="{4D0EE815-EFDF-42EF-AE6E-43AB9ABA5E38}" presName="node" presStyleLbl="node1" presStyleIdx="3" presStyleCnt="4">
        <dgm:presLayoutVars>
          <dgm:bulletEnabled val="1"/>
        </dgm:presLayoutVars>
      </dgm:prSet>
      <dgm:spPr/>
    </dgm:pt>
    <dgm:pt modelId="{17DD1E9E-C424-4F38-AD72-34C9AE69C1AB}" type="pres">
      <dgm:prSet presAssocID="{4D0EE815-EFDF-42EF-AE6E-43AB9ABA5E38}" presName="invisiNode" presStyleLbl="node1" presStyleIdx="3" presStyleCnt="4"/>
      <dgm:spPr/>
    </dgm:pt>
    <dgm:pt modelId="{CC03B95E-7F16-48EF-9DD0-A1C2EC72DA18}" type="pres">
      <dgm:prSet presAssocID="{4D0EE815-EFDF-42EF-AE6E-43AB9ABA5E38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</dgm:ptLst>
  <dgm:cxnLst>
    <dgm:cxn modelId="{5507FA2A-5BC9-4C82-AA12-03424C359C2F}" type="presOf" srcId="{FC9DB9AB-3F17-4CCE-BE30-3C7FB7420D07}" destId="{EAEB5D1C-1AEE-455B-B9D1-D405F965559D}" srcOrd="0" destOrd="0" presId="urn:microsoft.com/office/officeart/2005/8/layout/pList2"/>
    <dgm:cxn modelId="{5A2080FF-2966-419C-A422-BAB28D23BD79}" srcId="{0571AC00-8173-46F3-B2F7-3ED82020D63A}" destId="{FC9DB9AB-3F17-4CCE-BE30-3C7FB7420D07}" srcOrd="1" destOrd="0" parTransId="{F3FBB9ED-3094-4DC1-821E-B3927C52D092}" sibTransId="{0C78BC3F-50B7-4ABA-8C30-0B8763A644D4}"/>
    <dgm:cxn modelId="{9A763818-E265-4AC5-8097-78049E8ECEAC}" type="presOf" srcId="{7A141D64-FD32-4640-8F93-38AA462146E2}" destId="{792BD40A-1B35-4286-BEE1-DF28C56FCD7B}" srcOrd="0" destOrd="0" presId="urn:microsoft.com/office/officeart/2005/8/layout/pList2"/>
    <dgm:cxn modelId="{9725D6AE-DC9D-4F4B-AE24-5F4D10951922}" srcId="{0571AC00-8173-46F3-B2F7-3ED82020D63A}" destId="{BBCC5B4A-F3D2-47A3-B11D-F604CE6A7BA5}" srcOrd="0" destOrd="0" parTransId="{5349E206-84B1-452B-81EF-6511A377DF45}" sibTransId="{0A094EC0-D8DE-4497-A353-615B4CE511C3}"/>
    <dgm:cxn modelId="{657DE7C1-7C88-4681-9A64-61AA1760BBBE}" type="presOf" srcId="{0571AC00-8173-46F3-B2F7-3ED82020D63A}" destId="{07957CBA-989A-42AF-8AA2-C4BAD87D91CF}" srcOrd="0" destOrd="0" presId="urn:microsoft.com/office/officeart/2005/8/layout/pList2"/>
    <dgm:cxn modelId="{01F02FC8-E066-4341-9CE8-561D266EC47F}" type="presOf" srcId="{0A094EC0-D8DE-4497-A353-615B4CE511C3}" destId="{5C7D3C63-B1EF-4ABC-A25B-D8B4293B0F19}" srcOrd="0" destOrd="0" presId="urn:microsoft.com/office/officeart/2005/8/layout/pList2"/>
    <dgm:cxn modelId="{868C88A7-16F1-4D1D-8138-54464676EDC3}" type="presOf" srcId="{C2ACCEE8-C804-4D27-AF55-2BEFEC8D35AF}" destId="{F5E70A79-8925-46DC-85CB-D8E982B116F5}" srcOrd="0" destOrd="0" presId="urn:microsoft.com/office/officeart/2005/8/layout/pList2"/>
    <dgm:cxn modelId="{8B3A2ADE-1F31-4479-B8D9-FE004BCD572D}" type="presOf" srcId="{0C78BC3F-50B7-4ABA-8C30-0B8763A644D4}" destId="{36E1E8CC-8D95-4C5F-81D0-D8DB51C54E6F}" srcOrd="0" destOrd="0" presId="urn:microsoft.com/office/officeart/2005/8/layout/pList2"/>
    <dgm:cxn modelId="{9AB193FE-A91B-4F75-B5C2-20586F05C1F1}" type="presOf" srcId="{4D0EE815-EFDF-42EF-AE6E-43AB9ABA5E38}" destId="{17B376D8-821C-473A-8291-C91806C7B22D}" srcOrd="0" destOrd="0" presId="urn:microsoft.com/office/officeart/2005/8/layout/pList2"/>
    <dgm:cxn modelId="{FA25B05D-DE43-4B1F-960C-630A9CC9ECF5}" srcId="{0571AC00-8173-46F3-B2F7-3ED82020D63A}" destId="{C2ACCEE8-C804-4D27-AF55-2BEFEC8D35AF}" srcOrd="2" destOrd="0" parTransId="{5AA68E3E-ACAD-4857-9A17-25B0AD8E5932}" sibTransId="{7A141D64-FD32-4640-8F93-38AA462146E2}"/>
    <dgm:cxn modelId="{3FCCA3E3-4A35-477E-9912-B1AB75F169F6}" type="presOf" srcId="{BBCC5B4A-F3D2-47A3-B11D-F604CE6A7BA5}" destId="{B7179B57-3DEE-4408-9CB2-3E8720D29E9D}" srcOrd="0" destOrd="0" presId="urn:microsoft.com/office/officeart/2005/8/layout/pList2"/>
    <dgm:cxn modelId="{E9816124-4997-4D48-8739-E49F427662E6}" srcId="{0571AC00-8173-46F3-B2F7-3ED82020D63A}" destId="{4D0EE815-EFDF-42EF-AE6E-43AB9ABA5E38}" srcOrd="3" destOrd="0" parTransId="{01284DB0-1617-4AAB-84C7-F41EF7D6BC90}" sibTransId="{16E748AA-F91B-48AF-80D2-6A3F6380AF3F}"/>
    <dgm:cxn modelId="{A932593F-487E-496F-9689-F361F23AF6FA}" type="presParOf" srcId="{07957CBA-989A-42AF-8AA2-C4BAD87D91CF}" destId="{8C03E2FD-4518-48F6-9370-0402D1CA2F73}" srcOrd="0" destOrd="0" presId="urn:microsoft.com/office/officeart/2005/8/layout/pList2"/>
    <dgm:cxn modelId="{692DD757-BBF1-4F5D-9392-E84844C1C8A5}" type="presParOf" srcId="{07957CBA-989A-42AF-8AA2-C4BAD87D91CF}" destId="{79081922-E762-44D1-8E91-75F0B4BD44F4}" srcOrd="1" destOrd="0" presId="urn:microsoft.com/office/officeart/2005/8/layout/pList2"/>
    <dgm:cxn modelId="{1FBA1808-0AE7-47AA-91E9-E34FF7A6C6A8}" type="presParOf" srcId="{79081922-E762-44D1-8E91-75F0B4BD44F4}" destId="{E43838E7-617E-4C94-8239-382D42B9A5CE}" srcOrd="0" destOrd="0" presId="urn:microsoft.com/office/officeart/2005/8/layout/pList2"/>
    <dgm:cxn modelId="{12947739-7F56-4C97-9FC7-295CE9A3B09C}" type="presParOf" srcId="{E43838E7-617E-4C94-8239-382D42B9A5CE}" destId="{B7179B57-3DEE-4408-9CB2-3E8720D29E9D}" srcOrd="0" destOrd="0" presId="urn:microsoft.com/office/officeart/2005/8/layout/pList2"/>
    <dgm:cxn modelId="{B6EABDB2-5659-4A5A-829B-F1F852948FC7}" type="presParOf" srcId="{E43838E7-617E-4C94-8239-382D42B9A5CE}" destId="{EC7F2477-FBC0-49D2-934D-DDCDFF8AEFDA}" srcOrd="1" destOrd="0" presId="urn:microsoft.com/office/officeart/2005/8/layout/pList2"/>
    <dgm:cxn modelId="{4927F8E9-22D5-4662-93A0-69A0AA4F14A8}" type="presParOf" srcId="{E43838E7-617E-4C94-8239-382D42B9A5CE}" destId="{B6322944-CAE9-4021-A499-FBF2A1451C04}" srcOrd="2" destOrd="0" presId="urn:microsoft.com/office/officeart/2005/8/layout/pList2"/>
    <dgm:cxn modelId="{F7F17AC8-664E-4FB9-BEBB-1AD3034C0AB9}" type="presParOf" srcId="{79081922-E762-44D1-8E91-75F0B4BD44F4}" destId="{5C7D3C63-B1EF-4ABC-A25B-D8B4293B0F19}" srcOrd="1" destOrd="0" presId="urn:microsoft.com/office/officeart/2005/8/layout/pList2"/>
    <dgm:cxn modelId="{353FEFE8-50A7-498A-9102-69AB5C1539D5}" type="presParOf" srcId="{79081922-E762-44D1-8E91-75F0B4BD44F4}" destId="{5A269C7D-0B38-49F2-AE2D-95FA369C00CB}" srcOrd="2" destOrd="0" presId="urn:microsoft.com/office/officeart/2005/8/layout/pList2"/>
    <dgm:cxn modelId="{DDF31DF9-7523-4043-8BAC-F7D41BAB132B}" type="presParOf" srcId="{5A269C7D-0B38-49F2-AE2D-95FA369C00CB}" destId="{EAEB5D1C-1AEE-455B-B9D1-D405F965559D}" srcOrd="0" destOrd="0" presId="urn:microsoft.com/office/officeart/2005/8/layout/pList2"/>
    <dgm:cxn modelId="{149AE5EC-61D2-4D6B-92E0-FEE6DA046DD8}" type="presParOf" srcId="{5A269C7D-0B38-49F2-AE2D-95FA369C00CB}" destId="{5CB1B763-EA6D-4C82-A5CC-A01ABAB5CBF5}" srcOrd="1" destOrd="0" presId="urn:microsoft.com/office/officeart/2005/8/layout/pList2"/>
    <dgm:cxn modelId="{97BB2BC5-6C7C-43E5-94DE-F3A55D73442E}" type="presParOf" srcId="{5A269C7D-0B38-49F2-AE2D-95FA369C00CB}" destId="{B599D6BC-4C1D-4E43-8974-D934BC20262D}" srcOrd="2" destOrd="0" presId="urn:microsoft.com/office/officeart/2005/8/layout/pList2"/>
    <dgm:cxn modelId="{6D09418A-78CB-418A-BC62-50C555D09B3C}" type="presParOf" srcId="{79081922-E762-44D1-8E91-75F0B4BD44F4}" destId="{36E1E8CC-8D95-4C5F-81D0-D8DB51C54E6F}" srcOrd="3" destOrd="0" presId="urn:microsoft.com/office/officeart/2005/8/layout/pList2"/>
    <dgm:cxn modelId="{221D1E6D-9431-425A-9E4A-4E202B4D7F3C}" type="presParOf" srcId="{79081922-E762-44D1-8E91-75F0B4BD44F4}" destId="{76FAC39C-2A57-4790-8E50-E403812922C6}" srcOrd="4" destOrd="0" presId="urn:microsoft.com/office/officeart/2005/8/layout/pList2"/>
    <dgm:cxn modelId="{E9320816-2171-4B09-9AA1-AA91D9CF22D3}" type="presParOf" srcId="{76FAC39C-2A57-4790-8E50-E403812922C6}" destId="{F5E70A79-8925-46DC-85CB-D8E982B116F5}" srcOrd="0" destOrd="0" presId="urn:microsoft.com/office/officeart/2005/8/layout/pList2"/>
    <dgm:cxn modelId="{5E63FF21-FD92-4371-A675-E9283F8EF7D9}" type="presParOf" srcId="{76FAC39C-2A57-4790-8E50-E403812922C6}" destId="{3B65C454-14AE-4B04-9613-FFF215C362D9}" srcOrd="1" destOrd="0" presId="urn:microsoft.com/office/officeart/2005/8/layout/pList2"/>
    <dgm:cxn modelId="{2BF34323-8F9E-4C6C-8985-FD0226F6194A}" type="presParOf" srcId="{76FAC39C-2A57-4790-8E50-E403812922C6}" destId="{9A27C610-D1DF-4E58-AAFA-A843DA9C2A25}" srcOrd="2" destOrd="0" presId="urn:microsoft.com/office/officeart/2005/8/layout/pList2"/>
    <dgm:cxn modelId="{4F44184C-4FBC-4C28-9E4B-2022524463C6}" type="presParOf" srcId="{79081922-E762-44D1-8E91-75F0B4BD44F4}" destId="{792BD40A-1B35-4286-BEE1-DF28C56FCD7B}" srcOrd="5" destOrd="0" presId="urn:microsoft.com/office/officeart/2005/8/layout/pList2"/>
    <dgm:cxn modelId="{C45C3036-F977-48F0-9C55-3EC565CA2401}" type="presParOf" srcId="{79081922-E762-44D1-8E91-75F0B4BD44F4}" destId="{F1955D46-4642-4A03-8B16-AC8992DE862C}" srcOrd="6" destOrd="0" presId="urn:microsoft.com/office/officeart/2005/8/layout/pList2"/>
    <dgm:cxn modelId="{62207AE8-B223-4579-8D0B-74E9B50DC8CA}" type="presParOf" srcId="{F1955D46-4642-4A03-8B16-AC8992DE862C}" destId="{17B376D8-821C-473A-8291-C91806C7B22D}" srcOrd="0" destOrd="0" presId="urn:microsoft.com/office/officeart/2005/8/layout/pList2"/>
    <dgm:cxn modelId="{9803B13B-90DA-41E6-AD60-B703CD67DBCB}" type="presParOf" srcId="{F1955D46-4642-4A03-8B16-AC8992DE862C}" destId="{17DD1E9E-C424-4F38-AD72-34C9AE69C1AB}" srcOrd="1" destOrd="0" presId="urn:microsoft.com/office/officeart/2005/8/layout/pList2"/>
    <dgm:cxn modelId="{70AECA30-AC63-419E-87BF-BCCA69175985}" type="presParOf" srcId="{F1955D46-4642-4A03-8B16-AC8992DE862C}" destId="{CC03B95E-7F16-48EF-9DD0-A1C2EC72DA1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6F4513-F0A8-4E59-9DCE-B96757E2D946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E3F798-0EA3-43EE-ABF9-F956049D9F68}">
      <dgm:prSet phldrT="[Text]" custT="1"/>
      <dgm:spPr/>
      <dgm:t>
        <a:bodyPr/>
        <a:lstStyle/>
        <a:p>
          <a:r>
            <a:rPr lang="en-US" sz="1200" b="1" dirty="0"/>
            <a:t>SharePoint OneDrive Hybrid Scenarios</a:t>
          </a:r>
        </a:p>
      </dgm:t>
    </dgm:pt>
    <dgm:pt modelId="{427E6AC9-BDB8-4E1A-A75B-345B29294673}" type="parTrans" cxnId="{667CA3BE-6A94-4BDD-BEA8-6B50C3A39D05}">
      <dgm:prSet/>
      <dgm:spPr/>
      <dgm:t>
        <a:bodyPr/>
        <a:lstStyle/>
        <a:p>
          <a:endParaRPr lang="en-US" sz="2000" b="1"/>
        </a:p>
      </dgm:t>
    </dgm:pt>
    <dgm:pt modelId="{3BBCF5E3-2B5B-4E3D-9EDF-A418CBF15D49}" type="sibTrans" cxnId="{667CA3BE-6A94-4BDD-BEA8-6B50C3A39D05}">
      <dgm:prSet/>
      <dgm:spPr/>
      <dgm:t>
        <a:bodyPr/>
        <a:lstStyle/>
        <a:p>
          <a:endParaRPr lang="en-US" sz="2000" b="1"/>
        </a:p>
      </dgm:t>
    </dgm:pt>
    <dgm:pt modelId="{79E1113D-18B8-46FF-9345-3CD65AA4DE1B}">
      <dgm:prSet phldrT="[Text]" custT="1"/>
      <dgm:spPr/>
      <dgm:t>
        <a:bodyPr/>
        <a:lstStyle/>
        <a:p>
          <a:r>
            <a:rPr lang="en-US" sz="1200" b="1" dirty="0"/>
            <a:t>4. B2B Extranet Sites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7B5ACAA-353F-43FB-A446-5FEF296A5EAD}" type="parTrans" cxnId="{E4F8AA7E-5299-43A3-A6DF-811DB608AB0F}">
      <dgm:prSet custT="1"/>
      <dgm:spPr/>
      <dgm:t>
        <a:bodyPr/>
        <a:lstStyle/>
        <a:p>
          <a:endParaRPr lang="en-US" sz="2800" b="1"/>
        </a:p>
      </dgm:t>
    </dgm:pt>
    <dgm:pt modelId="{67722322-3051-456D-B67C-4AD5A14A3C5B}" type="sibTrans" cxnId="{E4F8AA7E-5299-43A3-A6DF-811DB608AB0F}">
      <dgm:prSet/>
      <dgm:spPr/>
      <dgm:t>
        <a:bodyPr/>
        <a:lstStyle/>
        <a:p>
          <a:endParaRPr lang="en-US" sz="2800" b="1"/>
        </a:p>
      </dgm:t>
    </dgm:pt>
    <dgm:pt modelId="{52889426-FA97-4948-9673-AB12726C4E3D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200" b="1" dirty="0"/>
            <a:t>8. Modern Attach EXO+ODB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00A2CFF-FA44-4093-B7A3-F4472187B1DB}" type="parTrans" cxnId="{1300102D-BD51-4B55-AA01-C774873E861A}">
      <dgm:prSet custT="1"/>
      <dgm:spPr/>
      <dgm:t>
        <a:bodyPr/>
        <a:lstStyle/>
        <a:p>
          <a:endParaRPr lang="en-US" sz="3600" b="1"/>
        </a:p>
      </dgm:t>
    </dgm:pt>
    <dgm:pt modelId="{78EEFECF-EE7D-435F-8300-8CDFF2DD7693}" type="sibTrans" cxnId="{1300102D-BD51-4B55-AA01-C774873E861A}">
      <dgm:prSet/>
      <dgm:spPr/>
      <dgm:t>
        <a:bodyPr/>
        <a:lstStyle/>
        <a:p>
          <a:endParaRPr lang="en-US" sz="2400" b="1"/>
        </a:p>
      </dgm:t>
    </dgm:pt>
    <dgm:pt modelId="{A8A69356-CA18-4520-BB1D-A2C043E241A2}">
      <dgm:prSet phldrT="[Text]" custT="1"/>
      <dgm:spPr/>
      <dgm:t>
        <a:bodyPr/>
        <a:lstStyle/>
        <a:p>
          <a:r>
            <a:rPr lang="en-US" sz="1200" b="1" dirty="0"/>
            <a:t>6. Hybrid Profile Redirect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250CA6B-E00F-4C03-8F78-663FDB5B4C07}" type="parTrans" cxnId="{23ABEA66-597E-4EAD-95FD-90BC0EF95534}">
      <dgm:prSet custT="1"/>
      <dgm:spPr/>
      <dgm:t>
        <a:bodyPr/>
        <a:lstStyle/>
        <a:p>
          <a:endParaRPr lang="en-US" sz="3600" b="1"/>
        </a:p>
      </dgm:t>
    </dgm:pt>
    <dgm:pt modelId="{FA12EB9D-C619-40CE-B344-6CA2B6BF4D16}" type="sibTrans" cxnId="{23ABEA66-597E-4EAD-95FD-90BC0EF95534}">
      <dgm:prSet/>
      <dgm:spPr/>
      <dgm:t>
        <a:bodyPr/>
        <a:lstStyle/>
        <a:p>
          <a:endParaRPr lang="en-US" sz="2400" b="1"/>
        </a:p>
      </dgm:t>
    </dgm:pt>
    <dgm:pt modelId="{9F86D0D0-DB66-405D-A8EB-1ABAFD1F8962}">
      <dgm:prSet phldrT="[Text]" custT="1"/>
      <dgm:spPr/>
      <dgm:t>
        <a:bodyPr/>
        <a:lstStyle/>
        <a:p>
          <a:r>
            <a:rPr lang="en-US" sz="1200" b="1" dirty="0"/>
            <a:t>1. Hybrid Scenario Picker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B4B26D2-5EF3-45BD-85C1-75CED8ED7D4E}" type="parTrans" cxnId="{C57CA189-1E56-4F36-ABBB-673A96B63965}">
      <dgm:prSet custT="1"/>
      <dgm:spPr/>
      <dgm:t>
        <a:bodyPr/>
        <a:lstStyle/>
        <a:p>
          <a:endParaRPr lang="en-US" sz="3600" b="1"/>
        </a:p>
      </dgm:t>
    </dgm:pt>
    <dgm:pt modelId="{473B1996-EA61-40F0-99A5-FF64094FCEC2}" type="sibTrans" cxnId="{C57CA189-1E56-4F36-ABBB-673A96B63965}">
      <dgm:prSet/>
      <dgm:spPr/>
      <dgm:t>
        <a:bodyPr/>
        <a:lstStyle/>
        <a:p>
          <a:endParaRPr lang="en-US" sz="2400" b="1"/>
        </a:p>
      </dgm:t>
    </dgm:pt>
    <dgm:pt modelId="{646EA616-DC7B-4C0F-92A2-73A079A37D1C}">
      <dgm:prSet phldrT="[Text]" custT="1"/>
      <dgm:spPr/>
      <dgm:t>
        <a:bodyPr/>
        <a:lstStyle/>
        <a:p>
          <a:r>
            <a:rPr lang="en-US" sz="1200" b="1" dirty="0"/>
            <a:t>5. Cloud Search App &amp; Delve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BFEA42F-9375-44FC-B8BD-4C7C149A1C0B}" type="parTrans" cxnId="{762CFF64-B94F-467A-A75F-FA3F4105DED1}">
      <dgm:prSet custT="1"/>
      <dgm:spPr/>
      <dgm:t>
        <a:bodyPr/>
        <a:lstStyle/>
        <a:p>
          <a:endParaRPr lang="en-US" sz="3600" b="1"/>
        </a:p>
      </dgm:t>
    </dgm:pt>
    <dgm:pt modelId="{BAC84903-B6EE-46A4-97A5-FC9A4F7E86FC}" type="sibTrans" cxnId="{762CFF64-B94F-467A-A75F-FA3F4105DED1}">
      <dgm:prSet/>
      <dgm:spPr/>
      <dgm:t>
        <a:bodyPr/>
        <a:lstStyle/>
        <a:p>
          <a:endParaRPr lang="en-US" sz="2400" b="1"/>
        </a:p>
      </dgm:t>
    </dgm:pt>
    <dgm:pt modelId="{6BC0D943-2F89-4349-B8C7-03A95A546585}">
      <dgm:prSet phldrT="[Text]" custT="1"/>
      <dgm:spPr/>
      <dgm:t>
        <a:bodyPr/>
        <a:lstStyle/>
        <a:p>
          <a:r>
            <a:rPr lang="en-US" sz="1200" b="1" dirty="0"/>
            <a:t>7. Hybrid Ext App Launcher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7F8EC4-94B4-479A-8EFF-04B6EE4146A7}" type="parTrans" cxnId="{E8E4A036-845A-44CC-A602-DF223E56CAE4}">
      <dgm:prSet custT="1"/>
      <dgm:spPr/>
      <dgm:t>
        <a:bodyPr/>
        <a:lstStyle/>
        <a:p>
          <a:endParaRPr lang="en-US" sz="4400" b="1"/>
        </a:p>
      </dgm:t>
    </dgm:pt>
    <dgm:pt modelId="{DE87DED2-DFAA-40EF-ADC9-8130D04D1388}" type="sibTrans" cxnId="{E8E4A036-845A-44CC-A602-DF223E56CAE4}">
      <dgm:prSet/>
      <dgm:spPr/>
      <dgm:t>
        <a:bodyPr/>
        <a:lstStyle/>
        <a:p>
          <a:endParaRPr lang="en-US" sz="2800" b="1"/>
        </a:p>
      </dgm:t>
    </dgm:pt>
    <dgm:pt modelId="{6AC521FD-BFE7-4EF1-B483-1AFC801D4208}">
      <dgm:prSet phldrT="[Text]" custT="1"/>
      <dgm:spPr/>
      <dgm:t>
        <a:bodyPr/>
        <a:lstStyle/>
        <a:p>
          <a:r>
            <a:rPr lang="en-US" sz="1200" b="1" dirty="0"/>
            <a:t>2. Hybrid OneDrive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4D8B619-55F7-4F21-B5AC-18B9B76D9636}" type="parTrans" cxnId="{29D6829B-BAB2-4E2E-AABB-9E75AD766893}">
      <dgm:prSet custT="1"/>
      <dgm:spPr/>
      <dgm:t>
        <a:bodyPr/>
        <a:lstStyle/>
        <a:p>
          <a:endParaRPr lang="en-US" sz="3200" b="1"/>
        </a:p>
      </dgm:t>
    </dgm:pt>
    <dgm:pt modelId="{137964AB-9DCA-43D8-A1B2-3C437BFD755D}" type="sibTrans" cxnId="{29D6829B-BAB2-4E2E-AABB-9E75AD766893}">
      <dgm:prSet/>
      <dgm:spPr/>
      <dgm:t>
        <a:bodyPr/>
        <a:lstStyle/>
        <a:p>
          <a:endParaRPr lang="en-US" sz="2800" b="1"/>
        </a:p>
      </dgm:t>
    </dgm:pt>
    <dgm:pt modelId="{EC42E27C-3023-422C-A3D2-51D6E98D92A3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200" b="1" dirty="0"/>
            <a:t>3. Hybrid Teams Sites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C69413E-6D3E-4677-8A30-FAE95F028437}" type="parTrans" cxnId="{12DD0546-E903-4405-9733-09004FF06805}">
      <dgm:prSet custT="1"/>
      <dgm:spPr/>
      <dgm:t>
        <a:bodyPr/>
        <a:lstStyle/>
        <a:p>
          <a:endParaRPr lang="en-US" sz="3200" b="1"/>
        </a:p>
      </dgm:t>
    </dgm:pt>
    <dgm:pt modelId="{79BD69B5-32ED-4519-B701-1E9AC125972C}" type="sibTrans" cxnId="{12DD0546-E903-4405-9733-09004FF06805}">
      <dgm:prSet/>
      <dgm:spPr/>
      <dgm:t>
        <a:bodyPr/>
        <a:lstStyle/>
        <a:p>
          <a:endParaRPr lang="en-US" sz="2800" b="1"/>
        </a:p>
      </dgm:t>
    </dgm:pt>
    <dgm:pt modelId="{6F62B700-C2C6-480D-ABE4-B2D96CABEF71}">
      <dgm:prSet phldrT="[Text]" custT="1"/>
      <dgm:spPr/>
      <dgm:t>
        <a:bodyPr/>
        <a:lstStyle/>
        <a:p>
          <a:r>
            <a:rPr lang="en-US" sz="1200" b="1" dirty="0"/>
            <a:t>9. Hybrid Taxonomy**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F9D8D21-BB64-43FE-B77D-056AAFC016B7}" type="parTrans" cxnId="{6F4CB0CC-AEC4-4053-9171-B01B8C0DB7B4}">
      <dgm:prSet custT="1"/>
      <dgm:spPr/>
      <dgm:t>
        <a:bodyPr/>
        <a:lstStyle/>
        <a:p>
          <a:endParaRPr lang="en-US" sz="3200" b="1"/>
        </a:p>
      </dgm:t>
    </dgm:pt>
    <dgm:pt modelId="{28CEF46C-00EB-423C-B497-4CC2D8972449}" type="sibTrans" cxnId="{6F4CB0CC-AEC4-4053-9171-B01B8C0DB7B4}">
      <dgm:prSet/>
      <dgm:spPr/>
      <dgm:t>
        <a:bodyPr/>
        <a:lstStyle/>
        <a:p>
          <a:endParaRPr lang="en-US" sz="2800" b="1"/>
        </a:p>
      </dgm:t>
    </dgm:pt>
    <dgm:pt modelId="{13F70B0E-3F97-4502-AD96-205B18E039EF}">
      <dgm:prSet phldrT="[Text]" custT="1"/>
      <dgm:spPr/>
      <dgm:t>
        <a:bodyPr/>
        <a:lstStyle/>
        <a:p>
          <a:r>
            <a:rPr lang="en-US" sz="1200" b="1" dirty="0"/>
            <a:t>10. Hybrid Auditing</a:t>
          </a:r>
        </a:p>
        <a:p>
          <a:r>
            <a:rPr lang="en-US" sz="1200" b="1" dirty="0"/>
            <a:t>**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0BE937C-6C6D-4B34-A6CD-0164520FEB01}" type="parTrans" cxnId="{7709201D-0B51-46BD-8A8F-2942C2C2DF04}">
      <dgm:prSet/>
      <dgm:spPr/>
      <dgm:t>
        <a:bodyPr/>
        <a:lstStyle/>
        <a:p>
          <a:endParaRPr lang="en-US"/>
        </a:p>
      </dgm:t>
    </dgm:pt>
    <dgm:pt modelId="{E5E6D761-036E-482E-AF50-6390DF34C586}" type="sibTrans" cxnId="{7709201D-0B51-46BD-8A8F-2942C2C2DF04}">
      <dgm:prSet/>
      <dgm:spPr/>
      <dgm:t>
        <a:bodyPr/>
        <a:lstStyle/>
        <a:p>
          <a:endParaRPr lang="en-US"/>
        </a:p>
      </dgm:t>
    </dgm:pt>
    <dgm:pt modelId="{B429C381-B89A-4D39-A531-61700719A43F}" type="pres">
      <dgm:prSet presAssocID="{996F4513-F0A8-4E59-9DCE-B96757E2D94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9B2EDB-D323-4012-A54B-281C90BB3F0C}" type="pres">
      <dgm:prSet presAssocID="{79E3F798-0EA3-43EE-ABF9-F956049D9F68}" presName="centerShape" presStyleLbl="node0" presStyleIdx="0" presStyleCnt="1"/>
      <dgm:spPr/>
    </dgm:pt>
    <dgm:pt modelId="{0CCCF9B1-D84E-46F5-9DD4-3E2AAFED882B}" type="pres">
      <dgm:prSet presAssocID="{BB4B26D2-5EF3-45BD-85C1-75CED8ED7D4E}" presName="parTrans" presStyleLbl="sibTrans2D1" presStyleIdx="0" presStyleCnt="10"/>
      <dgm:spPr/>
    </dgm:pt>
    <dgm:pt modelId="{559B7AD2-E8B6-481F-9804-55111B758FC6}" type="pres">
      <dgm:prSet presAssocID="{BB4B26D2-5EF3-45BD-85C1-75CED8ED7D4E}" presName="connectorText" presStyleLbl="sibTrans2D1" presStyleIdx="0" presStyleCnt="10"/>
      <dgm:spPr/>
    </dgm:pt>
    <dgm:pt modelId="{0FFC0817-C6EB-4FF2-B686-411247795F59}" type="pres">
      <dgm:prSet presAssocID="{9F86D0D0-DB66-405D-A8EB-1ABAFD1F8962}" presName="node" presStyleLbl="node1" presStyleIdx="0" presStyleCnt="10">
        <dgm:presLayoutVars>
          <dgm:bulletEnabled val="1"/>
        </dgm:presLayoutVars>
      </dgm:prSet>
      <dgm:spPr/>
    </dgm:pt>
    <dgm:pt modelId="{71E4310F-66CB-451C-8F32-ADD6A2054262}" type="pres">
      <dgm:prSet presAssocID="{94D8B619-55F7-4F21-B5AC-18B9B76D9636}" presName="parTrans" presStyleLbl="sibTrans2D1" presStyleIdx="1" presStyleCnt="10"/>
      <dgm:spPr/>
    </dgm:pt>
    <dgm:pt modelId="{01618C67-2296-4F5F-B3F1-EA85C1AD88AA}" type="pres">
      <dgm:prSet presAssocID="{94D8B619-55F7-4F21-B5AC-18B9B76D9636}" presName="connectorText" presStyleLbl="sibTrans2D1" presStyleIdx="1" presStyleCnt="10"/>
      <dgm:spPr/>
    </dgm:pt>
    <dgm:pt modelId="{01478464-A02A-403F-9DB8-FCF1EBB9EDEF}" type="pres">
      <dgm:prSet presAssocID="{6AC521FD-BFE7-4EF1-B483-1AFC801D4208}" presName="node" presStyleLbl="node1" presStyleIdx="1" presStyleCnt="10">
        <dgm:presLayoutVars>
          <dgm:bulletEnabled val="1"/>
        </dgm:presLayoutVars>
      </dgm:prSet>
      <dgm:spPr/>
    </dgm:pt>
    <dgm:pt modelId="{26CB440A-4E94-49AE-B69F-EA029B6483A1}" type="pres">
      <dgm:prSet presAssocID="{4C69413E-6D3E-4677-8A30-FAE95F028437}" presName="parTrans" presStyleLbl="sibTrans2D1" presStyleIdx="2" presStyleCnt="10"/>
      <dgm:spPr/>
    </dgm:pt>
    <dgm:pt modelId="{48B50EB1-8A06-4FDE-A49B-C611EAB84A9E}" type="pres">
      <dgm:prSet presAssocID="{4C69413E-6D3E-4677-8A30-FAE95F028437}" presName="connectorText" presStyleLbl="sibTrans2D1" presStyleIdx="2" presStyleCnt="10"/>
      <dgm:spPr/>
    </dgm:pt>
    <dgm:pt modelId="{EE6FF3F8-8F23-489A-A2F5-4FE99B7AAA68}" type="pres">
      <dgm:prSet presAssocID="{EC42E27C-3023-422C-A3D2-51D6E98D92A3}" presName="node" presStyleLbl="node1" presStyleIdx="2" presStyleCnt="10">
        <dgm:presLayoutVars>
          <dgm:bulletEnabled val="1"/>
        </dgm:presLayoutVars>
      </dgm:prSet>
      <dgm:spPr/>
    </dgm:pt>
    <dgm:pt modelId="{FD6A0B28-1DDB-4D72-9C94-83BEFFF95423}" type="pres">
      <dgm:prSet presAssocID="{37B5ACAA-353F-43FB-A446-5FEF296A5EAD}" presName="parTrans" presStyleLbl="sibTrans2D1" presStyleIdx="3" presStyleCnt="10"/>
      <dgm:spPr/>
    </dgm:pt>
    <dgm:pt modelId="{A7A0E0E5-6063-4568-A360-C8207FAFAE40}" type="pres">
      <dgm:prSet presAssocID="{37B5ACAA-353F-43FB-A446-5FEF296A5EAD}" presName="connectorText" presStyleLbl="sibTrans2D1" presStyleIdx="3" presStyleCnt="10"/>
      <dgm:spPr/>
    </dgm:pt>
    <dgm:pt modelId="{34AC0BA7-6CD2-4DB0-A38A-F2C169C1F5DE}" type="pres">
      <dgm:prSet presAssocID="{79E1113D-18B8-46FF-9345-3CD65AA4DE1B}" presName="node" presStyleLbl="node1" presStyleIdx="3" presStyleCnt="10">
        <dgm:presLayoutVars>
          <dgm:bulletEnabled val="1"/>
        </dgm:presLayoutVars>
      </dgm:prSet>
      <dgm:spPr/>
    </dgm:pt>
    <dgm:pt modelId="{B1E24E05-FF1C-4FE5-9FA3-5167EDCA37C7}" type="pres">
      <dgm:prSet presAssocID="{7BFEA42F-9375-44FC-B8BD-4C7C149A1C0B}" presName="parTrans" presStyleLbl="sibTrans2D1" presStyleIdx="4" presStyleCnt="10"/>
      <dgm:spPr/>
    </dgm:pt>
    <dgm:pt modelId="{C0725420-3336-4C41-8834-0520DFD008AC}" type="pres">
      <dgm:prSet presAssocID="{7BFEA42F-9375-44FC-B8BD-4C7C149A1C0B}" presName="connectorText" presStyleLbl="sibTrans2D1" presStyleIdx="4" presStyleCnt="10"/>
      <dgm:spPr/>
    </dgm:pt>
    <dgm:pt modelId="{913C35B6-034B-4B18-BCA9-63F86C86FA6B}" type="pres">
      <dgm:prSet presAssocID="{646EA616-DC7B-4C0F-92A2-73A079A37D1C}" presName="node" presStyleLbl="node1" presStyleIdx="4" presStyleCnt="10">
        <dgm:presLayoutVars>
          <dgm:bulletEnabled val="1"/>
        </dgm:presLayoutVars>
      </dgm:prSet>
      <dgm:spPr/>
    </dgm:pt>
    <dgm:pt modelId="{1354EACA-A1DF-4A23-A64D-CC9ACC8AADA6}" type="pres">
      <dgm:prSet presAssocID="{C250CA6B-E00F-4C03-8F78-663FDB5B4C07}" presName="parTrans" presStyleLbl="sibTrans2D1" presStyleIdx="5" presStyleCnt="10"/>
      <dgm:spPr/>
    </dgm:pt>
    <dgm:pt modelId="{935AEE40-384D-4EE5-BF95-CD5996C2D7A5}" type="pres">
      <dgm:prSet presAssocID="{C250CA6B-E00F-4C03-8F78-663FDB5B4C07}" presName="connectorText" presStyleLbl="sibTrans2D1" presStyleIdx="5" presStyleCnt="10"/>
      <dgm:spPr/>
    </dgm:pt>
    <dgm:pt modelId="{1F2B078C-7142-47B0-B298-61B3AD6B7CFF}" type="pres">
      <dgm:prSet presAssocID="{A8A69356-CA18-4520-BB1D-A2C043E241A2}" presName="node" presStyleLbl="node1" presStyleIdx="5" presStyleCnt="10">
        <dgm:presLayoutVars>
          <dgm:bulletEnabled val="1"/>
        </dgm:presLayoutVars>
      </dgm:prSet>
      <dgm:spPr/>
    </dgm:pt>
    <dgm:pt modelId="{3ECC37F3-B620-4918-925D-408DE785C687}" type="pres">
      <dgm:prSet presAssocID="{E37F8EC4-94B4-479A-8EFF-04B6EE4146A7}" presName="parTrans" presStyleLbl="sibTrans2D1" presStyleIdx="6" presStyleCnt="10"/>
      <dgm:spPr/>
    </dgm:pt>
    <dgm:pt modelId="{0B261A59-828C-45CE-A4B0-1FACE674DF28}" type="pres">
      <dgm:prSet presAssocID="{E37F8EC4-94B4-479A-8EFF-04B6EE4146A7}" presName="connectorText" presStyleLbl="sibTrans2D1" presStyleIdx="6" presStyleCnt="10"/>
      <dgm:spPr/>
    </dgm:pt>
    <dgm:pt modelId="{B884FD1E-91B0-4994-A1E6-2D0077C4419C}" type="pres">
      <dgm:prSet presAssocID="{6BC0D943-2F89-4349-B8C7-03A95A546585}" presName="node" presStyleLbl="node1" presStyleIdx="6" presStyleCnt="10">
        <dgm:presLayoutVars>
          <dgm:bulletEnabled val="1"/>
        </dgm:presLayoutVars>
      </dgm:prSet>
      <dgm:spPr/>
    </dgm:pt>
    <dgm:pt modelId="{2604EEF8-4443-4DF3-A56B-6678088D5123}" type="pres">
      <dgm:prSet presAssocID="{300A2CFF-FA44-4093-B7A3-F4472187B1DB}" presName="parTrans" presStyleLbl="sibTrans2D1" presStyleIdx="7" presStyleCnt="10"/>
      <dgm:spPr/>
    </dgm:pt>
    <dgm:pt modelId="{49EF2EC3-7893-4DFA-909B-D0E34B9E1A53}" type="pres">
      <dgm:prSet presAssocID="{300A2CFF-FA44-4093-B7A3-F4472187B1DB}" presName="connectorText" presStyleLbl="sibTrans2D1" presStyleIdx="7" presStyleCnt="10"/>
      <dgm:spPr/>
    </dgm:pt>
    <dgm:pt modelId="{15E3EC06-F7DD-4E63-B6CD-72218E4BBD51}" type="pres">
      <dgm:prSet presAssocID="{52889426-FA97-4948-9673-AB12726C4E3D}" presName="node" presStyleLbl="node1" presStyleIdx="7" presStyleCnt="10">
        <dgm:presLayoutVars>
          <dgm:bulletEnabled val="1"/>
        </dgm:presLayoutVars>
      </dgm:prSet>
      <dgm:spPr/>
    </dgm:pt>
    <dgm:pt modelId="{B1A4DF69-5C7B-4AA7-8DAD-F2CBA51DB6A2}" type="pres">
      <dgm:prSet presAssocID="{DF9D8D21-BB64-43FE-B77D-056AAFC016B7}" presName="parTrans" presStyleLbl="sibTrans2D1" presStyleIdx="8" presStyleCnt="10"/>
      <dgm:spPr/>
    </dgm:pt>
    <dgm:pt modelId="{45A9BA2A-3DD4-4356-AA26-34B168BE0BE9}" type="pres">
      <dgm:prSet presAssocID="{DF9D8D21-BB64-43FE-B77D-056AAFC016B7}" presName="connectorText" presStyleLbl="sibTrans2D1" presStyleIdx="8" presStyleCnt="10"/>
      <dgm:spPr/>
    </dgm:pt>
    <dgm:pt modelId="{E25A913C-3A43-4061-96C7-D47B6787C83F}" type="pres">
      <dgm:prSet presAssocID="{6F62B700-C2C6-480D-ABE4-B2D96CABEF71}" presName="node" presStyleLbl="node1" presStyleIdx="8" presStyleCnt="10">
        <dgm:presLayoutVars>
          <dgm:bulletEnabled val="1"/>
        </dgm:presLayoutVars>
      </dgm:prSet>
      <dgm:spPr/>
    </dgm:pt>
    <dgm:pt modelId="{54BB208A-85D7-4AE7-B290-8982CCF645D8}" type="pres">
      <dgm:prSet presAssocID="{00BE937C-6C6D-4B34-A6CD-0164520FEB01}" presName="parTrans" presStyleLbl="sibTrans2D1" presStyleIdx="9" presStyleCnt="10"/>
      <dgm:spPr/>
    </dgm:pt>
    <dgm:pt modelId="{F5692134-FB92-4B3C-B871-3CECB9CAC62D}" type="pres">
      <dgm:prSet presAssocID="{00BE937C-6C6D-4B34-A6CD-0164520FEB01}" presName="connectorText" presStyleLbl="sibTrans2D1" presStyleIdx="9" presStyleCnt="10"/>
      <dgm:spPr/>
    </dgm:pt>
    <dgm:pt modelId="{732ED011-FBEA-4F32-B2D3-B51F3CF28FE0}" type="pres">
      <dgm:prSet presAssocID="{13F70B0E-3F97-4502-AD96-205B18E039EF}" presName="node" presStyleLbl="node1" presStyleIdx="9" presStyleCnt="10">
        <dgm:presLayoutVars>
          <dgm:bulletEnabled val="1"/>
        </dgm:presLayoutVars>
      </dgm:prSet>
      <dgm:spPr/>
    </dgm:pt>
  </dgm:ptLst>
  <dgm:cxnLst>
    <dgm:cxn modelId="{5E0BD3EA-9F42-4643-8BCF-B2258023C760}" type="presOf" srcId="{300A2CFF-FA44-4093-B7A3-F4472187B1DB}" destId="{49EF2EC3-7893-4DFA-909B-D0E34B9E1A53}" srcOrd="1" destOrd="0" presId="urn:microsoft.com/office/officeart/2005/8/layout/radial5"/>
    <dgm:cxn modelId="{B50ED016-A671-426E-A678-56981DE73157}" type="presOf" srcId="{A8A69356-CA18-4520-BB1D-A2C043E241A2}" destId="{1F2B078C-7142-47B0-B298-61B3AD6B7CFF}" srcOrd="0" destOrd="0" presId="urn:microsoft.com/office/officeart/2005/8/layout/radial5"/>
    <dgm:cxn modelId="{E650326C-1B30-4DC7-9724-E0B07889BA46}" type="presOf" srcId="{4C69413E-6D3E-4677-8A30-FAE95F028437}" destId="{48B50EB1-8A06-4FDE-A49B-C611EAB84A9E}" srcOrd="1" destOrd="0" presId="urn:microsoft.com/office/officeart/2005/8/layout/radial5"/>
    <dgm:cxn modelId="{91078420-8E14-47B0-A8B3-41C27EC22680}" type="presOf" srcId="{00BE937C-6C6D-4B34-A6CD-0164520FEB01}" destId="{54BB208A-85D7-4AE7-B290-8982CCF645D8}" srcOrd="0" destOrd="0" presId="urn:microsoft.com/office/officeart/2005/8/layout/radial5"/>
    <dgm:cxn modelId="{7709201D-0B51-46BD-8A8F-2942C2C2DF04}" srcId="{79E3F798-0EA3-43EE-ABF9-F956049D9F68}" destId="{13F70B0E-3F97-4502-AD96-205B18E039EF}" srcOrd="9" destOrd="0" parTransId="{00BE937C-6C6D-4B34-A6CD-0164520FEB01}" sibTransId="{E5E6D761-036E-482E-AF50-6390DF34C586}"/>
    <dgm:cxn modelId="{CDC634ED-0665-412A-974C-D567B3098EC2}" type="presOf" srcId="{4C69413E-6D3E-4677-8A30-FAE95F028437}" destId="{26CB440A-4E94-49AE-B69F-EA029B6483A1}" srcOrd="0" destOrd="0" presId="urn:microsoft.com/office/officeart/2005/8/layout/radial5"/>
    <dgm:cxn modelId="{E4F8AA7E-5299-43A3-A6DF-811DB608AB0F}" srcId="{79E3F798-0EA3-43EE-ABF9-F956049D9F68}" destId="{79E1113D-18B8-46FF-9345-3CD65AA4DE1B}" srcOrd="3" destOrd="0" parTransId="{37B5ACAA-353F-43FB-A446-5FEF296A5EAD}" sibTransId="{67722322-3051-456D-B67C-4AD5A14A3C5B}"/>
    <dgm:cxn modelId="{76CA5C94-FBBC-40D6-B31B-350A4A541436}" type="presOf" srcId="{9F86D0D0-DB66-405D-A8EB-1ABAFD1F8962}" destId="{0FFC0817-C6EB-4FF2-B686-411247795F59}" srcOrd="0" destOrd="0" presId="urn:microsoft.com/office/officeart/2005/8/layout/radial5"/>
    <dgm:cxn modelId="{2BDD83B6-8270-4479-93B0-351CF7CF0719}" type="presOf" srcId="{7BFEA42F-9375-44FC-B8BD-4C7C149A1C0B}" destId="{B1E24E05-FF1C-4FE5-9FA3-5167EDCA37C7}" srcOrd="0" destOrd="0" presId="urn:microsoft.com/office/officeart/2005/8/layout/radial5"/>
    <dgm:cxn modelId="{C80F1F37-B979-48BB-AEB5-48EE97700DB9}" type="presOf" srcId="{E37F8EC4-94B4-479A-8EFF-04B6EE4146A7}" destId="{3ECC37F3-B620-4918-925D-408DE785C687}" srcOrd="0" destOrd="0" presId="urn:microsoft.com/office/officeart/2005/8/layout/radial5"/>
    <dgm:cxn modelId="{B5556630-7E57-4F1E-B209-E2D654C54F37}" type="presOf" srcId="{E37F8EC4-94B4-479A-8EFF-04B6EE4146A7}" destId="{0B261A59-828C-45CE-A4B0-1FACE674DF28}" srcOrd="1" destOrd="0" presId="urn:microsoft.com/office/officeart/2005/8/layout/radial5"/>
    <dgm:cxn modelId="{556F07AA-A1B6-472A-81BA-2456D2F4AEFE}" type="presOf" srcId="{BB4B26D2-5EF3-45BD-85C1-75CED8ED7D4E}" destId="{559B7AD2-E8B6-481F-9804-55111B758FC6}" srcOrd="1" destOrd="0" presId="urn:microsoft.com/office/officeart/2005/8/layout/radial5"/>
    <dgm:cxn modelId="{DC506D7D-DA61-4923-B573-460710758619}" type="presOf" srcId="{996F4513-F0A8-4E59-9DCE-B96757E2D946}" destId="{B429C381-B89A-4D39-A531-61700719A43F}" srcOrd="0" destOrd="0" presId="urn:microsoft.com/office/officeart/2005/8/layout/radial5"/>
    <dgm:cxn modelId="{23ABEA66-597E-4EAD-95FD-90BC0EF95534}" srcId="{79E3F798-0EA3-43EE-ABF9-F956049D9F68}" destId="{A8A69356-CA18-4520-BB1D-A2C043E241A2}" srcOrd="5" destOrd="0" parTransId="{C250CA6B-E00F-4C03-8F78-663FDB5B4C07}" sibTransId="{FA12EB9D-C619-40CE-B344-6CA2B6BF4D16}"/>
    <dgm:cxn modelId="{8CB9FB21-09DD-4FA5-BEA7-BC11E00733EB}" type="presOf" srcId="{6BC0D943-2F89-4349-B8C7-03A95A546585}" destId="{B884FD1E-91B0-4994-A1E6-2D0077C4419C}" srcOrd="0" destOrd="0" presId="urn:microsoft.com/office/officeart/2005/8/layout/radial5"/>
    <dgm:cxn modelId="{29D6829B-BAB2-4E2E-AABB-9E75AD766893}" srcId="{79E3F798-0EA3-43EE-ABF9-F956049D9F68}" destId="{6AC521FD-BFE7-4EF1-B483-1AFC801D4208}" srcOrd="1" destOrd="0" parTransId="{94D8B619-55F7-4F21-B5AC-18B9B76D9636}" sibTransId="{137964AB-9DCA-43D8-A1B2-3C437BFD755D}"/>
    <dgm:cxn modelId="{77AE6297-97BB-4070-97B1-93C5AC6BE8BE}" type="presOf" srcId="{300A2CFF-FA44-4093-B7A3-F4472187B1DB}" destId="{2604EEF8-4443-4DF3-A56B-6678088D5123}" srcOrd="0" destOrd="0" presId="urn:microsoft.com/office/officeart/2005/8/layout/radial5"/>
    <dgm:cxn modelId="{D5E2104B-3E1D-4FC8-8054-4F20D36EE4FF}" type="presOf" srcId="{37B5ACAA-353F-43FB-A446-5FEF296A5EAD}" destId="{A7A0E0E5-6063-4568-A360-C8207FAFAE40}" srcOrd="1" destOrd="0" presId="urn:microsoft.com/office/officeart/2005/8/layout/radial5"/>
    <dgm:cxn modelId="{00D23827-26A9-47EF-8CFF-BA2C6582960B}" type="presOf" srcId="{EC42E27C-3023-422C-A3D2-51D6E98D92A3}" destId="{EE6FF3F8-8F23-489A-A2F5-4FE99B7AAA68}" srcOrd="0" destOrd="0" presId="urn:microsoft.com/office/officeart/2005/8/layout/radial5"/>
    <dgm:cxn modelId="{4B555636-E31D-47A8-B948-8CBE44666FDE}" type="presOf" srcId="{00BE937C-6C6D-4B34-A6CD-0164520FEB01}" destId="{F5692134-FB92-4B3C-B871-3CECB9CAC62D}" srcOrd="1" destOrd="0" presId="urn:microsoft.com/office/officeart/2005/8/layout/radial5"/>
    <dgm:cxn modelId="{12DD0546-E903-4405-9733-09004FF06805}" srcId="{79E3F798-0EA3-43EE-ABF9-F956049D9F68}" destId="{EC42E27C-3023-422C-A3D2-51D6E98D92A3}" srcOrd="2" destOrd="0" parTransId="{4C69413E-6D3E-4677-8A30-FAE95F028437}" sibTransId="{79BD69B5-32ED-4519-B701-1E9AC125972C}"/>
    <dgm:cxn modelId="{E94F1856-2953-41B7-9C24-5F6359CE189C}" type="presOf" srcId="{6AC521FD-BFE7-4EF1-B483-1AFC801D4208}" destId="{01478464-A02A-403F-9DB8-FCF1EBB9EDEF}" srcOrd="0" destOrd="0" presId="urn:microsoft.com/office/officeart/2005/8/layout/radial5"/>
    <dgm:cxn modelId="{2DA6F1BA-9361-4825-9904-0E54541064C8}" type="presOf" srcId="{C250CA6B-E00F-4C03-8F78-663FDB5B4C07}" destId="{1354EACA-A1DF-4A23-A64D-CC9ACC8AADA6}" srcOrd="0" destOrd="0" presId="urn:microsoft.com/office/officeart/2005/8/layout/radial5"/>
    <dgm:cxn modelId="{1300102D-BD51-4B55-AA01-C774873E861A}" srcId="{79E3F798-0EA3-43EE-ABF9-F956049D9F68}" destId="{52889426-FA97-4948-9673-AB12726C4E3D}" srcOrd="7" destOrd="0" parTransId="{300A2CFF-FA44-4093-B7A3-F4472187B1DB}" sibTransId="{78EEFECF-EE7D-435F-8300-8CDFF2DD7693}"/>
    <dgm:cxn modelId="{E8E4A036-845A-44CC-A602-DF223E56CAE4}" srcId="{79E3F798-0EA3-43EE-ABF9-F956049D9F68}" destId="{6BC0D943-2F89-4349-B8C7-03A95A546585}" srcOrd="6" destOrd="0" parTransId="{E37F8EC4-94B4-479A-8EFF-04B6EE4146A7}" sibTransId="{DE87DED2-DFAA-40EF-ADC9-8130D04D1388}"/>
    <dgm:cxn modelId="{637A5652-AD21-4AFE-B9A8-9C19C826B0BC}" type="presOf" srcId="{DF9D8D21-BB64-43FE-B77D-056AAFC016B7}" destId="{45A9BA2A-3DD4-4356-AA26-34B168BE0BE9}" srcOrd="1" destOrd="0" presId="urn:microsoft.com/office/officeart/2005/8/layout/radial5"/>
    <dgm:cxn modelId="{2496516E-E968-4A21-8E17-EE966B16D73A}" type="presOf" srcId="{79E3F798-0EA3-43EE-ABF9-F956049D9F68}" destId="{139B2EDB-D323-4012-A54B-281C90BB3F0C}" srcOrd="0" destOrd="0" presId="urn:microsoft.com/office/officeart/2005/8/layout/radial5"/>
    <dgm:cxn modelId="{3D2717A0-FB31-45B4-81EE-AB0423847D3C}" type="presOf" srcId="{BB4B26D2-5EF3-45BD-85C1-75CED8ED7D4E}" destId="{0CCCF9B1-D84E-46F5-9DD4-3E2AAFED882B}" srcOrd="0" destOrd="0" presId="urn:microsoft.com/office/officeart/2005/8/layout/radial5"/>
    <dgm:cxn modelId="{6F4CB0CC-AEC4-4053-9171-B01B8C0DB7B4}" srcId="{79E3F798-0EA3-43EE-ABF9-F956049D9F68}" destId="{6F62B700-C2C6-480D-ABE4-B2D96CABEF71}" srcOrd="8" destOrd="0" parTransId="{DF9D8D21-BB64-43FE-B77D-056AAFC016B7}" sibTransId="{28CEF46C-00EB-423C-B497-4CC2D8972449}"/>
    <dgm:cxn modelId="{2DF887A7-B444-4FCB-BF5E-E8F2D7DBC2DB}" type="presOf" srcId="{13F70B0E-3F97-4502-AD96-205B18E039EF}" destId="{732ED011-FBEA-4F32-B2D3-B51F3CF28FE0}" srcOrd="0" destOrd="0" presId="urn:microsoft.com/office/officeart/2005/8/layout/radial5"/>
    <dgm:cxn modelId="{DACD0591-C3C8-47F2-9971-21BA317EFB1A}" type="presOf" srcId="{646EA616-DC7B-4C0F-92A2-73A079A37D1C}" destId="{913C35B6-034B-4B18-BCA9-63F86C86FA6B}" srcOrd="0" destOrd="0" presId="urn:microsoft.com/office/officeart/2005/8/layout/radial5"/>
    <dgm:cxn modelId="{B234D890-751E-4CB2-8C77-46072A562685}" type="presOf" srcId="{79E1113D-18B8-46FF-9345-3CD65AA4DE1B}" destId="{34AC0BA7-6CD2-4DB0-A38A-F2C169C1F5DE}" srcOrd="0" destOrd="0" presId="urn:microsoft.com/office/officeart/2005/8/layout/radial5"/>
    <dgm:cxn modelId="{72EDCD0B-96EB-4812-B7BD-0B64BD140D03}" type="presOf" srcId="{37B5ACAA-353F-43FB-A446-5FEF296A5EAD}" destId="{FD6A0B28-1DDB-4D72-9C94-83BEFFF95423}" srcOrd="0" destOrd="0" presId="urn:microsoft.com/office/officeart/2005/8/layout/radial5"/>
    <dgm:cxn modelId="{2D015DEC-7520-48F6-AED5-8209485B66CA}" type="presOf" srcId="{DF9D8D21-BB64-43FE-B77D-056AAFC016B7}" destId="{B1A4DF69-5C7B-4AA7-8DAD-F2CBA51DB6A2}" srcOrd="0" destOrd="0" presId="urn:microsoft.com/office/officeart/2005/8/layout/radial5"/>
    <dgm:cxn modelId="{C57CA189-1E56-4F36-ABBB-673A96B63965}" srcId="{79E3F798-0EA3-43EE-ABF9-F956049D9F68}" destId="{9F86D0D0-DB66-405D-A8EB-1ABAFD1F8962}" srcOrd="0" destOrd="0" parTransId="{BB4B26D2-5EF3-45BD-85C1-75CED8ED7D4E}" sibTransId="{473B1996-EA61-40F0-99A5-FF64094FCEC2}"/>
    <dgm:cxn modelId="{2E86901C-94CA-409B-8F2B-E16BD14EE95C}" type="presOf" srcId="{94D8B619-55F7-4F21-B5AC-18B9B76D9636}" destId="{01618C67-2296-4F5F-B3F1-EA85C1AD88AA}" srcOrd="1" destOrd="0" presId="urn:microsoft.com/office/officeart/2005/8/layout/radial5"/>
    <dgm:cxn modelId="{85E3342E-584B-4F82-9B55-42F4F62EB887}" type="presOf" srcId="{6F62B700-C2C6-480D-ABE4-B2D96CABEF71}" destId="{E25A913C-3A43-4061-96C7-D47B6787C83F}" srcOrd="0" destOrd="0" presId="urn:microsoft.com/office/officeart/2005/8/layout/radial5"/>
    <dgm:cxn modelId="{616C53CC-FCB7-4F08-B15A-DE7854C91DE6}" type="presOf" srcId="{52889426-FA97-4948-9673-AB12726C4E3D}" destId="{15E3EC06-F7DD-4E63-B6CD-72218E4BBD51}" srcOrd="0" destOrd="0" presId="urn:microsoft.com/office/officeart/2005/8/layout/radial5"/>
    <dgm:cxn modelId="{137A7C0B-BC44-4D3F-A687-A84CE25AC375}" type="presOf" srcId="{94D8B619-55F7-4F21-B5AC-18B9B76D9636}" destId="{71E4310F-66CB-451C-8F32-ADD6A2054262}" srcOrd="0" destOrd="0" presId="urn:microsoft.com/office/officeart/2005/8/layout/radial5"/>
    <dgm:cxn modelId="{E803492A-9C23-4A02-AEC6-32C7E80D974F}" type="presOf" srcId="{7BFEA42F-9375-44FC-B8BD-4C7C149A1C0B}" destId="{C0725420-3336-4C41-8834-0520DFD008AC}" srcOrd="1" destOrd="0" presId="urn:microsoft.com/office/officeart/2005/8/layout/radial5"/>
    <dgm:cxn modelId="{762CFF64-B94F-467A-A75F-FA3F4105DED1}" srcId="{79E3F798-0EA3-43EE-ABF9-F956049D9F68}" destId="{646EA616-DC7B-4C0F-92A2-73A079A37D1C}" srcOrd="4" destOrd="0" parTransId="{7BFEA42F-9375-44FC-B8BD-4C7C149A1C0B}" sibTransId="{BAC84903-B6EE-46A4-97A5-FC9A4F7E86FC}"/>
    <dgm:cxn modelId="{667CA3BE-6A94-4BDD-BEA8-6B50C3A39D05}" srcId="{996F4513-F0A8-4E59-9DCE-B96757E2D946}" destId="{79E3F798-0EA3-43EE-ABF9-F956049D9F68}" srcOrd="0" destOrd="0" parTransId="{427E6AC9-BDB8-4E1A-A75B-345B29294673}" sibTransId="{3BBCF5E3-2B5B-4E3D-9EDF-A418CBF15D49}"/>
    <dgm:cxn modelId="{DCEE1400-77CA-4A85-9939-C01850690D89}" type="presOf" srcId="{C250CA6B-E00F-4C03-8F78-663FDB5B4C07}" destId="{935AEE40-384D-4EE5-BF95-CD5996C2D7A5}" srcOrd="1" destOrd="0" presId="urn:microsoft.com/office/officeart/2005/8/layout/radial5"/>
    <dgm:cxn modelId="{6EA9D65C-998F-43F2-8E75-6F6518CAD558}" type="presParOf" srcId="{B429C381-B89A-4D39-A531-61700719A43F}" destId="{139B2EDB-D323-4012-A54B-281C90BB3F0C}" srcOrd="0" destOrd="0" presId="urn:microsoft.com/office/officeart/2005/8/layout/radial5"/>
    <dgm:cxn modelId="{F07E0EFF-D4CD-48E4-B0BF-D312820617DC}" type="presParOf" srcId="{B429C381-B89A-4D39-A531-61700719A43F}" destId="{0CCCF9B1-D84E-46F5-9DD4-3E2AAFED882B}" srcOrd="1" destOrd="0" presId="urn:microsoft.com/office/officeart/2005/8/layout/radial5"/>
    <dgm:cxn modelId="{EFF55131-2270-4943-8FC5-7E3F5C007F3D}" type="presParOf" srcId="{0CCCF9B1-D84E-46F5-9DD4-3E2AAFED882B}" destId="{559B7AD2-E8B6-481F-9804-55111B758FC6}" srcOrd="0" destOrd="0" presId="urn:microsoft.com/office/officeart/2005/8/layout/radial5"/>
    <dgm:cxn modelId="{5638D749-8274-4DB6-8EF7-B4B4F2B667C7}" type="presParOf" srcId="{B429C381-B89A-4D39-A531-61700719A43F}" destId="{0FFC0817-C6EB-4FF2-B686-411247795F59}" srcOrd="2" destOrd="0" presId="urn:microsoft.com/office/officeart/2005/8/layout/radial5"/>
    <dgm:cxn modelId="{DDE12E16-CEEB-498F-8EFE-3F701AEB8222}" type="presParOf" srcId="{B429C381-B89A-4D39-A531-61700719A43F}" destId="{71E4310F-66CB-451C-8F32-ADD6A2054262}" srcOrd="3" destOrd="0" presId="urn:microsoft.com/office/officeart/2005/8/layout/radial5"/>
    <dgm:cxn modelId="{B18822FF-DF3D-432A-8250-CE3F52A643C8}" type="presParOf" srcId="{71E4310F-66CB-451C-8F32-ADD6A2054262}" destId="{01618C67-2296-4F5F-B3F1-EA85C1AD88AA}" srcOrd="0" destOrd="0" presId="urn:microsoft.com/office/officeart/2005/8/layout/radial5"/>
    <dgm:cxn modelId="{642FF607-2D5F-41B3-A2F0-2EBF244C35F2}" type="presParOf" srcId="{B429C381-B89A-4D39-A531-61700719A43F}" destId="{01478464-A02A-403F-9DB8-FCF1EBB9EDEF}" srcOrd="4" destOrd="0" presId="urn:microsoft.com/office/officeart/2005/8/layout/radial5"/>
    <dgm:cxn modelId="{B307C6C6-D5E6-41B5-A708-2A467AA8F416}" type="presParOf" srcId="{B429C381-B89A-4D39-A531-61700719A43F}" destId="{26CB440A-4E94-49AE-B69F-EA029B6483A1}" srcOrd="5" destOrd="0" presId="urn:microsoft.com/office/officeart/2005/8/layout/radial5"/>
    <dgm:cxn modelId="{4FCE1E01-7AD5-44C6-9A7D-8A378E382AF7}" type="presParOf" srcId="{26CB440A-4E94-49AE-B69F-EA029B6483A1}" destId="{48B50EB1-8A06-4FDE-A49B-C611EAB84A9E}" srcOrd="0" destOrd="0" presId="urn:microsoft.com/office/officeart/2005/8/layout/radial5"/>
    <dgm:cxn modelId="{D05633CA-07AB-45DB-8209-F114291DF321}" type="presParOf" srcId="{B429C381-B89A-4D39-A531-61700719A43F}" destId="{EE6FF3F8-8F23-489A-A2F5-4FE99B7AAA68}" srcOrd="6" destOrd="0" presId="urn:microsoft.com/office/officeart/2005/8/layout/radial5"/>
    <dgm:cxn modelId="{DB7D5B5F-81E2-4BA3-AA23-3323F6539D90}" type="presParOf" srcId="{B429C381-B89A-4D39-A531-61700719A43F}" destId="{FD6A0B28-1DDB-4D72-9C94-83BEFFF95423}" srcOrd="7" destOrd="0" presId="urn:microsoft.com/office/officeart/2005/8/layout/radial5"/>
    <dgm:cxn modelId="{3405904F-3E5D-4D68-835A-68B04B281CD1}" type="presParOf" srcId="{FD6A0B28-1DDB-4D72-9C94-83BEFFF95423}" destId="{A7A0E0E5-6063-4568-A360-C8207FAFAE40}" srcOrd="0" destOrd="0" presId="urn:microsoft.com/office/officeart/2005/8/layout/radial5"/>
    <dgm:cxn modelId="{E9C95BFD-60C2-4A57-8481-B4350287E7D8}" type="presParOf" srcId="{B429C381-B89A-4D39-A531-61700719A43F}" destId="{34AC0BA7-6CD2-4DB0-A38A-F2C169C1F5DE}" srcOrd="8" destOrd="0" presId="urn:microsoft.com/office/officeart/2005/8/layout/radial5"/>
    <dgm:cxn modelId="{CE0DA45A-FBC3-49B6-A1E5-FCBD398D34F3}" type="presParOf" srcId="{B429C381-B89A-4D39-A531-61700719A43F}" destId="{B1E24E05-FF1C-4FE5-9FA3-5167EDCA37C7}" srcOrd="9" destOrd="0" presId="urn:microsoft.com/office/officeart/2005/8/layout/radial5"/>
    <dgm:cxn modelId="{EAC23E75-6053-47C2-82CA-88843654DFAF}" type="presParOf" srcId="{B1E24E05-FF1C-4FE5-9FA3-5167EDCA37C7}" destId="{C0725420-3336-4C41-8834-0520DFD008AC}" srcOrd="0" destOrd="0" presId="urn:microsoft.com/office/officeart/2005/8/layout/radial5"/>
    <dgm:cxn modelId="{B2DBCBC0-0B72-450A-967B-5A29740424B7}" type="presParOf" srcId="{B429C381-B89A-4D39-A531-61700719A43F}" destId="{913C35B6-034B-4B18-BCA9-63F86C86FA6B}" srcOrd="10" destOrd="0" presId="urn:microsoft.com/office/officeart/2005/8/layout/radial5"/>
    <dgm:cxn modelId="{8C3DBBC9-1778-445A-9929-5C538290E875}" type="presParOf" srcId="{B429C381-B89A-4D39-A531-61700719A43F}" destId="{1354EACA-A1DF-4A23-A64D-CC9ACC8AADA6}" srcOrd="11" destOrd="0" presId="urn:microsoft.com/office/officeart/2005/8/layout/radial5"/>
    <dgm:cxn modelId="{B13834E4-7F3C-49FD-A6F8-C660F502C4FB}" type="presParOf" srcId="{1354EACA-A1DF-4A23-A64D-CC9ACC8AADA6}" destId="{935AEE40-384D-4EE5-BF95-CD5996C2D7A5}" srcOrd="0" destOrd="0" presId="urn:microsoft.com/office/officeart/2005/8/layout/radial5"/>
    <dgm:cxn modelId="{9A593BAC-515E-48F6-BB44-DB10E41FE313}" type="presParOf" srcId="{B429C381-B89A-4D39-A531-61700719A43F}" destId="{1F2B078C-7142-47B0-B298-61B3AD6B7CFF}" srcOrd="12" destOrd="0" presId="urn:microsoft.com/office/officeart/2005/8/layout/radial5"/>
    <dgm:cxn modelId="{C1BD2170-93E2-4FC9-BCAB-F7738027FFD0}" type="presParOf" srcId="{B429C381-B89A-4D39-A531-61700719A43F}" destId="{3ECC37F3-B620-4918-925D-408DE785C687}" srcOrd="13" destOrd="0" presId="urn:microsoft.com/office/officeart/2005/8/layout/radial5"/>
    <dgm:cxn modelId="{EE90A4D5-C7FE-475F-9FBA-913872660CB8}" type="presParOf" srcId="{3ECC37F3-B620-4918-925D-408DE785C687}" destId="{0B261A59-828C-45CE-A4B0-1FACE674DF28}" srcOrd="0" destOrd="0" presId="urn:microsoft.com/office/officeart/2005/8/layout/radial5"/>
    <dgm:cxn modelId="{09AD3105-DB7C-4A2D-B62E-05D48D2A2883}" type="presParOf" srcId="{B429C381-B89A-4D39-A531-61700719A43F}" destId="{B884FD1E-91B0-4994-A1E6-2D0077C4419C}" srcOrd="14" destOrd="0" presId="urn:microsoft.com/office/officeart/2005/8/layout/radial5"/>
    <dgm:cxn modelId="{D70C7F56-5FAC-4AB3-93B0-E74768904DA2}" type="presParOf" srcId="{B429C381-B89A-4D39-A531-61700719A43F}" destId="{2604EEF8-4443-4DF3-A56B-6678088D5123}" srcOrd="15" destOrd="0" presId="urn:microsoft.com/office/officeart/2005/8/layout/radial5"/>
    <dgm:cxn modelId="{CAB7DE0E-43BD-4D11-8D15-0AB6F3E7A347}" type="presParOf" srcId="{2604EEF8-4443-4DF3-A56B-6678088D5123}" destId="{49EF2EC3-7893-4DFA-909B-D0E34B9E1A53}" srcOrd="0" destOrd="0" presId="urn:microsoft.com/office/officeart/2005/8/layout/radial5"/>
    <dgm:cxn modelId="{4FF72293-7260-422C-B1E3-B43743662872}" type="presParOf" srcId="{B429C381-B89A-4D39-A531-61700719A43F}" destId="{15E3EC06-F7DD-4E63-B6CD-72218E4BBD51}" srcOrd="16" destOrd="0" presId="urn:microsoft.com/office/officeart/2005/8/layout/radial5"/>
    <dgm:cxn modelId="{1B0EABF6-3028-49BA-9DB0-8F3093DE69AB}" type="presParOf" srcId="{B429C381-B89A-4D39-A531-61700719A43F}" destId="{B1A4DF69-5C7B-4AA7-8DAD-F2CBA51DB6A2}" srcOrd="17" destOrd="0" presId="urn:microsoft.com/office/officeart/2005/8/layout/radial5"/>
    <dgm:cxn modelId="{197D3F40-69DA-4DF4-A0B2-DAA699B0EBD4}" type="presParOf" srcId="{B1A4DF69-5C7B-4AA7-8DAD-F2CBA51DB6A2}" destId="{45A9BA2A-3DD4-4356-AA26-34B168BE0BE9}" srcOrd="0" destOrd="0" presId="urn:microsoft.com/office/officeart/2005/8/layout/radial5"/>
    <dgm:cxn modelId="{864184D6-AB14-45D1-A41B-F8EB7509D7B9}" type="presParOf" srcId="{B429C381-B89A-4D39-A531-61700719A43F}" destId="{E25A913C-3A43-4061-96C7-D47B6787C83F}" srcOrd="18" destOrd="0" presId="urn:microsoft.com/office/officeart/2005/8/layout/radial5"/>
    <dgm:cxn modelId="{0B41C32F-A2FC-4B5A-8BD0-E2CF9E29139F}" type="presParOf" srcId="{B429C381-B89A-4D39-A531-61700719A43F}" destId="{54BB208A-85D7-4AE7-B290-8982CCF645D8}" srcOrd="19" destOrd="0" presId="urn:microsoft.com/office/officeart/2005/8/layout/radial5"/>
    <dgm:cxn modelId="{B6078F7C-8157-4EE5-87D3-55ADF28865F2}" type="presParOf" srcId="{54BB208A-85D7-4AE7-B290-8982CCF645D8}" destId="{F5692134-FB92-4B3C-B871-3CECB9CAC62D}" srcOrd="0" destOrd="0" presId="urn:microsoft.com/office/officeart/2005/8/layout/radial5"/>
    <dgm:cxn modelId="{5D5092A9-77E8-4C1C-9E7B-849A570766A8}" type="presParOf" srcId="{B429C381-B89A-4D39-A531-61700719A43F}" destId="{732ED011-FBEA-4F32-B2D3-B51F3CF28FE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3E2FD-4518-48F6-9370-0402D1CA2F73}">
      <dsp:nvSpPr>
        <dsp:cNvPr id="0" name=""/>
        <dsp:cNvSpPr/>
      </dsp:nvSpPr>
      <dsp:spPr>
        <a:xfrm>
          <a:off x="0" y="0"/>
          <a:ext cx="8290983" cy="24872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22944-CAE9-4021-A499-FBF2A1451C04}">
      <dsp:nvSpPr>
        <dsp:cNvPr id="0" name=""/>
        <dsp:cNvSpPr/>
      </dsp:nvSpPr>
      <dsp:spPr>
        <a:xfrm>
          <a:off x="251012" y="331639"/>
          <a:ext cx="1811385" cy="1824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79B57-3DEE-4408-9CB2-3E8720D29E9D}">
      <dsp:nvSpPr>
        <dsp:cNvPr id="0" name=""/>
        <dsp:cNvSpPr/>
      </dsp:nvSpPr>
      <dsp:spPr>
        <a:xfrm rot="10800000">
          <a:off x="251012" y="2487294"/>
          <a:ext cx="1811385" cy="3040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solidFill>
                <a:schemeClr val="accent5">
                  <a:lumMod val="20000"/>
                  <a:lumOff val="80000"/>
                </a:schemeClr>
              </a:solidFill>
            </a:rPr>
            <a:t>Expand your Business with Elastic Cloud Storage</a:t>
          </a:r>
          <a:r>
            <a:rPr lang="en-US" sz="17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No more On-premises Infrastructure </a:t>
          </a:r>
        </a:p>
      </dsp:txBody>
      <dsp:txXfrm rot="10800000">
        <a:off x="306718" y="2487294"/>
        <a:ext cx="1699973" cy="2984321"/>
      </dsp:txXfrm>
    </dsp:sp>
    <dsp:sp modelId="{B599D6BC-4C1D-4E43-8974-D934BC20262D}">
      <dsp:nvSpPr>
        <dsp:cNvPr id="0" name=""/>
        <dsp:cNvSpPr/>
      </dsp:nvSpPr>
      <dsp:spPr>
        <a:xfrm>
          <a:off x="2243536" y="331639"/>
          <a:ext cx="1811385" cy="1824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B5D1C-1AEE-455B-B9D1-D405F965559D}">
      <dsp:nvSpPr>
        <dsp:cNvPr id="0" name=""/>
        <dsp:cNvSpPr/>
      </dsp:nvSpPr>
      <dsp:spPr>
        <a:xfrm rot="10800000">
          <a:off x="2243536" y="2487294"/>
          <a:ext cx="1811385" cy="3040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Empower Team Work with Quick and Modern Sites in Cloud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Low and Medium business</a:t>
          </a:r>
          <a:r>
            <a:rPr lang="en-US" sz="1200" kern="1200" dirty="0"/>
            <a:t> impact (LBI &amp; MBI) sites in Cloud</a:t>
          </a:r>
        </a:p>
      </dsp:txBody>
      <dsp:txXfrm rot="10800000">
        <a:off x="2299242" y="2487294"/>
        <a:ext cx="1699973" cy="2984321"/>
      </dsp:txXfrm>
    </dsp:sp>
    <dsp:sp modelId="{9A27C610-D1DF-4E58-AAFA-A843DA9C2A25}">
      <dsp:nvSpPr>
        <dsp:cNvPr id="0" name=""/>
        <dsp:cNvSpPr/>
      </dsp:nvSpPr>
      <dsp:spPr>
        <a:xfrm>
          <a:off x="4236060" y="331639"/>
          <a:ext cx="1811385" cy="1824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70A79-8925-46DC-85CB-D8E982B116F5}">
      <dsp:nvSpPr>
        <dsp:cNvPr id="0" name=""/>
        <dsp:cNvSpPr/>
      </dsp:nvSpPr>
      <dsp:spPr>
        <a:xfrm rot="10800000">
          <a:off x="4236060" y="2487294"/>
          <a:ext cx="1811385" cy="3040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External Collaboration without punching hole in your Firewall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Extranet sites in Cloud, Simple &amp; Secure Collab</a:t>
          </a:r>
          <a:endParaRPr lang="en-US" sz="1200" kern="1200" dirty="0"/>
        </a:p>
      </dsp:txBody>
      <dsp:txXfrm rot="10800000">
        <a:off x="4291766" y="2487294"/>
        <a:ext cx="1699973" cy="2984321"/>
      </dsp:txXfrm>
    </dsp:sp>
    <dsp:sp modelId="{CC03B95E-7F16-48EF-9DD0-A1C2EC72DA18}">
      <dsp:nvSpPr>
        <dsp:cNvPr id="0" name=""/>
        <dsp:cNvSpPr/>
      </dsp:nvSpPr>
      <dsp:spPr>
        <a:xfrm>
          <a:off x="6228584" y="331639"/>
          <a:ext cx="1811385" cy="1824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376D8-821C-473A-8291-C91806C7B22D}">
      <dsp:nvSpPr>
        <dsp:cNvPr id="0" name=""/>
        <dsp:cNvSpPr/>
      </dsp:nvSpPr>
      <dsp:spPr>
        <a:xfrm rot="10800000">
          <a:off x="6228584" y="2487294"/>
          <a:ext cx="1811385" cy="3040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Offer Modern Productivity Experiences to your On-premises Users, no migration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Tap onto O365 innovations like Video, Delve etc.,</a:t>
          </a:r>
          <a:endParaRPr lang="en-US" sz="1600" kern="1200" dirty="0"/>
        </a:p>
      </dsp:txBody>
      <dsp:txXfrm rot="10800000">
        <a:off x="6284290" y="2487294"/>
        <a:ext cx="1699973" cy="2984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B2EDB-D323-4012-A54B-281C90BB3F0C}">
      <dsp:nvSpPr>
        <dsp:cNvPr id="0" name=""/>
        <dsp:cNvSpPr/>
      </dsp:nvSpPr>
      <dsp:spPr>
        <a:xfrm>
          <a:off x="5164030" y="2202590"/>
          <a:ext cx="1387180" cy="13871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SharePoint OneDrive Hybrid Scenarios</a:t>
          </a:r>
        </a:p>
      </dsp:txBody>
      <dsp:txXfrm>
        <a:off x="5367178" y="2405738"/>
        <a:ext cx="980884" cy="980884"/>
      </dsp:txXfrm>
    </dsp:sp>
    <dsp:sp modelId="{0CCCF9B1-D84E-46F5-9DD4-3E2AAFED882B}">
      <dsp:nvSpPr>
        <dsp:cNvPr id="0" name=""/>
        <dsp:cNvSpPr/>
      </dsp:nvSpPr>
      <dsp:spPr>
        <a:xfrm rot="16200000">
          <a:off x="5569327" y="1439138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>
        <a:off x="5640073" y="1604212"/>
        <a:ext cx="435094" cy="282985"/>
      </dsp:txXfrm>
    </dsp:sp>
    <dsp:sp modelId="{0FFC0817-C6EB-4FF2-B686-411247795F59}">
      <dsp:nvSpPr>
        <dsp:cNvPr id="0" name=""/>
        <dsp:cNvSpPr/>
      </dsp:nvSpPr>
      <dsp:spPr>
        <a:xfrm>
          <a:off x="5302748" y="4947"/>
          <a:ext cx="1109744" cy="11097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Hybrid Scenario Picker</a:t>
          </a:r>
        </a:p>
      </dsp:txBody>
      <dsp:txXfrm>
        <a:off x="5465266" y="167465"/>
        <a:ext cx="784708" cy="784708"/>
      </dsp:txXfrm>
    </dsp:sp>
    <dsp:sp modelId="{71E4310F-66CB-451C-8F32-ADD6A2054262}">
      <dsp:nvSpPr>
        <dsp:cNvPr id="0" name=""/>
        <dsp:cNvSpPr/>
      </dsp:nvSpPr>
      <dsp:spPr>
        <a:xfrm rot="18360000">
          <a:off x="6287143" y="1672371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/>
        </a:p>
      </dsp:txBody>
      <dsp:txXfrm>
        <a:off x="6316306" y="1823934"/>
        <a:ext cx="435094" cy="282985"/>
      </dsp:txXfrm>
    </dsp:sp>
    <dsp:sp modelId="{01478464-A02A-403F-9DB8-FCF1EBB9EDEF}">
      <dsp:nvSpPr>
        <dsp:cNvPr id="0" name=""/>
        <dsp:cNvSpPr/>
      </dsp:nvSpPr>
      <dsp:spPr>
        <a:xfrm>
          <a:off x="6676026" y="451152"/>
          <a:ext cx="1109744" cy="11097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Hybrid OneDrive</a:t>
          </a:r>
        </a:p>
      </dsp:txBody>
      <dsp:txXfrm>
        <a:off x="6838544" y="613670"/>
        <a:ext cx="784708" cy="784708"/>
      </dsp:txXfrm>
    </dsp:sp>
    <dsp:sp modelId="{26CB440A-4E94-49AE-B69F-EA029B6483A1}">
      <dsp:nvSpPr>
        <dsp:cNvPr id="0" name=""/>
        <dsp:cNvSpPr/>
      </dsp:nvSpPr>
      <dsp:spPr>
        <a:xfrm rot="20520000">
          <a:off x="6730777" y="2282981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/>
        </a:p>
      </dsp:txBody>
      <dsp:txXfrm>
        <a:off x="6734240" y="2399171"/>
        <a:ext cx="435094" cy="282985"/>
      </dsp:txXfrm>
    </dsp:sp>
    <dsp:sp modelId="{EE6FF3F8-8F23-489A-A2F5-4FE99B7AAA68}">
      <dsp:nvSpPr>
        <dsp:cNvPr id="0" name=""/>
        <dsp:cNvSpPr/>
      </dsp:nvSpPr>
      <dsp:spPr>
        <a:xfrm>
          <a:off x="7524759" y="1619332"/>
          <a:ext cx="1109744" cy="1109744"/>
        </a:xfrm>
        <a:prstGeom prst="ellipse">
          <a:avLst/>
        </a:prstGeom>
        <a:solidFill>
          <a:schemeClr val="accent6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Hybrid Teams Sites</a:t>
          </a:r>
        </a:p>
      </dsp:txBody>
      <dsp:txXfrm>
        <a:off x="7687277" y="1781850"/>
        <a:ext cx="784708" cy="784708"/>
      </dsp:txXfrm>
    </dsp:sp>
    <dsp:sp modelId="{FD6A0B28-1DDB-4D72-9C94-83BEFFF95423}">
      <dsp:nvSpPr>
        <dsp:cNvPr id="0" name=""/>
        <dsp:cNvSpPr/>
      </dsp:nvSpPr>
      <dsp:spPr>
        <a:xfrm rot="1080000">
          <a:off x="6730777" y="3037737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/>
        </a:p>
      </dsp:txBody>
      <dsp:txXfrm>
        <a:off x="6734240" y="3110203"/>
        <a:ext cx="435094" cy="282985"/>
      </dsp:txXfrm>
    </dsp:sp>
    <dsp:sp modelId="{34AC0BA7-6CD2-4DB0-A38A-F2C169C1F5DE}">
      <dsp:nvSpPr>
        <dsp:cNvPr id="0" name=""/>
        <dsp:cNvSpPr/>
      </dsp:nvSpPr>
      <dsp:spPr>
        <a:xfrm>
          <a:off x="7524759" y="3063283"/>
          <a:ext cx="1109744" cy="11097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B2B Extranet Sites</a:t>
          </a:r>
        </a:p>
      </dsp:txBody>
      <dsp:txXfrm>
        <a:off x="7687277" y="3225801"/>
        <a:ext cx="784708" cy="784708"/>
      </dsp:txXfrm>
    </dsp:sp>
    <dsp:sp modelId="{B1E24E05-FF1C-4FE5-9FA3-5167EDCA37C7}">
      <dsp:nvSpPr>
        <dsp:cNvPr id="0" name=""/>
        <dsp:cNvSpPr/>
      </dsp:nvSpPr>
      <dsp:spPr>
        <a:xfrm rot="3240000">
          <a:off x="6287143" y="3648348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>
        <a:off x="6316306" y="3685441"/>
        <a:ext cx="435094" cy="282985"/>
      </dsp:txXfrm>
    </dsp:sp>
    <dsp:sp modelId="{913C35B6-034B-4B18-BCA9-63F86C86FA6B}">
      <dsp:nvSpPr>
        <dsp:cNvPr id="0" name=""/>
        <dsp:cNvSpPr/>
      </dsp:nvSpPr>
      <dsp:spPr>
        <a:xfrm>
          <a:off x="6676026" y="4231464"/>
          <a:ext cx="1109744" cy="11097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Cloud Search App &amp; Delve</a:t>
          </a:r>
        </a:p>
      </dsp:txBody>
      <dsp:txXfrm>
        <a:off x="6838544" y="4393982"/>
        <a:ext cx="784708" cy="784708"/>
      </dsp:txXfrm>
    </dsp:sp>
    <dsp:sp modelId="{1354EACA-A1DF-4A23-A64D-CC9ACC8AADA6}">
      <dsp:nvSpPr>
        <dsp:cNvPr id="0" name=""/>
        <dsp:cNvSpPr/>
      </dsp:nvSpPr>
      <dsp:spPr>
        <a:xfrm rot="5400000">
          <a:off x="5569327" y="3881580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>
        <a:off x="5640073" y="3905162"/>
        <a:ext cx="435094" cy="282985"/>
      </dsp:txXfrm>
    </dsp:sp>
    <dsp:sp modelId="{1F2B078C-7142-47B0-B298-61B3AD6B7CFF}">
      <dsp:nvSpPr>
        <dsp:cNvPr id="0" name=""/>
        <dsp:cNvSpPr/>
      </dsp:nvSpPr>
      <dsp:spPr>
        <a:xfrm>
          <a:off x="5302748" y="4677669"/>
          <a:ext cx="1109744" cy="11097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Hybrid Profile Redirect </a:t>
          </a:r>
        </a:p>
      </dsp:txBody>
      <dsp:txXfrm>
        <a:off x="5465266" y="4840187"/>
        <a:ext cx="784708" cy="784708"/>
      </dsp:txXfrm>
    </dsp:sp>
    <dsp:sp modelId="{3ECC37F3-B620-4918-925D-408DE785C687}">
      <dsp:nvSpPr>
        <dsp:cNvPr id="0" name=""/>
        <dsp:cNvSpPr/>
      </dsp:nvSpPr>
      <dsp:spPr>
        <a:xfrm rot="7560000">
          <a:off x="4851511" y="3648348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b="1" kern="1200"/>
        </a:p>
      </dsp:txBody>
      <dsp:txXfrm rot="10800000">
        <a:off x="4963840" y="3685441"/>
        <a:ext cx="435094" cy="282985"/>
      </dsp:txXfrm>
    </dsp:sp>
    <dsp:sp modelId="{B884FD1E-91B0-4994-A1E6-2D0077C4419C}">
      <dsp:nvSpPr>
        <dsp:cNvPr id="0" name=""/>
        <dsp:cNvSpPr/>
      </dsp:nvSpPr>
      <dsp:spPr>
        <a:xfrm>
          <a:off x="3929469" y="4231464"/>
          <a:ext cx="1109744" cy="11097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7. Hybrid Ext App Launcher</a:t>
          </a:r>
        </a:p>
      </dsp:txBody>
      <dsp:txXfrm>
        <a:off x="4091987" y="4393982"/>
        <a:ext cx="784708" cy="784708"/>
      </dsp:txXfrm>
    </dsp:sp>
    <dsp:sp modelId="{2604EEF8-4443-4DF3-A56B-6678088D5123}">
      <dsp:nvSpPr>
        <dsp:cNvPr id="0" name=""/>
        <dsp:cNvSpPr/>
      </dsp:nvSpPr>
      <dsp:spPr>
        <a:xfrm rot="9720000">
          <a:off x="4407877" y="3037737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 rot="10800000">
        <a:off x="4545906" y="3110203"/>
        <a:ext cx="435094" cy="282985"/>
      </dsp:txXfrm>
    </dsp:sp>
    <dsp:sp modelId="{15E3EC06-F7DD-4E63-B6CD-72218E4BBD51}">
      <dsp:nvSpPr>
        <dsp:cNvPr id="0" name=""/>
        <dsp:cNvSpPr/>
      </dsp:nvSpPr>
      <dsp:spPr>
        <a:xfrm>
          <a:off x="3080736" y="3063283"/>
          <a:ext cx="1109744" cy="1109744"/>
        </a:xfrm>
        <a:prstGeom prst="ellipse">
          <a:avLst/>
        </a:prstGeom>
        <a:solidFill>
          <a:schemeClr val="tx2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8. Modern Attach EXO+ODB</a:t>
          </a:r>
        </a:p>
      </dsp:txBody>
      <dsp:txXfrm>
        <a:off x="3243254" y="3225801"/>
        <a:ext cx="784708" cy="784708"/>
      </dsp:txXfrm>
    </dsp:sp>
    <dsp:sp modelId="{B1A4DF69-5C7B-4AA7-8DAD-F2CBA51DB6A2}">
      <dsp:nvSpPr>
        <dsp:cNvPr id="0" name=""/>
        <dsp:cNvSpPr/>
      </dsp:nvSpPr>
      <dsp:spPr>
        <a:xfrm rot="11880000">
          <a:off x="4407877" y="2282981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/>
        </a:p>
      </dsp:txBody>
      <dsp:txXfrm rot="10800000">
        <a:off x="4545906" y="2399171"/>
        <a:ext cx="435094" cy="282985"/>
      </dsp:txXfrm>
    </dsp:sp>
    <dsp:sp modelId="{E25A913C-3A43-4061-96C7-D47B6787C83F}">
      <dsp:nvSpPr>
        <dsp:cNvPr id="0" name=""/>
        <dsp:cNvSpPr/>
      </dsp:nvSpPr>
      <dsp:spPr>
        <a:xfrm>
          <a:off x="3080736" y="1619332"/>
          <a:ext cx="1109744" cy="11097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9. Hybrid Taxonomy**</a:t>
          </a:r>
        </a:p>
      </dsp:txBody>
      <dsp:txXfrm>
        <a:off x="3243254" y="1781850"/>
        <a:ext cx="784708" cy="784708"/>
      </dsp:txXfrm>
    </dsp:sp>
    <dsp:sp modelId="{54BB208A-85D7-4AE7-B290-8982CCF645D8}">
      <dsp:nvSpPr>
        <dsp:cNvPr id="0" name=""/>
        <dsp:cNvSpPr/>
      </dsp:nvSpPr>
      <dsp:spPr>
        <a:xfrm rot="14040000">
          <a:off x="4851511" y="1672371"/>
          <a:ext cx="576586" cy="471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963840" y="1823934"/>
        <a:ext cx="435094" cy="282985"/>
      </dsp:txXfrm>
    </dsp:sp>
    <dsp:sp modelId="{732ED011-FBEA-4F32-B2D3-B51F3CF28FE0}">
      <dsp:nvSpPr>
        <dsp:cNvPr id="0" name=""/>
        <dsp:cNvSpPr/>
      </dsp:nvSpPr>
      <dsp:spPr>
        <a:xfrm>
          <a:off x="3929469" y="451152"/>
          <a:ext cx="1109744" cy="11097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10. Hybrid Auditing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**</a:t>
          </a:r>
        </a:p>
      </dsp:txBody>
      <dsp:txXfrm>
        <a:off x="4091987" y="613670"/>
        <a:ext cx="784708" cy="784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9/28/2016 2:35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9/28/2016 2:35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2:35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929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2:35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598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2:35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637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7D118-1690-458F-B4D2-F9DA5D6F50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2:35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17470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568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47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381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715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2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506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67425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56329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8869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6623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888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49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553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8656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77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59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9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9161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25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52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27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495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81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30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50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87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53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5004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6095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8247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431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82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026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20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64163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1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18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itle 32779"/>
          <p:cNvSpPr>
            <a:spLocks noGrp="1" noChangeArrowheads="1"/>
          </p:cNvSpPr>
          <p:nvPr>
            <p:ph type="ctrTitle"/>
          </p:nvPr>
        </p:nvSpPr>
        <p:spPr>
          <a:xfrm>
            <a:off x="932736" y="544019"/>
            <a:ext cx="10571004" cy="2564659"/>
          </a:xfrm>
          <a:noFill/>
        </p:spPr>
        <p:txBody>
          <a:bodyPr anchor="b"/>
          <a:lstStyle>
            <a:lvl1pPr algn="r">
              <a:defRPr sz="4352" b="1">
                <a:solidFill>
                  <a:srgbClr val="22AFE7"/>
                </a:solidFill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781" name="Subtitle 32780"/>
          <p:cNvSpPr>
            <a:spLocks noGrp="1" noChangeArrowheads="1"/>
          </p:cNvSpPr>
          <p:nvPr>
            <p:ph type="subTitle" idx="1"/>
          </p:nvPr>
        </p:nvSpPr>
        <p:spPr>
          <a:xfrm>
            <a:off x="2798207" y="3186395"/>
            <a:ext cx="8705533" cy="1321188"/>
          </a:xfrm>
        </p:spPr>
        <p:txBody>
          <a:bodyPr/>
          <a:lstStyle>
            <a:lvl1pPr marL="0" indent="0" algn="r">
              <a:buNone/>
              <a:defRPr b="0"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63" y="5448405"/>
            <a:ext cx="4870953" cy="1036642"/>
          </a:xfrm>
          <a:prstGeom prst="rect">
            <a:avLst/>
          </a:prstGeom>
        </p:spPr>
      </p:pic>
      <p:pic>
        <p:nvPicPr>
          <p:cNvPr id="3" name="Picture 2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" y="5448405"/>
            <a:ext cx="4988325" cy="103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81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866114" rtl="0" eaLnBrk="1" fontAlgn="base" hangingPunct="1">
              <a:spcBef>
                <a:spcPct val="0"/>
              </a:spcBef>
              <a:spcAft>
                <a:spcPct val="0"/>
              </a:spcAft>
              <a:defRPr lang="en-US" sz="3944" b="1" dirty="0">
                <a:solidFill>
                  <a:schemeClr val="tx2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4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8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8" name="Picture 7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5688"/>
      </p:ext>
    </p:extLst>
  </p:cSld>
  <p:clrMapOvr>
    <a:masterClrMapping/>
  </p:clrMapOvr>
  <p:transition>
    <p:fade/>
  </p:transition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rtlCol="0"/>
          <a:lstStyle>
            <a:lvl1pPr marL="0" indent="0" algn="ctr" defTabSz="-18866114" rtl="0" eaLnBrk="1" fontAlgn="base" hangingPunct="1">
              <a:spcBef>
                <a:spcPct val="0"/>
              </a:spcBef>
              <a:spcAft>
                <a:spcPct val="0"/>
              </a:spcAft>
              <a:defRPr lang="en-US" sz="3944" b="1" dirty="0">
                <a:solidFill>
                  <a:schemeClr val="tx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4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8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9" name="Picture 8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437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9" name="Picture 8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64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6" name="Picture 5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10" name="Picture 9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935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36" y="2964579"/>
            <a:ext cx="10571004" cy="1530051"/>
          </a:xfrm>
        </p:spPr>
        <p:txBody>
          <a:bodyPr anchor="b"/>
          <a:lstStyle>
            <a:lvl1pPr marL="0" indent="0">
              <a:buNone/>
              <a:defRPr sz="2856" i="0">
                <a:solidFill>
                  <a:schemeClr val="tx1"/>
                </a:solidFill>
              </a:defRPr>
            </a:lvl1pPr>
            <a:lvl2pPr marL="621746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2pPr>
            <a:lvl3pPr marL="1243493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865239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4pPr>
            <a:lvl5pPr marL="2486985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5pPr>
            <a:lvl6pPr marL="3108731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6pPr>
            <a:lvl7pPr marL="373047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7pPr>
            <a:lvl8pPr marL="4352224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8pPr>
            <a:lvl9pPr marL="497397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736" y="4585300"/>
            <a:ext cx="10571004" cy="77716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11" name="Picture 10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2799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944" b="1" dirty="0">
                <a:solidFill>
                  <a:schemeClr val="tx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4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8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12" name="Picture 11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9919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1824" y="398300"/>
            <a:ext cx="11192828" cy="77716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4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8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8809170" y="6492280"/>
            <a:ext cx="3627305" cy="4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  <p:pic>
        <p:nvPicPr>
          <p:cNvPr id="7" name="Picture 6" descr="Office365 F2014_or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4" y="6416920"/>
            <a:ext cx="2280022" cy="485239"/>
          </a:xfrm>
          <a:prstGeom prst="rect">
            <a:avLst/>
          </a:prstGeom>
        </p:spPr>
      </p:pic>
      <p:pic>
        <p:nvPicPr>
          <p:cNvPr id="12" name="Picture 11" descr="SharePoint F2014_orn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9" y="6416920"/>
            <a:ext cx="2405464" cy="4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6518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67" indent="0">
              <a:buNone/>
              <a:defRPr/>
            </a:lvl3pPr>
            <a:lvl4pPr marL="457133" indent="0">
              <a:buNone/>
              <a:defRPr/>
            </a:lvl4pPr>
            <a:lvl5pPr marL="6857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629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61815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75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22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745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0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0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824" y="1398905"/>
            <a:ext cx="11192828" cy="45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21824" y="310868"/>
            <a:ext cx="11192828" cy="77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51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</p:sldLayoutIdLst>
  <p:transition>
    <p:fade/>
  </p:transition>
  <p:hf hdr="0" ftr="0" dt="0"/>
  <p:txStyles>
    <p:titleStyle>
      <a:lvl1pPr marL="0" indent="0" algn="ctr" defTabSz="-18866114" rtl="0" eaLnBrk="1" fontAlgn="base" hangingPunct="1">
        <a:spcBef>
          <a:spcPct val="0"/>
        </a:spcBef>
        <a:spcAft>
          <a:spcPct val="0"/>
        </a:spcAft>
        <a:defRPr lang="en-US" sz="3944" b="1" dirty="0" smtClean="0">
          <a:solidFill>
            <a:schemeClr val="tx2"/>
          </a:solidFill>
          <a:latin typeface="Calibri"/>
          <a:ea typeface="+mj-ea"/>
          <a:cs typeface="Segoe UI" pitchFamily="34" charset="0"/>
        </a:defRPr>
      </a:lvl1pPr>
      <a:lvl2pPr marL="466310" indent="-466310" algn="ctr" defTabSz="-18866114" rtl="0" eaLnBrk="1" fontAlgn="base" hangingPunct="1">
        <a:spcBef>
          <a:spcPct val="0"/>
        </a:spcBef>
        <a:spcAft>
          <a:spcPct val="0"/>
        </a:spcAft>
        <a:defRPr sz="3808" b="1">
          <a:solidFill>
            <a:schemeClr val="tx2"/>
          </a:solidFill>
          <a:latin typeface="Myriad Pro" pitchFamily="34" charset="0"/>
          <a:cs typeface="Segoe UI" pitchFamily="34" charset="0"/>
        </a:defRPr>
      </a:lvl2pPr>
      <a:lvl3pPr marL="466310" indent="-466310" algn="ctr" defTabSz="-18866114" rtl="0" eaLnBrk="1" fontAlgn="base" hangingPunct="1">
        <a:spcBef>
          <a:spcPct val="0"/>
        </a:spcBef>
        <a:spcAft>
          <a:spcPct val="0"/>
        </a:spcAft>
        <a:defRPr sz="3808" b="1">
          <a:solidFill>
            <a:schemeClr val="tx2"/>
          </a:solidFill>
          <a:latin typeface="Myriad Pro" pitchFamily="34" charset="0"/>
          <a:cs typeface="Segoe UI" pitchFamily="34" charset="0"/>
        </a:defRPr>
      </a:lvl3pPr>
      <a:lvl4pPr marL="466310" indent="-466310" algn="ctr" defTabSz="-18866114" rtl="0" eaLnBrk="1" fontAlgn="base" hangingPunct="1">
        <a:spcBef>
          <a:spcPct val="0"/>
        </a:spcBef>
        <a:spcAft>
          <a:spcPct val="0"/>
        </a:spcAft>
        <a:defRPr sz="3808" b="1">
          <a:solidFill>
            <a:schemeClr val="tx2"/>
          </a:solidFill>
          <a:latin typeface="Myriad Pro" pitchFamily="34" charset="0"/>
          <a:cs typeface="Segoe UI" pitchFamily="34" charset="0"/>
        </a:defRPr>
      </a:lvl4pPr>
      <a:lvl5pPr marL="466310" indent="-466310" algn="ctr" defTabSz="-18866114" rtl="0" eaLnBrk="1" fontAlgn="base" hangingPunct="1">
        <a:spcBef>
          <a:spcPct val="0"/>
        </a:spcBef>
        <a:spcAft>
          <a:spcPct val="0"/>
        </a:spcAft>
        <a:defRPr sz="3808" b="1">
          <a:solidFill>
            <a:schemeClr val="tx2"/>
          </a:solidFill>
          <a:latin typeface="Myriad Pro" pitchFamily="34" charset="0"/>
          <a:cs typeface="Segoe UI" pitchFamily="34" charset="0"/>
        </a:defRPr>
      </a:lvl5pPr>
      <a:lvl6pPr marL="621746" algn="l" eaLnBrk="1" fontAlgn="base" hangingPunct="1">
        <a:spcBef>
          <a:spcPct val="0"/>
        </a:spcBef>
        <a:spcAft>
          <a:spcPct val="0"/>
        </a:spcAft>
        <a:defRPr sz="3808" b="1">
          <a:solidFill>
            <a:schemeClr val="tx2">
              <a:alpha val="100000"/>
            </a:schemeClr>
          </a:solidFill>
          <a:latin typeface="Verdana"/>
        </a:defRPr>
      </a:lvl6pPr>
      <a:lvl7pPr marL="1243493" algn="l" eaLnBrk="1" fontAlgn="base" hangingPunct="1">
        <a:spcBef>
          <a:spcPct val="0"/>
        </a:spcBef>
        <a:spcAft>
          <a:spcPct val="0"/>
        </a:spcAft>
        <a:defRPr sz="3808" b="1">
          <a:solidFill>
            <a:schemeClr val="tx2">
              <a:alpha val="100000"/>
            </a:schemeClr>
          </a:solidFill>
          <a:latin typeface="Verdana"/>
        </a:defRPr>
      </a:lvl7pPr>
      <a:lvl8pPr marL="1865239" algn="l" eaLnBrk="1" fontAlgn="base" hangingPunct="1">
        <a:spcBef>
          <a:spcPct val="0"/>
        </a:spcBef>
        <a:spcAft>
          <a:spcPct val="0"/>
        </a:spcAft>
        <a:defRPr sz="3808" b="1">
          <a:solidFill>
            <a:schemeClr val="tx2">
              <a:alpha val="100000"/>
            </a:schemeClr>
          </a:solidFill>
          <a:latin typeface="Verdana"/>
        </a:defRPr>
      </a:lvl8pPr>
      <a:lvl9pPr marL="2486985" algn="l" eaLnBrk="1" fontAlgn="base" hangingPunct="1">
        <a:spcBef>
          <a:spcPct val="0"/>
        </a:spcBef>
        <a:spcAft>
          <a:spcPct val="0"/>
        </a:spcAft>
        <a:defRPr sz="3808" b="1">
          <a:solidFill>
            <a:schemeClr val="tx2">
              <a:alpha val="100000"/>
            </a:schemeClr>
          </a:solidFill>
          <a:latin typeface="Verdana"/>
        </a:defRPr>
      </a:lvl9pPr>
    </p:titleStyle>
    <p:bodyStyle>
      <a:lvl1pPr marL="466310" indent="-466310" algn="l" defTabSz="-18866114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56" b="1">
          <a:solidFill>
            <a:schemeClr val="tx1"/>
          </a:solidFill>
          <a:latin typeface="Calibri" pitchFamily="34" charset="0"/>
          <a:ea typeface="+mn-ea"/>
          <a:cs typeface="Segoe UI" pitchFamily="34" charset="0"/>
        </a:defRPr>
      </a:lvl1pPr>
      <a:lvl2pPr marL="1010338" indent="-388591" algn="l" defTabSz="-18866114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584">
          <a:solidFill>
            <a:schemeClr val="tx1"/>
          </a:solidFill>
          <a:latin typeface="Calibri Light" pitchFamily="34" charset="0"/>
          <a:cs typeface="Segoe UI" pitchFamily="34" charset="0"/>
        </a:defRPr>
      </a:lvl2pPr>
      <a:lvl3pPr marL="1554366" indent="-310873" algn="l" defTabSz="-18866114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312">
          <a:solidFill>
            <a:schemeClr val="tx1"/>
          </a:solidFill>
          <a:latin typeface="Calibri Light" pitchFamily="34" charset="0"/>
          <a:cs typeface="Segoe UI" pitchFamily="34" charset="0"/>
        </a:defRPr>
      </a:lvl3pPr>
      <a:lvl4pPr marL="2176112" indent="-310873" algn="l" defTabSz="-18866114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040">
          <a:solidFill>
            <a:schemeClr val="tx1"/>
          </a:solidFill>
          <a:latin typeface="Calibri Light" pitchFamily="34" charset="0"/>
          <a:cs typeface="Segoe UI" pitchFamily="34" charset="0"/>
        </a:defRPr>
      </a:lvl4pPr>
      <a:lvl5pPr marL="2797858" indent="-310873" algn="l" defTabSz="-18866114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1768">
          <a:solidFill>
            <a:schemeClr val="tx1"/>
          </a:solidFill>
          <a:latin typeface="Calibri Light" pitchFamily="34" charset="0"/>
          <a:cs typeface="Segoe UI" pitchFamily="34" charset="0"/>
        </a:defRPr>
      </a:lvl5pPr>
      <a:lvl6pPr marL="3419605" indent="-310873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6pPr>
      <a:lvl7pPr marL="4041351" indent="-310873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7pPr>
      <a:lvl8pPr marL="4663097" indent="-310873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8pPr>
      <a:lvl9pPr marL="5284843" indent="-310873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621746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1243493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865239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2486985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3108731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3730478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4352224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497397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86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  <p:sldLayoutId id="2147484413" r:id="rId13"/>
    <p:sldLayoutId id="2147484414" r:id="rId14"/>
    <p:sldLayoutId id="2147484415" r:id="rId15"/>
    <p:sldLayoutId id="2147484416" r:id="rId16"/>
    <p:sldLayoutId id="2147484417" r:id="rId17"/>
    <p:sldLayoutId id="2147484418" r:id="rId18"/>
    <p:sldLayoutId id="2147484419" r:id="rId19"/>
    <p:sldLayoutId id="2147484420" r:id="rId20"/>
    <p:sldLayoutId id="2147484421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sphybrid" TargetMode="External"/><Relationship Id="rId2" Type="http://schemas.openxmlformats.org/officeDocument/2006/relationships/hyperlink" Target="http://hybrid.office.com/" TargetMode="Externa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upport.microsoft.com/en-us/kb/3115286" TargetMode="Externa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PTAPAD@Microsoft.com?subject=Interested%20in%20Hybrid%20Taxonomy%20feature%20deploying%20in%20Production" TargetMode="External"/><Relationship Id="rId2" Type="http://schemas.openxmlformats.org/officeDocument/2006/relationships/hyperlink" Target="https://support.microsoft.com/en-us/kb/3115286" TargetMode="Externa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ybrid.office.com/" TargetMode="External"/><Relationship Id="rId2" Type="http://schemas.openxmlformats.org/officeDocument/2006/relationships/hyperlink" Target="http://aka.ms/sphybrid" TargetMode="Externa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yignite.microsoft.com/sessions/2836" TargetMode="External"/><Relationship Id="rId7" Type="http://schemas.openxmlformats.org/officeDocument/2006/relationships/hyperlink" Target="https://myignite.microsoft.com/sessions/1253" TargetMode="External"/><Relationship Id="rId2" Type="http://schemas.openxmlformats.org/officeDocument/2006/relationships/hyperlink" Target="https://myignite.microsoft.com/sessions/15872" TargetMode="Externa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myignite.microsoft.com/sessions/1378" TargetMode="External"/><Relationship Id="rId5" Type="http://schemas.openxmlformats.org/officeDocument/2006/relationships/hyperlink" Target="https://myignite.microsoft.com/sessions/1380" TargetMode="External"/><Relationship Id="rId4" Type="http://schemas.openxmlformats.org/officeDocument/2006/relationships/hyperlink" Target="https://myignite.microsoft.com/sessions/1368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office.com/en-us/article/Learn-about-cloud-hybrid-search-for-SharePoint-af830951-8ddf-48b2-8340-179c1cc4d291" TargetMode="External"/><Relationship Id="rId3" Type="http://schemas.openxmlformats.org/officeDocument/2006/relationships/hyperlink" Target="http://go.microsoft.com/fwlink/?LinkID=826588&amp;clcid=0x409" TargetMode="External"/><Relationship Id="rId7" Type="http://schemas.openxmlformats.org/officeDocument/2006/relationships/hyperlink" Target="http://go.microsoft.com/fwlink/?LinkID=786958&amp;clcid=0x409" TargetMode="External"/><Relationship Id="rId12" Type="http://schemas.openxmlformats.org/officeDocument/2006/relationships/hyperlink" Target="https://technet.microsoft.com/en-us/library/jj150540(v=exchg.160).aspx#DocCollab2013" TargetMode="External"/><Relationship Id="rId2" Type="http://schemas.openxmlformats.org/officeDocument/2006/relationships/hyperlink" Target="http://go.microsoft.com/fwlink/?LinkID=715519&amp;clcid=0x409" TargetMode="Externa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://go.microsoft.com/fwlink/?LinkID=537693&amp;clcid=0x409" TargetMode="External"/><Relationship Id="rId11" Type="http://schemas.openxmlformats.org/officeDocument/2006/relationships/hyperlink" Target="http://go.microsoft.com/fwlink/?LinkID=537692&amp;clcid=0x409" TargetMode="External"/><Relationship Id="rId5" Type="http://schemas.openxmlformats.org/officeDocument/2006/relationships/hyperlink" Target="http://aka.ms/sphybrid" TargetMode="External"/><Relationship Id="rId10" Type="http://schemas.openxmlformats.org/officeDocument/2006/relationships/hyperlink" Target="http://go.microsoft.com/fwlink/?LinkID=780815&amp;clcid=0x409" TargetMode="External"/><Relationship Id="rId4" Type="http://schemas.openxmlformats.org/officeDocument/2006/relationships/hyperlink" Target="http://go.microsoft.com/fwlink/?LinkId=826590" TargetMode="External"/><Relationship Id="rId9" Type="http://schemas.openxmlformats.org/officeDocument/2006/relationships/hyperlink" Target="http://go.microsoft.com/fwlink/?LinkId=826238&amp;clcid=0x4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://fasttrack.microsoft.com/" TargetMode="Externa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://techcommunity.microsoft.com/" TargetMode="External"/><Relationship Id="rId1" Type="http://schemas.openxmlformats.org/officeDocument/2006/relationships/slideLayout" Target="../slideLayouts/slideLayout1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hyperlink" Target="https://aka.ms/ignite.mobileapp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office.com/en-us/article/Search-the-audit-log-in-the-Office-365-Security-Compliance-Center-0d4d0f35-390b-4518-800e-0c7ec95e946c?ui=en-US&amp;rs=en-US&amp;ad=US" TargetMode="Externa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go.microsoft.com/fwlink/?LinkId=826008" TargetMode="Externa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1679645"/>
            <a:ext cx="11429935" cy="1828786"/>
          </a:xfrm>
        </p:spPr>
        <p:txBody>
          <a:bodyPr/>
          <a:lstStyle/>
          <a:p>
            <a:r>
              <a:rPr lang="en-US" sz="4000" dirty="0"/>
              <a:t>Get Started with Hybrid SharePoint Online </a:t>
            </a:r>
            <a:br>
              <a:rPr lang="en-US" sz="4000" dirty="0"/>
            </a:br>
            <a:r>
              <a:rPr lang="en-US" sz="4000" dirty="0"/>
              <a:t>and OneDrive for Business </a:t>
            </a:r>
            <a:br>
              <a:rPr lang="en-US" sz="4000" dirty="0"/>
            </a:br>
            <a:r>
              <a:rPr lang="en-US" sz="4000" dirty="0"/>
              <a:t>with FastTrack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dirty="0" err="1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rPr>
              <a:t>Sesha</a:t>
            </a:r>
            <a:r>
              <a:rPr lang="en-US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rPr>
              <a:t> Mani</a:t>
            </a:r>
          </a:p>
          <a:p>
            <a:pPr lvl="0"/>
            <a:r>
              <a:rPr lang="en-US" sz="2000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rPr>
              <a:t>Principal Program Manager</a:t>
            </a:r>
          </a:p>
          <a:p>
            <a:pPr lvl="0"/>
            <a:r>
              <a:rPr lang="en-US" sz="2000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rPr>
              <a:t>Office 365 SharePoint &amp; OneDrive for Business</a:t>
            </a:r>
          </a:p>
          <a:p>
            <a:pPr lvl="0"/>
            <a:r>
              <a:rPr lang="en-US" sz="2000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rPr>
              <a:t>Microsoft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018837" y="220662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BRK1043</a:t>
            </a:r>
          </a:p>
        </p:txBody>
      </p:sp>
    </p:spTree>
    <p:extLst>
      <p:ext uri="{BB962C8B-B14F-4D97-AF65-F5344CB8AC3E}">
        <p14:creationId xmlns:p14="http://schemas.microsoft.com/office/powerpoint/2010/main" val="22572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74" y="0"/>
            <a:ext cx="11889564" cy="917575"/>
          </a:xfrm>
        </p:spPr>
        <p:txBody>
          <a:bodyPr/>
          <a:lstStyle/>
          <a:p>
            <a:pPr algn="ctr"/>
            <a:r>
              <a:rPr lang="en-US" sz="4400" b="1" dirty="0"/>
              <a:t>Core Business Values from Hybrid Scenarios – 1 of 4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60437" y="3268662"/>
            <a:ext cx="2057400" cy="15240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Expand your business with Elastic Cloud Storage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7437" y="1287462"/>
            <a:ext cx="7978979" cy="478592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182880" tIns="146304" rIns="182880" bIns="146304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No more on-premises infrastructure expansion, instead extend to Cloud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OneDrive for Business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O365 OneDrive for Business from within on-premises sites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 TB of storage per user, Seamless navigation for users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 more File Servers on-premises</a:t>
            </a:r>
          </a:p>
          <a:p>
            <a:pPr marL="0" marR="0" lvl="1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Profile Redirection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O365 Delve richer profile experience from within on-premises sites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Profile redirect from within on-premises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Roll out with ‘selective users’ viz. Hybrid Audience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Simplified Hybrid Configuration through Wizard experience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60437" y="1744662"/>
            <a:ext cx="2057400" cy="1524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18963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74" y="0"/>
            <a:ext cx="11889564" cy="917575"/>
          </a:xfrm>
        </p:spPr>
        <p:txBody>
          <a:bodyPr/>
          <a:lstStyle/>
          <a:p>
            <a:pPr algn="ctr"/>
            <a:r>
              <a:rPr lang="en-US" sz="4400" b="1" dirty="0"/>
              <a:t>Core Business Values from Hybrid Scenarios – 2 of 4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84237" y="3268662"/>
            <a:ext cx="2133600" cy="17526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Empower Team Work with Quick and Modern Sites in Cloud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1237" y="1287462"/>
            <a:ext cx="8005397" cy="380719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182880" tIns="146304" rIns="182880" bIns="146304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Expand your business by extending your Sites experience to Cloud 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Sites Feature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Start having LBI &amp; MBI sites in Cloud while HBI sites in on-premises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Seamless navigation for all sites, be it on-premises or cloud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SharePoint Home page to navigate across sites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Selective Hybrid Audience</a:t>
            </a:r>
          </a:p>
          <a:p>
            <a:pPr marL="0" marR="0" lvl="1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Search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Single relevance results regardless of where content is mastered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Get search index to cloud and get rid of on-premises infra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60437" y="1744662"/>
            <a:ext cx="2057400" cy="1524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340128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74" y="0"/>
            <a:ext cx="11889564" cy="917575"/>
          </a:xfrm>
        </p:spPr>
        <p:txBody>
          <a:bodyPr/>
          <a:lstStyle/>
          <a:p>
            <a:pPr algn="ctr"/>
            <a:r>
              <a:rPr lang="en-US" sz="4400" b="1" dirty="0"/>
              <a:t>Core Business Values from Hybrid Scenarios – 3 of 4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60437" y="3268662"/>
            <a:ext cx="2057400" cy="19050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External Collaboration in O365 without punching holes in your firewall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8984" y="1516062"/>
            <a:ext cx="8782854" cy="380719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182880" tIns="146304" rIns="182880" bIns="146304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Grow your external collaborations without expanding on-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premise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extranet infra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Extranet Sites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O365 Cloud for Extranet sites while keeping on-premises intranets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 punching holes in your firewall and opening on-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for external users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Out of box Auditing of external users activities in O365 SPO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Secure collaboration by restricting to specific partners list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Seamless end-to-end navigation between On-premises to O365 extranets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 customizations required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60437" y="1744662"/>
            <a:ext cx="2057400" cy="1524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38730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74" y="0"/>
            <a:ext cx="11889564" cy="917575"/>
          </a:xfrm>
        </p:spPr>
        <p:txBody>
          <a:bodyPr/>
          <a:lstStyle/>
          <a:p>
            <a:pPr algn="ctr"/>
            <a:r>
              <a:rPr lang="en-US" sz="4400" b="1" dirty="0"/>
              <a:t>Core Business Values from Hybrid Scenarios – 4 of 4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60437" y="3268662"/>
            <a:ext cx="2057400" cy="19050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Offer Modern Productivity Experiences to your On-premises Users, no migration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5037" y="1211262"/>
            <a:ext cx="8626400" cy="445968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182880" tIns="146304" rIns="182880" bIns="146304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Offer your users modern productivity experience, Video &amp; Delve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Tapping to Cloud innovations from within on-premises, no migration required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Single enterprise app launcher with Custom tiles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Hybrid Extensible App Launcher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Tap onto O365 innovations without needing to migrate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Empowers O365 Video, Delve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Add Custom Tiles in O365 Video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O365 Delve</a:t>
            </a:r>
          </a:p>
          <a:p>
            <a:pPr marL="809271" marR="0" lvl="1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Of course, start with ‘selective users’ only and gradually roll out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60437" y="1744662"/>
            <a:ext cx="2057400" cy="1524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595882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49462"/>
            <a:ext cx="11889564" cy="917575"/>
          </a:xfrm>
        </p:spPr>
        <p:txBody>
          <a:bodyPr/>
          <a:lstStyle/>
          <a:p>
            <a:pPr algn="ctr"/>
            <a:r>
              <a:rPr lang="en-US" sz="4000" b="1" dirty="0"/>
              <a:t>O365 SharePoint Hybrid Evolved To Next-Gen Hybrid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5037" y="5331556"/>
            <a:ext cx="44620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http://hybrid.office.com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http://aka.ms/sphybrid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03237" y="3040062"/>
            <a:ext cx="2667000" cy="914400"/>
          </a:xfrm>
          <a:prstGeom prst="roundRect">
            <a:avLst/>
          </a:prstGeom>
          <a:solidFill>
            <a:schemeClr val="accent6">
              <a:lumMod val="90000"/>
              <a:lumOff val="1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Search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421779" y="2238355"/>
            <a:ext cx="2667000" cy="30480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OneDrive for Business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Team Sites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Extranets B2B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Cloud Search Application (Preview)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390604" y="3116262"/>
            <a:ext cx="838200" cy="7620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Wave 8"/>
          <p:cNvSpPr/>
          <p:nvPr/>
        </p:nvSpPr>
        <p:spPr bwMode="auto">
          <a:xfrm>
            <a:off x="1338441" y="1135062"/>
            <a:ext cx="990600" cy="685800"/>
          </a:xfrm>
          <a:prstGeom prst="wave">
            <a:avLst/>
          </a:prstGeom>
          <a:solidFill>
            <a:schemeClr val="accent6">
              <a:lumMod val="90000"/>
              <a:lumOff val="1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2014</a:t>
            </a:r>
          </a:p>
        </p:txBody>
      </p:sp>
      <p:sp>
        <p:nvSpPr>
          <p:cNvPr id="10" name="Wave 9"/>
          <p:cNvSpPr/>
          <p:nvPr/>
        </p:nvSpPr>
        <p:spPr bwMode="auto">
          <a:xfrm>
            <a:off x="5259979" y="1135062"/>
            <a:ext cx="990600" cy="685800"/>
          </a:xfrm>
          <a:prstGeom prst="wave">
            <a:avLst/>
          </a:prstGeom>
          <a:solidFill>
            <a:schemeClr val="accent4">
              <a:lumMod val="5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2015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13906" y="1988887"/>
            <a:ext cx="3288116" cy="3524980"/>
          </a:xfrm>
          <a:prstGeom prst="roundRect">
            <a:avLst/>
          </a:prstGeom>
          <a:solidFill>
            <a:schemeClr val="accent2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Extensible App Launcher 2016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Cloud Search Application (GA)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Scenario Picker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Hybrid Profile Redirection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SharePoint 2016 Hybrid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7310068" y="3116262"/>
            <a:ext cx="867439" cy="762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6" name="Wave 15"/>
          <p:cNvSpPr/>
          <p:nvPr/>
        </p:nvSpPr>
        <p:spPr bwMode="auto">
          <a:xfrm>
            <a:off x="9181517" y="1135062"/>
            <a:ext cx="990600" cy="685800"/>
          </a:xfrm>
          <a:prstGeom prst="wave">
            <a:avLst/>
          </a:prstGeom>
          <a:solidFill>
            <a:schemeClr val="accent2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2016</a:t>
            </a:r>
          </a:p>
        </p:txBody>
      </p:sp>
      <p:pic>
        <p:nvPicPr>
          <p:cNvPr id="17" name="Picture 1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51" y="5513867"/>
            <a:ext cx="259938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7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437" y="2811462"/>
            <a:ext cx="11889564" cy="917575"/>
          </a:xfrm>
        </p:spPr>
        <p:txBody>
          <a:bodyPr/>
          <a:lstStyle/>
          <a:p>
            <a:r>
              <a:rPr lang="en-US" dirty="0"/>
              <a:t>More Hybrid Scenarios thru FastTrack offering…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8437" y="1516062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4576471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26" y="-31672"/>
            <a:ext cx="10506970" cy="699452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7" y="732534"/>
            <a:ext cx="4495800" cy="5466112"/>
          </a:xfrm>
          <a:solidFill>
            <a:schemeClr val="bg1">
              <a:lumMod val="9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Customer feedback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“</a:t>
            </a:r>
            <a:r>
              <a:rPr lang="en-US" sz="28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Our SharePoint 2013 has heavy customizations and regulatory sites, moving to Cloud is miles away for us, however,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u="sng" dirty="0">
                <a:solidFill>
                  <a:srgbClr val="FF0000"/>
                </a:solidFill>
              </a:rPr>
              <a:t>wanted to take advantage of modern productivity experiences like Video and Delve to offer my 2013 on-premises users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Is there an option?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673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365918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Announcing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“Hybrid Extensible App Launcher for SharePoint 2013”</a:t>
            </a:r>
            <a:br>
              <a:rPr lang="en-US" sz="4000" b="1" dirty="0"/>
            </a:br>
            <a:br>
              <a:rPr lang="en-US" b="1" dirty="0"/>
            </a:br>
            <a:r>
              <a:rPr lang="en-US" sz="3600" b="1" dirty="0">
                <a:solidFill>
                  <a:schemeClr val="bg1"/>
                </a:solidFill>
                <a:hlinkClick r:id="rId2"/>
              </a:rPr>
              <a:t>Download SP 2013 Sep’16 CU (Cumulative Update)</a:t>
            </a:r>
            <a:br>
              <a:rPr lang="en-US" b="1" dirty="0">
                <a:solidFill>
                  <a:schemeClr val="bg1"/>
                </a:solidFill>
                <a:hlinkClick r:id="rId2"/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(Already available in SharePoint 2016 RTM and above)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127" y="4117682"/>
            <a:ext cx="7748587" cy="25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411163" y="-236538"/>
            <a:ext cx="12847638" cy="8001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237" y="144462"/>
            <a:ext cx="10175493" cy="67738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274637" y="732534"/>
            <a:ext cx="3962400" cy="602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 story &amp; feedback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Our construction org is heavy users of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Taxonomy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we must have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single enterprise wide managed metadata across on-premises and cloud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Ready to move some content to O365 Cloud, but this is a blocker.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63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7" y="1592262"/>
            <a:ext cx="11889564" cy="4191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Introducing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“Hybrid Taxonomy” (Preview)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Available as “Preview” in SharePoint 2016 Feature Pack 1 deployments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“Preview” for SharePoint 2013 customers in </a:t>
            </a:r>
            <a:r>
              <a:rPr lang="en-US" sz="2400" dirty="0">
                <a:solidFill>
                  <a:schemeClr val="bg1"/>
                </a:solidFill>
                <a:hlinkClick r:id="rId2"/>
              </a:rPr>
              <a:t>Sep’16 CU (Cumulative Update)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Interested to deploy in Production? Reach out to us at: </a:t>
            </a:r>
            <a:r>
              <a:rPr lang="en-US" sz="2400" dirty="0">
                <a:solidFill>
                  <a:schemeClr val="bg1"/>
                </a:solidFill>
                <a:hlinkClick r:id="rId3"/>
              </a:rPr>
              <a:t>SPTAPAD@Microsoft.com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447098"/>
          </a:xfrm>
        </p:spPr>
        <p:txBody>
          <a:bodyPr/>
          <a:lstStyle/>
          <a:p>
            <a:r>
              <a:rPr lang="en-US" dirty="0"/>
              <a:t>What is SharePoint Hybrid</a:t>
            </a:r>
          </a:p>
          <a:p>
            <a:r>
              <a:rPr lang="en-US" dirty="0"/>
              <a:t>What is FastTrack</a:t>
            </a:r>
          </a:p>
          <a:p>
            <a:r>
              <a:rPr lang="en-US" dirty="0"/>
              <a:t>SharePoint Hybrid offering with FastTrack</a:t>
            </a:r>
          </a:p>
          <a:p>
            <a:r>
              <a:rPr lang="en-US" dirty="0"/>
              <a:t>SharePoint Hybrid Scenarios &amp; Business Values</a:t>
            </a:r>
          </a:p>
          <a:p>
            <a:r>
              <a:rPr lang="en-US" dirty="0"/>
              <a:t>Customer feedback and solutions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92007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411163" y="-236538"/>
            <a:ext cx="12847638" cy="8001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56" y="0"/>
            <a:ext cx="10426581" cy="694100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237" y="296862"/>
            <a:ext cx="4572000" cy="6808018"/>
          </a:xfrm>
          <a:solidFill>
            <a:schemeClr val="tx1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Customer Story &amp; Feedback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“We are a financial firm and heavy users of </a:t>
            </a:r>
            <a:r>
              <a:rPr lang="en-US" sz="3200" b="1" dirty="0" err="1">
                <a:solidFill>
                  <a:schemeClr val="bg1"/>
                </a:solidFill>
              </a:rPr>
              <a:t>auditrail</a:t>
            </a:r>
            <a:r>
              <a:rPr lang="en-US" sz="3200" b="1" dirty="0">
                <a:solidFill>
                  <a:schemeClr val="bg1"/>
                </a:solidFill>
              </a:rPr>
              <a:t> due to our Clients engagements. Using SharePoint 2016 and low business impact sites in Office 365.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u="sng" dirty="0">
                <a:solidFill>
                  <a:srgbClr val="FFFF00"/>
                </a:solidFill>
              </a:rPr>
              <a:t>Need to have a single unified auditing view of users’ file and folder access activities.</a:t>
            </a:r>
            <a:r>
              <a:rPr lang="en-US" sz="3200" dirty="0">
                <a:solidFill>
                  <a:srgbClr val="FFFF00"/>
                </a:solidFill>
              </a:rPr>
              <a:t>”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759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7" y="1744662"/>
            <a:ext cx="11889564" cy="3276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“Hybrid Auditing” (Preview)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Available as “Preview” for SharePoint 2016 Feature Pack 1 deployments</a:t>
            </a:r>
            <a:b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b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7" y="906462"/>
            <a:ext cx="11889564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Thu 9/29 – 4:00 to 5:15 PM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BRK3048</a:t>
            </a:r>
            <a:br>
              <a:rPr lang="en-US" dirty="0"/>
            </a:br>
            <a:br>
              <a:rPr lang="en-US" dirty="0"/>
            </a:br>
            <a:r>
              <a:rPr lang="en-US" sz="4400" b="1" dirty="0">
                <a:solidFill>
                  <a:srgbClr val="FF0000"/>
                </a:solidFill>
              </a:rPr>
              <a:t>Explore NEW SharePoint Hybrid Scenarios – Hybrid Auditing, Hybrid Taxonomy, Hybrid App Launcher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Thomas Murphy Ballroom 1</a:t>
            </a:r>
          </a:p>
        </p:txBody>
      </p:sp>
    </p:spTree>
    <p:extLst>
      <p:ext uri="{BB962C8B-B14F-4D97-AF65-F5344CB8AC3E}">
        <p14:creationId xmlns:p14="http://schemas.microsoft.com/office/powerpoint/2010/main" val="192719745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06" y="107788"/>
            <a:ext cx="11889564" cy="917575"/>
          </a:xfrm>
        </p:spPr>
        <p:txBody>
          <a:bodyPr/>
          <a:lstStyle/>
          <a:p>
            <a:pPr lvl="0" algn="ctr"/>
            <a:r>
              <a:rPr lang="en-US" sz="4352" spc="-136" dirty="0">
                <a:solidFill>
                  <a:srgbClr val="00B0F0"/>
                </a:solidFill>
                <a:latin typeface="Segoe UI Light"/>
              </a:rPr>
              <a:t>Hybrid</a:t>
            </a:r>
            <a:r>
              <a:rPr lang="en-US" sz="4352" spc="-136" dirty="0">
                <a:solidFill>
                  <a:schemeClr val="tx1"/>
                </a:solidFill>
                <a:latin typeface="Segoe UI Light"/>
              </a:rPr>
              <a:t> - Best of both worlds… Connected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1749" y="982238"/>
            <a:ext cx="11812976" cy="627829"/>
          </a:xfrm>
          <a:prstGeom prst="rect">
            <a:avLst/>
          </a:prstGeom>
        </p:spPr>
        <p:txBody>
          <a:bodyPr vert="horz" wrap="square" lIns="198955" tIns="124347" rIns="198955" bIns="1243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921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4079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4815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7223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Bringing business values </a:t>
            </a: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thru cloud innovations to YOU</a:t>
            </a:r>
            <a:endParaRPr kumimoji="0" lang="en-US" sz="272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42395" y="5190039"/>
            <a:ext cx="4776387" cy="1001410"/>
          </a:xfrm>
          <a:prstGeom prst="roundRect">
            <a:avLst/>
          </a:prstGeom>
          <a:solidFill>
            <a:srgbClr val="5C2D91">
              <a:lumMod val="50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62149" rIns="0" bIns="6214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424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rPr>
              <a:t>SharePoint </a:t>
            </a:r>
            <a:r>
              <a:rPr kumimoji="0" lang="en-US" sz="37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rPr>
              <a:t>On-premises</a:t>
            </a:r>
            <a:endParaRPr kumimoji="0" lang="en-US" sz="319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5900509" y="4429865"/>
            <a:ext cx="775589" cy="726541"/>
          </a:xfrm>
          <a:prstGeom prst="downArrow">
            <a:avLst/>
          </a:prstGeom>
          <a:solidFill>
            <a:srgbClr val="BAD80A">
              <a:lumMod val="7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62149" rIns="0" bIns="6214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424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6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2728" y="4533488"/>
            <a:ext cx="2086055" cy="732809"/>
          </a:xfrm>
          <a:prstGeom prst="rect">
            <a:avLst/>
          </a:prstGeom>
          <a:noFill/>
        </p:spPr>
        <p:txBody>
          <a:bodyPr wrap="square" lIns="243706" tIns="194967" rIns="243706" bIns="194967" rtlCol="0">
            <a:spAutoFit/>
          </a:bodyPr>
          <a:lstStyle/>
          <a:p>
            <a:pPr marL="0" marR="0" lvl="0" indent="0" defTabSz="12429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"/>
              </a:rPr>
              <a:t>HYBRID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1750" y="1632056"/>
            <a:ext cx="11702872" cy="2830280"/>
            <a:chOff x="455648" y="1422820"/>
            <a:chExt cx="11105256" cy="2530014"/>
          </a:xfrm>
          <a:solidFill>
            <a:srgbClr val="00B0F0"/>
          </a:solidFill>
        </p:grpSpPr>
        <p:sp>
          <p:nvSpPr>
            <p:cNvPr id="7" name="Cloud 6"/>
            <p:cNvSpPr/>
            <p:nvPr/>
          </p:nvSpPr>
          <p:spPr bwMode="auto">
            <a:xfrm>
              <a:off x="455648" y="1422820"/>
              <a:ext cx="11105256" cy="2530014"/>
            </a:xfrm>
            <a:prstGeom prst="cloud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62149" rIns="0" bIns="62149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42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2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Segoe UI"/>
                </a:rPr>
                <a:t>        </a:t>
              </a:r>
              <a:endParaRPr kumimoji="0" lang="en-US" sz="1864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37" y="1812546"/>
              <a:ext cx="946397" cy="612299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5328" y="2224736"/>
              <a:ext cx="978922" cy="966531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0803" y="2848509"/>
              <a:ext cx="871749" cy="877335"/>
            </a:xfrm>
            <a:prstGeom prst="rect">
              <a:avLst/>
            </a:prstGeom>
            <a:grpFill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8784" y="2224735"/>
              <a:ext cx="941567" cy="966531"/>
            </a:xfrm>
            <a:prstGeom prst="rect">
              <a:avLst/>
            </a:prstGeom>
            <a:grpFill/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655" y="2147852"/>
              <a:ext cx="582304" cy="732041"/>
            </a:xfrm>
            <a:prstGeom prst="rect">
              <a:avLst/>
            </a:prstGeom>
            <a:grpFill/>
          </p:spPr>
        </p:pic>
        <p:sp>
          <p:nvSpPr>
            <p:cNvPr id="18" name="TextBox 17"/>
            <p:cNvSpPr txBox="1"/>
            <p:nvPr/>
          </p:nvSpPr>
          <p:spPr>
            <a:xfrm>
              <a:off x="4270587" y="2859153"/>
              <a:ext cx="1123817" cy="557210"/>
            </a:xfrm>
            <a:prstGeom prst="rect">
              <a:avLst/>
            </a:prstGeom>
            <a:grpFill/>
          </p:spPr>
          <p:txBody>
            <a:bodyPr wrap="square" lIns="248659" tIns="198928" rIns="248659" bIns="198928" rtlCol="0">
              <a:spAutoFit/>
            </a:bodyPr>
            <a:lstStyle/>
            <a:p>
              <a:pPr marL="0" marR="0" lvl="0" indent="0" defTabSz="1243448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</a:rPr>
                <a:t>Search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8564" y="2243308"/>
              <a:ext cx="846155" cy="763267"/>
            </a:xfrm>
            <a:prstGeom prst="rect">
              <a:avLst/>
            </a:prstGeom>
            <a:grpFill/>
          </p:spPr>
          <p:txBody>
            <a:bodyPr wrap="square" lIns="248659" tIns="198928" rIns="248659" bIns="198928" rtlCol="0">
              <a:spAutoFit/>
            </a:bodyPr>
            <a:lstStyle/>
            <a:p>
              <a:pPr marL="0" marR="0" lvl="0" indent="0" defTabSz="1243448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64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Segoe UI"/>
                </a:rPr>
                <a:t>…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duotone>
                <a:srgbClr val="0078D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959893" y="2464730"/>
              <a:ext cx="2012420" cy="517815"/>
            </a:xfrm>
            <a:prstGeom prst="rect">
              <a:avLst/>
            </a:prstGeom>
            <a:grp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335" y="2954815"/>
              <a:ext cx="1431500" cy="835041"/>
            </a:xfrm>
            <a:prstGeom prst="rect">
              <a:avLst/>
            </a:prstGeom>
            <a:grpFill/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4542" y="1984304"/>
            <a:ext cx="868153" cy="1033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7837" y="2682183"/>
            <a:ext cx="1443584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B2B Sites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4195" y="2669714"/>
            <a:ext cx="78105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6962" y="3754748"/>
            <a:ext cx="381000" cy="3905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90043" y="3715671"/>
            <a:ext cx="638175" cy="561975"/>
          </a:xfrm>
          <a:prstGeom prst="rect">
            <a:avLst/>
          </a:prstGeom>
        </p:spPr>
      </p:pic>
      <p:sp>
        <p:nvSpPr>
          <p:cNvPr id="24" name="Text Placeholder 2"/>
          <p:cNvSpPr txBox="1">
            <a:spLocks/>
          </p:cNvSpPr>
          <p:nvPr/>
        </p:nvSpPr>
        <p:spPr>
          <a:xfrm>
            <a:off x="8987947" y="4382933"/>
            <a:ext cx="3481626" cy="1109819"/>
          </a:xfrm>
          <a:prstGeom prst="rect">
            <a:avLst/>
          </a:prstGeom>
        </p:spPr>
        <p:txBody>
          <a:bodyPr vert="horz" wrap="square" lIns="198955" tIns="124347" rIns="198955" bIns="1243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921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4079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4815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7223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Hybrid Extensible App Launcher</a:t>
            </a:r>
          </a:p>
          <a:p>
            <a:pPr marL="0" marR="0" lvl="0" indent="0" algn="l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Hybrid Taxonomy</a:t>
            </a:r>
          </a:p>
          <a:p>
            <a:pPr marL="0" marR="0" lvl="0" indent="0" algn="l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Hybrid Auditing</a:t>
            </a:r>
          </a:p>
        </p:txBody>
      </p:sp>
    </p:spTree>
    <p:extLst>
      <p:ext uri="{BB962C8B-B14F-4D97-AF65-F5344CB8AC3E}">
        <p14:creationId xmlns:p14="http://schemas.microsoft.com/office/powerpoint/2010/main" val="129327416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144462"/>
            <a:ext cx="12161836" cy="917575"/>
          </a:xfrm>
        </p:spPr>
        <p:txBody>
          <a:bodyPr/>
          <a:lstStyle/>
          <a:p>
            <a:pPr algn="ctr"/>
            <a:r>
              <a:rPr lang="en-US" sz="4400" dirty="0"/>
              <a:t>One stop shop for all tech things SharePoint Hybrid…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5665" y="1143467"/>
            <a:ext cx="8367510" cy="1098762"/>
          </a:xfrm>
        </p:spPr>
        <p:txBody>
          <a:bodyPr/>
          <a:lstStyle/>
          <a:p>
            <a:r>
              <a:rPr lang="en-US" sz="6600" b="1" dirty="0">
                <a:solidFill>
                  <a:schemeClr val="tx1"/>
                </a:solidFill>
                <a:hlinkClick r:id="rId2"/>
              </a:rPr>
              <a:t>http://aka.ms/sphybrid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9020" y="6038063"/>
            <a:ext cx="5664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http://hybrid.office.com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37" y="5789487"/>
            <a:ext cx="2599386" cy="1205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793" y="2214304"/>
            <a:ext cx="3421528" cy="33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8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520416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FastTrack SharePoint Hybrid Offering thru On-boarding Benefits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Great opportunity to get guidance and pop on to hybrid journey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SharePoint Hybrid Scenarios evolved to next-generation experiences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2491577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1"/>
            <a:ext cx="11889564" cy="754062"/>
          </a:xfrm>
        </p:spPr>
        <p:txBody>
          <a:bodyPr/>
          <a:lstStyle/>
          <a:p>
            <a:pPr algn="ctr"/>
            <a:r>
              <a:rPr lang="en-US" dirty="0"/>
              <a:t>Other Ignite Sessions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19313" y="982662"/>
          <a:ext cx="11200216" cy="4742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724">
                  <a:extLst>
                    <a:ext uri="{9D8B030D-6E8A-4147-A177-3AD203B41FA5}">
                      <a16:colId xmlns:a16="http://schemas.microsoft.com/office/drawing/2014/main" val="174934797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46094146"/>
                    </a:ext>
                  </a:extLst>
                </a:gridCol>
                <a:gridCol w="5753692">
                  <a:extLst>
                    <a:ext uri="{9D8B030D-6E8A-4147-A177-3AD203B41FA5}">
                      <a16:colId xmlns:a16="http://schemas.microsoft.com/office/drawing/2014/main" val="410155404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48161754"/>
                    </a:ext>
                  </a:extLst>
                </a:gridCol>
              </a:tblGrid>
              <a:tr h="423928">
                <a:tc>
                  <a:txBody>
                    <a:bodyPr/>
                    <a:lstStyle/>
                    <a:p>
                      <a:r>
                        <a:rPr lang="en-US" sz="1600" dirty="0"/>
                        <a:t>Day &amp; Time</a:t>
                      </a:r>
                      <a:r>
                        <a:rPr lang="en-US" sz="1600" baseline="0" dirty="0"/>
                        <a:t> slot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Session</a:t>
                      </a:r>
                      <a:r>
                        <a:rPr lang="en-US" sz="1600" baseline="0" dirty="0"/>
                        <a:t> Code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349700"/>
                  </a:ext>
                </a:extLst>
              </a:tr>
              <a:tr h="642871">
                <a:tc>
                  <a:txBody>
                    <a:bodyPr/>
                    <a:lstStyle/>
                    <a:p>
                      <a:r>
                        <a:rPr lang="en-US" sz="1400" b="1" dirty="0"/>
                        <a:t>Mon 9/26 </a:t>
                      </a:r>
                    </a:p>
                    <a:p>
                      <a:r>
                        <a:rPr lang="en-US" sz="1400" b="1" dirty="0"/>
                        <a:t>2:15 – 3:30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BRK1025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linkClick r:id="rId2"/>
                        </a:rPr>
                        <a:t>Learn how SharePoint</a:t>
                      </a:r>
                      <a:r>
                        <a:rPr lang="en-US" sz="1600" baseline="0" dirty="0">
                          <a:hlinkClick r:id="rId2"/>
                        </a:rPr>
                        <a:t> is reinventing content collaboration: vision and roadmap updates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Thomas Murphy Ballroom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27997"/>
                  </a:ext>
                </a:extLst>
              </a:tr>
              <a:tr h="642871">
                <a:tc>
                  <a:txBody>
                    <a:bodyPr/>
                    <a:lstStyle/>
                    <a:p>
                      <a:r>
                        <a:rPr lang="en-US" sz="1400" b="1" dirty="0"/>
                        <a:t>Tue 9/27 </a:t>
                      </a:r>
                    </a:p>
                    <a:p>
                      <a:r>
                        <a:rPr lang="en-US" sz="1400" b="1" dirty="0"/>
                        <a:t>12:30 – 1:45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BRK3107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hlinkClick r:id="rId3"/>
                        </a:rPr>
                        <a:t>Connect your on-premises directories to Azure AD and use one identity for all your apps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Georgia</a:t>
                      </a:r>
                      <a:r>
                        <a:rPr lang="en-US" sz="1300" b="1" baseline="0" dirty="0"/>
                        <a:t> Ballroom</a:t>
                      </a:r>
                      <a:endParaRPr lang="en-US" sz="1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827352"/>
                  </a:ext>
                </a:extLst>
              </a:tr>
              <a:tr h="4973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Tue 9/27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12:30 – 1:45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BRK2047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4"/>
                        </a:rPr>
                        <a:t>Explore Microsoft SharePoint Server 2016 and beyond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Thomas Murphy Ballroom 2&amp;3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535181"/>
                  </a:ext>
                </a:extLst>
              </a:tr>
              <a:tr h="422343">
                <a:tc>
                  <a:txBody>
                    <a:bodyPr/>
                    <a:lstStyle/>
                    <a:p>
                      <a:r>
                        <a:rPr lang="en-US" sz="1400" b="1" dirty="0"/>
                        <a:t>Tue 9/27</a:t>
                      </a:r>
                    </a:p>
                    <a:p>
                      <a:r>
                        <a:rPr lang="en-US" sz="1400" b="1" dirty="0"/>
                        <a:t>2:15</a:t>
                      </a:r>
                      <a:r>
                        <a:rPr lang="en-US" sz="1400" b="1" baseline="0" dirty="0"/>
                        <a:t> – 3:30 PM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hlinkClick r:id="rId3"/>
                        </a:rPr>
                        <a:t>Dive</a:t>
                      </a:r>
                      <a:r>
                        <a:rPr lang="en-US" sz="1600" b="0" baseline="0" dirty="0">
                          <a:hlinkClick r:id="rId3"/>
                        </a:rPr>
                        <a:t> into Microsoft O365 and SharePoint Hybrid Scenarios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B302-B303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80301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1400" b="1" dirty="0"/>
                        <a:t>Tue 9/27</a:t>
                      </a:r>
                    </a:p>
                    <a:p>
                      <a:r>
                        <a:rPr lang="en-US" sz="1400" b="1" dirty="0"/>
                        <a:t>2:00 – 2:45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BRK1043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Get started with Hybrid SharePoint Online and OneDrive for Business with FastTrack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(this session)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B211-B212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19822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/>
                        <a:t>Thu 9/29</a:t>
                      </a:r>
                    </a:p>
                    <a:p>
                      <a:r>
                        <a:rPr lang="en-US" sz="1400" b="1" dirty="0"/>
                        <a:t>4:00 to 5:15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BRK3038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linkClick r:id="rId6"/>
                        </a:rPr>
                        <a:t>Explore New SharePoint Hybrid Scenarios</a:t>
                      </a:r>
                      <a:r>
                        <a:rPr lang="en-US" sz="1600" baseline="0" dirty="0">
                          <a:hlinkClick r:id="rId6"/>
                        </a:rPr>
                        <a:t> – Hybrid Auditing, Hybrid Taxonomy, Hybrid App Launcher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Thomas Murphy Ballroom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264068"/>
                  </a:ext>
                </a:extLst>
              </a:tr>
              <a:tr h="582292">
                <a:tc>
                  <a:txBody>
                    <a:bodyPr/>
                    <a:lstStyle/>
                    <a:p>
                      <a:r>
                        <a:rPr lang="en-US" sz="1400" b="1" dirty="0"/>
                        <a:t>Thu 9/29</a:t>
                      </a:r>
                    </a:p>
                    <a:p>
                      <a:r>
                        <a:rPr lang="en-US" sz="1400" b="1" dirty="0"/>
                        <a:t>12:30</a:t>
                      </a:r>
                      <a:r>
                        <a:rPr lang="en-US" sz="1400" b="1" baseline="0" dirty="0"/>
                        <a:t> – 1:15 PM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BRK3003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linkClick r:id="rId7"/>
                        </a:rPr>
                        <a:t>Collaborate outside the firewall</a:t>
                      </a:r>
                      <a:r>
                        <a:rPr lang="en-US" sz="1600" baseline="0" dirty="0">
                          <a:hlinkClick r:id="rId7"/>
                        </a:rPr>
                        <a:t> with Office 365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B405-B407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13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18890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798510"/>
          </a:xfrm>
        </p:spPr>
        <p:txBody>
          <a:bodyPr/>
          <a:lstStyle/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2"/>
              </a:rPr>
              <a:t>Hybrid Extensible App Launcher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3"/>
              </a:rPr>
              <a:t>Hybrid Auditing for SP 2016 (Preview customers only)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4"/>
              </a:rPr>
              <a:t>Hybrid Taxonomy for SP 2016 (Preview customers only)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5"/>
              </a:rPr>
              <a:t>SharePoint Hybrid All-up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5"/>
              </a:rPr>
              <a:t>Hybrid ODB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6"/>
              </a:rPr>
              <a:t>Hybrid Sites Features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7"/>
              </a:rPr>
              <a:t>Hybrid Extranet B2B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8"/>
              </a:rPr>
              <a:t>Cloud Search Application - Search Hybrid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9"/>
              </a:rPr>
              <a:t>Plan for Hybrid Profile and Profile Redirection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10"/>
              </a:rPr>
              <a:t>Custom Profile Properties Import to SPO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11"/>
              </a:rPr>
              <a:t>Hybrid Scenario Picker - Configuration Wizard</a:t>
            </a:r>
            <a:endParaRPr lang="en-US" sz="24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400" dirty="0">
                <a:hlinkClick r:id="rId12"/>
              </a:rPr>
              <a:t>Exchange 2016 integrating with Cloud OneDrive for hybrid scenario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365355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7" y="2811462"/>
            <a:ext cx="11889564" cy="917575"/>
          </a:xfrm>
        </p:spPr>
        <p:txBody>
          <a:bodyPr/>
          <a:lstStyle/>
          <a:p>
            <a:pPr algn="ctr"/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41455794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Deploy, ramp-up on new services and onboard new </a:t>
            </a:r>
            <a:br>
              <a:rPr lang="en-US" sz="3200" dirty="0"/>
            </a:br>
            <a:r>
              <a:rPr lang="en-US" sz="3200" dirty="0"/>
              <a:t>users with Microsoft FastTrack:</a:t>
            </a:r>
            <a:br>
              <a:rPr lang="en-US" sz="3200" dirty="0"/>
            </a:br>
            <a:br>
              <a:rPr lang="en-US" sz="3200" dirty="0"/>
            </a:br>
            <a:r>
              <a:rPr lang="en-US" sz="3200" u="sng" dirty="0">
                <a:hlinkClick r:id="rId2"/>
              </a:rPr>
              <a:t>http://fasttrack.microsoft.com/</a:t>
            </a:r>
            <a:r>
              <a:rPr lang="en-US" sz="3200" dirty="0"/>
              <a:t>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372" r="36376"/>
          <a:stretch/>
        </p:blipFill>
        <p:spPr/>
      </p:pic>
    </p:spTree>
    <p:extLst>
      <p:ext uri="{BB962C8B-B14F-4D97-AF65-F5344CB8AC3E}">
        <p14:creationId xmlns:p14="http://schemas.microsoft.com/office/powerpoint/2010/main" val="26244399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4161129" y="4868668"/>
            <a:ext cx="4190405" cy="121915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3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SharePoint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On-premises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780182" y="2354424"/>
            <a:ext cx="4952298" cy="1677313"/>
          </a:xfrm>
          <a:prstGeom prst="cloud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3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Cloud</a:t>
            </a:r>
          </a:p>
          <a:p>
            <a:pPr marL="0" marR="0" lvl="0" indent="0" algn="ctr" defTabSz="9323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SharePoint Online/OneDrive for Business </a:t>
            </a:r>
          </a:p>
          <a:p>
            <a:pPr marL="0" marR="0" lvl="0" indent="0" algn="ctr" defTabSz="9323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rPr>
              <a:t>Office 365</a:t>
            </a: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5970623" y="4031737"/>
            <a:ext cx="571419" cy="82568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3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7758" y="4130691"/>
            <a:ext cx="1505809" cy="627822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 marL="0" marR="0" lvl="0" indent="0" defTabSz="1243493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HYBRID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5806" y="107788"/>
            <a:ext cx="11889564" cy="917575"/>
          </a:xfrm>
        </p:spPr>
        <p:txBody>
          <a:bodyPr/>
          <a:lstStyle/>
          <a:p>
            <a:pPr lvl="0" algn="ctr"/>
            <a:r>
              <a:rPr lang="en-US" sz="4352" spc="-136" dirty="0">
                <a:solidFill>
                  <a:srgbClr val="00B0F0"/>
                </a:solidFill>
                <a:latin typeface="Segoe UI Light"/>
              </a:rPr>
              <a:t>Hybrid</a:t>
            </a:r>
            <a:r>
              <a:rPr lang="en-US" sz="4352" spc="-136" dirty="0">
                <a:solidFill>
                  <a:schemeClr val="tx1"/>
                </a:solidFill>
                <a:latin typeface="Segoe UI Light"/>
              </a:rPr>
              <a:t> - Best of both worlds… Connected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11749" y="982238"/>
            <a:ext cx="11812976" cy="627829"/>
          </a:xfrm>
          <a:prstGeom prst="rect">
            <a:avLst/>
          </a:prstGeom>
        </p:spPr>
        <p:txBody>
          <a:bodyPr vert="horz" wrap="square" lIns="198955" tIns="124347" rIns="198955" bIns="1243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921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4079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4815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7223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Bringing business values </a:t>
            </a: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for you by connecting best of both worlds</a:t>
            </a:r>
            <a:endParaRPr kumimoji="0" lang="en-US" sz="272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0952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1241426"/>
            <a:ext cx="5486399" cy="2123658"/>
          </a:xfrm>
        </p:spPr>
        <p:txBody>
          <a:bodyPr/>
          <a:lstStyle/>
          <a:p>
            <a:r>
              <a:rPr lang="en-US" sz="2800" dirty="0"/>
              <a:t>Join the Microsoft Tech Community </a:t>
            </a:r>
            <a:br>
              <a:rPr lang="en-US" sz="2800" dirty="0"/>
            </a:br>
            <a:r>
              <a:rPr lang="en-US" sz="2800" dirty="0"/>
              <a:t>to collaborate, share, and learn </a:t>
            </a:r>
            <a:br>
              <a:rPr lang="en-US" sz="2800" dirty="0"/>
            </a:br>
            <a:r>
              <a:rPr lang="en-US" sz="2800" dirty="0"/>
              <a:t>from the experts:</a:t>
            </a:r>
            <a:br>
              <a:rPr lang="en-US" sz="2800" dirty="0"/>
            </a:br>
            <a:br>
              <a:rPr lang="en-US" sz="2800" dirty="0"/>
            </a:br>
            <a:r>
              <a:rPr lang="en-US" sz="2800" u="sng" dirty="0">
                <a:hlinkClick r:id="rId2"/>
              </a:rPr>
              <a:t>http://techcommunity.microsoft.com</a:t>
            </a:r>
            <a:r>
              <a:rPr lang="en-US" sz="2800" dirty="0"/>
              <a:t>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0748"/>
          <a:stretch/>
        </p:blipFill>
        <p:spPr/>
      </p:pic>
    </p:spTree>
    <p:extLst>
      <p:ext uri="{BB962C8B-B14F-4D97-AF65-F5344CB8AC3E}">
        <p14:creationId xmlns:p14="http://schemas.microsoft.com/office/powerpoint/2010/main" val="179231675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PC or Tablet visit MyIgnite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http://myignite.microsoft.com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phone download and use the Ignite Mobile App by scanning the QR code above or visiting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https://aka.ms/ignite.mobileapp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Please evaluate this session</a:t>
            </a:r>
          </a:p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Your feedback is important to us!</a:t>
            </a:r>
            <a:endParaRPr kumimoji="0" lang="en-US" sz="3600" b="0" i="0" u="none" strike="noStrike" kern="1200" cap="none" spc="-102" normalizeH="0" baseline="0" noProof="0" dirty="0">
              <a:ln w="3175"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7456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7228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48" dirty="0"/>
              <a:t>Enabling you with a shared Taxonomy between your SharePoint On-Premises &amp; Online</a:t>
            </a:r>
          </a:p>
          <a:p>
            <a:endParaRPr lang="en-US" sz="2448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40" dirty="0"/>
              <a:t>Terms, Term Sets, and Groups are available in both environments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4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40" dirty="0"/>
              <a:t>Update only in SharePoint Online and the changes are automatically replicated to On-premises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4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40" dirty="0"/>
              <a:t>Control to only selective term groups are shared between On-Premises and SharePoint Online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4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40" dirty="0"/>
              <a:t>Flexibility to continue to keep some term groups as On-Premises only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4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40" dirty="0"/>
              <a:t>Local terms (site specific) remain local and are not replicated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74" y="220662"/>
            <a:ext cx="11889564" cy="917575"/>
          </a:xfrm>
        </p:spPr>
        <p:txBody>
          <a:bodyPr/>
          <a:lstStyle/>
          <a:p>
            <a:pPr algn="ctr"/>
            <a:r>
              <a:rPr lang="en-US" dirty="0"/>
              <a:t>Hybrid Taxonomy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110341872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768" y="1"/>
            <a:ext cx="10724938" cy="1196963"/>
          </a:xfrm>
        </p:spPr>
        <p:txBody>
          <a:bodyPr/>
          <a:lstStyle/>
          <a:p>
            <a:pPr algn="ctr"/>
            <a:r>
              <a:rPr lang="en-US" dirty="0"/>
              <a:t>Hybrid Auditing -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53" y="1724345"/>
            <a:ext cx="10926368" cy="4428346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Enabling on-premises admins get visibility into users activities in SharePoint environment, with the power of Office 365 Audit Logs capability.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See real-time user file access activity logs* and get insights from your SP 2016 on-premises once you hybrid connected to Office 365.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 </a:t>
            </a:r>
            <a:r>
              <a:rPr lang="en-US" b="1" u="sng" dirty="0"/>
              <a:t>hybrid</a:t>
            </a:r>
            <a:r>
              <a:rPr lang="en-US" dirty="0"/>
              <a:t> solution for </a:t>
            </a:r>
            <a:r>
              <a:rPr lang="en-US" b="1" u="sng" dirty="0"/>
              <a:t>SharePoint 2016 On-premises</a:t>
            </a:r>
            <a:r>
              <a:rPr lang="en-US" dirty="0"/>
              <a:t> Admins.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6298" lvl="1" indent="0">
              <a:buNone/>
            </a:pPr>
            <a:r>
              <a:rPr lang="en-US" sz="1428" dirty="0"/>
              <a:t>*</a:t>
            </a:r>
            <a:r>
              <a:rPr lang="en-US" sz="1428" dirty="0">
                <a:hlinkClick r:id="rId2"/>
              </a:rPr>
              <a:t>Office 365 Audit Logs</a:t>
            </a:r>
            <a:r>
              <a:rPr lang="en-US" sz="1428" dirty="0"/>
              <a:t> search in Security &amp; Compliance Center offers richer log capability and this feature empowers on-premises admins with that richness. O365 events and activities will be superset of what we capture in on-premises. </a:t>
            </a:r>
          </a:p>
        </p:txBody>
      </p:sp>
    </p:spTree>
    <p:extLst>
      <p:ext uri="{BB962C8B-B14F-4D97-AF65-F5344CB8AC3E}">
        <p14:creationId xmlns:p14="http://schemas.microsoft.com/office/powerpoint/2010/main" val="47326574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58"/>
            <a:ext cx="12245713" cy="82191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Wheel of “Business Values” - SharePoint Hybrid Scenarios – O365 in Customers’ Terms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11749" y="595830"/>
          <a:ext cx="11715241" cy="5792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99437" y="6141449"/>
            <a:ext cx="3954280" cy="519007"/>
          </a:xfrm>
          <a:prstGeom prst="round2Diag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326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All Hybrid Experiences supported in SP 2013 &amp; 2016</a:t>
            </a:r>
          </a:p>
          <a:p>
            <a:pPr marL="0" marR="0" lvl="0" indent="0" defTabSz="9326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**Available only in SharePoint 2016 and in Preview</a:t>
            </a:r>
          </a:p>
        </p:txBody>
      </p:sp>
    </p:spTree>
    <p:extLst>
      <p:ext uri="{BB962C8B-B14F-4D97-AF65-F5344CB8AC3E}">
        <p14:creationId xmlns:p14="http://schemas.microsoft.com/office/powerpoint/2010/main" val="1556012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9B2EDB-D323-4012-A54B-281C90BB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39B2EDB-D323-4012-A54B-281C90BB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F9B1-D84E-46F5-9DD4-3E2AAFED88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CCCF9B1-D84E-46F5-9DD4-3E2AAFED88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FC0817-C6EB-4FF2-B686-411247795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0FFC0817-C6EB-4FF2-B686-411247795F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E4310F-66CB-451C-8F32-ADD6A2054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71E4310F-66CB-451C-8F32-ADD6A2054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478464-A02A-403F-9DB8-FCF1EBB9E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1478464-A02A-403F-9DB8-FCF1EBB9E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CB440A-4E94-49AE-B69F-EA029B648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26CB440A-4E94-49AE-B69F-EA029B6483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FF3F8-8F23-489A-A2F5-4FE99B7AA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EE6FF3F8-8F23-489A-A2F5-4FE99B7AA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6A0B28-1DDB-4D72-9C94-83BEFFF9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FD6A0B28-1DDB-4D72-9C94-83BEFFF95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C0BA7-6CD2-4DB0-A38A-F2C169C1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34AC0BA7-6CD2-4DB0-A38A-F2C169C1F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E24E05-FF1C-4FE5-9FA3-5167EDCA3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B1E24E05-FF1C-4FE5-9FA3-5167EDCA37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3C35B6-034B-4B18-BCA9-63F86C86F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913C35B6-034B-4B18-BCA9-63F86C86FA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54EACA-A1DF-4A23-A64D-CC9ACC8AA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354EACA-A1DF-4A23-A64D-CC9ACC8AA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2B078C-7142-47B0-B298-61B3AD6B7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F2B078C-7142-47B0-B298-61B3AD6B7C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CC37F3-B620-4918-925D-408DE785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ECC37F3-B620-4918-925D-408DE785C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84FD1E-91B0-4994-A1E6-2D0077C44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B884FD1E-91B0-4994-A1E6-2D0077C44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4EEF8-4443-4DF3-A56B-6678088D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2604EEF8-4443-4DF3-A56B-6678088D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E3EC06-F7DD-4E63-B6CD-72218E4BB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5E3EC06-F7DD-4E63-B6CD-72218E4BB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A4DF69-5C7B-4AA7-8DAD-F2CBA51DB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B1A4DF69-5C7B-4AA7-8DAD-F2CBA51DB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5A913C-3A43-4061-96C7-D47B6787C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E25A913C-3A43-4061-96C7-D47B6787C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BB208A-85D7-4AE7-B290-8982CCF64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54BB208A-85D7-4AE7-B290-8982CCF64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2ED011-FBEA-4F32-B2D3-B51F3CF28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732ED011-FBEA-4F32-B2D3-B51F3CF28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06" y="107788"/>
            <a:ext cx="11889564" cy="917575"/>
          </a:xfrm>
        </p:spPr>
        <p:txBody>
          <a:bodyPr/>
          <a:lstStyle/>
          <a:p>
            <a:pPr lvl="0" algn="ctr"/>
            <a:r>
              <a:rPr lang="en-US" sz="4352" spc="-136" dirty="0">
                <a:solidFill>
                  <a:srgbClr val="00B0F0"/>
                </a:solidFill>
                <a:latin typeface="Segoe UI Light"/>
              </a:rPr>
              <a:t>Hybrid</a:t>
            </a:r>
            <a:r>
              <a:rPr lang="en-US" sz="4352" spc="-136" dirty="0">
                <a:solidFill>
                  <a:schemeClr val="tx1"/>
                </a:solidFill>
                <a:latin typeface="Segoe UI Light"/>
              </a:rPr>
              <a:t> - Best of both worlds… Connected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1749" y="982238"/>
            <a:ext cx="11812976" cy="627829"/>
          </a:xfrm>
          <a:prstGeom prst="rect">
            <a:avLst/>
          </a:prstGeom>
        </p:spPr>
        <p:txBody>
          <a:bodyPr vert="horz" wrap="square" lIns="198955" tIns="124347" rIns="198955" bIns="1243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921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4079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4815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7223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34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Bringing business values </a:t>
            </a:r>
            <a:r>
              <a: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thru cloud innovations to YOU</a:t>
            </a:r>
            <a:endParaRPr kumimoji="0" lang="en-US" sz="272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42395" y="5190039"/>
            <a:ext cx="4776387" cy="1001410"/>
          </a:xfrm>
          <a:prstGeom prst="roundRect">
            <a:avLst/>
          </a:prstGeom>
          <a:solidFill>
            <a:srgbClr val="5C2D91">
              <a:lumMod val="50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62149" rIns="0" bIns="6214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424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rPr>
              <a:t>SharePoint </a:t>
            </a:r>
            <a:r>
              <a:rPr kumimoji="0" lang="en-US" sz="37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rPr>
              <a:t>On-premises</a:t>
            </a:r>
            <a:endParaRPr kumimoji="0" lang="en-US" sz="319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5900509" y="4429865"/>
            <a:ext cx="775589" cy="726541"/>
          </a:xfrm>
          <a:prstGeom prst="downArrow">
            <a:avLst/>
          </a:prstGeom>
          <a:solidFill>
            <a:srgbClr val="BAD80A">
              <a:lumMod val="7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62149" rIns="0" bIns="6214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424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6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2728" y="4533488"/>
            <a:ext cx="2086055" cy="732809"/>
          </a:xfrm>
          <a:prstGeom prst="rect">
            <a:avLst/>
          </a:prstGeom>
          <a:noFill/>
        </p:spPr>
        <p:txBody>
          <a:bodyPr wrap="square" lIns="243706" tIns="194967" rIns="243706" bIns="194967" rtlCol="0">
            <a:spAutoFit/>
          </a:bodyPr>
          <a:lstStyle/>
          <a:p>
            <a:pPr marL="0" marR="0" lvl="0" indent="0" defTabSz="12429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"/>
              </a:rPr>
              <a:t>HYBRID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1750" y="1632056"/>
            <a:ext cx="11702872" cy="2830280"/>
            <a:chOff x="455648" y="1422820"/>
            <a:chExt cx="11105256" cy="2530014"/>
          </a:xfrm>
          <a:solidFill>
            <a:srgbClr val="00B0F0"/>
          </a:solidFill>
        </p:grpSpPr>
        <p:sp>
          <p:nvSpPr>
            <p:cNvPr id="7" name="Cloud 6"/>
            <p:cNvSpPr/>
            <p:nvPr/>
          </p:nvSpPr>
          <p:spPr bwMode="auto">
            <a:xfrm>
              <a:off x="455648" y="1422820"/>
              <a:ext cx="11105256" cy="2530014"/>
            </a:xfrm>
            <a:prstGeom prst="cloud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62149" rIns="0" bIns="62149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42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2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Segoe UI"/>
                </a:rPr>
                <a:t>        </a:t>
              </a:r>
              <a:endParaRPr kumimoji="0" lang="en-US" sz="1864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37" y="1812546"/>
              <a:ext cx="946397" cy="612299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5328" y="2224736"/>
              <a:ext cx="978922" cy="966531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0803" y="2848509"/>
              <a:ext cx="871749" cy="877335"/>
            </a:xfrm>
            <a:prstGeom prst="rect">
              <a:avLst/>
            </a:prstGeom>
            <a:grpFill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8784" y="2224735"/>
              <a:ext cx="941567" cy="966531"/>
            </a:xfrm>
            <a:prstGeom prst="rect">
              <a:avLst/>
            </a:prstGeom>
            <a:grpFill/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655" y="2147852"/>
              <a:ext cx="582304" cy="732041"/>
            </a:xfrm>
            <a:prstGeom prst="rect">
              <a:avLst/>
            </a:prstGeom>
            <a:grpFill/>
          </p:spPr>
        </p:pic>
        <p:sp>
          <p:nvSpPr>
            <p:cNvPr id="18" name="TextBox 17"/>
            <p:cNvSpPr txBox="1"/>
            <p:nvPr/>
          </p:nvSpPr>
          <p:spPr>
            <a:xfrm>
              <a:off x="4270587" y="2859153"/>
              <a:ext cx="1123817" cy="557210"/>
            </a:xfrm>
            <a:prstGeom prst="rect">
              <a:avLst/>
            </a:prstGeom>
            <a:grpFill/>
          </p:spPr>
          <p:txBody>
            <a:bodyPr wrap="square" lIns="248659" tIns="198928" rIns="248659" bIns="198928" rtlCol="0">
              <a:spAutoFit/>
            </a:bodyPr>
            <a:lstStyle/>
            <a:p>
              <a:pPr marL="0" marR="0" lvl="0" indent="0" defTabSz="1243448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</a:rPr>
                <a:t>Search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8564" y="2243308"/>
              <a:ext cx="846155" cy="763267"/>
            </a:xfrm>
            <a:prstGeom prst="rect">
              <a:avLst/>
            </a:prstGeom>
            <a:grpFill/>
          </p:spPr>
          <p:txBody>
            <a:bodyPr wrap="square" lIns="248659" tIns="198928" rIns="248659" bIns="198928" rtlCol="0">
              <a:spAutoFit/>
            </a:bodyPr>
            <a:lstStyle/>
            <a:p>
              <a:pPr marL="0" marR="0" lvl="0" indent="0" defTabSz="1243448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64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Segoe UI"/>
                </a:rPr>
                <a:t>…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duotone>
                <a:srgbClr val="0078D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959893" y="2464730"/>
              <a:ext cx="2012420" cy="517815"/>
            </a:xfrm>
            <a:prstGeom prst="rect">
              <a:avLst/>
            </a:prstGeom>
            <a:grp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335" y="2954815"/>
              <a:ext cx="1431500" cy="835041"/>
            </a:xfrm>
            <a:prstGeom prst="rect">
              <a:avLst/>
            </a:prstGeom>
            <a:grpFill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350" y="2531062"/>
            <a:ext cx="1028410" cy="1079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4542" y="1984304"/>
            <a:ext cx="868153" cy="1033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7837" y="2682183"/>
            <a:ext cx="1443584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B2B Sites</a:t>
            </a:r>
          </a:p>
        </p:txBody>
      </p:sp>
    </p:spTree>
    <p:extLst>
      <p:ext uri="{BB962C8B-B14F-4D97-AF65-F5344CB8AC3E}">
        <p14:creationId xmlns:p14="http://schemas.microsoft.com/office/powerpoint/2010/main" val="25747280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FastTrack?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22" y="1897062"/>
            <a:ext cx="1162703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09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Hybrid Offering thru FastTrack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678204"/>
          </a:xfrm>
        </p:spPr>
        <p:txBody>
          <a:bodyPr/>
          <a:lstStyle/>
          <a:p>
            <a:r>
              <a:rPr lang="en-US" dirty="0"/>
              <a:t>Min 50+ user Seats</a:t>
            </a:r>
          </a:p>
          <a:p>
            <a:r>
              <a:rPr lang="en-US" dirty="0"/>
              <a:t>Free offering</a:t>
            </a:r>
          </a:p>
          <a:p>
            <a:r>
              <a:rPr lang="en-US" dirty="0"/>
              <a:t>Part of Office 365 On-boarding Benefits</a:t>
            </a:r>
          </a:p>
          <a:p>
            <a:r>
              <a:rPr lang="en-US" dirty="0"/>
              <a:t>Guidance and assistance to on-board to SharePoint Hybrid</a:t>
            </a:r>
          </a:p>
          <a:p>
            <a:r>
              <a:rPr lang="en-US" dirty="0"/>
              <a:t>For more information, 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FastTrack Center Benefit for Office 365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566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980237" y="2963862"/>
            <a:ext cx="4343400" cy="2819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Get 1 TB Storage per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User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, avoid proliferation of non-IT tools 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Empower Team Work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External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collab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 simple &amp; secure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Richer Profile Experience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Enterprise Search Experience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Modern Productivity Experience</a:t>
            </a: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ALL WITH NO ADDL ONPREM INFRA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31837" y="3065462"/>
            <a:ext cx="4343400" cy="281940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Get 1 TB Storage per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User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, avoid proliferation of non-IT tools 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Empower Team Work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External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collab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 simple &amp; secure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Richer Profile Experience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Enterprise Search Experience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Modern Productivity Experience</a:t>
            </a: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ALL WITH NO ADDL ONPREM INFRA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437" y="0"/>
            <a:ext cx="11889564" cy="917575"/>
          </a:xfrm>
        </p:spPr>
        <p:txBody>
          <a:bodyPr/>
          <a:lstStyle/>
          <a:p>
            <a:pPr algn="ctr"/>
            <a:r>
              <a:rPr lang="en-US" dirty="0"/>
              <a:t>Hybrid Scenarios and Values thru FastTrack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731837" y="1897062"/>
            <a:ext cx="4343400" cy="7620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SharePoint 2016 On-premises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7285037" y="1891078"/>
            <a:ext cx="37338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SharePoint 2013 On-premises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31837" y="3040062"/>
            <a:ext cx="4343400" cy="281940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OneDrive for Business 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Sites Features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Extranet Sites Features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Profile Redirect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Search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Extensible App Launcher</a:t>
            </a: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980237" y="2963862"/>
            <a:ext cx="4343400" cy="2819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OneDrive for Business 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Sites Features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Extranet Sites Features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Profile Redirect</a:t>
            </a:r>
          </a:p>
          <a:p>
            <a:pPr marL="342900" marR="0" lvl="0" indent="-34290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Hybrid Search</a:t>
            </a:r>
          </a:p>
          <a:p>
            <a:pPr marL="342900" marR="0" lvl="0" indent="-34290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4344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837" y="2811462"/>
            <a:ext cx="11889564" cy="917575"/>
          </a:xfrm>
        </p:spPr>
        <p:txBody>
          <a:bodyPr/>
          <a:lstStyle/>
          <a:p>
            <a:pPr algn="ctr"/>
            <a:r>
              <a:rPr lang="en-US" dirty="0"/>
              <a:t>What are the SharePoint Hybrid Scenarios?</a:t>
            </a:r>
          </a:p>
        </p:txBody>
      </p:sp>
    </p:spTree>
    <p:extLst>
      <p:ext uri="{BB962C8B-B14F-4D97-AF65-F5344CB8AC3E}">
        <p14:creationId xmlns:p14="http://schemas.microsoft.com/office/powerpoint/2010/main" val="324489965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0"/>
            <a:ext cx="11889564" cy="917575"/>
          </a:xfrm>
        </p:spPr>
        <p:txBody>
          <a:bodyPr/>
          <a:lstStyle/>
          <a:p>
            <a:pPr algn="ctr"/>
            <a:r>
              <a:rPr lang="en-US" dirty="0"/>
              <a:t>Core business values from SharePoint Hybrid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073929" y="1197096"/>
          <a:ext cx="8290983" cy="552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753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5.xml><?xml version="1.0" encoding="utf-8"?>
<a:theme xmlns:a="http://schemas.openxmlformats.org/drawingml/2006/main" name="SQLinters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algn="ctr">
          <a:solidFill>
            <a:schemeClr val="tx1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anchor="ctr"/>
      <a:lstStyle>
        <a:defPPr>
          <a:defRPr sz="2000" dirty="0">
            <a:latin typeface="Tekton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anchor="ctr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None/>
          <a:tabLst/>
          <a:defRPr kumimoji="0" lang="en-US" sz="1600" b="1" i="0" u="none" strike="noStrike" baseline="0">
            <a:solidFill>
              <a:schemeClr val="tx1">
                <a:alpha val="100000"/>
              </a:schemeClr>
            </a:solidFill>
            <a:effectLst/>
            <a:latin typeface="Arial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sz="1800" dirty="0">
            <a:solidFill>
              <a:srgbClr val="002060"/>
            </a:solidFill>
            <a:latin typeface="Tekton Pro" pitchFamily="34" charset="0"/>
          </a:defRPr>
        </a:defPPr>
      </a:lstStyle>
    </a:tx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.potx" id="{CBE293B4-E8CE-4773-8118-C9AFF2860326}" vid="{4A547913-FDF7-4DFF-9D24-2FF6685A0CA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Sesha Mani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2016-09-27T04:00:00+00:00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BRK1043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ff673fc-3231-4e3a-893b-6d7f7cd32766"/>
    <ds:schemaRef ds:uri="230e9df3-be65-4c73-a93b-d1236ebd677e"/>
    <ds:schemaRef ds:uri="http://purl.org/dc/elements/1.1/"/>
    <ds:schemaRef ds:uri="http://schemas.microsoft.com/office/2006/metadata/properties"/>
    <ds:schemaRef ds:uri="01c77077-aee4-4b5f-bd4e-9cd40a6fff29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1</TotalTime>
  <Words>1655</Words>
  <Application>Microsoft Office PowerPoint</Application>
  <PresentationFormat>Custom</PresentationFormat>
  <Paragraphs>316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Consolas</vt:lpstr>
      <vt:lpstr>Mangal</vt:lpstr>
      <vt:lpstr>Myriad Pro</vt:lpstr>
      <vt:lpstr>Segoe UI</vt:lpstr>
      <vt:lpstr>Segoe UI Light</vt:lpstr>
      <vt:lpstr>Times New Roman</vt:lpstr>
      <vt:lpstr>Verdana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SQLintersection</vt:lpstr>
      <vt:lpstr>3_5-50002_Ignite_Breakout_Template</vt:lpstr>
      <vt:lpstr>Get Started with Hybrid SharePoint Online  and OneDrive for Business  with FastTrack</vt:lpstr>
      <vt:lpstr>Agenda</vt:lpstr>
      <vt:lpstr>Hybrid - Best of both worlds… Connected</vt:lpstr>
      <vt:lpstr>Hybrid - Best of both worlds… Connected</vt:lpstr>
      <vt:lpstr>What is FastTrack?</vt:lpstr>
      <vt:lpstr>SharePoint Hybrid Offering thru FastTrack</vt:lpstr>
      <vt:lpstr>Hybrid Scenarios and Values thru FastTrack</vt:lpstr>
      <vt:lpstr>What are the SharePoint Hybrid Scenarios?</vt:lpstr>
      <vt:lpstr>Core business values from SharePoint Hybrid</vt:lpstr>
      <vt:lpstr>Core Business Values from Hybrid Scenarios – 1 of 4</vt:lpstr>
      <vt:lpstr>Core Business Values from Hybrid Scenarios – 2 of 4</vt:lpstr>
      <vt:lpstr>Core Business Values from Hybrid Scenarios – 3 of 4</vt:lpstr>
      <vt:lpstr>Core Business Values from Hybrid Scenarios – 4 of 4</vt:lpstr>
      <vt:lpstr>O365 SharePoint Hybrid Evolved To Next-Gen Hybrid </vt:lpstr>
      <vt:lpstr>More Hybrid Scenarios thru FastTrack offering…</vt:lpstr>
      <vt:lpstr>PowerPoint Presentation</vt:lpstr>
      <vt:lpstr>Announcing  “Hybrid Extensible App Launcher for SharePoint 2013”  Download SP 2013 Sep’16 CU (Cumulative Update)  (Already available in SharePoint 2016 RTM and above)</vt:lpstr>
      <vt:lpstr>PowerPoint Presentation</vt:lpstr>
      <vt:lpstr>Introducing  “Hybrid Taxonomy” (Preview)  Available as “Preview” in SharePoint 2016 Feature Pack 1 deployments  “Preview” for SharePoint 2013 customers in Sep’16 CU (Cumulative Update)   Interested to deploy in Production? Reach out to us at: SPTAPAD@Microsoft.com</vt:lpstr>
      <vt:lpstr>PowerPoint Presentation</vt:lpstr>
      <vt:lpstr>Introducing  “Hybrid Auditing” (Preview)  Available as “Preview” for SharePoint 2016 Feature Pack 1 deployments  </vt:lpstr>
      <vt:lpstr>Thu 9/29 – 4:00 to 5:15 PM  BRK3048  Explore NEW SharePoint Hybrid Scenarios – Hybrid Auditing, Hybrid Taxonomy, Hybrid App Launcher  Thomas Murphy Ballroom 1</vt:lpstr>
      <vt:lpstr>Hybrid - Best of both worlds… Connected</vt:lpstr>
      <vt:lpstr>One stop shop for all tech things SharePoint Hybrid…</vt:lpstr>
      <vt:lpstr>Summary</vt:lpstr>
      <vt:lpstr>Other Ignite Sessions</vt:lpstr>
      <vt:lpstr>Online Resources</vt:lpstr>
      <vt:lpstr>THANK YOU !</vt:lpstr>
      <vt:lpstr>Deploy, ramp-up on new services and onboard new  users with Microsoft FastTrack:  http://fasttrack.microsoft.com/ </vt:lpstr>
      <vt:lpstr>Join the Microsoft Tech Community  to collaborate, share, and learn  from the experts:  http://techcommunity.microsoft.com </vt:lpstr>
      <vt:lpstr>PowerPoint Presentation</vt:lpstr>
      <vt:lpstr>PowerPoint Presentation</vt:lpstr>
      <vt:lpstr>APPENDIX</vt:lpstr>
      <vt:lpstr>Hybrid Taxonomy - Introduction</vt:lpstr>
      <vt:lpstr>Hybrid Auditing - Introduction</vt:lpstr>
      <vt:lpstr>Wheel of “Business Values” - SharePoint Hybrid Scenarios – O365 in Customers’ Terms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started with Hybrid SharePoint Online and OneDrive for Business with FastTrack</dc:title>
  <dc:subject>&lt;Speech title here&gt;</dc:subject>
  <dc:creator>MS Events 0093</dc:creator>
  <cp:keywords>Microsoft 2016</cp:keywords>
  <dc:description>Template: Mitchell Derrey, Silverfox Productions_x000d_
Formatting: _x000d_
Audience Type:</dc:description>
  <cp:lastModifiedBy>MS Events 0093</cp:lastModifiedBy>
  <cp:revision>2</cp:revision>
  <dcterms:created xsi:type="dcterms:W3CDTF">2016-09-28T18:35:06Z</dcterms:created>
  <dcterms:modified xsi:type="dcterms:W3CDTF">2016-09-28T18:36:36Z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