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  <p:sldMasterId id="2147484366" r:id="rId7"/>
    <p:sldMasterId id="2147484391" r:id="rId8"/>
  </p:sldMasterIdLst>
  <p:notesMasterIdLst>
    <p:notesMasterId r:id="rId35"/>
  </p:notesMasterIdLst>
  <p:handoutMasterIdLst>
    <p:handoutMasterId r:id="rId36"/>
  </p:handout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81" r:id="rId32"/>
    <p:sldId id="279" r:id="rId33"/>
    <p:sldId id="280" r:id="rId34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81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FF"/>
    <a:srgbClr val="BAD80A"/>
    <a:srgbClr val="A80000"/>
    <a:srgbClr val="5C2D91"/>
    <a:srgbClr val="0078D7"/>
    <a:srgbClr val="107C10"/>
    <a:srgbClr val="000000"/>
    <a:srgbClr val="D83B01"/>
    <a:srgbClr val="002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15" autoAdjust="0"/>
  </p:normalViewPr>
  <p:slideViewPr>
    <p:cSldViewPr>
      <p:cViewPr varScale="1">
        <p:scale>
          <a:sx n="104" d="100"/>
          <a:sy n="104" d="100"/>
        </p:scale>
        <p:origin x="61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9/29/2016 9:45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9/29/2016 9:45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7095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2844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3386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8607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kern="1200" dirty="0">
                <a:solidFill>
                  <a:schemeClr val="tx1"/>
                </a:solidFill>
                <a:effectLst/>
                <a:latin typeface="Segoe UI Light" pitchFamily="34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9:46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0591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C29EE-A8AD-4CE0-9C0B-116E0D4D75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4767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7D118-1690-458F-B4D2-F9DA5D6F5033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7E0CF-87F6-4B58-B8B8-DCAB2DAAF3CA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51980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FC9BB-C723-4F89-9585-B313EE59474E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7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470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Microsoft Ignite 2016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294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9/29/2016 9:45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623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393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870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163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23144B-E4B0-134E-A1CD-51256EB832A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5955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98182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72760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5159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52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5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40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6853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91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0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379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0333038" y="296863"/>
            <a:ext cx="1828800" cy="461665"/>
          </a:xfrm>
        </p:spPr>
        <p:txBody>
          <a:bodyPr/>
          <a:lstStyle>
            <a:lvl1pPr marL="0" indent="0" algn="r">
              <a:buNone/>
              <a:defRPr sz="2000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997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9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57820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67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142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527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848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09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68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13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7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640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023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7402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684208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85307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21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88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966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828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79443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1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777" y="6698229"/>
            <a:ext cx="4197310" cy="14248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612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© 2016 INTERNATIONAL BUSINESS MACHINES CORPORATION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9650" y="6701468"/>
            <a:ext cx="479321" cy="139242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612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D2B8A9A-3CE8-AA46-A3B0-C7F6478DB2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3870" y="1410861"/>
            <a:ext cx="10797711" cy="1521957"/>
          </a:xfrm>
        </p:spPr>
        <p:txBody>
          <a:bodyPr tIns="0" rIns="0" bIns="0">
            <a:normAutofit/>
          </a:bodyPr>
          <a:lstStyle>
            <a:lvl1pPr>
              <a:lnSpc>
                <a:spcPts val="6323"/>
              </a:lnSpc>
              <a:defRPr sz="6119"/>
            </a:lvl1pPr>
          </a:lstStyle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13870" y="3284041"/>
            <a:ext cx="10797711" cy="2399013"/>
          </a:xfrm>
        </p:spPr>
        <p:txBody>
          <a:bodyPr tIns="0" rIns="0" bIns="0">
            <a:normAutofit/>
          </a:bodyPr>
          <a:lstStyle>
            <a:lvl1pPr>
              <a:lnSpc>
                <a:spcPts val="3264"/>
              </a:lnSpc>
              <a:spcBef>
                <a:spcPts val="0"/>
              </a:spcBef>
              <a:defRPr sz="306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661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436475" cy="7009689"/>
          </a:xfrm>
          <a:prstGeom prst="rect">
            <a:avLst/>
          </a:prstGeom>
          <a:solidFill>
            <a:srgbClr val="55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20" name="Rectangle 19"/>
          <p:cNvSpPr/>
          <p:nvPr userDrawn="1"/>
        </p:nvSpPr>
        <p:spPr>
          <a:xfrm>
            <a:off x="0" y="355862"/>
            <a:ext cx="5581725" cy="367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777" y="6698229"/>
            <a:ext cx="4197310" cy="14248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612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© 2016 INTERNATIONAL BUSINESS MACHINES CORPORATION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3403" y="6693141"/>
            <a:ext cx="479321" cy="139242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612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2D2B8A9A-3CE8-AA46-A3B0-C7F6478DB2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89324" y="355862"/>
            <a:ext cx="5082546" cy="367167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224" b="1">
                <a:solidFill>
                  <a:srgbClr val="5596E6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idx="1"/>
          </p:nvPr>
        </p:nvSpPr>
        <p:spPr>
          <a:xfrm>
            <a:off x="504327" y="1729367"/>
            <a:ext cx="10796550" cy="13042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ts val="2346"/>
              </a:lnSpc>
              <a:defRPr sz="2142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itle Placeholder 9"/>
          <p:cNvSpPr>
            <a:spLocks noGrp="1"/>
          </p:cNvSpPr>
          <p:nvPr>
            <p:ph type="title"/>
          </p:nvPr>
        </p:nvSpPr>
        <p:spPr>
          <a:xfrm>
            <a:off x="514866" y="1084054"/>
            <a:ext cx="10796550" cy="36928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091" y="145948"/>
            <a:ext cx="698468" cy="2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53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501" y="1965643"/>
            <a:ext cx="7899548" cy="214884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8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4888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9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4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061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730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69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14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9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9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7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46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3015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365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64" r:id="rId14"/>
    <p:sldLayoutId id="2147484324" r:id="rId15"/>
    <p:sldLayoutId id="2147484325" r:id="rId16"/>
    <p:sldLayoutId id="2147484326" r:id="rId17"/>
    <p:sldLayoutId id="2147484327" r:id="rId18"/>
    <p:sldLayoutId id="2147484328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77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  <p:sldLayoutId id="2147484384" r:id="rId18"/>
    <p:sldLayoutId id="2147484385" r:id="rId19"/>
    <p:sldLayoutId id="2147484386" r:id="rId20"/>
    <p:sldLayoutId id="2147484387" r:id="rId21"/>
    <p:sldLayoutId id="2147484388" r:id="rId22"/>
    <p:sldLayoutId id="2147484389" r:id="rId23"/>
    <p:sldLayoutId id="2147484390" r:id="rId24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051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397" r:id="rId6"/>
    <p:sldLayoutId id="2147484398" r:id="rId7"/>
    <p:sldLayoutId id="2147484399" r:id="rId8"/>
    <p:sldLayoutId id="2147484400" r:id="rId9"/>
    <p:sldLayoutId id="2147484401" r:id="rId10"/>
    <p:sldLayoutId id="2147484402" r:id="rId11"/>
    <p:sldLayoutId id="2147484403" r:id="rId12"/>
    <p:sldLayoutId id="2147484404" r:id="rId13"/>
    <p:sldLayoutId id="2147484405" r:id="rId14"/>
    <p:sldLayoutId id="2147484406" r:id="rId15"/>
    <p:sldLayoutId id="2147484407" r:id="rId16"/>
    <p:sldLayoutId id="2147484408" r:id="rId17"/>
    <p:sldLayoutId id="2147484409" r:id="rId18"/>
    <p:sldLayoutId id="2147484410" r:id="rId19"/>
    <p:sldLayoutId id="2147484411" r:id="rId20"/>
    <p:sldLayoutId id="2147484412" r:id="rId21"/>
    <p:sldLayoutId id="214748441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tif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microsoft.com/office/2007/relationships/hdphoto" Target="../media/hdphoto6.wdp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microsoft.com/office/2007/relationships/hdphoto" Target="../media/hdphoto9.wdp"/><Relationship Id="rId5" Type="http://schemas.openxmlformats.org/officeDocument/2006/relationships/image" Target="../media/image62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soft.com/itprocareercent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Relationship Id="rId6" Type="http://schemas.openxmlformats.org/officeDocument/2006/relationships/hyperlink" Target="https://techcommunity.microsoft.com/" TargetMode="External"/><Relationship Id="rId5" Type="http://schemas.openxmlformats.org/officeDocument/2006/relationships/hyperlink" Target="http://www.microsoft.com/mechanics" TargetMode="External"/><Relationship Id="rId4" Type="http://schemas.openxmlformats.org/officeDocument/2006/relationships/hyperlink" Target="http://www.microsoft.com/itprocloudessential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hyperlink" Target="https://aka.ms/ignite.mobileapp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best-in-class customer experiences with digital transformation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56800" y="296863"/>
            <a:ext cx="2205038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BRK1040</a:t>
            </a:r>
          </a:p>
        </p:txBody>
      </p:sp>
    </p:spTree>
    <p:extLst>
      <p:ext uri="{BB962C8B-B14F-4D97-AF65-F5344CB8AC3E}">
        <p14:creationId xmlns:p14="http://schemas.microsoft.com/office/powerpoint/2010/main" val="29401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817103" y="966672"/>
            <a:ext cx="896908" cy="844585"/>
          </a:xfrm>
          <a:prstGeom prst="ellipse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CLIENT SUCCESS 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North America Insurance Firm 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872308" y="1700581"/>
            <a:ext cx="9008946" cy="72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Business Challenges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Migrate 8,000 plus users to a common Exchange platform from disparate systems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Consolidate SharePoint environments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79125" y="2697712"/>
            <a:ext cx="8349463" cy="347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55887" rIns="111776" bIns="55887"/>
          <a:lstStyle/>
          <a:p>
            <a:pPr marL="0" marR="0" lvl="0" indent="0" defTabSz="1158551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 Solution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Migrate Customer’s existing </a:t>
            </a:r>
            <a:r>
              <a:rPr kumimoji="0" lang="en-US" sz="112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on-premise</a:t>
            </a: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legacy Exchange and SharePoint environments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IBM-provided Private Cloud Hosting and hardware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Manage all platforms during steady-state</a:t>
            </a:r>
            <a:endParaRPr kumimoji="0" lang="en-US" sz="1122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IBM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Perform version upgrades.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Provide 99.99% SLA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Introduce Disaster Recovery (2nd Data Center)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Alignment with Security and Legal requirements.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Specialization allows for innovation and rapid deployment of new services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Client Benefits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Better currency and stability on being on a common platform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Predictability of costs rather than varied costs from support staff</a:t>
            </a:r>
          </a:p>
          <a:p>
            <a:pPr marL="419173" marR="0" lvl="0" indent="-419173" defTabSz="914400" eaLnBrk="1" fontAlgn="auto" latinLnBrk="0" hangingPunct="1">
              <a:lnSpc>
                <a:spcPts val="17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Stable environment for on going support and version control  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901969" y="2556926"/>
            <a:ext cx="732832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1329"/>
          <a:stretch/>
        </p:blipFill>
        <p:spPr>
          <a:xfrm>
            <a:off x="9829538" y="994911"/>
            <a:ext cx="897038" cy="70567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540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CLIENT SUCCESS 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Dubai Healthcare Authority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9817103" y="966672"/>
            <a:ext cx="896908" cy="844585"/>
          </a:xfrm>
          <a:prstGeom prst="ellipse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872308" y="1700581"/>
            <a:ext cx="9008946" cy="72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Business Challenges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Consolidate customer records into a single, easy-to-use portal for personalized communications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Enable enhanced analytics and reporting to increase market segmentation potential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79125" y="2697712"/>
            <a:ext cx="8349463" cy="347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55887" rIns="111776" bIns="55887"/>
          <a:lstStyle/>
          <a:p>
            <a:pPr marL="0" marR="0" lvl="0" indent="0" defTabSz="1158551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 Solution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On-premises Microsoft Dynamics CRM deployment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Social Engagement, Unified Service Desk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IBM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Extensive public sector experience and understanding of client needs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Seamless language integration with client teams 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Strong level of collaboration between IBM and Microsoft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Close partnership with Microsoft: Existing use of Outlook and SharePoint made for efficient integration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Client Benefits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360-degree view of customer between marketing and customer service departments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Enhanced knowledge sharing between employees through knowledge base</a:t>
            </a:r>
          </a:p>
          <a:p>
            <a:pPr marL="419173" marR="0" lvl="0" indent="-419173" defTabSz="914400" eaLnBrk="1" fontAlgn="auto" latinLnBrk="0" hangingPunct="1">
              <a:lnSpc>
                <a:spcPts val="18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Increased quality of service toward customers via instantaneous record lookup</a:t>
            </a:r>
            <a:endParaRPr kumimoji="0" lang="en-US" sz="1122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901969" y="2556926"/>
            <a:ext cx="732832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417" y="1089379"/>
            <a:ext cx="632278" cy="611202"/>
          </a:xfrm>
          <a:prstGeom prst="rect">
            <a:avLst/>
          </a:prstGeom>
        </p:spPr>
      </p:pic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9705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9605" y="2421681"/>
            <a:ext cx="7637974" cy="3691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44" y="2421681"/>
            <a:ext cx="8449847" cy="382434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ENTERPRISE + DIGITAL</a:t>
            </a:r>
          </a:p>
        </p:txBody>
      </p:sp>
      <p:sp>
        <p:nvSpPr>
          <p:cNvPr id="30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>
                <a:ea typeface="Arial" panose="020B0604020202020204" pitchFamily="34" charset="0"/>
              </a:rPr>
              <a:t>What does the enterprise need to do NOW to become a Digital Workplace?</a:t>
            </a:r>
            <a:endParaRPr lang="en-US" sz="3000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725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bile innovation at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7" r="29867"/>
          <a:stretch>
            <a:fillRect/>
          </a:stretch>
        </p:blipFill>
        <p:spPr bwMode="auto">
          <a:xfrm>
            <a:off x="7898866" y="0"/>
            <a:ext cx="6340407" cy="71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9166" y="4204359"/>
            <a:ext cx="4117369" cy="1054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19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Thank you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50837" y="2354262"/>
            <a:ext cx="6858000" cy="1371600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56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02" y="1088518"/>
            <a:ext cx="9829735" cy="1828786"/>
          </a:xfrm>
        </p:spPr>
        <p:txBody>
          <a:bodyPr/>
          <a:lstStyle/>
          <a:p>
            <a:r>
              <a:rPr lang="en-US" b="1" dirty="0"/>
              <a:t>IBM and Microsoft: Creating </a:t>
            </a:r>
            <a:br>
              <a:rPr lang="en-US" b="1" dirty="0"/>
            </a:br>
            <a:r>
              <a:rPr lang="en-US" b="1" dirty="0"/>
              <a:t>best-in-class customer experiences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701" y="3509753"/>
            <a:ext cx="9448736" cy="18280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Murray Mitchell</a:t>
            </a:r>
          </a:p>
          <a:p>
            <a:pPr>
              <a:lnSpc>
                <a:spcPct val="100000"/>
              </a:lnSpc>
            </a:pPr>
            <a:r>
              <a:rPr lang="en-US" dirty="0"/>
              <a:t>IBM Global Business Services </a:t>
            </a:r>
          </a:p>
          <a:p>
            <a:pPr fontAlgn="base"/>
            <a:r>
              <a:rPr lang="en-US" dirty="0"/>
              <a:t>Global and North America Microsoft Services Leader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rc 16"/>
          <p:cNvSpPr/>
          <p:nvPr/>
        </p:nvSpPr>
        <p:spPr>
          <a:xfrm>
            <a:off x="1592894" y="3258379"/>
            <a:ext cx="2818392" cy="2821393"/>
          </a:xfrm>
          <a:prstGeom prst="arc">
            <a:avLst>
              <a:gd name="adj1" fmla="val 16200000"/>
              <a:gd name="adj2" fmla="val 5468198"/>
            </a:avLst>
          </a:prstGeom>
          <a:ln w="152400">
            <a:solidFill>
              <a:srgbClr val="02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IBM AND MICROSOFT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54" spc="-41" dirty="0"/>
              <a:t>Microsoft technologies are embedded into IBM’s Consulting capabilities and strategic priorities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699778" y="2264801"/>
            <a:ext cx="3114132" cy="1098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01395" y="2460053"/>
            <a:ext cx="3623444" cy="384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Microsoft practice offers a broad range of Cloud Solutions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56856" y="4669624"/>
            <a:ext cx="3112520" cy="5764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Power BI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Watson APIs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 </a:t>
            </a:r>
            <a:r>
              <a:rPr kumimoji="0" lang="en-US" sz="1224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IoT</a:t>
            </a: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services </a:t>
            </a:r>
            <a:endParaRPr kumimoji="0" lang="en-US" sz="1224" b="0" i="0" u="none" strike="noStrike" kern="0" cap="none" spc="-32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699777" y="4218309"/>
            <a:ext cx="3114132" cy="1098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953514" y="2185568"/>
            <a:ext cx="4482917" cy="768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IBM Cloud solutions for Microsoft Dynamics applications can be hosted on IBM </a:t>
            </a:r>
            <a:r>
              <a:rPr kumimoji="0" lang="en-US" sz="1224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Softlayer</a:t>
            </a: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Azure or a cloud provider of your client’s choice</a:t>
            </a:r>
            <a:b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en-US" sz="1224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0637" y="4342585"/>
            <a:ext cx="3900509" cy="28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Focus on Cognitive Big Data and Analytics solutions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6467" y="2881375"/>
            <a:ext cx="3605907" cy="124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Dynamics CRM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SharePoint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Office 365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Visual Studio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Dynamics AX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Azure</a:t>
            </a:r>
            <a:endParaRPr kumimoji="0" lang="en-US" sz="1224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699777" y="5409266"/>
            <a:ext cx="3114132" cy="10981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620256" y="5562317"/>
            <a:ext cx="3704583" cy="478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Sector &amp; Industry solution offerings based on </a:t>
            </a:r>
          </a:p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Arial"/>
              </a:rPr>
              <a:t>Microsoft applications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56856" y="6109682"/>
            <a:ext cx="3367984" cy="384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Public Sector, Industrial, Distribution, Financial Services, Communications</a:t>
            </a:r>
            <a:endParaRPr kumimoji="0" lang="en-US" sz="1224" b="0" i="0" u="none" strike="noStrike" kern="0" cap="none" spc="-32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87353" y="3287758"/>
            <a:ext cx="963248" cy="224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Cloud</a:t>
            </a:r>
            <a:endParaRPr kumimoji="0" lang="en-GB" sz="1428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85232" y="4543486"/>
            <a:ext cx="963248" cy="224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Cognitive</a:t>
            </a:r>
            <a:endParaRPr kumimoji="0" lang="en-GB" sz="1428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84563" y="5739825"/>
            <a:ext cx="963248" cy="4482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Sector &amp; industry</a:t>
            </a:r>
            <a:endParaRPr kumimoji="0" lang="en-GB" sz="1428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05892" y="3001015"/>
            <a:ext cx="793248" cy="793249"/>
            <a:chOff x="4944866" y="3332014"/>
            <a:chExt cx="777765" cy="777766"/>
          </a:xfrm>
        </p:grpSpPr>
        <p:sp>
          <p:nvSpPr>
            <p:cNvPr id="12" name="Oval 11"/>
            <p:cNvSpPr/>
            <p:nvPr/>
          </p:nvSpPr>
          <p:spPr>
            <a:xfrm>
              <a:off x="4944866" y="3332014"/>
              <a:ext cx="777765" cy="777766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609" y="3486779"/>
              <a:ext cx="458446" cy="45844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305894" y="5458563"/>
            <a:ext cx="793248" cy="793249"/>
            <a:chOff x="5289104" y="5387284"/>
            <a:chExt cx="777765" cy="777766"/>
          </a:xfrm>
        </p:grpSpPr>
        <p:sp>
          <p:nvSpPr>
            <p:cNvPr id="30" name="Oval 29"/>
            <p:cNvSpPr/>
            <p:nvPr/>
          </p:nvSpPr>
          <p:spPr>
            <a:xfrm>
              <a:off x="5289104" y="5387284"/>
              <a:ext cx="777765" cy="777766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9466" y="5587648"/>
              <a:ext cx="377039" cy="377039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75729" y="4252190"/>
            <a:ext cx="793248" cy="793249"/>
            <a:chOff x="5084954" y="3839042"/>
            <a:chExt cx="777765" cy="777766"/>
          </a:xfrm>
        </p:grpSpPr>
        <p:sp>
          <p:nvSpPr>
            <p:cNvPr id="28" name="Oval 27"/>
            <p:cNvSpPr/>
            <p:nvPr/>
          </p:nvSpPr>
          <p:spPr>
            <a:xfrm>
              <a:off x="5084954" y="3839042"/>
              <a:ext cx="777765" cy="777766"/>
            </a:xfrm>
            <a:prstGeom prst="ellipse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052" y="4012429"/>
              <a:ext cx="435967" cy="435967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830" y="3820392"/>
            <a:ext cx="698750" cy="69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75678" y="4611532"/>
            <a:ext cx="2274182" cy="670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Innovative solutions that are Cloud based, Cognitive and Industry focused</a:t>
            </a:r>
            <a:endParaRPr kumimoji="0" lang="en-GB" sz="1224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3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PRODUCT OFFERINGS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 IBM </a:t>
            </a:r>
            <a:r>
              <a:rPr lang="en-US" dirty="0"/>
              <a:t>Services</a:t>
            </a:r>
            <a:r>
              <a:rPr lang="en-US" dirty="0">
                <a:solidFill>
                  <a:schemeClr val="bg1"/>
                </a:solidFill>
              </a:rPr>
              <a:t> Offerings span multiple Microsoft product categories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38021" y="2095240"/>
            <a:ext cx="6685412" cy="881298"/>
          </a:xfrm>
          <a:prstGeom prst="rect">
            <a:avLst/>
          </a:prstGeom>
          <a:solidFill>
            <a:srgbClr val="5596E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82610" tIns="82610" rIns="82610" bIns="82610" anchor="t" anchorCtr="0">
            <a:prstTxWarp prst="textNoShape">
              <a:avLst/>
            </a:prstTxWarp>
          </a:bodyPr>
          <a:lstStyle/>
          <a:p>
            <a:pPr marL="0" marR="0" lvl="0" indent="0" defTabSz="52457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Big Data and Analytics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838021" y="3049312"/>
            <a:ext cx="6685412" cy="954739"/>
          </a:xfrm>
          <a:prstGeom prst="rect">
            <a:avLst/>
          </a:prstGeom>
          <a:solidFill>
            <a:srgbClr val="5596E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82610" tIns="82610" rIns="82610" bIns="82610" anchor="t" anchorCtr="0">
            <a:prstTxWarp prst="textNoShape">
              <a:avLst/>
            </a:prstTxWarp>
          </a:bodyPr>
          <a:lstStyle/>
          <a:p>
            <a:pPr marL="0" marR="0" lvl="0" indent="0" defTabSz="52457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Enterprise Applications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843192" y="4077493"/>
            <a:ext cx="6691344" cy="954739"/>
          </a:xfrm>
          <a:prstGeom prst="rect">
            <a:avLst/>
          </a:prstGeom>
          <a:solidFill>
            <a:srgbClr val="5596E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82610" tIns="82610" rIns="82610" bIns="82610" anchor="t" anchorCtr="0">
            <a:prstTxWarp prst="textNoShape">
              <a:avLst/>
            </a:prstTxWarp>
          </a:bodyPr>
          <a:lstStyle/>
          <a:p>
            <a:pPr marL="0" marR="0" lvl="0" indent="0" defTabSz="52457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Enterprise &amp; Collaboration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838021" y="5101584"/>
            <a:ext cx="6685412" cy="954739"/>
          </a:xfrm>
          <a:prstGeom prst="rect">
            <a:avLst/>
          </a:prstGeom>
          <a:solidFill>
            <a:srgbClr val="5596E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82610" tIns="82610" rIns="82610" bIns="82610" anchor="t" anchorCtr="0">
            <a:prstTxWarp prst="textNoShape">
              <a:avLst/>
            </a:prstTxWarp>
          </a:bodyPr>
          <a:lstStyle/>
          <a:p>
            <a:pPr marL="0" marR="0" lvl="0" indent="0" defTabSz="524572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3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Application Development &amp; Cloud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0821" y="3609261"/>
            <a:ext cx="1771230" cy="1002613"/>
            <a:chOff x="8918623" y="3474988"/>
            <a:chExt cx="1072738" cy="696105"/>
          </a:xfrm>
        </p:grpSpPr>
        <p:sp>
          <p:nvSpPr>
            <p:cNvPr id="13" name="Freeform 12"/>
            <p:cNvSpPr>
              <a:spLocks noChangeAspect="1" noEditPoints="1"/>
            </p:cNvSpPr>
            <p:nvPr/>
          </p:nvSpPr>
          <p:spPr bwMode="black">
            <a:xfrm>
              <a:off x="8918623" y="3474988"/>
              <a:ext cx="1072738" cy="696105"/>
            </a:xfrm>
            <a:custGeom>
              <a:avLst/>
              <a:gdLst/>
              <a:ahLst/>
              <a:cxnLst>
                <a:cxn ang="0">
                  <a:pos x="774" y="456"/>
                </a:cxn>
                <a:cxn ang="0">
                  <a:pos x="774" y="36"/>
                </a:cxn>
                <a:cxn ang="0">
                  <a:pos x="737" y="0"/>
                </a:cxn>
                <a:cxn ang="0">
                  <a:pos x="107" y="0"/>
                </a:cxn>
                <a:cxn ang="0">
                  <a:pos x="71" y="36"/>
                </a:cxn>
                <a:cxn ang="0">
                  <a:pos x="71" y="456"/>
                </a:cxn>
                <a:cxn ang="0">
                  <a:pos x="0" y="544"/>
                </a:cxn>
                <a:cxn ang="0">
                  <a:pos x="44" y="588"/>
                </a:cxn>
                <a:cxn ang="0">
                  <a:pos x="800" y="588"/>
                </a:cxn>
                <a:cxn ang="0">
                  <a:pos x="844" y="544"/>
                </a:cxn>
                <a:cxn ang="0">
                  <a:pos x="774" y="456"/>
                </a:cxn>
                <a:cxn ang="0">
                  <a:pos x="481" y="554"/>
                </a:cxn>
                <a:cxn ang="0">
                  <a:pos x="350" y="554"/>
                </a:cxn>
                <a:cxn ang="0">
                  <a:pos x="337" y="547"/>
                </a:cxn>
                <a:cxn ang="0">
                  <a:pos x="352" y="519"/>
                </a:cxn>
                <a:cxn ang="0">
                  <a:pos x="363" y="514"/>
                </a:cxn>
                <a:cxn ang="0">
                  <a:pos x="468" y="514"/>
                </a:cxn>
                <a:cxn ang="0">
                  <a:pos x="478" y="519"/>
                </a:cxn>
                <a:cxn ang="0">
                  <a:pos x="494" y="547"/>
                </a:cxn>
                <a:cxn ang="0">
                  <a:pos x="481" y="554"/>
                </a:cxn>
                <a:cxn ang="0">
                  <a:pos x="748" y="456"/>
                </a:cxn>
                <a:cxn ang="0">
                  <a:pos x="99" y="456"/>
                </a:cxn>
                <a:cxn ang="0">
                  <a:pos x="99" y="42"/>
                </a:cxn>
                <a:cxn ang="0">
                  <a:pos x="117" y="24"/>
                </a:cxn>
                <a:cxn ang="0">
                  <a:pos x="730" y="24"/>
                </a:cxn>
                <a:cxn ang="0">
                  <a:pos x="748" y="42"/>
                </a:cxn>
                <a:cxn ang="0">
                  <a:pos x="748" y="456"/>
                </a:cxn>
              </a:cxnLst>
              <a:rect l="0" t="0" r="r" b="b"/>
              <a:pathLst>
                <a:path w="844" h="588">
                  <a:moveTo>
                    <a:pt x="774" y="456"/>
                  </a:moveTo>
                  <a:cubicBezTo>
                    <a:pt x="774" y="36"/>
                    <a:pt x="774" y="36"/>
                    <a:pt x="774" y="36"/>
                  </a:cubicBezTo>
                  <a:cubicBezTo>
                    <a:pt x="774" y="16"/>
                    <a:pt x="757" y="0"/>
                    <a:pt x="73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87" y="0"/>
                    <a:pt x="71" y="16"/>
                    <a:pt x="71" y="36"/>
                  </a:cubicBezTo>
                  <a:cubicBezTo>
                    <a:pt x="71" y="456"/>
                    <a:pt x="71" y="456"/>
                    <a:pt x="71" y="456"/>
                  </a:cubicBezTo>
                  <a:cubicBezTo>
                    <a:pt x="0" y="544"/>
                    <a:pt x="0" y="544"/>
                    <a:pt x="0" y="544"/>
                  </a:cubicBezTo>
                  <a:cubicBezTo>
                    <a:pt x="0" y="568"/>
                    <a:pt x="20" y="588"/>
                    <a:pt x="44" y="588"/>
                  </a:cubicBezTo>
                  <a:cubicBezTo>
                    <a:pt x="800" y="588"/>
                    <a:pt x="800" y="588"/>
                    <a:pt x="800" y="588"/>
                  </a:cubicBezTo>
                  <a:cubicBezTo>
                    <a:pt x="824" y="588"/>
                    <a:pt x="844" y="568"/>
                    <a:pt x="844" y="544"/>
                  </a:cubicBezTo>
                  <a:lnTo>
                    <a:pt x="774" y="456"/>
                  </a:lnTo>
                  <a:close/>
                  <a:moveTo>
                    <a:pt x="481" y="554"/>
                  </a:moveTo>
                  <a:cubicBezTo>
                    <a:pt x="350" y="554"/>
                    <a:pt x="350" y="554"/>
                    <a:pt x="350" y="554"/>
                  </a:cubicBezTo>
                  <a:cubicBezTo>
                    <a:pt x="343" y="554"/>
                    <a:pt x="337" y="551"/>
                    <a:pt x="337" y="547"/>
                  </a:cubicBezTo>
                  <a:cubicBezTo>
                    <a:pt x="352" y="519"/>
                    <a:pt x="352" y="519"/>
                    <a:pt x="352" y="519"/>
                  </a:cubicBezTo>
                  <a:cubicBezTo>
                    <a:pt x="352" y="516"/>
                    <a:pt x="357" y="514"/>
                    <a:pt x="363" y="514"/>
                  </a:cubicBezTo>
                  <a:cubicBezTo>
                    <a:pt x="468" y="514"/>
                    <a:pt x="468" y="514"/>
                    <a:pt x="468" y="514"/>
                  </a:cubicBezTo>
                  <a:cubicBezTo>
                    <a:pt x="473" y="514"/>
                    <a:pt x="478" y="516"/>
                    <a:pt x="478" y="519"/>
                  </a:cubicBezTo>
                  <a:cubicBezTo>
                    <a:pt x="494" y="547"/>
                    <a:pt x="494" y="547"/>
                    <a:pt x="494" y="547"/>
                  </a:cubicBezTo>
                  <a:cubicBezTo>
                    <a:pt x="494" y="551"/>
                    <a:pt x="488" y="554"/>
                    <a:pt x="481" y="554"/>
                  </a:cubicBezTo>
                  <a:close/>
                  <a:moveTo>
                    <a:pt x="748" y="456"/>
                  </a:moveTo>
                  <a:cubicBezTo>
                    <a:pt x="99" y="456"/>
                    <a:pt x="99" y="456"/>
                    <a:pt x="99" y="456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32"/>
                    <a:pt x="107" y="24"/>
                    <a:pt x="117" y="24"/>
                  </a:cubicBezTo>
                  <a:cubicBezTo>
                    <a:pt x="730" y="24"/>
                    <a:pt x="730" y="24"/>
                    <a:pt x="730" y="24"/>
                  </a:cubicBezTo>
                  <a:cubicBezTo>
                    <a:pt x="740" y="24"/>
                    <a:pt x="748" y="32"/>
                    <a:pt x="748" y="42"/>
                  </a:cubicBezTo>
                  <a:lnTo>
                    <a:pt x="748" y="456"/>
                  </a:lnTo>
                  <a:close/>
                </a:path>
              </a:pathLst>
            </a:custGeom>
            <a:solidFill>
              <a:schemeClr val="tx2"/>
            </a:solidFill>
            <a:extLst/>
          </p:spPr>
          <p:txBody>
            <a:bodyPr vert="horz" wrap="square" lIns="83943" tIns="41972" rIns="83943" bIns="41972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992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1046" y="3531156"/>
              <a:ext cx="739649" cy="389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938800" y="2415966"/>
            <a:ext cx="1466074" cy="863611"/>
            <a:chOff x="3733800" y="3200400"/>
            <a:chExt cx="2412821" cy="162933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115" y="3308736"/>
              <a:ext cx="2110303" cy="1111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ounded Rectangle 6"/>
            <p:cNvSpPr/>
            <p:nvPr/>
          </p:nvSpPr>
          <p:spPr bwMode="auto">
            <a:xfrm>
              <a:off x="3733800" y="3200400"/>
              <a:ext cx="2412821" cy="1629335"/>
            </a:xfrm>
            <a:custGeom>
              <a:avLst/>
              <a:gdLst/>
              <a:ahLst/>
              <a:cxnLst/>
              <a:rect l="l" t="t" r="r" b="b"/>
              <a:pathLst>
                <a:path w="3480489" h="2350312">
                  <a:moveTo>
                    <a:pt x="1740245" y="2181005"/>
                  </a:moveTo>
                  <a:cubicBezTo>
                    <a:pt x="1703518" y="2181005"/>
                    <a:pt x="1673744" y="2210779"/>
                    <a:pt x="1673744" y="2247506"/>
                  </a:cubicBezTo>
                  <a:cubicBezTo>
                    <a:pt x="1673744" y="2284233"/>
                    <a:pt x="1703518" y="2314007"/>
                    <a:pt x="1740245" y="2314007"/>
                  </a:cubicBezTo>
                  <a:cubicBezTo>
                    <a:pt x="1776972" y="2314007"/>
                    <a:pt x="1806746" y="2284233"/>
                    <a:pt x="1806746" y="2247506"/>
                  </a:cubicBezTo>
                  <a:cubicBezTo>
                    <a:pt x="1806746" y="2210779"/>
                    <a:pt x="1776972" y="2181005"/>
                    <a:pt x="1740245" y="2181005"/>
                  </a:cubicBezTo>
                  <a:close/>
                  <a:moveTo>
                    <a:pt x="209763" y="132890"/>
                  </a:moveTo>
                  <a:cubicBezTo>
                    <a:pt x="155730" y="132890"/>
                    <a:pt x="111927" y="176693"/>
                    <a:pt x="111927" y="230726"/>
                  </a:cubicBezTo>
                  <a:lnTo>
                    <a:pt x="111927" y="2026019"/>
                  </a:lnTo>
                  <a:cubicBezTo>
                    <a:pt x="111927" y="2080052"/>
                    <a:pt x="155730" y="2123855"/>
                    <a:pt x="209763" y="2123855"/>
                  </a:cubicBezTo>
                  <a:lnTo>
                    <a:pt x="3281253" y="2123855"/>
                  </a:lnTo>
                  <a:cubicBezTo>
                    <a:pt x="3335286" y="2123855"/>
                    <a:pt x="3379089" y="2080052"/>
                    <a:pt x="3379089" y="2026019"/>
                  </a:cubicBezTo>
                  <a:lnTo>
                    <a:pt x="3379089" y="230726"/>
                  </a:lnTo>
                  <a:cubicBezTo>
                    <a:pt x="3379089" y="176693"/>
                    <a:pt x="3335286" y="132890"/>
                    <a:pt x="3281253" y="132890"/>
                  </a:cubicBezTo>
                  <a:close/>
                  <a:moveTo>
                    <a:pt x="115494" y="0"/>
                  </a:moveTo>
                  <a:lnTo>
                    <a:pt x="3364995" y="0"/>
                  </a:lnTo>
                  <a:cubicBezTo>
                    <a:pt x="3428781" y="0"/>
                    <a:pt x="3480489" y="51708"/>
                    <a:pt x="3480489" y="115494"/>
                  </a:cubicBezTo>
                  <a:lnTo>
                    <a:pt x="3480489" y="2234818"/>
                  </a:lnTo>
                  <a:cubicBezTo>
                    <a:pt x="3480489" y="2298604"/>
                    <a:pt x="3428781" y="2350312"/>
                    <a:pt x="3364995" y="2350312"/>
                  </a:cubicBezTo>
                  <a:lnTo>
                    <a:pt x="115494" y="2350312"/>
                  </a:lnTo>
                  <a:cubicBezTo>
                    <a:pt x="51708" y="2350312"/>
                    <a:pt x="0" y="2298604"/>
                    <a:pt x="0" y="2234818"/>
                  </a:cubicBezTo>
                  <a:lnTo>
                    <a:pt x="0" y="115494"/>
                  </a:lnTo>
                  <a:cubicBezTo>
                    <a:pt x="0" y="51708"/>
                    <a:pt x="51708" y="0"/>
                    <a:pt x="115494" y="0"/>
                  </a:cubicBezTo>
                  <a:close/>
                </a:path>
              </a:pathLst>
            </a:custGeom>
            <a:solidFill>
              <a:schemeClr val="tx2"/>
            </a:solidFill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60" tIns="46630" rIns="46630" bIns="9326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9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8" b="0" i="0" u="none" strike="noStrike" kern="0" cap="none" spc="-39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Arial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24823" y="4989631"/>
            <a:ext cx="512408" cy="797044"/>
            <a:chOff x="5519999" y="1721617"/>
            <a:chExt cx="499801" cy="89122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6" cstate="email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57387"/>
            <a:stretch/>
          </p:blipFill>
          <p:spPr bwMode="auto">
            <a:xfrm>
              <a:off x="5550729" y="1876383"/>
              <a:ext cx="469071" cy="579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ounded Rectangle 48"/>
            <p:cNvSpPr/>
            <p:nvPr/>
          </p:nvSpPr>
          <p:spPr>
            <a:xfrm>
              <a:off x="5519999" y="1721617"/>
              <a:ext cx="499801" cy="891225"/>
            </a:xfrm>
            <a:custGeom>
              <a:avLst/>
              <a:gdLst/>
              <a:ahLst/>
              <a:cxnLst/>
              <a:rect l="l" t="t" r="r" b="b"/>
              <a:pathLst>
                <a:path w="736600" h="929111">
                  <a:moveTo>
                    <a:pt x="163799" y="872703"/>
                  </a:moveTo>
                  <a:lnTo>
                    <a:pt x="163799" y="907053"/>
                  </a:lnTo>
                  <a:lnTo>
                    <a:pt x="198149" y="907053"/>
                  </a:lnTo>
                  <a:lnTo>
                    <a:pt x="198149" y="872703"/>
                  </a:lnTo>
                  <a:close/>
                  <a:moveTo>
                    <a:pt x="103474" y="872703"/>
                  </a:moveTo>
                  <a:lnTo>
                    <a:pt x="103474" y="907053"/>
                  </a:lnTo>
                  <a:lnTo>
                    <a:pt x="137824" y="907053"/>
                  </a:lnTo>
                  <a:lnTo>
                    <a:pt x="137824" y="872703"/>
                  </a:lnTo>
                  <a:close/>
                  <a:moveTo>
                    <a:pt x="85808" y="64817"/>
                  </a:moveTo>
                  <a:cubicBezTo>
                    <a:pt x="69794" y="64817"/>
                    <a:pt x="56812" y="79948"/>
                    <a:pt x="56812" y="98612"/>
                  </a:cubicBezTo>
                  <a:lnTo>
                    <a:pt x="56812" y="819588"/>
                  </a:lnTo>
                  <a:cubicBezTo>
                    <a:pt x="56812" y="838252"/>
                    <a:pt x="69794" y="853383"/>
                    <a:pt x="85808" y="853383"/>
                  </a:cubicBezTo>
                  <a:lnTo>
                    <a:pt x="652992" y="853383"/>
                  </a:lnTo>
                  <a:cubicBezTo>
                    <a:pt x="669005" y="853383"/>
                    <a:pt x="681988" y="838252"/>
                    <a:pt x="681988" y="819588"/>
                  </a:cubicBezTo>
                  <a:lnTo>
                    <a:pt x="681988" y="98612"/>
                  </a:lnTo>
                  <a:cubicBezTo>
                    <a:pt x="681988" y="79948"/>
                    <a:pt x="669005" y="64817"/>
                    <a:pt x="652992" y="64817"/>
                  </a:cubicBezTo>
                  <a:close/>
                  <a:moveTo>
                    <a:pt x="34164" y="0"/>
                  </a:moveTo>
                  <a:lnTo>
                    <a:pt x="702437" y="0"/>
                  </a:lnTo>
                  <a:cubicBezTo>
                    <a:pt x="721305" y="0"/>
                    <a:pt x="736600" y="17827"/>
                    <a:pt x="736600" y="39818"/>
                  </a:cubicBezTo>
                  <a:lnTo>
                    <a:pt x="736600" y="889293"/>
                  </a:lnTo>
                  <a:cubicBezTo>
                    <a:pt x="736600" y="911284"/>
                    <a:pt x="721305" y="929111"/>
                    <a:pt x="702437" y="929111"/>
                  </a:cubicBezTo>
                  <a:lnTo>
                    <a:pt x="34164" y="929111"/>
                  </a:lnTo>
                  <a:cubicBezTo>
                    <a:pt x="15296" y="929111"/>
                    <a:pt x="0" y="911284"/>
                    <a:pt x="0" y="889293"/>
                  </a:cubicBezTo>
                  <a:lnTo>
                    <a:pt x="0" y="39818"/>
                  </a:lnTo>
                  <a:cubicBezTo>
                    <a:pt x="0" y="17827"/>
                    <a:pt x="15296" y="0"/>
                    <a:pt x="34164" y="0"/>
                  </a:cubicBezTo>
                  <a:close/>
                </a:path>
              </a:pathLst>
            </a:custGeom>
            <a:solidFill>
              <a:schemeClr val="tx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994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73351" y="2396103"/>
            <a:ext cx="1229258" cy="478047"/>
            <a:chOff x="4241189" y="2953512"/>
            <a:chExt cx="1607019" cy="624955"/>
          </a:xfrm>
        </p:grpSpPr>
        <p:sp>
          <p:nvSpPr>
            <p:cNvPr id="22" name="TextBox 21"/>
            <p:cNvSpPr txBox="1"/>
            <p:nvPr/>
          </p:nvSpPr>
          <p:spPr>
            <a:xfrm>
              <a:off x="4545194" y="3162369"/>
              <a:ext cx="1303014" cy="416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Web Apps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1189" y="2953512"/>
              <a:ext cx="759884" cy="35732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681050" y="2396101"/>
            <a:ext cx="1254849" cy="477758"/>
            <a:chOff x="4220892" y="2953889"/>
            <a:chExt cx="1627316" cy="624574"/>
          </a:xfrm>
        </p:grpSpPr>
        <p:sp>
          <p:nvSpPr>
            <p:cNvPr id="25" name="TextBox 24"/>
            <p:cNvSpPr txBox="1"/>
            <p:nvPr/>
          </p:nvSpPr>
          <p:spPr>
            <a:xfrm>
              <a:off x="4545195" y="3162368"/>
              <a:ext cx="1303013" cy="41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Power BI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892" y="2953889"/>
              <a:ext cx="760719" cy="35694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982876" y="3351106"/>
            <a:ext cx="1118676" cy="390919"/>
            <a:chOff x="5567103" y="2381559"/>
            <a:chExt cx="948289" cy="346546"/>
          </a:xfrm>
        </p:grpSpPr>
        <p:pic>
          <p:nvPicPr>
            <p:cNvPr id="28" name="Picture 27" descr="dynamics CRM online bl v.png"/>
            <p:cNvPicPr>
              <a:picLocks noChangeAspect="1"/>
            </p:cNvPicPr>
            <p:nvPr/>
          </p:nvPicPr>
          <p:blipFill rotWithShape="1">
            <a:blip r:embed="rId8" cstate="email">
              <a:lum bright="10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7320" y="2381559"/>
              <a:ext cx="648072" cy="346546"/>
            </a:xfrm>
            <a:prstGeom prst="rect">
              <a:avLst/>
            </a:prstGeom>
          </p:spPr>
        </p:pic>
        <p:pic>
          <p:nvPicPr>
            <p:cNvPr id="29" name="Picture 28" descr="\\sfp\Work\White_Whale\2-30020_Ballmer_FAM\SFP_Art\Dynamics_PNG_FLAT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7103" y="2440561"/>
              <a:ext cx="250802" cy="220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8342617" y="3539329"/>
            <a:ext cx="1924932" cy="428757"/>
            <a:chOff x="4403184" y="3457946"/>
            <a:chExt cx="1824204" cy="697134"/>
          </a:xfrm>
        </p:grpSpPr>
        <p:sp>
          <p:nvSpPr>
            <p:cNvPr id="31" name="TextBox 30"/>
            <p:cNvSpPr txBox="1"/>
            <p:nvPr/>
          </p:nvSpPr>
          <p:spPr>
            <a:xfrm>
              <a:off x="4403184" y="3457946"/>
              <a:ext cx="1152125" cy="387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03184" y="3637566"/>
              <a:ext cx="1824204" cy="517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Social Engagement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40362" y="3141780"/>
            <a:ext cx="1774573" cy="409628"/>
            <a:chOff x="5486398" y="3616578"/>
            <a:chExt cx="1514572" cy="535510"/>
          </a:xfrm>
        </p:grpSpPr>
        <p:sp>
          <p:nvSpPr>
            <p:cNvPr id="34" name="TextBox 33"/>
            <p:cNvSpPr txBox="1"/>
            <p:nvPr/>
          </p:nvSpPr>
          <p:spPr>
            <a:xfrm>
              <a:off x="5486398" y="3616578"/>
              <a:ext cx="685799" cy="31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86400" y="3735991"/>
              <a:ext cx="1514570" cy="41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Dynamics Marketing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56033" y="5188644"/>
            <a:ext cx="1326164" cy="402383"/>
            <a:chOff x="5558789" y="3736760"/>
            <a:chExt cx="1386827" cy="526041"/>
          </a:xfrm>
        </p:grpSpPr>
        <p:sp>
          <p:nvSpPr>
            <p:cNvPr id="37" name="TextBox 36"/>
            <p:cNvSpPr txBox="1"/>
            <p:nvPr/>
          </p:nvSpPr>
          <p:spPr>
            <a:xfrm>
              <a:off x="5569044" y="3736760"/>
              <a:ext cx="868681" cy="31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58789" y="3846702"/>
              <a:ext cx="1386827" cy="416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Exchange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792210" y="4468534"/>
            <a:ext cx="1479625" cy="439999"/>
            <a:chOff x="8774582" y="3384854"/>
            <a:chExt cx="1440151" cy="575213"/>
          </a:xfrm>
        </p:grpSpPr>
        <p:sp>
          <p:nvSpPr>
            <p:cNvPr id="40" name="TextBox 39"/>
            <p:cNvSpPr txBox="1"/>
            <p:nvPr/>
          </p:nvSpPr>
          <p:spPr>
            <a:xfrm>
              <a:off x="8774584" y="3384854"/>
              <a:ext cx="685800" cy="31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74582" y="3543971"/>
              <a:ext cx="1440151" cy="41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Lync Server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789167" y="5588568"/>
            <a:ext cx="1299786" cy="402388"/>
            <a:chOff x="5542085" y="3781453"/>
            <a:chExt cx="740660" cy="768946"/>
          </a:xfrm>
        </p:grpSpPr>
        <p:sp>
          <p:nvSpPr>
            <p:cNvPr id="43" name="TextBox 42"/>
            <p:cNvSpPr txBox="1"/>
            <p:nvPr/>
          </p:nvSpPr>
          <p:spPr>
            <a:xfrm>
              <a:off x="5542991" y="3781453"/>
              <a:ext cx="500257" cy="455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42085" y="3942169"/>
              <a:ext cx="740660" cy="60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SQL Server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741364" y="5188648"/>
            <a:ext cx="1629227" cy="402389"/>
            <a:chOff x="5486400" y="3736764"/>
            <a:chExt cx="1657645" cy="526045"/>
          </a:xfrm>
        </p:grpSpPr>
        <p:sp>
          <p:nvSpPr>
            <p:cNvPr id="46" name="TextBox 45"/>
            <p:cNvSpPr txBox="1"/>
            <p:nvPr/>
          </p:nvSpPr>
          <p:spPr>
            <a:xfrm>
              <a:off x="5486400" y="3736764"/>
              <a:ext cx="685800" cy="31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486400" y="3846713"/>
              <a:ext cx="1657645" cy="41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BizTalk Server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50852" y="5618304"/>
            <a:ext cx="811093" cy="402388"/>
            <a:chOff x="5486399" y="3736763"/>
            <a:chExt cx="1248136" cy="526045"/>
          </a:xfrm>
        </p:grpSpPr>
        <p:sp>
          <p:nvSpPr>
            <p:cNvPr id="49" name="TextBox 48"/>
            <p:cNvSpPr txBox="1"/>
            <p:nvPr/>
          </p:nvSpPr>
          <p:spPr>
            <a:xfrm>
              <a:off x="5486399" y="3736763"/>
              <a:ext cx="1248136" cy="31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486402" y="3846711"/>
              <a:ext cx="908819" cy="41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.NET</a:t>
              </a:r>
            </a:p>
          </p:txBody>
        </p:sp>
      </p:grpSp>
      <p:pic>
        <p:nvPicPr>
          <p:cNvPr id="51" name="image34.png" descr="Office365.png"/>
          <p:cNvPicPr>
            <a:picLocks noChangeAspect="1" noChangeArrowheads="1"/>
          </p:cNvPicPr>
          <p:nvPr/>
        </p:nvPicPr>
        <p:blipFill>
          <a:blip r:embed="rId11" cstate="email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27" y="4592243"/>
            <a:ext cx="954739" cy="20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3" name="image35.png" descr="Skype-for-Business-icon.png"/>
          <p:cNvPicPr>
            <a:picLocks noChangeAspect="1" noChangeArrowheads="1"/>
          </p:cNvPicPr>
          <p:nvPr/>
        </p:nvPicPr>
        <p:blipFill>
          <a:blip r:embed="rId12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424" y="4269359"/>
            <a:ext cx="529194" cy="55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4" name="image38.png" descr="azure-ill copy.png"/>
          <p:cNvPicPr>
            <a:picLocks noChangeAspect="1" noChangeArrowheads="1"/>
          </p:cNvPicPr>
          <p:nvPr/>
        </p:nvPicPr>
        <p:blipFill>
          <a:blip r:embed="rId13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55" y="5701068"/>
            <a:ext cx="1891459" cy="31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369315" y="3109778"/>
            <a:ext cx="1063765" cy="862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  <a:t>AX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  <a:t>AX7</a:t>
            </a:r>
            <a:br>
              <a:rPr kumimoji="0" lang="en-US" sz="1224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</a:b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  <a:t>CRM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  <a:t>CRM Online</a:t>
            </a:r>
          </a:p>
        </p:txBody>
      </p:sp>
      <p:pic>
        <p:nvPicPr>
          <p:cNvPr id="57" name="image41.png" descr="Windows_Server_Icon.png"/>
          <p:cNvPicPr>
            <a:picLocks noChangeAspect="1" noChangeArrowheads="1"/>
          </p:cNvPicPr>
          <p:nvPr/>
        </p:nvPicPr>
        <p:blipFill>
          <a:blip r:embed="rId14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8" b="100000" l="0" r="100000">
                        <a14:foregroundMark x1="31436" y1="37129" x2="31436" y2="37129"/>
                        <a14:foregroundMark x1="30198" y1="62624" x2="30198" y2="62624"/>
                        <a14:foregroundMark x1="56931" y1="68317" x2="56931" y2="68317"/>
                        <a14:backgroundMark x1="68564" y1="30198" x2="68564" y2="30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52" y="5202608"/>
            <a:ext cx="514090" cy="51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7744318" y="5608695"/>
            <a:ext cx="1267362" cy="402388"/>
            <a:chOff x="5486399" y="3736763"/>
            <a:chExt cx="1625404" cy="526046"/>
          </a:xfrm>
        </p:grpSpPr>
        <p:sp>
          <p:nvSpPr>
            <p:cNvPr id="59" name="TextBox 58"/>
            <p:cNvSpPr txBox="1"/>
            <p:nvPr/>
          </p:nvSpPr>
          <p:spPr>
            <a:xfrm>
              <a:off x="5486399" y="3736763"/>
              <a:ext cx="1248136" cy="311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486402" y="3846711"/>
              <a:ext cx="1625401" cy="416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Visual Studio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8984109" y="5643257"/>
            <a:ext cx="1236020" cy="27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22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rPr>
              <a:t>Windows Server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5951770" y="2425378"/>
            <a:ext cx="1637853" cy="432724"/>
            <a:chOff x="2811555" y="1963137"/>
            <a:chExt cx="1429033" cy="565705"/>
          </a:xfrm>
        </p:grpSpPr>
        <p:sp>
          <p:nvSpPr>
            <p:cNvPr id="63" name="TextBox 62"/>
            <p:cNvSpPr txBox="1"/>
            <p:nvPr/>
          </p:nvSpPr>
          <p:spPr>
            <a:xfrm>
              <a:off x="2820089" y="1963137"/>
              <a:ext cx="879353" cy="31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1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Microsoft</a:t>
              </a:r>
              <a:endParaRPr kumimoji="0" lang="en-GB" sz="102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811555" y="2112744"/>
              <a:ext cx="1429033" cy="416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28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 Light"/>
                </a:rPr>
                <a:t>Azure IoT Suite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168443" y="1952638"/>
            <a:ext cx="392229" cy="4240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rgbClr val="5596E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Application Management Services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2175" y="4200507"/>
            <a:ext cx="1049482" cy="34982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7"/>
          <a:srcRect l="23161" r="-20238"/>
          <a:stretch/>
        </p:blipFill>
        <p:spPr>
          <a:xfrm>
            <a:off x="8878645" y="4057442"/>
            <a:ext cx="1585426" cy="5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10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GLOBAL PRESENCE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4866" y="906462"/>
            <a:ext cx="10796550" cy="369281"/>
          </a:xfrm>
        </p:spPr>
        <p:txBody>
          <a:bodyPr>
            <a:normAutofit fontScale="90000"/>
          </a:bodyPr>
          <a:lstStyle/>
          <a:p>
            <a:r>
              <a:rPr lang="en-US" dirty="0"/>
              <a:t>IBM’s Microsoft Consulting Practice offers a substantial range of breadth and depth across multiple geographies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91684" y="2631031"/>
            <a:ext cx="882855" cy="1202770"/>
            <a:chOff x="221180" y="3128741"/>
            <a:chExt cx="920039" cy="1253427"/>
          </a:xfrm>
        </p:grpSpPr>
        <p:pic>
          <p:nvPicPr>
            <p:cNvPr id="10" name="image30.png" descr="NA_SA_MAP.png"/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1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17" y="3128741"/>
              <a:ext cx="811212" cy="81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1" name="Shape 773"/>
            <p:cNvSpPr>
              <a:spLocks noChangeArrowheads="1"/>
            </p:cNvSpPr>
            <p:nvPr/>
          </p:nvSpPr>
          <p:spPr bwMode="auto">
            <a:xfrm>
              <a:off x="221180" y="4015107"/>
              <a:ext cx="920039" cy="3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Canada</a:t>
              </a:r>
              <a:endPara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endParaRP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United States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23662" y="2631895"/>
            <a:ext cx="802199" cy="1216518"/>
            <a:chOff x="2643187" y="3174860"/>
            <a:chExt cx="835985" cy="1267754"/>
          </a:xfrm>
        </p:grpSpPr>
        <p:pic>
          <p:nvPicPr>
            <p:cNvPr id="13" name="image31.png" descr="Europe_Map.png"/>
            <p:cNvPicPr>
              <a:picLocks noChangeAspect="1" noChangeArrowheads="1"/>
            </p:cNvPicPr>
            <p:nvPr/>
          </p:nvPicPr>
          <p:blipFill>
            <a:blip r:embed="rId5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87" y="3174860"/>
              <a:ext cx="806450" cy="808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4" name="Shape 776"/>
            <p:cNvSpPr>
              <a:spLocks noChangeArrowheads="1"/>
            </p:cNvSpPr>
            <p:nvPr/>
          </p:nvSpPr>
          <p:spPr bwMode="auto">
            <a:xfrm>
              <a:off x="2678400" y="4075553"/>
              <a:ext cx="800772" cy="3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Middle East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Africa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34784" y="2641258"/>
            <a:ext cx="1707691" cy="1372324"/>
            <a:chOff x="924758" y="3603734"/>
            <a:chExt cx="1779614" cy="1430123"/>
          </a:xfrm>
        </p:grpSpPr>
        <p:pic>
          <p:nvPicPr>
            <p:cNvPr id="16" name="image31.png" descr="Europe_Map.png"/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108" y="3603734"/>
              <a:ext cx="811213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7" name="Shape 833"/>
            <p:cNvSpPr>
              <a:spLocks noChangeArrowheads="1"/>
            </p:cNvSpPr>
            <p:nvPr/>
          </p:nvSpPr>
          <p:spPr bwMode="auto">
            <a:xfrm>
              <a:off x="924758" y="4483265"/>
              <a:ext cx="519651" cy="55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Ireland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UK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Nordics</a:t>
              </a:r>
            </a:p>
          </p:txBody>
        </p:sp>
        <p:sp>
          <p:nvSpPr>
            <p:cNvPr id="18" name="Shape 834"/>
            <p:cNvSpPr>
              <a:spLocks noChangeArrowheads="1"/>
            </p:cNvSpPr>
            <p:nvPr/>
          </p:nvSpPr>
          <p:spPr bwMode="auto">
            <a:xfrm>
              <a:off x="1572889" y="4483264"/>
              <a:ext cx="553726" cy="550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Benelux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France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DACH</a:t>
              </a:r>
            </a:p>
          </p:txBody>
        </p:sp>
        <p:sp>
          <p:nvSpPr>
            <p:cNvPr id="19" name="Shape 835"/>
            <p:cNvSpPr>
              <a:spLocks noChangeArrowheads="1"/>
            </p:cNvSpPr>
            <p:nvPr/>
          </p:nvSpPr>
          <p:spPr bwMode="auto">
            <a:xfrm>
              <a:off x="2282206" y="4490308"/>
              <a:ext cx="422166" cy="3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CEE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Spain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018708" y="2631136"/>
            <a:ext cx="1034564" cy="1204653"/>
            <a:chOff x="3679294" y="3675742"/>
            <a:chExt cx="1078137" cy="1255390"/>
          </a:xfrm>
        </p:grpSpPr>
        <p:pic>
          <p:nvPicPr>
            <p:cNvPr id="21" name="image32.png" descr="Asia_Map.png"/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481" y="3675742"/>
              <a:ext cx="811212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2" name="Shape 836"/>
            <p:cNvSpPr>
              <a:spLocks noChangeArrowheads="1"/>
            </p:cNvSpPr>
            <p:nvPr/>
          </p:nvSpPr>
          <p:spPr bwMode="auto">
            <a:xfrm>
              <a:off x="3679294" y="4564071"/>
              <a:ext cx="519651" cy="3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ASEAN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China</a:t>
              </a:r>
            </a:p>
          </p:txBody>
        </p:sp>
        <p:sp>
          <p:nvSpPr>
            <p:cNvPr id="23" name="Shape 837"/>
            <p:cNvSpPr>
              <a:spLocks noChangeArrowheads="1"/>
            </p:cNvSpPr>
            <p:nvPr/>
          </p:nvSpPr>
          <p:spPr bwMode="auto">
            <a:xfrm>
              <a:off x="4340007" y="4562108"/>
              <a:ext cx="417424" cy="367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1012825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1012825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1012825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India</a:t>
              </a:r>
            </a:p>
            <a:p>
              <a:pPr marL="0" marR="0" lvl="0" indent="0" algn="ctr" defTabSz="101282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Japan</a:t>
              </a:r>
            </a:p>
          </p:txBody>
        </p:sp>
      </p:grpSp>
      <p:sp>
        <p:nvSpPr>
          <p:cNvPr id="44" name="Shape 827"/>
          <p:cNvSpPr/>
          <p:nvPr/>
        </p:nvSpPr>
        <p:spPr>
          <a:xfrm>
            <a:off x="2725519" y="4639591"/>
            <a:ext cx="6877161" cy="19697"/>
          </a:xfrm>
          <a:prstGeom prst="line">
            <a:avLst/>
          </a:prstGeom>
          <a:ln w="25400">
            <a:solidFill/>
            <a:miter/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5" name="Shape 832"/>
          <p:cNvSpPr>
            <a:spLocks noChangeArrowheads="1"/>
          </p:cNvSpPr>
          <p:nvPr/>
        </p:nvSpPr>
        <p:spPr bwMode="auto">
          <a:xfrm>
            <a:off x="2418227" y="4263833"/>
            <a:ext cx="7516503" cy="3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4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IBM</a:t>
            </a:r>
            <a:r>
              <a:rPr kumimoji="0" lang="en-US" altLang="en-US" sz="204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Futura Condensed" charset="0"/>
              </a:rPr>
              <a:t>’</a:t>
            </a:r>
            <a:r>
              <a:rPr kumimoji="0" lang="en-US" altLang="en-US" sz="204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s Microsoft Global Practice Capabilities </a:t>
            </a:r>
          </a:p>
        </p:txBody>
      </p:sp>
      <p:sp>
        <p:nvSpPr>
          <p:cNvPr id="46" name="Shape 779"/>
          <p:cNvSpPr>
            <a:spLocks noChangeArrowheads="1"/>
          </p:cNvSpPr>
          <p:nvPr/>
        </p:nvSpPr>
        <p:spPr bwMode="auto">
          <a:xfrm>
            <a:off x="2963960" y="4761197"/>
            <a:ext cx="1886939" cy="44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Deep Pool of Microsoft Resources</a:t>
            </a:r>
          </a:p>
        </p:txBody>
      </p:sp>
      <p:sp>
        <p:nvSpPr>
          <p:cNvPr id="47" name="Shape 780"/>
          <p:cNvSpPr>
            <a:spLocks noChangeArrowheads="1"/>
          </p:cNvSpPr>
          <p:nvPr/>
        </p:nvSpPr>
        <p:spPr bwMode="auto">
          <a:xfrm>
            <a:off x="5386439" y="4754998"/>
            <a:ext cx="1835583" cy="44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Multi-year Inner Circle &amp; President</a:t>
            </a:r>
            <a:r>
              <a: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Futura Condensed" charset="0"/>
              </a:rPr>
              <a:t>’</a:t>
            </a:r>
            <a:r>
              <a: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s Club Winners</a:t>
            </a:r>
          </a:p>
        </p:txBody>
      </p:sp>
      <p:sp>
        <p:nvSpPr>
          <p:cNvPr id="48" name="Shape 781"/>
          <p:cNvSpPr>
            <a:spLocks noChangeArrowheads="1"/>
          </p:cNvSpPr>
          <p:nvPr/>
        </p:nvSpPr>
        <p:spPr bwMode="auto">
          <a:xfrm>
            <a:off x="7829177" y="4749061"/>
            <a:ext cx="1746686" cy="44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Deep Microsoft Consulting Experience</a:t>
            </a:r>
          </a:p>
        </p:txBody>
      </p:sp>
      <p:sp>
        <p:nvSpPr>
          <p:cNvPr id="49" name="Shape 783"/>
          <p:cNvSpPr/>
          <p:nvPr/>
        </p:nvSpPr>
        <p:spPr>
          <a:xfrm>
            <a:off x="7906893" y="5202043"/>
            <a:ext cx="1658392" cy="0"/>
          </a:xfrm>
          <a:prstGeom prst="line">
            <a:avLst/>
          </a:prstGeom>
          <a:ln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0" name="Shape 785"/>
          <p:cNvSpPr>
            <a:spLocks noChangeArrowheads="1"/>
          </p:cNvSpPr>
          <p:nvPr/>
        </p:nvSpPr>
        <p:spPr bwMode="auto">
          <a:xfrm>
            <a:off x="3000424" y="5252289"/>
            <a:ext cx="1886939" cy="3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10,000+ Resources</a:t>
            </a:r>
          </a:p>
        </p:txBody>
      </p:sp>
      <p:sp>
        <p:nvSpPr>
          <p:cNvPr id="51" name="Shape 786"/>
          <p:cNvSpPr>
            <a:spLocks noChangeArrowheads="1"/>
          </p:cNvSpPr>
          <p:nvPr/>
        </p:nvSpPr>
        <p:spPr bwMode="auto">
          <a:xfrm>
            <a:off x="5762958" y="5249889"/>
            <a:ext cx="1147054" cy="3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1 of 5 Firms</a:t>
            </a:r>
          </a:p>
        </p:txBody>
      </p:sp>
      <p:sp>
        <p:nvSpPr>
          <p:cNvPr id="52" name="Shape 787"/>
          <p:cNvSpPr>
            <a:spLocks noChangeArrowheads="1"/>
          </p:cNvSpPr>
          <p:nvPr/>
        </p:nvSpPr>
        <p:spPr bwMode="auto">
          <a:xfrm>
            <a:off x="7839184" y="5248068"/>
            <a:ext cx="1891377" cy="31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46629" rIns="46629">
            <a:spAutoFit/>
          </a:bodyPr>
          <a:lstStyle>
            <a:lvl1pPr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▪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1400"/>
              </a:spcBef>
              <a:buClr>
                <a:srgbClr val="00649D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1400"/>
              </a:spcBef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00649D"/>
              </a:buClr>
              <a:buSzPct val="100000"/>
              <a:buFont typeface="Wingdings" panose="05000000000000000000" pitchFamily="2" charset="2"/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utura Condensed" charset="0"/>
              </a:rPr>
              <a:t>75% Certified</a:t>
            </a:r>
          </a:p>
        </p:txBody>
      </p:sp>
      <p:sp>
        <p:nvSpPr>
          <p:cNvPr id="54" name="Shape 826"/>
          <p:cNvSpPr/>
          <p:nvPr/>
        </p:nvSpPr>
        <p:spPr>
          <a:xfrm>
            <a:off x="5161670" y="4798481"/>
            <a:ext cx="0" cy="848410"/>
          </a:xfrm>
          <a:prstGeom prst="line">
            <a:avLst/>
          </a:prstGeom>
          <a:ln w="3175">
            <a:solidFill>
              <a:schemeClr val="bg1"/>
            </a:solidFill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5" name="Shape 783"/>
          <p:cNvSpPr/>
          <p:nvPr/>
        </p:nvSpPr>
        <p:spPr>
          <a:xfrm>
            <a:off x="5510740" y="5205691"/>
            <a:ext cx="1658392" cy="0"/>
          </a:xfrm>
          <a:prstGeom prst="line">
            <a:avLst/>
          </a:prstGeom>
          <a:ln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6" name="Shape 783"/>
          <p:cNvSpPr/>
          <p:nvPr/>
        </p:nvSpPr>
        <p:spPr>
          <a:xfrm>
            <a:off x="3114697" y="5208290"/>
            <a:ext cx="1658392" cy="0"/>
          </a:xfrm>
          <a:prstGeom prst="line">
            <a:avLst/>
          </a:prstGeom>
          <a:ln>
            <a:solidFill>
              <a:schemeClr val="bg1"/>
            </a:solidFill>
            <a:round/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8" name="Shape 827"/>
          <p:cNvSpPr/>
          <p:nvPr/>
        </p:nvSpPr>
        <p:spPr>
          <a:xfrm>
            <a:off x="2725519" y="5743904"/>
            <a:ext cx="6877161" cy="19697"/>
          </a:xfrm>
          <a:prstGeom prst="line">
            <a:avLst/>
          </a:prstGeom>
          <a:ln w="25400">
            <a:solidFill/>
            <a:miter/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1497" y="5841391"/>
            <a:ext cx="1677619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INNER CIRCLE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13025" y="5815485"/>
            <a:ext cx="2187385" cy="382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PRESIDENT’S CLUB</a:t>
            </a:r>
            <a:endParaRPr kumimoji="0" lang="en-US" sz="1836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5208" y="6094306"/>
            <a:ext cx="1641782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for Microsoft Dynamics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07856" y="6096935"/>
            <a:ext cx="1641782" cy="27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2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for Microsoft Dynamics</a:t>
            </a:r>
          </a:p>
        </p:txBody>
      </p:sp>
      <p:sp>
        <p:nvSpPr>
          <p:cNvPr id="60" name="Shape 826"/>
          <p:cNvSpPr/>
          <p:nvPr/>
        </p:nvSpPr>
        <p:spPr>
          <a:xfrm>
            <a:off x="7539045" y="4798481"/>
            <a:ext cx="0" cy="848410"/>
          </a:xfrm>
          <a:prstGeom prst="line">
            <a:avLst/>
          </a:prstGeom>
          <a:ln w="3175">
            <a:solidFill>
              <a:schemeClr val="bg1"/>
            </a:solidFill>
          </a:ln>
        </p:spPr>
        <p:txBody>
          <a:bodyPr lIns="0" tIns="0" rIns="0" bIns="0"/>
          <a:lstStyle/>
          <a:p>
            <a:pPr marL="0" marR="0" lvl="0" indent="0" defTabSz="46629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kumimoji="0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49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GB" dirty="0"/>
              <a:t>INDUSTRY EXPERTISE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18561" y="1116586"/>
            <a:ext cx="8408354" cy="369281"/>
          </a:xfrm>
        </p:spPr>
        <p:txBody>
          <a:bodyPr>
            <a:noAutofit/>
          </a:bodyPr>
          <a:lstStyle/>
          <a:p>
            <a:r>
              <a:rPr lang="en-GB" sz="2856" dirty="0"/>
              <a:t>IBM combines deep industry expertise with extensive Microsoft capabilities</a:t>
            </a:r>
            <a:endParaRPr lang="en-US" sz="2856" dirty="0"/>
          </a:p>
        </p:txBody>
      </p:sp>
      <p:grpSp>
        <p:nvGrpSpPr>
          <p:cNvPr id="34" name="Group 33"/>
          <p:cNvGrpSpPr/>
          <p:nvPr/>
        </p:nvGrpSpPr>
        <p:grpSpPr>
          <a:xfrm>
            <a:off x="2594322" y="2323981"/>
            <a:ext cx="858217" cy="887828"/>
            <a:chOff x="3659077" y="3602023"/>
            <a:chExt cx="841466" cy="870499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3659077" y="4180955"/>
              <a:ext cx="80887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676160" y="4331458"/>
              <a:ext cx="792776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2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Automotive</a:t>
              </a:r>
              <a:r>
                <a:rPr kumimoji="0" lang="es-ES_tradnl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                  </a:t>
              </a:r>
              <a:endParaRPr kumimoji="0" lang="en-GB" sz="102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861" y="3602023"/>
              <a:ext cx="829682" cy="40120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845152" y="2147469"/>
            <a:ext cx="819706" cy="1205990"/>
            <a:chOff x="4885493" y="3428958"/>
            <a:chExt cx="803706" cy="118245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885493" y="4179956"/>
              <a:ext cx="80370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885493" y="4329279"/>
              <a:ext cx="800327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Chemical and Petroleum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989" y="3428958"/>
              <a:ext cx="471321" cy="54533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136622" y="2168615"/>
            <a:ext cx="809035" cy="1043195"/>
            <a:chOff x="6151755" y="3449690"/>
            <a:chExt cx="793244" cy="102283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151755" y="4180955"/>
              <a:ext cx="79324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6151755" y="4331459"/>
              <a:ext cx="793244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Electronics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825" y="3449690"/>
              <a:ext cx="405103" cy="54533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411467" y="2155421"/>
            <a:ext cx="828715" cy="1200261"/>
            <a:chOff x="7401716" y="3436754"/>
            <a:chExt cx="812539" cy="117683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401716" y="4180955"/>
              <a:ext cx="805417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408659" y="4331458"/>
              <a:ext cx="805596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Industrial Products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277" y="3436754"/>
              <a:ext cx="658292" cy="55312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7698726" y="2138763"/>
            <a:ext cx="824979" cy="1065908"/>
            <a:chOff x="3659077" y="2058672"/>
            <a:chExt cx="808876" cy="1045103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659077" y="2818207"/>
              <a:ext cx="80887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675177" y="2962711"/>
              <a:ext cx="792776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Banking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189" y="2058672"/>
              <a:ext cx="665399" cy="603405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896807" y="2060745"/>
            <a:ext cx="867150" cy="1146358"/>
            <a:chOff x="6094775" y="2001858"/>
            <a:chExt cx="850224" cy="112398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151755" y="2837888"/>
              <a:ext cx="79324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6151755" y="2984776"/>
              <a:ext cx="793244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Retail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75" y="2001858"/>
              <a:ext cx="814100" cy="68555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558955" y="3582033"/>
            <a:ext cx="1013896" cy="1063007"/>
            <a:chOff x="4779227" y="2055080"/>
            <a:chExt cx="994106" cy="10422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882114" y="2818207"/>
              <a:ext cx="80370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779227" y="2956274"/>
              <a:ext cx="994106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Insurance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72" y="2055080"/>
              <a:ext cx="632336" cy="632336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06002" y="3653081"/>
            <a:ext cx="941544" cy="1138478"/>
            <a:chOff x="7360816" y="2133319"/>
            <a:chExt cx="923166" cy="1116256"/>
          </a:xfrm>
        </p:grpSpPr>
        <p:sp>
          <p:nvSpPr>
            <p:cNvPr id="46" name="TextBox 45"/>
            <p:cNvSpPr txBox="1"/>
            <p:nvPr/>
          </p:nvSpPr>
          <p:spPr>
            <a:xfrm>
              <a:off x="7384737" y="2967446"/>
              <a:ext cx="875323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Travel and Transportation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816" y="2133319"/>
              <a:ext cx="923166" cy="407051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7401714" y="2825124"/>
              <a:ext cx="805417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772831" y="3582034"/>
            <a:ext cx="949408" cy="1064808"/>
            <a:chOff x="4814583" y="4835521"/>
            <a:chExt cx="930877" cy="104402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0054" y="4835521"/>
              <a:ext cx="619937" cy="599272"/>
            </a:xfrm>
            <a:prstGeom prst="rect">
              <a:avLst/>
            </a:prstGeom>
          </p:spPr>
        </p:pic>
        <p:cxnSp>
          <p:nvCxnSpPr>
            <p:cNvPr id="64" name="Straight Connector 63"/>
            <p:cNvCxnSpPr/>
            <p:nvPr/>
          </p:nvCxnSpPr>
          <p:spPr>
            <a:xfrm>
              <a:off x="4882114" y="5600386"/>
              <a:ext cx="80370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814583" y="5738481"/>
              <a:ext cx="930877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Healthcare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17725" y="3554945"/>
            <a:ext cx="827933" cy="1098253"/>
            <a:chOff x="6133226" y="4808961"/>
            <a:chExt cx="811773" cy="107681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176" y="4808961"/>
              <a:ext cx="518402" cy="588421"/>
            </a:xfrm>
            <a:prstGeom prst="rect">
              <a:avLst/>
            </a:prstGeom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6151755" y="5600386"/>
              <a:ext cx="79324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6133226" y="5744713"/>
              <a:ext cx="793244" cy="141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Government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51843" y="3643619"/>
            <a:ext cx="933685" cy="1153453"/>
            <a:chOff x="3617427" y="4895904"/>
            <a:chExt cx="915461" cy="1130939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3659077" y="5600386"/>
              <a:ext cx="808876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3617427" y="5744714"/>
              <a:ext cx="915461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02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Financial</a:t>
              </a:r>
              <a:r>
                <a:rPr kumimoji="0" lang="es-ES_tradnl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</a:t>
              </a:r>
              <a:r>
                <a:rPr kumimoji="0" lang="es-ES_tradnl" sz="102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Markets</a:t>
              </a:r>
              <a:endParaRPr kumimoji="0" lang="en-GB" sz="102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274" y="4895904"/>
              <a:ext cx="502482" cy="502482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6411467" y="3619851"/>
            <a:ext cx="828715" cy="1171708"/>
            <a:chOff x="7401716" y="4872600"/>
            <a:chExt cx="812539" cy="1148838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401716" y="5600386"/>
              <a:ext cx="805417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7408659" y="5739309"/>
              <a:ext cx="805596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1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Consumer Products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183" y="4872600"/>
              <a:ext cx="388548" cy="502483"/>
            </a:xfrm>
            <a:prstGeom prst="rect">
              <a:avLst/>
            </a:prstGeom>
          </p:spPr>
        </p:pic>
      </p:grpSp>
      <p:grpSp>
        <p:nvGrpSpPr>
          <p:cNvPr id="88" name="Group 87"/>
          <p:cNvGrpSpPr/>
          <p:nvPr/>
        </p:nvGrpSpPr>
        <p:grpSpPr>
          <a:xfrm>
            <a:off x="5557260" y="5101029"/>
            <a:ext cx="1290425" cy="1081561"/>
            <a:chOff x="3341460" y="764505"/>
            <a:chExt cx="1265237" cy="1060450"/>
          </a:xfrm>
        </p:grpSpPr>
        <p:sp>
          <p:nvSpPr>
            <p:cNvPr id="89" name="Shape 873"/>
            <p:cNvSpPr>
              <a:spLocks noChangeArrowheads="1"/>
            </p:cNvSpPr>
            <p:nvPr/>
          </p:nvSpPr>
          <p:spPr bwMode="auto">
            <a:xfrm>
              <a:off x="3341460" y="764505"/>
              <a:ext cx="1265237" cy="106045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6842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6842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36" b="0" i="0" u="none" strike="noStrike" kern="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Futura Condensed" charset="0"/>
                <a:cs typeface="Arial" panose="020B0604020202020204" pitchFamily="34" charset="0"/>
                <a:sym typeface="Futura Condensed" charset="0"/>
              </a:endParaRPr>
            </a:p>
          </p:txBody>
        </p:sp>
        <p:grpSp>
          <p:nvGrpSpPr>
            <p:cNvPr id="92" name="Group 891"/>
            <p:cNvGrpSpPr>
              <a:grpSpLocks/>
            </p:cNvGrpSpPr>
            <p:nvPr/>
          </p:nvGrpSpPr>
          <p:grpSpPr bwMode="auto">
            <a:xfrm>
              <a:off x="4030920" y="922830"/>
              <a:ext cx="451073" cy="398466"/>
              <a:chOff x="193078" y="28140"/>
              <a:chExt cx="450671" cy="398314"/>
            </a:xfrm>
          </p:grpSpPr>
          <p:sp>
            <p:nvSpPr>
              <p:cNvPr id="103" name="Shape 885"/>
              <p:cNvSpPr>
                <a:spLocks/>
              </p:cNvSpPr>
              <p:nvPr/>
            </p:nvSpPr>
            <p:spPr bwMode="auto">
              <a:xfrm>
                <a:off x="345801" y="140124"/>
                <a:ext cx="145225" cy="286330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520" y="0"/>
                    </a:moveTo>
                    <a:cubicBezTo>
                      <a:pt x="4080" y="0"/>
                      <a:pt x="4080" y="0"/>
                      <a:pt x="4080" y="0"/>
                    </a:cubicBezTo>
                    <a:cubicBezTo>
                      <a:pt x="1920" y="0"/>
                      <a:pt x="0" y="955"/>
                      <a:pt x="0" y="2029"/>
                    </a:cubicBezTo>
                    <a:cubicBezTo>
                      <a:pt x="0" y="11098"/>
                      <a:pt x="0" y="11098"/>
                      <a:pt x="0" y="11098"/>
                    </a:cubicBezTo>
                    <a:cubicBezTo>
                      <a:pt x="0" y="12172"/>
                      <a:pt x="1920" y="13127"/>
                      <a:pt x="4080" y="13127"/>
                    </a:cubicBezTo>
                    <a:cubicBezTo>
                      <a:pt x="4080" y="13127"/>
                      <a:pt x="4080" y="13127"/>
                      <a:pt x="4080" y="13127"/>
                    </a:cubicBezTo>
                    <a:cubicBezTo>
                      <a:pt x="4080" y="19571"/>
                      <a:pt x="4080" y="19571"/>
                      <a:pt x="4080" y="19571"/>
                    </a:cubicBezTo>
                    <a:cubicBezTo>
                      <a:pt x="4080" y="20645"/>
                      <a:pt x="5760" y="21600"/>
                      <a:pt x="7920" y="21600"/>
                    </a:cubicBezTo>
                    <a:cubicBezTo>
                      <a:pt x="13680" y="21600"/>
                      <a:pt x="13680" y="21600"/>
                      <a:pt x="13680" y="21600"/>
                    </a:cubicBezTo>
                    <a:cubicBezTo>
                      <a:pt x="15840" y="21600"/>
                      <a:pt x="17520" y="20645"/>
                      <a:pt x="17520" y="19571"/>
                    </a:cubicBezTo>
                    <a:cubicBezTo>
                      <a:pt x="17520" y="13127"/>
                      <a:pt x="17520" y="13127"/>
                      <a:pt x="17520" y="13127"/>
                    </a:cubicBezTo>
                    <a:cubicBezTo>
                      <a:pt x="17520" y="13127"/>
                      <a:pt x="17520" y="13127"/>
                      <a:pt x="17520" y="13127"/>
                    </a:cubicBezTo>
                    <a:cubicBezTo>
                      <a:pt x="19680" y="13127"/>
                      <a:pt x="21600" y="12172"/>
                      <a:pt x="21600" y="11098"/>
                    </a:cubicBezTo>
                    <a:cubicBezTo>
                      <a:pt x="21600" y="2029"/>
                      <a:pt x="21600" y="2029"/>
                      <a:pt x="21600" y="2029"/>
                    </a:cubicBezTo>
                    <a:cubicBezTo>
                      <a:pt x="21600" y="955"/>
                      <a:pt x="19680" y="0"/>
                      <a:pt x="17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Shape 886"/>
              <p:cNvSpPr>
                <a:spLocks/>
              </p:cNvSpPr>
              <p:nvPr/>
            </p:nvSpPr>
            <p:spPr bwMode="auto">
              <a:xfrm>
                <a:off x="375119" y="28140"/>
                <a:ext cx="86589" cy="85833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Shape 887"/>
              <p:cNvSpPr>
                <a:spLocks/>
              </p:cNvSpPr>
              <p:nvPr/>
            </p:nvSpPr>
            <p:spPr bwMode="auto">
              <a:xfrm>
                <a:off x="521706" y="150852"/>
                <a:ext cx="122043" cy="244084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621" y="0"/>
                    </a:moveTo>
                    <a:cubicBezTo>
                      <a:pt x="3979" y="0"/>
                      <a:pt x="3979" y="0"/>
                      <a:pt x="3979" y="0"/>
                    </a:cubicBezTo>
                    <a:cubicBezTo>
                      <a:pt x="1705" y="0"/>
                      <a:pt x="0" y="842"/>
                      <a:pt x="0" y="1964"/>
                    </a:cubicBezTo>
                    <a:cubicBezTo>
                      <a:pt x="0" y="11081"/>
                      <a:pt x="0" y="11081"/>
                      <a:pt x="0" y="11081"/>
                    </a:cubicBezTo>
                    <a:cubicBezTo>
                      <a:pt x="0" y="12203"/>
                      <a:pt x="1705" y="13044"/>
                      <a:pt x="3979" y="13044"/>
                    </a:cubicBezTo>
                    <a:cubicBezTo>
                      <a:pt x="3979" y="13044"/>
                      <a:pt x="3979" y="13044"/>
                      <a:pt x="3979" y="13044"/>
                    </a:cubicBezTo>
                    <a:cubicBezTo>
                      <a:pt x="3979" y="19636"/>
                      <a:pt x="3979" y="19636"/>
                      <a:pt x="3979" y="19636"/>
                    </a:cubicBezTo>
                    <a:cubicBezTo>
                      <a:pt x="3979" y="20758"/>
                      <a:pt x="5684" y="21600"/>
                      <a:pt x="7674" y="21600"/>
                    </a:cubicBezTo>
                    <a:cubicBezTo>
                      <a:pt x="13642" y="21600"/>
                      <a:pt x="13642" y="21600"/>
                      <a:pt x="13642" y="21600"/>
                    </a:cubicBezTo>
                    <a:cubicBezTo>
                      <a:pt x="15916" y="21600"/>
                      <a:pt x="17621" y="20758"/>
                      <a:pt x="17621" y="19636"/>
                    </a:cubicBezTo>
                    <a:cubicBezTo>
                      <a:pt x="17621" y="13044"/>
                      <a:pt x="17621" y="13044"/>
                      <a:pt x="17621" y="13044"/>
                    </a:cubicBezTo>
                    <a:cubicBezTo>
                      <a:pt x="17621" y="13044"/>
                      <a:pt x="17621" y="13044"/>
                      <a:pt x="17621" y="13044"/>
                    </a:cubicBezTo>
                    <a:cubicBezTo>
                      <a:pt x="19895" y="13044"/>
                      <a:pt x="21600" y="12203"/>
                      <a:pt x="21600" y="11081"/>
                    </a:cubicBezTo>
                    <a:cubicBezTo>
                      <a:pt x="21600" y="1964"/>
                      <a:pt x="21600" y="1964"/>
                      <a:pt x="21600" y="1964"/>
                    </a:cubicBezTo>
                    <a:cubicBezTo>
                      <a:pt x="21600" y="842"/>
                      <a:pt x="19895" y="0"/>
                      <a:pt x="176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Shape 888"/>
              <p:cNvSpPr>
                <a:spLocks/>
              </p:cNvSpPr>
              <p:nvPr/>
            </p:nvSpPr>
            <p:spPr bwMode="auto">
              <a:xfrm>
                <a:off x="545569" y="52280"/>
                <a:ext cx="74317" cy="72421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Shape 889"/>
              <p:cNvSpPr>
                <a:spLocks/>
              </p:cNvSpPr>
              <p:nvPr/>
            </p:nvSpPr>
            <p:spPr bwMode="auto">
              <a:xfrm>
                <a:off x="193078" y="150852"/>
                <a:ext cx="122044" cy="244084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7621" y="0"/>
                    </a:moveTo>
                    <a:cubicBezTo>
                      <a:pt x="3979" y="0"/>
                      <a:pt x="3979" y="0"/>
                      <a:pt x="3979" y="0"/>
                    </a:cubicBezTo>
                    <a:cubicBezTo>
                      <a:pt x="1705" y="0"/>
                      <a:pt x="0" y="842"/>
                      <a:pt x="0" y="1964"/>
                    </a:cubicBezTo>
                    <a:cubicBezTo>
                      <a:pt x="0" y="11081"/>
                      <a:pt x="0" y="11081"/>
                      <a:pt x="0" y="11081"/>
                    </a:cubicBezTo>
                    <a:cubicBezTo>
                      <a:pt x="0" y="12203"/>
                      <a:pt x="1705" y="13044"/>
                      <a:pt x="3979" y="13044"/>
                    </a:cubicBezTo>
                    <a:cubicBezTo>
                      <a:pt x="3979" y="13044"/>
                      <a:pt x="3979" y="13044"/>
                      <a:pt x="3979" y="13044"/>
                    </a:cubicBezTo>
                    <a:cubicBezTo>
                      <a:pt x="3979" y="19636"/>
                      <a:pt x="3979" y="19636"/>
                      <a:pt x="3979" y="19636"/>
                    </a:cubicBezTo>
                    <a:cubicBezTo>
                      <a:pt x="3979" y="20758"/>
                      <a:pt x="5684" y="21600"/>
                      <a:pt x="7958" y="21600"/>
                    </a:cubicBezTo>
                    <a:cubicBezTo>
                      <a:pt x="13926" y="21600"/>
                      <a:pt x="13926" y="21600"/>
                      <a:pt x="13926" y="21600"/>
                    </a:cubicBezTo>
                    <a:cubicBezTo>
                      <a:pt x="15916" y="21600"/>
                      <a:pt x="17621" y="20758"/>
                      <a:pt x="17621" y="19636"/>
                    </a:cubicBezTo>
                    <a:cubicBezTo>
                      <a:pt x="17621" y="13044"/>
                      <a:pt x="17621" y="13044"/>
                      <a:pt x="17621" y="13044"/>
                    </a:cubicBezTo>
                    <a:cubicBezTo>
                      <a:pt x="17621" y="13044"/>
                      <a:pt x="17621" y="13044"/>
                      <a:pt x="17621" y="13044"/>
                    </a:cubicBezTo>
                    <a:cubicBezTo>
                      <a:pt x="19895" y="13044"/>
                      <a:pt x="21600" y="12203"/>
                      <a:pt x="21600" y="11081"/>
                    </a:cubicBezTo>
                    <a:cubicBezTo>
                      <a:pt x="21600" y="1964"/>
                      <a:pt x="21600" y="1964"/>
                      <a:pt x="21600" y="1964"/>
                    </a:cubicBezTo>
                    <a:cubicBezTo>
                      <a:pt x="21600" y="842"/>
                      <a:pt x="19895" y="0"/>
                      <a:pt x="176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Shape 890"/>
              <p:cNvSpPr>
                <a:spLocks/>
              </p:cNvSpPr>
              <p:nvPr/>
            </p:nvSpPr>
            <p:spPr bwMode="auto">
              <a:xfrm>
                <a:off x="216941" y="52279"/>
                <a:ext cx="74317" cy="72421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1" name="Shape 876"/>
            <p:cNvSpPr>
              <a:spLocks noChangeArrowheads="1"/>
            </p:cNvSpPr>
            <p:nvPr/>
          </p:nvSpPr>
          <p:spPr bwMode="auto">
            <a:xfrm>
              <a:off x="3414188" y="1435154"/>
              <a:ext cx="1135576" cy="34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0" tIns="0" rIns="0" bIns="0" anchor="b">
              <a:spAutoFit/>
            </a:bodyPr>
            <a:lstStyle>
              <a:lvl1pPr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9128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Microsoft Center </a:t>
              </a:r>
            </a:p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of Competencies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043199" y="5095070"/>
            <a:ext cx="1358427" cy="1081561"/>
            <a:chOff x="5938838" y="764505"/>
            <a:chExt cx="1331912" cy="1060450"/>
          </a:xfrm>
        </p:grpSpPr>
        <p:sp>
          <p:nvSpPr>
            <p:cNvPr id="114" name="Shape 879"/>
            <p:cNvSpPr>
              <a:spLocks noChangeArrowheads="1"/>
            </p:cNvSpPr>
            <p:nvPr/>
          </p:nvSpPr>
          <p:spPr bwMode="auto">
            <a:xfrm>
              <a:off x="5938838" y="764505"/>
              <a:ext cx="1266825" cy="1060450"/>
            </a:xfrm>
            <a:prstGeom prst="rect">
              <a:avLst/>
            </a:prstGeom>
            <a:solidFill>
              <a:srgbClr val="F65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6842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6842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36" b="0" i="0" u="none" strike="noStrike" kern="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Futura Condensed" charset="0"/>
                <a:cs typeface="Arial" panose="020B0604020202020204" pitchFamily="34" charset="0"/>
                <a:sym typeface="Futura Condensed" charset="0"/>
              </a:endParaRPr>
            </a:p>
          </p:txBody>
        </p:sp>
        <p:sp>
          <p:nvSpPr>
            <p:cNvPr id="115" name="Shape 880"/>
            <p:cNvSpPr>
              <a:spLocks noChangeArrowheads="1"/>
            </p:cNvSpPr>
            <p:nvPr/>
          </p:nvSpPr>
          <p:spPr bwMode="auto">
            <a:xfrm>
              <a:off x="6003925" y="1435154"/>
              <a:ext cx="1266825" cy="34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9128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Industry Specific</a:t>
              </a:r>
            </a:p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Solutions</a:t>
              </a:r>
            </a:p>
          </p:txBody>
        </p:sp>
        <p:sp>
          <p:nvSpPr>
            <p:cNvPr id="116" name="Shape 903"/>
            <p:cNvSpPr>
              <a:spLocks/>
            </p:cNvSpPr>
            <p:nvPr/>
          </p:nvSpPr>
          <p:spPr bwMode="auto">
            <a:xfrm>
              <a:off x="6818313" y="821655"/>
              <a:ext cx="277812" cy="552450"/>
            </a:xfrm>
            <a:custGeom>
              <a:avLst/>
              <a:gdLst>
                <a:gd name="T0" fmla="*/ 2147483646 w 20640"/>
                <a:gd name="T1" fmla="*/ 2147483646 h 21183"/>
                <a:gd name="T2" fmla="*/ 2147483646 w 20640"/>
                <a:gd name="T3" fmla="*/ 2147483646 h 21183"/>
                <a:gd name="T4" fmla="*/ 2147483646 w 20640"/>
                <a:gd name="T5" fmla="*/ 2147483646 h 21183"/>
                <a:gd name="T6" fmla="*/ 2147483646 w 20640"/>
                <a:gd name="T7" fmla="*/ 2147483646 h 21183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640" h="21183" extrusionOk="0">
                  <a:moveTo>
                    <a:pt x="7615" y="9591"/>
                  </a:moveTo>
                  <a:cubicBezTo>
                    <a:pt x="8747" y="9591"/>
                    <a:pt x="9633" y="9152"/>
                    <a:pt x="9633" y="8592"/>
                  </a:cubicBezTo>
                  <a:cubicBezTo>
                    <a:pt x="9633" y="8031"/>
                    <a:pt x="8747" y="7585"/>
                    <a:pt x="7615" y="7585"/>
                  </a:cubicBezTo>
                  <a:cubicBezTo>
                    <a:pt x="6498" y="7585"/>
                    <a:pt x="5579" y="8031"/>
                    <a:pt x="5579" y="8592"/>
                  </a:cubicBezTo>
                  <a:cubicBezTo>
                    <a:pt x="5579" y="9152"/>
                    <a:pt x="6498" y="9591"/>
                    <a:pt x="7615" y="9591"/>
                  </a:cubicBezTo>
                  <a:close/>
                  <a:moveTo>
                    <a:pt x="14705" y="6155"/>
                  </a:moveTo>
                  <a:cubicBezTo>
                    <a:pt x="14196" y="6009"/>
                    <a:pt x="13540" y="6098"/>
                    <a:pt x="13244" y="6350"/>
                  </a:cubicBezTo>
                  <a:cubicBezTo>
                    <a:pt x="9108" y="9908"/>
                    <a:pt x="9108" y="9908"/>
                    <a:pt x="9108" y="9908"/>
                  </a:cubicBezTo>
                  <a:cubicBezTo>
                    <a:pt x="6137" y="9908"/>
                    <a:pt x="6137" y="9908"/>
                    <a:pt x="6137" y="9908"/>
                  </a:cubicBezTo>
                  <a:cubicBezTo>
                    <a:pt x="1968" y="6350"/>
                    <a:pt x="1968" y="6350"/>
                    <a:pt x="1968" y="6350"/>
                  </a:cubicBezTo>
                  <a:cubicBezTo>
                    <a:pt x="1673" y="6098"/>
                    <a:pt x="1033" y="6009"/>
                    <a:pt x="524" y="6155"/>
                  </a:cubicBezTo>
                  <a:cubicBezTo>
                    <a:pt x="15" y="6301"/>
                    <a:pt x="-149" y="6626"/>
                    <a:pt x="146" y="6878"/>
                  </a:cubicBezTo>
                  <a:cubicBezTo>
                    <a:pt x="4890" y="10956"/>
                    <a:pt x="4890" y="10956"/>
                    <a:pt x="4890" y="10956"/>
                  </a:cubicBezTo>
                  <a:cubicBezTo>
                    <a:pt x="4890" y="20566"/>
                    <a:pt x="4890" y="20566"/>
                    <a:pt x="4890" y="20566"/>
                  </a:cubicBezTo>
                  <a:cubicBezTo>
                    <a:pt x="4890" y="20907"/>
                    <a:pt x="5448" y="21183"/>
                    <a:pt x="6137" y="21183"/>
                  </a:cubicBezTo>
                  <a:cubicBezTo>
                    <a:pt x="6827" y="21183"/>
                    <a:pt x="7368" y="20907"/>
                    <a:pt x="7368" y="20566"/>
                  </a:cubicBezTo>
                  <a:cubicBezTo>
                    <a:pt x="7368" y="15448"/>
                    <a:pt x="7368" y="15448"/>
                    <a:pt x="7368" y="15448"/>
                  </a:cubicBezTo>
                  <a:cubicBezTo>
                    <a:pt x="7861" y="15448"/>
                    <a:pt x="7861" y="15448"/>
                    <a:pt x="7861" y="15448"/>
                  </a:cubicBezTo>
                  <a:cubicBezTo>
                    <a:pt x="7861" y="20566"/>
                    <a:pt x="7861" y="20566"/>
                    <a:pt x="7861" y="20566"/>
                  </a:cubicBezTo>
                  <a:cubicBezTo>
                    <a:pt x="7861" y="20907"/>
                    <a:pt x="8402" y="21183"/>
                    <a:pt x="9092" y="21183"/>
                  </a:cubicBezTo>
                  <a:cubicBezTo>
                    <a:pt x="9781" y="21183"/>
                    <a:pt x="10339" y="20907"/>
                    <a:pt x="10339" y="20566"/>
                  </a:cubicBezTo>
                  <a:cubicBezTo>
                    <a:pt x="10339" y="10956"/>
                    <a:pt x="10339" y="10956"/>
                    <a:pt x="10339" y="10956"/>
                  </a:cubicBezTo>
                  <a:cubicBezTo>
                    <a:pt x="15099" y="6878"/>
                    <a:pt x="15099" y="6878"/>
                    <a:pt x="15099" y="6878"/>
                  </a:cubicBezTo>
                  <a:cubicBezTo>
                    <a:pt x="15394" y="6626"/>
                    <a:pt x="15214" y="6301"/>
                    <a:pt x="14705" y="6155"/>
                  </a:cubicBezTo>
                  <a:close/>
                  <a:moveTo>
                    <a:pt x="19859" y="1589"/>
                  </a:moveTo>
                  <a:cubicBezTo>
                    <a:pt x="19842" y="1565"/>
                    <a:pt x="19859" y="1581"/>
                    <a:pt x="19826" y="1557"/>
                  </a:cubicBezTo>
                  <a:cubicBezTo>
                    <a:pt x="18250" y="135"/>
                    <a:pt x="14738" y="-417"/>
                    <a:pt x="12030" y="338"/>
                  </a:cubicBezTo>
                  <a:cubicBezTo>
                    <a:pt x="10454" y="761"/>
                    <a:pt x="10027" y="1654"/>
                    <a:pt x="9042" y="2353"/>
                  </a:cubicBezTo>
                  <a:cubicBezTo>
                    <a:pt x="8763" y="2532"/>
                    <a:pt x="8534" y="2678"/>
                    <a:pt x="8304" y="2792"/>
                  </a:cubicBezTo>
                  <a:cubicBezTo>
                    <a:pt x="7992" y="2938"/>
                    <a:pt x="7713" y="3044"/>
                    <a:pt x="7418" y="3149"/>
                  </a:cubicBezTo>
                  <a:cubicBezTo>
                    <a:pt x="6876" y="3344"/>
                    <a:pt x="6367" y="3523"/>
                    <a:pt x="6285" y="3888"/>
                  </a:cubicBezTo>
                  <a:cubicBezTo>
                    <a:pt x="8698" y="6049"/>
                    <a:pt x="8698" y="6049"/>
                    <a:pt x="8698" y="6049"/>
                  </a:cubicBezTo>
                  <a:cubicBezTo>
                    <a:pt x="9338" y="6212"/>
                    <a:pt x="9929" y="6082"/>
                    <a:pt x="10569" y="5960"/>
                  </a:cubicBezTo>
                  <a:cubicBezTo>
                    <a:pt x="11160" y="5854"/>
                    <a:pt x="11734" y="5732"/>
                    <a:pt x="12768" y="5708"/>
                  </a:cubicBezTo>
                  <a:cubicBezTo>
                    <a:pt x="13474" y="5684"/>
                    <a:pt x="14180" y="5724"/>
                    <a:pt x="14869" y="5741"/>
                  </a:cubicBezTo>
                  <a:cubicBezTo>
                    <a:pt x="15887" y="5781"/>
                    <a:pt x="16888" y="5773"/>
                    <a:pt x="17807" y="5521"/>
                  </a:cubicBezTo>
                  <a:cubicBezTo>
                    <a:pt x="20532" y="4766"/>
                    <a:pt x="21451" y="3011"/>
                    <a:pt x="19859" y="1589"/>
                  </a:cubicBezTo>
                  <a:close/>
                  <a:moveTo>
                    <a:pt x="16100" y="1654"/>
                  </a:moveTo>
                  <a:cubicBezTo>
                    <a:pt x="16100" y="1654"/>
                    <a:pt x="16100" y="1654"/>
                    <a:pt x="16100" y="1654"/>
                  </a:cubicBezTo>
                  <a:cubicBezTo>
                    <a:pt x="15559" y="1378"/>
                    <a:pt x="14672" y="1443"/>
                    <a:pt x="14081" y="1573"/>
                  </a:cubicBezTo>
                  <a:cubicBezTo>
                    <a:pt x="14081" y="1573"/>
                    <a:pt x="14081" y="1573"/>
                    <a:pt x="14081" y="1573"/>
                  </a:cubicBezTo>
                  <a:cubicBezTo>
                    <a:pt x="13737" y="1663"/>
                    <a:pt x="13294" y="1606"/>
                    <a:pt x="13097" y="1435"/>
                  </a:cubicBezTo>
                  <a:cubicBezTo>
                    <a:pt x="12900" y="1256"/>
                    <a:pt x="13031" y="1037"/>
                    <a:pt x="13392" y="931"/>
                  </a:cubicBezTo>
                  <a:cubicBezTo>
                    <a:pt x="13408" y="931"/>
                    <a:pt x="13491" y="915"/>
                    <a:pt x="13491" y="915"/>
                  </a:cubicBezTo>
                  <a:cubicBezTo>
                    <a:pt x="14804" y="615"/>
                    <a:pt x="16248" y="704"/>
                    <a:pt x="17134" y="1143"/>
                  </a:cubicBezTo>
                  <a:cubicBezTo>
                    <a:pt x="17134" y="1143"/>
                    <a:pt x="17200" y="1183"/>
                    <a:pt x="17233" y="1208"/>
                  </a:cubicBezTo>
                  <a:cubicBezTo>
                    <a:pt x="17413" y="1378"/>
                    <a:pt x="17298" y="1598"/>
                    <a:pt x="16954" y="1695"/>
                  </a:cubicBezTo>
                  <a:cubicBezTo>
                    <a:pt x="16675" y="1768"/>
                    <a:pt x="16330" y="1752"/>
                    <a:pt x="16100" y="1654"/>
                  </a:cubicBezTo>
                  <a:close/>
                  <a:moveTo>
                    <a:pt x="2592" y="6009"/>
                  </a:moveTo>
                  <a:cubicBezTo>
                    <a:pt x="3101" y="6472"/>
                    <a:pt x="3101" y="6472"/>
                    <a:pt x="3101" y="6472"/>
                  </a:cubicBezTo>
                  <a:cubicBezTo>
                    <a:pt x="3298" y="6642"/>
                    <a:pt x="3659" y="6723"/>
                    <a:pt x="3938" y="6650"/>
                  </a:cubicBezTo>
                  <a:cubicBezTo>
                    <a:pt x="2723" y="5562"/>
                    <a:pt x="2723" y="5562"/>
                    <a:pt x="2723" y="5562"/>
                  </a:cubicBezTo>
                  <a:cubicBezTo>
                    <a:pt x="2461" y="5643"/>
                    <a:pt x="2395" y="5838"/>
                    <a:pt x="2592" y="6009"/>
                  </a:cubicBezTo>
                  <a:close/>
                  <a:moveTo>
                    <a:pt x="7746" y="5960"/>
                  </a:moveTo>
                  <a:cubicBezTo>
                    <a:pt x="5940" y="4327"/>
                    <a:pt x="5940" y="4327"/>
                    <a:pt x="5940" y="4327"/>
                  </a:cubicBezTo>
                  <a:cubicBezTo>
                    <a:pt x="5711" y="4140"/>
                    <a:pt x="5284" y="4051"/>
                    <a:pt x="4939" y="4140"/>
                  </a:cubicBezTo>
                  <a:cubicBezTo>
                    <a:pt x="4627" y="4230"/>
                    <a:pt x="4529" y="4465"/>
                    <a:pt x="4742" y="4660"/>
                  </a:cubicBezTo>
                  <a:cubicBezTo>
                    <a:pt x="6548" y="6285"/>
                    <a:pt x="6548" y="6285"/>
                    <a:pt x="6548" y="6285"/>
                  </a:cubicBezTo>
                  <a:cubicBezTo>
                    <a:pt x="6777" y="6480"/>
                    <a:pt x="7221" y="6569"/>
                    <a:pt x="7549" y="6472"/>
                  </a:cubicBezTo>
                  <a:cubicBezTo>
                    <a:pt x="7894" y="6382"/>
                    <a:pt x="7959" y="6147"/>
                    <a:pt x="7746" y="5960"/>
                  </a:cubicBezTo>
                  <a:close/>
                  <a:moveTo>
                    <a:pt x="5957" y="6398"/>
                  </a:moveTo>
                  <a:cubicBezTo>
                    <a:pt x="4217" y="4847"/>
                    <a:pt x="4217" y="4847"/>
                    <a:pt x="4217" y="4847"/>
                  </a:cubicBezTo>
                  <a:cubicBezTo>
                    <a:pt x="4020" y="4660"/>
                    <a:pt x="3593" y="4579"/>
                    <a:pt x="3265" y="4660"/>
                  </a:cubicBezTo>
                  <a:cubicBezTo>
                    <a:pt x="2953" y="4758"/>
                    <a:pt x="2871" y="4977"/>
                    <a:pt x="3068" y="5164"/>
                  </a:cubicBezTo>
                  <a:cubicBezTo>
                    <a:pt x="4808" y="6723"/>
                    <a:pt x="4808" y="6723"/>
                    <a:pt x="4808" y="6723"/>
                  </a:cubicBezTo>
                  <a:cubicBezTo>
                    <a:pt x="5021" y="6910"/>
                    <a:pt x="5448" y="6983"/>
                    <a:pt x="5760" y="6902"/>
                  </a:cubicBezTo>
                  <a:cubicBezTo>
                    <a:pt x="6072" y="6813"/>
                    <a:pt x="6170" y="6593"/>
                    <a:pt x="5957" y="63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071615" y="5095070"/>
            <a:ext cx="1292044" cy="1081561"/>
            <a:chOff x="1819762" y="4895904"/>
            <a:chExt cx="1266825" cy="1060450"/>
          </a:xfrm>
        </p:grpSpPr>
        <p:sp>
          <p:nvSpPr>
            <p:cNvPr id="121" name="Shape 875"/>
            <p:cNvSpPr>
              <a:spLocks noChangeArrowheads="1"/>
            </p:cNvSpPr>
            <p:nvPr/>
          </p:nvSpPr>
          <p:spPr bwMode="auto">
            <a:xfrm>
              <a:off x="1819762" y="4895904"/>
              <a:ext cx="1266825" cy="1060450"/>
            </a:xfrm>
            <a:prstGeom prst="rect">
              <a:avLst/>
            </a:prstGeom>
            <a:solidFill>
              <a:srgbClr val="FF93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6842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6842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6842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6842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36" b="0" i="0" u="none" strike="noStrike" kern="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Futura Condensed" charset="0"/>
                <a:cs typeface="Arial" panose="020B0604020202020204" pitchFamily="34" charset="0"/>
                <a:sym typeface="Futura Condensed" charset="0"/>
              </a:endParaRPr>
            </a:p>
          </p:txBody>
        </p:sp>
        <p:sp>
          <p:nvSpPr>
            <p:cNvPr id="122" name="Shape 876"/>
            <p:cNvSpPr>
              <a:spLocks noChangeArrowheads="1"/>
            </p:cNvSpPr>
            <p:nvPr/>
          </p:nvSpPr>
          <p:spPr bwMode="auto">
            <a:xfrm>
              <a:off x="1868974" y="5566553"/>
              <a:ext cx="1171575" cy="34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9128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Global Delivery Capabilities</a:t>
              </a:r>
            </a:p>
          </p:txBody>
        </p:sp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3174" y="4986402"/>
              <a:ext cx="490000" cy="4900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544860" y="5108005"/>
            <a:ext cx="1349757" cy="1081561"/>
            <a:chOff x="970323" y="4996729"/>
            <a:chExt cx="1323411" cy="1060450"/>
          </a:xfrm>
        </p:grpSpPr>
        <p:sp>
          <p:nvSpPr>
            <p:cNvPr id="79" name="Shape 877"/>
            <p:cNvSpPr>
              <a:spLocks noChangeArrowheads="1"/>
            </p:cNvSpPr>
            <p:nvPr/>
          </p:nvSpPr>
          <p:spPr bwMode="auto">
            <a:xfrm>
              <a:off x="970323" y="4996729"/>
              <a:ext cx="1265237" cy="1060450"/>
            </a:xfrm>
            <a:prstGeom prst="rect">
              <a:avLst/>
            </a:prstGeom>
            <a:solidFill>
              <a:srgbClr val="7EB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36" b="0" i="0" u="none" strike="noStrike" kern="0" cap="none" spc="0" normalizeH="0" baseline="0" noProof="0" dirty="0">
                <a:ln>
                  <a:noFill/>
                </a:ln>
                <a:solidFill>
                  <a:srgbClr val="6D6E70"/>
                </a:solidFill>
                <a:effectLst/>
                <a:uLnTx/>
                <a:uFillTx/>
                <a:latin typeface="Futura Condensed" charset="0"/>
                <a:cs typeface="Arial" panose="020B0604020202020204" pitchFamily="34" charset="0"/>
                <a:sym typeface="Futura Condensed" charset="0"/>
              </a:endParaRPr>
            </a:p>
          </p:txBody>
        </p:sp>
        <p:sp>
          <p:nvSpPr>
            <p:cNvPr id="80" name="Shape 883"/>
            <p:cNvSpPr/>
            <p:nvPr/>
          </p:nvSpPr>
          <p:spPr>
            <a:xfrm>
              <a:off x="1669569" y="5122996"/>
              <a:ext cx="458724" cy="45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160"/>
                  </a:moveTo>
                  <a:cubicBezTo>
                    <a:pt x="0" y="8693"/>
                    <a:pt x="0" y="8693"/>
                    <a:pt x="0" y="8693"/>
                  </a:cubicBezTo>
                  <a:cubicBezTo>
                    <a:pt x="2199" y="8693"/>
                    <a:pt x="2199" y="8693"/>
                    <a:pt x="2199" y="8693"/>
                  </a:cubicBezTo>
                  <a:cubicBezTo>
                    <a:pt x="2199" y="20160"/>
                    <a:pt x="2199" y="20160"/>
                    <a:pt x="2199" y="20160"/>
                  </a:cubicBezTo>
                  <a:cubicBezTo>
                    <a:pt x="0" y="20160"/>
                    <a:pt x="0" y="20160"/>
                    <a:pt x="0" y="20160"/>
                  </a:cubicBezTo>
                  <a:close/>
                  <a:moveTo>
                    <a:pt x="20134" y="8427"/>
                  </a:moveTo>
                  <a:cubicBezTo>
                    <a:pt x="20134" y="8427"/>
                    <a:pt x="17427" y="8373"/>
                    <a:pt x="14832" y="8320"/>
                  </a:cubicBezTo>
                  <a:cubicBezTo>
                    <a:pt x="15284" y="7307"/>
                    <a:pt x="15848" y="6027"/>
                    <a:pt x="16130" y="5173"/>
                  </a:cubicBezTo>
                  <a:cubicBezTo>
                    <a:pt x="16637" y="3467"/>
                    <a:pt x="16863" y="53"/>
                    <a:pt x="14663" y="0"/>
                  </a:cubicBezTo>
                  <a:cubicBezTo>
                    <a:pt x="13817" y="0"/>
                    <a:pt x="13140" y="587"/>
                    <a:pt x="13140" y="1387"/>
                  </a:cubicBezTo>
                  <a:cubicBezTo>
                    <a:pt x="13140" y="4427"/>
                    <a:pt x="11110" y="6987"/>
                    <a:pt x="7388" y="7733"/>
                  </a:cubicBezTo>
                  <a:cubicBezTo>
                    <a:pt x="5640" y="8107"/>
                    <a:pt x="3891" y="9013"/>
                    <a:pt x="3327" y="9867"/>
                  </a:cubicBezTo>
                  <a:cubicBezTo>
                    <a:pt x="3327" y="11893"/>
                    <a:pt x="3327" y="19413"/>
                    <a:pt x="3327" y="19413"/>
                  </a:cubicBezTo>
                  <a:cubicBezTo>
                    <a:pt x="3327" y="19413"/>
                    <a:pt x="7162" y="21600"/>
                    <a:pt x="9136" y="21600"/>
                  </a:cubicBezTo>
                  <a:cubicBezTo>
                    <a:pt x="9193" y="21600"/>
                    <a:pt x="15566" y="21493"/>
                    <a:pt x="15566" y="21493"/>
                  </a:cubicBezTo>
                  <a:cubicBezTo>
                    <a:pt x="16411" y="21547"/>
                    <a:pt x="17145" y="20907"/>
                    <a:pt x="17201" y="20107"/>
                  </a:cubicBezTo>
                  <a:cubicBezTo>
                    <a:pt x="17201" y="19520"/>
                    <a:pt x="16919" y="18987"/>
                    <a:pt x="16411" y="18720"/>
                  </a:cubicBezTo>
                  <a:cubicBezTo>
                    <a:pt x="16411" y="18720"/>
                    <a:pt x="16411" y="18720"/>
                    <a:pt x="16411" y="18720"/>
                  </a:cubicBezTo>
                  <a:cubicBezTo>
                    <a:pt x="16355" y="18720"/>
                    <a:pt x="16355" y="18720"/>
                    <a:pt x="16355" y="18720"/>
                  </a:cubicBezTo>
                  <a:cubicBezTo>
                    <a:pt x="16186" y="18667"/>
                    <a:pt x="16130" y="18560"/>
                    <a:pt x="16130" y="18453"/>
                  </a:cubicBezTo>
                  <a:cubicBezTo>
                    <a:pt x="16130" y="18240"/>
                    <a:pt x="16242" y="18133"/>
                    <a:pt x="16411" y="18133"/>
                  </a:cubicBezTo>
                  <a:cubicBezTo>
                    <a:pt x="17032" y="18133"/>
                    <a:pt x="17032" y="18133"/>
                    <a:pt x="17032" y="18133"/>
                  </a:cubicBezTo>
                  <a:cubicBezTo>
                    <a:pt x="17878" y="18133"/>
                    <a:pt x="18611" y="17547"/>
                    <a:pt x="18667" y="16747"/>
                  </a:cubicBezTo>
                  <a:cubicBezTo>
                    <a:pt x="18667" y="16160"/>
                    <a:pt x="18385" y="15627"/>
                    <a:pt x="17878" y="15360"/>
                  </a:cubicBezTo>
                  <a:cubicBezTo>
                    <a:pt x="17878" y="15360"/>
                    <a:pt x="17878" y="15360"/>
                    <a:pt x="17878" y="15360"/>
                  </a:cubicBezTo>
                  <a:cubicBezTo>
                    <a:pt x="17821" y="15360"/>
                    <a:pt x="17821" y="15360"/>
                    <a:pt x="17821" y="15307"/>
                  </a:cubicBezTo>
                  <a:cubicBezTo>
                    <a:pt x="17652" y="15307"/>
                    <a:pt x="17596" y="15200"/>
                    <a:pt x="17596" y="15040"/>
                  </a:cubicBezTo>
                  <a:cubicBezTo>
                    <a:pt x="17596" y="14880"/>
                    <a:pt x="17709" y="14773"/>
                    <a:pt x="17878" y="14773"/>
                  </a:cubicBezTo>
                  <a:cubicBezTo>
                    <a:pt x="18498" y="14720"/>
                    <a:pt x="18498" y="14720"/>
                    <a:pt x="18498" y="14720"/>
                  </a:cubicBezTo>
                  <a:cubicBezTo>
                    <a:pt x="19344" y="14773"/>
                    <a:pt x="20077" y="14133"/>
                    <a:pt x="20134" y="13333"/>
                  </a:cubicBezTo>
                  <a:cubicBezTo>
                    <a:pt x="20134" y="12747"/>
                    <a:pt x="19852" y="12213"/>
                    <a:pt x="19344" y="12000"/>
                  </a:cubicBezTo>
                  <a:cubicBezTo>
                    <a:pt x="19344" y="12000"/>
                    <a:pt x="19344" y="12000"/>
                    <a:pt x="19344" y="12000"/>
                  </a:cubicBezTo>
                  <a:cubicBezTo>
                    <a:pt x="19288" y="11947"/>
                    <a:pt x="19288" y="11947"/>
                    <a:pt x="19288" y="11947"/>
                  </a:cubicBezTo>
                  <a:cubicBezTo>
                    <a:pt x="19119" y="11893"/>
                    <a:pt x="19062" y="11787"/>
                    <a:pt x="19062" y="11680"/>
                  </a:cubicBezTo>
                  <a:cubicBezTo>
                    <a:pt x="19062" y="11520"/>
                    <a:pt x="19175" y="11360"/>
                    <a:pt x="19344" y="11360"/>
                  </a:cubicBezTo>
                  <a:cubicBezTo>
                    <a:pt x="19964" y="11360"/>
                    <a:pt x="19964" y="11360"/>
                    <a:pt x="19964" y="11360"/>
                  </a:cubicBezTo>
                  <a:cubicBezTo>
                    <a:pt x="20810" y="11413"/>
                    <a:pt x="21544" y="10773"/>
                    <a:pt x="21600" y="9973"/>
                  </a:cubicBezTo>
                  <a:cubicBezTo>
                    <a:pt x="21600" y="9173"/>
                    <a:pt x="21092" y="8480"/>
                    <a:pt x="20134" y="8427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defTabSz="62958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700" spc="-101">
                  <a:solidFill>
                    <a:srgbClr val="808080"/>
                  </a:solidFill>
                  <a:latin typeface="Futura Condensed"/>
                  <a:ea typeface="Futura Condensed"/>
                  <a:cs typeface="Futura Condensed"/>
                  <a:sym typeface="Futura Condensed"/>
                </a:defRPr>
              </a:pPr>
              <a:endParaRPr kumimoji="0" sz="1734" b="0" i="0" u="none" strike="noStrike" kern="0" cap="none" spc="-103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Futura Condensed"/>
                <a:ea typeface="Futura Condensed"/>
                <a:cs typeface="Futura Condensed"/>
                <a:sym typeface="Futura Condensed"/>
              </a:endParaRPr>
            </a:p>
          </p:txBody>
        </p:sp>
        <p:sp>
          <p:nvSpPr>
            <p:cNvPr id="83" name="Shape 880"/>
            <p:cNvSpPr>
              <a:spLocks noChangeArrowheads="1"/>
            </p:cNvSpPr>
            <p:nvPr/>
          </p:nvSpPr>
          <p:spPr bwMode="auto">
            <a:xfrm>
              <a:off x="1026909" y="5667378"/>
              <a:ext cx="1266825" cy="34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▪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defTabSz="912813">
                <a:spcBef>
                  <a:spcPts val="1400"/>
                </a:spcBef>
                <a:buClr>
                  <a:srgbClr val="00649D"/>
                </a:buClr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defTabSz="912813">
                <a:spcBef>
                  <a:spcPts val="1400"/>
                </a:spcBef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ts val="1400"/>
                </a:spcBef>
                <a:spcAft>
                  <a:spcPct val="0"/>
                </a:spcAft>
                <a:buClr>
                  <a:srgbClr val="00649D"/>
                </a:buClr>
                <a:buSzPct val="100000"/>
                <a:buFont typeface="Wingdings" panose="05000000000000000000" pitchFamily="2" charset="2"/>
                <a:buChar char="»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Strong Microsoft</a:t>
              </a:r>
            </a:p>
            <a:p>
              <a:pPr marL="0" marR="0" lvl="0" indent="0" defTabSz="912813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22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utura Condensed" charset="0"/>
                </a:rPr>
                <a:t>Alliance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585257" y="5108005"/>
            <a:ext cx="1369706" cy="1081561"/>
            <a:chOff x="6892818" y="5008303"/>
            <a:chExt cx="1342971" cy="1060450"/>
          </a:xfrm>
        </p:grpSpPr>
        <p:grpSp>
          <p:nvGrpSpPr>
            <p:cNvPr id="48" name="Group 47"/>
            <p:cNvGrpSpPr/>
            <p:nvPr/>
          </p:nvGrpSpPr>
          <p:grpSpPr>
            <a:xfrm>
              <a:off x="6892818" y="5008303"/>
              <a:ext cx="1342971" cy="1060450"/>
              <a:chOff x="1823590" y="3493506"/>
              <a:chExt cx="1342971" cy="1060450"/>
            </a:xfrm>
          </p:grpSpPr>
          <p:sp>
            <p:nvSpPr>
              <p:cNvPr id="110" name="Shape 875"/>
              <p:cNvSpPr>
                <a:spLocks noChangeArrowheads="1"/>
              </p:cNvSpPr>
              <p:nvPr/>
            </p:nvSpPr>
            <p:spPr bwMode="auto">
              <a:xfrm>
                <a:off x="1823590" y="3493506"/>
                <a:ext cx="1266825" cy="1060450"/>
              </a:xfrm>
              <a:prstGeom prst="rect">
                <a:avLst/>
              </a:prstGeom>
              <a:solidFill>
                <a:srgbClr val="F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/>
              <a:lstStyle>
                <a:lvl1pPr defTabSz="6842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▪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defTabSz="6842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defTabSz="6842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defTabSz="684213">
                  <a:spcBef>
                    <a:spcPts val="1400"/>
                  </a:spcBef>
                  <a:buClr>
                    <a:srgbClr val="00649D"/>
                  </a:buClr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defTabSz="6842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6842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6842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6842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6842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684213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36" b="0" i="0" u="none" strike="noStrike" kern="0" cap="none" spc="0" normalizeH="0" baseline="0" noProof="0" dirty="0">
                  <a:ln>
                    <a:noFill/>
                  </a:ln>
                  <a:solidFill>
                    <a:srgbClr val="6D6E70"/>
                  </a:solidFill>
                  <a:effectLst/>
                  <a:uLnTx/>
                  <a:uFillTx/>
                  <a:latin typeface="Futura Condensed" charset="0"/>
                  <a:cs typeface="Arial" panose="020B0604020202020204" pitchFamily="34" charset="0"/>
                  <a:sym typeface="Futura Condensed" charset="0"/>
                </a:endParaRPr>
              </a:p>
            </p:txBody>
          </p:sp>
          <p:sp>
            <p:nvSpPr>
              <p:cNvPr id="111" name="Shape 876"/>
              <p:cNvSpPr>
                <a:spLocks noChangeArrowheads="1"/>
              </p:cNvSpPr>
              <p:nvPr/>
            </p:nvSpPr>
            <p:spPr bwMode="auto">
              <a:xfrm>
                <a:off x="1872802" y="3991479"/>
                <a:ext cx="1293759" cy="518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b">
                <a:spAutoFit/>
              </a:bodyPr>
              <a:lstStyle>
                <a:lvl1pPr defTabSz="9128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▪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 defTabSz="9128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1143000" indent="-228600" defTabSz="9128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 defTabSz="912813">
                  <a:spcBef>
                    <a:spcPts val="1400"/>
                  </a:spcBef>
                  <a:buClr>
                    <a:srgbClr val="00649D"/>
                  </a:buClr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 defTabSz="912813">
                  <a:spcBef>
                    <a:spcPts val="1400"/>
                  </a:spcBef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defTabSz="9128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defTabSz="9128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defTabSz="9128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defTabSz="912813" eaLnBrk="0" fontAlgn="base" hangingPunct="0">
                  <a:spcBef>
                    <a:spcPts val="1400"/>
                  </a:spcBef>
                  <a:spcAft>
                    <a:spcPct val="0"/>
                  </a:spcAft>
                  <a:buClr>
                    <a:srgbClr val="00649D"/>
                  </a:buClr>
                  <a:buSzPct val="100000"/>
                  <a:buFont typeface="Wingdings" panose="05000000000000000000" pitchFamily="2" charset="2"/>
                  <a:buChar char="»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marL="0" marR="0" lvl="0" indent="0" defTabSz="912813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22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Futura Condensed" charset="0"/>
                  </a:rPr>
                  <a:t>Embedded Cognitive Capabilities</a:t>
                </a:r>
              </a:p>
            </p:txBody>
          </p:sp>
        </p:grp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5339" y="5081582"/>
              <a:ext cx="503173" cy="503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11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359713" y="3383956"/>
            <a:ext cx="4147475" cy="11528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6862" marR="0" lvl="0" indent="-146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Understand: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develop deep empathy for the user</a:t>
            </a:r>
          </a:p>
          <a:p>
            <a:pPr marL="146862" marR="0" lvl="0" indent="-146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Explore: 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generate potential solutions for user’s problem</a:t>
            </a:r>
          </a:p>
          <a:p>
            <a:pPr marL="146862" marR="0" lvl="0" indent="-146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Prototype: 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render ideas as concrete experiences</a:t>
            </a:r>
          </a:p>
          <a:p>
            <a:pPr marL="146862" marR="0" lvl="0" indent="-146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Evaluate: </a:t>
            </a: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decide whether to move forward with an idea </a:t>
            </a:r>
            <a:b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GB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or generate more solutions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IBM DESIGN THINKING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4866" y="906462"/>
            <a:ext cx="10796550" cy="369281"/>
          </a:xfrm>
        </p:spPr>
        <p:txBody>
          <a:bodyPr>
            <a:noAutofit/>
          </a:bodyPr>
          <a:lstStyle/>
          <a:p>
            <a:r>
              <a:rPr lang="en-GB" dirty="0"/>
              <a:t>IBM infuses Design Thinking into our Microsoft project engagements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359711" y="3222702"/>
            <a:ext cx="4147477" cy="0"/>
          </a:xfrm>
          <a:prstGeom prst="line">
            <a:avLst/>
          </a:prstGeom>
          <a:ln w="63500">
            <a:solidFill>
              <a:srgbClr val="02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59711" y="2530621"/>
            <a:ext cx="4413934" cy="576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3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Continuous delivery of engaging customer experiences</a:t>
            </a:r>
            <a:endParaRPr kumimoji="0" lang="en-GB" sz="1836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2708" y="4445035"/>
            <a:ext cx="417099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IBM Design Thinking: </a:t>
            </a:r>
          </a:p>
          <a:p>
            <a:pPr marL="174862" marR="0" lvl="0" indent="-174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Helps solve complex problems in complex environment</a:t>
            </a:r>
          </a:p>
          <a:p>
            <a:pPr marL="174862" marR="0" lvl="0" indent="-174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Focuses everyone’s thinking on the user experience and key stakeholders’ pain points and frustrations</a:t>
            </a:r>
          </a:p>
          <a:p>
            <a:pPr marL="174862" marR="0" lvl="0" indent="-17486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Encourages cross-function collaboration resulting in fast idea generation and iteration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4440" y="2342983"/>
            <a:ext cx="4248983" cy="3745079"/>
            <a:chOff x="-69295" y="2271621"/>
            <a:chExt cx="4166048" cy="36719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294" y="2271621"/>
              <a:ext cx="4166047" cy="26099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560"/>
            <a:stretch/>
          </p:blipFill>
          <p:spPr>
            <a:xfrm>
              <a:off x="-69295" y="4881602"/>
              <a:ext cx="4166047" cy="8229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69294" y="5704562"/>
              <a:ext cx="4166047" cy="239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47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New World – The Digital Workplace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Pat Bolton</a:t>
            </a:r>
          </a:p>
          <a:p>
            <a:r>
              <a:rPr lang="en-US"/>
              <a:t>IBM Global Technology Services </a:t>
            </a:r>
          </a:p>
          <a:p>
            <a:r>
              <a:rPr lang="en-US"/>
              <a:t>CTO of Digital Workplace Services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CLOUD SERVICE (CSP)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IBM is a Microsoft Cloud Solution Provider (CSP)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14143" y="1769240"/>
            <a:ext cx="8695092" cy="28144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1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3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61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5772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2926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080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235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the Microsoft Cloud Solution Provider program, </a:t>
            </a:r>
            <a:r>
              <a:rPr kumimoji="0" lang="en-GB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IBM provides end to end customer service for all Microsoft products sold through Microsoft’s cloud.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32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IBM has</a:t>
            </a:r>
            <a:r>
              <a: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built services offerings in support of Microsoft products that includes bundled offerings on a pay-as-you-go model.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10770" y="3503003"/>
            <a:ext cx="3932954" cy="27626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61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772" algn="l" defTabSz="457154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2926" algn="l" defTabSz="457154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080" algn="l" defTabSz="457154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235" algn="l" defTabSz="457154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03457" y="3603816"/>
            <a:ext cx="4347578" cy="2578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4571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31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46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61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5772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2926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080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235" algn="l" defTabSz="457154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Primary Product Offering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28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through CSP by IBM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28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 descr="http://www.dagtech.com/wp-content/uploads/2015/09/microsoft-azure-managed-services.png"/>
          <p:cNvPicPr>
            <a:picLocks noChangeAspect="1" noChangeArrowheads="1"/>
          </p:cNvPicPr>
          <p:nvPr/>
        </p:nvPicPr>
        <p:blipFill rotWithShape="1">
          <a:blip r:embed="rId3" cstate="email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1" b="28222"/>
          <a:stretch/>
        </p:blipFill>
        <p:spPr bwMode="auto">
          <a:xfrm>
            <a:off x="8431763" y="4322883"/>
            <a:ext cx="1558177" cy="4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media.marketwire.com/attachments/201602/23558_Cloud_Solution_Provi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322" y="4248607"/>
            <a:ext cx="3699937" cy="12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6500055" y="5374674"/>
            <a:ext cx="1865259" cy="272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887" y="5351035"/>
            <a:ext cx="1389939" cy="319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55" y="4379695"/>
            <a:ext cx="1676561" cy="401304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6263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IBM BUSINESS TRANSFORMATION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48" dirty="0"/>
              <a:t>IBM drives successful business outcomes for clients by executing a proven approach to business transformation utilizing a broad set of capabilities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0895" y="3906868"/>
            <a:ext cx="1304074" cy="542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Strong</a:t>
            </a:r>
            <a:endParaRPr kumimoji="0" lang="en-US" sz="1428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global presence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06404" y="3906867"/>
            <a:ext cx="1304989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Proven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implementation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expertise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0183" y="3906867"/>
            <a:ext cx="1078913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Value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realized with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timely ROI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48319" y="4542559"/>
            <a:ext cx="1749228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Effective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organizational change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management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3299" y="4636730"/>
            <a:ext cx="1732683" cy="990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Business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Transformation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experience and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success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1522" y="4636730"/>
            <a:ext cx="1674742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Deep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industry and systems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integration expertise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3733" y="5303170"/>
            <a:ext cx="1558400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Flexible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methods, solutions,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 deployment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60653" y="5397341"/>
            <a:ext cx="1396480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Time-tested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tools, assets,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methodologies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18557" y="5647321"/>
            <a:ext cx="1753676" cy="734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E2E Integration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with leading hardware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and software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458" b="13787"/>
          <a:stretch/>
        </p:blipFill>
        <p:spPr>
          <a:xfrm>
            <a:off x="2926897" y="2690837"/>
            <a:ext cx="1328506" cy="110708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>
          <a:xfrm>
            <a:off x="8364491" y="2684756"/>
            <a:ext cx="1188802" cy="1030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30"/>
          <a:stretch/>
        </p:blipFill>
        <p:spPr>
          <a:xfrm>
            <a:off x="5550619" y="2607415"/>
            <a:ext cx="1278042" cy="1107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09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885827" y="6708055"/>
            <a:ext cx="3147536" cy="142481"/>
          </a:xfrm>
          <a:prstGeom prst="rect">
            <a:avLst/>
          </a:prstGeom>
        </p:spPr>
        <p:txBody>
          <a:bodyPr vert="horz" lIns="36717" tIns="36717" rIns="36717" bIns="36717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2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2016 INTERNATIONAL BUSINESS MACHINES CORPORATION</a:t>
            </a:r>
            <a:endParaRPr kumimoji="0" lang="en-GB" sz="612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60437" y="4817308"/>
            <a:ext cx="6271724" cy="12272"/>
          </a:xfrm>
          <a:prstGeom prst="line">
            <a:avLst/>
          </a:prstGeom>
          <a:ln w="76200">
            <a:solidFill>
              <a:srgbClr val="02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60437" y="2811462"/>
            <a:ext cx="5141218" cy="1887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Brian Hodges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Sr. Manager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Sales Planning &amp; Performance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American Airlines Cargo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19" y="5127353"/>
            <a:ext cx="2254775" cy="12683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10" y="145948"/>
            <a:ext cx="523777" cy="2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7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-1"/>
            <a:ext cx="12436474" cy="6994525"/>
          </a:xfrm>
          <a:prstGeom prst="rect">
            <a:avLst/>
          </a:prstGeom>
          <a:solidFill>
            <a:srgbClr val="559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19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0568" y="2932818"/>
            <a:ext cx="4571744" cy="1246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34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Thank you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>
            <a:off x="1885827" y="6708055"/>
            <a:ext cx="3147536" cy="142481"/>
          </a:xfrm>
          <a:prstGeom prst="rect">
            <a:avLst/>
          </a:prstGeom>
        </p:spPr>
        <p:txBody>
          <a:bodyPr vert="horz" lIns="36717" tIns="36717" rIns="36717" bIns="36717" rtlCol="0" anchor="ctr"/>
          <a:lstStyle>
            <a:defPPr>
              <a:defRPr lang="en-US"/>
            </a:defPPr>
            <a:lvl1pPr marL="0" algn="l" defTabSz="914400" rtl="0" eaLnBrk="1" latinLnBrk="0" hangingPunct="1">
              <a:defRPr sz="600" kern="1200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12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© 2016 INTERNATIONAL BUSINESS MACHINES CORPORATION</a:t>
            </a:r>
            <a:endParaRPr kumimoji="0" lang="en-GB" sz="612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892677" y="4318663"/>
            <a:ext cx="6271724" cy="12272"/>
          </a:xfrm>
          <a:prstGeom prst="line">
            <a:avLst/>
          </a:prstGeom>
          <a:ln w="76200">
            <a:solidFill>
              <a:srgbClr val="0254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10" y="145948"/>
            <a:ext cx="523777" cy="2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45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IT Pro resources</a:t>
            </a:r>
            <a:br>
              <a:rPr lang="en-US" dirty="0"/>
            </a:br>
            <a:r>
              <a:rPr lang="en-US" sz="3200" spc="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rPr>
              <a:t>To advance your career in cloud technology</a:t>
            </a:r>
          </a:p>
        </p:txBody>
      </p:sp>
      <p:sp>
        <p:nvSpPr>
          <p:cNvPr id="5" name="checks"/>
          <p:cNvSpPr/>
          <p:nvPr/>
        </p:nvSpPr>
        <p:spPr bwMode="auto">
          <a:xfrm>
            <a:off x="3147376" y="1940604"/>
            <a:ext cx="9166861" cy="3973353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Cloud role mapping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Expert advice on skills needed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Self-paced curriculum by cloud role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$300 Azure credits and extended trials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Pluralsight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3 month subscription (10 courses)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Phone support incident 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Weekly short videos and insights from Microsoft’s leaders and engineers 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Connect with community of peers and Microsoft experts</a:t>
            </a:r>
          </a:p>
        </p:txBody>
      </p:sp>
      <p:sp>
        <p:nvSpPr>
          <p:cNvPr id="6" name="White Fade"/>
          <p:cNvSpPr/>
          <p:nvPr/>
        </p:nvSpPr>
        <p:spPr bwMode="auto">
          <a:xfrm>
            <a:off x="3017838" y="1592261"/>
            <a:ext cx="9418637" cy="5402264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web1"/>
          <p:cNvSpPr/>
          <p:nvPr/>
        </p:nvSpPr>
        <p:spPr bwMode="auto">
          <a:xfrm>
            <a:off x="3147376" y="1940604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Career Center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3"/>
              </a:rPr>
              <a:t>www.microsoft.com/itprocareercenter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7" name="web2"/>
          <p:cNvSpPr/>
          <p:nvPr/>
        </p:nvSpPr>
        <p:spPr bwMode="auto">
          <a:xfrm>
            <a:off x="3147376" y="2944539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IT Pro Cloud Essentials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4"/>
              </a:rPr>
              <a:t>www.microsoft.com/itprocloudessentials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0" name="web3"/>
          <p:cNvSpPr/>
          <p:nvPr/>
        </p:nvSpPr>
        <p:spPr bwMode="auto">
          <a:xfrm>
            <a:off x="3147376" y="394656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Mechanics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hlinkClick r:id="rId5"/>
              </a:rPr>
              <a:t>www.microsoft.com/mechanics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</a:t>
            </a:r>
          </a:p>
        </p:txBody>
      </p:sp>
      <p:sp>
        <p:nvSpPr>
          <p:cNvPr id="19" name="web4"/>
          <p:cNvSpPr/>
          <p:nvPr/>
        </p:nvSpPr>
        <p:spPr bwMode="auto">
          <a:xfrm>
            <a:off x="3147376" y="4953837"/>
            <a:ext cx="9016827" cy="960121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Microsoft Tech Community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  <a:hlinkClick r:id="rId6"/>
              </a:rPr>
              <a:t>https://techcommunity.microsoft.com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uLnTx/>
                <a:uFillTx/>
              </a:rPr>
              <a:t>  </a:t>
            </a:r>
          </a:p>
        </p:txBody>
      </p:sp>
      <p:sp>
        <p:nvSpPr>
          <p:cNvPr id="25" name="Mask"/>
          <p:cNvSpPr/>
          <p:nvPr/>
        </p:nvSpPr>
        <p:spPr bwMode="auto">
          <a:xfrm>
            <a:off x="-487361" y="1516062"/>
            <a:ext cx="3634737" cy="5486402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1"/>
          <p:cNvSpPr/>
          <p:nvPr/>
        </p:nvSpPr>
        <p:spPr bwMode="auto">
          <a:xfrm>
            <a:off x="274639" y="1940604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Plan your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career path</a:t>
            </a:r>
          </a:p>
        </p:txBody>
      </p:sp>
      <p:sp>
        <p:nvSpPr>
          <p:cNvPr id="10" name="2"/>
          <p:cNvSpPr/>
          <p:nvPr/>
        </p:nvSpPr>
        <p:spPr bwMode="auto">
          <a:xfrm>
            <a:off x="274639" y="2944539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Get started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with Azure</a:t>
            </a:r>
          </a:p>
        </p:txBody>
      </p:sp>
      <p:sp>
        <p:nvSpPr>
          <p:cNvPr id="12" name="4"/>
          <p:cNvSpPr/>
          <p:nvPr/>
        </p:nvSpPr>
        <p:spPr bwMode="auto">
          <a:xfrm>
            <a:off x="274639" y="495383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Connect with peers and experts </a:t>
            </a:r>
          </a:p>
        </p:txBody>
      </p:sp>
      <p:sp>
        <p:nvSpPr>
          <p:cNvPr id="15" name="4"/>
          <p:cNvSpPr/>
          <p:nvPr/>
        </p:nvSpPr>
        <p:spPr bwMode="auto">
          <a:xfrm>
            <a:off x="274639" y="3946567"/>
            <a:ext cx="2872737" cy="96012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32472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Demos and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</a:b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+mj-lt"/>
              </a:rPr>
              <a:t>how-to videos</a:t>
            </a:r>
          </a:p>
        </p:txBody>
      </p:sp>
    </p:spTree>
    <p:extLst>
      <p:ext uri="{BB962C8B-B14F-4D97-AF65-F5344CB8AC3E}">
        <p14:creationId xmlns:p14="http://schemas.microsoft.com/office/powerpoint/2010/main" val="1152361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44 1.20744E-6 L 3.66862E-6 1.20744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7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7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75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17" grpId="0" animBg="1"/>
      <p:bldP spid="20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PC or Tablet visit MyIgnite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http://myignite.microsoft.com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From your phone download and use the Ignite Mobile App by scanning  the QR code above or visiting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  <a:hlinkClick r:id="rId4"/>
              </a:rPr>
              <a:t>https://aka.ms/ignite.mobileapp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Please evaluate this session</a:t>
            </a:r>
          </a:p>
          <a:p>
            <a:pPr marL="0" marR="0" lvl="0" indent="0" algn="l" defTabSz="93274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Your feedback is important to us!</a:t>
            </a:r>
            <a:endParaRPr kumimoji="0" lang="en-US" sz="3600" b="0" i="0" u="none" strike="noStrike" kern="1200" cap="none" spc="-102" normalizeH="0" baseline="0" noProof="0" dirty="0">
              <a:ln w="3175">
                <a:noFill/>
              </a:ln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n-ea"/>
              <a:cs typeface="Segoe U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4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2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8906" y="1814359"/>
            <a:ext cx="8760437" cy="4234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DIGITAL WORKPLACE</a:t>
            </a:r>
          </a:p>
        </p:txBody>
      </p:sp>
      <p:sp>
        <p:nvSpPr>
          <p:cNvPr id="22" name="Title 16"/>
          <p:cNvSpPr>
            <a:spLocks noGrp="1"/>
          </p:cNvSpPr>
          <p:nvPr>
            <p:ph type="title"/>
          </p:nvPr>
        </p:nvSpPr>
        <p:spPr>
          <a:xfrm>
            <a:off x="1941315" y="1084053"/>
            <a:ext cx="8542435" cy="369281"/>
          </a:xfrm>
        </p:spPr>
        <p:txBody>
          <a:bodyPr>
            <a:noAutofit/>
          </a:bodyPr>
          <a:lstStyle/>
          <a:p>
            <a:r>
              <a:rPr lang="en-US" sz="2856" dirty="0"/>
              <a:t>The user is at the center of the new digital workplace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511" y="1984874"/>
            <a:ext cx="8131229" cy="3578715"/>
          </a:xfrm>
          <a:prstGeom prst="rect">
            <a:avLst/>
          </a:prstGeom>
        </p:spPr>
      </p:pic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993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WORKPLACE TRANSFORMATION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en-US" sz="2856" dirty="0"/>
              <a:t>Workplace transformation is a work in progress </a:t>
            </a:r>
          </a:p>
        </p:txBody>
      </p:sp>
      <p:sp>
        <p:nvSpPr>
          <p:cNvPr id="4" name="object 4"/>
          <p:cNvSpPr/>
          <p:nvPr/>
        </p:nvSpPr>
        <p:spPr>
          <a:xfrm flipH="1">
            <a:off x="2172674" y="2263866"/>
            <a:ext cx="46947" cy="3495147"/>
          </a:xfrm>
          <a:custGeom>
            <a:avLst/>
            <a:gdLst/>
            <a:ahLst/>
            <a:cxnLst/>
            <a:rect l="l" t="t" r="r" b="b"/>
            <a:pathLst>
              <a:path h="3844290">
                <a:moveTo>
                  <a:pt x="0" y="3843865"/>
                </a:moveTo>
                <a:lnTo>
                  <a:pt x="0" y="0"/>
                </a:lnTo>
              </a:path>
            </a:pathLst>
          </a:custGeom>
          <a:ln w="25399">
            <a:solidFill>
              <a:schemeClr val="bg1"/>
            </a:solidFill>
            <a:tailEnd type="stealth" w="lg" len="lg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08289" y="5759013"/>
            <a:ext cx="7684791" cy="45329"/>
          </a:xfrm>
          <a:custGeom>
            <a:avLst/>
            <a:gdLst/>
            <a:ahLst/>
            <a:cxnLst/>
            <a:rect l="l" t="t" r="r" b="b"/>
            <a:pathLst>
              <a:path w="8127365">
                <a:moveTo>
                  <a:pt x="0" y="0"/>
                </a:moveTo>
                <a:lnTo>
                  <a:pt x="8126940" y="0"/>
                </a:lnTo>
              </a:path>
            </a:pathLst>
          </a:custGeom>
          <a:ln w="25399">
            <a:solidFill>
              <a:schemeClr val="bg1"/>
            </a:solidFill>
            <a:tailEnd type="stealth" w="lg" len="lg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 flipH="1">
            <a:off x="4406718" y="3759705"/>
            <a:ext cx="304349" cy="1999308"/>
          </a:xfrm>
          <a:custGeom>
            <a:avLst/>
            <a:gdLst/>
            <a:ahLst/>
            <a:cxnLst/>
            <a:rect l="l" t="t" r="r" b="b"/>
            <a:pathLst>
              <a:path h="3886200">
                <a:moveTo>
                  <a:pt x="0" y="3886198"/>
                </a:moveTo>
                <a:lnTo>
                  <a:pt x="1" y="0"/>
                </a:lnTo>
              </a:path>
            </a:pathLst>
          </a:custGeom>
          <a:ln w="12699">
            <a:solidFill>
              <a:schemeClr val="bg1"/>
            </a:solidFill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14585" y="3102443"/>
            <a:ext cx="280065" cy="2656571"/>
          </a:xfrm>
          <a:custGeom>
            <a:avLst/>
            <a:gdLst/>
            <a:ahLst/>
            <a:cxnLst/>
            <a:rect l="l" t="t" r="r" b="b"/>
            <a:pathLst>
              <a:path h="3886200">
                <a:moveTo>
                  <a:pt x="0" y="3886198"/>
                </a:moveTo>
                <a:lnTo>
                  <a:pt x="1" y="0"/>
                </a:lnTo>
              </a:path>
            </a:pathLst>
          </a:custGeom>
          <a:ln w="12699">
            <a:solidFill>
              <a:schemeClr val="bg1"/>
            </a:solidFill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20641" y="2969695"/>
            <a:ext cx="1863324" cy="466235"/>
          </a:xfrm>
          <a:custGeom>
            <a:avLst/>
            <a:gdLst/>
            <a:ahLst/>
            <a:cxnLst/>
            <a:rect l="l" t="t" r="r" b="b"/>
            <a:pathLst>
              <a:path w="2222500" h="704850">
                <a:moveTo>
                  <a:pt x="0" y="0"/>
                </a:moveTo>
                <a:lnTo>
                  <a:pt x="2222498" y="0"/>
                </a:lnTo>
                <a:lnTo>
                  <a:pt x="2222498" y="704851"/>
                </a:lnTo>
                <a:lnTo>
                  <a:pt x="0" y="704851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Mobile Productivity</a:t>
            </a: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533682" y="4167661"/>
            <a:ext cx="1863324" cy="464616"/>
          </a:xfrm>
          <a:custGeom>
            <a:avLst/>
            <a:gdLst/>
            <a:ahLst/>
            <a:cxnLst/>
            <a:rect l="l" t="t" r="r" b="b"/>
            <a:pathLst>
              <a:path w="2222500" h="599439">
                <a:moveTo>
                  <a:pt x="0" y="0"/>
                </a:moveTo>
                <a:lnTo>
                  <a:pt x="2222499" y="0"/>
                </a:lnTo>
                <a:lnTo>
                  <a:pt x="2222499" y="599111"/>
                </a:lnTo>
                <a:lnTo>
                  <a:pt x="0" y="59911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Basic Enablement</a:t>
            </a: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3039" y="2294275"/>
            <a:ext cx="1032841" cy="577939"/>
          </a:xfrm>
          <a:custGeom>
            <a:avLst/>
            <a:gdLst/>
            <a:ahLst/>
            <a:cxnLst/>
            <a:rect l="l" t="t" r="r" b="b"/>
            <a:pathLst>
              <a:path w="1471295" h="810260">
                <a:moveTo>
                  <a:pt x="1042264" y="0"/>
                </a:moveTo>
                <a:lnTo>
                  <a:pt x="1079242" y="140935"/>
                </a:lnTo>
                <a:lnTo>
                  <a:pt x="1003580" y="152567"/>
                </a:lnTo>
                <a:lnTo>
                  <a:pt x="951381" y="161536"/>
                </a:lnTo>
                <a:lnTo>
                  <a:pt x="911690" y="169122"/>
                </a:lnTo>
                <a:lnTo>
                  <a:pt x="858474" y="180631"/>
                </a:lnTo>
                <a:lnTo>
                  <a:pt x="818634" y="190481"/>
                </a:lnTo>
                <a:lnTo>
                  <a:pt x="750731" y="209622"/>
                </a:lnTo>
                <a:lnTo>
                  <a:pt x="684820" y="230824"/>
                </a:lnTo>
                <a:lnTo>
                  <a:pt x="621042" y="253953"/>
                </a:lnTo>
                <a:lnTo>
                  <a:pt x="559538" y="278873"/>
                </a:lnTo>
                <a:lnTo>
                  <a:pt x="500449" y="305446"/>
                </a:lnTo>
                <a:lnTo>
                  <a:pt x="443917" y="333538"/>
                </a:lnTo>
                <a:lnTo>
                  <a:pt x="390083" y="363012"/>
                </a:lnTo>
                <a:lnTo>
                  <a:pt x="339087" y="393732"/>
                </a:lnTo>
                <a:lnTo>
                  <a:pt x="291072" y="425564"/>
                </a:lnTo>
                <a:lnTo>
                  <a:pt x="246179" y="458369"/>
                </a:lnTo>
                <a:lnTo>
                  <a:pt x="204548" y="492014"/>
                </a:lnTo>
                <a:lnTo>
                  <a:pt x="166321" y="526361"/>
                </a:lnTo>
                <a:lnTo>
                  <a:pt x="131639" y="561276"/>
                </a:lnTo>
                <a:lnTo>
                  <a:pt x="100644" y="596621"/>
                </a:lnTo>
                <a:lnTo>
                  <a:pt x="73477" y="632261"/>
                </a:lnTo>
                <a:lnTo>
                  <a:pt x="50279" y="668061"/>
                </a:lnTo>
                <a:lnTo>
                  <a:pt x="31190" y="703883"/>
                </a:lnTo>
                <a:lnTo>
                  <a:pt x="16354" y="739593"/>
                </a:lnTo>
                <a:lnTo>
                  <a:pt x="0" y="810131"/>
                </a:lnTo>
                <a:lnTo>
                  <a:pt x="19470" y="782718"/>
                </a:lnTo>
                <a:lnTo>
                  <a:pt x="41264" y="755316"/>
                </a:lnTo>
                <a:lnTo>
                  <a:pt x="91562" y="700842"/>
                </a:lnTo>
                <a:lnTo>
                  <a:pt x="119934" y="673917"/>
                </a:lnTo>
                <a:lnTo>
                  <a:pt x="150369" y="647299"/>
                </a:lnTo>
                <a:lnTo>
                  <a:pt x="182799" y="621061"/>
                </a:lnTo>
                <a:lnTo>
                  <a:pt x="217160" y="595276"/>
                </a:lnTo>
                <a:lnTo>
                  <a:pt x="253386" y="570020"/>
                </a:lnTo>
                <a:lnTo>
                  <a:pt x="291411" y="545364"/>
                </a:lnTo>
                <a:lnTo>
                  <a:pt x="331170" y="521384"/>
                </a:lnTo>
                <a:lnTo>
                  <a:pt x="372598" y="498152"/>
                </a:lnTo>
                <a:lnTo>
                  <a:pt x="415628" y="475742"/>
                </a:lnTo>
                <a:lnTo>
                  <a:pt x="460195" y="454229"/>
                </a:lnTo>
                <a:lnTo>
                  <a:pt x="506233" y="433685"/>
                </a:lnTo>
                <a:lnTo>
                  <a:pt x="553678" y="414185"/>
                </a:lnTo>
                <a:lnTo>
                  <a:pt x="602463" y="395802"/>
                </a:lnTo>
                <a:lnTo>
                  <a:pt x="652523" y="378610"/>
                </a:lnTo>
                <a:lnTo>
                  <a:pt x="703792" y="362682"/>
                </a:lnTo>
                <a:lnTo>
                  <a:pt x="756204" y="348093"/>
                </a:lnTo>
                <a:lnTo>
                  <a:pt x="793395" y="338881"/>
                </a:lnTo>
                <a:lnTo>
                  <a:pt x="830729" y="330649"/>
                </a:lnTo>
                <a:lnTo>
                  <a:pt x="886707" y="319966"/>
                </a:lnTo>
                <a:lnTo>
                  <a:pt x="960600" y="308423"/>
                </a:lnTo>
                <a:lnTo>
                  <a:pt x="1050266" y="297459"/>
                </a:lnTo>
                <a:lnTo>
                  <a:pt x="1118536" y="290700"/>
                </a:lnTo>
                <a:lnTo>
                  <a:pt x="1299420" y="290700"/>
                </a:lnTo>
                <a:lnTo>
                  <a:pt x="1470727" y="122931"/>
                </a:lnTo>
                <a:lnTo>
                  <a:pt x="1042264" y="0"/>
                </a:lnTo>
                <a:close/>
              </a:path>
              <a:path w="1471295" h="810260">
                <a:moveTo>
                  <a:pt x="1299420" y="290700"/>
                </a:moveTo>
                <a:lnTo>
                  <a:pt x="1118536" y="290700"/>
                </a:lnTo>
                <a:lnTo>
                  <a:pt x="1155552" y="431597"/>
                </a:lnTo>
                <a:lnTo>
                  <a:pt x="1299420" y="290700"/>
                </a:lnTo>
                <a:close/>
              </a:path>
            </a:pathLst>
          </a:custGeom>
          <a:solidFill>
            <a:srgbClr val="02549F"/>
          </a:solidFill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58660" y="3102444"/>
            <a:ext cx="969706" cy="838576"/>
          </a:xfrm>
          <a:custGeom>
            <a:avLst/>
            <a:gdLst/>
            <a:ahLst/>
            <a:cxnLst/>
            <a:rect l="l" t="t" r="r" b="b"/>
            <a:pathLst>
              <a:path w="1471295" h="810260">
                <a:moveTo>
                  <a:pt x="1042264" y="0"/>
                </a:moveTo>
                <a:lnTo>
                  <a:pt x="1079242" y="140934"/>
                </a:lnTo>
                <a:lnTo>
                  <a:pt x="1003580" y="152567"/>
                </a:lnTo>
                <a:lnTo>
                  <a:pt x="951381" y="161535"/>
                </a:lnTo>
                <a:lnTo>
                  <a:pt x="911690" y="169121"/>
                </a:lnTo>
                <a:lnTo>
                  <a:pt x="858474" y="180630"/>
                </a:lnTo>
                <a:lnTo>
                  <a:pt x="818634" y="190479"/>
                </a:lnTo>
                <a:lnTo>
                  <a:pt x="750731" y="209620"/>
                </a:lnTo>
                <a:lnTo>
                  <a:pt x="684820" y="230823"/>
                </a:lnTo>
                <a:lnTo>
                  <a:pt x="621042" y="253952"/>
                </a:lnTo>
                <a:lnTo>
                  <a:pt x="559538" y="278871"/>
                </a:lnTo>
                <a:lnTo>
                  <a:pt x="500449" y="305445"/>
                </a:lnTo>
                <a:lnTo>
                  <a:pt x="443917" y="333537"/>
                </a:lnTo>
                <a:lnTo>
                  <a:pt x="390082" y="363011"/>
                </a:lnTo>
                <a:lnTo>
                  <a:pt x="339087" y="393732"/>
                </a:lnTo>
                <a:lnTo>
                  <a:pt x="291072" y="425563"/>
                </a:lnTo>
                <a:lnTo>
                  <a:pt x="246178" y="458369"/>
                </a:lnTo>
                <a:lnTo>
                  <a:pt x="204547" y="492013"/>
                </a:lnTo>
                <a:lnTo>
                  <a:pt x="166321" y="526361"/>
                </a:lnTo>
                <a:lnTo>
                  <a:pt x="131639" y="561275"/>
                </a:lnTo>
                <a:lnTo>
                  <a:pt x="100644" y="596621"/>
                </a:lnTo>
                <a:lnTo>
                  <a:pt x="73477" y="632261"/>
                </a:lnTo>
                <a:lnTo>
                  <a:pt x="50278" y="668061"/>
                </a:lnTo>
                <a:lnTo>
                  <a:pt x="31190" y="703883"/>
                </a:lnTo>
                <a:lnTo>
                  <a:pt x="16354" y="739593"/>
                </a:lnTo>
                <a:lnTo>
                  <a:pt x="0" y="810131"/>
                </a:lnTo>
                <a:lnTo>
                  <a:pt x="19469" y="782718"/>
                </a:lnTo>
                <a:lnTo>
                  <a:pt x="41263" y="755316"/>
                </a:lnTo>
                <a:lnTo>
                  <a:pt x="91561" y="700841"/>
                </a:lnTo>
                <a:lnTo>
                  <a:pt x="119934" y="673917"/>
                </a:lnTo>
                <a:lnTo>
                  <a:pt x="150368" y="647298"/>
                </a:lnTo>
                <a:lnTo>
                  <a:pt x="182798" y="621060"/>
                </a:lnTo>
                <a:lnTo>
                  <a:pt x="217159" y="595276"/>
                </a:lnTo>
                <a:lnTo>
                  <a:pt x="253385" y="570019"/>
                </a:lnTo>
                <a:lnTo>
                  <a:pt x="291411" y="545363"/>
                </a:lnTo>
                <a:lnTo>
                  <a:pt x="331170" y="521383"/>
                </a:lnTo>
                <a:lnTo>
                  <a:pt x="372597" y="498151"/>
                </a:lnTo>
                <a:lnTo>
                  <a:pt x="415627" y="475742"/>
                </a:lnTo>
                <a:lnTo>
                  <a:pt x="460195" y="454228"/>
                </a:lnTo>
                <a:lnTo>
                  <a:pt x="506233" y="433684"/>
                </a:lnTo>
                <a:lnTo>
                  <a:pt x="553678" y="414184"/>
                </a:lnTo>
                <a:lnTo>
                  <a:pt x="602463" y="395801"/>
                </a:lnTo>
                <a:lnTo>
                  <a:pt x="652523" y="378609"/>
                </a:lnTo>
                <a:lnTo>
                  <a:pt x="703792" y="362681"/>
                </a:lnTo>
                <a:lnTo>
                  <a:pt x="756204" y="348092"/>
                </a:lnTo>
                <a:lnTo>
                  <a:pt x="793395" y="338880"/>
                </a:lnTo>
                <a:lnTo>
                  <a:pt x="830728" y="330648"/>
                </a:lnTo>
                <a:lnTo>
                  <a:pt x="886706" y="319965"/>
                </a:lnTo>
                <a:lnTo>
                  <a:pt x="960599" y="308422"/>
                </a:lnTo>
                <a:lnTo>
                  <a:pt x="1050266" y="297458"/>
                </a:lnTo>
                <a:lnTo>
                  <a:pt x="1118536" y="290699"/>
                </a:lnTo>
                <a:lnTo>
                  <a:pt x="1299421" y="290699"/>
                </a:lnTo>
                <a:lnTo>
                  <a:pt x="1470727" y="122931"/>
                </a:lnTo>
                <a:lnTo>
                  <a:pt x="1042264" y="0"/>
                </a:lnTo>
                <a:close/>
              </a:path>
              <a:path w="1471295" h="810260">
                <a:moveTo>
                  <a:pt x="1299421" y="290699"/>
                </a:moveTo>
                <a:lnTo>
                  <a:pt x="1118536" y="290699"/>
                </a:lnTo>
                <a:lnTo>
                  <a:pt x="1155552" y="431596"/>
                </a:lnTo>
                <a:lnTo>
                  <a:pt x="1299421" y="290699"/>
                </a:lnTo>
                <a:close/>
              </a:path>
            </a:pathLst>
          </a:custGeom>
          <a:solidFill>
            <a:srgbClr val="BCBCBC"/>
          </a:solidFill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23621" y="3163867"/>
            <a:ext cx="219612" cy="1672902"/>
          </a:xfrm>
          <a:prstGeom prst="rect">
            <a:avLst/>
          </a:prstGeom>
        </p:spPr>
        <p:txBody>
          <a:bodyPr vert="vert270" lIns="0" tIns="0" rIns="0" bIns="0">
            <a:spAutoFit/>
          </a:bodyPr>
          <a:lstStyle/>
          <a:p>
            <a:pPr marL="970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2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Busin</a:t>
            </a:r>
            <a:r>
              <a:rPr kumimoji="0" sz="1427" b="0" i="0" u="none" strike="noStrike" kern="0" cap="none" spc="-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es</a:t>
            </a:r>
            <a:r>
              <a:rPr kumimoji="0" sz="142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s V</a:t>
            </a:r>
            <a:r>
              <a:rPr kumimoji="0" sz="1427" b="0" i="0" u="none" strike="noStrike" kern="0" cap="none" spc="-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alue</a:t>
            </a:r>
            <a:endParaRPr kumimoji="0" sz="142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14351" name="object 24"/>
          <p:cNvSpPr txBox="1">
            <a:spLocks noChangeArrowheads="1"/>
          </p:cNvSpPr>
          <p:nvPr/>
        </p:nvSpPr>
        <p:spPr bwMode="auto">
          <a:xfrm>
            <a:off x="2407652" y="4553422"/>
            <a:ext cx="2198188" cy="107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31763" indent="-1238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31763" marR="0" lvl="0" indent="-1238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Helvetica" panose="020B0604020202020204" pitchFamily="34" charset="0"/>
              </a:rPr>
              <a:t>   </a:t>
            </a:r>
          </a:p>
          <a:p>
            <a:pPr marL="131763" marR="0" lvl="0" indent="-123825" defTabSz="914400" eaLnBrk="1" fontAlgn="auto" latinLnBrk="0" hangingPunct="1">
              <a:lnSpc>
                <a:spcPct val="100000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Establish enterprise policies</a:t>
            </a:r>
          </a:p>
          <a:p>
            <a:pPr marL="131763" marR="0" lvl="0" indent="-123825" defTabSz="914400" eaLnBrk="1" fontAlgn="auto" latinLnBrk="0" hangingPunct="1">
              <a:lnSpc>
                <a:spcPct val="100000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Enable mobile access to email and calendars</a:t>
            </a:r>
          </a:p>
          <a:p>
            <a:pPr marL="131763" marR="0" lvl="0" indent="-123825" defTabSz="914400" eaLnBrk="1" fontAlgn="auto" latinLnBrk="0" hangingPunct="1">
              <a:lnSpc>
                <a:spcPct val="100000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Enable VPN access to network</a:t>
            </a:r>
          </a:p>
        </p:txBody>
      </p:sp>
      <p:sp>
        <p:nvSpPr>
          <p:cNvPr id="27" name="object 25"/>
          <p:cNvSpPr txBox="1"/>
          <p:nvPr/>
        </p:nvSpPr>
        <p:spPr>
          <a:xfrm>
            <a:off x="4176839" y="5822150"/>
            <a:ext cx="3917673" cy="22398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970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2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En</a:t>
            </a:r>
            <a:r>
              <a:rPr kumimoji="0" sz="1427" b="0" i="0" u="none" strike="noStrike" kern="0" cap="none" spc="-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terprise Maturity</a:t>
            </a:r>
            <a:r>
              <a:rPr kumimoji="0" lang="en-US" sz="1427" b="0" i="0" u="none" strike="noStrike" kern="0" cap="none" spc="-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Calibri"/>
              </a:rPr>
              <a:t> Model</a:t>
            </a:r>
            <a:endParaRPr kumimoji="0" sz="1427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Calibri"/>
            </a:endParaRPr>
          </a:p>
        </p:txBody>
      </p:sp>
      <p:sp>
        <p:nvSpPr>
          <p:cNvPr id="28" name="object 12"/>
          <p:cNvSpPr/>
          <p:nvPr/>
        </p:nvSpPr>
        <p:spPr>
          <a:xfrm>
            <a:off x="7807971" y="2307797"/>
            <a:ext cx="1863324" cy="466235"/>
          </a:xfrm>
          <a:custGeom>
            <a:avLst/>
            <a:gdLst/>
            <a:ahLst/>
            <a:cxnLst/>
            <a:rect l="l" t="t" r="r" b="b"/>
            <a:pathLst>
              <a:path w="2222500" h="704850">
                <a:moveTo>
                  <a:pt x="0" y="0"/>
                </a:moveTo>
                <a:lnTo>
                  <a:pt x="2222498" y="0"/>
                </a:lnTo>
                <a:lnTo>
                  <a:pt x="2222498" y="704851"/>
                </a:lnTo>
                <a:lnTo>
                  <a:pt x="0" y="704851"/>
                </a:lnTo>
                <a:lnTo>
                  <a:pt x="0" y="0"/>
                </a:lnTo>
                <a:close/>
              </a:path>
            </a:pathLst>
          </a:custGeom>
          <a:solidFill>
            <a:srgbClr val="02549F"/>
          </a:solidFill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6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Digital Workplace</a:t>
            </a:r>
            <a:endParaRPr kumimoji="0" sz="1146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354" name="object 27"/>
          <p:cNvSpPr txBox="1">
            <a:spLocks noChangeArrowheads="1"/>
          </p:cNvSpPr>
          <p:nvPr/>
        </p:nvSpPr>
        <p:spPr bwMode="auto">
          <a:xfrm>
            <a:off x="7694649" y="3015467"/>
            <a:ext cx="238621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38113" indent="-128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38113" marR="0" lvl="0" indent="-128588" defTabSz="914400" eaLnBrk="1" fontAlgn="auto" latinLnBrk="0" hangingPunct="1">
              <a:lnSpc>
                <a:spcPts val="91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Infrastructure is </a:t>
            </a: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ready</a:t>
            </a:r>
          </a:p>
          <a:p>
            <a:pPr marL="138113" marR="0" lvl="0" indent="-128588" defTabSz="914400" eaLnBrk="1" fontAlgn="auto" latinLnBrk="0" hangingPunct="1">
              <a:lnSpc>
                <a:spcPts val="91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for the </a:t>
            </a: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platforms of choice</a:t>
            </a:r>
          </a:p>
          <a:p>
            <a:pPr marL="138113" marR="0" lvl="0" indent="-128588" defTabSz="914400" eaLnBrk="1" fontAlgn="auto" latinLnBrk="0" hangingPunct="1">
              <a:lnSpc>
                <a:spcPts val="91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Applications </a:t>
            </a: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leverage mobility </a:t>
            </a:r>
          </a:p>
          <a:p>
            <a:pPr marL="138113" marR="0" lvl="0" indent="-128588" defTabSz="914400" eaLnBrk="1" fontAlgn="auto" latinLnBrk="0" hangingPunct="1">
              <a:lnSpc>
                <a:spcPts val="91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Legacy applications are modernized to </a:t>
            </a: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exploit mobility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Agile development &amp; secure deployment </a:t>
            </a: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apps is enabled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Data and applications are </a:t>
            </a:r>
            <a:r>
              <a:rPr kumimoji="0" lang="en-US" altLang="en-US" sz="1071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securely accessible where and when needed 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Security is integrated across applications, mobile, data and networks</a:t>
            </a:r>
          </a:p>
        </p:txBody>
      </p:sp>
      <p:sp>
        <p:nvSpPr>
          <p:cNvPr id="14355" name="object 26"/>
          <p:cNvSpPr txBox="1">
            <a:spLocks noChangeArrowheads="1"/>
          </p:cNvSpPr>
          <p:nvPr/>
        </p:nvSpPr>
        <p:spPr bwMode="auto">
          <a:xfrm>
            <a:off x="4915392" y="3591343"/>
            <a:ext cx="2432577" cy="18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38113" indent="-128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38113" marR="0" lvl="0" indent="-128588" defTabSz="914400" eaLnBrk="1" fontAlgn="auto" latinLnBrk="0" hangingPunct="1">
              <a:lnSpc>
                <a:spcPts val="100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Understand employee mobile needs</a:t>
            </a:r>
          </a:p>
          <a:p>
            <a:pPr marL="138113" marR="0" lvl="0" indent="-128588" defTabSz="914400" eaLnBrk="1" fontAlgn="auto" latinLnBrk="0" hangingPunct="1">
              <a:lnSpc>
                <a:spcPts val="100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Develop mobile strategy and integrate into business strategy</a:t>
            </a:r>
          </a:p>
          <a:p>
            <a:pPr marL="138113" marR="0" lvl="0" indent="-128588" defTabSz="914400" eaLnBrk="1" fontAlgn="auto" latinLnBrk="0" hangingPunct="1">
              <a:lnSpc>
                <a:spcPts val="100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Mobile enable existing infrastructure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Evaluate applications for mobile enablement</a:t>
            </a:r>
          </a:p>
          <a:p>
            <a:pPr marL="138113" marR="0" lvl="0" indent="-128588" defTabSz="914400" eaLnBrk="1" fontAlgn="auto" latinLnBrk="0" hangingPunct="1">
              <a:lnSpc>
                <a:spcPts val="1007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Establish BYOD Program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Re-evaluate security environment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Enable remote web browsing</a:t>
            </a:r>
          </a:p>
          <a:p>
            <a:pPr marL="138113" marR="0" lvl="0" indent="-128588" defTabSz="914400" eaLnBrk="1" fontAlgn="auto" latinLnBrk="0" hangingPunct="1">
              <a:lnSpc>
                <a:spcPts val="993"/>
              </a:lnSpc>
              <a:spcBef>
                <a:spcPts val="6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071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Virtualize key applications</a:t>
            </a:r>
          </a:p>
        </p:txBody>
      </p:sp>
      <p:sp>
        <p:nvSpPr>
          <p:cNvPr id="2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305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WORKPLACE STRATEGY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000" dirty="0"/>
              <a:t>Workplace strategies must focus on creating a more nimble and adaptive support capability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15" y="4184199"/>
            <a:ext cx="1916764" cy="1253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23053" y="2211569"/>
            <a:ext cx="6545664" cy="141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Technology changes are driving a new approach to end user services in the enterprise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Applications, productivity suites and collaboration capabilities are increasingly being delivered from the cloud 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Agile and evergreen platform management policies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Extending the capabilities of device management services, delivered from the cloud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15" y="2211569"/>
            <a:ext cx="1934242" cy="1339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23055" y="3983328"/>
            <a:ext cx="6545663" cy="261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 new vision for End User Services is emerging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Digital Workplace will be delivered as a Service 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Services and Applications are being provisioned internally and externally of the Enterprise network.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Enterprise Software distribution services are transforming to an App Store pull model for the few tools and applications not provisioned from Cloud Services.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Management of the device platform will shift from the enterprise to system vendors, eliminating the need for traditional enterprise image and patching services.</a:t>
            </a:r>
          </a:p>
          <a:p>
            <a:pPr marL="470254" marR="0" lvl="1" indent="-170245" defTabSz="91440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24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Device Management for security, compliance, asset management, and policies enforcement will transform in a unified device management approach, delivered from the cloud.</a:t>
            </a:r>
          </a:p>
          <a:p>
            <a:pPr marL="130957" marR="0" lvl="0" indent="-130957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02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>
            <a:off x="7888994" y="4109545"/>
            <a:ext cx="504096" cy="0"/>
          </a:xfrm>
          <a:prstGeom prst="straightConnector1">
            <a:avLst/>
          </a:prstGeom>
          <a:ln w="79375">
            <a:solidFill>
              <a:schemeClr val="bg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“COMPOSABLE” WORKPLACE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Our goal is to create a “</a:t>
            </a:r>
            <a:r>
              <a:rPr lang="en-US" altLang="en-US" dirty="0" err="1"/>
              <a:t>composable</a:t>
            </a:r>
            <a:r>
              <a:rPr lang="en-US" altLang="en-US" dirty="0"/>
              <a:t>” workplace</a:t>
            </a:r>
            <a:endParaRPr lang="en-US" dirty="0"/>
          </a:p>
        </p:txBody>
      </p:sp>
      <p:sp>
        <p:nvSpPr>
          <p:cNvPr id="6" name="Cloud 5"/>
          <p:cNvSpPr/>
          <p:nvPr/>
        </p:nvSpPr>
        <p:spPr bwMode="auto">
          <a:xfrm>
            <a:off x="2112542" y="2924104"/>
            <a:ext cx="1986989" cy="857050"/>
          </a:xfrm>
          <a:prstGeom prst="cloud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2258983" y="3822964"/>
            <a:ext cx="1613910" cy="602080"/>
          </a:xfrm>
          <a:prstGeom prst="cloud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265671" y="3117539"/>
            <a:ext cx="1103814" cy="468284"/>
          </a:xfrm>
          <a:prstGeom prst="rightArrow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258825" y="3882161"/>
            <a:ext cx="1103814" cy="468284"/>
          </a:xfrm>
          <a:prstGeom prst="rightArrow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245392" y="4599648"/>
            <a:ext cx="1103814" cy="468284"/>
          </a:xfrm>
          <a:prstGeom prst="rightArrow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00" y="3163516"/>
            <a:ext cx="1131776" cy="3763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425" y="3934511"/>
            <a:ext cx="1131776" cy="3763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149" y="4645854"/>
            <a:ext cx="1131776" cy="376330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>
            <a:off x="5369485" y="3067899"/>
            <a:ext cx="1030554" cy="2051534"/>
          </a:xfrm>
          <a:prstGeom prst="rightBrace">
            <a:avLst>
              <a:gd name="adj1" fmla="val 8333"/>
              <a:gd name="adj2" fmla="val 50994"/>
            </a:avLst>
          </a:prstGeom>
          <a:noFill/>
          <a:ln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Diamond 15"/>
          <p:cNvSpPr/>
          <p:nvPr/>
        </p:nvSpPr>
        <p:spPr bwMode="auto">
          <a:xfrm>
            <a:off x="6467175" y="3416002"/>
            <a:ext cx="1354682" cy="1388131"/>
          </a:xfrm>
          <a:prstGeom prst="diamond">
            <a:avLst/>
          </a:prstGeom>
          <a:solidFill>
            <a:srgbClr val="02549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3" rIns="0" bIns="34973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9929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9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IT  Polices &amp; Users Role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47" y="3067314"/>
            <a:ext cx="2077521" cy="189520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 bwMode="auto">
          <a:xfrm>
            <a:off x="2572078" y="1796715"/>
            <a:ext cx="7258210" cy="848058"/>
          </a:xfrm>
          <a:prstGeom prst="roundRect">
            <a:avLst/>
          </a:prstGeom>
          <a:solidFill>
            <a:srgbClr val="02549F">
              <a:alpha val="60000"/>
            </a:srgbClr>
          </a:solidFill>
          <a:ln w="12700" cap="flat" cmpd="sng" algn="ctr">
            <a:solidFill>
              <a:schemeClr val="bg1"/>
            </a:solidFill>
            <a:prstDash val="solid"/>
          </a:ln>
          <a:effectLst/>
          <a:extLst/>
        </p:spPr>
        <p:txBody>
          <a:bodyPr wrap="square" anchor="ctr">
            <a:spAutoFit/>
          </a:bodyPr>
          <a:lstStyle/>
          <a:p>
            <a:pPr marL="0" marR="0" lvl="0" indent="0" algn="ctr" defTabSz="34286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2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essential purpose of Workplace Technology is to </a:t>
            </a:r>
            <a:r>
              <a:rPr kumimoji="0" lang="en-AU" sz="1428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securely deliver the appropriate </a:t>
            </a:r>
            <a:r>
              <a:rPr kumimoji="0" lang="en-AU" sz="1428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IT and business capability to the end user, on their device of choice, based on the IT policies and the users role in the enterprise.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73" t="7184" r="1925" b="10998"/>
          <a:stretch/>
        </p:blipFill>
        <p:spPr>
          <a:xfrm>
            <a:off x="2271586" y="5505529"/>
            <a:ext cx="7859194" cy="982399"/>
          </a:xfrm>
          <a:prstGeom prst="rect">
            <a:avLst/>
          </a:prstGeom>
        </p:spPr>
      </p:pic>
      <p:sp>
        <p:nvSpPr>
          <p:cNvPr id="2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922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COGNITIVE SUPPORT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315" y="1084054"/>
            <a:ext cx="9382322" cy="366042"/>
          </a:xfrm>
        </p:spPr>
        <p:txBody>
          <a:bodyPr>
            <a:noAutofit/>
          </a:bodyPr>
          <a:lstStyle/>
          <a:p>
            <a:r>
              <a:rPr lang="en-US" sz="3200" dirty="0"/>
              <a:t>Personas, choice, self-service, and cognitive support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21" y="2031339"/>
            <a:ext cx="9326033" cy="4085645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970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CLIENT SUCCESS 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Oil and Gas Client</a:t>
            </a:r>
          </a:p>
        </p:txBody>
      </p:sp>
      <p:pic>
        <p:nvPicPr>
          <p:cNvPr id="4" name="Picture 2" descr="mage result for oil and gas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02" y="954102"/>
            <a:ext cx="896908" cy="8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872308" y="1725666"/>
            <a:ext cx="8782624" cy="9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Business Challenges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Evolve UC strategy to leverage </a:t>
            </a:r>
            <a:r>
              <a:rPr kumimoji="0" lang="en-US" sz="112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SfB</a:t>
            </a: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for traditional PBX features, improved Geo resiliency, site survivability, HA, third party app integration (Call Center, Call Recording), and advanced features 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Expand PBX replacement to ensure cost reduction and containment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79125" y="2857735"/>
            <a:ext cx="8349463" cy="309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55887" rIns="111776" bIns="55887"/>
          <a:lstStyle/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 Solution</a:t>
            </a:r>
          </a:p>
          <a:p>
            <a:pPr marL="349313" marR="0" lvl="0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150k Global users w/ 120k enabled to leverage Enterprise Voice delivered out of 3 Geographically dispersed datacenters</a:t>
            </a:r>
          </a:p>
          <a:p>
            <a:pPr marL="908211" marR="0" lvl="2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Americas – 40k users</a:t>
            </a:r>
          </a:p>
          <a:p>
            <a:pPr marL="908211" marR="0" lvl="2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APAC – 39k users</a:t>
            </a:r>
          </a:p>
          <a:p>
            <a:pPr marL="908211" marR="0" lvl="2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EMEA – 61k users</a:t>
            </a:r>
          </a:p>
          <a:p>
            <a:pPr marL="349313" marR="0" lvl="0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Improved Mobile experience, site survivability, enhanced HA and Geo DR, removal of legacy PBXs</a:t>
            </a:r>
          </a:p>
          <a:p>
            <a:pPr marL="349313" marR="0" lvl="0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Integrated native video with HD to promote adoption</a:t>
            </a:r>
          </a:p>
          <a:p>
            <a:pPr marL="349313" marR="0" lvl="0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Advanced Features: Call Admission Control, Skype Federation, Client enabled Remote Access, Enhanced 911, Persistent Chat</a:t>
            </a:r>
          </a:p>
          <a:p>
            <a:pPr marL="349313" marR="0" lvl="0" indent="-34931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Third Party Apps - Enhanced Mobile Security, Call Center, Call Recording, Provisioning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Client Benefits</a:t>
            </a:r>
            <a:endParaRPr kumimoji="0" lang="en-US" sz="1224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419173" marR="0" lvl="0" indent="-41917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Reduced call costs with on-net P2P calling, least-cost routing for off-net and federated partner calls</a:t>
            </a:r>
          </a:p>
          <a:p>
            <a:pPr marL="419173" marR="0" lvl="0" indent="-41917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Reduced costs by removing legacy telephony and conferencing</a:t>
            </a:r>
          </a:p>
          <a:p>
            <a:pPr marL="419173" marR="0" lvl="0" indent="-419173" defTabSz="914400" eaLnBrk="1" fontAlgn="auto" latinLnBrk="0" hangingPunct="1">
              <a:lnSpc>
                <a:spcPct val="100000"/>
              </a:lnSpc>
              <a:spcBef>
                <a:spcPts val="306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Reduced carbon footprint by creating more efficient workplaces, reduction in travel, and less infrastructure 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738131" y="2748423"/>
            <a:ext cx="732832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233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CLIENT SUCCESS 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Global Auditing and Accounting Firm </a:t>
            </a:r>
          </a:p>
        </p:txBody>
      </p:sp>
      <p:pic>
        <p:nvPicPr>
          <p:cNvPr id="4" name="Picture 4" descr="mage result for auditing and accounting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083" y="956703"/>
            <a:ext cx="854554" cy="85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879530" y="1725669"/>
            <a:ext cx="9008946" cy="111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Business Challenges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Transform the way the business connects within the internal ecosystem 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Enable employees, customers, and partners to perform work unbound by location, at significantly higher quality of experience and lower cost</a:t>
            </a:r>
          </a:p>
          <a:p>
            <a:pPr marL="0" marR="0" lvl="0" indent="0" defTabSz="115855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Provide a UC framework for global convergence of data, voice and video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94008" y="2963698"/>
            <a:ext cx="8349463" cy="347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55887" rIns="111776" bIns="55887"/>
          <a:lstStyle/>
          <a:p>
            <a:pPr marL="0" marR="0" lvl="0" indent="0" defTabSz="1158551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>
                <a:srgbClr val="067AB4"/>
              </a:buClr>
              <a:buSzPct val="100000"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 Solution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Deployment: Initial deployment over 176K Instant Messaging/Presence and Conferencing, 120k Enterprise Voice, 50k Mobility; current deployment is ~240k user/endpoints</a:t>
            </a:r>
            <a:endParaRPr kumimoji="0" lang="en-US" sz="1122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Why IBM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IBM offering matched client decision to standardize on Microsoft UC &amp; Voice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Strong </a:t>
            </a:r>
            <a:r>
              <a:rPr kumimoji="0" lang="en-US" sz="112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SfB</a:t>
            </a: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, Voice, Network, and application integration experience and expertise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Strong customer references 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Close partnership with Microsoft:  Technology Adoption Program, MS certified engineers on staff, 15+ years experience with MS platform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4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Client Benefits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Proven end-to-end customer service model for design, deployment, program management, and ongoing service management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Integration with Cisco, Avaya, Tandberg, Microsoft’s Office 365 Exchange UM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Highly Available/Resilient solution with site survivability in 80+ locations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Enabled remote/mobile workers to take advantage of </a:t>
            </a:r>
            <a:r>
              <a:rPr kumimoji="0" lang="en-US" sz="1122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SfB</a:t>
            </a: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features</a:t>
            </a:r>
          </a:p>
          <a:p>
            <a:pPr marL="419173" marR="0" lvl="0" indent="-419173" defTabSz="91440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122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 global deployments using regional data centers: US, EMEA, and APAC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851557" y="2849246"/>
            <a:ext cx="7328328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square" lIns="111776" tIns="55887" rIns="111776" bIns="5588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88756" y="6698228"/>
            <a:ext cx="3147536" cy="14248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© 2016 INTERNATIONAL BUSINESS MACHINES CORPORATION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B8A9A-3CE8-AA46-A3B0-C7F6478DB2D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1076173"/>
      </p:ext>
    </p:extLst>
  </p:cSld>
  <p:clrMapOvr>
    <a:masterClrMapping/>
  </p:clrMapOvr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7645BF26-5E45-428D-8A8C-D391F4476141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4F43A21-9696-48F3-B9B7-2EDC14895D10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_v02.potx" id="{870308F8-E0CB-4103-848C-306E67E28446}" vid="{91E44DB9-F8DD-48AE-8162-26CDF62A116D}"/>
    </a:ext>
  </a:extLst>
</a:theme>
</file>

<file path=ppt/theme/theme4.xml><?xml version="1.0" encoding="utf-8"?>
<a:theme xmlns:a="http://schemas.openxmlformats.org/drawingml/2006/main" name="2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724CCC7E-DAE2-445C-BC5A-A65E0DF5D5E1}" vid="{3692F10D-0335-4FCE-A1C4-82B66353CE1A}"/>
    </a:ext>
  </a:extLst>
</a:theme>
</file>

<file path=ppt/theme/theme5.xml><?xml version="1.0" encoding="utf-8"?>
<a:theme xmlns:a="http://schemas.openxmlformats.org/drawingml/2006/main" name="3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08B3FEDF-27CE-477E-A1F2-9805036CC047}" vid="{CD0BEC05-913A-4A4A-B174-12DECD18D25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Murray Mitchell, Patricia Bolton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2016-09-29T04:00:00+00:00</Presentation_x0020_Date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BRK1040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30e9df3-be65-4c73-a93b-d1236ebd677e"/>
    <ds:schemaRef ds:uri="http://www.w3.org/XML/1998/namespace"/>
    <ds:schemaRef ds:uri="8ff673fc-3231-4e3a-893b-6d7f7cd32766"/>
    <ds:schemaRef ds:uri="http://purl.org/dc/terms/"/>
    <ds:schemaRef ds:uri="01c77077-aee4-4b5f-bd4e-9cd40a6fff29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Microsoft_2016_16x9_Template_v02</Template>
  <TotalTime>1</TotalTime>
  <Words>2064</Words>
  <Application>Microsoft Office PowerPoint</Application>
  <PresentationFormat>Custom</PresentationFormat>
  <Paragraphs>386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MS PGothic</vt:lpstr>
      <vt:lpstr>Arial</vt:lpstr>
      <vt:lpstr>Calibri</vt:lpstr>
      <vt:lpstr>Consolas</vt:lpstr>
      <vt:lpstr>Courier New</vt:lpstr>
      <vt:lpstr>Futura Condensed</vt:lpstr>
      <vt:lpstr>Helvetica</vt:lpstr>
      <vt:lpstr>Segoe UI</vt:lpstr>
      <vt:lpstr>Segoe UI Light</vt:lpstr>
      <vt:lpstr>Wingdings</vt:lpstr>
      <vt:lpstr>5-50002_Ignite_Breakout_Template</vt:lpstr>
      <vt:lpstr>6-30537_Envision 2016 Concurrent Template_Dark</vt:lpstr>
      <vt:lpstr>1_5-50002_Ignite_Breakout_Template</vt:lpstr>
      <vt:lpstr>2_5-50002_Ignite_Breakout_Template</vt:lpstr>
      <vt:lpstr>3_5-50002_Ignite_Breakout_Template</vt:lpstr>
      <vt:lpstr>Create best-in-class customer experiences with digital transformation</vt:lpstr>
      <vt:lpstr>Our New World – The Digital Workplace</vt:lpstr>
      <vt:lpstr>The user is at the center of the new digital workplace</vt:lpstr>
      <vt:lpstr>Workplace transformation is a work in progress </vt:lpstr>
      <vt:lpstr>Workplace strategies must focus on creating a more nimble and adaptive support capability</vt:lpstr>
      <vt:lpstr>Our goal is to create a “composable” workplace</vt:lpstr>
      <vt:lpstr>Personas, choice, self-service, and cognitive support </vt:lpstr>
      <vt:lpstr>Global Oil and Gas Client</vt:lpstr>
      <vt:lpstr>Large Global Auditing and Accounting Firm </vt:lpstr>
      <vt:lpstr>Large North America Insurance Firm </vt:lpstr>
      <vt:lpstr>Dubai Healthcare Authority</vt:lpstr>
      <vt:lpstr>What does the enterprise need to do NOW to become a Digital Workplace?</vt:lpstr>
      <vt:lpstr>PowerPoint Presentation</vt:lpstr>
      <vt:lpstr>IBM and Microsoft: Creating  best-in-class customer experiences </vt:lpstr>
      <vt:lpstr>Microsoft technologies are embedded into IBM’s Consulting capabilities and strategic priorities</vt:lpstr>
      <vt:lpstr>Global IBM Services Offerings span multiple Microsoft product categories </vt:lpstr>
      <vt:lpstr>IBM’s Microsoft Consulting Practice offers a substantial range of breadth and depth across multiple geographies</vt:lpstr>
      <vt:lpstr>IBM combines deep industry expertise with extensive Microsoft capabilities</vt:lpstr>
      <vt:lpstr>IBM infuses Design Thinking into our Microsoft project engagements</vt:lpstr>
      <vt:lpstr>IBM is a Microsoft Cloud Solution Provider (CSP)  </vt:lpstr>
      <vt:lpstr>IBM drives successful business outcomes for clients by executing a proven approach to business transformation utilizing a broad set of capabilities</vt:lpstr>
      <vt:lpstr>PowerPoint Presentation</vt:lpstr>
      <vt:lpstr>PowerPoint Presentation</vt:lpstr>
      <vt:lpstr>Free IT Pro resources To advance your career in cloud technology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Create best-in-class customer experiences with digital transformation</dc:title>
  <dc:subject>&lt;Speech title here&gt;</dc:subject>
  <dc:creator>MS Events 0093</dc:creator>
  <cp:keywords>Microsoft 2016</cp:keywords>
  <dc:description>Template: Mitchell Derrey, Silverfox Productions_x000d_
Formatting: _x000d_
Audience Type:</dc:description>
  <cp:lastModifiedBy>MS Events 0093</cp:lastModifiedBy>
  <cp:revision>1</cp:revision>
  <dcterms:created xsi:type="dcterms:W3CDTF">2016-09-29T13:45:39Z</dcterms:created>
  <dcterms:modified xsi:type="dcterms:W3CDTF">2016-09-29T13:46:44Z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