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0.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66" r:id="rId7"/>
    <p:sldMasterId id="2147484372" r:id="rId8"/>
    <p:sldMasterId id="2147484378" r:id="rId9"/>
    <p:sldMasterId id="2147484380" r:id="rId10"/>
    <p:sldMasterId id="2147484382" r:id="rId11"/>
    <p:sldMasterId id="2147484406" r:id="rId12"/>
    <p:sldMasterId id="2147484412" r:id="rId13"/>
    <p:sldMasterId id="2147484431" r:id="rId14"/>
  </p:sldMasterIdLst>
  <p:notesMasterIdLst>
    <p:notesMasterId r:id="rId44"/>
  </p:notesMasterIdLst>
  <p:handoutMasterIdLst>
    <p:handoutMasterId r:id="rId45"/>
  </p:handoutMasterIdLst>
  <p:sldIdLst>
    <p:sldId id="1408" r:id="rId15"/>
    <p:sldId id="1409" r:id="rId16"/>
    <p:sldId id="1410" r:id="rId17"/>
    <p:sldId id="1411" r:id="rId18"/>
    <p:sldId id="1412" r:id="rId19"/>
    <p:sldId id="1413" r:id="rId20"/>
    <p:sldId id="1414" r:id="rId21"/>
    <p:sldId id="1415" r:id="rId22"/>
    <p:sldId id="1416" r:id="rId23"/>
    <p:sldId id="1417" r:id="rId24"/>
    <p:sldId id="1418" r:id="rId25"/>
    <p:sldId id="1419" r:id="rId26"/>
    <p:sldId id="1420" r:id="rId27"/>
    <p:sldId id="1421" r:id="rId28"/>
    <p:sldId id="1422" r:id="rId29"/>
    <p:sldId id="1423" r:id="rId30"/>
    <p:sldId id="1424" r:id="rId31"/>
    <p:sldId id="1425" r:id="rId32"/>
    <p:sldId id="1426" r:id="rId33"/>
    <p:sldId id="1427" r:id="rId34"/>
    <p:sldId id="1428" r:id="rId35"/>
    <p:sldId id="1429" r:id="rId36"/>
    <p:sldId id="1430" r:id="rId37"/>
    <p:sldId id="1431" r:id="rId38"/>
    <p:sldId id="1432" r:id="rId39"/>
    <p:sldId id="1433" r:id="rId40"/>
    <p:sldId id="1434" r:id="rId41"/>
    <p:sldId id="1407" r:id="rId42"/>
    <p:sldId id="1392" r:id="rId4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80B03E43-D57F-4235-AD40-15DDF0C57DE3}">
          <p14:sldIdLst>
            <p14:sldId id="1408"/>
            <p14:sldId id="1409"/>
          </p14:sldIdLst>
        </p14:section>
        <p14:section name="Cloud Maturity" id="{B3DEAEF1-DF8A-4229-88AC-E016F1A1E6A7}">
          <p14:sldIdLst>
            <p14:sldId id="1410"/>
            <p14:sldId id="1411"/>
            <p14:sldId id="1412"/>
            <p14:sldId id="1413"/>
            <p14:sldId id="1414"/>
            <p14:sldId id="1415"/>
            <p14:sldId id="1416"/>
            <p14:sldId id="1417"/>
          </p14:sldIdLst>
        </p14:section>
        <p14:section name="Roles in IT" id="{94F55048-B7BC-4718-985B-D006096A2CC5}">
          <p14:sldIdLst>
            <p14:sldId id="1418"/>
            <p14:sldId id="1419"/>
            <p14:sldId id="1420"/>
            <p14:sldId id="1421"/>
            <p14:sldId id="1422"/>
          </p14:sldIdLst>
        </p14:section>
        <p14:section name="Org structures" id="{0BCEC0FB-B727-44FC-AC36-F984F4EDB1BF}">
          <p14:sldIdLst>
            <p14:sldId id="1423"/>
            <p14:sldId id="1424"/>
            <p14:sldId id="1425"/>
            <p14:sldId id="1426"/>
            <p14:sldId id="1427"/>
            <p14:sldId id="1428"/>
            <p14:sldId id="1429"/>
          </p14:sldIdLst>
        </p14:section>
        <p14:section name="Summary" id="{5E725708-FC47-42C2-A07B-DAF1E2DE4738}">
          <p14:sldIdLst>
            <p14:sldId id="1430"/>
            <p14:sldId id="1431"/>
            <p14:sldId id="1432"/>
            <p14:sldId id="1433"/>
            <p14:sldId id="1434"/>
            <p14:sldId id="1407"/>
            <p14:sldId id="139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15" autoAdjust="0"/>
  </p:normalViewPr>
  <p:slideViewPr>
    <p:cSldViewPr>
      <p:cViewPr varScale="1">
        <p:scale>
          <a:sx n="104" d="100"/>
          <a:sy n="104" d="100"/>
        </p:scale>
        <p:origin x="612" y="10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commentAuthors" Target="commentAuthors.xml"/><Relationship Id="rId20" Type="http://schemas.openxmlformats.org/officeDocument/2006/relationships/slide" Target="slides/slide6.xml"/><Relationship Id="rId41"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algn="ctr" defTabSz="932742" rtl="0" eaLnBrk="1" latinLnBrk="0" hangingPunct="1">
              <a:defRPr lang="en-US" sz="1400" kern="1200" dirty="0">
                <a:solidFill>
                  <a:schemeClr val="tx1"/>
                </a:solidFill>
                <a:latin typeface="Segoe UI Light"/>
                <a:ea typeface="+mn-ea"/>
                <a:cs typeface="Arial" panose="020B0604020202020204" pitchFamily="34" charset="0"/>
              </a:defRPr>
            </a:pPr>
            <a:r>
              <a:rPr lang="en-US" sz="1400" kern="1200" dirty="0">
                <a:solidFill>
                  <a:schemeClr val="tx1"/>
                </a:solidFill>
                <a:latin typeface="Segoe UI Light"/>
                <a:ea typeface="+mn-ea"/>
                <a:cs typeface="Arial" panose="020B0604020202020204" pitchFamily="34" charset="0"/>
              </a:rPr>
              <a:t>Other Cloud Products Used By Office 365 Customers</a:t>
            </a:r>
          </a:p>
        </c:rich>
      </c:tx>
      <c:layout>
        <c:manualLayout>
          <c:xMode val="edge"/>
          <c:yMode val="edge"/>
          <c:x val="0.31449649794695023"/>
          <c:y val="7.2974291453447734E-2"/>
        </c:manualLayout>
      </c:layout>
      <c:overlay val="0"/>
    </c:title>
    <c:autoTitleDeleted val="0"/>
    <c:plotArea>
      <c:layout>
        <c:manualLayout>
          <c:layoutTarget val="inner"/>
          <c:xMode val="edge"/>
          <c:yMode val="edge"/>
          <c:x val="1.2599751793006913E-2"/>
          <c:y val="0.29432534949324479"/>
          <c:w val="0.97480049641398614"/>
          <c:h val="0.61843277537611097"/>
        </c:manualLayout>
      </c:layout>
      <c:barChart>
        <c:barDir val="col"/>
        <c:grouping val="clustered"/>
        <c:varyColors val="0"/>
        <c:ser>
          <c:idx val="4"/>
          <c:order val="3"/>
          <c:tx>
            <c:strRef>
              <c:f>Sheet1!$G$1</c:f>
              <c:strCache>
                <c:ptCount val="1"/>
                <c:pt idx="0">
                  <c:v>High Cloud Maturity</c:v>
                </c:pt>
              </c:strCache>
            </c:strRef>
          </c:tx>
          <c:spPr>
            <a:solidFill>
              <a:srgbClr val="FFFFFF">
                <a:lumMod val="65000"/>
              </a:srgbClr>
            </a:solidFill>
          </c:spPr>
          <c:invertIfNegative val="0"/>
          <c:dLbls>
            <c:spPr>
              <a:noFill/>
              <a:ln>
                <a:noFill/>
              </a:ln>
              <a:effectLst/>
            </c:spPr>
            <c:txPr>
              <a:bodyPr wrap="square" lIns="38100" tIns="19050" rIns="38100" bIns="19050" anchor="ctr">
                <a:spAutoFit/>
              </a:bodyPr>
              <a:lstStyle/>
              <a:p>
                <a:pPr>
                  <a:defRPr sz="105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Sheet1!$B$2:$B$14</c:f>
              <c:strCache>
                <c:ptCount val="9"/>
                <c:pt idx="0">
                  <c:v>Dropbox</c:v>
                </c:pt>
                <c:pt idx="1">
                  <c:v>Adobe cloud services</c:v>
                </c:pt>
                <c:pt idx="2">
                  <c:v>Salesforce</c:v>
                </c:pt>
                <c:pt idx="3">
                  <c:v>Amazon Web Services</c:v>
                </c:pt>
                <c:pt idx="4">
                  <c:v>Google Apps for Work</c:v>
                </c:pt>
                <c:pt idx="5">
                  <c:v>Slack</c:v>
                </c:pt>
                <c:pt idx="6">
                  <c:v>smartsheet</c:v>
                </c:pt>
                <c:pt idx="7">
                  <c:v>Basecamp</c:v>
                </c:pt>
                <c:pt idx="8">
                  <c:v>Zoho</c:v>
                </c:pt>
              </c:strCache>
            </c:strRef>
          </c:cat>
          <c:val>
            <c:numRef>
              <c:f>Sheet1!$G$2:$G$14</c:f>
              <c:numCache>
                <c:formatCode>0%</c:formatCode>
                <c:ptCount val="9"/>
                <c:pt idx="0">
                  <c:v>0.77</c:v>
                </c:pt>
                <c:pt idx="1">
                  <c:v>0.68</c:v>
                </c:pt>
                <c:pt idx="2">
                  <c:v>0.66</c:v>
                </c:pt>
                <c:pt idx="3">
                  <c:v>0.59</c:v>
                </c:pt>
                <c:pt idx="4">
                  <c:v>0.5</c:v>
                </c:pt>
                <c:pt idx="5">
                  <c:v>0.28999999999999998</c:v>
                </c:pt>
                <c:pt idx="6">
                  <c:v>0.24</c:v>
                </c:pt>
                <c:pt idx="7">
                  <c:v>0.15</c:v>
                </c:pt>
                <c:pt idx="8">
                  <c:v>0.11</c:v>
                </c:pt>
              </c:numCache>
            </c:numRef>
          </c:val>
          <c:extLst>
            <c:ext xmlns:c16="http://schemas.microsoft.com/office/drawing/2014/chart" uri="{C3380CC4-5D6E-409C-BE32-E72D297353CC}">
              <c16:uniqueId val="{00000000-09E6-40E2-B6CC-7D2EBFBD19E9}"/>
            </c:ext>
          </c:extLst>
        </c:ser>
        <c:ser>
          <c:idx val="1"/>
          <c:order val="4"/>
          <c:tx>
            <c:strRef>
              <c:f>Sheet1!$C$1</c:f>
              <c:strCache>
                <c:ptCount val="1"/>
                <c:pt idx="0">
                  <c:v>Low &amp; Mid Cloud Maturity</c:v>
                </c:pt>
              </c:strCache>
            </c:strRef>
          </c:tx>
          <c:spPr>
            <a:solidFill>
              <a:srgbClr val="FFFFFF">
                <a:lumMod val="85000"/>
              </a:srgbClr>
            </a:solidFill>
          </c:spPr>
          <c:invertIfNegative val="0"/>
          <c:dLbls>
            <c:spPr>
              <a:noFill/>
              <a:ln>
                <a:noFill/>
              </a:ln>
              <a:effectLst/>
            </c:spPr>
            <c:txPr>
              <a:bodyPr wrap="square" lIns="38100" tIns="19050" rIns="38100" bIns="19050" anchor="ctr">
                <a:spAutoFit/>
              </a:bodyPr>
              <a:lstStyle/>
              <a:p>
                <a:pPr>
                  <a:defRPr sz="105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Sheet1!$B$2:$B$14</c:f>
              <c:strCache>
                <c:ptCount val="9"/>
                <c:pt idx="0">
                  <c:v>Dropbox</c:v>
                </c:pt>
                <c:pt idx="1">
                  <c:v>Adobe cloud services</c:v>
                </c:pt>
                <c:pt idx="2">
                  <c:v>Salesforce</c:v>
                </c:pt>
                <c:pt idx="3">
                  <c:v>Amazon Web Services</c:v>
                </c:pt>
                <c:pt idx="4">
                  <c:v>Google Apps for Work</c:v>
                </c:pt>
                <c:pt idx="5">
                  <c:v>Slack</c:v>
                </c:pt>
                <c:pt idx="6">
                  <c:v>smartsheet</c:v>
                </c:pt>
                <c:pt idx="7">
                  <c:v>Basecamp</c:v>
                </c:pt>
                <c:pt idx="8">
                  <c:v>Zoho</c:v>
                </c:pt>
              </c:strCache>
            </c:strRef>
          </c:cat>
          <c:val>
            <c:numRef>
              <c:f>Sheet1!$C$2:$C$14</c:f>
              <c:numCache>
                <c:formatCode>0%</c:formatCode>
                <c:ptCount val="9"/>
                <c:pt idx="0">
                  <c:v>0.3</c:v>
                </c:pt>
                <c:pt idx="1">
                  <c:v>0.3</c:v>
                </c:pt>
                <c:pt idx="2">
                  <c:v>0.23</c:v>
                </c:pt>
                <c:pt idx="3">
                  <c:v>0.24</c:v>
                </c:pt>
                <c:pt idx="4">
                  <c:v>0.1</c:v>
                </c:pt>
                <c:pt idx="5">
                  <c:v>0.06</c:v>
                </c:pt>
                <c:pt idx="6">
                  <c:v>0.06</c:v>
                </c:pt>
                <c:pt idx="7">
                  <c:v>7.0000000000000007E-2</c:v>
                </c:pt>
                <c:pt idx="8">
                  <c:v>0.01</c:v>
                </c:pt>
              </c:numCache>
            </c:numRef>
          </c:val>
          <c:extLst>
            <c:ext xmlns:c16="http://schemas.microsoft.com/office/drawing/2014/chart" uri="{C3380CC4-5D6E-409C-BE32-E72D297353CC}">
              <c16:uniqueId val="{00000001-03EB-4AA7-8344-AEF15E833E44}"/>
            </c:ext>
          </c:extLst>
        </c:ser>
        <c:dLbls>
          <c:dLblPos val="outEnd"/>
          <c:showLegendKey val="0"/>
          <c:showVal val="1"/>
          <c:showCatName val="0"/>
          <c:showSerName val="0"/>
          <c:showPercent val="0"/>
          <c:showBubbleSize val="0"/>
        </c:dLbls>
        <c:gapWidth val="100"/>
        <c:axId val="922459288"/>
        <c:axId val="922456544"/>
        <c:extLst>
          <c:ext xmlns:c15="http://schemas.microsoft.com/office/drawing/2012/chart" uri="{02D57815-91ED-43cb-92C2-25804820EDAC}">
            <c15:filteredBarSeries>
              <c15:ser>
                <c:idx val="2"/>
                <c:order val="0"/>
                <c:tx>
                  <c:strRef>
                    <c:extLst>
                      <c:ext uri="{02D57815-91ED-43cb-92C2-25804820EDAC}">
                        <c15:formulaRef>
                          <c15:sqref>Sheet1!$D$1</c15:sqref>
                        </c15:formulaRef>
                      </c:ext>
                    </c:extLst>
                    <c:strCache>
                      <c:ptCount val="1"/>
                      <c:pt idx="0">
                        <c:v>All O365 Customers</c:v>
                      </c:pt>
                    </c:strCache>
                  </c:strRef>
                </c:tx>
                <c:spPr>
                  <a:solidFill>
                    <a:srgbClr val="CDCDCD"/>
                  </a:solidFill>
                </c:spPr>
                <c:invertIfNegative val="0"/>
                <c:dLbls>
                  <c:spPr>
                    <a:noFill/>
                    <a:ln>
                      <a:noFill/>
                    </a:ln>
                    <a:effectLst/>
                  </c:spPr>
                  <c:dLblPos val="outEnd"/>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Sheet1!$B$2:$B$14</c15:sqref>
                        </c15:formulaRef>
                      </c:ext>
                    </c:extLst>
                    <c:strCache>
                      <c:ptCount val="9"/>
                      <c:pt idx="0">
                        <c:v>Dropbox</c:v>
                      </c:pt>
                      <c:pt idx="1">
                        <c:v>Adobe cloud services</c:v>
                      </c:pt>
                      <c:pt idx="2">
                        <c:v>Salesforce</c:v>
                      </c:pt>
                      <c:pt idx="3">
                        <c:v>Amazon Web Services</c:v>
                      </c:pt>
                      <c:pt idx="4">
                        <c:v>Google Apps for Work</c:v>
                      </c:pt>
                      <c:pt idx="5">
                        <c:v>Slack</c:v>
                      </c:pt>
                      <c:pt idx="6">
                        <c:v>smartsheet</c:v>
                      </c:pt>
                      <c:pt idx="7">
                        <c:v>Basecamp</c:v>
                      </c:pt>
                      <c:pt idx="8">
                        <c:v>Zoho</c:v>
                      </c:pt>
                    </c:strCache>
                  </c:strRef>
                </c:cat>
                <c:val>
                  <c:numRef>
                    <c:extLst>
                      <c:ext uri="{02D57815-91ED-43cb-92C2-25804820EDAC}">
                        <c15:formulaRef>
                          <c15:sqref>Sheet1!$D$2:$D$14</c15:sqref>
                        </c15:formulaRef>
                      </c:ext>
                    </c:extLst>
                    <c:numCache>
                      <c:formatCode>0%</c:formatCode>
                      <c:ptCount val="9"/>
                      <c:pt idx="0">
                        <c:v>0.42</c:v>
                      </c:pt>
                      <c:pt idx="1">
                        <c:v>0.4</c:v>
                      </c:pt>
                      <c:pt idx="2">
                        <c:v>0.34</c:v>
                      </c:pt>
                      <c:pt idx="3">
                        <c:v>0.33</c:v>
                      </c:pt>
                      <c:pt idx="4">
                        <c:v>0.2</c:v>
                      </c:pt>
                      <c:pt idx="5">
                        <c:v>0.12</c:v>
                      </c:pt>
                      <c:pt idx="6">
                        <c:v>0.11</c:v>
                      </c:pt>
                      <c:pt idx="7">
                        <c:v>0.09</c:v>
                      </c:pt>
                      <c:pt idx="8">
                        <c:v>0.04</c:v>
                      </c:pt>
                    </c:numCache>
                  </c:numRef>
                </c:val>
                <c:extLst>
                  <c:ext xmlns:c16="http://schemas.microsoft.com/office/drawing/2014/chart" uri="{C3380CC4-5D6E-409C-BE32-E72D297353CC}">
                    <c16:uniqueId val="{00000002-03EB-4AA7-8344-AEF15E833E44}"/>
                  </c:ext>
                </c:extLst>
              </c15:ser>
            </c15:filteredBarSeries>
            <c15:filteredBarSeries>
              <c15:ser>
                <c:idx val="3"/>
                <c:order val="1"/>
                <c:tx>
                  <c:strRef>
                    <c:extLst xmlns:c15="http://schemas.microsoft.com/office/drawing/2012/chart">
                      <c:ext xmlns:c15="http://schemas.microsoft.com/office/drawing/2012/chart" uri="{02D57815-91ED-43cb-92C2-25804820EDAC}">
                        <c15:formulaRef>
                          <c15:sqref>Sheet1!$E$1</c15:sqref>
                        </c15:formulaRef>
                      </c:ext>
                    </c:extLst>
                    <c:strCache>
                      <c:ptCount val="1"/>
                      <c:pt idx="0">
                        <c:v>Low Cloud Maturity</c:v>
                      </c:pt>
                    </c:strCache>
                  </c:strRef>
                </c:tx>
                <c:spPr>
                  <a:solidFill>
                    <a:srgbClr val="68217A"/>
                  </a:solidFill>
                </c:spPr>
                <c:invertIfNegative val="0"/>
                <c:dLbls>
                  <c:spPr>
                    <a:noFill/>
                    <a:ln>
                      <a:noFill/>
                    </a:ln>
                    <a:effectLst/>
                  </c:sp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Sheet1!$B$2:$B$14</c15:sqref>
                        </c15:formulaRef>
                      </c:ext>
                    </c:extLst>
                    <c:strCache>
                      <c:ptCount val="9"/>
                      <c:pt idx="0">
                        <c:v>Dropbox</c:v>
                      </c:pt>
                      <c:pt idx="1">
                        <c:v>Adobe cloud services</c:v>
                      </c:pt>
                      <c:pt idx="2">
                        <c:v>Salesforce</c:v>
                      </c:pt>
                      <c:pt idx="3">
                        <c:v>Amazon Web Services</c:v>
                      </c:pt>
                      <c:pt idx="4">
                        <c:v>Google Apps for Work</c:v>
                      </c:pt>
                      <c:pt idx="5">
                        <c:v>Slack</c:v>
                      </c:pt>
                      <c:pt idx="6">
                        <c:v>smartsheet</c:v>
                      </c:pt>
                      <c:pt idx="7">
                        <c:v>Basecamp</c:v>
                      </c:pt>
                      <c:pt idx="8">
                        <c:v>Zoho</c:v>
                      </c:pt>
                    </c:strCache>
                  </c:strRef>
                </c:cat>
                <c:val>
                  <c:numRef>
                    <c:extLst xmlns:c15="http://schemas.microsoft.com/office/drawing/2012/chart">
                      <c:ext xmlns:c15="http://schemas.microsoft.com/office/drawing/2012/chart" uri="{02D57815-91ED-43cb-92C2-25804820EDAC}">
                        <c15:formulaRef>
                          <c15:sqref>Sheet1!$E$2:$E$14</c15:sqref>
                        </c15:formulaRef>
                      </c:ext>
                    </c:extLst>
                    <c:numCache>
                      <c:formatCode>0%</c:formatCode>
                      <c:ptCount val="9"/>
                      <c:pt idx="0">
                        <c:v>0.11</c:v>
                      </c:pt>
                      <c:pt idx="1">
                        <c:v>0.17</c:v>
                      </c:pt>
                      <c:pt idx="2">
                        <c:v>0.06</c:v>
                      </c:pt>
                      <c:pt idx="3">
                        <c:v>0.09</c:v>
                      </c:pt>
                      <c:pt idx="4">
                        <c:v>0.01</c:v>
                      </c:pt>
                      <c:pt idx="5">
                        <c:v>0.01</c:v>
                      </c:pt>
                      <c:pt idx="6">
                        <c:v>0</c:v>
                      </c:pt>
                      <c:pt idx="7">
                        <c:v>0</c:v>
                      </c:pt>
                      <c:pt idx="8">
                        <c:v>0</c:v>
                      </c:pt>
                    </c:numCache>
                  </c:numRef>
                </c:val>
                <c:extLst xmlns:c15="http://schemas.microsoft.com/office/drawing/2012/chart">
                  <c:ext xmlns:c16="http://schemas.microsoft.com/office/drawing/2014/chart" uri="{C3380CC4-5D6E-409C-BE32-E72D297353CC}">
                    <c16:uniqueId val="{00000003-03EB-4AA7-8344-AEF15E833E44}"/>
                  </c:ext>
                </c:extLst>
              </c15:ser>
            </c15:filteredBarSeries>
            <c15:filteredBarSeries>
              <c15:ser>
                <c:idx val="0"/>
                <c:order val="2"/>
                <c:tx>
                  <c:strRef>
                    <c:extLst xmlns:c15="http://schemas.microsoft.com/office/drawing/2012/chart">
                      <c:ext xmlns:c15="http://schemas.microsoft.com/office/drawing/2012/chart" uri="{02D57815-91ED-43cb-92C2-25804820EDAC}">
                        <c15:formulaRef>
                          <c15:sqref>Sheet1!$F$1</c15:sqref>
                        </c15:formulaRef>
                      </c:ext>
                    </c:extLst>
                    <c:strCache>
                      <c:ptCount val="1"/>
                      <c:pt idx="0">
                        <c:v>Mid Cloud Maturity</c:v>
                      </c:pt>
                    </c:strCache>
                  </c:strRef>
                </c:tx>
                <c:spPr>
                  <a:solidFill>
                    <a:srgbClr val="B957D2"/>
                  </a:solidFill>
                </c:spPr>
                <c:invertIfNegative val="0"/>
                <c:dLbls>
                  <c:spPr>
                    <a:noFill/>
                    <a:ln>
                      <a:noFill/>
                    </a:ln>
                    <a:effectLst/>
                  </c:sp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Sheet1!$B$2:$B$14</c15:sqref>
                        </c15:formulaRef>
                      </c:ext>
                    </c:extLst>
                    <c:strCache>
                      <c:ptCount val="9"/>
                      <c:pt idx="0">
                        <c:v>Dropbox</c:v>
                      </c:pt>
                      <c:pt idx="1">
                        <c:v>Adobe cloud services</c:v>
                      </c:pt>
                      <c:pt idx="2">
                        <c:v>Salesforce</c:v>
                      </c:pt>
                      <c:pt idx="3">
                        <c:v>Amazon Web Services</c:v>
                      </c:pt>
                      <c:pt idx="4">
                        <c:v>Google Apps for Work</c:v>
                      </c:pt>
                      <c:pt idx="5">
                        <c:v>Slack</c:v>
                      </c:pt>
                      <c:pt idx="6">
                        <c:v>smartsheet</c:v>
                      </c:pt>
                      <c:pt idx="7">
                        <c:v>Basecamp</c:v>
                      </c:pt>
                      <c:pt idx="8">
                        <c:v>Zoho</c:v>
                      </c:pt>
                    </c:strCache>
                  </c:strRef>
                </c:cat>
                <c:val>
                  <c:numRef>
                    <c:extLst xmlns:c15="http://schemas.microsoft.com/office/drawing/2012/chart">
                      <c:ext xmlns:c15="http://schemas.microsoft.com/office/drawing/2012/chart" uri="{02D57815-91ED-43cb-92C2-25804820EDAC}">
                        <c15:formulaRef>
                          <c15:sqref>Sheet1!$F$2:$F$14</c15:sqref>
                        </c15:formulaRef>
                      </c:ext>
                    </c:extLst>
                    <c:numCache>
                      <c:formatCode>0%</c:formatCode>
                      <c:ptCount val="9"/>
                      <c:pt idx="0">
                        <c:v>0.41</c:v>
                      </c:pt>
                      <c:pt idx="1">
                        <c:v>0.38</c:v>
                      </c:pt>
                      <c:pt idx="2">
                        <c:v>0.33</c:v>
                      </c:pt>
                      <c:pt idx="3">
                        <c:v>0.32</c:v>
                      </c:pt>
                      <c:pt idx="4">
                        <c:v>0.15</c:v>
                      </c:pt>
                      <c:pt idx="5">
                        <c:v>0.08</c:v>
                      </c:pt>
                      <c:pt idx="6">
                        <c:v>0.09</c:v>
                      </c:pt>
                      <c:pt idx="7">
                        <c:v>0.11</c:v>
                      </c:pt>
                      <c:pt idx="8">
                        <c:v>0.02</c:v>
                      </c:pt>
                    </c:numCache>
                  </c:numRef>
                </c:val>
                <c:extLst xmlns:c15="http://schemas.microsoft.com/office/drawing/2012/chart">
                  <c:ext xmlns:c16="http://schemas.microsoft.com/office/drawing/2014/chart" uri="{C3380CC4-5D6E-409C-BE32-E72D297353CC}">
                    <c16:uniqueId val="{00000000-D1B9-46BD-B2F5-C3D1225871F6}"/>
                  </c:ext>
                </c:extLst>
              </c15:ser>
            </c15:filteredBarSeries>
          </c:ext>
        </c:extLst>
      </c:barChart>
      <c:catAx>
        <c:axId val="922459288"/>
        <c:scaling>
          <c:orientation val="minMax"/>
        </c:scaling>
        <c:delete val="0"/>
        <c:axPos val="b"/>
        <c:numFmt formatCode="General" sourceLinked="1"/>
        <c:majorTickMark val="none"/>
        <c:minorTickMark val="none"/>
        <c:tickLblPos val="nextTo"/>
        <c:spPr>
          <a:ln w="3984">
            <a:noFill/>
            <a:prstDash val="solid"/>
          </a:ln>
        </c:spPr>
        <c:txPr>
          <a:bodyPr rot="0" vert="horz"/>
          <a:lstStyle/>
          <a:p>
            <a:pPr>
              <a:defRPr sz="1000">
                <a:solidFill>
                  <a:schemeClr val="tx1"/>
                </a:solidFill>
              </a:defRPr>
            </a:pPr>
            <a:endParaRPr lang="en-US"/>
          </a:p>
        </c:txPr>
        <c:crossAx val="922456544"/>
        <c:crosses val="autoZero"/>
        <c:auto val="1"/>
        <c:lblAlgn val="ctr"/>
        <c:lblOffset val="100"/>
        <c:noMultiLvlLbl val="0"/>
      </c:catAx>
      <c:valAx>
        <c:axId val="922456544"/>
        <c:scaling>
          <c:orientation val="minMax"/>
        </c:scaling>
        <c:delete val="1"/>
        <c:axPos val="l"/>
        <c:numFmt formatCode="0%" sourceLinked="1"/>
        <c:majorTickMark val="out"/>
        <c:minorTickMark val="none"/>
        <c:tickLblPos val="none"/>
        <c:crossAx val="922459288"/>
        <c:crosses val="autoZero"/>
        <c:crossBetween val="between"/>
      </c:valAx>
      <c:spPr>
        <a:noFill/>
        <a:ln w="3984">
          <a:noFill/>
          <a:prstDash val="solid"/>
        </a:ln>
      </c:spPr>
    </c:plotArea>
    <c:legend>
      <c:legendPos val="t"/>
      <c:layout>
        <c:manualLayout>
          <c:xMode val="edge"/>
          <c:yMode val="edge"/>
          <c:x val="0.33783133605128418"/>
          <c:y val="0.18141136384693488"/>
          <c:w val="0.31107832057336599"/>
          <c:h val="7.1441762317115992E-2"/>
        </c:manualLayout>
      </c:layout>
      <c:overlay val="0"/>
      <c:spPr>
        <a:ln w="3175">
          <a:noFill/>
          <a:round/>
        </a:ln>
      </c:spPr>
      <c:txPr>
        <a:bodyPr/>
        <a:lstStyle/>
        <a:p>
          <a:pPr>
            <a:defRPr sz="1050">
              <a:solidFill>
                <a:schemeClr val="tx1"/>
              </a:solidFill>
            </a:defRPr>
          </a:pPr>
          <a:endParaRPr lang="en-US"/>
        </a:p>
      </c:txPr>
    </c:legend>
    <c:plotVisOnly val="1"/>
    <c:dispBlanksAs val="gap"/>
    <c:showDLblsOverMax val="1"/>
  </c:chart>
  <c:spPr>
    <a:noFill/>
    <a:ln>
      <a:noFill/>
    </a:ln>
  </c:spPr>
  <c:txPr>
    <a:bodyPr/>
    <a:lstStyle/>
    <a:p>
      <a:pPr>
        <a:defRPr sz="800" b="0" i="0" u="none" strike="noStrike" baseline="0">
          <a:solidFill>
            <a:schemeClr val="tx1"/>
          </a:solidFill>
          <a:latin typeface="+mn-lt"/>
          <a:ea typeface="Arial"/>
          <a:cs typeface="Aria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026658067290121E-2"/>
          <c:y val="3.1871430148867182E-2"/>
          <c:w val="0.95194668386541981"/>
          <c:h val="0.53015424684099699"/>
        </c:manualLayout>
      </c:layout>
      <c:barChart>
        <c:barDir val="col"/>
        <c:grouping val="clustered"/>
        <c:varyColors val="0"/>
        <c:ser>
          <c:idx val="1"/>
          <c:order val="1"/>
          <c:tx>
            <c:strRef>
              <c:f>Sheet1!$D$1</c:f>
              <c:strCache>
                <c:ptCount val="1"/>
                <c:pt idx="0">
                  <c:v>IT Implementers &amp; Influencers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Sheet1!$B$2:$B$5</c:f>
              <c:strCache>
                <c:ptCount val="4"/>
                <c:pt idx="0">
                  <c:v>Executive sponsor</c:v>
                </c:pt>
                <c:pt idx="1">
                  <c:v>Managed the team responsible</c:v>
                </c:pt>
                <c:pt idx="2">
                  <c:v>Responsible for tech aspects of deployment</c:v>
                </c:pt>
                <c:pt idx="3">
                  <c:v>Involved with tech deployment</c:v>
                </c:pt>
              </c:strCache>
            </c:strRef>
          </c:cat>
          <c:val>
            <c:numRef>
              <c:f>Sheet1!$D$2:$D$5</c:f>
              <c:numCache>
                <c:formatCode>0%</c:formatCode>
                <c:ptCount val="4"/>
                <c:pt idx="0">
                  <c:v>0.02</c:v>
                </c:pt>
                <c:pt idx="1">
                  <c:v>0.02</c:v>
                </c:pt>
                <c:pt idx="2">
                  <c:v>0.12</c:v>
                </c:pt>
                <c:pt idx="3">
                  <c:v>0.81</c:v>
                </c:pt>
              </c:numCache>
            </c:numRef>
          </c:val>
          <c:extLst>
            <c:ext xmlns:c16="http://schemas.microsoft.com/office/drawing/2014/chart" uri="{C3380CC4-5D6E-409C-BE32-E72D297353CC}">
              <c16:uniqueId val="{00000000-6575-4E21-B350-F20CA06DE46E}"/>
            </c:ext>
          </c:extLst>
        </c:ser>
        <c:dLbls>
          <c:dLblPos val="outEnd"/>
          <c:showLegendKey val="0"/>
          <c:showVal val="1"/>
          <c:showCatName val="0"/>
          <c:showSerName val="0"/>
          <c:showPercent val="0"/>
          <c:showBubbleSize val="0"/>
        </c:dLbls>
        <c:gapWidth val="100"/>
        <c:overlap val="-10"/>
        <c:axId val="336662280"/>
        <c:axId val="336659536"/>
        <c:extLst>
          <c:ext xmlns:c15="http://schemas.microsoft.com/office/drawing/2012/chart" uri="{02D57815-91ED-43cb-92C2-25804820EDAC}">
            <c15:filteredBarSeries>
              <c15:ser>
                <c:idx val="0"/>
                <c:order val="0"/>
                <c:tx>
                  <c:strRef>
                    <c:extLst>
                      <c:ext uri="{02D57815-91ED-43cb-92C2-25804820EDAC}">
                        <c15:formulaRef>
                          <c15:sqref>Sheet1!$C$1</c15:sqref>
                        </c15:formulaRef>
                      </c:ext>
                    </c:extLst>
                    <c:strCache>
                      <c:ptCount val="1"/>
                      <c:pt idx="0">
                        <c:v>IT Decision-Makers</c:v>
                      </c:pt>
                    </c:strCache>
                  </c:strRef>
                </c:tx>
                <c:spPr>
                  <a:solidFill>
                    <a:srgbClr val="0072C6"/>
                  </a:solidFill>
                  <a:ln w="19050">
                    <a:noFill/>
                    <a:prstDash val="sysDot"/>
                  </a:ln>
                </c:spPr>
                <c:invertIfNegative val="0"/>
                <c:dLbls>
                  <c:spPr>
                    <a:noFill/>
                    <a:ln w="31909">
                      <a:noFill/>
                    </a:ln>
                  </c:spPr>
                  <c:txPr>
                    <a:bodyPr wrap="square" lIns="38100" tIns="19050" rIns="38100" bIns="19050" anchor="ctr">
                      <a:spAutoFit/>
                    </a:bodyPr>
                    <a:lstStyle/>
                    <a:p>
                      <a:pPr>
                        <a:defRPr sz="900">
                          <a:solidFill>
                            <a:schemeClr val="accent5"/>
                          </a:solidFill>
                          <a:latin typeface="+mn-lt"/>
                        </a:defRPr>
                      </a:pPr>
                      <a:endParaRPr lang="en-US"/>
                    </a:p>
                  </c:txPr>
                  <c:dLblPos val="outEnd"/>
                  <c:showLegendKey val="0"/>
                  <c:showVal val="1"/>
                  <c:showCatName val="0"/>
                  <c:showSerName val="0"/>
                  <c:showPercent val="0"/>
                  <c:showBubbleSize val="0"/>
                  <c:showLeaderLines val="0"/>
                  <c:extLst xmlns:c14="http://schemas.microsoft.com/office/drawing/2007/8/2/chart" xmlns:mc="http://schemas.openxmlformats.org/markup-compatibility/2006">
                    <c:ext uri="{CE6537A1-D6FC-4f65-9D91-7224C49458BB}">
                      <c15:showLeaderLines val="0"/>
                    </c:ext>
                  </c:extLst>
                </c:dLbls>
                <c:cat>
                  <c:strRef>
                    <c:extLst>
                      <c:ext uri="{02D57815-91ED-43cb-92C2-25804820EDAC}">
                        <c15:formulaRef>
                          <c15:sqref>Sheet1!$B$2:$B$5</c15:sqref>
                        </c15:formulaRef>
                      </c:ext>
                    </c:extLst>
                    <c:strCache>
                      <c:ptCount val="4"/>
                      <c:pt idx="0">
                        <c:v>Executive sponsor</c:v>
                      </c:pt>
                      <c:pt idx="1">
                        <c:v>Managed the team responsible</c:v>
                      </c:pt>
                      <c:pt idx="2">
                        <c:v>Responsible for tech aspects of deployment</c:v>
                      </c:pt>
                      <c:pt idx="3">
                        <c:v>Involved with tech deployment</c:v>
                      </c:pt>
                    </c:strCache>
                  </c:strRef>
                </c:cat>
                <c:val>
                  <c:numRef>
                    <c:extLst>
                      <c:ext uri="{02D57815-91ED-43cb-92C2-25804820EDAC}">
                        <c15:formulaRef>
                          <c15:sqref>Sheet1!$C$2:$C$5</c15:sqref>
                        </c15:formulaRef>
                      </c:ext>
                    </c:extLst>
                    <c:numCache>
                      <c:formatCode>0%</c:formatCode>
                      <c:ptCount val="4"/>
                      <c:pt idx="0">
                        <c:v>0.08</c:v>
                      </c:pt>
                      <c:pt idx="1">
                        <c:v>0.27</c:v>
                      </c:pt>
                      <c:pt idx="2">
                        <c:v>0.2</c:v>
                      </c:pt>
                      <c:pt idx="3">
                        <c:v>0.43</c:v>
                      </c:pt>
                    </c:numCache>
                  </c:numRef>
                </c:val>
                <c:extLst>
                  <c:ext xmlns:c16="http://schemas.microsoft.com/office/drawing/2014/chart" uri="{C3380CC4-5D6E-409C-BE32-E72D297353CC}">
                    <c16:uniqueId val="{00000001-6575-4E21-B350-F20CA06DE46E}"/>
                  </c:ext>
                </c:extLst>
              </c15:ser>
            </c15:filteredBarSeries>
          </c:ext>
        </c:extLst>
      </c:barChart>
      <c:catAx>
        <c:axId val="336662280"/>
        <c:scaling>
          <c:orientation val="minMax"/>
        </c:scaling>
        <c:delete val="0"/>
        <c:axPos val="b"/>
        <c:numFmt formatCode="General" sourceLinked="1"/>
        <c:majorTickMark val="out"/>
        <c:minorTickMark val="none"/>
        <c:tickLblPos val="nextTo"/>
        <c:txPr>
          <a:bodyPr rot="0" vert="horz"/>
          <a:lstStyle/>
          <a:p>
            <a:pPr>
              <a:defRPr/>
            </a:pPr>
            <a:endParaRPr lang="en-US"/>
          </a:p>
        </c:txPr>
        <c:crossAx val="336659536"/>
        <c:crosses val="autoZero"/>
        <c:auto val="1"/>
        <c:lblAlgn val="ctr"/>
        <c:lblOffset val="100"/>
        <c:noMultiLvlLbl val="0"/>
      </c:catAx>
      <c:valAx>
        <c:axId val="336659536"/>
        <c:scaling>
          <c:orientation val="minMax"/>
        </c:scaling>
        <c:delete val="1"/>
        <c:axPos val="l"/>
        <c:numFmt formatCode="0%" sourceLinked="1"/>
        <c:majorTickMark val="out"/>
        <c:minorTickMark val="none"/>
        <c:tickLblPos val="none"/>
        <c:crossAx val="336662280"/>
        <c:crosses val="autoZero"/>
        <c:crossBetween val="between"/>
      </c:valAx>
      <c:spPr>
        <a:noFill/>
        <a:ln w="3989">
          <a:noFill/>
          <a:prstDash val="solid"/>
        </a:ln>
      </c:spPr>
    </c:plotArea>
    <c:legend>
      <c:legendPos val="b"/>
      <c:layout>
        <c:manualLayout>
          <c:xMode val="edge"/>
          <c:yMode val="edge"/>
          <c:x val="0.23518810770085147"/>
          <c:y val="0.11775416384402441"/>
          <c:w val="0.35744280706202503"/>
          <c:h val="0.13137122753500319"/>
        </c:manualLayout>
      </c:layout>
      <c:overlay val="0"/>
      <c:spPr>
        <a:ln w="3175">
          <a:noFill/>
          <a:round/>
        </a:ln>
      </c:spPr>
      <c:txPr>
        <a:bodyPr/>
        <a:lstStyle/>
        <a:p>
          <a:pPr>
            <a:defRPr sz="900">
              <a:solidFill>
                <a:schemeClr val="tx1"/>
              </a:solidFill>
            </a:defRPr>
          </a:pPr>
          <a:endParaRPr lang="en-US"/>
        </a:p>
      </c:txPr>
    </c:legend>
    <c:plotVisOnly val="1"/>
    <c:dispBlanksAs val="gap"/>
    <c:showDLblsOverMax val="1"/>
  </c:chart>
  <c:spPr>
    <a:noFill/>
    <a:ln>
      <a:noFill/>
    </a:ln>
  </c:spPr>
  <c:txPr>
    <a:bodyPr/>
    <a:lstStyle/>
    <a:p>
      <a:pPr>
        <a:defRPr sz="800" b="0" i="0" u="none" strike="noStrike" baseline="0">
          <a:solidFill>
            <a:schemeClr val="tx1"/>
          </a:solidFill>
          <a:latin typeface="+mn-lt"/>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9.3720428871939927E-4"/>
          <c:y val="2.9379567495157355E-2"/>
          <c:w val="0.94694309189289128"/>
          <c:h val="0.93624868943596973"/>
        </c:manualLayout>
      </c:layout>
      <c:barChart>
        <c:barDir val="bar"/>
        <c:grouping val="clustered"/>
        <c:varyColors val="0"/>
        <c:ser>
          <c:idx val="0"/>
          <c:order val="0"/>
          <c:tx>
            <c:strRef>
              <c:f>Sheet1!$B$1</c:f>
              <c:strCache>
                <c:ptCount val="1"/>
                <c:pt idx="0">
                  <c:v>Managed</c:v>
                </c:pt>
              </c:strCache>
            </c:strRef>
          </c:tx>
          <c:spPr>
            <a:solidFill>
              <a:schemeClr val="tx2"/>
            </a:solidFill>
          </c:spPr>
          <c:invertIfNegative val="0"/>
          <c:dPt>
            <c:idx val="0"/>
            <c:invertIfNegative val="0"/>
            <c:bubble3D val="0"/>
            <c:extLst>
              <c:ext xmlns:c16="http://schemas.microsoft.com/office/drawing/2014/chart" uri="{C3380CC4-5D6E-409C-BE32-E72D297353CC}">
                <c16:uniqueId val="{00000000-7768-40F1-AEE9-C08C4CDAA513}"/>
              </c:ext>
            </c:extLst>
          </c:dPt>
          <c:dPt>
            <c:idx val="1"/>
            <c:invertIfNegative val="0"/>
            <c:bubble3D val="0"/>
            <c:extLst>
              <c:ext xmlns:c16="http://schemas.microsoft.com/office/drawing/2014/chart" uri="{C3380CC4-5D6E-409C-BE32-E72D297353CC}">
                <c16:uniqueId val="{00000001-7768-40F1-AEE9-C08C4CDAA513}"/>
              </c:ext>
            </c:extLst>
          </c:dPt>
          <c:dPt>
            <c:idx val="2"/>
            <c:invertIfNegative val="0"/>
            <c:bubble3D val="0"/>
            <c:extLst>
              <c:ext xmlns:c16="http://schemas.microsoft.com/office/drawing/2014/chart" uri="{C3380CC4-5D6E-409C-BE32-E72D297353CC}">
                <c16:uniqueId val="{00000002-7768-40F1-AEE9-C08C4CDAA513}"/>
              </c:ext>
            </c:extLst>
          </c:dPt>
          <c:dLbls>
            <c:dLbl>
              <c:idx val="0"/>
              <c:spPr>
                <a:noFill/>
                <a:ln>
                  <a:noFill/>
                </a:ln>
              </c:spPr>
              <c:txPr>
                <a:bodyPr/>
                <a:lstStyle/>
                <a:p>
                  <a:pPr>
                    <a:defRPr sz="1200">
                      <a:solidFill>
                        <a:schemeClr val="tx1"/>
                      </a:solidFil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7768-40F1-AEE9-C08C4CDAA513}"/>
                </c:ext>
              </c:extLst>
            </c:dLbl>
            <c:spPr>
              <a:ln>
                <a:noFill/>
              </a:ln>
            </c:spPr>
            <c:txPr>
              <a:bodyPr/>
              <a:lstStyle/>
              <a:p>
                <a:pPr>
                  <a:defRPr sz="120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To simplify IT management/overhead</c:v>
                </c:pt>
                <c:pt idx="1">
                  <c:v>To reduce overall IT costs/capital expenditure on IT</c:v>
                </c:pt>
                <c:pt idx="2">
                  <c:v>It’s part of our corporate IT strategy to move to the cloud</c:v>
                </c:pt>
                <c:pt idx="3">
                  <c:v>To ensure we are always up-to-date with Microsoft productivity solutions</c:v>
                </c:pt>
                <c:pt idx="4">
                  <c:v>To enable our organization to have a more robust platform (better reliability and security)</c:v>
                </c:pt>
                <c:pt idx="5">
                  <c:v>To enable us to replace multiple technologies with a consistent and integrated set of services</c:v>
                </c:pt>
                <c:pt idx="6">
                  <c:v>Microsoft offered us a deal on Office 365 when renewing our Enterprise Agreement</c:v>
                </c:pt>
                <c:pt idx="7">
                  <c:v>To enable workers to communicate and collaborate better</c:v>
                </c:pt>
                <c:pt idx="8">
                  <c:v>To provide more flexibility for our business to meet changing needs</c:v>
                </c:pt>
                <c:pt idx="9">
                  <c:v>To enable workers to be more productive across devices (PC, tablet, and phone)</c:v>
                </c:pt>
                <c:pt idx="10">
                  <c:v>To enable our own customers to have a better experience working with our organization</c:v>
                </c:pt>
                <c:pt idx="11">
                  <c:v>To enable significant improvement for an important business process</c:v>
                </c:pt>
                <c:pt idx="12">
                  <c:v>Other</c:v>
                </c:pt>
              </c:strCache>
            </c:strRef>
          </c:cat>
          <c:val>
            <c:numRef>
              <c:f>Sheet1!$B$2:$B$14</c:f>
              <c:numCache>
                <c:formatCode>0%</c:formatCode>
                <c:ptCount val="13"/>
                <c:pt idx="0">
                  <c:v>0.5</c:v>
                </c:pt>
                <c:pt idx="1">
                  <c:v>0.39</c:v>
                </c:pt>
                <c:pt idx="2">
                  <c:v>0.34</c:v>
                </c:pt>
                <c:pt idx="3">
                  <c:v>0.3</c:v>
                </c:pt>
                <c:pt idx="4">
                  <c:v>0.25</c:v>
                </c:pt>
                <c:pt idx="5">
                  <c:v>0.16</c:v>
                </c:pt>
                <c:pt idx="6">
                  <c:v>0.14000000000000001</c:v>
                </c:pt>
                <c:pt idx="7">
                  <c:v>0.36</c:v>
                </c:pt>
                <c:pt idx="8">
                  <c:v>0.18</c:v>
                </c:pt>
                <c:pt idx="9">
                  <c:v>0.14000000000000001</c:v>
                </c:pt>
                <c:pt idx="10">
                  <c:v>7.0000000000000007E-2</c:v>
                </c:pt>
                <c:pt idx="11">
                  <c:v>0.05</c:v>
                </c:pt>
                <c:pt idx="12">
                  <c:v>0.04</c:v>
                </c:pt>
              </c:numCache>
            </c:numRef>
          </c:val>
          <c:extLst>
            <c:ext xmlns:c16="http://schemas.microsoft.com/office/drawing/2014/chart" uri="{C3380CC4-5D6E-409C-BE32-E72D297353CC}">
              <c16:uniqueId val="{00000003-7768-40F1-AEE9-C08C4CDAA513}"/>
            </c:ext>
          </c:extLst>
        </c:ser>
        <c:dLbls>
          <c:showLegendKey val="0"/>
          <c:showVal val="0"/>
          <c:showCatName val="0"/>
          <c:showSerName val="0"/>
          <c:showPercent val="0"/>
          <c:showBubbleSize val="0"/>
        </c:dLbls>
        <c:gapWidth val="100"/>
        <c:axId val="-1224086480"/>
        <c:axId val="-1224084304"/>
      </c:barChart>
      <c:catAx>
        <c:axId val="-1224086480"/>
        <c:scaling>
          <c:orientation val="maxMin"/>
        </c:scaling>
        <c:delete val="1"/>
        <c:axPos val="l"/>
        <c:numFmt formatCode="General" sourceLinked="0"/>
        <c:majorTickMark val="out"/>
        <c:minorTickMark val="none"/>
        <c:tickLblPos val="nextTo"/>
        <c:crossAx val="-1224084304"/>
        <c:crosses val="autoZero"/>
        <c:auto val="1"/>
        <c:lblAlgn val="ctr"/>
        <c:lblOffset val="100"/>
        <c:noMultiLvlLbl val="0"/>
      </c:catAx>
      <c:valAx>
        <c:axId val="-1224084304"/>
        <c:scaling>
          <c:orientation val="minMax"/>
        </c:scaling>
        <c:delete val="1"/>
        <c:axPos val="t"/>
        <c:numFmt formatCode="0%" sourceLinked="1"/>
        <c:majorTickMark val="out"/>
        <c:minorTickMark val="none"/>
        <c:tickLblPos val="nextTo"/>
        <c:crossAx val="-1224086480"/>
        <c:crosses val="autoZero"/>
        <c:crossBetween val="between"/>
      </c:valAx>
    </c:plotArea>
    <c:legend>
      <c:legendPos val="r"/>
      <c:layout>
        <c:manualLayout>
          <c:xMode val="edge"/>
          <c:yMode val="edge"/>
          <c:x val="0.81242642449577551"/>
          <c:y val="0.77117086000694768"/>
          <c:w val="0.18757357550422446"/>
          <c:h val="4.8740012902585478E-2"/>
        </c:manualLayout>
      </c:layout>
      <c:overlay val="0"/>
      <c:txPr>
        <a:bodyPr/>
        <a:lstStyle/>
        <a:p>
          <a:pPr>
            <a:defRPr sz="10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7127207093275503E-2"/>
          <c:y val="0.14733361379583484"/>
          <c:w val="0.94816007219739695"/>
          <c:h val="0.59496203261699798"/>
        </c:manualLayout>
      </c:layout>
      <c:barChart>
        <c:barDir val="col"/>
        <c:grouping val="clustered"/>
        <c:varyColors val="0"/>
        <c:ser>
          <c:idx val="0"/>
          <c:order val="0"/>
          <c:tx>
            <c:strRef>
              <c:f>Sheet1!$C$1</c:f>
              <c:strCache>
                <c:ptCount val="1"/>
                <c:pt idx="0">
                  <c:v>150-249</c:v>
                </c:pt>
              </c:strCache>
            </c:strRef>
          </c:tx>
          <c:spPr>
            <a:solidFill>
              <a:schemeClr val="accent1">
                <a:shade val="58000"/>
              </a:schemeClr>
            </a:solidFill>
            <a:ln>
              <a:noFill/>
            </a:ln>
            <a:effectLst/>
          </c:spPr>
          <c:invertIfNegative val="0"/>
          <c:dLbls>
            <c:spPr>
              <a:noFill/>
              <a:ln w="31909">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5"/>
                    </a:solidFill>
                    <a:latin typeface="+mn-lt"/>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Sheet1!$B$2:$B$12</c:f>
              <c:strCache>
                <c:ptCount val="2"/>
                <c:pt idx="0">
                  <c:v> Agree (Top 2)</c:v>
                </c:pt>
                <c:pt idx="1">
                  <c:v>Disagree (Bottom 4)</c:v>
                </c:pt>
              </c:strCache>
            </c:strRef>
          </c:cat>
          <c:val>
            <c:numRef>
              <c:f>Sheet1!$C$2:$C$12</c:f>
              <c:numCache>
                <c:formatCode>0%</c:formatCode>
                <c:ptCount val="2"/>
                <c:pt idx="0">
                  <c:v>0.59</c:v>
                </c:pt>
                <c:pt idx="1">
                  <c:v>0.09</c:v>
                </c:pt>
              </c:numCache>
            </c:numRef>
          </c:val>
          <c:extLst>
            <c:ext xmlns:c16="http://schemas.microsoft.com/office/drawing/2014/chart" uri="{C3380CC4-5D6E-409C-BE32-E72D297353CC}">
              <c16:uniqueId val="{00000000-AAD9-448D-8936-9CED0E17A665}"/>
            </c:ext>
          </c:extLst>
        </c:ser>
        <c:ser>
          <c:idx val="1"/>
          <c:order val="1"/>
          <c:tx>
            <c:strRef>
              <c:f>Sheet1!$D$1</c:f>
              <c:strCache>
                <c:ptCount val="1"/>
                <c:pt idx="0">
                  <c:v>250-499</c:v>
                </c:pt>
              </c:strCache>
            </c:strRef>
          </c:tx>
          <c:spPr>
            <a:solidFill>
              <a:schemeClr val="accent1">
                <a:shade val="86000"/>
              </a:schemeClr>
            </a:solidFill>
            <a:ln>
              <a:noFill/>
            </a:ln>
            <a:effectLst/>
          </c:spPr>
          <c:invertIfNegative val="0"/>
          <c:dLbls>
            <c:spPr>
              <a:noFill/>
              <a:ln w="31909">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5"/>
                    </a:solidFill>
                    <a:latin typeface="+mn-lt"/>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Sheet1!$B$2:$B$12</c:f>
              <c:strCache>
                <c:ptCount val="2"/>
                <c:pt idx="0">
                  <c:v> Agree (Top 2)</c:v>
                </c:pt>
                <c:pt idx="1">
                  <c:v>Disagree (Bottom 4)</c:v>
                </c:pt>
              </c:strCache>
            </c:strRef>
          </c:cat>
          <c:val>
            <c:numRef>
              <c:f>Sheet1!$D$2:$D$12</c:f>
              <c:numCache>
                <c:formatCode>0%</c:formatCode>
                <c:ptCount val="2"/>
                <c:pt idx="0">
                  <c:v>0.5</c:v>
                </c:pt>
                <c:pt idx="1">
                  <c:v>0.14000000000000001</c:v>
                </c:pt>
              </c:numCache>
            </c:numRef>
          </c:val>
          <c:extLst>
            <c:ext xmlns:c16="http://schemas.microsoft.com/office/drawing/2014/chart" uri="{C3380CC4-5D6E-409C-BE32-E72D297353CC}">
              <c16:uniqueId val="{00000001-AAD9-448D-8936-9CED0E17A665}"/>
            </c:ext>
          </c:extLst>
        </c:ser>
        <c:ser>
          <c:idx val="2"/>
          <c:order val="2"/>
          <c:tx>
            <c:strRef>
              <c:f>Sheet1!$E$1</c:f>
              <c:strCache>
                <c:ptCount val="1"/>
                <c:pt idx="0">
                  <c:v>500-999</c:v>
                </c:pt>
              </c:strCache>
            </c:strRef>
          </c:tx>
          <c:spPr>
            <a:solidFill>
              <a:schemeClr val="accent1">
                <a:tint val="86000"/>
              </a:schemeClr>
            </a:solidFill>
            <a:ln>
              <a:noFill/>
            </a:ln>
            <a:effectLst/>
          </c:spPr>
          <c:invertIfNegative val="0"/>
          <c:dLbls>
            <c:spPr>
              <a:noFill/>
              <a:ln w="31909">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5"/>
                    </a:solidFill>
                    <a:latin typeface="+mn-lt"/>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Sheet1!$B$2:$B$12</c:f>
              <c:strCache>
                <c:ptCount val="2"/>
                <c:pt idx="0">
                  <c:v> Agree (Top 2)</c:v>
                </c:pt>
                <c:pt idx="1">
                  <c:v>Disagree (Bottom 4)</c:v>
                </c:pt>
              </c:strCache>
            </c:strRef>
          </c:cat>
          <c:val>
            <c:numRef>
              <c:f>Sheet1!$E$2:$E$12</c:f>
              <c:numCache>
                <c:formatCode>0%</c:formatCode>
                <c:ptCount val="2"/>
                <c:pt idx="0">
                  <c:v>0.5</c:v>
                </c:pt>
                <c:pt idx="1">
                  <c:v>0</c:v>
                </c:pt>
              </c:numCache>
            </c:numRef>
          </c:val>
          <c:extLst>
            <c:ext xmlns:c16="http://schemas.microsoft.com/office/drawing/2014/chart" uri="{C3380CC4-5D6E-409C-BE32-E72D297353CC}">
              <c16:uniqueId val="{00000002-AAD9-448D-8936-9CED0E17A665}"/>
            </c:ext>
          </c:extLst>
        </c:ser>
        <c:ser>
          <c:idx val="3"/>
          <c:order val="3"/>
          <c:tx>
            <c:strRef>
              <c:f>Sheet1!$F$1</c:f>
              <c:strCache>
                <c:ptCount val="1"/>
                <c:pt idx="0">
                  <c:v>1000+</c:v>
                </c:pt>
              </c:strCache>
            </c:strRef>
          </c:tx>
          <c:spPr>
            <a:solidFill>
              <a:schemeClr val="accent1">
                <a:tint val="58000"/>
              </a:schemeClr>
            </a:solidFill>
            <a:ln>
              <a:noFill/>
            </a:ln>
            <a:effectLst/>
          </c:spPr>
          <c:invertIfNegative val="0"/>
          <c:dLbls>
            <c:spPr>
              <a:noFill/>
              <a:ln w="31909">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5"/>
                    </a:solidFill>
                    <a:latin typeface="+mn-lt"/>
                    <a:ea typeface="Arial"/>
                    <a:cs typeface="Arial"/>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Sheet1!$B$2:$B$12</c:f>
              <c:strCache>
                <c:ptCount val="2"/>
                <c:pt idx="0">
                  <c:v> Agree (Top 2)</c:v>
                </c:pt>
                <c:pt idx="1">
                  <c:v>Disagree (Bottom 4)</c:v>
                </c:pt>
              </c:strCache>
            </c:strRef>
          </c:cat>
          <c:val>
            <c:numRef>
              <c:f>Sheet1!$F$2:$F$12</c:f>
              <c:numCache>
                <c:formatCode>0%</c:formatCode>
                <c:ptCount val="2"/>
                <c:pt idx="0">
                  <c:v>0.38</c:v>
                </c:pt>
                <c:pt idx="1">
                  <c:v>0.31</c:v>
                </c:pt>
              </c:numCache>
            </c:numRef>
          </c:val>
          <c:extLst>
            <c:ext xmlns:c16="http://schemas.microsoft.com/office/drawing/2014/chart" uri="{C3380CC4-5D6E-409C-BE32-E72D297353CC}">
              <c16:uniqueId val="{00000003-AAD9-448D-8936-9CED0E17A665}"/>
            </c:ext>
          </c:extLst>
        </c:ser>
        <c:dLbls>
          <c:showLegendKey val="0"/>
          <c:showVal val="0"/>
          <c:showCatName val="0"/>
          <c:showSerName val="0"/>
          <c:showPercent val="0"/>
          <c:showBubbleSize val="0"/>
        </c:dLbls>
        <c:gapWidth val="100"/>
        <c:overlap val="-10"/>
        <c:axId val="383145024"/>
        <c:axId val="383146592"/>
      </c:barChart>
      <c:catAx>
        <c:axId val="383145024"/>
        <c:scaling>
          <c:orientation val="minMax"/>
        </c:scaling>
        <c:delete val="0"/>
        <c:axPos val="b"/>
        <c:numFmt formatCode="General" sourceLinked="1"/>
        <c:majorTickMark val="out"/>
        <c:minorTickMark val="none"/>
        <c:tickLblPos val="nextTo"/>
        <c:spPr>
          <a:noFill/>
          <a:ln w="9525" cap="flat" cmpd="sng" algn="ctr">
            <a:solidFill>
              <a:schemeClr val="accent5"/>
            </a:solidFill>
            <a:prstDash val="solid"/>
            <a:round/>
          </a:ln>
          <a:effectLst/>
        </c:spPr>
        <c:txPr>
          <a:bodyPr rot="0" spcFirstLastPara="1" vertOverflow="ellipsis" wrap="square" anchor="ctr" anchorCtr="1"/>
          <a:lstStyle/>
          <a:p>
            <a:pPr>
              <a:defRPr sz="900" b="0" i="0" u="none" strike="noStrike" kern="1200" baseline="0">
                <a:solidFill>
                  <a:schemeClr val="accent5"/>
                </a:solidFill>
                <a:latin typeface="+mn-lt"/>
                <a:ea typeface="Arial"/>
                <a:cs typeface="Arial"/>
              </a:defRPr>
            </a:pPr>
            <a:endParaRPr lang="en-US"/>
          </a:p>
        </c:txPr>
        <c:crossAx val="383146592"/>
        <c:crosses val="autoZero"/>
        <c:auto val="1"/>
        <c:lblAlgn val="ctr"/>
        <c:lblOffset val="100"/>
        <c:noMultiLvlLbl val="0"/>
      </c:catAx>
      <c:valAx>
        <c:axId val="383146592"/>
        <c:scaling>
          <c:orientation val="minMax"/>
        </c:scaling>
        <c:delete val="1"/>
        <c:axPos val="l"/>
        <c:numFmt formatCode="0%" sourceLinked="1"/>
        <c:majorTickMark val="out"/>
        <c:minorTickMark val="none"/>
        <c:tickLblPos val="none"/>
        <c:crossAx val="383145024"/>
        <c:crosses val="autoZero"/>
        <c:crossBetween val="between"/>
      </c:valAx>
      <c:spPr>
        <a:noFill/>
        <a:ln w="3989">
          <a:noFill/>
          <a:prstDash val="solid"/>
        </a:ln>
        <a:effectLst/>
      </c:spPr>
    </c:plotArea>
    <c:legend>
      <c:legendPos val="t"/>
      <c:layout>
        <c:manualLayout>
          <c:xMode val="edge"/>
          <c:yMode val="edge"/>
          <c:x val="0.28310129677746382"/>
          <c:y val="0.82575978112974069"/>
          <c:w val="0.47149917211969272"/>
          <c:h val="5.1719323349233307E-2"/>
        </c:manualLayout>
      </c:layout>
      <c:overlay val="0"/>
      <c:spPr>
        <a:noFill/>
        <a:ln w="3175">
          <a:noFill/>
          <a:round/>
        </a:ln>
        <a:effectLst/>
      </c:spPr>
      <c:txPr>
        <a:bodyPr rot="0" spcFirstLastPara="1" vertOverflow="ellipsis" vert="horz" wrap="square" anchor="ctr" anchorCtr="1"/>
        <a:lstStyle/>
        <a:p>
          <a:pPr>
            <a:defRPr sz="900" b="0" i="0" u="none" strike="noStrike" kern="1200" baseline="0">
              <a:solidFill>
                <a:schemeClr val="accent5"/>
              </a:solidFill>
              <a:latin typeface="+mn-lt"/>
              <a:ea typeface="Arial"/>
              <a:cs typeface="Arial"/>
            </a:defRPr>
          </a:pPr>
          <a:endParaRPr lang="en-US"/>
        </a:p>
      </c:txPr>
    </c:legend>
    <c:plotVisOnly val="1"/>
    <c:dispBlanksAs val="gap"/>
    <c:showDLblsOverMax val="1"/>
  </c:chart>
  <c:spPr>
    <a:noFill/>
    <a:ln w="9525" cap="flat" cmpd="sng" algn="ctr">
      <a:noFill/>
      <a:prstDash val="solid"/>
    </a:ln>
    <a:effectLst/>
  </c:spPr>
  <c:txPr>
    <a:bodyPr/>
    <a:lstStyle/>
    <a:p>
      <a:pPr>
        <a:defRPr sz="800" b="0" i="0" u="none" strike="noStrike" baseline="0">
          <a:solidFill>
            <a:schemeClr val="tx1"/>
          </a:solidFill>
          <a:latin typeface="+mn-lt"/>
          <a:ea typeface="Arial"/>
          <a:cs typeface="Arial"/>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IT Goal</c:v>
                </c:pt>
              </c:strCache>
            </c:strRef>
          </c:tx>
          <c:invertIfNegative val="0"/>
          <c:dLbls>
            <c:dLbl>
              <c:idx val="1"/>
              <c:layout>
                <c:manualLayout>
                  <c:x val="-6.698585455665561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5E-4ACA-8215-85F346D18BC0}"/>
                </c:ext>
              </c:extLst>
            </c:dLbl>
            <c:spPr>
              <a:noFill/>
              <a:ln>
                <a:noFill/>
              </a:ln>
              <a:effectLst/>
            </c:spPr>
            <c:txPr>
              <a:bodyPr/>
              <a:lstStyle/>
              <a:p>
                <a:pPr>
                  <a:defRPr>
                    <a:solidFill>
                      <a:srgbClr val="525252"/>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Low Workload Utilization (A)</c:v>
                </c:pt>
                <c:pt idx="1">
                  <c:v>Mid Workload Utilization (B)</c:v>
                </c:pt>
                <c:pt idx="2">
                  <c:v>Heavy Workload Utilization (C)</c:v>
                </c:pt>
                <c:pt idx="3">
                  <c:v>Full Workload Utilization* (D)</c:v>
                </c:pt>
              </c:strCache>
            </c:strRef>
          </c:cat>
          <c:val>
            <c:numRef>
              <c:f>Sheet1!$B$2:$E$2</c:f>
              <c:numCache>
                <c:formatCode>0%</c:formatCode>
                <c:ptCount val="4"/>
                <c:pt idx="0">
                  <c:v>0.92</c:v>
                </c:pt>
                <c:pt idx="1">
                  <c:v>0.96</c:v>
                </c:pt>
                <c:pt idx="2">
                  <c:v>0.88</c:v>
                </c:pt>
                <c:pt idx="3">
                  <c:v>0.89</c:v>
                </c:pt>
              </c:numCache>
            </c:numRef>
          </c:val>
          <c:extLst>
            <c:ext xmlns:c16="http://schemas.microsoft.com/office/drawing/2014/chart" uri="{C3380CC4-5D6E-409C-BE32-E72D297353CC}">
              <c16:uniqueId val="{00000001-A05E-4ACA-8215-85F346D18BC0}"/>
            </c:ext>
          </c:extLst>
        </c:ser>
        <c:ser>
          <c:idx val="1"/>
          <c:order val="1"/>
          <c:tx>
            <c:strRef>
              <c:f>Sheet1!$A$3</c:f>
              <c:strCache>
                <c:ptCount val="1"/>
                <c:pt idx="0">
                  <c:v>Business Goal</c:v>
                </c:pt>
              </c:strCache>
            </c:strRef>
          </c:tx>
          <c:invertIfNegative val="0"/>
          <c:dLbls>
            <c:spPr>
              <a:noFill/>
              <a:ln>
                <a:noFill/>
              </a:ln>
              <a:effectLst/>
            </c:spPr>
            <c:txPr>
              <a:bodyPr/>
              <a:lstStyle/>
              <a:p>
                <a:pPr>
                  <a:defRPr>
                    <a:solidFill>
                      <a:srgbClr val="525252"/>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Low Workload Utilization (A)</c:v>
                </c:pt>
                <c:pt idx="1">
                  <c:v>Mid Workload Utilization (B)</c:v>
                </c:pt>
                <c:pt idx="2">
                  <c:v>Heavy Workload Utilization (C)</c:v>
                </c:pt>
                <c:pt idx="3">
                  <c:v>Full Workload Utilization* (D)</c:v>
                </c:pt>
              </c:strCache>
            </c:strRef>
          </c:cat>
          <c:val>
            <c:numRef>
              <c:f>Sheet1!$B$3:$E$3</c:f>
              <c:numCache>
                <c:formatCode>0%</c:formatCode>
                <c:ptCount val="4"/>
                <c:pt idx="0">
                  <c:v>0.68</c:v>
                </c:pt>
                <c:pt idx="1">
                  <c:v>0.65</c:v>
                </c:pt>
                <c:pt idx="2">
                  <c:v>0.75</c:v>
                </c:pt>
                <c:pt idx="3">
                  <c:v>0.8</c:v>
                </c:pt>
              </c:numCache>
            </c:numRef>
          </c:val>
          <c:extLst>
            <c:ext xmlns:c16="http://schemas.microsoft.com/office/drawing/2014/chart" uri="{C3380CC4-5D6E-409C-BE32-E72D297353CC}">
              <c16:uniqueId val="{00000002-A05E-4ACA-8215-85F346D18BC0}"/>
            </c:ext>
          </c:extLst>
        </c:ser>
        <c:dLbls>
          <c:dLblPos val="outEnd"/>
          <c:showLegendKey val="0"/>
          <c:showVal val="1"/>
          <c:showCatName val="0"/>
          <c:showSerName val="0"/>
          <c:showPercent val="0"/>
          <c:showBubbleSize val="0"/>
        </c:dLbls>
        <c:gapWidth val="200"/>
        <c:axId val="-1224082672"/>
        <c:axId val="-1224082128"/>
      </c:barChart>
      <c:catAx>
        <c:axId val="-1224082672"/>
        <c:scaling>
          <c:orientation val="minMax"/>
        </c:scaling>
        <c:delete val="0"/>
        <c:axPos val="b"/>
        <c:numFmt formatCode="General" sourceLinked="0"/>
        <c:majorTickMark val="out"/>
        <c:minorTickMark val="none"/>
        <c:tickLblPos val="nextTo"/>
        <c:txPr>
          <a:bodyPr/>
          <a:lstStyle/>
          <a:p>
            <a:pPr>
              <a:defRPr sz="1200">
                <a:solidFill>
                  <a:srgbClr val="525252"/>
                </a:solidFill>
              </a:defRPr>
            </a:pPr>
            <a:endParaRPr lang="en-US"/>
          </a:p>
        </c:txPr>
        <c:crossAx val="-1224082128"/>
        <c:crosses val="autoZero"/>
        <c:auto val="1"/>
        <c:lblAlgn val="ctr"/>
        <c:lblOffset val="100"/>
        <c:noMultiLvlLbl val="0"/>
      </c:catAx>
      <c:valAx>
        <c:axId val="-1224082128"/>
        <c:scaling>
          <c:orientation val="minMax"/>
          <c:max val="1.2"/>
          <c:min val="0"/>
        </c:scaling>
        <c:delete val="1"/>
        <c:axPos val="l"/>
        <c:numFmt formatCode="0%" sourceLinked="1"/>
        <c:majorTickMark val="out"/>
        <c:minorTickMark val="none"/>
        <c:tickLblPos val="nextTo"/>
        <c:crossAx val="-1224082672"/>
        <c:crosses val="autoZero"/>
        <c:crossBetween val="between"/>
      </c:valAx>
    </c:plotArea>
    <c:legend>
      <c:legendPos val="r"/>
      <c:overlay val="0"/>
      <c:txPr>
        <a:bodyPr/>
        <a:lstStyle/>
        <a:p>
          <a:pPr>
            <a:defRPr>
              <a:solidFill>
                <a:srgbClr val="525252"/>
              </a:solidFill>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181089824372049E-2"/>
          <c:y val="1.4469216252183037E-2"/>
          <c:w val="0.74562560971632064"/>
          <c:h val="0.96849723286504896"/>
        </c:manualLayout>
      </c:layout>
      <c:barChart>
        <c:barDir val="bar"/>
        <c:grouping val="clustered"/>
        <c:varyColors val="0"/>
        <c:ser>
          <c:idx val="0"/>
          <c:order val="0"/>
          <c:tx>
            <c:strRef>
              <c:f>Sheet1!$B$1</c:f>
              <c:strCache>
                <c:ptCount val="1"/>
                <c:pt idx="0">
                  <c:v>Series 1</c:v>
                </c:pt>
              </c:strCache>
            </c:strRef>
          </c:tx>
          <c:invertIfNegative val="0"/>
          <c:dPt>
            <c:idx val="5"/>
            <c:invertIfNegative val="0"/>
            <c:bubble3D val="0"/>
            <c:spPr>
              <a:solidFill>
                <a:srgbClr val="0072C6"/>
              </a:solidFill>
            </c:spPr>
            <c:extLst>
              <c:ext xmlns:c16="http://schemas.microsoft.com/office/drawing/2014/chart" uri="{C3380CC4-5D6E-409C-BE32-E72D297353CC}">
                <c16:uniqueId val="{00000001-AA91-4807-86DC-1C4EE61E0FBD}"/>
              </c:ext>
            </c:extLst>
          </c:dPt>
          <c:dPt>
            <c:idx val="6"/>
            <c:invertIfNegative val="0"/>
            <c:bubble3D val="0"/>
            <c:spPr>
              <a:solidFill>
                <a:schemeClr val="tx2"/>
              </a:solidFill>
            </c:spPr>
            <c:extLst>
              <c:ext xmlns:c16="http://schemas.microsoft.com/office/drawing/2014/chart" uri="{C3380CC4-5D6E-409C-BE32-E72D297353CC}">
                <c16:uniqueId val="{00000001-EBE4-4432-86F7-49E4EF5B5D3B}"/>
              </c:ext>
            </c:extLst>
          </c:dPt>
          <c:dLbls>
            <c:dLbl>
              <c:idx val="5"/>
              <c:tx>
                <c:rich>
                  <a:bodyPr/>
                  <a:lstStyle/>
                  <a:p>
                    <a:fld id="{D227F303-2527-453C-A9DE-D49035E6C724}" type="VALUE">
                      <a:rPr lang="en-US" b="1"/>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A91-4807-86DC-1C4EE61E0FBD}"/>
                </c:ext>
              </c:extLst>
            </c:dLbl>
            <c:dLbl>
              <c:idx val="6"/>
              <c:tx>
                <c:rich>
                  <a:bodyPr wrap="square" lIns="38100" tIns="19050" rIns="38100" bIns="19050" anchor="ctr">
                    <a:spAutoFit/>
                  </a:bodyPr>
                  <a:lstStyle/>
                  <a:p>
                    <a:pPr>
                      <a:defRPr b="1">
                        <a:gradFill>
                          <a:gsLst>
                            <a:gs pos="0">
                              <a:schemeClr val="bg2">
                                <a:lumMod val="75000"/>
                              </a:schemeClr>
                            </a:gs>
                            <a:gs pos="100000">
                              <a:schemeClr val="bg2">
                                <a:lumMod val="75000"/>
                              </a:schemeClr>
                            </a:gs>
                          </a:gsLst>
                          <a:lin ang="0" scaled="0"/>
                        </a:gradFill>
                      </a:defRPr>
                    </a:pPr>
                    <a:fld id="{A573F364-EF8B-47EF-BBE0-7B71DD970AB8}" type="VALUE">
                      <a:rPr lang="en-US" b="0"/>
                      <a:pPr>
                        <a:defRPr b="1">
                          <a:gradFill>
                            <a:gsLst>
                              <a:gs pos="0">
                                <a:schemeClr val="bg2">
                                  <a:lumMod val="75000"/>
                                </a:schemeClr>
                              </a:gs>
                              <a:gs pos="100000">
                                <a:schemeClr val="bg2">
                                  <a:lumMod val="75000"/>
                                </a:schemeClr>
                              </a:gs>
                            </a:gsLst>
                            <a:lin ang="0" scaled="0"/>
                          </a:gradFill>
                        </a:defRPr>
                      </a:pPr>
                      <a:t>[VALUE]</a:t>
                    </a:fld>
                    <a:endParaRPr 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E4-4432-86F7-49E4EF5B5D3B}"/>
                </c:ext>
              </c:extLst>
            </c:dLbl>
            <c:spPr>
              <a:noFill/>
              <a:ln>
                <a:noFill/>
              </a:ln>
              <a:effectLst/>
            </c:spPr>
            <c:txPr>
              <a:bodyPr wrap="square" lIns="38100" tIns="19050" rIns="38100" bIns="19050" anchor="ctr">
                <a:spAutoFit/>
              </a:bodyPr>
              <a:lstStyle/>
              <a:p>
                <a:pPr>
                  <a:defRPr>
                    <a:gradFill>
                      <a:gsLst>
                        <a:gs pos="0">
                          <a:schemeClr val="bg2">
                            <a:lumMod val="75000"/>
                          </a:schemeClr>
                        </a:gs>
                        <a:gs pos="100000">
                          <a:schemeClr val="bg2">
                            <a:lumMod val="75000"/>
                          </a:schemeClr>
                        </a:gs>
                      </a:gsLst>
                      <a:lin ang="0" scaled="0"/>
                    </a:gra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We’re already using an alternative solution, which works satisfactorily</c:v>
                </c:pt>
                <c:pt idx="1">
                  <c:v>Our existing technology infrastructure is not in a ready state for deployment (e.g., we are not ready to migrate data, our Active Directory environment is not ready)</c:v>
                </c:pt>
                <c:pt idx="2">
                  <c:v>We have concerns with data privacy</c:v>
                </c:pt>
                <c:pt idx="3">
                  <c:v>We have concerns with data security</c:v>
                </c:pt>
                <c:pt idx="4">
                  <c:v>Resources aren’t available to deploy the service and/or train end users</c:v>
                </c:pt>
                <c:pt idx="5">
                  <c:v>We don’t have a business case for its use in our organization/We don’t know what we would use it for</c:v>
                </c:pt>
                <c:pt idx="6">
                  <c:v>We aren’t ready to integrate it with other internal systems we have deemed necessary for deployment</c:v>
                </c:pt>
                <c:pt idx="7">
                  <c:v>It’s not compatible with existing services we are using</c:v>
                </c:pt>
                <c:pt idx="8">
                  <c:v>There is a lack of executive support for making the service available</c:v>
                </c:pt>
                <c:pt idx="9">
                  <c:v>We have concerns with slow-down in productivity while end users learn how to use the service</c:v>
                </c:pt>
                <c:pt idx="10">
                  <c:v>Other</c:v>
                </c:pt>
              </c:strCache>
            </c:strRef>
          </c:cat>
          <c:val>
            <c:numRef>
              <c:f>Sheet1!$B$2:$B$12</c:f>
              <c:numCache>
                <c:formatCode>0%</c:formatCode>
                <c:ptCount val="11"/>
                <c:pt idx="0">
                  <c:v>0.47</c:v>
                </c:pt>
                <c:pt idx="1">
                  <c:v>0.22</c:v>
                </c:pt>
                <c:pt idx="2">
                  <c:v>0.15</c:v>
                </c:pt>
                <c:pt idx="3">
                  <c:v>0.13</c:v>
                </c:pt>
                <c:pt idx="4">
                  <c:v>0.21</c:v>
                </c:pt>
                <c:pt idx="5">
                  <c:v>0.14000000000000001</c:v>
                </c:pt>
                <c:pt idx="6">
                  <c:v>0.25</c:v>
                </c:pt>
                <c:pt idx="7">
                  <c:v>0.12</c:v>
                </c:pt>
                <c:pt idx="8">
                  <c:v>0.09</c:v>
                </c:pt>
                <c:pt idx="9">
                  <c:v>0.03</c:v>
                </c:pt>
                <c:pt idx="10">
                  <c:v>0.15</c:v>
                </c:pt>
              </c:numCache>
            </c:numRef>
          </c:val>
          <c:extLst>
            <c:ext xmlns:c16="http://schemas.microsoft.com/office/drawing/2014/chart" uri="{C3380CC4-5D6E-409C-BE32-E72D297353CC}">
              <c16:uniqueId val="{00000000-3F52-4AC3-BA07-023B50A4D401}"/>
            </c:ext>
          </c:extLst>
        </c:ser>
        <c:dLbls>
          <c:dLblPos val="outEnd"/>
          <c:showLegendKey val="0"/>
          <c:showVal val="1"/>
          <c:showCatName val="0"/>
          <c:showSerName val="0"/>
          <c:showPercent val="0"/>
          <c:showBubbleSize val="0"/>
        </c:dLbls>
        <c:gapWidth val="80"/>
        <c:axId val="1814720656"/>
        <c:axId val="1814721200"/>
      </c:barChart>
      <c:catAx>
        <c:axId val="1814720656"/>
        <c:scaling>
          <c:orientation val="maxMin"/>
        </c:scaling>
        <c:delete val="1"/>
        <c:axPos val="l"/>
        <c:numFmt formatCode="General" sourceLinked="0"/>
        <c:majorTickMark val="out"/>
        <c:minorTickMark val="none"/>
        <c:tickLblPos val="nextTo"/>
        <c:crossAx val="1814721200"/>
        <c:crosses val="autoZero"/>
        <c:auto val="1"/>
        <c:lblAlgn val="ctr"/>
        <c:lblOffset val="100"/>
        <c:noMultiLvlLbl val="0"/>
      </c:catAx>
      <c:valAx>
        <c:axId val="1814721200"/>
        <c:scaling>
          <c:orientation val="minMax"/>
          <c:max val="1"/>
          <c:min val="0"/>
        </c:scaling>
        <c:delete val="1"/>
        <c:axPos val="t"/>
        <c:numFmt formatCode="0%" sourceLinked="1"/>
        <c:majorTickMark val="out"/>
        <c:minorTickMark val="none"/>
        <c:tickLblPos val="nextTo"/>
        <c:crossAx val="1814720656"/>
        <c:crosses val="autoZero"/>
        <c:crossBetween val="between"/>
        <c:majorUnit val="0.2"/>
      </c:valAx>
    </c:plotArea>
    <c:plotVisOnly val="1"/>
    <c:dispBlanksAs val="gap"/>
    <c:showDLblsOverMax val="0"/>
  </c:chart>
  <c:txPr>
    <a:bodyPr/>
    <a:lstStyle/>
    <a:p>
      <a:pPr>
        <a:defRPr sz="1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181089824372049E-2"/>
          <c:y val="1.4469216252183037E-2"/>
          <c:w val="0.74562560971632064"/>
          <c:h val="0.96849723286504896"/>
        </c:manualLayout>
      </c:layout>
      <c:barChart>
        <c:barDir val="bar"/>
        <c:grouping val="clustered"/>
        <c:varyColors val="0"/>
        <c:ser>
          <c:idx val="0"/>
          <c:order val="0"/>
          <c:tx>
            <c:strRef>
              <c:f>Sheet1!$B$1</c:f>
              <c:strCache>
                <c:ptCount val="1"/>
                <c:pt idx="0">
                  <c:v>Series 1</c:v>
                </c:pt>
              </c:strCache>
            </c:strRef>
          </c:tx>
          <c:invertIfNegative val="0"/>
          <c:dPt>
            <c:idx val="5"/>
            <c:invertIfNegative val="0"/>
            <c:bubble3D val="0"/>
            <c:spPr>
              <a:solidFill>
                <a:srgbClr val="0072C6"/>
              </a:solidFill>
            </c:spPr>
            <c:extLst>
              <c:ext xmlns:c16="http://schemas.microsoft.com/office/drawing/2014/chart" uri="{C3380CC4-5D6E-409C-BE32-E72D297353CC}">
                <c16:uniqueId val="{00000001-4260-41D2-8825-174C60B4E54A}"/>
              </c:ext>
            </c:extLst>
          </c:dPt>
          <c:dPt>
            <c:idx val="6"/>
            <c:invertIfNegative val="0"/>
            <c:bubble3D val="0"/>
            <c:spPr>
              <a:solidFill>
                <a:schemeClr val="tx2"/>
              </a:solidFill>
            </c:spPr>
            <c:extLst>
              <c:ext xmlns:c16="http://schemas.microsoft.com/office/drawing/2014/chart" uri="{C3380CC4-5D6E-409C-BE32-E72D297353CC}">
                <c16:uniqueId val="{00000001-A86A-4066-85A2-F97AFB9D7554}"/>
              </c:ext>
            </c:extLst>
          </c:dPt>
          <c:dLbls>
            <c:dLbl>
              <c:idx val="5"/>
              <c:tx>
                <c:rich>
                  <a:bodyPr/>
                  <a:lstStyle/>
                  <a:p>
                    <a:fld id="{51787841-C632-4EBD-B50F-BD1119C1E138}" type="VALUE">
                      <a:rPr lang="en-US" b="1"/>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60-41D2-8825-174C60B4E54A}"/>
                </c:ext>
              </c:extLst>
            </c:dLbl>
            <c:dLbl>
              <c:idx val="6"/>
              <c:tx>
                <c:rich>
                  <a:bodyPr wrap="square" lIns="38100" tIns="19050" rIns="38100" bIns="19050" anchor="ctr">
                    <a:spAutoFit/>
                  </a:bodyPr>
                  <a:lstStyle/>
                  <a:p>
                    <a:pPr>
                      <a:defRPr b="1">
                        <a:gradFill>
                          <a:gsLst>
                            <a:gs pos="0">
                              <a:schemeClr val="bg2">
                                <a:lumMod val="75000"/>
                              </a:schemeClr>
                            </a:gs>
                            <a:gs pos="100000">
                              <a:schemeClr val="bg2">
                                <a:lumMod val="75000"/>
                              </a:schemeClr>
                            </a:gs>
                          </a:gsLst>
                          <a:lin ang="0" scaled="0"/>
                        </a:gradFill>
                      </a:defRPr>
                    </a:pPr>
                    <a:fld id="{16E9ACFA-54AC-48E6-B673-9274F3B8E02F}" type="VALUE">
                      <a:rPr lang="en-US" b="0"/>
                      <a:pPr>
                        <a:defRPr b="1">
                          <a:gradFill>
                            <a:gsLst>
                              <a:gs pos="0">
                                <a:schemeClr val="bg2">
                                  <a:lumMod val="75000"/>
                                </a:schemeClr>
                              </a:gs>
                              <a:gs pos="100000">
                                <a:schemeClr val="bg2">
                                  <a:lumMod val="75000"/>
                                </a:schemeClr>
                              </a:gs>
                            </a:gsLst>
                            <a:lin ang="0" scaled="0"/>
                          </a:gradFill>
                        </a:defRPr>
                      </a:pPr>
                      <a:t>[VALUE]</a:t>
                    </a:fld>
                    <a:endParaRPr 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86A-4066-85A2-F97AFB9D7554}"/>
                </c:ext>
              </c:extLst>
            </c:dLbl>
            <c:spPr>
              <a:noFill/>
              <a:ln>
                <a:noFill/>
              </a:ln>
              <a:effectLst/>
            </c:spPr>
            <c:txPr>
              <a:bodyPr wrap="square" lIns="38100" tIns="19050" rIns="38100" bIns="19050" anchor="ctr">
                <a:spAutoFit/>
              </a:bodyPr>
              <a:lstStyle/>
              <a:p>
                <a:pPr>
                  <a:defRPr>
                    <a:gradFill>
                      <a:gsLst>
                        <a:gs pos="0">
                          <a:schemeClr val="bg2">
                            <a:lumMod val="75000"/>
                          </a:schemeClr>
                        </a:gs>
                        <a:gs pos="100000">
                          <a:schemeClr val="bg2">
                            <a:lumMod val="75000"/>
                          </a:schemeClr>
                        </a:gs>
                      </a:gsLst>
                      <a:lin ang="0" scaled="0"/>
                    </a:gra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We’re already using an alternative solution, which works satisfactorily</c:v>
                </c:pt>
                <c:pt idx="1">
                  <c:v>Our existing technology infrastructure is not in a ready state for deployment (e.g., we are not ready to migrate data, our Active Directory environment is not ready)</c:v>
                </c:pt>
                <c:pt idx="2">
                  <c:v>We have concerns with data privacy</c:v>
                </c:pt>
                <c:pt idx="3">
                  <c:v>We have concerns with data security</c:v>
                </c:pt>
                <c:pt idx="4">
                  <c:v>Resources aren’t available to deploy the service and/or train end users</c:v>
                </c:pt>
                <c:pt idx="5">
                  <c:v>We don’t have a business case for its use in our organization/We don’t know what we would use it for</c:v>
                </c:pt>
                <c:pt idx="6">
                  <c:v>We aren’t ready to integrate it with other internal systems we have deemed necessary for deployment</c:v>
                </c:pt>
                <c:pt idx="7">
                  <c:v>It’s not compatible with existing services we are using</c:v>
                </c:pt>
                <c:pt idx="8">
                  <c:v>There is a lack of executive support for making the service available</c:v>
                </c:pt>
                <c:pt idx="9">
                  <c:v>We have concerns with slow-down in productivity while end users learn how to use the service</c:v>
                </c:pt>
                <c:pt idx="10">
                  <c:v>Other</c:v>
                </c:pt>
              </c:strCache>
            </c:strRef>
          </c:cat>
          <c:val>
            <c:numRef>
              <c:f>Sheet1!$B$2:$B$12</c:f>
              <c:numCache>
                <c:formatCode>0%</c:formatCode>
                <c:ptCount val="11"/>
                <c:pt idx="0">
                  <c:v>0.25</c:v>
                </c:pt>
                <c:pt idx="1">
                  <c:v>0.17</c:v>
                </c:pt>
                <c:pt idx="2">
                  <c:v>0.11</c:v>
                </c:pt>
                <c:pt idx="3">
                  <c:v>0.1</c:v>
                </c:pt>
                <c:pt idx="4">
                  <c:v>0.28000000000000003</c:v>
                </c:pt>
                <c:pt idx="5">
                  <c:v>0.35</c:v>
                </c:pt>
                <c:pt idx="6">
                  <c:v>0.22</c:v>
                </c:pt>
                <c:pt idx="7">
                  <c:v>7.0000000000000007E-2</c:v>
                </c:pt>
                <c:pt idx="8">
                  <c:v>0.14000000000000001</c:v>
                </c:pt>
                <c:pt idx="9">
                  <c:v>0.1</c:v>
                </c:pt>
                <c:pt idx="10">
                  <c:v>0.08</c:v>
                </c:pt>
              </c:numCache>
            </c:numRef>
          </c:val>
          <c:extLst>
            <c:ext xmlns:c16="http://schemas.microsoft.com/office/drawing/2014/chart" uri="{C3380CC4-5D6E-409C-BE32-E72D297353CC}">
              <c16:uniqueId val="{00000000-AF62-4913-9AD2-1C940E73E3C1}"/>
            </c:ext>
          </c:extLst>
        </c:ser>
        <c:dLbls>
          <c:dLblPos val="outEnd"/>
          <c:showLegendKey val="0"/>
          <c:showVal val="1"/>
          <c:showCatName val="0"/>
          <c:showSerName val="0"/>
          <c:showPercent val="0"/>
          <c:showBubbleSize val="0"/>
        </c:dLbls>
        <c:gapWidth val="80"/>
        <c:axId val="1833938528"/>
        <c:axId val="1833940160"/>
      </c:barChart>
      <c:catAx>
        <c:axId val="1833938528"/>
        <c:scaling>
          <c:orientation val="maxMin"/>
        </c:scaling>
        <c:delete val="1"/>
        <c:axPos val="l"/>
        <c:numFmt formatCode="General" sourceLinked="0"/>
        <c:majorTickMark val="out"/>
        <c:minorTickMark val="none"/>
        <c:tickLblPos val="nextTo"/>
        <c:crossAx val="1833940160"/>
        <c:crosses val="autoZero"/>
        <c:auto val="1"/>
        <c:lblAlgn val="ctr"/>
        <c:lblOffset val="100"/>
        <c:noMultiLvlLbl val="0"/>
      </c:catAx>
      <c:valAx>
        <c:axId val="1833940160"/>
        <c:scaling>
          <c:orientation val="minMax"/>
          <c:max val="1"/>
          <c:min val="0"/>
        </c:scaling>
        <c:delete val="1"/>
        <c:axPos val="t"/>
        <c:numFmt formatCode="0%" sourceLinked="1"/>
        <c:majorTickMark val="out"/>
        <c:minorTickMark val="none"/>
        <c:tickLblPos val="nextTo"/>
        <c:crossAx val="1833938528"/>
        <c:crosses val="autoZero"/>
        <c:crossBetween val="between"/>
        <c:majorUnit val="0.2"/>
      </c:valAx>
    </c:plotArea>
    <c:plotVisOnly val="1"/>
    <c:dispBlanksAs val="gap"/>
    <c:showDLblsOverMax val="0"/>
  </c:chart>
  <c:txPr>
    <a:bodyPr/>
    <a:lstStyle/>
    <a:p>
      <a:pPr>
        <a:defRPr sz="1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181089824372049E-2"/>
          <c:y val="1.4469216252183037E-2"/>
          <c:w val="0.74562560971632064"/>
          <c:h val="0.96849723286504896"/>
        </c:manualLayout>
      </c:layout>
      <c:barChart>
        <c:barDir val="bar"/>
        <c:grouping val="clustered"/>
        <c:varyColors val="0"/>
        <c:ser>
          <c:idx val="0"/>
          <c:order val="0"/>
          <c:tx>
            <c:strRef>
              <c:f>Sheet1!$B$1</c:f>
              <c:strCache>
                <c:ptCount val="1"/>
                <c:pt idx="0">
                  <c:v>Series 1</c:v>
                </c:pt>
              </c:strCache>
            </c:strRef>
          </c:tx>
          <c:invertIfNegative val="0"/>
          <c:dPt>
            <c:idx val="5"/>
            <c:invertIfNegative val="0"/>
            <c:bubble3D val="0"/>
            <c:spPr>
              <a:solidFill>
                <a:srgbClr val="0072C6"/>
              </a:solidFill>
            </c:spPr>
            <c:extLst>
              <c:ext xmlns:c16="http://schemas.microsoft.com/office/drawing/2014/chart" uri="{C3380CC4-5D6E-409C-BE32-E72D297353CC}">
                <c16:uniqueId val="{00000001-D281-465A-A3A5-FCA5F1FA77C4}"/>
              </c:ext>
            </c:extLst>
          </c:dPt>
          <c:dPt>
            <c:idx val="6"/>
            <c:invertIfNegative val="0"/>
            <c:bubble3D val="0"/>
            <c:spPr>
              <a:solidFill>
                <a:schemeClr val="tx2"/>
              </a:solidFill>
            </c:spPr>
            <c:extLst>
              <c:ext xmlns:c16="http://schemas.microsoft.com/office/drawing/2014/chart" uri="{C3380CC4-5D6E-409C-BE32-E72D297353CC}">
                <c16:uniqueId val="{00000001-876C-4CBE-9E62-E857CBE7D073}"/>
              </c:ext>
            </c:extLst>
          </c:dPt>
          <c:dLbls>
            <c:dLbl>
              <c:idx val="5"/>
              <c:tx>
                <c:rich>
                  <a:bodyPr/>
                  <a:lstStyle/>
                  <a:p>
                    <a:fld id="{96BC3C3F-136E-4BEC-9C42-565F8BD8D674}" type="VALUE">
                      <a:rPr lang="en-US" b="1"/>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81-465A-A3A5-FCA5F1FA77C4}"/>
                </c:ext>
              </c:extLst>
            </c:dLbl>
            <c:dLbl>
              <c:idx val="6"/>
              <c:tx>
                <c:rich>
                  <a:bodyPr wrap="square" lIns="38100" tIns="19050" rIns="38100" bIns="19050" anchor="ctr">
                    <a:spAutoFit/>
                  </a:bodyPr>
                  <a:lstStyle/>
                  <a:p>
                    <a:pPr>
                      <a:defRPr b="1">
                        <a:gradFill>
                          <a:gsLst>
                            <a:gs pos="0">
                              <a:schemeClr val="bg2">
                                <a:lumMod val="75000"/>
                              </a:schemeClr>
                            </a:gs>
                            <a:gs pos="100000">
                              <a:schemeClr val="bg2">
                                <a:lumMod val="75000"/>
                              </a:schemeClr>
                            </a:gs>
                          </a:gsLst>
                          <a:lin ang="0" scaled="0"/>
                        </a:gradFill>
                      </a:defRPr>
                    </a:pPr>
                    <a:fld id="{63E41B93-C834-4B45-B7BA-8B551E1C8731}" type="VALUE">
                      <a:rPr lang="en-US" b="0"/>
                      <a:pPr>
                        <a:defRPr b="1">
                          <a:gradFill>
                            <a:gsLst>
                              <a:gs pos="0">
                                <a:schemeClr val="bg2">
                                  <a:lumMod val="75000"/>
                                </a:schemeClr>
                              </a:gs>
                              <a:gs pos="100000">
                                <a:schemeClr val="bg2">
                                  <a:lumMod val="75000"/>
                                </a:schemeClr>
                              </a:gs>
                            </a:gsLst>
                            <a:lin ang="0" scaled="0"/>
                          </a:gradFill>
                        </a:defRPr>
                      </a:pPr>
                      <a:t>[VALUE]</a:t>
                    </a:fld>
                    <a:endParaRPr 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76C-4CBE-9E62-E857CBE7D073}"/>
                </c:ext>
              </c:extLst>
            </c:dLbl>
            <c:spPr>
              <a:noFill/>
              <a:ln>
                <a:noFill/>
              </a:ln>
              <a:effectLst/>
            </c:spPr>
            <c:txPr>
              <a:bodyPr wrap="square" lIns="38100" tIns="19050" rIns="38100" bIns="19050" anchor="ctr">
                <a:spAutoFit/>
              </a:bodyPr>
              <a:lstStyle/>
              <a:p>
                <a:pPr>
                  <a:defRPr>
                    <a:gradFill>
                      <a:gsLst>
                        <a:gs pos="0">
                          <a:schemeClr val="bg2">
                            <a:lumMod val="75000"/>
                          </a:schemeClr>
                        </a:gs>
                        <a:gs pos="100000">
                          <a:schemeClr val="bg2">
                            <a:lumMod val="75000"/>
                          </a:schemeClr>
                        </a:gs>
                      </a:gsLst>
                      <a:lin ang="0" scaled="0"/>
                    </a:gra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We’re already using an alternative solution, which works satisfactorily</c:v>
                </c:pt>
                <c:pt idx="1">
                  <c:v>Our existing technology infrastructure is not in a ready state for deployment (e.g., we are not ready to migrate data, our Active Directory environment is not ready)</c:v>
                </c:pt>
                <c:pt idx="2">
                  <c:v>We have concerns with data privacy</c:v>
                </c:pt>
                <c:pt idx="3">
                  <c:v>We have concerns with data security</c:v>
                </c:pt>
                <c:pt idx="4">
                  <c:v>Resources aren’t available to deploy the service and/or train end users</c:v>
                </c:pt>
                <c:pt idx="5">
                  <c:v>We don’t have a business case for its use in our organization/We don’t know what we would use it for</c:v>
                </c:pt>
                <c:pt idx="6">
                  <c:v>We aren’t ready to integrate it with other internal systems we have deemed necessary for deployment</c:v>
                </c:pt>
                <c:pt idx="7">
                  <c:v>It’s not compatible with existing services we are using</c:v>
                </c:pt>
                <c:pt idx="8">
                  <c:v>There is a lack of executive support for making the service available</c:v>
                </c:pt>
                <c:pt idx="9">
                  <c:v>We have concerns with slow-down in productivity while end users learn how to use the service</c:v>
                </c:pt>
                <c:pt idx="10">
                  <c:v>Other</c:v>
                </c:pt>
              </c:strCache>
            </c:strRef>
          </c:cat>
          <c:val>
            <c:numRef>
              <c:f>Sheet1!$B$2:$B$12</c:f>
              <c:numCache>
                <c:formatCode>0%</c:formatCode>
                <c:ptCount val="11"/>
                <c:pt idx="0">
                  <c:v>0.32</c:v>
                </c:pt>
                <c:pt idx="1">
                  <c:v>0.15</c:v>
                </c:pt>
                <c:pt idx="2">
                  <c:v>0.28999999999999998</c:v>
                </c:pt>
                <c:pt idx="3">
                  <c:v>0.3</c:v>
                </c:pt>
                <c:pt idx="4">
                  <c:v>0.18</c:v>
                </c:pt>
                <c:pt idx="5">
                  <c:v>0.2</c:v>
                </c:pt>
                <c:pt idx="6">
                  <c:v>0.2</c:v>
                </c:pt>
                <c:pt idx="7">
                  <c:v>0.08</c:v>
                </c:pt>
                <c:pt idx="8">
                  <c:v>0.16</c:v>
                </c:pt>
                <c:pt idx="9">
                  <c:v>0.06</c:v>
                </c:pt>
                <c:pt idx="10">
                  <c:v>0.11</c:v>
                </c:pt>
              </c:numCache>
            </c:numRef>
          </c:val>
          <c:extLst>
            <c:ext xmlns:c16="http://schemas.microsoft.com/office/drawing/2014/chart" uri="{C3380CC4-5D6E-409C-BE32-E72D297353CC}">
              <c16:uniqueId val="{00000000-0FBB-4586-BC00-73D5E74D596B}"/>
            </c:ext>
          </c:extLst>
        </c:ser>
        <c:dLbls>
          <c:dLblPos val="outEnd"/>
          <c:showLegendKey val="0"/>
          <c:showVal val="1"/>
          <c:showCatName val="0"/>
          <c:showSerName val="0"/>
          <c:showPercent val="0"/>
          <c:showBubbleSize val="0"/>
        </c:dLbls>
        <c:gapWidth val="80"/>
        <c:axId val="1833939616"/>
        <c:axId val="1788596640"/>
      </c:barChart>
      <c:catAx>
        <c:axId val="1833939616"/>
        <c:scaling>
          <c:orientation val="maxMin"/>
        </c:scaling>
        <c:delete val="1"/>
        <c:axPos val="l"/>
        <c:numFmt formatCode="General" sourceLinked="0"/>
        <c:majorTickMark val="out"/>
        <c:minorTickMark val="none"/>
        <c:tickLblPos val="nextTo"/>
        <c:crossAx val="1788596640"/>
        <c:crosses val="autoZero"/>
        <c:auto val="1"/>
        <c:lblAlgn val="ctr"/>
        <c:lblOffset val="100"/>
        <c:noMultiLvlLbl val="0"/>
      </c:catAx>
      <c:valAx>
        <c:axId val="1788596640"/>
        <c:scaling>
          <c:orientation val="minMax"/>
          <c:max val="1"/>
          <c:min val="0"/>
        </c:scaling>
        <c:delete val="1"/>
        <c:axPos val="t"/>
        <c:numFmt formatCode="0%" sourceLinked="1"/>
        <c:majorTickMark val="out"/>
        <c:minorTickMark val="none"/>
        <c:tickLblPos val="nextTo"/>
        <c:crossAx val="1833939616"/>
        <c:crosses val="autoZero"/>
        <c:crossBetween val="between"/>
        <c:majorUnit val="0.2"/>
      </c:valAx>
    </c:plotArea>
    <c:plotVisOnly val="1"/>
    <c:dispBlanksAs val="gap"/>
    <c:showDLblsOverMax val="0"/>
  </c:chart>
  <c:txPr>
    <a:bodyPr/>
    <a:lstStyle/>
    <a:p>
      <a:pPr>
        <a:defRPr sz="1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181089824372049E-2"/>
          <c:y val="1.4469216252183037E-2"/>
          <c:w val="0.74562560971632064"/>
          <c:h val="0.96849723286504896"/>
        </c:manualLayout>
      </c:layout>
      <c:barChart>
        <c:barDir val="bar"/>
        <c:grouping val="clustered"/>
        <c:varyColors val="0"/>
        <c:ser>
          <c:idx val="0"/>
          <c:order val="0"/>
          <c:tx>
            <c:strRef>
              <c:f>Sheet1!$B$1</c:f>
              <c:strCache>
                <c:ptCount val="1"/>
                <c:pt idx="0">
                  <c:v>Series 1</c:v>
                </c:pt>
              </c:strCache>
            </c:strRef>
          </c:tx>
          <c:invertIfNegative val="0"/>
          <c:dPt>
            <c:idx val="5"/>
            <c:invertIfNegative val="0"/>
            <c:bubble3D val="0"/>
            <c:spPr>
              <a:solidFill>
                <a:srgbClr val="0072C6"/>
              </a:solidFill>
            </c:spPr>
            <c:extLst>
              <c:ext xmlns:c16="http://schemas.microsoft.com/office/drawing/2014/chart" uri="{C3380CC4-5D6E-409C-BE32-E72D297353CC}">
                <c16:uniqueId val="{00000001-2D1F-4956-9410-E40E40726358}"/>
              </c:ext>
            </c:extLst>
          </c:dPt>
          <c:dPt>
            <c:idx val="6"/>
            <c:invertIfNegative val="0"/>
            <c:bubble3D val="0"/>
            <c:spPr>
              <a:solidFill>
                <a:schemeClr val="tx2"/>
              </a:solidFill>
            </c:spPr>
            <c:extLst>
              <c:ext xmlns:c16="http://schemas.microsoft.com/office/drawing/2014/chart" uri="{C3380CC4-5D6E-409C-BE32-E72D297353CC}">
                <c16:uniqueId val="{00000001-046B-49A3-BAE8-56F75093D6CA}"/>
              </c:ext>
            </c:extLst>
          </c:dPt>
          <c:dLbls>
            <c:dLbl>
              <c:idx val="5"/>
              <c:tx>
                <c:rich>
                  <a:bodyPr/>
                  <a:lstStyle/>
                  <a:p>
                    <a:fld id="{5818C8AB-4C17-4E21-87B0-112F14B27FE3}" type="VALUE">
                      <a:rPr lang="en-US" b="1"/>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1F-4956-9410-E40E40726358}"/>
                </c:ext>
              </c:extLst>
            </c:dLbl>
            <c:dLbl>
              <c:idx val="6"/>
              <c:tx>
                <c:rich>
                  <a:bodyPr wrap="square" lIns="38100" tIns="19050" rIns="38100" bIns="19050" anchor="ctr">
                    <a:spAutoFit/>
                  </a:bodyPr>
                  <a:lstStyle/>
                  <a:p>
                    <a:pPr>
                      <a:defRPr b="1">
                        <a:gradFill>
                          <a:gsLst>
                            <a:gs pos="0">
                              <a:schemeClr val="bg2">
                                <a:lumMod val="75000"/>
                              </a:schemeClr>
                            </a:gs>
                            <a:gs pos="100000">
                              <a:schemeClr val="bg2">
                                <a:lumMod val="75000"/>
                              </a:schemeClr>
                            </a:gs>
                          </a:gsLst>
                          <a:lin ang="0" scaled="0"/>
                        </a:gradFill>
                      </a:defRPr>
                    </a:pPr>
                    <a:fld id="{45BC2A5C-31B1-41CA-80DC-A84AF46DA329}" type="VALUE">
                      <a:rPr lang="en-US" b="0"/>
                      <a:pPr>
                        <a:defRPr b="1">
                          <a:gradFill>
                            <a:gsLst>
                              <a:gs pos="0">
                                <a:schemeClr val="bg2">
                                  <a:lumMod val="75000"/>
                                </a:schemeClr>
                              </a:gs>
                              <a:gs pos="100000">
                                <a:schemeClr val="bg2">
                                  <a:lumMod val="75000"/>
                                </a:schemeClr>
                              </a:gs>
                            </a:gsLst>
                            <a:lin ang="0" scaled="0"/>
                          </a:gradFill>
                        </a:defRPr>
                      </a:pPr>
                      <a:t>[VALUE]</a:t>
                    </a:fld>
                    <a:endParaRPr 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46B-49A3-BAE8-56F75093D6CA}"/>
                </c:ext>
              </c:extLst>
            </c:dLbl>
            <c:spPr>
              <a:noFill/>
              <a:ln>
                <a:noFill/>
              </a:ln>
              <a:effectLst/>
            </c:spPr>
            <c:txPr>
              <a:bodyPr wrap="square" lIns="38100" tIns="19050" rIns="38100" bIns="19050" anchor="ctr">
                <a:spAutoFit/>
              </a:bodyPr>
              <a:lstStyle/>
              <a:p>
                <a:pPr>
                  <a:defRPr>
                    <a:gradFill>
                      <a:gsLst>
                        <a:gs pos="0">
                          <a:schemeClr val="bg2">
                            <a:lumMod val="75000"/>
                          </a:schemeClr>
                        </a:gs>
                        <a:gs pos="100000">
                          <a:schemeClr val="bg2">
                            <a:lumMod val="75000"/>
                          </a:schemeClr>
                        </a:gs>
                      </a:gsLst>
                      <a:lin ang="0" scaled="0"/>
                    </a:gra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We’re already using an alternative solution, which works satisfactorily</c:v>
                </c:pt>
                <c:pt idx="1">
                  <c:v>Our existing technology infrastructure is not in a ready state for deployment (e.g., we are not ready to migrate data, our Active Directory environment is not ready)</c:v>
                </c:pt>
                <c:pt idx="2">
                  <c:v>We have concerns with data privacy</c:v>
                </c:pt>
                <c:pt idx="3">
                  <c:v>We have concerns with data security</c:v>
                </c:pt>
                <c:pt idx="4">
                  <c:v>Resources aren’t available to deploy the service and/or train end users</c:v>
                </c:pt>
                <c:pt idx="5">
                  <c:v>We don’t have a business case for its use in our organization/We don’t know what we would use it for</c:v>
                </c:pt>
                <c:pt idx="6">
                  <c:v>We aren’t ready to integrate it with other internal systems we have deemed necessary for deployment</c:v>
                </c:pt>
                <c:pt idx="7">
                  <c:v>It’s not compatible with existing services we are using</c:v>
                </c:pt>
                <c:pt idx="8">
                  <c:v>There is a lack of executive support for making the service available</c:v>
                </c:pt>
                <c:pt idx="9">
                  <c:v>We have concerns with slow-down in productivity while end users learn how to use the service</c:v>
                </c:pt>
                <c:pt idx="10">
                  <c:v>Other</c:v>
                </c:pt>
              </c:strCache>
            </c:strRef>
          </c:cat>
          <c:val>
            <c:numRef>
              <c:f>Sheet1!$B$2:$B$12</c:f>
              <c:numCache>
                <c:formatCode>0%</c:formatCode>
                <c:ptCount val="11"/>
                <c:pt idx="0">
                  <c:v>0.28000000000000003</c:v>
                </c:pt>
                <c:pt idx="1">
                  <c:v>0.15</c:v>
                </c:pt>
                <c:pt idx="2">
                  <c:v>0.05</c:v>
                </c:pt>
                <c:pt idx="3">
                  <c:v>0.06</c:v>
                </c:pt>
                <c:pt idx="4">
                  <c:v>0.22</c:v>
                </c:pt>
                <c:pt idx="5">
                  <c:v>0.4</c:v>
                </c:pt>
                <c:pt idx="6">
                  <c:v>0.21</c:v>
                </c:pt>
                <c:pt idx="7">
                  <c:v>0.13</c:v>
                </c:pt>
                <c:pt idx="8">
                  <c:v>0.14000000000000001</c:v>
                </c:pt>
                <c:pt idx="9">
                  <c:v>0.09</c:v>
                </c:pt>
                <c:pt idx="10">
                  <c:v>0.12</c:v>
                </c:pt>
              </c:numCache>
            </c:numRef>
          </c:val>
          <c:extLst>
            <c:ext xmlns:c16="http://schemas.microsoft.com/office/drawing/2014/chart" uri="{C3380CC4-5D6E-409C-BE32-E72D297353CC}">
              <c16:uniqueId val="{00000000-668D-4C87-9800-E31F8A90B0DC}"/>
            </c:ext>
          </c:extLst>
        </c:ser>
        <c:dLbls>
          <c:dLblPos val="outEnd"/>
          <c:showLegendKey val="0"/>
          <c:showVal val="1"/>
          <c:showCatName val="0"/>
          <c:showSerName val="0"/>
          <c:showPercent val="0"/>
          <c:showBubbleSize val="0"/>
        </c:dLbls>
        <c:gapWidth val="80"/>
        <c:axId val="1788598272"/>
        <c:axId val="1788595552"/>
      </c:barChart>
      <c:catAx>
        <c:axId val="1788598272"/>
        <c:scaling>
          <c:orientation val="maxMin"/>
        </c:scaling>
        <c:delete val="1"/>
        <c:axPos val="l"/>
        <c:numFmt formatCode="General" sourceLinked="0"/>
        <c:majorTickMark val="out"/>
        <c:minorTickMark val="none"/>
        <c:tickLblPos val="nextTo"/>
        <c:crossAx val="1788595552"/>
        <c:crosses val="autoZero"/>
        <c:auto val="1"/>
        <c:lblAlgn val="ctr"/>
        <c:lblOffset val="100"/>
        <c:noMultiLvlLbl val="0"/>
      </c:catAx>
      <c:valAx>
        <c:axId val="1788595552"/>
        <c:scaling>
          <c:orientation val="minMax"/>
          <c:max val="1"/>
          <c:min val="0"/>
        </c:scaling>
        <c:delete val="1"/>
        <c:axPos val="t"/>
        <c:numFmt formatCode="0%" sourceLinked="1"/>
        <c:majorTickMark val="out"/>
        <c:minorTickMark val="none"/>
        <c:tickLblPos val="nextTo"/>
        <c:crossAx val="1788598272"/>
        <c:crosses val="autoZero"/>
        <c:crossBetween val="between"/>
        <c:majorUnit val="0.2"/>
      </c:valAx>
    </c:plotArea>
    <c:plotVisOnly val="1"/>
    <c:dispBlanksAs val="gap"/>
    <c:showDLblsOverMax val="0"/>
  </c:chart>
  <c:txPr>
    <a:bodyPr/>
    <a:lstStyle/>
    <a:p>
      <a:pPr>
        <a:defRPr sz="1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181089824372049E-2"/>
          <c:y val="1.4469216252183037E-2"/>
          <c:w val="0.74562560971632064"/>
          <c:h val="0.96849723286504896"/>
        </c:manualLayout>
      </c:layout>
      <c:barChart>
        <c:barDir val="bar"/>
        <c:grouping val="clustered"/>
        <c:varyColors val="0"/>
        <c:ser>
          <c:idx val="0"/>
          <c:order val="0"/>
          <c:tx>
            <c:strRef>
              <c:f>Sheet1!$B$1</c:f>
              <c:strCache>
                <c:ptCount val="1"/>
                <c:pt idx="0">
                  <c:v>Series 1</c:v>
                </c:pt>
              </c:strCache>
            </c:strRef>
          </c:tx>
          <c:invertIfNegative val="0"/>
          <c:dPt>
            <c:idx val="5"/>
            <c:invertIfNegative val="0"/>
            <c:bubble3D val="0"/>
            <c:spPr>
              <a:solidFill>
                <a:srgbClr val="0072C6"/>
              </a:solidFill>
            </c:spPr>
            <c:extLst>
              <c:ext xmlns:c16="http://schemas.microsoft.com/office/drawing/2014/chart" uri="{C3380CC4-5D6E-409C-BE32-E72D297353CC}">
                <c16:uniqueId val="{00000001-D845-4FE6-B93A-24602817C74C}"/>
              </c:ext>
            </c:extLst>
          </c:dPt>
          <c:dPt>
            <c:idx val="6"/>
            <c:invertIfNegative val="0"/>
            <c:bubble3D val="0"/>
            <c:spPr>
              <a:solidFill>
                <a:schemeClr val="tx2"/>
              </a:solidFill>
            </c:spPr>
            <c:extLst>
              <c:ext xmlns:c16="http://schemas.microsoft.com/office/drawing/2014/chart" uri="{C3380CC4-5D6E-409C-BE32-E72D297353CC}">
                <c16:uniqueId val="{00000001-BB08-4BFF-B1DD-7B54C6425CF0}"/>
              </c:ext>
            </c:extLst>
          </c:dPt>
          <c:dLbls>
            <c:dLbl>
              <c:idx val="0"/>
              <c:layout>
                <c:manualLayout>
                  <c:x val="-3.012628726126548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C1-4643-B46F-BEEBDC2A9B2D}"/>
                </c:ext>
              </c:extLst>
            </c:dLbl>
            <c:dLbl>
              <c:idx val="5"/>
              <c:tx>
                <c:rich>
                  <a:bodyPr/>
                  <a:lstStyle/>
                  <a:p>
                    <a:fld id="{5E0A2D25-1EAD-4EF2-BEEB-E7E50F24BF8F}" type="VALUE">
                      <a:rPr lang="en-US" b="1"/>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845-4FE6-B93A-24602817C74C}"/>
                </c:ext>
              </c:extLst>
            </c:dLbl>
            <c:dLbl>
              <c:idx val="6"/>
              <c:tx>
                <c:rich>
                  <a:bodyPr wrap="square" lIns="38100" tIns="19050" rIns="38100" bIns="19050" anchor="ctr">
                    <a:spAutoFit/>
                  </a:bodyPr>
                  <a:lstStyle/>
                  <a:p>
                    <a:pPr>
                      <a:defRPr b="1">
                        <a:gradFill>
                          <a:gsLst>
                            <a:gs pos="0">
                              <a:schemeClr val="bg2">
                                <a:lumMod val="75000"/>
                              </a:schemeClr>
                            </a:gs>
                            <a:gs pos="100000">
                              <a:schemeClr val="bg2">
                                <a:lumMod val="75000"/>
                              </a:schemeClr>
                            </a:gs>
                          </a:gsLst>
                          <a:lin ang="0" scaled="0"/>
                        </a:gradFill>
                      </a:defRPr>
                    </a:pPr>
                    <a:fld id="{7895B889-40AB-4B46-AACA-4FA816F716DC}" type="VALUE">
                      <a:rPr lang="en-US" b="1"/>
                      <a:pPr>
                        <a:defRPr b="1">
                          <a:gradFill>
                            <a:gsLst>
                              <a:gs pos="0">
                                <a:schemeClr val="bg2">
                                  <a:lumMod val="75000"/>
                                </a:schemeClr>
                              </a:gs>
                              <a:gs pos="100000">
                                <a:schemeClr val="bg2">
                                  <a:lumMod val="75000"/>
                                </a:schemeClr>
                              </a:gs>
                            </a:gsLst>
                            <a:lin ang="0" scaled="0"/>
                          </a:gradFill>
                        </a:defRPr>
                      </a:pPr>
                      <a:t>[VALUE]</a:t>
                    </a:fld>
                    <a:endParaRPr 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B08-4BFF-B1DD-7B54C6425CF0}"/>
                </c:ext>
              </c:extLst>
            </c:dLbl>
            <c:spPr>
              <a:noFill/>
              <a:ln>
                <a:noFill/>
              </a:ln>
              <a:effectLst/>
            </c:spPr>
            <c:txPr>
              <a:bodyPr wrap="square" lIns="38100" tIns="19050" rIns="38100" bIns="19050" anchor="ctr">
                <a:spAutoFit/>
              </a:bodyPr>
              <a:lstStyle/>
              <a:p>
                <a:pPr>
                  <a:defRPr>
                    <a:gradFill>
                      <a:gsLst>
                        <a:gs pos="0">
                          <a:schemeClr val="bg2">
                            <a:lumMod val="75000"/>
                          </a:schemeClr>
                        </a:gs>
                        <a:gs pos="100000">
                          <a:schemeClr val="bg2">
                            <a:lumMod val="75000"/>
                          </a:schemeClr>
                        </a:gs>
                      </a:gsLst>
                      <a:lin ang="0" scaled="0"/>
                    </a:gra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We’re already using an alternative solution, which works satisfactorily</c:v>
                </c:pt>
                <c:pt idx="1">
                  <c:v>Our existing technology infrastructure is not in a ready state for deployment (e.g., we are not ready to migrate data, our Active Directory environment is not ready)</c:v>
                </c:pt>
                <c:pt idx="2">
                  <c:v>We have concerns with data privacy</c:v>
                </c:pt>
                <c:pt idx="3">
                  <c:v>We have concerns with data security</c:v>
                </c:pt>
                <c:pt idx="4">
                  <c:v>Resources aren’t available to deploy the service and/or train end users</c:v>
                </c:pt>
                <c:pt idx="5">
                  <c:v>We don’t have a business case for its use in our organization/We don’t know what we would use it for</c:v>
                </c:pt>
                <c:pt idx="6">
                  <c:v>We aren’t ready to integrate it with other internal systems we have deemed necessary for deployment</c:v>
                </c:pt>
                <c:pt idx="7">
                  <c:v>It’s not compatible with existing services we are using</c:v>
                </c:pt>
                <c:pt idx="8">
                  <c:v>There is a lack of executive support for making the service available</c:v>
                </c:pt>
                <c:pt idx="9">
                  <c:v>We have concerns with slow-down in productivity while end users learn how to use the service</c:v>
                </c:pt>
                <c:pt idx="10">
                  <c:v>Other</c:v>
                </c:pt>
              </c:strCache>
            </c:strRef>
          </c:cat>
          <c:val>
            <c:numRef>
              <c:f>Sheet1!$B$2:$B$12</c:f>
              <c:numCache>
                <c:formatCode>0%</c:formatCode>
                <c:ptCount val="11"/>
                <c:pt idx="0">
                  <c:v>0.15</c:v>
                </c:pt>
                <c:pt idx="1">
                  <c:v>0.08</c:v>
                </c:pt>
                <c:pt idx="2">
                  <c:v>0.1</c:v>
                </c:pt>
                <c:pt idx="3">
                  <c:v>0.08</c:v>
                </c:pt>
                <c:pt idx="4">
                  <c:v>0.19</c:v>
                </c:pt>
                <c:pt idx="5">
                  <c:v>0.63</c:v>
                </c:pt>
                <c:pt idx="6">
                  <c:v>0.19</c:v>
                </c:pt>
                <c:pt idx="7">
                  <c:v>7.0000000000000007E-2</c:v>
                </c:pt>
                <c:pt idx="8">
                  <c:v>0.2</c:v>
                </c:pt>
                <c:pt idx="9">
                  <c:v>0.1</c:v>
                </c:pt>
                <c:pt idx="10">
                  <c:v>0.1</c:v>
                </c:pt>
              </c:numCache>
            </c:numRef>
          </c:val>
          <c:extLst>
            <c:ext xmlns:c16="http://schemas.microsoft.com/office/drawing/2014/chart" uri="{C3380CC4-5D6E-409C-BE32-E72D297353CC}">
              <c16:uniqueId val="{00000001-0BC1-4643-B46F-BEEBDC2A9B2D}"/>
            </c:ext>
          </c:extLst>
        </c:ser>
        <c:dLbls>
          <c:dLblPos val="outEnd"/>
          <c:showLegendKey val="0"/>
          <c:showVal val="1"/>
          <c:showCatName val="0"/>
          <c:showSerName val="0"/>
          <c:showPercent val="0"/>
          <c:showBubbleSize val="0"/>
        </c:dLbls>
        <c:gapWidth val="80"/>
        <c:axId val="1840815040"/>
        <c:axId val="1840813952"/>
      </c:barChart>
      <c:catAx>
        <c:axId val="1840815040"/>
        <c:scaling>
          <c:orientation val="maxMin"/>
        </c:scaling>
        <c:delete val="1"/>
        <c:axPos val="l"/>
        <c:numFmt formatCode="General" sourceLinked="0"/>
        <c:majorTickMark val="out"/>
        <c:minorTickMark val="none"/>
        <c:tickLblPos val="nextTo"/>
        <c:crossAx val="1840813952"/>
        <c:crosses val="autoZero"/>
        <c:auto val="1"/>
        <c:lblAlgn val="ctr"/>
        <c:lblOffset val="100"/>
        <c:noMultiLvlLbl val="0"/>
      </c:catAx>
      <c:valAx>
        <c:axId val="1840813952"/>
        <c:scaling>
          <c:orientation val="minMax"/>
          <c:max val="1"/>
          <c:min val="0"/>
        </c:scaling>
        <c:delete val="1"/>
        <c:axPos val="t"/>
        <c:numFmt formatCode="0%" sourceLinked="1"/>
        <c:majorTickMark val="out"/>
        <c:minorTickMark val="none"/>
        <c:tickLblPos val="nextTo"/>
        <c:crossAx val="1840815040"/>
        <c:crosses val="autoZero"/>
        <c:crossBetween val="between"/>
        <c:majorUnit val="0.2"/>
      </c:valAx>
    </c:plotArea>
    <c:plotVisOnly val="1"/>
    <c:dispBlanksAs val="gap"/>
    <c:showDLblsOverMax val="0"/>
  </c:chart>
  <c:txPr>
    <a:bodyPr/>
    <a:lstStyle/>
    <a:p>
      <a:pPr>
        <a:defRPr sz="1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0.84087</cdr:x>
      <cdr:y>0.34163</cdr:y>
    </cdr:from>
    <cdr:to>
      <cdr:x>0.96683</cdr:x>
      <cdr:y>0.75319</cdr:y>
    </cdr:to>
    <cdr:sp macro="" textlink="">
      <cdr:nvSpPr>
        <cdr:cNvPr id="2" name="Rectangle 1"/>
        <cdr:cNvSpPr/>
      </cdr:nvSpPr>
      <cdr:spPr bwMode="auto">
        <a:xfrm xmlns:a="http://schemas.openxmlformats.org/drawingml/2006/main">
          <a:off x="5052069" y="842332"/>
          <a:ext cx="756786" cy="1014760"/>
        </a:xfrm>
        <a:prstGeom xmlns:a="http://schemas.openxmlformats.org/drawingml/2006/main" prst="rect">
          <a:avLst/>
        </a:prstGeom>
        <a:noFill xmlns:a="http://schemas.openxmlformats.org/drawingml/2006/main"/>
        <a:ln xmlns:a="http://schemas.openxmlformats.org/drawingml/2006/main" w="38100">
          <a:solidFill>
            <a:srgbClr val="C00000"/>
          </a:solidFill>
          <a:prstDash val="solid"/>
          <a:headEnd type="none" w="med" len="med"/>
          <a:tailEnd type="none" w="med" len="med"/>
        </a:ln>
        <a:effectLst xmlns:a="http://schemas.openxmlformats.org/drawingml/2006/main"/>
      </cdr:spPr>
      <cdr:style>
        <a:lnRef xmlns:a="http://schemas.openxmlformats.org/drawingml/2006/main" idx="1">
          <a:schemeClr val="accent2"/>
        </a:lnRef>
        <a:fillRef xmlns:a="http://schemas.openxmlformats.org/drawingml/2006/main" idx="3">
          <a:schemeClr val="accent2"/>
        </a:fillRef>
        <a:effectRef xmlns:a="http://schemas.openxmlformats.org/drawingml/2006/main" idx="2">
          <a:schemeClr val="accent2"/>
        </a:effectRef>
        <a:fontRef xmlns:a="http://schemas.openxmlformats.org/drawingml/2006/main" idx="minor">
          <a:schemeClr val="lt1"/>
        </a:fontRef>
      </cdr:style>
      <cdr:txBody>
        <a:bodyPr xmlns:a="http://schemas.openxmlformats.org/drawingml/2006/main"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9/28/2016 4:28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9/28/2016 4:28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Microsoft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4:28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8986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Date Placeholder 3"/>
          <p:cNvSpPr>
            <a:spLocks noGrp="1"/>
          </p:cNvSpPr>
          <p:nvPr>
            <p:ph type="dt"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D42DA8C-3D3D-4F5D-B2B7-5DD866AC5258}" type="datetime1">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a:t>
            </a:fld>
            <a:endParaRPr kumimoji="0" lang="en-US" sz="1800" b="0" i="0" u="none" strike="noStrike" kern="0" cap="none" spc="0" normalizeH="0" baseline="0" noProof="0" dirty="0">
              <a:ln>
                <a:noFill/>
              </a:ln>
              <a:solidFill>
                <a:prstClr val="black"/>
              </a:solidFill>
              <a:effectLst/>
              <a:uLnTx/>
              <a:uFillTx/>
            </a:endParaRPr>
          </a:p>
        </p:txBody>
      </p:sp>
      <p:sp>
        <p:nvSpPr>
          <p:cNvPr id="5" name="Slide Number Placeholder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prstClr val="black"/>
              </a:solidFill>
              <a:effectLst/>
              <a:uLnTx/>
              <a:uFillTx/>
            </a:endParaRPr>
          </a:p>
        </p:txBody>
      </p:sp>
      <p:sp>
        <p:nvSpPr>
          <p:cNvPr id="6" name="Header Placeholder 5"/>
          <p:cNvSpPr>
            <a:spLocks noGrp="1"/>
          </p:cNvSpPr>
          <p:nvPr>
            <p:ph type="hdr"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Microsoft Office</a:t>
            </a:r>
          </a:p>
        </p:txBody>
      </p:sp>
      <p:sp>
        <p:nvSpPr>
          <p:cNvPr id="7" name="Footer Placeholder 6"/>
          <p:cNvSpPr>
            <a:spLocks noGrp="1"/>
          </p:cNvSpPr>
          <p:nvPr>
            <p:ph type="ftr" sz="quarter" idx="13"/>
          </p:nvPr>
        </p:nvSpPr>
        <p:spPr/>
        <p:txBody>
          <a:bodyPr/>
          <a:lstStyle/>
          <a:p>
            <a:pPr marL="231775" marR="0" lvl="0" indent="0" defTabSz="914099" eaLnBrk="0" fontAlgn="auto" latinLnBrk="0" hangingPunct="0">
              <a:lnSpc>
                <a:spcPct val="100000"/>
              </a:lnSpc>
              <a:spcBef>
                <a:spcPts val="0"/>
              </a:spcBef>
              <a:spcAft>
                <a:spcPts val="0"/>
              </a:spcAft>
              <a:buClrTx/>
              <a:buSzTx/>
              <a:buFontTx/>
              <a:buNone/>
              <a:tabLst/>
              <a:defRPr/>
            </a:pPr>
            <a:r>
              <a:rPr kumimoji="0" lang="en-US" sz="5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marR="0" lvl="0" indent="0" defTabSz="914099" eaLnBrk="0" fontAlgn="auto" latinLnBrk="0" hangingPunct="0">
              <a:lnSpc>
                <a:spcPct val="100000"/>
              </a:lnSpc>
              <a:spcBef>
                <a:spcPts val="0"/>
              </a:spcBef>
              <a:spcAft>
                <a:spcPts val="0"/>
              </a:spcAft>
              <a:buClrTx/>
              <a:buSzTx/>
              <a:buFontTx/>
              <a:buNone/>
              <a:tabLst/>
              <a:defRPr/>
            </a:pPr>
            <a:r>
              <a:rPr kumimoji="0" lang="en-US" sz="5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086823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406034"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schemeClr val="tx1"/>
                    </a:gs>
                    <a:gs pos="100000">
                      <a:schemeClr val="tx1"/>
                    </a:gs>
                  </a:gsLst>
                  <a:lin ang="5400000" scaled="0"/>
                </a:gradFill>
                <a:effectLst/>
                <a:uLnTx/>
                <a:uFillTx/>
                <a:latin typeface="Segoe UI" pitchFamily="34" charset="0"/>
                <a:ea typeface="Segoe UI" pitchFamily="34" charset="0"/>
                <a:cs typeface="Segoe UI" pitchFamily="34" charset="0"/>
              </a:rPr>
              <a:t>© Microsoft Corporation. All rights reserved. </a:t>
            </a:r>
          </a:p>
        </p:txBody>
      </p:sp>
      <p:sp>
        <p:nvSpPr>
          <p:cNvPr id="6" name="Date Placeholder 5"/>
          <p:cNvSpPr>
            <a:spLocks noGrp="1"/>
          </p:cNvSpPr>
          <p:nvPr>
            <p:ph type="dt" idx="12"/>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B000AB18-ADF5-4CAA-9975-3414CFA1E2C1}" type="datetime8">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9/28/2016 4:28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89465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406034"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schemeClr val="tx1"/>
                    </a:gs>
                    <a:gs pos="100000">
                      <a:schemeClr val="tx1"/>
                    </a:gs>
                  </a:gsLst>
                  <a:lin ang="5400000" scaled="0"/>
                </a:gradFill>
                <a:effectLst/>
                <a:uLnTx/>
                <a:uFillTx/>
                <a:latin typeface="Segoe UI" pitchFamily="34" charset="0"/>
                <a:ea typeface="Segoe UI" pitchFamily="34" charset="0"/>
                <a:cs typeface="Segoe UI" pitchFamily="34" charset="0"/>
              </a:rPr>
              <a:t>© Microsoft Corporation. All rights reserved. </a:t>
            </a:r>
          </a:p>
        </p:txBody>
      </p:sp>
      <p:sp>
        <p:nvSpPr>
          <p:cNvPr id="6" name="Date Placeholder 5"/>
          <p:cNvSpPr>
            <a:spLocks noGrp="1"/>
          </p:cNvSpPr>
          <p:nvPr>
            <p:ph type="dt" idx="12"/>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B000AB18-ADF5-4CAA-9975-3414CFA1E2C1}" type="datetime8">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9/28/2016 4:28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39655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56B668-3DD5-433E-AAFA-00D0219A819A}"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834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8C0EB248-DB01-4A59-8736-93C838C0CB63}" type="slidenum">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51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8C0EB248-DB01-4A59-8736-93C838C0CB63}" type="slidenum">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462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A56B668-3DD5-433E-AAFA-00D0219A819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72920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A56B668-3DD5-433E-AAFA-00D0219A819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70937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A56B668-3DD5-433E-AAFA-00D0219A819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10341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A56B668-3DD5-433E-AAFA-00D0219A819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74031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398463"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schemeClr val="tx1"/>
                    </a:gs>
                    <a:gs pos="100000">
                      <a:schemeClr val="tx1"/>
                    </a:gs>
                  </a:gsLst>
                  <a:lin ang="5400000" scaled="0"/>
                </a:gradFill>
                <a:effectLst/>
                <a:uLnTx/>
                <a:uFillTx/>
                <a:latin typeface="Segoe UI" pitchFamily="34" charset="0"/>
                <a:ea typeface="Segoe UI" pitchFamily="34" charset="0"/>
                <a:cs typeface="Segoe UI" pitchFamily="34" charset="0"/>
              </a:rPr>
              <a:t>© Microsoft Corporation. All rights reserved. </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000AB18-ADF5-4CAA-9975-3414CFA1E2C1}"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4:28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94120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A56B668-3DD5-433E-AAFA-00D0219A819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69014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A56B668-3DD5-433E-AAFA-00D0219A819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49814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Ignite 2016</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9/28/2016 4:28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59938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56B668-3DD5-433E-AAFA-00D0219A81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5513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A56B668-3DD5-433E-AAFA-00D0219A819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26328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406034" marR="0" lvl="0" indent="0" defTabSz="93146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schemeClr val="tx1"/>
                    </a:gs>
                    <a:gs pos="100000">
                      <a:schemeClr val="tx1"/>
                    </a:gs>
                  </a:gsLst>
                  <a:lin ang="5400000" scaled="0"/>
                </a:gradFill>
                <a:effectLst/>
                <a:uLnTx/>
                <a:uFillTx/>
                <a:latin typeface="Segoe UI" pitchFamily="34" charset="0"/>
                <a:ea typeface="Segoe UI" pitchFamily="34" charset="0"/>
                <a:cs typeface="Segoe UI" pitchFamily="34" charset="0"/>
              </a:rPr>
              <a:t>© Microsoft Corporation. All rights reserved. </a:t>
            </a:r>
          </a:p>
        </p:txBody>
      </p:sp>
      <p:sp>
        <p:nvSpPr>
          <p:cNvPr id="6" name="Date Placeholder 5"/>
          <p:cNvSpPr>
            <a:spLocks noGrp="1"/>
          </p:cNvSpPr>
          <p:nvPr>
            <p:ph type="dt" idx="12"/>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B000AB18-ADF5-4CAA-9975-3414CFA1E2C1}" type="datetime8">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9/28/2016 4:28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31774"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a:ln>
                  <a:noFill/>
                </a:ln>
                <a:solidFill>
                  <a:sysClr val="windowText" lastClr="000000"/>
                </a:solidFill>
                <a:effectLst/>
                <a:uLnTx/>
                <a:uFillTx/>
              </a:rPr>
              <a:pPr marL="0" marR="0" lvl="0" indent="0" defTabSz="931774"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20578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9/28/2016 4:28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2288520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9/28/2016 4:28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29</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1637986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56B668-3DD5-433E-AAFA-00D0219A81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684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8C0EB248-DB01-4A59-8736-93C838C0CB63}" type="slidenum">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5694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56B668-3DD5-433E-AAFA-00D0219A819A}"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7885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896386"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0"/>
          </p:nvPr>
        </p:nvSpPr>
        <p:spPr/>
        <p:txBody>
          <a:bodyPr/>
          <a:lstStyle/>
          <a:p>
            <a:pPr marL="0"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9/28/2016</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500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56B668-3DD5-433E-AAFA-00D0219A819A}"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106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A56B668-3DD5-433E-AAFA-00D0219A819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12607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464">
              <a:lnSpc>
                <a:spcPct val="90000"/>
              </a:lnSpc>
              <a:spcAft>
                <a:spcPts val="346"/>
              </a:spcAft>
              <a:defRPr/>
            </a:pPr>
            <a:endParaRPr lang="en-US" dirty="0"/>
          </a:p>
        </p:txBody>
      </p:sp>
      <p:sp>
        <p:nvSpPr>
          <p:cNvPr id="4" name="Header Placeholder 3"/>
          <p:cNvSpPr>
            <a:spLocks noGrp="1"/>
          </p:cNvSpPr>
          <p:nvPr>
            <p:ph type="hdr" sz="quarter" idx="10"/>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4010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0" marR="0" lvl="0" indent="0" algn="l" defTabSz="940109"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8046989B-C526-4509-B9BA-333D402708E8}" type="datetime1">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9/28/2016</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nvPicPr>
        <p:blipFill>
          <a:blip r:embed="rId3"/>
          <a:stretch>
            <a:fillRect/>
          </a:stretch>
        </p:blipFill>
        <p:spPr>
          <a:xfrm>
            <a:off x="877337" y="6489563"/>
            <a:ext cx="5082327" cy="739345"/>
          </a:xfrm>
          <a:prstGeom prst="rect">
            <a:avLst/>
          </a:prstGeom>
        </p:spPr>
      </p:pic>
    </p:spTree>
    <p:extLst>
      <p:ext uri="{BB962C8B-B14F-4D97-AF65-F5344CB8AC3E}">
        <p14:creationId xmlns:p14="http://schemas.microsoft.com/office/powerpoint/2010/main" val="3186543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29661" y="422034"/>
            <a:ext cx="11375536" cy="762786"/>
          </a:xfrm>
        </p:spPr>
        <p:txBody>
          <a:bodyPr/>
          <a:lstStyle>
            <a:lvl1pPr>
              <a:defRPr sz="3672">
                <a:solidFill>
                  <a:schemeClr val="tx1"/>
                </a:solidFill>
              </a:defRPr>
            </a:lvl1pPr>
          </a:lstStyle>
          <a:p>
            <a:r>
              <a:rPr lang="en-US"/>
              <a:t>Click to edit Master title style</a:t>
            </a:r>
          </a:p>
        </p:txBody>
      </p:sp>
      <p:sp>
        <p:nvSpPr>
          <p:cNvPr id="5" name="Text Placeholder 4"/>
          <p:cNvSpPr>
            <a:spLocks noGrp="1"/>
          </p:cNvSpPr>
          <p:nvPr>
            <p:ph type="body" sz="quarter" idx="10"/>
          </p:nvPr>
        </p:nvSpPr>
        <p:spPr>
          <a:xfrm>
            <a:off x="529661" y="1287740"/>
            <a:ext cx="11375536" cy="1251444"/>
          </a:xfrm>
          <a:prstGeom prst="rect">
            <a:avLst/>
          </a:prstGeom>
        </p:spPr>
        <p:txBody>
          <a:bodyPr/>
          <a:lstStyle>
            <a:lvl1pPr marL="289818" indent="-289818">
              <a:buFont typeface="Wingdings" pitchFamily="2" charset="2"/>
              <a:buChar char=""/>
              <a:defRPr sz="2040">
                <a:latin typeface="+mn-lt"/>
              </a:defRPr>
            </a:lvl1pPr>
            <a:lvl2pPr marL="527824" indent="-238007">
              <a:buFont typeface="Wingdings" pitchFamily="2" charset="2"/>
              <a:buChar char=""/>
              <a:defRPr sz="1224">
                <a:latin typeface="+mn-lt"/>
              </a:defRPr>
            </a:lvl2pPr>
            <a:lvl3pPr marL="756116" indent="-228292">
              <a:buFont typeface="Wingdings" pitchFamily="2" charset="2"/>
              <a:buChar char=""/>
              <a:tabLst/>
              <a:defRPr sz="1122">
                <a:latin typeface="+mn-lt"/>
              </a:defRPr>
            </a:lvl3pPr>
            <a:lvl4pPr marL="932597" indent="-176481">
              <a:buFont typeface="Wingdings" pitchFamily="2" charset="2"/>
              <a:buChar char=""/>
              <a:defRPr sz="1071">
                <a:latin typeface="+mn-lt"/>
              </a:defRPr>
            </a:lvl4pPr>
            <a:lvl5pPr marL="1109078" indent="-176481">
              <a:buFont typeface="Wingdings" pitchFamily="2" charset="2"/>
              <a:buChar char=""/>
              <a:tabLst/>
              <a:defRPr sz="1071">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9"/>
          <p:cNvSpPr>
            <a:spLocks noGrp="1"/>
          </p:cNvSpPr>
          <p:nvPr>
            <p:ph type="sldNum" sz="quarter" idx="12"/>
          </p:nvPr>
        </p:nvSpPr>
        <p:spPr>
          <a:xfrm>
            <a:off x="11864397" y="6770700"/>
            <a:ext cx="572078" cy="223825"/>
          </a:xfrm>
          <a:prstGeom prst="rect">
            <a:avLst/>
          </a:prstGeom>
        </p:spPr>
        <p:txBody>
          <a:bodyPr lIns="121899" tIns="60949" rIns="121899" bIns="60949" anchor="ctr"/>
          <a:lstStyle>
            <a:lvl1pPr algn="l">
              <a:defRPr sz="1224">
                <a:solidFill>
                  <a:schemeClr val="tx1"/>
                </a:solidFill>
              </a:defRPr>
            </a:lvl1pPr>
          </a:lstStyle>
          <a:p>
            <a:fld id="{727B4C2D-45E2-4621-8491-2995EB46A674}" type="slidenum">
              <a:rPr lang="en-US" smtClean="0">
                <a:solidFill>
                  <a:srgbClr val="505050"/>
                </a:solidFill>
              </a:rPr>
              <a:pPr/>
              <a:t>‹#›</a:t>
            </a:fld>
            <a:endParaRPr lang="en-US">
              <a:solidFill>
                <a:srgbClr val="505050"/>
              </a:solidFill>
            </a:endParaRPr>
          </a:p>
        </p:txBody>
      </p:sp>
    </p:spTree>
    <p:extLst>
      <p:ext uri="{BB962C8B-B14F-4D97-AF65-F5344CB8AC3E}">
        <p14:creationId xmlns:p14="http://schemas.microsoft.com/office/powerpoint/2010/main" val="317657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Title_Subtitl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300238"/>
            <a:ext cx="11889564" cy="822960"/>
          </a:xfrm>
        </p:spPr>
        <p:txBody>
          <a:bodyPr/>
          <a:lstStyle>
            <a:lvl1pPr marL="0" algn="l" defTabSz="914053" rtl="0" eaLnBrk="1" latinLnBrk="0" hangingPunct="1">
              <a:spcBef>
                <a:spcPct val="0"/>
              </a:spcBef>
              <a:buNone/>
              <a:defRPr lang="en-US" sz="3999" b="0" i="0" u="none" kern="1200" spc="-150" baseline="0" dirty="0">
                <a:solidFill>
                  <a:schemeClr val="tx1"/>
                </a:solidFill>
                <a:latin typeface="Segoe UI Semibold" charset="0"/>
                <a:ea typeface="Segoe UI Semibold" charset="0"/>
                <a:cs typeface="Segoe UI Semibold" charset="0"/>
              </a:defRPr>
            </a:lvl1pPr>
          </a:lstStyle>
          <a:p>
            <a:r>
              <a:rPr lang="en-US"/>
              <a:t>Click to edit Master title style</a:t>
            </a:r>
          </a:p>
        </p:txBody>
      </p:sp>
    </p:spTree>
    <p:extLst>
      <p:ext uri="{BB962C8B-B14F-4D97-AF65-F5344CB8AC3E}">
        <p14:creationId xmlns:p14="http://schemas.microsoft.com/office/powerpoint/2010/main" val="2042570427"/>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Rectangle 2"/>
          <p:cNvSpPr/>
          <p:nvPr userDrawn="1"/>
        </p:nvSpPr>
        <p:spPr bwMode="auto">
          <a:xfrm>
            <a:off x="0" y="6469063"/>
            <a:ext cx="12436475" cy="525463"/>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 name="Title 7"/>
          <p:cNvSpPr>
            <a:spLocks noGrp="1"/>
          </p:cNvSpPr>
          <p:nvPr>
            <p:ph type="title"/>
          </p:nvPr>
        </p:nvSpPr>
        <p:spPr/>
        <p:txBody>
          <a:bodyPr/>
          <a:lstStyle/>
          <a:p>
            <a:r>
              <a:rPr lang="en-US"/>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652364850"/>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0" y="1965644"/>
            <a:ext cx="4736205" cy="2148840"/>
          </a:xfrm>
          <a:prstGeom prst="rect">
            <a:avLst/>
          </a:prstGeom>
        </p:spPr>
      </p:pic>
    </p:spTree>
    <p:extLst>
      <p:ext uri="{BB962C8B-B14F-4D97-AF65-F5344CB8AC3E}">
        <p14:creationId xmlns:p14="http://schemas.microsoft.com/office/powerpoint/2010/main" val="40386310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1"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399"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2" y="3509753"/>
            <a:ext cx="7315137" cy="1828007"/>
          </a:xfrm>
          <a:noFill/>
        </p:spPr>
        <p:txBody>
          <a:bodyPr lIns="146304" tIns="109728" rIns="146304" bIns="109728">
            <a:noAutofit/>
          </a:bodyPr>
          <a:lstStyle>
            <a:lvl1pPr marL="0" indent="0">
              <a:spcBef>
                <a:spcPts val="0"/>
              </a:spcBef>
              <a:buNone/>
              <a:defRPr sz="3199"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1"/>
            <a:ext cx="1456418" cy="310896"/>
          </a:xfrm>
          <a:prstGeom prst="rect">
            <a:avLst/>
          </a:prstGeom>
        </p:spPr>
      </p:pic>
    </p:spTree>
    <p:extLst>
      <p:ext uri="{BB962C8B-B14F-4D97-AF65-F5344CB8AC3E}">
        <p14:creationId xmlns:p14="http://schemas.microsoft.com/office/powerpoint/2010/main" val="21705083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9" y="1212850"/>
            <a:ext cx="11887200" cy="2096222"/>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557" indent="0">
              <a:buNone/>
              <a:defRPr/>
            </a:lvl3pPr>
            <a:lvl4pPr marL="457112" indent="0">
              <a:buNone/>
              <a:defRPr/>
            </a:lvl4pPr>
            <a:lvl5pPr marL="685669"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8462960"/>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2881"/>
          </a:xfrm>
        </p:spPr>
        <p:txBody>
          <a:bodyPr>
            <a:spAutoFit/>
          </a:bodyPr>
          <a:lstStyle>
            <a:lvl1pPr>
              <a:defRPr sz="3999"/>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2391402"/>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40" y="1212850"/>
            <a:ext cx="5486399" cy="1982081"/>
          </a:xfrm>
        </p:spPr>
        <p:txBody>
          <a:bodyPr wrap="square">
            <a:spAutoFit/>
          </a:bodyPr>
          <a:lstStyle>
            <a:lvl1pPr marL="0" indent="0">
              <a:spcBef>
                <a:spcPts val="1224"/>
              </a:spcBef>
              <a:buClr>
                <a:schemeClr val="tx1"/>
              </a:buClr>
              <a:buFont typeface="Wingdings" pitchFamily="2" charset="2"/>
              <a:buNone/>
              <a:defRPr sz="3199"/>
            </a:lvl1pPr>
            <a:lvl2pPr marL="0" indent="0">
              <a:buNone/>
              <a:defRPr sz="2400"/>
            </a:lvl2pPr>
            <a:lvl3pPr marL="231730" indent="0">
              <a:buNone/>
              <a:tabLst/>
              <a:defRPr sz="2000"/>
            </a:lvl3pPr>
            <a:lvl4pPr marL="460287" indent="0">
              <a:buNone/>
              <a:defRPr/>
            </a:lvl4pPr>
            <a:lvl5pPr marL="685669"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50"/>
            <a:ext cx="5486399" cy="1982081"/>
          </a:xfrm>
        </p:spPr>
        <p:txBody>
          <a:bodyPr wrap="square">
            <a:spAutoFit/>
          </a:bodyPr>
          <a:lstStyle>
            <a:lvl1pPr marL="0" indent="0">
              <a:spcBef>
                <a:spcPts val="1224"/>
              </a:spcBef>
              <a:buClr>
                <a:schemeClr val="tx1"/>
              </a:buClr>
              <a:buFont typeface="Wingdings" pitchFamily="2" charset="2"/>
              <a:buNone/>
              <a:defRPr sz="3199"/>
            </a:lvl1pPr>
            <a:lvl2pPr marL="0" indent="0">
              <a:buNone/>
              <a:defRPr sz="2400"/>
            </a:lvl2pPr>
            <a:lvl3pPr marL="231730" indent="0">
              <a:buNone/>
              <a:tabLst/>
              <a:defRPr sz="2000"/>
            </a:lvl3pPr>
            <a:lvl4pPr marL="460287" indent="0">
              <a:buNone/>
              <a:defRPr/>
            </a:lvl4pPr>
            <a:lvl5pPr marL="685669"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523785"/>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282" indent="-287282">
              <a:spcBef>
                <a:spcPts val="1224"/>
              </a:spcBef>
              <a:buClr>
                <a:schemeClr val="tx1"/>
              </a:buClr>
              <a:buFont typeface="Arial" pitchFamily="34" charset="0"/>
              <a:buChar char="•"/>
              <a:defRPr sz="31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282" indent="-287282">
              <a:spcBef>
                <a:spcPts val="1224"/>
              </a:spcBef>
              <a:buClr>
                <a:schemeClr val="tx1"/>
              </a:buClr>
              <a:buFont typeface="Arial" pitchFamily="34" charset="0"/>
              <a:buChar char="•"/>
              <a:defRPr sz="31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2683886"/>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23321597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70"/>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563"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46283" rIns="182854" bIns="146283"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563"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9" y="4868863"/>
            <a:ext cx="5943600" cy="1827214"/>
          </a:xfrm>
        </p:spPr>
        <p:txBody>
          <a:bodyPr lIns="182880" tIns="146304" rIns="182880" bIns="146304" anchor="ctr">
            <a:noAutofit/>
          </a:bodyPr>
          <a:lstStyle>
            <a:lvl1pPr marL="0" indent="0" algn="ctr">
              <a:buNone/>
              <a:defRPr sz="3199">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394107438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4"/>
            <a:ext cx="8228299" cy="1181862"/>
          </a:xfrm>
          <a:noFill/>
        </p:spPr>
        <p:txBody>
          <a:bodyPr wrap="square" tIns="91440" bIns="91440" anchor="t" anchorCtr="0">
            <a:spAutoFit/>
          </a:bodyPr>
          <a:lstStyle>
            <a:lvl1pPr>
              <a:defRPr sz="7198"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3954463"/>
            <a:ext cx="8229599" cy="738664"/>
          </a:xfrm>
          <a:noFill/>
        </p:spPr>
        <p:txBody>
          <a:bodyPr wrap="square" lIns="182880" tIns="146304" rIns="182880" bIns="146304">
            <a:spAutoFit/>
          </a:bodyPr>
          <a:lstStyle>
            <a:lvl1pPr marL="0" indent="0">
              <a:spcBef>
                <a:spcPts val="0"/>
              </a:spcBef>
              <a:buNone/>
              <a:defRPr sz="3199"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7953325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4"/>
            <a:ext cx="8229599" cy="1181862"/>
          </a:xfrm>
          <a:noFill/>
        </p:spPr>
        <p:txBody>
          <a:bodyPr wrap="square" tIns="91440" bIns="91440" anchor="t" anchorCtr="0">
            <a:spAutoFit/>
          </a:bodyPr>
          <a:lstStyle>
            <a:lvl1pPr>
              <a:defRPr sz="7198"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7983982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3734075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8900704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166556426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76933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51445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8"/>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8061924"/>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7"/>
            <a:ext cx="118871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54317860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9353080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1640882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642093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673204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1719206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9908524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22411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13006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647884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873955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7253033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6543225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4524575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2695337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8531335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5502437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274098019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63651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8012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75313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27683671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129122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3796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39976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srcRect t="7614" b="8039"/>
          <a:stretch/>
        </p:blipFill>
        <p:spPr>
          <a:xfrm>
            <a:off x="0" y="1"/>
            <a:ext cx="12379533" cy="6959396"/>
          </a:xfrm>
          <a:prstGeom prst="rect">
            <a:avLst/>
          </a:prstGeom>
        </p:spPr>
      </p:pic>
      <p:sp>
        <p:nvSpPr>
          <p:cNvPr id="12" name="Rectangle 11"/>
          <p:cNvSpPr/>
          <p:nvPr userDrawn="1"/>
        </p:nvSpPr>
        <p:spPr bwMode="auto">
          <a:xfrm>
            <a:off x="269177" y="4710941"/>
            <a:ext cx="6402452" cy="365440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userDrawn="1"/>
        </p:nvSpPr>
        <p:spPr>
          <a:xfrm>
            <a:off x="0" y="3025833"/>
            <a:ext cx="12436475" cy="3967664"/>
          </a:xfrm>
          <a:prstGeom prst="rect">
            <a:avLst/>
          </a:prstGeom>
          <a:gradFill>
            <a:gsLst>
              <a:gs pos="0">
                <a:srgbClr val="010A07">
                  <a:alpha val="0"/>
                </a:srgbClr>
              </a:gs>
              <a:gs pos="100000">
                <a:srgbClr val="010A07">
                  <a:alpha val="92000"/>
                </a:srgbClr>
              </a:gs>
            </a:gsLst>
            <a:lin ang="5400000" scaled="1"/>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p>
        </p:txBody>
      </p:sp>
      <p:sp>
        <p:nvSpPr>
          <p:cNvPr id="11" name="Arrow: Pentagon 10"/>
          <p:cNvSpPr/>
          <p:nvPr userDrawn="1"/>
        </p:nvSpPr>
        <p:spPr>
          <a:xfrm>
            <a:off x="2" y="1"/>
            <a:ext cx="5984044" cy="6959396"/>
          </a:xfrm>
          <a:prstGeom prst="homePlate">
            <a:avLst>
              <a:gd name="adj" fmla="val 18227"/>
            </a:avLst>
          </a:prstGeom>
          <a:solidFill>
            <a:schemeClr val="accent1">
              <a:lumMod val="7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7" tIns="91427" rIns="91427" bIns="91427" numCol="1" spcCol="0" rtlCol="0" fromWordArt="0" anchor="b" anchorCtr="0" forceAA="0" compatLnSpc="1">
            <a:prstTxWarp prst="textNoShape">
              <a:avLst/>
            </a:prstTxWarp>
            <a:noAutofit/>
          </a:bodyPr>
          <a:lstStyle/>
          <a:p>
            <a:pPr algn="r"/>
            <a:endParaRPr lang="en-US" sz="1199" dirty="0"/>
          </a:p>
        </p:txBody>
      </p:sp>
      <p:sp>
        <p:nvSpPr>
          <p:cNvPr id="17" name="Arrow: Pentagon 16"/>
          <p:cNvSpPr/>
          <p:nvPr userDrawn="1"/>
        </p:nvSpPr>
        <p:spPr>
          <a:xfrm>
            <a:off x="2" y="0"/>
            <a:ext cx="5721530" cy="6994525"/>
          </a:xfrm>
          <a:prstGeom prst="homePlate">
            <a:avLst>
              <a:gd name="adj" fmla="val 18227"/>
            </a:avLst>
          </a:pr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7" tIns="91427" rIns="91427" bIns="91427" numCol="1" spcCol="0" rtlCol="0" fromWordArt="0" anchor="b" anchorCtr="0" forceAA="0" compatLnSpc="1">
            <a:prstTxWarp prst="textNoShape">
              <a:avLst/>
            </a:prstTxWarp>
            <a:noAutofit/>
          </a:bodyPr>
          <a:lstStyle/>
          <a:p>
            <a:pPr algn="r"/>
            <a:endParaRPr lang="en-US" sz="1199" dirty="0"/>
          </a:p>
        </p:txBody>
      </p:sp>
      <p:sp>
        <p:nvSpPr>
          <p:cNvPr id="13" name="Title 1"/>
          <p:cNvSpPr>
            <a:spLocks noGrp="1"/>
          </p:cNvSpPr>
          <p:nvPr>
            <p:ph type="title" hasCustomPrompt="1"/>
          </p:nvPr>
        </p:nvSpPr>
        <p:spPr bwMode="auto">
          <a:xfrm>
            <a:off x="262516" y="1442352"/>
            <a:ext cx="6409113" cy="2331569"/>
          </a:xfrm>
          <a:noFill/>
        </p:spPr>
        <p:txBody>
          <a:bodyPr lIns="146304" tIns="91440" rIns="146304" bIns="0" anchor="t" anchorCtr="0"/>
          <a:lstStyle>
            <a:lvl1pPr marL="0" algn="l" defTabSz="914224" rtl="0" eaLnBrk="1" latinLnBrk="0" hangingPunct="1">
              <a:defRPr lang="en-US" sz="5000" b="0" kern="1200" spc="-150" dirty="0">
                <a:solidFill>
                  <a:srgbClr val="FFFFFF"/>
                </a:solidFill>
                <a:latin typeface="Segoe UI Semibold" panose="020B0702040204020203" pitchFamily="34" charset="0"/>
                <a:ea typeface="+mn-ea"/>
                <a:cs typeface="Segoe UI Semibold" panose="020B0702040204020203" pitchFamily="34" charset="0"/>
              </a:defRPr>
            </a:lvl1pPr>
          </a:lstStyle>
          <a:p>
            <a:r>
              <a:rPr lang="en-US" dirty="0"/>
              <a:t>Presentation title</a:t>
            </a:r>
          </a:p>
        </p:txBody>
      </p:sp>
      <p:sp>
        <p:nvSpPr>
          <p:cNvPr id="14" name="Text Placeholder 2"/>
          <p:cNvSpPr>
            <a:spLocks noGrp="1"/>
          </p:cNvSpPr>
          <p:nvPr>
            <p:ph type="body" sz="quarter" idx="14" hasCustomPrompt="1"/>
          </p:nvPr>
        </p:nvSpPr>
        <p:spPr bwMode="auto">
          <a:xfrm>
            <a:off x="269177" y="3790982"/>
            <a:ext cx="6402452" cy="1386589"/>
          </a:xfrm>
        </p:spPr>
        <p:txBody>
          <a:bodyPr tIns="0" bIns="109728">
            <a:noAutofit/>
          </a:bodyPr>
          <a:lstStyle>
            <a:lvl1pPr marL="0" indent="0" algn="l" defTabSz="914224" rtl="0" eaLnBrk="1" latinLnBrk="0" hangingPunct="1">
              <a:spcBef>
                <a:spcPts val="0"/>
              </a:spcBef>
              <a:buNone/>
              <a:defRPr lang="en-US" sz="2500" kern="1200" spc="-150" baseline="0" dirty="0" smtClean="0">
                <a:solidFill>
                  <a:srgbClr val="FFFFFF"/>
                </a:solidFill>
                <a:latin typeface="+mn-lt"/>
                <a:ea typeface="+mn-ea"/>
                <a:cs typeface="Bodoni Std Bold Italic"/>
              </a:defRPr>
            </a:lvl1pPr>
          </a:lstStyle>
          <a:p>
            <a:pPr lvl="0"/>
            <a:r>
              <a:rPr lang="en-US" dirty="0"/>
              <a:t>Subtitle</a:t>
            </a:r>
          </a:p>
        </p:txBody>
      </p:sp>
      <p:pic>
        <p:nvPicPr>
          <p:cNvPr id="18" name="Picture 17"/>
          <p:cNvPicPr>
            <a:picLocks noChangeAspect="1"/>
          </p:cNvPicPr>
          <p:nvPr userDrawn="1"/>
        </p:nvPicPr>
        <p:blipFill>
          <a:blip r:embed="rId3"/>
          <a:stretch>
            <a:fillRect/>
          </a:stretch>
        </p:blipFill>
        <p:spPr>
          <a:xfrm>
            <a:off x="496552" y="553342"/>
            <a:ext cx="1537402" cy="335669"/>
          </a:xfrm>
          <a:prstGeom prst="rect">
            <a:avLst/>
          </a:prstGeom>
        </p:spPr>
      </p:pic>
    </p:spTree>
    <p:extLst>
      <p:ext uri="{BB962C8B-B14F-4D97-AF65-F5344CB8AC3E}">
        <p14:creationId xmlns:p14="http://schemas.microsoft.com/office/powerpoint/2010/main" val="212056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_Subtitl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300238"/>
            <a:ext cx="11889564" cy="822960"/>
          </a:xfrm>
        </p:spPr>
        <p:txBody>
          <a:bodyPr/>
          <a:lstStyle>
            <a:lvl1pPr marL="0" algn="l" defTabSz="914053" rtl="0" eaLnBrk="1" latinLnBrk="0" hangingPunct="1">
              <a:spcBef>
                <a:spcPct val="0"/>
              </a:spcBef>
              <a:buNone/>
              <a:defRPr lang="en-US" sz="3999" b="0" i="0" u="none" kern="1200" spc="-150" baseline="0" dirty="0">
                <a:solidFill>
                  <a:schemeClr val="tx1"/>
                </a:solidFill>
                <a:latin typeface="Segoe UI Semibold" charset="0"/>
                <a:ea typeface="Segoe UI Semibold" charset="0"/>
                <a:cs typeface="Segoe UI Semibold" charset="0"/>
              </a:defRPr>
            </a:lvl1pPr>
          </a:lstStyle>
          <a:p>
            <a:r>
              <a:rPr lang="en-US" dirty="0"/>
              <a:t>Click to edit Master title style</a:t>
            </a:r>
          </a:p>
        </p:txBody>
      </p:sp>
    </p:spTree>
    <p:extLst>
      <p:ext uri="{BB962C8B-B14F-4D97-AF65-F5344CB8AC3E}">
        <p14:creationId xmlns:p14="http://schemas.microsoft.com/office/powerpoint/2010/main" val="401433446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9" y="6292889"/>
            <a:ext cx="11856403"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chemeClr val="tx1"/>
                    </a:gs>
                    <a:gs pos="100000">
                      <a:schemeClr val="tx1"/>
                    </a:gs>
                  </a:gsLst>
                  <a:lin ang="5400000" scaled="0"/>
                </a:gradFill>
                <a:cs typeface="Segoe UI" pitchFamily="34" charset="0"/>
              </a:rPr>
              <a:t>©</a:t>
            </a:r>
            <a:r>
              <a:rPr lang="en-US" sz="700" baseline="0" dirty="0">
                <a:gradFill>
                  <a:gsLst>
                    <a:gs pos="0">
                      <a:schemeClr val="tx1"/>
                    </a:gs>
                    <a:gs pos="100000">
                      <a:schemeClr val="tx1"/>
                    </a:gs>
                  </a:gsLst>
                  <a:lin ang="5400000" scaled="0"/>
                </a:gradFill>
                <a:cs typeface="Segoe UI" pitchFamily="34" charset="0"/>
              </a:rPr>
              <a:t> Copyright</a:t>
            </a:r>
            <a:r>
              <a:rPr lang="en-US" sz="700" dirty="0">
                <a:gradFill>
                  <a:gsLst>
                    <a:gs pos="0">
                      <a:schemeClr val="tx1"/>
                    </a:gs>
                    <a:gs pos="100000">
                      <a:schemeClr val="tx1"/>
                    </a:gs>
                  </a:gsLst>
                  <a:lin ang="5400000" scaled="0"/>
                </a:gradFill>
                <a:cs typeface="Segoe UI" pitchFamily="34" charset="0"/>
              </a:rPr>
              <a:t> Microsoft Corporation. All rights reserved.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1"/>
            <a:ext cx="3288506" cy="704444"/>
          </a:xfrm>
          <a:prstGeom prst="rect">
            <a:avLst/>
          </a:prstGeom>
        </p:spPr>
      </p:pic>
    </p:spTree>
    <p:extLst>
      <p:ext uri="{BB962C8B-B14F-4D97-AF65-F5344CB8AC3E}">
        <p14:creationId xmlns:p14="http://schemas.microsoft.com/office/powerpoint/2010/main" val="219781439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46" y="1212851"/>
            <a:ext cx="11887200" cy="2051344"/>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384" indent="0">
              <a:buNone/>
              <a:defRPr/>
            </a:lvl3pPr>
            <a:lvl4pPr marL="456767" indent="0">
              <a:buNone/>
              <a:defRPr/>
            </a:lvl4pPr>
            <a:lvl5pPr marL="68515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9"/>
          <p:cNvSpPr>
            <a:spLocks noGrp="1"/>
          </p:cNvSpPr>
          <p:nvPr>
            <p:ph type="sldNum" sz="quarter" idx="12"/>
          </p:nvPr>
        </p:nvSpPr>
        <p:spPr>
          <a:xfrm>
            <a:off x="11864397" y="6647899"/>
            <a:ext cx="572078" cy="223825"/>
          </a:xfrm>
          <a:prstGeom prst="rect">
            <a:avLst/>
          </a:prstGeom>
        </p:spPr>
        <p:txBody>
          <a:bodyPr lIns="121899" tIns="60949" rIns="121899" bIns="60949" anchor="ctr"/>
          <a:lstStyle>
            <a:lvl1pPr algn="l">
              <a:defRPr sz="1020">
                <a:solidFill>
                  <a:schemeClr val="tx1"/>
                </a:solidFill>
              </a:defRPr>
            </a:lvl1pPr>
          </a:lstStyle>
          <a:p>
            <a:fld id="{727B4C2D-45E2-4621-8491-2995EB46A674}"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329708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1"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399"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2" y="3509753"/>
            <a:ext cx="7315137" cy="1828007"/>
          </a:xfrm>
          <a:noFill/>
        </p:spPr>
        <p:txBody>
          <a:bodyPr lIns="146304" tIns="109728" rIns="146304" bIns="109728">
            <a:noAutofit/>
          </a:bodyPr>
          <a:lstStyle>
            <a:lvl1pPr marL="0" indent="0">
              <a:spcBef>
                <a:spcPts val="0"/>
              </a:spcBef>
              <a:buNone/>
              <a:defRPr sz="3199"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0693494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45" y="1212851"/>
            <a:ext cx="11887200" cy="2051344"/>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428" indent="0">
              <a:buNone/>
              <a:defRPr/>
            </a:lvl3pPr>
            <a:lvl4pPr marL="456855" indent="0">
              <a:buNone/>
              <a:defRPr/>
            </a:lvl4pPr>
            <a:lvl5pPr marL="685283"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9"/>
          <p:cNvSpPr>
            <a:spLocks noGrp="1"/>
          </p:cNvSpPr>
          <p:nvPr>
            <p:ph type="sldNum" sz="quarter" idx="12"/>
          </p:nvPr>
        </p:nvSpPr>
        <p:spPr>
          <a:xfrm>
            <a:off x="11864397" y="6770700"/>
            <a:ext cx="572078" cy="223825"/>
          </a:xfrm>
          <a:prstGeom prst="rect">
            <a:avLst/>
          </a:prstGeom>
        </p:spPr>
        <p:txBody>
          <a:bodyPr lIns="121899" tIns="60949" rIns="121899" bIns="60949" anchor="ctr"/>
          <a:lstStyle>
            <a:lvl1pPr algn="l">
              <a:defRPr sz="1224">
                <a:solidFill>
                  <a:schemeClr val="tx1"/>
                </a:solidFill>
              </a:defRPr>
            </a:lvl1pPr>
          </a:lstStyle>
          <a:p>
            <a:fld id="{727B4C2D-45E2-4621-8491-2995EB46A674}"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77899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45" y="1212856"/>
            <a:ext cx="11887200" cy="2120403"/>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5" name="Slide Number Placeholder 9"/>
          <p:cNvSpPr>
            <a:spLocks noGrp="1"/>
          </p:cNvSpPr>
          <p:nvPr>
            <p:ph type="sldNum" sz="quarter" idx="12"/>
          </p:nvPr>
        </p:nvSpPr>
        <p:spPr>
          <a:xfrm>
            <a:off x="11864397" y="6770700"/>
            <a:ext cx="572078" cy="223825"/>
          </a:xfrm>
          <a:prstGeom prst="rect">
            <a:avLst/>
          </a:prstGeom>
        </p:spPr>
        <p:txBody>
          <a:bodyPr lIns="121899" tIns="60949" rIns="121899" bIns="60949" anchor="ctr"/>
          <a:lstStyle>
            <a:lvl1pPr algn="l">
              <a:defRPr sz="1224">
                <a:solidFill>
                  <a:schemeClr val="tx1"/>
                </a:solidFill>
              </a:defRPr>
            </a:lvl1pPr>
          </a:lstStyle>
          <a:p>
            <a:fld id="{727B4C2D-45E2-4621-8491-2995EB46A674}"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186584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29661" y="422034"/>
            <a:ext cx="11375536" cy="762786"/>
          </a:xfrm>
        </p:spPr>
        <p:txBody>
          <a:bodyPr/>
          <a:lstStyle>
            <a:lvl1pPr>
              <a:defRPr sz="3672">
                <a:solidFill>
                  <a:schemeClr val="tx1"/>
                </a:solidFill>
              </a:defRPr>
            </a:lvl1pPr>
          </a:lstStyle>
          <a:p>
            <a:r>
              <a:rPr lang="en-US" dirty="0"/>
              <a:t>Click to edit Master title style</a:t>
            </a:r>
          </a:p>
        </p:txBody>
      </p:sp>
      <p:sp>
        <p:nvSpPr>
          <p:cNvPr id="5" name="Text Placeholder 4"/>
          <p:cNvSpPr>
            <a:spLocks noGrp="1"/>
          </p:cNvSpPr>
          <p:nvPr>
            <p:ph type="body" sz="quarter" idx="10"/>
          </p:nvPr>
        </p:nvSpPr>
        <p:spPr>
          <a:xfrm>
            <a:off x="529661" y="1287740"/>
            <a:ext cx="11375536" cy="1251444"/>
          </a:xfrm>
          <a:prstGeom prst="rect">
            <a:avLst/>
          </a:prstGeom>
        </p:spPr>
        <p:txBody>
          <a:bodyPr/>
          <a:lstStyle>
            <a:lvl1pPr marL="289818" indent="-289818">
              <a:buFont typeface="Wingdings" pitchFamily="2" charset="2"/>
              <a:buChar char=""/>
              <a:defRPr sz="2040">
                <a:latin typeface="+mn-lt"/>
              </a:defRPr>
            </a:lvl1pPr>
            <a:lvl2pPr marL="527824" indent="-238007">
              <a:buFont typeface="Wingdings" pitchFamily="2" charset="2"/>
              <a:buChar char=""/>
              <a:defRPr sz="1224">
                <a:latin typeface="+mn-lt"/>
              </a:defRPr>
            </a:lvl2pPr>
            <a:lvl3pPr marL="756116" indent="-228292">
              <a:buFont typeface="Wingdings" pitchFamily="2" charset="2"/>
              <a:buChar char=""/>
              <a:tabLst/>
              <a:defRPr sz="1122">
                <a:latin typeface="+mn-lt"/>
              </a:defRPr>
            </a:lvl3pPr>
            <a:lvl4pPr marL="932597" indent="-176481">
              <a:buFont typeface="Wingdings" pitchFamily="2" charset="2"/>
              <a:buChar char=""/>
              <a:defRPr sz="1071">
                <a:latin typeface="+mn-lt"/>
              </a:defRPr>
            </a:lvl4pPr>
            <a:lvl5pPr marL="1109078" indent="-176481">
              <a:buFont typeface="Wingdings" pitchFamily="2" charset="2"/>
              <a:buChar char=""/>
              <a:tabLst/>
              <a:defRPr sz="1071">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9"/>
          <p:cNvSpPr>
            <a:spLocks noGrp="1"/>
          </p:cNvSpPr>
          <p:nvPr>
            <p:ph type="sldNum" sz="quarter" idx="12"/>
          </p:nvPr>
        </p:nvSpPr>
        <p:spPr>
          <a:xfrm>
            <a:off x="11864397" y="6770700"/>
            <a:ext cx="572078" cy="223825"/>
          </a:xfrm>
          <a:prstGeom prst="rect">
            <a:avLst/>
          </a:prstGeom>
        </p:spPr>
        <p:txBody>
          <a:bodyPr lIns="121899" tIns="60949" rIns="121899" bIns="60949" anchor="ctr"/>
          <a:lstStyle>
            <a:lvl1pPr algn="l">
              <a:defRPr sz="1224">
                <a:solidFill>
                  <a:schemeClr val="tx1"/>
                </a:solidFill>
              </a:defRPr>
            </a:lvl1pPr>
          </a:lstStyle>
          <a:p>
            <a:fld id="{727B4C2D-45E2-4621-8491-2995EB46A674}"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214908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_Subtitl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300238"/>
            <a:ext cx="11889564" cy="822960"/>
          </a:xfrm>
        </p:spPr>
        <p:txBody>
          <a:bodyPr/>
          <a:lstStyle>
            <a:lvl1pPr marL="0" algn="l" defTabSz="914053" rtl="0" eaLnBrk="1" latinLnBrk="0" hangingPunct="1">
              <a:spcBef>
                <a:spcPct val="0"/>
              </a:spcBef>
              <a:buNone/>
              <a:defRPr lang="en-US" sz="3999" b="0" i="0" u="none" kern="1200" spc="-150" baseline="0" dirty="0">
                <a:solidFill>
                  <a:schemeClr val="tx1"/>
                </a:solidFill>
                <a:latin typeface="Segoe UI Semibold" charset="0"/>
                <a:ea typeface="Segoe UI Semibold" charset="0"/>
                <a:cs typeface="Segoe UI Semibold" charset="0"/>
              </a:defRPr>
            </a:lvl1pPr>
          </a:lstStyle>
          <a:p>
            <a:r>
              <a:rPr lang="en-US" dirty="0"/>
              <a:t>Click to edit Master title style</a:t>
            </a:r>
          </a:p>
        </p:txBody>
      </p:sp>
    </p:spTree>
    <p:extLst>
      <p:ext uri="{BB962C8B-B14F-4D97-AF65-F5344CB8AC3E}">
        <p14:creationId xmlns:p14="http://schemas.microsoft.com/office/powerpoint/2010/main" val="216703425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Rectangle 2"/>
          <p:cNvSpPr/>
          <p:nvPr userDrawn="1"/>
        </p:nvSpPr>
        <p:spPr bwMode="auto">
          <a:xfrm>
            <a:off x="0" y="6469063"/>
            <a:ext cx="12436475" cy="525463"/>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marL="0" marR="0" lvl="0" indent="0" algn="ctr" defTabSz="913923"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 name="Title 7"/>
          <p:cNvSpPr>
            <a:spLocks noGrp="1"/>
          </p:cNvSpPr>
          <p:nvPr>
            <p:ph type="title"/>
          </p:nvPr>
        </p:nvSpPr>
        <p:spPr/>
        <p:txBody>
          <a:bodyPr/>
          <a:lstStyle/>
          <a:p>
            <a:r>
              <a:rPr lang="en-US"/>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2467561300"/>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bwMode="auto">
          <a:xfrm>
            <a:off x="0" y="6469063"/>
            <a:ext cx="12436475" cy="525463"/>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3" fontAlgn="base">
              <a:spcBef>
                <a:spcPct val="0"/>
              </a:spcBef>
              <a:spcAft>
                <a:spcPct val="0"/>
              </a:spcAft>
              <a:defRPr/>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8" name="Title 7"/>
          <p:cNvSpPr>
            <a:spLocks noGrp="1"/>
          </p:cNvSpPr>
          <p:nvPr>
            <p:ph type="title"/>
          </p:nvPr>
        </p:nvSpPr>
        <p:spPr/>
        <p:txBody>
          <a:bodyPr/>
          <a:lstStyle/>
          <a:p>
            <a:r>
              <a:rPr lang="en-US"/>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3190191719"/>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bwMode="auto">
          <a:xfrm>
            <a:off x="0" y="6469063"/>
            <a:ext cx="12436475" cy="525463"/>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3" fontAlgn="base">
              <a:spcBef>
                <a:spcPct val="0"/>
              </a:spcBef>
              <a:spcAft>
                <a:spcPct val="0"/>
              </a:spcAft>
              <a:defRPr/>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8" name="Title 7"/>
          <p:cNvSpPr>
            <a:spLocks noGrp="1"/>
          </p:cNvSpPr>
          <p:nvPr>
            <p:ph type="title"/>
          </p:nvPr>
        </p:nvSpPr>
        <p:spPr>
          <a:xfrm>
            <a:off x="274702" y="296898"/>
            <a:ext cx="11887136" cy="904863"/>
          </a:xfrm>
        </p:spPr>
        <p:txBody>
          <a:bodyPr lIns="182880" tIns="146304" rIns="182880" bIns="146304"/>
          <a:lstStyle/>
          <a:p>
            <a:r>
              <a:rPr lang="en-US" dirty="0"/>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508" y="6678219"/>
            <a:ext cx="822951" cy="175415"/>
          </a:xfrm>
          <a:prstGeom prst="rect">
            <a:avLst/>
          </a:prstGeom>
        </p:spPr>
      </p:pic>
    </p:spTree>
    <p:extLst>
      <p:ext uri="{BB962C8B-B14F-4D97-AF65-F5344CB8AC3E}">
        <p14:creationId xmlns:p14="http://schemas.microsoft.com/office/powerpoint/2010/main" val="270472080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0" y="1965644"/>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28526581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1"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399"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2" y="3509753"/>
            <a:ext cx="7315137" cy="1828007"/>
          </a:xfrm>
          <a:noFill/>
        </p:spPr>
        <p:txBody>
          <a:bodyPr lIns="146304" tIns="109728" rIns="146304" bIns="109728">
            <a:noAutofit/>
          </a:bodyPr>
          <a:lstStyle>
            <a:lvl1pPr marL="0" indent="0">
              <a:spcBef>
                <a:spcPts val="0"/>
              </a:spcBef>
              <a:buNone/>
              <a:defRPr sz="3199"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5010746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742278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604453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2881"/>
          </a:xfrm>
        </p:spPr>
        <p:txBody>
          <a:bodyPr>
            <a:spAutoFit/>
          </a:bodyPr>
          <a:lstStyle>
            <a:lvl1pPr>
              <a:defRPr sz="3999">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586979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2881"/>
          </a:xfrm>
        </p:spPr>
        <p:txBody>
          <a:bodyPr>
            <a:spAutoFit/>
          </a:bodyPr>
          <a:lstStyle>
            <a:lvl1pPr>
              <a:defRPr sz="3999"/>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334920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922188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50887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50"/>
            <a:ext cx="5486399" cy="1985506"/>
          </a:xfrm>
        </p:spPr>
        <p:txBody>
          <a:bodyPr wrap="square">
            <a:spAutoFit/>
          </a:bodyPr>
          <a:lstStyle>
            <a:lvl1pPr marL="287282" indent="-287282">
              <a:spcBef>
                <a:spcPts val="1224"/>
              </a:spcBef>
              <a:buClr>
                <a:schemeClr val="tx2"/>
              </a:buClr>
              <a:buFont typeface="Arial" pitchFamily="34" charset="0"/>
              <a:buChar char="•"/>
              <a:defRPr sz="31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50"/>
            <a:ext cx="5486399" cy="1985506"/>
          </a:xfrm>
        </p:spPr>
        <p:txBody>
          <a:bodyPr wrap="square">
            <a:spAutoFit/>
          </a:bodyPr>
          <a:lstStyle>
            <a:lvl1pPr marL="287282" indent="-287282">
              <a:spcBef>
                <a:spcPts val="1224"/>
              </a:spcBef>
              <a:buClr>
                <a:schemeClr val="tx2"/>
              </a:buClr>
              <a:buFont typeface="Arial" pitchFamily="34" charset="0"/>
              <a:buChar char="•"/>
              <a:defRPr sz="31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376524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50"/>
            <a:ext cx="5486399" cy="1985506"/>
          </a:xfrm>
        </p:spPr>
        <p:txBody>
          <a:bodyPr wrap="square">
            <a:spAutoFit/>
          </a:bodyPr>
          <a:lstStyle>
            <a:lvl1pPr marL="287282" indent="-287282">
              <a:spcBef>
                <a:spcPts val="1224"/>
              </a:spcBef>
              <a:buClr>
                <a:schemeClr val="tx1"/>
              </a:buClr>
              <a:buFont typeface="Arial" pitchFamily="34" charset="0"/>
              <a:buChar char="•"/>
              <a:defRPr sz="31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50"/>
            <a:ext cx="5486399" cy="1985506"/>
          </a:xfrm>
        </p:spPr>
        <p:txBody>
          <a:bodyPr wrap="square">
            <a:spAutoFit/>
          </a:bodyPr>
          <a:lstStyle>
            <a:lvl1pPr marL="287282" indent="-287282">
              <a:spcBef>
                <a:spcPts val="1224"/>
              </a:spcBef>
              <a:buClr>
                <a:schemeClr val="tx1"/>
              </a:buClr>
              <a:buFont typeface="Arial" pitchFamily="34" charset="0"/>
              <a:buChar char="•"/>
              <a:defRPr sz="31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97955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168322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70"/>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563"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46283" rIns="182854" bIns="146283"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563"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9" y="4868863"/>
            <a:ext cx="5943600" cy="1827214"/>
          </a:xfrm>
        </p:spPr>
        <p:txBody>
          <a:bodyPr lIns="182880" tIns="146304" rIns="182880" bIns="146304" anchor="ctr">
            <a:noAutofit/>
          </a:bodyPr>
          <a:lstStyle>
            <a:lvl1pPr marL="0" indent="0" algn="ctr">
              <a:buNone/>
              <a:defRPr sz="3199">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226613304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4"/>
            <a:ext cx="8228299" cy="1181862"/>
          </a:xfrm>
          <a:noFill/>
        </p:spPr>
        <p:txBody>
          <a:bodyPr wrap="square" tIns="91440" bIns="91440" anchor="t" anchorCtr="0">
            <a:spAutoFit/>
          </a:bodyPr>
          <a:lstStyle>
            <a:lvl1pPr>
              <a:defRPr sz="7198"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3954463"/>
            <a:ext cx="8229599" cy="738664"/>
          </a:xfrm>
          <a:noFill/>
        </p:spPr>
        <p:txBody>
          <a:bodyPr wrap="square" lIns="182880" tIns="146304" rIns="182880" bIns="146304">
            <a:spAutoFit/>
          </a:bodyPr>
          <a:lstStyle>
            <a:lvl1pPr marL="0" indent="0">
              <a:spcBef>
                <a:spcPts val="0"/>
              </a:spcBef>
              <a:buNone/>
              <a:defRPr sz="3199"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7416659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4"/>
            <a:ext cx="8229599" cy="1181862"/>
          </a:xfrm>
          <a:noFill/>
        </p:spPr>
        <p:txBody>
          <a:bodyPr wrap="square" tIns="91440" bIns="91440" anchor="t" anchorCtr="0">
            <a:spAutoFit/>
          </a:bodyPr>
          <a:lstStyle>
            <a:lvl1pPr>
              <a:defRPr sz="7198"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4633984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63375036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1887665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125835492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18672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5728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8"/>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39104895"/>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7"/>
            <a:ext cx="118871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3302082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62463603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Title &amp; Non-bulleted text">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74639" y="1212851"/>
            <a:ext cx="11889564" cy="2059025"/>
          </a:xfrm>
        </p:spPr>
        <p:txBody>
          <a:bodyPr/>
          <a:lstStyle>
            <a:lvl1pPr marL="0" indent="0">
              <a:buNone/>
              <a:defRPr>
                <a:solidFill>
                  <a:schemeClr val="bg1">
                    <a:lumMod val="65000"/>
                  </a:schemeClr>
                </a:solidFill>
              </a:defRPr>
            </a:lvl1pPr>
            <a:lvl2pPr marL="28563" indent="0">
              <a:buNone/>
              <a:defRPr sz="2000">
                <a:solidFill>
                  <a:schemeClr val="bg1">
                    <a:lumMod val="65000"/>
                  </a:schemeClr>
                </a:solidFill>
              </a:defRPr>
            </a:lvl2pPr>
            <a:lvl3pPr marL="223752" indent="0">
              <a:buNone/>
              <a:defRPr sz="2000">
                <a:solidFill>
                  <a:schemeClr val="bg1">
                    <a:lumMod val="65000"/>
                  </a:schemeClr>
                </a:solidFill>
              </a:defRPr>
            </a:lvl3pPr>
            <a:lvl4pPr marL="476068" indent="0">
              <a:buNone/>
              <a:defRPr sz="1800">
                <a:solidFill>
                  <a:schemeClr val="bg1">
                    <a:lumMod val="65000"/>
                  </a:schemeClr>
                </a:solidFill>
              </a:defRPr>
            </a:lvl4pPr>
            <a:lvl5pPr marL="739490" indent="0">
              <a:buNone/>
              <a:defRPr sz="1800">
                <a:solidFill>
                  <a:schemeClr val="bg1">
                    <a:lumMod val="6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74639" y="295276"/>
            <a:ext cx="11889564" cy="917575"/>
          </a:xfrm>
        </p:spPr>
        <p:txBody>
          <a:bodyPr/>
          <a:lstStyle>
            <a:lvl1pPr>
              <a:defRPr>
                <a:solidFill>
                  <a:srgbClr val="FB9D05"/>
                </a:solidFill>
              </a:defRPr>
            </a:lvl1pPr>
          </a:lstStyle>
          <a:p>
            <a:r>
              <a:rPr lang="en-US" dirty="0"/>
              <a:t>Click to edit Master title style</a:t>
            </a:r>
          </a:p>
        </p:txBody>
      </p:sp>
    </p:spTree>
    <p:extLst>
      <p:ext uri="{BB962C8B-B14F-4D97-AF65-F5344CB8AC3E}">
        <p14:creationId xmlns:p14="http://schemas.microsoft.com/office/powerpoint/2010/main" val="1807701110"/>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45" y="1212851"/>
            <a:ext cx="11887200" cy="2051344"/>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428" indent="0">
              <a:buNone/>
              <a:defRPr/>
            </a:lvl3pPr>
            <a:lvl4pPr marL="456855" indent="0">
              <a:buNone/>
              <a:defRPr/>
            </a:lvl4pPr>
            <a:lvl5pPr marL="685283"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9"/>
          <p:cNvSpPr>
            <a:spLocks noGrp="1"/>
          </p:cNvSpPr>
          <p:nvPr>
            <p:ph type="sldNum" sz="quarter" idx="12"/>
          </p:nvPr>
        </p:nvSpPr>
        <p:spPr>
          <a:xfrm>
            <a:off x="11864397" y="6770700"/>
            <a:ext cx="572078" cy="223825"/>
          </a:xfrm>
          <a:prstGeom prst="rect">
            <a:avLst/>
          </a:prstGeom>
        </p:spPr>
        <p:txBody>
          <a:bodyPr lIns="121899" tIns="60949" rIns="121899" bIns="60949" anchor="ctr"/>
          <a:lstStyle>
            <a:lvl1pPr algn="l">
              <a:defRPr sz="1224">
                <a:solidFill>
                  <a:schemeClr val="tx1"/>
                </a:solidFill>
              </a:defRPr>
            </a:lvl1pPr>
          </a:lstStyle>
          <a:p>
            <a:fld id="{727B4C2D-45E2-4621-8491-2995EB46A674}" type="slidenum">
              <a:rPr lang="en-US" smtClean="0">
                <a:solidFill>
                  <a:srgbClr val="505050"/>
                </a:solidFill>
              </a:rPr>
              <a:pPr/>
              <a:t>‹#›</a:t>
            </a:fld>
            <a:endParaRPr lang="en-US">
              <a:solidFill>
                <a:srgbClr val="505050"/>
              </a:solidFill>
            </a:endParaRPr>
          </a:p>
        </p:txBody>
      </p:sp>
    </p:spTree>
    <p:extLst>
      <p:ext uri="{BB962C8B-B14F-4D97-AF65-F5344CB8AC3E}">
        <p14:creationId xmlns:p14="http://schemas.microsoft.com/office/powerpoint/2010/main" val="93163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45" y="1212856"/>
            <a:ext cx="11887200" cy="2120403"/>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9"/>
          <p:cNvSpPr>
            <a:spLocks noGrp="1"/>
          </p:cNvSpPr>
          <p:nvPr>
            <p:ph type="sldNum" sz="quarter" idx="12"/>
          </p:nvPr>
        </p:nvSpPr>
        <p:spPr>
          <a:xfrm>
            <a:off x="11864397" y="6770700"/>
            <a:ext cx="572078" cy="223825"/>
          </a:xfrm>
          <a:prstGeom prst="rect">
            <a:avLst/>
          </a:prstGeom>
        </p:spPr>
        <p:txBody>
          <a:bodyPr lIns="121899" tIns="60949" rIns="121899" bIns="60949" anchor="ctr"/>
          <a:lstStyle>
            <a:lvl1pPr algn="l">
              <a:defRPr sz="1224">
                <a:solidFill>
                  <a:schemeClr val="tx1"/>
                </a:solidFill>
              </a:defRPr>
            </a:lvl1pPr>
          </a:lstStyle>
          <a:p>
            <a:fld id="{727B4C2D-45E2-4621-8491-2995EB46A674}" type="slidenum">
              <a:rPr lang="en-US" smtClean="0">
                <a:solidFill>
                  <a:srgbClr val="505050"/>
                </a:solidFill>
              </a:rPr>
              <a:pPr/>
              <a:t>‹#›</a:t>
            </a:fld>
            <a:endParaRPr lang="en-US">
              <a:solidFill>
                <a:srgbClr val="505050"/>
              </a:solidFill>
            </a:endParaRPr>
          </a:p>
        </p:txBody>
      </p:sp>
    </p:spTree>
    <p:extLst>
      <p:ext uri="{BB962C8B-B14F-4D97-AF65-F5344CB8AC3E}">
        <p14:creationId xmlns:p14="http://schemas.microsoft.com/office/powerpoint/2010/main" val="384233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19" Type="http://schemas.openxmlformats.org/officeDocument/2006/relationships/theme" Target="../theme/theme10.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3" Type="http://schemas.openxmlformats.org/officeDocument/2006/relationships/slideLayout" Target="../slideLayouts/slideLayout123.xml"/><Relationship Id="rId21" Type="http://schemas.openxmlformats.org/officeDocument/2006/relationships/slideLayout" Target="../slideLayouts/slideLayout141.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5.xml"/><Relationship Id="rId7" Type="http://schemas.openxmlformats.org/officeDocument/2006/relationships/image" Target="../media/image8.pn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4.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70.xml"/><Relationship Id="rId7" Type="http://schemas.openxmlformats.org/officeDocument/2006/relationships/image" Target="../media/image12.png"/><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theme" Target="../theme/theme5.xml"/><Relationship Id="rId5" Type="http://schemas.openxmlformats.org/officeDocument/2006/relationships/slideLayout" Target="../slideLayouts/slideLayout72.xml"/><Relationship Id="rId4"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6.xml"/><Relationship Id="rId1"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7.xml"/><Relationship Id="rId1"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theme" Target="../theme/theme8.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00.xml"/><Relationship Id="rId7" Type="http://schemas.openxmlformats.org/officeDocument/2006/relationships/image" Target="../media/image12.png"/><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theme" Target="../theme/theme9.xml"/><Relationship Id="rId5" Type="http://schemas.openxmlformats.org/officeDocument/2006/relationships/slideLayout" Target="../slideLayouts/slideLayout102.xml"/><Relationship Id="rId4"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0" r:id="rId1"/>
    <p:sldLayoutId id="2147484295" r:id="rId2"/>
    <p:sldLayoutId id="2147484240" r:id="rId3"/>
    <p:sldLayoutId id="2147484296" r:id="rId4"/>
    <p:sldLayoutId id="2147484241" r:id="rId5"/>
    <p:sldLayoutId id="2147484297" r:id="rId6"/>
    <p:sldLayoutId id="2147484244" r:id="rId7"/>
    <p:sldLayoutId id="2147484298" r:id="rId8"/>
    <p:sldLayoutId id="2147484245" r:id="rId9"/>
    <p:sldLayoutId id="2147484247" r:id="rId10"/>
    <p:sldLayoutId id="2147484331" r:id="rId11"/>
    <p:sldLayoutId id="2147484249" r:id="rId12"/>
    <p:sldLayoutId id="2147484301" r:id="rId13"/>
    <p:sldLayoutId id="2147484251" r:id="rId14"/>
    <p:sldLayoutId id="2147484252" r:id="rId15"/>
    <p:sldLayoutId id="2147484254" r:id="rId16"/>
    <p:sldLayoutId id="2147484365" r:id="rId17"/>
    <p:sldLayoutId id="2147484257" r:id="rId18"/>
    <p:sldLayoutId id="2147484258" r:id="rId19"/>
    <p:sldLayoutId id="2147484260" r:id="rId20"/>
    <p:sldLayoutId id="2147484299" r:id="rId21"/>
    <p:sldLayoutId id="21474842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1" y="1212852"/>
            <a:ext cx="11887198" cy="2134413"/>
          </a:xfrm>
          <a:prstGeom prst="rect">
            <a:avLst/>
          </a:prstGeom>
        </p:spPr>
        <p:txBody>
          <a:bodyPr vert="horz" wrap="square" lIns="146304" tIns="91440" rIns="146304" bIns="91440" rtlCol="0">
            <a:spAutoFit/>
          </a:bodyPr>
          <a:lstStyle/>
          <a:p>
            <a:pPr marL="342834" marR="0" lvl="0" indent="-342834" algn="l" defTabSz="932563"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088" marR="0" lvl="1" indent="-241253" algn="l" defTabSz="932563"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4" y="-8395"/>
            <a:ext cx="955641" cy="5775363"/>
            <a:chOff x="12618967" y="-8396"/>
            <a:chExt cx="955641" cy="5775363"/>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293"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293"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293"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293"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293"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293"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293"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293"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79639" y="256928"/>
              <a:ext cx="860293" cy="329645"/>
            </a:xfrm>
            <a:prstGeom prst="rect">
              <a:avLst/>
            </a:prstGeom>
            <a:noFill/>
          </p:spPr>
          <p:txBody>
            <a:bodyPr wrap="none" lIns="0" tIns="91440" rIns="182880" bIns="91440" rtlCol="0">
              <a:spAutoFit/>
            </a:bodyPr>
            <a:lstStyle/>
            <a:p>
              <a:pPr marL="0" algn="l" defTabSz="932563"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15628" y="4227340"/>
              <a:ext cx="2709380" cy="329645"/>
            </a:xfrm>
            <a:prstGeom prst="rect">
              <a:avLst/>
            </a:prstGeom>
            <a:noFill/>
          </p:spPr>
          <p:txBody>
            <a:bodyPr wrap="none" lIns="0" tIns="91440" rIns="182880" bIns="91440" rtlCol="0">
              <a:spAutoFit/>
            </a:bodyPr>
            <a:lstStyle/>
            <a:p>
              <a:pPr marL="0" algn="l" defTabSz="932563"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293"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454740847"/>
      </p:ext>
    </p:extLst>
  </p:cSld>
  <p:clrMap bg1="dk1" tx1="lt1" bg2="dk2" tx2="lt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 id="2147484424" r:id="rId12"/>
    <p:sldLayoutId id="2147484425" r:id="rId13"/>
    <p:sldLayoutId id="2147484426" r:id="rId14"/>
    <p:sldLayoutId id="2147484427" r:id="rId15"/>
    <p:sldLayoutId id="2147484428" r:id="rId16"/>
    <p:sldLayoutId id="2147484429" r:id="rId17"/>
    <p:sldLayoutId id="2147484430" r:id="rId18"/>
  </p:sldLayoutIdLst>
  <p:transition>
    <p:fade/>
  </p:transition>
  <p:txStyles>
    <p:titleStyle>
      <a:lvl1pPr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lang="en-US" sz="3999" kern="1200" spc="0" baseline="0" dirty="0" smtClean="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823201252"/>
      </p:ext>
    </p:extLst>
  </p:cSld>
  <p:clrMap bg1="lt1" tx1="dk1" bg2="lt2" tx2="dk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 id="2147484436" r:id="rId5"/>
    <p:sldLayoutId id="2147484437" r:id="rId6"/>
    <p:sldLayoutId id="2147484438" r:id="rId7"/>
    <p:sldLayoutId id="2147484439" r:id="rId8"/>
    <p:sldLayoutId id="2147484440" r:id="rId9"/>
    <p:sldLayoutId id="2147484441" r:id="rId10"/>
    <p:sldLayoutId id="2147484442" r:id="rId11"/>
    <p:sldLayoutId id="2147484443" r:id="rId12"/>
    <p:sldLayoutId id="2147484444" r:id="rId13"/>
    <p:sldLayoutId id="2147484445" r:id="rId14"/>
    <p:sldLayoutId id="2147484446" r:id="rId15"/>
    <p:sldLayoutId id="2147484447" r:id="rId16"/>
    <p:sldLayoutId id="2147484448" r:id="rId17"/>
    <p:sldLayoutId id="2147484449" r:id="rId18"/>
    <p:sldLayoutId id="2147484450" r:id="rId19"/>
    <p:sldLayoutId id="2147484451" r:id="rId20"/>
    <p:sldLayoutId id="2147484452"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64" r:id="rId14"/>
    <p:sldLayoutId id="2147484324" r:id="rId15"/>
    <p:sldLayoutId id="2147484325" r:id="rId16"/>
    <p:sldLayoutId id="2147484326" r:id="rId17"/>
    <p:sldLayoutId id="2147484327" r:id="rId18"/>
    <p:sldLayoutId id="2147484328" r:id="rId19"/>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1"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7"/>
          <a:stretch>
            <a:fillRect/>
          </a:stretch>
        </p:blipFill>
        <p:spPr>
          <a:xfrm rot="5400000">
            <a:off x="9393899" y="3050514"/>
            <a:ext cx="6995160" cy="894134"/>
          </a:xfrm>
          <a:prstGeom prst="rect">
            <a:avLst/>
          </a:prstGeom>
        </p:spPr>
      </p:pic>
    </p:spTree>
    <p:extLst>
      <p:ext uri="{BB962C8B-B14F-4D97-AF65-F5344CB8AC3E}">
        <p14:creationId xmlns:p14="http://schemas.microsoft.com/office/powerpoint/2010/main" val="1051095167"/>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Lst>
  <p:transition>
    <p:fade/>
  </p:transition>
  <p:txStyles>
    <p:titleStyle>
      <a:lvl1pPr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81"/>
            <a:ext cx="11889564" cy="917575"/>
          </a:xfrm>
          <a:prstGeom prst="rect">
            <a:avLst/>
          </a:prstGeom>
        </p:spPr>
        <p:txBody>
          <a:bodyPr vert="horz" wrap="square" lIns="149160" tIns="93225" rIns="149160" bIns="93225"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7" y="1212857"/>
            <a:ext cx="11887198" cy="2120403"/>
          </a:xfrm>
          <a:prstGeom prst="rect">
            <a:avLst/>
          </a:prstGeom>
        </p:spPr>
        <p:txBody>
          <a:bodyPr vert="horz" wrap="square" lIns="149160" tIns="93225" rIns="149160" bIns="93225"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0532401" y="1944342"/>
            <a:ext cx="4298019" cy="409351"/>
          </a:xfrm>
          <a:prstGeom prst="rect">
            <a:avLst/>
          </a:prstGeom>
        </p:spPr>
      </p:pic>
      <p:sp>
        <p:nvSpPr>
          <p:cNvPr id="9" name="Slide Number Placeholder 9"/>
          <p:cNvSpPr>
            <a:spLocks noGrp="1"/>
          </p:cNvSpPr>
          <p:nvPr>
            <p:ph type="sldNum" sz="quarter" idx="4"/>
          </p:nvPr>
        </p:nvSpPr>
        <p:spPr>
          <a:xfrm>
            <a:off x="11864397" y="6770700"/>
            <a:ext cx="572078" cy="223825"/>
          </a:xfrm>
          <a:prstGeom prst="rect">
            <a:avLst/>
          </a:prstGeom>
        </p:spPr>
        <p:txBody>
          <a:bodyPr lIns="121899" tIns="60949" rIns="121899" bIns="60949" anchor="ctr"/>
          <a:lstStyle>
            <a:lvl1pPr algn="l">
              <a:defRPr sz="1224">
                <a:solidFill>
                  <a:schemeClr val="tx1"/>
                </a:solidFill>
              </a:defRPr>
            </a:lvl1pPr>
          </a:lstStyle>
          <a:p>
            <a:fld id="{727B4C2D-45E2-4621-8491-2995EB46A674}"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2653372465"/>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32037"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642" marR="0" indent="-342642" algn="l" defTabSz="932037"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3760" marR="0" indent="-241118" algn="l" defTabSz="93203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495" marR="0" indent="-228428" algn="l" defTabSz="93203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7923" marR="0" indent="-228428" algn="l" defTabSz="932037"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6350" marR="0" indent="-228428" algn="l" defTabSz="932037"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3100" indent="-233010" algn="l" defTabSz="9320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121" indent="-233010" algn="l" defTabSz="9320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5141" indent="-233010" algn="l" defTabSz="9320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1159" indent="-233010" algn="l" defTabSz="9320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037" rtl="0" eaLnBrk="1" latinLnBrk="0" hangingPunct="1">
        <a:defRPr sz="1800" kern="1200">
          <a:solidFill>
            <a:schemeClr val="tx1"/>
          </a:solidFill>
          <a:latin typeface="+mn-lt"/>
          <a:ea typeface="+mn-ea"/>
          <a:cs typeface="+mn-cs"/>
        </a:defRPr>
      </a:lvl1pPr>
      <a:lvl2pPr marL="466018" algn="l" defTabSz="932037" rtl="0" eaLnBrk="1" latinLnBrk="0" hangingPunct="1">
        <a:defRPr sz="1800" kern="1200">
          <a:solidFill>
            <a:schemeClr val="tx1"/>
          </a:solidFill>
          <a:latin typeface="+mn-lt"/>
          <a:ea typeface="+mn-ea"/>
          <a:cs typeface="+mn-cs"/>
        </a:defRPr>
      </a:lvl2pPr>
      <a:lvl3pPr marL="932037" algn="l" defTabSz="932037" rtl="0" eaLnBrk="1" latinLnBrk="0" hangingPunct="1">
        <a:defRPr sz="1800" kern="1200">
          <a:solidFill>
            <a:schemeClr val="tx1"/>
          </a:solidFill>
          <a:latin typeface="+mn-lt"/>
          <a:ea typeface="+mn-ea"/>
          <a:cs typeface="+mn-cs"/>
        </a:defRPr>
      </a:lvl3pPr>
      <a:lvl4pPr marL="1398054" algn="l" defTabSz="932037" rtl="0" eaLnBrk="1" latinLnBrk="0" hangingPunct="1">
        <a:defRPr sz="1800" kern="1200">
          <a:solidFill>
            <a:schemeClr val="tx1"/>
          </a:solidFill>
          <a:latin typeface="+mn-lt"/>
          <a:ea typeface="+mn-ea"/>
          <a:cs typeface="+mn-cs"/>
        </a:defRPr>
      </a:lvl4pPr>
      <a:lvl5pPr marL="1864073" algn="l" defTabSz="932037" rtl="0" eaLnBrk="1" latinLnBrk="0" hangingPunct="1">
        <a:defRPr sz="1800" kern="1200">
          <a:solidFill>
            <a:schemeClr val="tx1"/>
          </a:solidFill>
          <a:latin typeface="+mn-lt"/>
          <a:ea typeface="+mn-ea"/>
          <a:cs typeface="+mn-cs"/>
        </a:defRPr>
      </a:lvl5pPr>
      <a:lvl6pPr marL="2330092" algn="l" defTabSz="932037" rtl="0" eaLnBrk="1" latinLnBrk="0" hangingPunct="1">
        <a:defRPr sz="1800" kern="1200">
          <a:solidFill>
            <a:schemeClr val="tx1"/>
          </a:solidFill>
          <a:latin typeface="+mn-lt"/>
          <a:ea typeface="+mn-ea"/>
          <a:cs typeface="+mn-cs"/>
        </a:defRPr>
      </a:lvl6pPr>
      <a:lvl7pPr marL="2796111" algn="l" defTabSz="932037" rtl="0" eaLnBrk="1" latinLnBrk="0" hangingPunct="1">
        <a:defRPr sz="1800" kern="1200">
          <a:solidFill>
            <a:schemeClr val="tx1"/>
          </a:solidFill>
          <a:latin typeface="+mn-lt"/>
          <a:ea typeface="+mn-ea"/>
          <a:cs typeface="+mn-cs"/>
        </a:defRPr>
      </a:lvl7pPr>
      <a:lvl8pPr marL="3262133" algn="l" defTabSz="932037" rtl="0" eaLnBrk="1" latinLnBrk="0" hangingPunct="1">
        <a:defRPr sz="1800" kern="1200">
          <a:solidFill>
            <a:schemeClr val="tx1"/>
          </a:solidFill>
          <a:latin typeface="+mn-lt"/>
          <a:ea typeface="+mn-ea"/>
          <a:cs typeface="+mn-cs"/>
        </a:defRPr>
      </a:lvl8pPr>
      <a:lvl9pPr marL="3728151" algn="l" defTabSz="93203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702" y="296898"/>
            <a:ext cx="11887136" cy="794064"/>
          </a:xfrm>
          <a:prstGeom prst="rect">
            <a:avLst/>
          </a:prstGeom>
        </p:spPr>
        <p:txBody>
          <a:bodyPr vert="horz" wrap="square" lIns="146304" tIns="91440" rIns="146304" bIns="91440" rtlCol="0" anchor="t">
            <a:spAutoFit/>
          </a:bodyPr>
          <a:lstStyle/>
          <a:p>
            <a:r>
              <a:rPr lang="en-US" dirty="0"/>
              <a:t>Click to edit Master title style</a:t>
            </a:r>
          </a:p>
        </p:txBody>
      </p:sp>
      <p:sp>
        <p:nvSpPr>
          <p:cNvPr id="4" name="Text Placeholder 3"/>
          <p:cNvSpPr>
            <a:spLocks noGrp="1"/>
          </p:cNvSpPr>
          <p:nvPr>
            <p:ph type="body" idx="1"/>
          </p:nvPr>
        </p:nvSpPr>
        <p:spPr>
          <a:xfrm>
            <a:off x="274702" y="1211287"/>
            <a:ext cx="11887136" cy="2212658"/>
          </a:xfrm>
          <a:prstGeom prst="rect">
            <a:avLst/>
          </a:prstGeom>
        </p:spPr>
        <p:txBody>
          <a:bodyPr vert="horz"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10532395" y="1944336"/>
            <a:ext cx="4298019" cy="409351"/>
          </a:xfrm>
          <a:prstGeom prst="rect">
            <a:avLst/>
          </a:prstGeom>
        </p:spPr>
      </p:pic>
      <p:sp>
        <p:nvSpPr>
          <p:cNvPr id="3" name="MSIPCM89ce4150ab0387684ca6afb8" descr="{&quot;HashCode&quot;:390456763,&quot;Placement&quot;:&quot;Footer&quot;,&quot;Top&quot;:519.343,&quot;Left&quot;:0.0}"/>
          <p:cNvSpPr txBox="1"/>
          <p:nvPr userDrawn="1"/>
        </p:nvSpPr>
        <p:spPr>
          <a:xfrm>
            <a:off x="0" y="6780696"/>
            <a:ext cx="2667317" cy="160091"/>
          </a:xfrm>
          <a:prstGeom prst="rect">
            <a:avLst/>
          </a:prstGeom>
          <a:noFill/>
        </p:spPr>
        <p:txBody>
          <a:bodyPr vert="horz" wrap="none" lIns="0" tIns="0" rIns="0" bIns="0" rtlCol="0" anchor="ctr">
            <a:spAutoFit/>
          </a:bodyPr>
          <a:lstStyle/>
          <a:p>
            <a:pPr algn="l">
              <a:spcBef>
                <a:spcPts val="0"/>
              </a:spcBef>
              <a:spcAft>
                <a:spcPts val="0"/>
              </a:spcAft>
            </a:pPr>
            <a:r>
              <a:rPr lang="en-US" sz="1020" spc="-71">
                <a:gradFill flip="none" rotWithShape="1">
                  <a:gsLst>
                    <a:gs pos="2917">
                      <a:srgbClr val="000000"/>
                    </a:gs>
                    <a:gs pos="95000">
                      <a:schemeClr val="bg2"/>
                    </a:gs>
                  </a:gsLst>
                  <a:lin ang="5400000" scaled="0"/>
                  <a:tileRect/>
                </a:gradFill>
                <a:latin typeface="Calibri" panose="020F0502020204030204" pitchFamily="34" charset="0"/>
              </a:rPr>
              <a:t>Classified as Microsoft General by kkischel@microsoft.com</a:t>
            </a:r>
            <a:endParaRPr lang="en-US" sz="1020" spc="-71" dirty="0">
              <a:gradFill flip="none" rotWithShape="1">
                <a:gsLst>
                  <a:gs pos="2917">
                    <a:srgbClr val="000000"/>
                  </a:gs>
                  <a:gs pos="95000">
                    <a:schemeClr val="bg2"/>
                  </a:gs>
                </a:gsLst>
                <a:lin ang="5400000" scaled="0"/>
                <a:tileRect/>
              </a:gradFill>
              <a:latin typeface="Calibri" panose="020F0502020204030204" pitchFamily="34" charset="0"/>
            </a:endParaRPr>
          </a:p>
        </p:txBody>
      </p:sp>
    </p:spTree>
    <p:extLst>
      <p:ext uri="{BB962C8B-B14F-4D97-AF65-F5344CB8AC3E}">
        <p14:creationId xmlns:p14="http://schemas.microsoft.com/office/powerpoint/2010/main" val="4182553268"/>
      </p:ext>
    </p:extLst>
  </p:cSld>
  <p:clrMap bg1="lt1" tx1="dk1" bg2="lt2" tx2="dk2" accent1="accent1" accent2="accent2" accent3="accent3" accent4="accent4" accent5="accent5" accent6="accent6" hlink="hlink" folHlink="folHlink"/>
  <p:sldLayoutIdLst>
    <p:sldLayoutId id="2147484379" r:id="rId1"/>
  </p:sldLayoutIdLst>
  <p:transition>
    <p:fade/>
  </p:transition>
  <p:txStyles>
    <p:titleStyle>
      <a:lvl1pPr algn="l" defTabSz="932380" rtl="0" eaLnBrk="1" latinLnBrk="0" hangingPunct="1">
        <a:lnSpc>
          <a:spcPct val="90000"/>
        </a:lnSpc>
        <a:spcBef>
          <a:spcPct val="0"/>
        </a:spcBef>
        <a:buNone/>
        <a:defRPr lang="en-US" sz="4399"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46008" marR="0" indent="-346008" algn="l" defTabSz="932380" rtl="0" eaLnBrk="1" fontAlgn="auto" latinLnBrk="0" hangingPunct="1">
        <a:lnSpc>
          <a:spcPct val="90000"/>
        </a:lnSpc>
        <a:spcBef>
          <a:spcPct val="20000"/>
        </a:spcBef>
        <a:spcAft>
          <a:spcPts val="0"/>
        </a:spcAft>
        <a:buClrTx/>
        <a:buSzPct val="80000"/>
        <a:buFont typeface="Arial" pitchFamily="34" charset="0"/>
        <a:buChar char="•"/>
        <a:tabLst/>
        <a:defRPr sz="3599" kern="1200" spc="-71" baseline="0">
          <a:gradFill>
            <a:gsLst>
              <a:gs pos="1250">
                <a:schemeClr val="bg2"/>
              </a:gs>
              <a:gs pos="100000">
                <a:schemeClr val="bg2"/>
              </a:gs>
            </a:gsLst>
            <a:lin ang="5400000" scaled="0"/>
          </a:gradFill>
          <a:latin typeface="+mj-lt"/>
          <a:ea typeface="+mn-ea"/>
          <a:cs typeface="+mn-cs"/>
        </a:defRPr>
      </a:lvl1pPr>
      <a:lvl2pPr marL="571390" marR="0" indent="-228557" algn="l" defTabSz="932380"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9946" marR="0" indent="-228557" algn="l" defTabSz="932380"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3pPr>
      <a:lvl4pPr marL="1028503" marR="0" indent="-228557" algn="l" defTabSz="932380"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7058" marR="0" indent="-228557" algn="l" defTabSz="932380"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5pPr>
      <a:lvl6pPr marL="2564046" indent="-233095" algn="l" defTabSz="932380"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235" indent="-233095" algn="l" defTabSz="932380"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6425" indent="-233095" algn="l" defTabSz="932380"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2615" indent="-233095" algn="l" defTabSz="932380"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380" rtl="0" eaLnBrk="1" latinLnBrk="0" hangingPunct="1">
        <a:defRPr sz="1836" kern="1200">
          <a:solidFill>
            <a:schemeClr val="tx1"/>
          </a:solidFill>
          <a:latin typeface="+mn-lt"/>
          <a:ea typeface="+mn-ea"/>
          <a:cs typeface="+mn-cs"/>
        </a:defRPr>
      </a:lvl1pPr>
      <a:lvl2pPr marL="466190" algn="l" defTabSz="932380" rtl="0" eaLnBrk="1" latinLnBrk="0" hangingPunct="1">
        <a:defRPr sz="1836" kern="1200">
          <a:solidFill>
            <a:schemeClr val="tx1"/>
          </a:solidFill>
          <a:latin typeface="+mn-lt"/>
          <a:ea typeface="+mn-ea"/>
          <a:cs typeface="+mn-cs"/>
        </a:defRPr>
      </a:lvl2pPr>
      <a:lvl3pPr marL="932380" algn="l" defTabSz="932380" rtl="0" eaLnBrk="1" latinLnBrk="0" hangingPunct="1">
        <a:defRPr sz="1836" kern="1200">
          <a:solidFill>
            <a:schemeClr val="tx1"/>
          </a:solidFill>
          <a:latin typeface="+mn-lt"/>
          <a:ea typeface="+mn-ea"/>
          <a:cs typeface="+mn-cs"/>
        </a:defRPr>
      </a:lvl3pPr>
      <a:lvl4pPr marL="1398571" algn="l" defTabSz="932380" rtl="0" eaLnBrk="1" latinLnBrk="0" hangingPunct="1">
        <a:defRPr sz="1836" kern="1200">
          <a:solidFill>
            <a:schemeClr val="tx1"/>
          </a:solidFill>
          <a:latin typeface="+mn-lt"/>
          <a:ea typeface="+mn-ea"/>
          <a:cs typeface="+mn-cs"/>
        </a:defRPr>
      </a:lvl4pPr>
      <a:lvl5pPr marL="1864761" algn="l" defTabSz="932380" rtl="0" eaLnBrk="1" latinLnBrk="0" hangingPunct="1">
        <a:defRPr sz="1836" kern="1200">
          <a:solidFill>
            <a:schemeClr val="tx1"/>
          </a:solidFill>
          <a:latin typeface="+mn-lt"/>
          <a:ea typeface="+mn-ea"/>
          <a:cs typeface="+mn-cs"/>
        </a:defRPr>
      </a:lvl5pPr>
      <a:lvl6pPr marL="2330951" algn="l" defTabSz="932380" rtl="0" eaLnBrk="1" latinLnBrk="0" hangingPunct="1">
        <a:defRPr sz="1836" kern="1200">
          <a:solidFill>
            <a:schemeClr val="tx1"/>
          </a:solidFill>
          <a:latin typeface="+mn-lt"/>
          <a:ea typeface="+mn-ea"/>
          <a:cs typeface="+mn-cs"/>
        </a:defRPr>
      </a:lvl6pPr>
      <a:lvl7pPr marL="2797140" algn="l" defTabSz="932380" rtl="0" eaLnBrk="1" latinLnBrk="0" hangingPunct="1">
        <a:defRPr sz="1836" kern="1200">
          <a:solidFill>
            <a:schemeClr val="tx1"/>
          </a:solidFill>
          <a:latin typeface="+mn-lt"/>
          <a:ea typeface="+mn-ea"/>
          <a:cs typeface="+mn-cs"/>
        </a:defRPr>
      </a:lvl7pPr>
      <a:lvl8pPr marL="3263330" algn="l" defTabSz="932380" rtl="0" eaLnBrk="1" latinLnBrk="0" hangingPunct="1">
        <a:defRPr sz="1836" kern="1200">
          <a:solidFill>
            <a:schemeClr val="tx1"/>
          </a:solidFill>
          <a:latin typeface="+mn-lt"/>
          <a:ea typeface="+mn-ea"/>
          <a:cs typeface="+mn-cs"/>
        </a:defRPr>
      </a:lvl8pPr>
      <a:lvl9pPr marL="3729520" algn="l" defTabSz="932380" rtl="0" eaLnBrk="1" latinLnBrk="0" hangingPunct="1">
        <a:defRPr sz="183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702" y="296898"/>
            <a:ext cx="11887136" cy="794064"/>
          </a:xfrm>
          <a:prstGeom prst="rect">
            <a:avLst/>
          </a:prstGeom>
        </p:spPr>
        <p:txBody>
          <a:bodyPr vert="horz" wrap="square" lIns="146304" tIns="91440" rIns="146304" bIns="91440" rtlCol="0" anchor="t">
            <a:spAutoFit/>
          </a:bodyPr>
          <a:lstStyle/>
          <a:p>
            <a:r>
              <a:rPr lang="en-US" dirty="0"/>
              <a:t>Click to edit Master title style</a:t>
            </a:r>
          </a:p>
        </p:txBody>
      </p:sp>
      <p:sp>
        <p:nvSpPr>
          <p:cNvPr id="4" name="Text Placeholder 3"/>
          <p:cNvSpPr>
            <a:spLocks noGrp="1"/>
          </p:cNvSpPr>
          <p:nvPr>
            <p:ph type="body" idx="1"/>
          </p:nvPr>
        </p:nvSpPr>
        <p:spPr>
          <a:xfrm>
            <a:off x="274702" y="1211287"/>
            <a:ext cx="11887136" cy="2212658"/>
          </a:xfrm>
          <a:prstGeom prst="rect">
            <a:avLst/>
          </a:prstGeom>
        </p:spPr>
        <p:txBody>
          <a:bodyPr vert="horz"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10532395" y="1944336"/>
            <a:ext cx="4298019" cy="409351"/>
          </a:xfrm>
          <a:prstGeom prst="rect">
            <a:avLst/>
          </a:prstGeom>
        </p:spPr>
      </p:pic>
      <p:sp>
        <p:nvSpPr>
          <p:cNvPr id="3" name="MSIPCM83924f3e8841637fcf46b93a" descr="{&quot;HashCode&quot;:390456763,&quot;Placement&quot;:&quot;Footer&quot;,&quot;Top&quot;:519.343,&quot;Left&quot;:0.0}"/>
          <p:cNvSpPr txBox="1"/>
          <p:nvPr userDrawn="1"/>
        </p:nvSpPr>
        <p:spPr>
          <a:xfrm>
            <a:off x="0" y="6780696"/>
            <a:ext cx="2667317" cy="160091"/>
          </a:xfrm>
          <a:prstGeom prst="rect">
            <a:avLst/>
          </a:prstGeom>
          <a:noFill/>
        </p:spPr>
        <p:txBody>
          <a:bodyPr vert="horz" wrap="none" lIns="0" tIns="0" rIns="0" bIns="0" rtlCol="0" anchor="ctr">
            <a:spAutoFit/>
          </a:bodyPr>
          <a:lstStyle/>
          <a:p>
            <a:pPr algn="l">
              <a:spcBef>
                <a:spcPts val="0"/>
              </a:spcBef>
              <a:spcAft>
                <a:spcPts val="0"/>
              </a:spcAft>
            </a:pPr>
            <a:r>
              <a:rPr lang="en-US" sz="1020" spc="-71">
                <a:gradFill flip="none" rotWithShape="1">
                  <a:gsLst>
                    <a:gs pos="2917">
                      <a:srgbClr val="000000"/>
                    </a:gs>
                    <a:gs pos="95000">
                      <a:schemeClr val="bg2"/>
                    </a:gs>
                  </a:gsLst>
                  <a:lin ang="5400000" scaled="0"/>
                  <a:tileRect/>
                </a:gradFill>
                <a:latin typeface="Calibri" panose="020F0502020204030204" pitchFamily="34" charset="0"/>
              </a:rPr>
              <a:t>Classified as Microsoft General by kkischel@microsoft.com</a:t>
            </a:r>
            <a:endParaRPr lang="en-US" sz="1020" spc="-71" dirty="0">
              <a:gradFill flip="none" rotWithShape="1">
                <a:gsLst>
                  <a:gs pos="2917">
                    <a:srgbClr val="000000"/>
                  </a:gs>
                  <a:gs pos="95000">
                    <a:schemeClr val="bg2"/>
                  </a:gs>
                </a:gsLst>
                <a:lin ang="5400000" scaled="0"/>
                <a:tileRect/>
              </a:gradFill>
              <a:latin typeface="Calibri" panose="020F0502020204030204" pitchFamily="34" charset="0"/>
            </a:endParaRPr>
          </a:p>
        </p:txBody>
      </p:sp>
    </p:spTree>
    <p:extLst>
      <p:ext uri="{BB962C8B-B14F-4D97-AF65-F5344CB8AC3E}">
        <p14:creationId xmlns:p14="http://schemas.microsoft.com/office/powerpoint/2010/main" val="3299797781"/>
      </p:ext>
    </p:extLst>
  </p:cSld>
  <p:clrMap bg1="lt1" tx1="dk1" bg2="lt2" tx2="dk2" accent1="accent1" accent2="accent2" accent3="accent3" accent4="accent4" accent5="accent5" accent6="accent6" hlink="hlink" folHlink="folHlink"/>
  <p:sldLayoutIdLst>
    <p:sldLayoutId id="2147484381" r:id="rId1"/>
  </p:sldLayoutIdLst>
  <p:transition>
    <p:fade/>
  </p:transition>
  <p:txStyles>
    <p:titleStyle>
      <a:lvl1pPr algn="l" defTabSz="932380" rtl="0" eaLnBrk="1" latinLnBrk="0" hangingPunct="1">
        <a:lnSpc>
          <a:spcPct val="90000"/>
        </a:lnSpc>
        <a:spcBef>
          <a:spcPct val="0"/>
        </a:spcBef>
        <a:buNone/>
        <a:defRPr lang="en-US" sz="4399"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46008" marR="0" indent="-346008" algn="l" defTabSz="932380" rtl="0" eaLnBrk="1" fontAlgn="auto" latinLnBrk="0" hangingPunct="1">
        <a:lnSpc>
          <a:spcPct val="90000"/>
        </a:lnSpc>
        <a:spcBef>
          <a:spcPct val="20000"/>
        </a:spcBef>
        <a:spcAft>
          <a:spcPts val="0"/>
        </a:spcAft>
        <a:buClrTx/>
        <a:buSzPct val="80000"/>
        <a:buFont typeface="Arial" pitchFamily="34" charset="0"/>
        <a:buChar char="•"/>
        <a:tabLst/>
        <a:defRPr sz="3599" kern="1200" spc="-71" baseline="0">
          <a:gradFill>
            <a:gsLst>
              <a:gs pos="1250">
                <a:schemeClr val="bg2"/>
              </a:gs>
              <a:gs pos="100000">
                <a:schemeClr val="bg2"/>
              </a:gs>
            </a:gsLst>
            <a:lin ang="5400000" scaled="0"/>
          </a:gradFill>
          <a:latin typeface="+mj-lt"/>
          <a:ea typeface="+mn-ea"/>
          <a:cs typeface="+mn-cs"/>
        </a:defRPr>
      </a:lvl1pPr>
      <a:lvl2pPr marL="571390" marR="0" indent="-228557" algn="l" defTabSz="932380"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9946" marR="0" indent="-228557" algn="l" defTabSz="932380"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3pPr>
      <a:lvl4pPr marL="1028503" marR="0" indent="-228557" algn="l" defTabSz="932380"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7058" marR="0" indent="-228557" algn="l" defTabSz="932380"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5pPr>
      <a:lvl6pPr marL="2564046" indent="-233095" algn="l" defTabSz="932380"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235" indent="-233095" algn="l" defTabSz="932380"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6425" indent="-233095" algn="l" defTabSz="932380"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2615" indent="-233095" algn="l" defTabSz="932380"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380" rtl="0" eaLnBrk="1" latinLnBrk="0" hangingPunct="1">
        <a:defRPr sz="1836" kern="1200">
          <a:solidFill>
            <a:schemeClr val="tx1"/>
          </a:solidFill>
          <a:latin typeface="+mn-lt"/>
          <a:ea typeface="+mn-ea"/>
          <a:cs typeface="+mn-cs"/>
        </a:defRPr>
      </a:lvl1pPr>
      <a:lvl2pPr marL="466190" algn="l" defTabSz="932380" rtl="0" eaLnBrk="1" latinLnBrk="0" hangingPunct="1">
        <a:defRPr sz="1836" kern="1200">
          <a:solidFill>
            <a:schemeClr val="tx1"/>
          </a:solidFill>
          <a:latin typeface="+mn-lt"/>
          <a:ea typeface="+mn-ea"/>
          <a:cs typeface="+mn-cs"/>
        </a:defRPr>
      </a:lvl2pPr>
      <a:lvl3pPr marL="932380" algn="l" defTabSz="932380" rtl="0" eaLnBrk="1" latinLnBrk="0" hangingPunct="1">
        <a:defRPr sz="1836" kern="1200">
          <a:solidFill>
            <a:schemeClr val="tx1"/>
          </a:solidFill>
          <a:latin typeface="+mn-lt"/>
          <a:ea typeface="+mn-ea"/>
          <a:cs typeface="+mn-cs"/>
        </a:defRPr>
      </a:lvl3pPr>
      <a:lvl4pPr marL="1398571" algn="l" defTabSz="932380" rtl="0" eaLnBrk="1" latinLnBrk="0" hangingPunct="1">
        <a:defRPr sz="1836" kern="1200">
          <a:solidFill>
            <a:schemeClr val="tx1"/>
          </a:solidFill>
          <a:latin typeface="+mn-lt"/>
          <a:ea typeface="+mn-ea"/>
          <a:cs typeface="+mn-cs"/>
        </a:defRPr>
      </a:lvl4pPr>
      <a:lvl5pPr marL="1864761" algn="l" defTabSz="932380" rtl="0" eaLnBrk="1" latinLnBrk="0" hangingPunct="1">
        <a:defRPr sz="1836" kern="1200">
          <a:solidFill>
            <a:schemeClr val="tx1"/>
          </a:solidFill>
          <a:latin typeface="+mn-lt"/>
          <a:ea typeface="+mn-ea"/>
          <a:cs typeface="+mn-cs"/>
        </a:defRPr>
      </a:lvl5pPr>
      <a:lvl6pPr marL="2330951" algn="l" defTabSz="932380" rtl="0" eaLnBrk="1" latinLnBrk="0" hangingPunct="1">
        <a:defRPr sz="1836" kern="1200">
          <a:solidFill>
            <a:schemeClr val="tx1"/>
          </a:solidFill>
          <a:latin typeface="+mn-lt"/>
          <a:ea typeface="+mn-ea"/>
          <a:cs typeface="+mn-cs"/>
        </a:defRPr>
      </a:lvl6pPr>
      <a:lvl7pPr marL="2797140" algn="l" defTabSz="932380" rtl="0" eaLnBrk="1" latinLnBrk="0" hangingPunct="1">
        <a:defRPr sz="1836" kern="1200">
          <a:solidFill>
            <a:schemeClr val="tx1"/>
          </a:solidFill>
          <a:latin typeface="+mn-lt"/>
          <a:ea typeface="+mn-ea"/>
          <a:cs typeface="+mn-cs"/>
        </a:defRPr>
      </a:lvl7pPr>
      <a:lvl8pPr marL="3263330" algn="l" defTabSz="932380" rtl="0" eaLnBrk="1" latinLnBrk="0" hangingPunct="1">
        <a:defRPr sz="1836" kern="1200">
          <a:solidFill>
            <a:schemeClr val="tx1"/>
          </a:solidFill>
          <a:latin typeface="+mn-lt"/>
          <a:ea typeface="+mn-ea"/>
          <a:cs typeface="+mn-cs"/>
        </a:defRPr>
      </a:lvl8pPr>
      <a:lvl9pPr marL="3729520" algn="l" defTabSz="932380" rtl="0" eaLnBrk="1" latinLnBrk="0" hangingPunct="1">
        <a:defRPr sz="183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1"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4" y="-8395"/>
            <a:ext cx="955641" cy="5775363"/>
            <a:chOff x="12618967" y="-8396"/>
            <a:chExt cx="955641" cy="5775363"/>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293"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293"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293"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293"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293"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293"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293"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293"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79639" y="256928"/>
              <a:ext cx="860293" cy="329645"/>
            </a:xfrm>
            <a:prstGeom prst="rect">
              <a:avLst/>
            </a:prstGeom>
            <a:noFill/>
          </p:spPr>
          <p:txBody>
            <a:bodyPr wrap="none" lIns="0" tIns="91440" rIns="182880" bIns="91440" rtlCol="0">
              <a:spAutoFit/>
            </a:bodyPr>
            <a:lstStyle/>
            <a:p>
              <a:pPr marL="0" algn="l" defTabSz="932563"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15628" y="4227340"/>
              <a:ext cx="2709380" cy="329645"/>
            </a:xfrm>
            <a:prstGeom prst="rect">
              <a:avLst/>
            </a:prstGeom>
            <a:noFill/>
          </p:spPr>
          <p:txBody>
            <a:bodyPr wrap="none" lIns="0" tIns="91440" rIns="182880" bIns="91440" rtlCol="0">
              <a:spAutoFit/>
            </a:bodyPr>
            <a:lstStyle/>
            <a:p>
              <a:pPr marL="0" algn="l" defTabSz="932563"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293"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293"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787725348"/>
      </p:ext>
    </p:extLst>
  </p:cSld>
  <p:clrMap bg1="lt1" tx1="dk1" bg2="lt2" tx2="dk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 id="2147484387" r:id="rId5"/>
    <p:sldLayoutId id="2147484388" r:id="rId6"/>
    <p:sldLayoutId id="2147484389" r:id="rId7"/>
    <p:sldLayoutId id="2147484390" r:id="rId8"/>
    <p:sldLayoutId id="2147484391" r:id="rId9"/>
    <p:sldLayoutId id="2147484392" r:id="rId10"/>
    <p:sldLayoutId id="2147484393" r:id="rId11"/>
    <p:sldLayoutId id="2147484394" r:id="rId12"/>
    <p:sldLayoutId id="2147484395" r:id="rId13"/>
    <p:sldLayoutId id="2147484396" r:id="rId14"/>
    <p:sldLayoutId id="2147484397" r:id="rId15"/>
    <p:sldLayoutId id="2147484398" r:id="rId16"/>
    <p:sldLayoutId id="2147484399" r:id="rId17"/>
    <p:sldLayoutId id="2147484400" r:id="rId18"/>
    <p:sldLayoutId id="2147484401" r:id="rId19"/>
    <p:sldLayoutId id="2147484402" r:id="rId20"/>
    <p:sldLayoutId id="2147484403" r:id="rId21"/>
    <p:sldLayoutId id="2147484404" r:id="rId22"/>
    <p:sldLayoutId id="2147484405" r:id="rId23"/>
  </p:sldLayoutIdLst>
  <p:transition>
    <p:fade/>
  </p:transition>
  <p:txStyles>
    <p:titleStyle>
      <a:lvl1pPr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81"/>
            <a:ext cx="11889564" cy="917575"/>
          </a:xfrm>
          <a:prstGeom prst="rect">
            <a:avLst/>
          </a:prstGeom>
        </p:spPr>
        <p:txBody>
          <a:bodyPr vert="horz" wrap="square" lIns="149160" tIns="93225" rIns="149160" bIns="93225" rtlCol="0" anchor="t">
            <a:noAutofit/>
          </a:bodyPr>
          <a:lstStyle/>
          <a:p>
            <a:r>
              <a:rPr lang="en-US"/>
              <a:t>Click to edit Master title style</a:t>
            </a:r>
          </a:p>
        </p:txBody>
      </p:sp>
      <p:sp>
        <p:nvSpPr>
          <p:cNvPr id="4" name="Text Placeholder 3"/>
          <p:cNvSpPr>
            <a:spLocks noGrp="1"/>
          </p:cNvSpPr>
          <p:nvPr>
            <p:ph type="body" idx="1"/>
          </p:nvPr>
        </p:nvSpPr>
        <p:spPr>
          <a:xfrm>
            <a:off x="274647" y="1212857"/>
            <a:ext cx="11887198" cy="2120403"/>
          </a:xfrm>
          <a:prstGeom prst="rect">
            <a:avLst/>
          </a:prstGeom>
        </p:spPr>
        <p:txBody>
          <a:bodyPr vert="horz" wrap="square" lIns="149160" tIns="93225" rIns="149160" bIns="93225"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0532401" y="1944342"/>
            <a:ext cx="4298019" cy="409351"/>
          </a:xfrm>
          <a:prstGeom prst="rect">
            <a:avLst/>
          </a:prstGeom>
        </p:spPr>
      </p:pic>
      <p:sp>
        <p:nvSpPr>
          <p:cNvPr id="9" name="Slide Number Placeholder 9"/>
          <p:cNvSpPr>
            <a:spLocks noGrp="1"/>
          </p:cNvSpPr>
          <p:nvPr>
            <p:ph type="sldNum" sz="quarter" idx="4"/>
          </p:nvPr>
        </p:nvSpPr>
        <p:spPr>
          <a:xfrm>
            <a:off x="11864397" y="6770700"/>
            <a:ext cx="572078" cy="223825"/>
          </a:xfrm>
          <a:prstGeom prst="rect">
            <a:avLst/>
          </a:prstGeom>
        </p:spPr>
        <p:txBody>
          <a:bodyPr lIns="121899" tIns="60949" rIns="121899" bIns="60949" anchor="ctr"/>
          <a:lstStyle>
            <a:lvl1pPr algn="l">
              <a:defRPr sz="1224">
                <a:solidFill>
                  <a:schemeClr val="tx1"/>
                </a:solidFill>
              </a:defRPr>
            </a:lvl1pPr>
          </a:lstStyle>
          <a:p>
            <a:fld id="{727B4C2D-45E2-4621-8491-2995EB46A674}" type="slidenum">
              <a:rPr lang="en-US" smtClean="0">
                <a:solidFill>
                  <a:srgbClr val="505050"/>
                </a:solidFill>
              </a:rPr>
              <a:pPr/>
              <a:t>‹#›</a:t>
            </a:fld>
            <a:endParaRPr lang="en-US">
              <a:solidFill>
                <a:srgbClr val="505050"/>
              </a:solidFill>
            </a:endParaRPr>
          </a:p>
        </p:txBody>
      </p:sp>
      <p:sp>
        <p:nvSpPr>
          <p:cNvPr id="3" name="MSIPCM954b492e9ead7fb9e73025b8" descr="{&quot;HashCode&quot;:-738466891,&quot;Placement&quot;:&quot;Footer&quot;,&quot;Top&quot;:519.343,&quot;Left&quot;:0.0}"/>
          <p:cNvSpPr txBox="1"/>
          <p:nvPr userDrawn="1"/>
        </p:nvSpPr>
        <p:spPr>
          <a:xfrm>
            <a:off x="0" y="6788707"/>
            <a:ext cx="1979182" cy="144069"/>
          </a:xfrm>
          <a:prstGeom prst="rect">
            <a:avLst/>
          </a:prstGeom>
          <a:noFill/>
        </p:spPr>
        <p:txBody>
          <a:bodyPr vert="horz" wrap="none" lIns="186521" tIns="0" rIns="186521" bIns="0" rtlCol="0" anchor="ctr">
            <a:spAutoFit/>
          </a:bodyPr>
          <a:lstStyle/>
          <a:p>
            <a:pPr algn="l">
              <a:lnSpc>
                <a:spcPct val="90000"/>
              </a:lnSpc>
              <a:spcBef>
                <a:spcPts val="0"/>
              </a:spcBef>
              <a:spcAft>
                <a:spcPts val="0"/>
              </a:spcAft>
            </a:pPr>
            <a:r>
              <a:rPr lang="en-US" sz="1020">
                <a:gradFill flip="none" rotWithShape="1">
                  <a:gsLst>
                    <a:gs pos="2917">
                      <a:srgbClr val="000000"/>
                    </a:gs>
                    <a:gs pos="30000">
                      <a:schemeClr val="tx1"/>
                    </a:gs>
                  </a:gsLst>
                  <a:lin ang="5400000" scaled="0"/>
                  <a:tileRect/>
                </a:gradFill>
                <a:latin typeface="Calibri" panose="020F0502020204030204" pitchFamily="34" charset="0"/>
              </a:rPr>
              <a:t>Sensitivity: Microsoft General</a:t>
            </a:r>
            <a:endParaRPr lang="en-US" sz="1020" err="1">
              <a:gradFill flip="none" rotWithShape="1">
                <a:gsLst>
                  <a:gs pos="2917">
                    <a:srgbClr val="000000"/>
                  </a:gs>
                  <a:gs pos="30000">
                    <a:schemeClr val="tx1"/>
                  </a:gs>
                </a:gsLst>
                <a:lin ang="5400000" scaled="0"/>
                <a:tileRect/>
              </a:gradFill>
              <a:latin typeface="Calibri" panose="020F0502020204030204" pitchFamily="34" charset="0"/>
            </a:endParaRPr>
          </a:p>
        </p:txBody>
      </p:sp>
    </p:spTree>
    <p:extLst>
      <p:ext uri="{BB962C8B-B14F-4D97-AF65-F5344CB8AC3E}">
        <p14:creationId xmlns:p14="http://schemas.microsoft.com/office/powerpoint/2010/main" val="1278402411"/>
      </p:ext>
    </p:extLst>
  </p:cSld>
  <p:clrMap bg1="lt1" tx1="dk1" bg2="lt2" tx2="dk2" accent1="accent1" accent2="accent2" accent3="accent3" accent4="accent4" accent5="accent5" accent6="accent6" hlink="hlink" folHlink="folHlink"/>
  <p:sldLayoutIdLst>
    <p:sldLayoutId id="2147484407" r:id="rId1"/>
    <p:sldLayoutId id="2147484408" r:id="rId2"/>
    <p:sldLayoutId id="2147484409" r:id="rId3"/>
    <p:sldLayoutId id="2147484410" r:id="rId4"/>
    <p:sldLayoutId id="214748441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32037"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642" marR="0" indent="-342642" algn="l" defTabSz="932037"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3760" marR="0" indent="-241118" algn="l" defTabSz="93203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495" marR="0" indent="-228428" algn="l" defTabSz="93203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7923" marR="0" indent="-228428" algn="l" defTabSz="932037"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6350" marR="0" indent="-228428" algn="l" defTabSz="932037"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3100" indent="-233010" algn="l" defTabSz="9320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9121" indent="-233010" algn="l" defTabSz="9320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5141" indent="-233010" algn="l" defTabSz="9320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1159" indent="-233010" algn="l" defTabSz="9320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037" rtl="0" eaLnBrk="1" latinLnBrk="0" hangingPunct="1">
        <a:defRPr sz="1800" kern="1200">
          <a:solidFill>
            <a:schemeClr val="tx1"/>
          </a:solidFill>
          <a:latin typeface="+mn-lt"/>
          <a:ea typeface="+mn-ea"/>
          <a:cs typeface="+mn-cs"/>
        </a:defRPr>
      </a:lvl1pPr>
      <a:lvl2pPr marL="466018" algn="l" defTabSz="932037" rtl="0" eaLnBrk="1" latinLnBrk="0" hangingPunct="1">
        <a:defRPr sz="1800" kern="1200">
          <a:solidFill>
            <a:schemeClr val="tx1"/>
          </a:solidFill>
          <a:latin typeface="+mn-lt"/>
          <a:ea typeface="+mn-ea"/>
          <a:cs typeface="+mn-cs"/>
        </a:defRPr>
      </a:lvl2pPr>
      <a:lvl3pPr marL="932037" algn="l" defTabSz="932037" rtl="0" eaLnBrk="1" latinLnBrk="0" hangingPunct="1">
        <a:defRPr sz="1800" kern="1200">
          <a:solidFill>
            <a:schemeClr val="tx1"/>
          </a:solidFill>
          <a:latin typeface="+mn-lt"/>
          <a:ea typeface="+mn-ea"/>
          <a:cs typeface="+mn-cs"/>
        </a:defRPr>
      </a:lvl3pPr>
      <a:lvl4pPr marL="1398054" algn="l" defTabSz="932037" rtl="0" eaLnBrk="1" latinLnBrk="0" hangingPunct="1">
        <a:defRPr sz="1800" kern="1200">
          <a:solidFill>
            <a:schemeClr val="tx1"/>
          </a:solidFill>
          <a:latin typeface="+mn-lt"/>
          <a:ea typeface="+mn-ea"/>
          <a:cs typeface="+mn-cs"/>
        </a:defRPr>
      </a:lvl4pPr>
      <a:lvl5pPr marL="1864073" algn="l" defTabSz="932037" rtl="0" eaLnBrk="1" latinLnBrk="0" hangingPunct="1">
        <a:defRPr sz="1800" kern="1200">
          <a:solidFill>
            <a:schemeClr val="tx1"/>
          </a:solidFill>
          <a:latin typeface="+mn-lt"/>
          <a:ea typeface="+mn-ea"/>
          <a:cs typeface="+mn-cs"/>
        </a:defRPr>
      </a:lvl5pPr>
      <a:lvl6pPr marL="2330092" algn="l" defTabSz="932037" rtl="0" eaLnBrk="1" latinLnBrk="0" hangingPunct="1">
        <a:defRPr sz="1800" kern="1200">
          <a:solidFill>
            <a:schemeClr val="tx1"/>
          </a:solidFill>
          <a:latin typeface="+mn-lt"/>
          <a:ea typeface="+mn-ea"/>
          <a:cs typeface="+mn-cs"/>
        </a:defRPr>
      </a:lvl6pPr>
      <a:lvl7pPr marL="2796111" algn="l" defTabSz="932037" rtl="0" eaLnBrk="1" latinLnBrk="0" hangingPunct="1">
        <a:defRPr sz="1800" kern="1200">
          <a:solidFill>
            <a:schemeClr val="tx1"/>
          </a:solidFill>
          <a:latin typeface="+mn-lt"/>
          <a:ea typeface="+mn-ea"/>
          <a:cs typeface="+mn-cs"/>
        </a:defRPr>
      </a:lvl7pPr>
      <a:lvl8pPr marL="3262133" algn="l" defTabSz="932037" rtl="0" eaLnBrk="1" latinLnBrk="0" hangingPunct="1">
        <a:defRPr sz="1800" kern="1200">
          <a:solidFill>
            <a:schemeClr val="tx1"/>
          </a:solidFill>
          <a:latin typeface="+mn-lt"/>
          <a:ea typeface="+mn-ea"/>
          <a:cs typeface="+mn-cs"/>
        </a:defRPr>
      </a:lvl8pPr>
      <a:lvl9pPr marL="3728151" algn="l" defTabSz="93203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chart" Target="../charts/chart5.xml"/><Relationship Id="rId7" Type="http://schemas.openxmlformats.org/officeDocument/2006/relationships/chart" Target="../charts/chart9.xml"/><Relationship Id="rId12"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4.xml"/><Relationship Id="rId6" Type="http://schemas.openxmlformats.org/officeDocument/2006/relationships/chart" Target="../charts/chart8.xml"/><Relationship Id="rId11" Type="http://schemas.openxmlformats.org/officeDocument/2006/relationships/image" Target="../media/image34.png"/><Relationship Id="rId5" Type="http://schemas.openxmlformats.org/officeDocument/2006/relationships/chart" Target="../charts/chart7.xml"/><Relationship Id="rId10" Type="http://schemas.openxmlformats.org/officeDocument/2006/relationships/image" Target="../media/image33.png"/><Relationship Id="rId4" Type="http://schemas.openxmlformats.org/officeDocument/2006/relationships/chart" Target="../charts/chart6.xml"/><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71.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64.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68.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68.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64.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66.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66.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2.xml"/><Relationship Id="rId1" Type="http://schemas.openxmlformats.org/officeDocument/2006/relationships/slideLayout" Target="../slideLayouts/slideLayout86.xml"/><Relationship Id="rId5" Type="http://schemas.openxmlformats.org/officeDocument/2006/relationships/image" Target="../media/image56.jpe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9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1.xml"/></Relationships>
</file>

<file path=ppt/slides/_rels/slide25.xml.rels><?xml version="1.0" encoding="UTF-8" standalone="yes"?>
<Relationships xmlns="http://schemas.openxmlformats.org/package/2006/relationships"><Relationship Id="rId8" Type="http://schemas.openxmlformats.org/officeDocument/2006/relationships/hyperlink" Target="https://network.office.com/" TargetMode="External"/><Relationship Id="rId13" Type="http://schemas.openxmlformats.org/officeDocument/2006/relationships/image" Target="../media/image60.png"/><Relationship Id="rId3" Type="http://schemas.openxmlformats.org/officeDocument/2006/relationships/image" Target="../media/image58.png"/><Relationship Id="rId7" Type="http://schemas.openxmlformats.org/officeDocument/2006/relationships/hyperlink" Target="https://support.office.com/?ui=en-US&amp;rs=en-US&amp;ad=US" TargetMode="External"/><Relationship Id="rId12"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71.xml"/><Relationship Id="rId6" Type="http://schemas.openxmlformats.org/officeDocument/2006/relationships/hyperlink" Target="https://products.office.com/en-US/business/office-for-it-pros" TargetMode="External"/><Relationship Id="rId11" Type="http://schemas.openxmlformats.org/officeDocument/2006/relationships/hyperlink" Target="https://www.microsoft.com/en-us/techsummit" TargetMode="External"/><Relationship Id="rId5" Type="http://schemas.openxmlformats.org/officeDocument/2006/relationships/hyperlink" Target="http://aka.ms/adminsway" TargetMode="External"/><Relationship Id="rId10" Type="http://schemas.openxmlformats.org/officeDocument/2006/relationships/hyperlink" Target="http://fasttrack.microsoft.com/office/manage" TargetMode="External"/><Relationship Id="rId4" Type="http://schemas.openxmlformats.org/officeDocument/2006/relationships/hyperlink" Target="https://mva.microsoft.com/product-training/office-365#!lang=1033" TargetMode="External"/><Relationship Id="rId9" Type="http://schemas.openxmlformats.org/officeDocument/2006/relationships/hyperlink" Target="https://www.youtube.com/user/OfficeGarageSeries" TargetMode="External"/><Relationship Id="rId1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hyperlink" Target="http://fasttrack.microsoft.com/" TargetMode="External"/><Relationship Id="rId1" Type="http://schemas.openxmlformats.org/officeDocument/2006/relationships/slideLayout" Target="../slideLayouts/slideLayout136.xml"/></Relationships>
</file>

<file path=ppt/slides/_rels/slide27.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hyperlink" Target="http://techcommunity.microsoft.com/" TargetMode="External"/><Relationship Id="rId1" Type="http://schemas.openxmlformats.org/officeDocument/2006/relationships/slideLayout" Target="../slideLayouts/slideLayout136.xml"/></Relationships>
</file>

<file path=ppt/slides/_rels/slide28.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26.xml"/><Relationship Id="rId1" Type="http://schemas.openxmlformats.org/officeDocument/2006/relationships/slideLayout" Target="../slideLayouts/slideLayout37.xml"/><Relationship Id="rId6" Type="http://schemas.openxmlformats.org/officeDocument/2006/relationships/image" Target="../media/image65.png"/><Relationship Id="rId5" Type="http://schemas.openxmlformats.org/officeDocument/2006/relationships/image" Target="../media/image64.jpg"/><Relationship Id="rId4" Type="http://schemas.openxmlformats.org/officeDocument/2006/relationships/hyperlink" Target="https://aka.ms/ignite.mobileapp"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69.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3" Type="http://schemas.openxmlformats.org/officeDocument/2006/relationships/chart" Target="../charts/chart1.xml"/><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69.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2.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0.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1679645"/>
            <a:ext cx="10515535" cy="1828786"/>
          </a:xfrm>
        </p:spPr>
        <p:txBody>
          <a:bodyPr/>
          <a:lstStyle/>
          <a:p>
            <a:r>
              <a:rPr lang="en-US"/>
              <a:t>Transform </a:t>
            </a:r>
            <a:r>
              <a:rPr lang="en-US" dirty="0"/>
              <a:t>and transcend, the modern IT Pro journey</a:t>
            </a:r>
            <a:br>
              <a:rPr lang="en-US" dirty="0"/>
            </a:br>
            <a:br>
              <a:rPr lang="en-US" dirty="0"/>
            </a:br>
            <a:endParaRPr lang="en-US" sz="3060" dirty="0"/>
          </a:p>
        </p:txBody>
      </p:sp>
      <p:sp>
        <p:nvSpPr>
          <p:cNvPr id="5" name="Text Placeholder 4"/>
          <p:cNvSpPr>
            <a:spLocks noGrp="1"/>
          </p:cNvSpPr>
          <p:nvPr>
            <p:ph type="body" sz="quarter" idx="12"/>
          </p:nvPr>
        </p:nvSpPr>
        <p:spPr/>
        <p:txBody>
          <a:bodyPr/>
          <a:lstStyle/>
          <a:p>
            <a:r>
              <a:rPr lang="en-US" sz="2800" dirty="0"/>
              <a:t>Kim Kischel</a:t>
            </a:r>
          </a:p>
          <a:p>
            <a:r>
              <a:rPr lang="en-US" sz="2800" dirty="0"/>
              <a:t>Product Marketing Manager</a:t>
            </a:r>
          </a:p>
          <a:p>
            <a:endParaRPr lang="en-US" sz="1400" dirty="0"/>
          </a:p>
          <a:p>
            <a:r>
              <a:rPr lang="en-US" sz="2800" dirty="0"/>
              <a:t>Michael Kophs</a:t>
            </a:r>
          </a:p>
          <a:p>
            <a:r>
              <a:rPr lang="en-US" sz="2800" dirty="0"/>
              <a:t>Senior Product Marketing Manager</a:t>
            </a:r>
          </a:p>
        </p:txBody>
      </p:sp>
      <p:sp>
        <p:nvSpPr>
          <p:cNvPr id="2" name="Text Placeholder 1"/>
          <p:cNvSpPr>
            <a:spLocks noGrp="1"/>
          </p:cNvSpPr>
          <p:nvPr>
            <p:ph type="body" sz="quarter" idx="13"/>
          </p:nvPr>
        </p:nvSpPr>
        <p:spPr/>
        <p:txBody>
          <a:bodyPr/>
          <a:lstStyle/>
          <a:p>
            <a:r>
              <a:rPr lang="en-US" dirty="0"/>
              <a:t>BRK1028</a:t>
            </a:r>
          </a:p>
        </p:txBody>
      </p:sp>
    </p:spTree>
    <p:extLst>
      <p:ext uri="{BB962C8B-B14F-4D97-AF65-F5344CB8AC3E}">
        <p14:creationId xmlns:p14="http://schemas.microsoft.com/office/powerpoint/2010/main" val="86497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58017" y="1628326"/>
            <a:ext cx="11702978" cy="4764125"/>
          </a:xfrm>
          <a:prstGeom prst="rect">
            <a:avLst/>
          </a:prstGeom>
          <a:solidFill>
            <a:schemeClr val="bg1">
              <a:lumMod val="95000"/>
            </a:schemeClr>
          </a:solidFill>
        </p:spPr>
        <p:txBody>
          <a:bodyPr wrap="square" tIns="91427" bIns="91427" anchor="ctr">
            <a:noAutofit/>
          </a:bodyPr>
          <a:lstStyle/>
          <a:p>
            <a:pPr marL="3148995" defTabSz="914224"/>
            <a:endParaRPr lang="en-IN" sz="2800" kern="0" dirty="0">
              <a:gradFill>
                <a:gsLst>
                  <a:gs pos="0">
                    <a:srgbClr val="797A7D">
                      <a:lumMod val="75000"/>
                    </a:srgbClr>
                  </a:gs>
                  <a:gs pos="100000">
                    <a:srgbClr val="797A7D">
                      <a:lumMod val="75000"/>
                    </a:srgbClr>
                  </a:gs>
                </a:gsLst>
                <a:lin ang="5400000" scaled="0"/>
              </a:gradFill>
            </a:endParaRPr>
          </a:p>
        </p:txBody>
      </p:sp>
      <p:graphicFrame>
        <p:nvGraphicFramePr>
          <p:cNvPr id="77" name="Table 1"/>
          <p:cNvGraphicFramePr>
            <a:graphicFrameLocks noGrp="1"/>
          </p:cNvGraphicFramePr>
          <p:nvPr>
            <p:extLst/>
          </p:nvPr>
        </p:nvGraphicFramePr>
        <p:xfrm>
          <a:off x="459694" y="1030718"/>
          <a:ext cx="11701301" cy="5245711"/>
        </p:xfrm>
        <a:graphic>
          <a:graphicData uri="http://schemas.openxmlformats.org/drawingml/2006/table">
            <a:tbl>
              <a:tblPr>
                <a:tableStyleId>{5C22544A-7EE6-4342-B048-85BDC9FD1C3A}</a:tableStyleId>
              </a:tblPr>
              <a:tblGrid>
                <a:gridCol w="3273520">
                  <a:extLst>
                    <a:ext uri="{9D8B030D-6E8A-4147-A177-3AD203B41FA5}">
                      <a16:colId xmlns:a16="http://schemas.microsoft.com/office/drawing/2014/main" val="20000"/>
                    </a:ext>
                  </a:extLst>
                </a:gridCol>
                <a:gridCol w="1685556">
                  <a:extLst>
                    <a:ext uri="{9D8B030D-6E8A-4147-A177-3AD203B41FA5}">
                      <a16:colId xmlns:a16="http://schemas.microsoft.com/office/drawing/2014/main" val="20001"/>
                    </a:ext>
                  </a:extLst>
                </a:gridCol>
                <a:gridCol w="1685556">
                  <a:extLst>
                    <a:ext uri="{9D8B030D-6E8A-4147-A177-3AD203B41FA5}">
                      <a16:colId xmlns:a16="http://schemas.microsoft.com/office/drawing/2014/main" val="20002"/>
                    </a:ext>
                  </a:extLst>
                </a:gridCol>
                <a:gridCol w="1685556">
                  <a:extLst>
                    <a:ext uri="{9D8B030D-6E8A-4147-A177-3AD203B41FA5}">
                      <a16:colId xmlns:a16="http://schemas.microsoft.com/office/drawing/2014/main" val="20003"/>
                    </a:ext>
                  </a:extLst>
                </a:gridCol>
                <a:gridCol w="1685556">
                  <a:extLst>
                    <a:ext uri="{9D8B030D-6E8A-4147-A177-3AD203B41FA5}">
                      <a16:colId xmlns:a16="http://schemas.microsoft.com/office/drawing/2014/main" val="20004"/>
                    </a:ext>
                  </a:extLst>
                </a:gridCol>
                <a:gridCol w="1685556">
                  <a:extLst>
                    <a:ext uri="{9D8B030D-6E8A-4147-A177-3AD203B41FA5}">
                      <a16:colId xmlns:a16="http://schemas.microsoft.com/office/drawing/2014/main" val="20005"/>
                    </a:ext>
                  </a:extLst>
                </a:gridCol>
              </a:tblGrid>
              <a:tr h="607818">
                <a:tc>
                  <a:txBody>
                    <a:bodyPr/>
                    <a:lstStyle/>
                    <a:p>
                      <a:pPr algn="l" fontAlgn="b"/>
                      <a:endParaRPr lang="en-US" sz="1000" b="0" i="0" u="none" strike="noStrike" dirty="0">
                        <a:solidFill>
                          <a:srgbClr val="000000"/>
                        </a:solidFill>
                        <a:effectLst/>
                        <a:latin typeface="+mn-lt"/>
                      </a:endParaRPr>
                    </a:p>
                  </a:txBody>
                  <a:tcPr marL="1363" marR="1363" marT="1363" marB="0" anchor="b">
                    <a:lnB w="9525" cap="flat" cmpd="sng" algn="ctr">
                      <a:noFill/>
                      <a:prstDash val="solid"/>
                      <a:round/>
                      <a:headEnd type="none" w="med" len="med"/>
                      <a:tailEnd type="none" w="med" len="med"/>
                    </a:lnB>
                    <a:noFill/>
                  </a:tcPr>
                </a:tc>
                <a:tc>
                  <a:txBody>
                    <a:bodyPr/>
                    <a:lstStyle/>
                    <a:p>
                      <a:pPr algn="l" fontAlgn="b"/>
                      <a:endParaRPr lang="en-US" sz="1000" b="0" i="0" u="none" strike="noStrike" dirty="0">
                        <a:solidFill>
                          <a:schemeClr val="bg1"/>
                        </a:solidFill>
                        <a:effectLst/>
                        <a:latin typeface="+mn-lt"/>
                      </a:endParaRPr>
                    </a:p>
                  </a:txBody>
                  <a:tcPr marL="1363" marR="1363" marT="1363" marB="0" anchor="b">
                    <a:lnB w="9525" cap="flat" cmpd="sng" algn="ctr">
                      <a:noFill/>
                      <a:prstDash val="solid"/>
                      <a:round/>
                      <a:headEnd type="none" w="med" len="med"/>
                      <a:tailEnd type="none" w="med" len="med"/>
                    </a:lnB>
                    <a:solidFill>
                      <a:schemeClr val="tx2"/>
                    </a:solidFill>
                  </a:tcPr>
                </a:tc>
                <a:tc>
                  <a:txBody>
                    <a:bodyPr/>
                    <a:lstStyle/>
                    <a:p>
                      <a:pPr algn="l" fontAlgn="b"/>
                      <a:endParaRPr lang="en-US" sz="1000" b="0" i="0" u="none" strike="noStrike" dirty="0">
                        <a:solidFill>
                          <a:schemeClr val="bg1"/>
                        </a:solidFill>
                        <a:effectLst/>
                        <a:latin typeface="+mn-lt"/>
                      </a:endParaRPr>
                    </a:p>
                  </a:txBody>
                  <a:tcPr marL="1363" marR="1363" marT="1363" marB="0" anchor="b">
                    <a:lnB w="9525" cap="flat" cmpd="sng" algn="ctr">
                      <a:noFill/>
                      <a:prstDash val="solid"/>
                      <a:round/>
                      <a:headEnd type="none" w="med" len="med"/>
                      <a:tailEnd type="none" w="med" len="med"/>
                    </a:lnB>
                    <a:solidFill>
                      <a:schemeClr val="tx2"/>
                    </a:solidFill>
                  </a:tcPr>
                </a:tc>
                <a:tc>
                  <a:txBody>
                    <a:bodyPr/>
                    <a:lstStyle/>
                    <a:p>
                      <a:pPr algn="l" fontAlgn="b"/>
                      <a:endParaRPr lang="en-US" sz="1000" b="0" i="0" u="none" strike="noStrike" dirty="0">
                        <a:solidFill>
                          <a:schemeClr val="bg1"/>
                        </a:solidFill>
                        <a:effectLst/>
                        <a:latin typeface="+mn-lt"/>
                      </a:endParaRPr>
                    </a:p>
                  </a:txBody>
                  <a:tcPr marL="1363" marR="1363" marT="1363" marB="0" anchor="b">
                    <a:lnB w="9525" cap="flat" cmpd="sng" algn="ctr">
                      <a:noFill/>
                      <a:prstDash val="solid"/>
                      <a:round/>
                      <a:headEnd type="none" w="med" len="med"/>
                      <a:tailEnd type="none" w="med" len="med"/>
                    </a:lnB>
                    <a:solidFill>
                      <a:schemeClr val="tx2"/>
                    </a:solidFill>
                  </a:tcPr>
                </a:tc>
                <a:tc>
                  <a:txBody>
                    <a:bodyPr/>
                    <a:lstStyle/>
                    <a:p>
                      <a:pPr algn="l" fontAlgn="b"/>
                      <a:endParaRPr lang="en-US" sz="1000" b="0" i="0" u="none" strike="noStrike" dirty="0">
                        <a:solidFill>
                          <a:schemeClr val="bg1"/>
                        </a:solidFill>
                        <a:effectLst/>
                        <a:latin typeface="+mn-lt"/>
                      </a:endParaRPr>
                    </a:p>
                  </a:txBody>
                  <a:tcPr marL="1363" marR="1363" marT="1363" marB="0" anchor="b">
                    <a:lnB w="9525" cap="flat" cmpd="sng" algn="ctr">
                      <a:noFill/>
                      <a:prstDash val="solid"/>
                      <a:round/>
                      <a:headEnd type="none" w="med" len="med"/>
                      <a:tailEnd type="none" w="med" len="med"/>
                    </a:lnB>
                    <a:solidFill>
                      <a:schemeClr val="tx2"/>
                    </a:solidFill>
                  </a:tcPr>
                </a:tc>
                <a:tc>
                  <a:txBody>
                    <a:bodyPr/>
                    <a:lstStyle/>
                    <a:p>
                      <a:pPr algn="l" fontAlgn="b"/>
                      <a:endParaRPr lang="en-US" sz="1000" b="0" i="0" u="none" strike="noStrike" dirty="0">
                        <a:solidFill>
                          <a:schemeClr val="bg1"/>
                        </a:solidFill>
                        <a:effectLst/>
                        <a:latin typeface="+mn-lt"/>
                      </a:endParaRPr>
                    </a:p>
                  </a:txBody>
                  <a:tcPr marL="1363" marR="1363" marT="1363" marB="0" anchor="b">
                    <a:lnB w="9525"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421627">
                <a:tc>
                  <a:txBody>
                    <a:bodyPr/>
                    <a:lstStyle/>
                    <a:p>
                      <a:pPr algn="l" rtl="0" fontAlgn="ctr">
                        <a:lnSpc>
                          <a:spcPct val="90000"/>
                        </a:lnSpc>
                      </a:pPr>
                      <a:r>
                        <a:rPr lang="en-IN" sz="900" u="none" strike="noStrike" dirty="0">
                          <a:gradFill>
                            <a:gsLst>
                              <a:gs pos="0">
                                <a:schemeClr val="bg2">
                                  <a:lumMod val="75000"/>
                                </a:schemeClr>
                              </a:gs>
                              <a:gs pos="100000">
                                <a:schemeClr val="bg2">
                                  <a:lumMod val="75000"/>
                                </a:schemeClr>
                              </a:gs>
                            </a:gsLst>
                            <a:lin ang="0" scaled="0"/>
                          </a:gradFill>
                          <a:effectLst/>
                          <a:latin typeface="+mn-lt"/>
                        </a:rPr>
                        <a:t>We’re already using an alternative solution, </a:t>
                      </a:r>
                      <a:br>
                        <a:rPr lang="en-IN" sz="900" u="none" strike="noStrike" dirty="0">
                          <a:gradFill>
                            <a:gsLst>
                              <a:gs pos="0">
                                <a:schemeClr val="bg2">
                                  <a:lumMod val="75000"/>
                                </a:schemeClr>
                              </a:gs>
                              <a:gs pos="100000">
                                <a:schemeClr val="bg2">
                                  <a:lumMod val="75000"/>
                                </a:schemeClr>
                              </a:gs>
                            </a:gsLst>
                            <a:lin ang="0" scaled="0"/>
                          </a:gradFill>
                          <a:effectLst/>
                          <a:latin typeface="+mn-lt"/>
                        </a:rPr>
                      </a:br>
                      <a:r>
                        <a:rPr lang="en-IN" sz="900" u="none" strike="noStrike" dirty="0">
                          <a:gradFill>
                            <a:gsLst>
                              <a:gs pos="0">
                                <a:schemeClr val="bg2">
                                  <a:lumMod val="75000"/>
                                </a:schemeClr>
                              </a:gs>
                              <a:gs pos="100000">
                                <a:schemeClr val="bg2">
                                  <a:lumMod val="75000"/>
                                </a:schemeClr>
                              </a:gs>
                            </a:gsLst>
                            <a:lin ang="0" scaled="0"/>
                          </a:gradFill>
                          <a:effectLst/>
                          <a:latin typeface="+mn-lt"/>
                        </a:rPr>
                        <a:t>which works satisfactorily</a:t>
                      </a:r>
                      <a:endParaRPr lang="en-IN" sz="900" b="0" i="0" u="none" strike="noStrike" dirty="0">
                        <a:gradFill>
                          <a:gsLst>
                            <a:gs pos="0">
                              <a:schemeClr val="bg2">
                                <a:lumMod val="75000"/>
                              </a:schemeClr>
                            </a:gs>
                            <a:gs pos="100000">
                              <a:schemeClr val="bg2">
                                <a:lumMod val="75000"/>
                              </a:schemeClr>
                            </a:gs>
                          </a:gsLst>
                          <a:lin ang="0" scaled="0"/>
                        </a:gradFill>
                        <a:effectLst/>
                        <a:latin typeface="+mn-lt"/>
                      </a:endParaRPr>
                    </a:p>
                  </a:txBody>
                  <a:tcPr marL="182854" marR="45713" marT="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1627">
                <a:tc>
                  <a:txBody>
                    <a:bodyPr/>
                    <a:lstStyle/>
                    <a:p>
                      <a:pPr algn="l" rtl="0" fontAlgn="ctr">
                        <a:lnSpc>
                          <a:spcPct val="90000"/>
                        </a:lnSpc>
                      </a:pPr>
                      <a:r>
                        <a:rPr lang="en-IN" sz="900" u="none" strike="noStrike" dirty="0">
                          <a:gradFill>
                            <a:gsLst>
                              <a:gs pos="0">
                                <a:schemeClr val="bg2">
                                  <a:lumMod val="75000"/>
                                </a:schemeClr>
                              </a:gs>
                              <a:gs pos="100000">
                                <a:schemeClr val="bg2">
                                  <a:lumMod val="75000"/>
                                </a:schemeClr>
                              </a:gs>
                            </a:gsLst>
                            <a:lin ang="0" scaled="0"/>
                          </a:gradFill>
                          <a:effectLst/>
                          <a:latin typeface="+mn-lt"/>
                        </a:rPr>
                        <a:t>Our existing technology infrastructure is not in a ready state for deployment </a:t>
                      </a:r>
                      <a:endParaRPr lang="en-IN" sz="900" b="0" i="0" u="none" strike="noStrike" dirty="0">
                        <a:gradFill>
                          <a:gsLst>
                            <a:gs pos="0">
                              <a:schemeClr val="bg2">
                                <a:lumMod val="75000"/>
                              </a:schemeClr>
                            </a:gs>
                            <a:gs pos="100000">
                              <a:schemeClr val="bg2">
                                <a:lumMod val="75000"/>
                              </a:schemeClr>
                            </a:gs>
                          </a:gsLst>
                          <a:lin ang="0" scaled="0"/>
                        </a:gradFill>
                        <a:effectLst/>
                        <a:latin typeface="+mn-lt"/>
                      </a:endParaRPr>
                    </a:p>
                  </a:txBody>
                  <a:tcPr marL="182854" marR="45713" marT="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21627">
                <a:tc>
                  <a:txBody>
                    <a:bodyPr/>
                    <a:lstStyle/>
                    <a:p>
                      <a:pPr algn="l" rtl="0" fontAlgn="ctr">
                        <a:lnSpc>
                          <a:spcPct val="90000"/>
                        </a:lnSpc>
                      </a:pPr>
                      <a:r>
                        <a:rPr lang="en-IN" sz="900" u="none" strike="noStrike" dirty="0">
                          <a:gradFill>
                            <a:gsLst>
                              <a:gs pos="0">
                                <a:schemeClr val="bg2">
                                  <a:lumMod val="75000"/>
                                </a:schemeClr>
                              </a:gs>
                              <a:gs pos="100000">
                                <a:schemeClr val="bg2">
                                  <a:lumMod val="75000"/>
                                </a:schemeClr>
                              </a:gs>
                            </a:gsLst>
                            <a:lin ang="0" scaled="0"/>
                          </a:gradFill>
                          <a:effectLst/>
                          <a:latin typeface="+mn-lt"/>
                        </a:rPr>
                        <a:t>We have concerns with data privacy</a:t>
                      </a:r>
                      <a:endParaRPr lang="en-IN" sz="900" b="0" i="0" u="none" strike="noStrike" dirty="0">
                        <a:gradFill>
                          <a:gsLst>
                            <a:gs pos="0">
                              <a:schemeClr val="bg2">
                                <a:lumMod val="75000"/>
                              </a:schemeClr>
                            </a:gs>
                            <a:gs pos="100000">
                              <a:schemeClr val="bg2">
                                <a:lumMod val="75000"/>
                              </a:schemeClr>
                            </a:gs>
                          </a:gsLst>
                          <a:lin ang="0" scaled="0"/>
                        </a:gradFill>
                        <a:effectLst/>
                        <a:latin typeface="+mn-lt"/>
                      </a:endParaRPr>
                    </a:p>
                  </a:txBody>
                  <a:tcPr marL="182854" marR="45713" marT="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1627">
                <a:tc>
                  <a:txBody>
                    <a:bodyPr/>
                    <a:lstStyle/>
                    <a:p>
                      <a:pPr algn="l" rtl="0" fontAlgn="ctr">
                        <a:lnSpc>
                          <a:spcPct val="90000"/>
                        </a:lnSpc>
                      </a:pPr>
                      <a:r>
                        <a:rPr lang="en-IN" sz="900" u="none" strike="noStrike" dirty="0">
                          <a:gradFill>
                            <a:gsLst>
                              <a:gs pos="0">
                                <a:schemeClr val="bg2">
                                  <a:lumMod val="75000"/>
                                </a:schemeClr>
                              </a:gs>
                              <a:gs pos="100000">
                                <a:schemeClr val="bg2">
                                  <a:lumMod val="75000"/>
                                </a:schemeClr>
                              </a:gs>
                            </a:gsLst>
                            <a:lin ang="0" scaled="0"/>
                          </a:gradFill>
                          <a:effectLst/>
                          <a:latin typeface="+mn-lt"/>
                        </a:rPr>
                        <a:t>We have concerns with data security</a:t>
                      </a:r>
                      <a:endParaRPr lang="en-IN" sz="900" b="0" i="0" u="none" strike="noStrike" dirty="0">
                        <a:gradFill>
                          <a:gsLst>
                            <a:gs pos="0">
                              <a:schemeClr val="bg2">
                                <a:lumMod val="75000"/>
                              </a:schemeClr>
                            </a:gs>
                            <a:gs pos="100000">
                              <a:schemeClr val="bg2">
                                <a:lumMod val="75000"/>
                              </a:schemeClr>
                            </a:gs>
                          </a:gsLst>
                          <a:lin ang="0" scaled="0"/>
                        </a:gradFill>
                        <a:effectLst/>
                        <a:latin typeface="+mn-lt"/>
                      </a:endParaRPr>
                    </a:p>
                  </a:txBody>
                  <a:tcPr marL="182854" marR="45713" marT="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1627">
                <a:tc>
                  <a:txBody>
                    <a:bodyPr/>
                    <a:lstStyle/>
                    <a:p>
                      <a:pPr algn="l" rtl="0" fontAlgn="ctr">
                        <a:lnSpc>
                          <a:spcPct val="90000"/>
                        </a:lnSpc>
                      </a:pPr>
                      <a:r>
                        <a:rPr lang="en-IN" sz="900" u="none" strike="noStrike" dirty="0">
                          <a:gradFill>
                            <a:gsLst>
                              <a:gs pos="0">
                                <a:schemeClr val="bg2">
                                  <a:lumMod val="75000"/>
                                </a:schemeClr>
                              </a:gs>
                              <a:gs pos="100000">
                                <a:schemeClr val="bg2">
                                  <a:lumMod val="75000"/>
                                </a:schemeClr>
                              </a:gs>
                            </a:gsLst>
                            <a:lin ang="0" scaled="0"/>
                          </a:gradFill>
                          <a:effectLst/>
                          <a:latin typeface="+mn-lt"/>
                        </a:rPr>
                        <a:t>Resources aren’t available to deploy the service</a:t>
                      </a:r>
                      <a:br>
                        <a:rPr lang="en-IN" sz="900" u="none" strike="noStrike" dirty="0">
                          <a:gradFill>
                            <a:gsLst>
                              <a:gs pos="0">
                                <a:schemeClr val="bg2">
                                  <a:lumMod val="75000"/>
                                </a:schemeClr>
                              </a:gs>
                              <a:gs pos="100000">
                                <a:schemeClr val="bg2">
                                  <a:lumMod val="75000"/>
                                </a:schemeClr>
                              </a:gs>
                            </a:gsLst>
                            <a:lin ang="0" scaled="0"/>
                          </a:gradFill>
                          <a:effectLst/>
                          <a:latin typeface="+mn-lt"/>
                        </a:rPr>
                      </a:br>
                      <a:r>
                        <a:rPr lang="en-IN" sz="900" u="none" strike="noStrike" dirty="0">
                          <a:gradFill>
                            <a:gsLst>
                              <a:gs pos="0">
                                <a:schemeClr val="bg2">
                                  <a:lumMod val="75000"/>
                                </a:schemeClr>
                              </a:gs>
                              <a:gs pos="100000">
                                <a:schemeClr val="bg2">
                                  <a:lumMod val="75000"/>
                                </a:schemeClr>
                              </a:gs>
                            </a:gsLst>
                            <a:lin ang="0" scaled="0"/>
                          </a:gradFill>
                          <a:effectLst/>
                          <a:latin typeface="+mn-lt"/>
                        </a:rPr>
                        <a:t>and/or train end users</a:t>
                      </a:r>
                      <a:endParaRPr lang="en-IN" sz="900" b="0" i="0" u="none" strike="noStrike" dirty="0">
                        <a:gradFill>
                          <a:gsLst>
                            <a:gs pos="0">
                              <a:schemeClr val="bg2">
                                <a:lumMod val="75000"/>
                              </a:schemeClr>
                            </a:gs>
                            <a:gs pos="100000">
                              <a:schemeClr val="bg2">
                                <a:lumMod val="75000"/>
                              </a:schemeClr>
                            </a:gs>
                          </a:gsLst>
                          <a:lin ang="0" scaled="0"/>
                        </a:gradFill>
                        <a:effectLst/>
                        <a:latin typeface="+mn-lt"/>
                      </a:endParaRPr>
                    </a:p>
                  </a:txBody>
                  <a:tcPr marL="182854" marR="45713" marT="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21627">
                <a:tc>
                  <a:txBody>
                    <a:bodyPr/>
                    <a:lstStyle/>
                    <a:p>
                      <a:pPr algn="l" rtl="0" fontAlgn="ctr">
                        <a:lnSpc>
                          <a:spcPct val="90000"/>
                        </a:lnSpc>
                      </a:pPr>
                      <a:r>
                        <a:rPr lang="en-IN" sz="900" b="0" u="none" strike="noStrike" spc="-30" baseline="0" dirty="0">
                          <a:gradFill>
                            <a:gsLst>
                              <a:gs pos="0">
                                <a:schemeClr val="bg2">
                                  <a:lumMod val="75000"/>
                                </a:schemeClr>
                              </a:gs>
                              <a:gs pos="100000">
                                <a:schemeClr val="bg2">
                                  <a:lumMod val="75000"/>
                                </a:schemeClr>
                              </a:gs>
                            </a:gsLst>
                            <a:lin ang="0" scaled="0"/>
                          </a:gradFill>
                          <a:effectLst/>
                          <a:latin typeface="+mn-lt"/>
                        </a:rPr>
                        <a:t>We don’t have a business case for its use in our organization/We don’t know what we would use it for</a:t>
                      </a:r>
                      <a:endParaRPr lang="en-IN" sz="900" b="0" i="0" u="none" strike="noStrike" spc="-30" baseline="0" dirty="0">
                        <a:gradFill>
                          <a:gsLst>
                            <a:gs pos="0">
                              <a:schemeClr val="bg2">
                                <a:lumMod val="75000"/>
                              </a:schemeClr>
                            </a:gs>
                            <a:gs pos="100000">
                              <a:schemeClr val="bg2">
                                <a:lumMod val="75000"/>
                              </a:schemeClr>
                            </a:gs>
                          </a:gsLst>
                          <a:lin ang="0" scaled="0"/>
                        </a:gradFill>
                        <a:effectLst/>
                        <a:latin typeface="+mn-lt"/>
                      </a:endParaRPr>
                    </a:p>
                  </a:txBody>
                  <a:tcPr marL="182854" marR="45713" marT="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21627">
                <a:tc>
                  <a:txBody>
                    <a:bodyPr/>
                    <a:lstStyle/>
                    <a:p>
                      <a:pPr algn="l" rtl="0" fontAlgn="ctr">
                        <a:lnSpc>
                          <a:spcPct val="90000"/>
                        </a:lnSpc>
                      </a:pPr>
                      <a:r>
                        <a:rPr lang="en-IN" sz="900" u="none" strike="noStrike" dirty="0">
                          <a:gradFill>
                            <a:gsLst>
                              <a:gs pos="0">
                                <a:schemeClr val="bg2">
                                  <a:lumMod val="75000"/>
                                </a:schemeClr>
                              </a:gs>
                              <a:gs pos="100000">
                                <a:schemeClr val="bg2">
                                  <a:lumMod val="75000"/>
                                </a:schemeClr>
                              </a:gs>
                            </a:gsLst>
                            <a:lin ang="0" scaled="0"/>
                          </a:gradFill>
                          <a:effectLst/>
                          <a:latin typeface="+mn-lt"/>
                        </a:rPr>
                        <a:t>We aren’t ready to integrate it with other internal systems we have deemed necessary for deployment</a:t>
                      </a:r>
                      <a:endParaRPr lang="en-IN" sz="900" b="0" i="0" u="none" strike="noStrike" dirty="0">
                        <a:gradFill>
                          <a:gsLst>
                            <a:gs pos="0">
                              <a:schemeClr val="bg2">
                                <a:lumMod val="75000"/>
                              </a:schemeClr>
                            </a:gs>
                            <a:gs pos="100000">
                              <a:schemeClr val="bg2">
                                <a:lumMod val="75000"/>
                              </a:schemeClr>
                            </a:gs>
                          </a:gsLst>
                          <a:lin ang="0" scaled="0"/>
                        </a:gradFill>
                        <a:effectLst/>
                        <a:latin typeface="+mn-lt"/>
                      </a:endParaRPr>
                    </a:p>
                  </a:txBody>
                  <a:tcPr marL="182854" marR="45713" marT="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1627">
                <a:tc>
                  <a:txBody>
                    <a:bodyPr/>
                    <a:lstStyle/>
                    <a:p>
                      <a:pPr algn="l" rtl="0" fontAlgn="ctr">
                        <a:lnSpc>
                          <a:spcPct val="90000"/>
                        </a:lnSpc>
                      </a:pPr>
                      <a:r>
                        <a:rPr lang="en-IN" sz="900" u="none" strike="noStrike" dirty="0">
                          <a:gradFill>
                            <a:gsLst>
                              <a:gs pos="0">
                                <a:schemeClr val="bg2">
                                  <a:lumMod val="75000"/>
                                </a:schemeClr>
                              </a:gs>
                              <a:gs pos="100000">
                                <a:schemeClr val="bg2">
                                  <a:lumMod val="75000"/>
                                </a:schemeClr>
                              </a:gs>
                            </a:gsLst>
                            <a:lin ang="0" scaled="0"/>
                          </a:gradFill>
                          <a:effectLst/>
                          <a:latin typeface="+mn-lt"/>
                        </a:rPr>
                        <a:t>It’s not compatible with existing services we are using</a:t>
                      </a:r>
                      <a:endParaRPr lang="en-IN" sz="900" b="0" i="0" u="none" strike="noStrike" dirty="0">
                        <a:gradFill>
                          <a:gsLst>
                            <a:gs pos="0">
                              <a:schemeClr val="bg2">
                                <a:lumMod val="75000"/>
                              </a:schemeClr>
                            </a:gs>
                            <a:gs pos="100000">
                              <a:schemeClr val="bg2">
                                <a:lumMod val="75000"/>
                              </a:schemeClr>
                            </a:gs>
                          </a:gsLst>
                          <a:lin ang="0" scaled="0"/>
                        </a:gradFill>
                        <a:effectLst/>
                        <a:latin typeface="+mn-lt"/>
                      </a:endParaRPr>
                    </a:p>
                  </a:txBody>
                  <a:tcPr marL="182854" marR="45713" marT="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21627">
                <a:tc>
                  <a:txBody>
                    <a:bodyPr/>
                    <a:lstStyle/>
                    <a:p>
                      <a:pPr algn="l" rtl="0" fontAlgn="ctr">
                        <a:lnSpc>
                          <a:spcPct val="90000"/>
                        </a:lnSpc>
                      </a:pPr>
                      <a:r>
                        <a:rPr lang="en-IN" sz="900" u="none" strike="noStrike" dirty="0">
                          <a:gradFill>
                            <a:gsLst>
                              <a:gs pos="0">
                                <a:schemeClr val="bg2">
                                  <a:lumMod val="75000"/>
                                </a:schemeClr>
                              </a:gs>
                              <a:gs pos="100000">
                                <a:schemeClr val="bg2">
                                  <a:lumMod val="75000"/>
                                </a:schemeClr>
                              </a:gs>
                            </a:gsLst>
                            <a:lin ang="0" scaled="0"/>
                          </a:gradFill>
                          <a:effectLst/>
                          <a:latin typeface="+mn-lt"/>
                        </a:rPr>
                        <a:t>There is a lack of executive support for making the service available</a:t>
                      </a:r>
                      <a:endParaRPr lang="en-IN" sz="900" b="0" i="0" u="none" strike="noStrike" dirty="0">
                        <a:gradFill>
                          <a:gsLst>
                            <a:gs pos="0">
                              <a:schemeClr val="bg2">
                                <a:lumMod val="75000"/>
                              </a:schemeClr>
                            </a:gs>
                            <a:gs pos="100000">
                              <a:schemeClr val="bg2">
                                <a:lumMod val="75000"/>
                              </a:schemeClr>
                            </a:gs>
                          </a:gsLst>
                          <a:lin ang="0" scaled="0"/>
                        </a:gradFill>
                        <a:effectLst/>
                        <a:latin typeface="+mn-lt"/>
                      </a:endParaRPr>
                    </a:p>
                  </a:txBody>
                  <a:tcPr marL="182854" marR="45713" marT="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21627">
                <a:tc>
                  <a:txBody>
                    <a:bodyPr/>
                    <a:lstStyle/>
                    <a:p>
                      <a:pPr algn="l" rtl="0" fontAlgn="ctr">
                        <a:lnSpc>
                          <a:spcPct val="90000"/>
                        </a:lnSpc>
                      </a:pPr>
                      <a:r>
                        <a:rPr lang="en-IN" sz="900" u="none" strike="noStrike" dirty="0">
                          <a:gradFill>
                            <a:gsLst>
                              <a:gs pos="0">
                                <a:schemeClr val="bg2">
                                  <a:lumMod val="75000"/>
                                </a:schemeClr>
                              </a:gs>
                              <a:gs pos="100000">
                                <a:schemeClr val="bg2">
                                  <a:lumMod val="75000"/>
                                </a:schemeClr>
                              </a:gs>
                            </a:gsLst>
                            <a:lin ang="0" scaled="0"/>
                          </a:gradFill>
                          <a:effectLst/>
                          <a:latin typeface="+mn-lt"/>
                        </a:rPr>
                        <a:t>We have concerns with slow-down in productivity while end users learn how to use the service</a:t>
                      </a:r>
                      <a:endParaRPr lang="en-IN" sz="900" b="0" i="0" u="none" strike="noStrike" dirty="0">
                        <a:gradFill>
                          <a:gsLst>
                            <a:gs pos="0">
                              <a:schemeClr val="bg2">
                                <a:lumMod val="75000"/>
                              </a:schemeClr>
                            </a:gs>
                            <a:gs pos="100000">
                              <a:schemeClr val="bg2">
                                <a:lumMod val="75000"/>
                              </a:schemeClr>
                            </a:gs>
                          </a:gsLst>
                          <a:lin ang="0" scaled="0"/>
                        </a:gradFill>
                        <a:effectLst/>
                        <a:latin typeface="+mn-lt"/>
                      </a:endParaRPr>
                    </a:p>
                  </a:txBody>
                  <a:tcPr marL="182854" marR="45713" marT="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421627">
                <a:tc>
                  <a:txBody>
                    <a:bodyPr/>
                    <a:lstStyle/>
                    <a:p>
                      <a:pPr algn="l" rtl="0" fontAlgn="ctr">
                        <a:lnSpc>
                          <a:spcPct val="90000"/>
                        </a:lnSpc>
                      </a:pPr>
                      <a:r>
                        <a:rPr lang="en-US" sz="900" u="none" strike="noStrike" dirty="0">
                          <a:gradFill>
                            <a:gsLst>
                              <a:gs pos="0">
                                <a:schemeClr val="bg2">
                                  <a:lumMod val="75000"/>
                                </a:schemeClr>
                              </a:gs>
                              <a:gs pos="100000">
                                <a:schemeClr val="bg2">
                                  <a:lumMod val="75000"/>
                                </a:schemeClr>
                              </a:gs>
                            </a:gsLst>
                            <a:lin ang="0" scaled="0"/>
                          </a:gradFill>
                          <a:effectLst/>
                          <a:latin typeface="+mn-lt"/>
                        </a:rPr>
                        <a:t>Other</a:t>
                      </a:r>
                      <a:endParaRPr lang="en-US" sz="900" b="0" i="0" u="none" strike="noStrike" dirty="0">
                        <a:gradFill>
                          <a:gsLst>
                            <a:gs pos="0">
                              <a:schemeClr val="bg2">
                                <a:lumMod val="75000"/>
                              </a:schemeClr>
                            </a:gs>
                            <a:gs pos="100000">
                              <a:schemeClr val="bg2">
                                <a:lumMod val="75000"/>
                              </a:schemeClr>
                            </a:gs>
                          </a:gsLst>
                          <a:lin ang="0" scaled="0"/>
                        </a:gradFill>
                        <a:effectLst/>
                        <a:latin typeface="+mn-lt"/>
                      </a:endParaRPr>
                    </a:p>
                  </a:txBody>
                  <a:tcPr marL="182854" marR="45713" marT="0" marB="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000" b="0" i="0" u="none" strike="noStrike" dirty="0">
                        <a:solidFill>
                          <a:srgbClr val="000000"/>
                        </a:solidFill>
                        <a:effectLst/>
                        <a:latin typeface="+mn-lt"/>
                      </a:endParaRPr>
                    </a:p>
                  </a:txBody>
                  <a:tcPr marL="1363" marR="1363" marT="136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5" name="Title 1"/>
          <p:cNvSpPr>
            <a:spLocks noGrp="1"/>
          </p:cNvSpPr>
          <p:nvPr>
            <p:ph type="title"/>
          </p:nvPr>
        </p:nvSpPr>
        <p:spPr>
          <a:xfrm>
            <a:off x="264489" y="127630"/>
            <a:ext cx="11885450" cy="866374"/>
          </a:xfrm>
        </p:spPr>
        <p:txBody>
          <a:bodyPr/>
          <a:lstStyle/>
          <a:p>
            <a:r>
              <a:rPr lang="en-US" sz="2000" b="1" spc="0" dirty="0">
                <a:latin typeface="+mn-lt"/>
              </a:rPr>
              <a:t>WHEN CUSTOMERS DO NOT MAKE A WORKLOAD AVAILABLE TO END USERS ITS OFTEN BECAUSE THEY DO NOT HAVE A BUSINESS CASE FOR ITS USE</a:t>
            </a:r>
            <a:endParaRPr lang="en-IN" sz="2000" b="1" spc="0" dirty="0">
              <a:latin typeface="+mn-lt"/>
            </a:endParaRPr>
          </a:p>
        </p:txBody>
      </p:sp>
      <p:graphicFrame>
        <p:nvGraphicFramePr>
          <p:cNvPr id="8" name="Chart 15"/>
          <p:cNvGraphicFramePr/>
          <p:nvPr>
            <p:extLst/>
          </p:nvPr>
        </p:nvGraphicFramePr>
        <p:xfrm>
          <a:off x="3747522" y="1524953"/>
          <a:ext cx="1719560" cy="48674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21"/>
          <p:cNvGraphicFramePr/>
          <p:nvPr>
            <p:extLst/>
          </p:nvPr>
        </p:nvGraphicFramePr>
        <p:xfrm>
          <a:off x="5427587" y="1524953"/>
          <a:ext cx="1719560" cy="48674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Chart 23"/>
          <p:cNvGraphicFramePr/>
          <p:nvPr>
            <p:extLst/>
          </p:nvPr>
        </p:nvGraphicFramePr>
        <p:xfrm>
          <a:off x="7107651" y="1524953"/>
          <a:ext cx="1719560" cy="48674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Chart 25"/>
          <p:cNvGraphicFramePr/>
          <p:nvPr>
            <p:extLst/>
          </p:nvPr>
        </p:nvGraphicFramePr>
        <p:xfrm>
          <a:off x="8787715" y="1524953"/>
          <a:ext cx="1719560" cy="486749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1" name="Chart 27"/>
          <p:cNvGraphicFramePr/>
          <p:nvPr>
            <p:extLst/>
          </p:nvPr>
        </p:nvGraphicFramePr>
        <p:xfrm>
          <a:off x="10484832" y="1534275"/>
          <a:ext cx="1719560" cy="4867499"/>
        </p:xfrm>
        <a:graphic>
          <a:graphicData uri="http://schemas.openxmlformats.org/drawingml/2006/chart">
            <c:chart xmlns:c="http://schemas.openxmlformats.org/drawingml/2006/chart" xmlns:r="http://schemas.openxmlformats.org/officeDocument/2006/relationships" r:id="rId7"/>
          </a:graphicData>
        </a:graphic>
      </p:graphicFrame>
      <p:pic>
        <p:nvPicPr>
          <p:cNvPr id="72" name="Picture 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039404" y="1135693"/>
            <a:ext cx="1086647" cy="323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1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604808" y="1061572"/>
            <a:ext cx="1204813" cy="47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16" descr="https://groups.drupal.org/files/SharePoint2013logo.pn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l="5249" t="19093" r="5679" b="18651"/>
          <a:stretch/>
        </p:blipFill>
        <p:spPr bwMode="auto">
          <a:xfrm>
            <a:off x="7379218" y="1162634"/>
            <a:ext cx="1213561" cy="269551"/>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8"/>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825506" y="1105758"/>
            <a:ext cx="1489953" cy="383303"/>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1" descr="https://upload.wikimedia.org/wikipedia/commons/1/1f/Yammer_logo.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924831" y="1187005"/>
            <a:ext cx="914135" cy="22080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197143" y="6608461"/>
            <a:ext cx="7314163" cy="222217"/>
          </a:xfrm>
          <a:prstGeom prst="rect">
            <a:avLst/>
          </a:prstGeom>
        </p:spPr>
        <p:txBody>
          <a:bodyPr wrap="square" lIns="182854" anchor="b">
            <a:spAutoFit/>
          </a:bodyPr>
          <a:lstStyle/>
          <a:p>
            <a:pPr defTabSz="914224">
              <a:defRPr/>
            </a:pPr>
            <a:r>
              <a:rPr lang="en-US" sz="816" kern="0" dirty="0">
                <a:gradFill>
                  <a:gsLst>
                    <a:gs pos="0">
                      <a:srgbClr val="FFFFFF"/>
                    </a:gs>
                    <a:gs pos="100000">
                      <a:srgbClr val="FFFFFF"/>
                    </a:gs>
                  </a:gsLst>
                  <a:lin ang="5400000" scaled="1"/>
                </a:gradFill>
              </a:rPr>
              <a:t>Q: WL9. What are the top reasons why each of the following Office 365 service(s) has not been made available to end users?</a:t>
            </a:r>
          </a:p>
        </p:txBody>
      </p:sp>
      <p:sp>
        <p:nvSpPr>
          <p:cNvPr id="18" name="TextBox 17"/>
          <p:cNvSpPr txBox="1"/>
          <p:nvPr/>
        </p:nvSpPr>
        <p:spPr>
          <a:xfrm>
            <a:off x="7732615" y="6588366"/>
            <a:ext cx="4428381" cy="287802"/>
          </a:xfrm>
          <a:prstGeom prst="rect">
            <a:avLst/>
          </a:prstGeom>
          <a:noFill/>
        </p:spPr>
        <p:txBody>
          <a:bodyPr wrap="square" lIns="182828" tIns="45713" rIns="182828" bIns="45713" rtlCol="0" anchor="ctr">
            <a:noAutofit/>
          </a:bodyPr>
          <a:lstStyle/>
          <a:p>
            <a:pPr marL="0" lvl="1" algn="r" defTabSz="932011" fontAlgn="base">
              <a:lnSpc>
                <a:spcPct val="114000"/>
              </a:lnSpc>
              <a:spcBef>
                <a:spcPts val="612"/>
              </a:spcBef>
              <a:spcAft>
                <a:spcPts val="306"/>
              </a:spcAft>
              <a:buClr>
                <a:srgbClr val="DC3C00"/>
              </a:buClr>
            </a:pPr>
            <a:r>
              <a:rPr lang="en-US" sz="900" kern="0" dirty="0">
                <a:ln w="3175">
                  <a:noFill/>
                </a:ln>
                <a:gradFill>
                  <a:gsLst>
                    <a:gs pos="0">
                      <a:srgbClr val="FFFFFF"/>
                    </a:gs>
                    <a:gs pos="100000">
                      <a:srgbClr val="FFFFFF"/>
                    </a:gs>
                  </a:gsLst>
                  <a:lin ang="5400000" scaled="1"/>
                </a:gradFill>
                <a:ea typeface="Segoe UI" pitchFamily="34" charset="0"/>
                <a:cs typeface="Segoe UI" pitchFamily="34" charset="0"/>
              </a:rPr>
              <a:t>Source: O365 CAU Customer Research Study, May 2015, Microsoft Corporation</a:t>
            </a:r>
          </a:p>
        </p:txBody>
      </p:sp>
      <p:sp>
        <p:nvSpPr>
          <p:cNvPr id="20" name="TextBox 19"/>
          <p:cNvSpPr txBox="1"/>
          <p:nvPr/>
        </p:nvSpPr>
        <p:spPr>
          <a:xfrm>
            <a:off x="282627" y="1389440"/>
            <a:ext cx="3471978" cy="172516"/>
          </a:xfrm>
          <a:prstGeom prst="rect">
            <a:avLst/>
          </a:prstGeom>
          <a:noFill/>
        </p:spPr>
        <p:txBody>
          <a:bodyPr wrap="square" lIns="182854" tIns="0" rIns="0" bIns="0" rtlCol="0">
            <a:spAutoFit/>
          </a:bodyPr>
          <a:lstStyle/>
          <a:p>
            <a:pPr defTabSz="914224"/>
            <a:r>
              <a:rPr lang="en-US" sz="1099" kern="0" spc="-20" dirty="0">
                <a:gradFill>
                  <a:gsLst>
                    <a:gs pos="1250">
                      <a:srgbClr val="797A7D">
                        <a:lumMod val="75000"/>
                      </a:srgbClr>
                    </a:gs>
                    <a:gs pos="100000">
                      <a:srgbClr val="797A7D">
                        <a:lumMod val="75000"/>
                      </a:srgbClr>
                    </a:gs>
                  </a:gsLst>
                  <a:lin ang="5400000" scaled="0"/>
                </a:gradFill>
              </a:rPr>
              <a:t>TOP REASONS FOR NOT ENABLING A WORKLOAD</a:t>
            </a:r>
          </a:p>
        </p:txBody>
      </p:sp>
    </p:spTree>
    <p:extLst>
      <p:ext uri="{BB962C8B-B14F-4D97-AF65-F5344CB8AC3E}">
        <p14:creationId xmlns:p14="http://schemas.microsoft.com/office/powerpoint/2010/main" val="259663119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IT Decision-Makers (ITDM)	</a:t>
            </a:r>
          </a:p>
        </p:txBody>
      </p:sp>
      <p:pic>
        <p:nvPicPr>
          <p:cNvPr id="2" name="Picture 1"/>
          <p:cNvPicPr>
            <a:picLocks noChangeAspect="1"/>
          </p:cNvPicPr>
          <p:nvPr/>
        </p:nvPicPr>
        <p:blipFill rotWithShape="1">
          <a:blip r:embed="rId3"/>
          <a:srcRect b="30900"/>
          <a:stretch/>
        </p:blipFill>
        <p:spPr>
          <a:xfrm>
            <a:off x="3314999" y="4814028"/>
            <a:ext cx="5496619" cy="1568237"/>
          </a:xfrm>
          <a:prstGeom prst="rect">
            <a:avLst/>
          </a:prstGeom>
        </p:spPr>
      </p:pic>
      <p:sp>
        <p:nvSpPr>
          <p:cNvPr id="23" name="Rectangle 22"/>
          <p:cNvSpPr/>
          <p:nvPr/>
        </p:nvSpPr>
        <p:spPr bwMode="auto">
          <a:xfrm>
            <a:off x="2672730" y="1519646"/>
            <a:ext cx="3388970" cy="1085926"/>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just" defTabSz="950846" fontAlgn="base">
              <a:spcBef>
                <a:spcPct val="0"/>
              </a:spcBef>
              <a:defRPr/>
            </a:pPr>
            <a:r>
              <a:rPr lang="en-US" sz="1122" kern="0" dirty="0">
                <a:solidFill>
                  <a:srgbClr val="505050"/>
                </a:solidFill>
                <a:ea typeface="Segoe UI" pitchFamily="34" charset="0"/>
                <a:cs typeface="Segoe UI" pitchFamily="34" charset="0"/>
              </a:rPr>
              <a:t>True Believers” want the latest technology to drive value at their organizations. They place cloud as a strategic priority and driver within the organization. More likely to have a concrete plan in place to roll out all O365 products.</a:t>
            </a:r>
          </a:p>
        </p:txBody>
      </p:sp>
      <p:sp>
        <p:nvSpPr>
          <p:cNvPr id="24" name="Rectangle 23"/>
          <p:cNvSpPr/>
          <p:nvPr/>
        </p:nvSpPr>
        <p:spPr bwMode="auto">
          <a:xfrm>
            <a:off x="8726322" y="1501149"/>
            <a:ext cx="3618920" cy="1104423"/>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just" defTabSz="950846" fontAlgn="base">
              <a:spcBef>
                <a:spcPct val="0"/>
              </a:spcBef>
              <a:defRPr/>
            </a:pPr>
            <a:r>
              <a:rPr lang="en-US" sz="1122" kern="0" dirty="0">
                <a:solidFill>
                  <a:srgbClr val="505050"/>
                </a:solidFill>
                <a:ea typeface="Segoe UI" pitchFamily="34" charset="0"/>
                <a:cs typeface="Segoe UI" pitchFamily="34" charset="0"/>
              </a:rPr>
              <a:t>Happy with status quo but will execute top-down decisions. Typically more peer-influenced with new technologies, slow to adopt new tech themselves. Gather information, evaluate, and recommend for hand-off to higher-ups for final selection.</a:t>
            </a:r>
          </a:p>
        </p:txBody>
      </p:sp>
      <p:sp>
        <p:nvSpPr>
          <p:cNvPr id="27" name="Rectangle 26"/>
          <p:cNvSpPr/>
          <p:nvPr/>
        </p:nvSpPr>
        <p:spPr bwMode="auto">
          <a:xfrm>
            <a:off x="6330135" y="2381094"/>
            <a:ext cx="2305948" cy="2244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5117" tIns="152188" rIns="95117" bIns="152188" numCol="1" spcCol="0" rtlCol="0" fromWordArt="0" anchor="ctr" anchorCtr="0" forceAA="0" compatLnSpc="1">
            <a:prstTxWarp prst="textNoShape">
              <a:avLst/>
            </a:prstTxWarp>
            <a:noAutofit/>
          </a:bodyPr>
          <a:lstStyle/>
          <a:p>
            <a:pPr defTabSz="969953" fontAlgn="base">
              <a:spcBef>
                <a:spcPct val="0"/>
              </a:spcBef>
              <a:spcAft>
                <a:spcPct val="0"/>
              </a:spcAft>
            </a:pPr>
            <a:r>
              <a:rPr lang="en-US" sz="1224" b="1" kern="0" dirty="0">
                <a:solidFill>
                  <a:srgbClr val="505050"/>
                </a:solidFill>
                <a:ea typeface="Segoe UI" pitchFamily="34" charset="0"/>
                <a:cs typeface="Segoe UI" pitchFamily="34" charset="0"/>
              </a:rPr>
              <a:t>Top-down reactors</a:t>
            </a:r>
          </a:p>
        </p:txBody>
      </p:sp>
      <p:pic>
        <p:nvPicPr>
          <p:cNvPr id="28" name="Picture 2" descr="https://expertbeacon.com/sites/default/files/how_to_decide_on_key_man_insurance_and_protect_your_busines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658" t="7733" r="10235" b="52094"/>
          <a:stretch/>
        </p:blipFill>
        <p:spPr bwMode="auto">
          <a:xfrm>
            <a:off x="6334645" y="1507636"/>
            <a:ext cx="2301438" cy="85789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imsengineers.com/wp-content/uploads/IMS-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9" t="6367" r="2021" b="41928"/>
          <a:stretch/>
        </p:blipFill>
        <p:spPr bwMode="auto">
          <a:xfrm>
            <a:off x="368226" y="1494565"/>
            <a:ext cx="2257259" cy="805082"/>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bwMode="auto">
          <a:xfrm>
            <a:off x="368226" y="2346488"/>
            <a:ext cx="2257259" cy="25908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149196" rIns="93247" bIns="149196" numCol="1" spcCol="0" rtlCol="0" fromWordArt="0" anchor="ctr" anchorCtr="0" forceAA="0" compatLnSpc="1">
            <a:prstTxWarp prst="textNoShape">
              <a:avLst/>
            </a:prstTxWarp>
            <a:noAutofit/>
          </a:bodyPr>
          <a:lstStyle/>
          <a:p>
            <a:pPr defTabSz="950846" fontAlgn="base">
              <a:spcBef>
                <a:spcPct val="0"/>
              </a:spcBef>
              <a:spcAft>
                <a:spcPct val="0"/>
              </a:spcAft>
              <a:defRPr/>
            </a:pPr>
            <a:r>
              <a:rPr lang="en-US" sz="1224" b="1" kern="0" dirty="0">
                <a:solidFill>
                  <a:srgbClr val="505050"/>
                </a:solidFill>
                <a:ea typeface="Segoe UI" pitchFamily="34" charset="0"/>
                <a:cs typeface="Segoe UI" pitchFamily="34" charset="0"/>
              </a:rPr>
              <a:t>True Believers</a:t>
            </a:r>
          </a:p>
        </p:txBody>
      </p:sp>
      <p:pic>
        <p:nvPicPr>
          <p:cNvPr id="39" name="Picture 38"/>
          <p:cNvPicPr>
            <a:picLocks noChangeAspect="1"/>
          </p:cNvPicPr>
          <p:nvPr/>
        </p:nvPicPr>
        <p:blipFill>
          <a:blip r:embed="rId6"/>
          <a:stretch>
            <a:fillRect/>
          </a:stretch>
        </p:blipFill>
        <p:spPr>
          <a:xfrm>
            <a:off x="881" y="1418284"/>
            <a:ext cx="1174754" cy="1386421"/>
          </a:xfrm>
          <a:prstGeom prst="rect">
            <a:avLst/>
          </a:prstGeom>
        </p:spPr>
      </p:pic>
      <p:pic>
        <p:nvPicPr>
          <p:cNvPr id="43" name="Picture 42"/>
          <p:cNvPicPr>
            <a:picLocks noChangeAspect="1"/>
          </p:cNvPicPr>
          <p:nvPr/>
        </p:nvPicPr>
        <p:blipFill>
          <a:blip r:embed="rId7"/>
          <a:stretch>
            <a:fillRect/>
          </a:stretch>
        </p:blipFill>
        <p:spPr>
          <a:xfrm>
            <a:off x="6017270" y="1469423"/>
            <a:ext cx="1178861" cy="1391269"/>
          </a:xfrm>
          <a:prstGeom prst="rect">
            <a:avLst/>
          </a:prstGeom>
        </p:spPr>
      </p:pic>
      <p:sp>
        <p:nvSpPr>
          <p:cNvPr id="17" name="Rectangle 16"/>
          <p:cNvSpPr/>
          <p:nvPr/>
        </p:nvSpPr>
        <p:spPr bwMode="auto">
          <a:xfrm>
            <a:off x="6330134" y="2661820"/>
            <a:ext cx="6015108" cy="237086"/>
          </a:xfrm>
          <a:prstGeom prst="rect">
            <a:avLst/>
          </a:prstGeom>
          <a:solidFill>
            <a:schemeClr val="accent1">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defTabSz="950846" fontAlgn="base">
              <a:lnSpc>
                <a:spcPct val="90000"/>
              </a:lnSpc>
              <a:spcBef>
                <a:spcPct val="0"/>
              </a:spcBef>
              <a:spcAft>
                <a:spcPct val="0"/>
              </a:spcAft>
            </a:pPr>
            <a:r>
              <a:rPr lang="en-US" sz="1428" b="1" kern="0" dirty="0">
                <a:solidFill>
                  <a:srgbClr val="FFFFFF"/>
                </a:solidFill>
                <a:ea typeface="Segoe UI" pitchFamily="34" charset="0"/>
                <a:cs typeface="Segoe UI" pitchFamily="34" charset="0"/>
              </a:rPr>
              <a:t>Challenges</a:t>
            </a:r>
            <a:endParaRPr lang="en-US" sz="1428" kern="0" dirty="0">
              <a:solidFill>
                <a:srgbClr val="FFFFFF"/>
              </a:solidFill>
              <a:ea typeface="Segoe UI" pitchFamily="34" charset="0"/>
              <a:cs typeface="Segoe UI" pitchFamily="34" charset="0"/>
            </a:endParaRPr>
          </a:p>
        </p:txBody>
      </p:sp>
      <p:sp>
        <p:nvSpPr>
          <p:cNvPr id="18" name="Rectangle 17"/>
          <p:cNvSpPr/>
          <p:nvPr/>
        </p:nvSpPr>
        <p:spPr bwMode="auto">
          <a:xfrm>
            <a:off x="6330134" y="2851498"/>
            <a:ext cx="6015108" cy="1501023"/>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186494" bIns="149196" numCol="1" spcCol="0" rtlCol="0" fromWordArt="0" anchor="t" anchorCtr="0" forceAA="0" compatLnSpc="1">
            <a:prstTxWarp prst="textNoShape">
              <a:avLst/>
            </a:prstTxWarp>
            <a:noAutofit/>
          </a:bodyPr>
          <a:lstStyle/>
          <a:p>
            <a:pPr marL="346419" indent="-166735" algn="just" defTabSz="950846" fontAlgn="base">
              <a:spcBef>
                <a:spcPct val="0"/>
              </a:spcBef>
              <a:spcAft>
                <a:spcPct val="0"/>
              </a:spcAft>
              <a:buFont typeface="Arial" panose="020B0604020202020204" pitchFamily="34" charset="0"/>
              <a:buChar char="•"/>
            </a:pPr>
            <a:r>
              <a:rPr lang="en-US" sz="1224" kern="0" dirty="0">
                <a:solidFill>
                  <a:srgbClr val="505050"/>
                </a:solidFill>
                <a:ea typeface="Segoe UI" pitchFamily="34" charset="0"/>
                <a:cs typeface="Segoe UI" pitchFamily="34" charset="0"/>
              </a:rPr>
              <a:t>Can be frustrated with the loss of control and concerned about the dependency on Microsoft </a:t>
            </a:r>
          </a:p>
          <a:p>
            <a:pPr marL="346419" indent="-166735" algn="just" defTabSz="950846" fontAlgn="base">
              <a:spcBef>
                <a:spcPct val="0"/>
              </a:spcBef>
              <a:spcAft>
                <a:spcPct val="0"/>
              </a:spcAft>
              <a:buFont typeface="Arial" panose="020B0604020202020204" pitchFamily="34" charset="0"/>
              <a:buChar char="•"/>
            </a:pPr>
            <a:r>
              <a:rPr lang="en-US" sz="1224" kern="0" dirty="0">
                <a:solidFill>
                  <a:srgbClr val="505050"/>
                </a:solidFill>
                <a:ea typeface="Segoe UI" pitchFamily="34" charset="0"/>
                <a:cs typeface="Segoe UI" pitchFamily="34" charset="0"/>
              </a:rPr>
              <a:t>More likely to be worried they will be losing staff as part of the migration</a:t>
            </a:r>
          </a:p>
          <a:p>
            <a:pPr marL="346419" indent="-166735" algn="just" defTabSz="950846" fontAlgn="base">
              <a:spcBef>
                <a:spcPct val="0"/>
              </a:spcBef>
              <a:spcAft>
                <a:spcPct val="0"/>
              </a:spcAft>
              <a:buFont typeface="Arial" panose="020B0604020202020204" pitchFamily="34" charset="0"/>
              <a:buChar char="•"/>
            </a:pPr>
            <a:r>
              <a:rPr lang="en-US" sz="1224" kern="0" dirty="0">
                <a:solidFill>
                  <a:srgbClr val="505050"/>
                </a:solidFill>
                <a:ea typeface="Segoe UI" pitchFamily="34" charset="0"/>
                <a:cs typeface="Segoe UI" pitchFamily="34" charset="0"/>
              </a:rPr>
              <a:t>Excited to simplify their environment and reduce the time spent managing email</a:t>
            </a:r>
          </a:p>
        </p:txBody>
      </p:sp>
      <p:sp>
        <p:nvSpPr>
          <p:cNvPr id="19" name="Rectangle 18"/>
          <p:cNvSpPr/>
          <p:nvPr/>
        </p:nvSpPr>
        <p:spPr bwMode="auto">
          <a:xfrm>
            <a:off x="368226" y="2671014"/>
            <a:ext cx="5693474" cy="237086"/>
          </a:xfrm>
          <a:prstGeom prst="rect">
            <a:avLst/>
          </a:prstGeom>
          <a:solidFill>
            <a:schemeClr val="accent1">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defTabSz="950846" fontAlgn="base">
              <a:lnSpc>
                <a:spcPct val="90000"/>
              </a:lnSpc>
              <a:spcBef>
                <a:spcPct val="0"/>
              </a:spcBef>
              <a:spcAft>
                <a:spcPct val="0"/>
              </a:spcAft>
            </a:pPr>
            <a:r>
              <a:rPr lang="en-US" sz="1428" b="1" kern="0" dirty="0">
                <a:solidFill>
                  <a:srgbClr val="FFFFFF"/>
                </a:solidFill>
                <a:ea typeface="Segoe UI" pitchFamily="34" charset="0"/>
                <a:cs typeface="Segoe UI" pitchFamily="34" charset="0"/>
              </a:rPr>
              <a:t>Challenges</a:t>
            </a:r>
            <a:endParaRPr lang="en-US" sz="1428" kern="0" dirty="0">
              <a:solidFill>
                <a:srgbClr val="FFFFFF"/>
              </a:solidFill>
              <a:ea typeface="Segoe UI" pitchFamily="34" charset="0"/>
              <a:cs typeface="Segoe UI" pitchFamily="34" charset="0"/>
            </a:endParaRPr>
          </a:p>
        </p:txBody>
      </p:sp>
      <p:sp>
        <p:nvSpPr>
          <p:cNvPr id="20" name="Rectangle 19"/>
          <p:cNvSpPr/>
          <p:nvPr/>
        </p:nvSpPr>
        <p:spPr bwMode="auto">
          <a:xfrm>
            <a:off x="368226" y="2860692"/>
            <a:ext cx="5693474" cy="149183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186494" bIns="149196" numCol="1" spcCol="0" rtlCol="0" fromWordArt="0" anchor="t" anchorCtr="0" forceAA="0" compatLnSpc="1">
            <a:prstTxWarp prst="textNoShape">
              <a:avLst/>
            </a:prstTxWarp>
            <a:noAutofit/>
          </a:bodyPr>
          <a:lstStyle/>
          <a:p>
            <a:pPr marL="346419" indent="-166735" algn="just" defTabSz="950846" fontAlgn="base">
              <a:spcBef>
                <a:spcPct val="0"/>
              </a:spcBef>
              <a:spcAft>
                <a:spcPct val="0"/>
              </a:spcAft>
              <a:buFont typeface="Arial" panose="020B0604020202020204" pitchFamily="34" charset="0"/>
              <a:buChar char="•"/>
            </a:pPr>
            <a:r>
              <a:rPr lang="en-US" sz="1224" kern="0" dirty="0">
                <a:solidFill>
                  <a:srgbClr val="505050"/>
                </a:solidFill>
                <a:ea typeface="Segoe UI" pitchFamily="34" charset="0"/>
                <a:cs typeface="Segoe UI" pitchFamily="34" charset="0"/>
              </a:rPr>
              <a:t>Actively seeks new technologies that offer efficiencies for their org; looking for commoditized tasks to outsource</a:t>
            </a:r>
          </a:p>
          <a:p>
            <a:pPr marL="346419" indent="-166735" algn="just" defTabSz="950846" fontAlgn="base">
              <a:spcBef>
                <a:spcPct val="0"/>
              </a:spcBef>
              <a:spcAft>
                <a:spcPct val="0"/>
              </a:spcAft>
              <a:buFont typeface="Arial" panose="020B0604020202020204" pitchFamily="34" charset="0"/>
              <a:buChar char="•"/>
            </a:pPr>
            <a:r>
              <a:rPr lang="en-US" sz="1224" kern="0" dirty="0">
                <a:solidFill>
                  <a:srgbClr val="505050"/>
                </a:solidFill>
                <a:ea typeface="Segoe UI" pitchFamily="34" charset="0"/>
                <a:cs typeface="Segoe UI" pitchFamily="34" charset="0"/>
              </a:rPr>
              <a:t>Inherently understand the value of and advocate for the cloud</a:t>
            </a:r>
          </a:p>
          <a:p>
            <a:pPr marL="346419" indent="-166735" algn="just" defTabSz="950846" fontAlgn="base">
              <a:spcBef>
                <a:spcPct val="0"/>
              </a:spcBef>
              <a:spcAft>
                <a:spcPct val="0"/>
              </a:spcAft>
              <a:buFont typeface="Arial" panose="020B0604020202020204" pitchFamily="34" charset="0"/>
              <a:buChar char="•"/>
            </a:pPr>
            <a:r>
              <a:rPr lang="en-US" sz="1224" kern="0" dirty="0">
                <a:solidFill>
                  <a:srgbClr val="505050"/>
                </a:solidFill>
                <a:ea typeface="Segoe UI" pitchFamily="34" charset="0"/>
                <a:cs typeface="Segoe UI" pitchFamily="34" charset="0"/>
              </a:rPr>
              <a:t>Stays up to date with innovative products from companies like VMWare, Amazon and Google</a:t>
            </a:r>
          </a:p>
          <a:p>
            <a:pPr marL="346419" indent="-166735" algn="just" defTabSz="950846" fontAlgn="base">
              <a:spcBef>
                <a:spcPct val="0"/>
              </a:spcBef>
              <a:spcAft>
                <a:spcPct val="0"/>
              </a:spcAft>
              <a:buFont typeface="Arial" panose="020B0604020202020204" pitchFamily="34" charset="0"/>
              <a:buChar char="•"/>
            </a:pPr>
            <a:r>
              <a:rPr lang="en-US" sz="1224" kern="0" dirty="0">
                <a:solidFill>
                  <a:srgbClr val="505050"/>
                </a:solidFill>
                <a:ea typeface="Segoe UI" pitchFamily="34" charset="0"/>
                <a:cs typeface="Segoe UI" pitchFamily="34" charset="0"/>
              </a:rPr>
              <a:t>Constantly looks for companies that have easy deployment with no hassle support</a:t>
            </a:r>
          </a:p>
        </p:txBody>
      </p:sp>
    </p:spTree>
    <p:extLst>
      <p:ext uri="{BB962C8B-B14F-4D97-AF65-F5344CB8AC3E}">
        <p14:creationId xmlns:p14="http://schemas.microsoft.com/office/powerpoint/2010/main" val="2441013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IT Implementers &amp; Influencers (ITIs)	</a:t>
            </a:r>
          </a:p>
        </p:txBody>
      </p:sp>
      <p:sp>
        <p:nvSpPr>
          <p:cNvPr id="8" name="Rectangle 7"/>
          <p:cNvSpPr/>
          <p:nvPr/>
        </p:nvSpPr>
        <p:spPr bwMode="auto">
          <a:xfrm>
            <a:off x="3174098" y="4787285"/>
            <a:ext cx="6503428" cy="176890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defTabSz="950846" fontAlgn="base">
              <a:spcBef>
                <a:spcPct val="0"/>
              </a:spcBef>
              <a:spcAft>
                <a:spcPct val="0"/>
              </a:spcAft>
              <a:defRPr/>
            </a:pPr>
            <a:endParaRPr lang="en-US" sz="1632" kern="0" dirty="0">
              <a:solidFill>
                <a:srgbClr val="505050"/>
              </a:solidFill>
              <a:ea typeface="Segoe UI" pitchFamily="34" charset="0"/>
              <a:cs typeface="Segoe UI" pitchFamily="34" charset="0"/>
            </a:endParaRPr>
          </a:p>
        </p:txBody>
      </p:sp>
      <p:sp>
        <p:nvSpPr>
          <p:cNvPr id="9" name="Rectangle 8"/>
          <p:cNvSpPr/>
          <p:nvPr/>
        </p:nvSpPr>
        <p:spPr bwMode="auto">
          <a:xfrm>
            <a:off x="3174098" y="4467782"/>
            <a:ext cx="6503428" cy="275421"/>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defTabSz="950846" fontAlgn="base">
              <a:lnSpc>
                <a:spcPct val="90000"/>
              </a:lnSpc>
              <a:spcBef>
                <a:spcPct val="0"/>
              </a:spcBef>
              <a:spcAft>
                <a:spcPct val="0"/>
              </a:spcAft>
              <a:defRPr/>
            </a:pPr>
            <a:r>
              <a:rPr lang="en-US" sz="1428" b="1" kern="0" dirty="0">
                <a:solidFill>
                  <a:srgbClr val="FFFFFF"/>
                </a:solidFill>
                <a:ea typeface="Segoe UI" pitchFamily="34" charset="0"/>
                <a:cs typeface="Segoe UI" pitchFamily="34" charset="0"/>
              </a:rPr>
              <a:t>How this Role Interacts with O365 Deployment</a:t>
            </a:r>
          </a:p>
        </p:txBody>
      </p:sp>
      <p:graphicFrame>
        <p:nvGraphicFramePr>
          <p:cNvPr id="10" name="ChartObject" descr="84fdf746-7c13-48c1-8827-a5a9013ae6d8"/>
          <p:cNvGraphicFramePr/>
          <p:nvPr>
            <p:extLst/>
          </p:nvPr>
        </p:nvGraphicFramePr>
        <p:xfrm>
          <a:off x="3174098" y="5152740"/>
          <a:ext cx="6503428" cy="1184462"/>
        </p:xfrm>
        <a:graphic>
          <a:graphicData uri="http://schemas.openxmlformats.org/drawingml/2006/chart">
            <c:chart xmlns:c="http://schemas.openxmlformats.org/drawingml/2006/chart" xmlns:r="http://schemas.openxmlformats.org/officeDocument/2006/relationships" r:id="rId3"/>
          </a:graphicData>
        </a:graphic>
      </p:graphicFrame>
      <p:grpSp>
        <p:nvGrpSpPr>
          <p:cNvPr id="25" name="Group 24"/>
          <p:cNvGrpSpPr/>
          <p:nvPr/>
        </p:nvGrpSpPr>
        <p:grpSpPr>
          <a:xfrm>
            <a:off x="275481" y="1507149"/>
            <a:ext cx="2306429" cy="1054872"/>
            <a:chOff x="635922" y="4310471"/>
            <a:chExt cx="2475196" cy="1062541"/>
          </a:xfrm>
        </p:grpSpPr>
        <p:pic>
          <p:nvPicPr>
            <p:cNvPr id="28" name="Picture 6" descr="https://www.ukjobsguide.co.uk/showpicture.asp?id=84"/>
            <p:cNvPicPr>
              <a:picLocks noChangeAspect="1" noChangeArrowheads="1"/>
            </p:cNvPicPr>
            <p:nvPr/>
          </p:nvPicPr>
          <p:blipFill rotWithShape="1">
            <a:blip r:embed="rId4">
              <a:extLst>
                <a:ext uri="{28A0092B-C50C-407E-A947-70E740481C1C}">
                  <a14:useLocalDpi xmlns:a14="http://schemas.microsoft.com/office/drawing/2010/main" val="0"/>
                </a:ext>
              </a:extLst>
            </a:blip>
            <a:srcRect l="13582" t="6047" r="6380" b="39890"/>
            <a:stretch/>
          </p:blipFill>
          <p:spPr bwMode="auto">
            <a:xfrm>
              <a:off x="635922" y="4310471"/>
              <a:ext cx="2472224" cy="794757"/>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bwMode="auto">
            <a:xfrm>
              <a:off x="637198" y="5105229"/>
              <a:ext cx="2473920" cy="267783"/>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149196" rIns="93247" bIns="149196" numCol="1" spcCol="0" rtlCol="0" fromWordArt="0" anchor="ctr" anchorCtr="0" forceAA="0" compatLnSpc="1">
              <a:prstTxWarp prst="textNoShape">
                <a:avLst/>
              </a:prstTxWarp>
              <a:noAutofit/>
            </a:bodyPr>
            <a:lstStyle/>
            <a:p>
              <a:pPr defTabSz="950846" fontAlgn="base">
                <a:spcBef>
                  <a:spcPct val="0"/>
                </a:spcBef>
                <a:spcAft>
                  <a:spcPct val="0"/>
                </a:spcAft>
                <a:defRPr/>
              </a:pPr>
              <a:r>
                <a:rPr lang="en-US" sz="1428" b="1" kern="0" dirty="0">
                  <a:solidFill>
                    <a:srgbClr val="505050"/>
                  </a:solidFill>
                  <a:ea typeface="Segoe UI" pitchFamily="34" charset="0"/>
                  <a:cs typeface="Segoe UI" pitchFamily="34" charset="0"/>
                </a:rPr>
                <a:t>Geeky Go-Getters</a:t>
              </a:r>
            </a:p>
          </p:txBody>
        </p:sp>
      </p:grpSp>
      <p:grpSp>
        <p:nvGrpSpPr>
          <p:cNvPr id="30" name="Group 29"/>
          <p:cNvGrpSpPr/>
          <p:nvPr/>
        </p:nvGrpSpPr>
        <p:grpSpPr>
          <a:xfrm>
            <a:off x="6382545" y="1511409"/>
            <a:ext cx="2310387" cy="1043955"/>
            <a:chOff x="3161187" y="4310470"/>
            <a:chExt cx="2472906" cy="1062542"/>
          </a:xfrm>
        </p:grpSpPr>
        <p:pic>
          <p:nvPicPr>
            <p:cNvPr id="31" name="Picture 4" descr="http://img.global.news.samsung.com/global/wp-content/uploads/2012/06/Design-innovation-builds-Samsung-printers_1.jpg"/>
            <p:cNvPicPr>
              <a:picLocks noChangeAspect="1" noChangeArrowheads="1"/>
            </p:cNvPicPr>
            <p:nvPr/>
          </p:nvPicPr>
          <p:blipFill rotWithShape="1">
            <a:blip r:embed="rId5">
              <a:extLst>
                <a:ext uri="{28A0092B-C50C-407E-A947-70E740481C1C}">
                  <a14:useLocalDpi xmlns:a14="http://schemas.microsoft.com/office/drawing/2010/main" val="0"/>
                </a:ext>
              </a:extLst>
            </a:blip>
            <a:srcRect l="25187" t="3674" r="11782" b="63586"/>
            <a:stretch/>
          </p:blipFill>
          <p:spPr bwMode="auto">
            <a:xfrm>
              <a:off x="3161187" y="4310470"/>
              <a:ext cx="2468154" cy="793287"/>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bwMode="auto">
            <a:xfrm>
              <a:off x="3161307" y="5105229"/>
              <a:ext cx="2472786" cy="267783"/>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149196" rIns="93247" bIns="149196" numCol="1" spcCol="0" rtlCol="0" fromWordArt="0" anchor="ctr" anchorCtr="0" forceAA="0" compatLnSpc="1">
              <a:prstTxWarp prst="textNoShape">
                <a:avLst/>
              </a:prstTxWarp>
              <a:noAutofit/>
            </a:bodyPr>
            <a:lstStyle/>
            <a:p>
              <a:pPr defTabSz="950846" fontAlgn="base">
                <a:spcBef>
                  <a:spcPct val="0"/>
                </a:spcBef>
                <a:spcAft>
                  <a:spcPct val="0"/>
                </a:spcAft>
                <a:defRPr/>
              </a:pPr>
              <a:r>
                <a:rPr lang="en-US" sz="1428" b="1" kern="0" dirty="0">
                  <a:solidFill>
                    <a:srgbClr val="505050"/>
                  </a:solidFill>
                  <a:ea typeface="Segoe UI" pitchFamily="34" charset="0"/>
                  <a:cs typeface="Segoe UI" pitchFamily="34" charset="0"/>
                </a:rPr>
                <a:t>On-</a:t>
              </a:r>
              <a:r>
                <a:rPr lang="en-US" sz="1428" b="1" kern="0" dirty="0" err="1">
                  <a:solidFill>
                    <a:srgbClr val="505050"/>
                  </a:solidFill>
                  <a:ea typeface="Segoe UI" pitchFamily="34" charset="0"/>
                  <a:cs typeface="Segoe UI" pitchFamily="34" charset="0"/>
                </a:rPr>
                <a:t>Prem</a:t>
              </a:r>
              <a:r>
                <a:rPr lang="en-US" sz="1428" b="1" kern="0" dirty="0">
                  <a:solidFill>
                    <a:srgbClr val="505050"/>
                  </a:solidFill>
                  <a:ea typeface="Segoe UI" pitchFamily="34" charset="0"/>
                  <a:cs typeface="Segoe UI" pitchFamily="34" charset="0"/>
                </a:rPr>
                <a:t> Die-Hard</a:t>
              </a:r>
            </a:p>
          </p:txBody>
        </p:sp>
      </p:grpSp>
      <p:sp>
        <p:nvSpPr>
          <p:cNvPr id="33" name="Rectangle 32"/>
          <p:cNvSpPr/>
          <p:nvPr/>
        </p:nvSpPr>
        <p:spPr bwMode="auto">
          <a:xfrm>
            <a:off x="2579141" y="1507149"/>
            <a:ext cx="3388970" cy="1054872"/>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just" defTabSz="950846" fontAlgn="base">
              <a:spcBef>
                <a:spcPct val="0"/>
              </a:spcBef>
              <a:defRPr/>
            </a:pPr>
            <a:r>
              <a:rPr lang="en-US" sz="1122" kern="0" dirty="0">
                <a:solidFill>
                  <a:srgbClr val="505050"/>
                </a:solidFill>
                <a:ea typeface="Segoe UI" pitchFamily="34" charset="0"/>
                <a:cs typeface="Segoe UI" pitchFamily="34" charset="0"/>
              </a:rPr>
              <a:t>Ambitious &amp; technical, see cloud as opportunity to expand their knowledge. They focus on cost-effective solutions. They are early tech adopters and more knowledgeable, giving them a higher level of authority in their orgs.</a:t>
            </a:r>
          </a:p>
        </p:txBody>
      </p:sp>
      <p:sp>
        <p:nvSpPr>
          <p:cNvPr id="34" name="Rectangle 33"/>
          <p:cNvSpPr/>
          <p:nvPr/>
        </p:nvSpPr>
        <p:spPr bwMode="auto">
          <a:xfrm>
            <a:off x="275481" y="2623927"/>
            <a:ext cx="5692630" cy="257598"/>
          </a:xfrm>
          <a:prstGeom prst="rect">
            <a:avLst/>
          </a:prstGeom>
          <a:solidFill>
            <a:srgbClr val="008272"/>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defTabSz="950846" fontAlgn="base">
              <a:lnSpc>
                <a:spcPct val="90000"/>
              </a:lnSpc>
              <a:spcBef>
                <a:spcPct val="0"/>
              </a:spcBef>
              <a:spcAft>
                <a:spcPct val="0"/>
              </a:spcAft>
              <a:defRPr/>
            </a:pPr>
            <a:r>
              <a:rPr lang="en-US" sz="1224" b="1" kern="0" dirty="0">
                <a:solidFill>
                  <a:srgbClr val="FFFFFF"/>
                </a:solidFill>
                <a:latin typeface="Segoe UI"/>
                <a:ea typeface="Segoe UI" pitchFamily="34" charset="0"/>
                <a:cs typeface="Segoe UI" pitchFamily="34" charset="0"/>
              </a:rPr>
              <a:t>Challenges</a:t>
            </a:r>
          </a:p>
        </p:txBody>
      </p:sp>
      <p:sp>
        <p:nvSpPr>
          <p:cNvPr id="35" name="Rectangle 34"/>
          <p:cNvSpPr/>
          <p:nvPr/>
        </p:nvSpPr>
        <p:spPr bwMode="auto">
          <a:xfrm>
            <a:off x="275481" y="2881524"/>
            <a:ext cx="5692630" cy="1034168"/>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93247" tIns="93247" rIns="186494" bIns="149196" numCol="1" spcCol="0" rtlCol="0" fromWordArt="0" anchor="t" anchorCtr="0" forceAA="0" compatLnSpc="1">
            <a:prstTxWarp prst="textNoShape">
              <a:avLst/>
            </a:prstTxWarp>
            <a:noAutofit/>
          </a:bodyPr>
          <a:lstStyle/>
          <a:p>
            <a:pPr marL="179720" indent="-179720" defTabSz="950846" fontAlgn="base">
              <a:spcBef>
                <a:spcPct val="0"/>
              </a:spcBef>
              <a:spcAft>
                <a:spcPct val="0"/>
              </a:spcAft>
              <a:buFont typeface="Arial" panose="020B0604020202020204" pitchFamily="34" charset="0"/>
              <a:buChar char="•"/>
              <a:defRPr/>
            </a:pPr>
            <a:r>
              <a:rPr lang="en-US" sz="1122" kern="0" dirty="0">
                <a:solidFill>
                  <a:srgbClr val="505050"/>
                </a:solidFill>
                <a:latin typeface="Segoe UI"/>
                <a:ea typeface="Segoe UI" pitchFamily="34" charset="0"/>
                <a:cs typeface="Segoe UI" pitchFamily="34" charset="0"/>
              </a:rPr>
              <a:t>Emphasize innovation &amp; incubation projects</a:t>
            </a:r>
          </a:p>
          <a:p>
            <a:pPr marL="179720" indent="-179720" defTabSz="950846" fontAlgn="base">
              <a:spcBef>
                <a:spcPct val="0"/>
              </a:spcBef>
              <a:spcAft>
                <a:spcPct val="0"/>
              </a:spcAft>
              <a:buFont typeface="Arial" panose="020B0604020202020204" pitchFamily="34" charset="0"/>
              <a:buChar char="•"/>
              <a:defRPr/>
            </a:pPr>
            <a:r>
              <a:rPr lang="en-US" sz="1122" kern="0" dirty="0">
                <a:solidFill>
                  <a:srgbClr val="505050"/>
                </a:solidFill>
                <a:latin typeface="Segoe UI"/>
                <a:ea typeface="Segoe UI" pitchFamily="34" charset="0"/>
                <a:cs typeface="Segoe UI" pitchFamily="34" charset="0"/>
              </a:rPr>
              <a:t>Engage them through O365 community &amp; events, not just troubleshooting topics</a:t>
            </a:r>
          </a:p>
          <a:p>
            <a:pPr marL="179720" indent="-179720" defTabSz="950846" fontAlgn="base">
              <a:spcBef>
                <a:spcPct val="0"/>
              </a:spcBef>
              <a:spcAft>
                <a:spcPct val="0"/>
              </a:spcAft>
              <a:buFont typeface="Arial" panose="020B0604020202020204" pitchFamily="34" charset="0"/>
              <a:buChar char="•"/>
              <a:defRPr/>
            </a:pPr>
            <a:r>
              <a:rPr lang="en-US" sz="1122" kern="0" dirty="0">
                <a:solidFill>
                  <a:srgbClr val="505050"/>
                </a:solidFill>
                <a:latin typeface="Segoe UI"/>
                <a:ea typeface="Segoe UI" pitchFamily="34" charset="0"/>
                <a:cs typeface="Segoe UI" pitchFamily="34" charset="0"/>
              </a:rPr>
              <a:t>Opportunity to learn &amp; master new tools &amp; technology, like PowerShell, through self-education; practice and work on new services like </a:t>
            </a:r>
            <a:r>
              <a:rPr lang="en-US" sz="1122" kern="0" dirty="0" err="1">
                <a:solidFill>
                  <a:srgbClr val="505050"/>
                </a:solidFill>
                <a:latin typeface="Segoe UI"/>
                <a:ea typeface="Segoe UI" pitchFamily="34" charset="0"/>
                <a:cs typeface="Segoe UI" pitchFamily="34" charset="0"/>
              </a:rPr>
              <a:t>SfB</a:t>
            </a:r>
            <a:r>
              <a:rPr lang="en-US" sz="1122" kern="0" dirty="0">
                <a:solidFill>
                  <a:srgbClr val="505050"/>
                </a:solidFill>
                <a:latin typeface="Segoe UI"/>
                <a:ea typeface="Segoe UI" pitchFamily="34" charset="0"/>
                <a:cs typeface="Segoe UI" pitchFamily="34" charset="0"/>
              </a:rPr>
              <a:t> and SharePoint</a:t>
            </a:r>
          </a:p>
          <a:p>
            <a:pPr marL="179720" indent="-179720" defTabSz="950846" fontAlgn="base">
              <a:spcBef>
                <a:spcPct val="0"/>
              </a:spcBef>
              <a:spcAft>
                <a:spcPct val="0"/>
              </a:spcAft>
              <a:buFont typeface="Arial" panose="020B0604020202020204" pitchFamily="34" charset="0"/>
              <a:buChar char="•"/>
              <a:defRPr/>
            </a:pPr>
            <a:r>
              <a:rPr lang="en-US" sz="1122" kern="0" dirty="0">
                <a:solidFill>
                  <a:srgbClr val="505050"/>
                </a:solidFill>
                <a:latin typeface="Segoe UI"/>
                <a:ea typeface="Segoe UI" pitchFamily="34" charset="0"/>
                <a:cs typeface="Segoe UI" pitchFamily="34" charset="0"/>
              </a:rPr>
              <a:t>Think about opportunities to put them in the “lime light” or showcase their success</a:t>
            </a:r>
          </a:p>
        </p:txBody>
      </p:sp>
      <p:sp>
        <p:nvSpPr>
          <p:cNvPr id="36" name="Rectangle 35"/>
          <p:cNvSpPr/>
          <p:nvPr/>
        </p:nvSpPr>
        <p:spPr bwMode="auto">
          <a:xfrm>
            <a:off x="8688492" y="1488651"/>
            <a:ext cx="3587978" cy="1054872"/>
          </a:xfrm>
          <a:prstGeom prst="rect">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just" defTabSz="950846" fontAlgn="base">
              <a:spcBef>
                <a:spcPct val="0"/>
              </a:spcBef>
              <a:defRPr/>
            </a:pPr>
            <a:r>
              <a:rPr lang="en-US" sz="1122" kern="0" dirty="0">
                <a:solidFill>
                  <a:srgbClr val="505050"/>
                </a:solidFill>
                <a:ea typeface="Segoe UI" pitchFamily="34" charset="0"/>
                <a:cs typeface="Segoe UI" pitchFamily="34" charset="0"/>
              </a:rPr>
              <a:t>Know their line of work &amp; and are viewed as experts in their roles. They are more change averse, and dislike when new technology or “corporate directives” interrupt their workflow. </a:t>
            </a:r>
          </a:p>
        </p:txBody>
      </p:sp>
      <p:sp>
        <p:nvSpPr>
          <p:cNvPr id="37" name="Rectangle 36"/>
          <p:cNvSpPr/>
          <p:nvPr/>
        </p:nvSpPr>
        <p:spPr bwMode="auto">
          <a:xfrm>
            <a:off x="6382543" y="2623927"/>
            <a:ext cx="5893926" cy="257598"/>
          </a:xfrm>
          <a:prstGeom prst="rect">
            <a:avLst/>
          </a:prstGeom>
          <a:solidFill>
            <a:srgbClr val="008272"/>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defTabSz="950846" fontAlgn="base">
              <a:lnSpc>
                <a:spcPct val="90000"/>
              </a:lnSpc>
              <a:spcBef>
                <a:spcPct val="0"/>
              </a:spcBef>
              <a:spcAft>
                <a:spcPct val="0"/>
              </a:spcAft>
              <a:defRPr/>
            </a:pPr>
            <a:r>
              <a:rPr lang="en-US" sz="1224" b="1" kern="0" dirty="0">
                <a:solidFill>
                  <a:srgbClr val="FFFFFF"/>
                </a:solidFill>
                <a:latin typeface="Segoe UI"/>
                <a:ea typeface="Segoe UI" pitchFamily="34" charset="0"/>
                <a:cs typeface="Segoe UI" pitchFamily="34" charset="0"/>
              </a:rPr>
              <a:t>Challenges</a:t>
            </a:r>
            <a:endParaRPr lang="en-US" sz="1224" kern="0" dirty="0">
              <a:solidFill>
                <a:srgbClr val="FFFFFF"/>
              </a:solidFill>
              <a:latin typeface="Segoe UI"/>
              <a:ea typeface="Segoe UI" pitchFamily="34" charset="0"/>
              <a:cs typeface="Segoe UI" pitchFamily="34" charset="0"/>
            </a:endParaRPr>
          </a:p>
        </p:txBody>
      </p:sp>
      <p:sp>
        <p:nvSpPr>
          <p:cNvPr id="38" name="Rectangle 37"/>
          <p:cNvSpPr/>
          <p:nvPr/>
        </p:nvSpPr>
        <p:spPr bwMode="auto">
          <a:xfrm>
            <a:off x="6382543" y="2881524"/>
            <a:ext cx="5893926" cy="1034168"/>
          </a:xfrm>
          <a:prstGeom prst="rect">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93247" tIns="93247" rIns="186494" bIns="149196" numCol="1" spcCol="0" rtlCol="0" fromWordArt="0" anchor="t" anchorCtr="0" forceAA="0" compatLnSpc="1">
            <a:prstTxWarp prst="textNoShape">
              <a:avLst/>
            </a:prstTxWarp>
            <a:noAutofit/>
          </a:bodyPr>
          <a:lstStyle/>
          <a:p>
            <a:pPr marL="353381" indent="-170086" defTabSz="969953" fontAlgn="base">
              <a:spcBef>
                <a:spcPct val="0"/>
              </a:spcBef>
              <a:spcAft>
                <a:spcPct val="0"/>
              </a:spcAft>
              <a:buFont typeface="Arial" panose="020B0604020202020204" pitchFamily="34" charset="0"/>
              <a:buChar char="•"/>
            </a:pPr>
            <a:r>
              <a:rPr lang="en-US" sz="1122" kern="0" dirty="0">
                <a:solidFill>
                  <a:srgbClr val="505050"/>
                </a:solidFill>
                <a:ea typeface="Segoe UI" pitchFamily="34" charset="0"/>
                <a:cs typeface="Segoe UI" pitchFamily="34" charset="0"/>
              </a:rPr>
              <a:t>Sometimes discourages their organization from moving to Exchange Online</a:t>
            </a:r>
          </a:p>
          <a:p>
            <a:pPr marL="353381" indent="-170086" defTabSz="969953" fontAlgn="base">
              <a:spcBef>
                <a:spcPct val="0"/>
              </a:spcBef>
              <a:spcAft>
                <a:spcPct val="0"/>
              </a:spcAft>
              <a:buFont typeface="Arial" panose="020B0604020202020204" pitchFamily="34" charset="0"/>
              <a:buChar char="•"/>
            </a:pPr>
            <a:r>
              <a:rPr lang="en-US" sz="1122" kern="0" dirty="0">
                <a:solidFill>
                  <a:srgbClr val="505050"/>
                </a:solidFill>
                <a:ea typeface="Segoe UI" pitchFamily="34" charset="0"/>
                <a:cs typeface="Segoe UI" pitchFamily="34" charset="0"/>
              </a:rPr>
              <a:t>Fears they will no longer be needed when the servers and infrastructure go away; not as interested in expanding their skillset</a:t>
            </a:r>
          </a:p>
          <a:p>
            <a:pPr marL="353381" indent="-170086" defTabSz="969953" fontAlgn="base">
              <a:spcBef>
                <a:spcPct val="0"/>
              </a:spcBef>
              <a:spcAft>
                <a:spcPct val="0"/>
              </a:spcAft>
              <a:buFont typeface="Arial" panose="020B0604020202020204" pitchFamily="34" charset="0"/>
              <a:buChar char="•"/>
            </a:pPr>
            <a:r>
              <a:rPr lang="en-US" sz="1122" kern="0" dirty="0">
                <a:solidFill>
                  <a:srgbClr val="505050"/>
                </a:solidFill>
                <a:ea typeface="Segoe UI" pitchFamily="34" charset="0"/>
                <a:cs typeface="Segoe UI" pitchFamily="34" charset="0"/>
              </a:rPr>
              <a:t>Prefers control over their environment and their ability to troubleshoot and reticent to hand over control to Microsoft</a:t>
            </a:r>
          </a:p>
          <a:p>
            <a:pPr marL="179720" indent="-179720" defTabSz="950846" fontAlgn="base">
              <a:spcBef>
                <a:spcPct val="0"/>
              </a:spcBef>
              <a:spcAft>
                <a:spcPct val="0"/>
              </a:spcAft>
              <a:buFont typeface="Arial" panose="020B0604020202020204" pitchFamily="34" charset="0"/>
              <a:buChar char="•"/>
              <a:defRPr/>
            </a:pPr>
            <a:endParaRPr lang="en-US" sz="1122" kern="0" dirty="0">
              <a:solidFill>
                <a:srgbClr val="505050"/>
              </a:solidFill>
              <a:latin typeface="Segoe UI"/>
              <a:ea typeface="Segoe UI" pitchFamily="34" charset="0"/>
              <a:cs typeface="Segoe UI" pitchFamily="34" charset="0"/>
            </a:endParaRPr>
          </a:p>
        </p:txBody>
      </p:sp>
      <p:pic>
        <p:nvPicPr>
          <p:cNvPr id="39" name="Picture 38"/>
          <p:cNvPicPr>
            <a:picLocks noChangeAspect="1"/>
          </p:cNvPicPr>
          <p:nvPr/>
        </p:nvPicPr>
        <p:blipFill>
          <a:blip r:embed="rId6"/>
          <a:stretch>
            <a:fillRect/>
          </a:stretch>
        </p:blipFill>
        <p:spPr>
          <a:xfrm>
            <a:off x="882" y="1447690"/>
            <a:ext cx="1109861" cy="1309836"/>
          </a:xfrm>
          <a:prstGeom prst="rect">
            <a:avLst/>
          </a:prstGeom>
        </p:spPr>
      </p:pic>
      <p:pic>
        <p:nvPicPr>
          <p:cNvPr id="40" name="Picture 39"/>
          <p:cNvPicPr>
            <a:picLocks noChangeAspect="1"/>
          </p:cNvPicPr>
          <p:nvPr/>
        </p:nvPicPr>
        <p:blipFill>
          <a:blip r:embed="rId7"/>
          <a:stretch>
            <a:fillRect/>
          </a:stretch>
        </p:blipFill>
        <p:spPr>
          <a:xfrm>
            <a:off x="6092946" y="1373637"/>
            <a:ext cx="1235355" cy="1457941"/>
          </a:xfrm>
          <a:prstGeom prst="rect">
            <a:avLst/>
          </a:prstGeom>
        </p:spPr>
      </p:pic>
    </p:spTree>
    <p:extLst>
      <p:ext uri="{BB962C8B-B14F-4D97-AF65-F5344CB8AC3E}">
        <p14:creationId xmlns:p14="http://schemas.microsoft.com/office/powerpoint/2010/main" val="9120383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ight Arrow 25"/>
          <p:cNvSpPr/>
          <p:nvPr/>
        </p:nvSpPr>
        <p:spPr bwMode="auto">
          <a:xfrm rot="10800000">
            <a:off x="1423400" y="3609144"/>
            <a:ext cx="4794837" cy="687890"/>
          </a:xfrm>
          <a:prstGeom prst="rightArrow">
            <a:avLst>
              <a:gd name="adj1" fmla="val 52778"/>
              <a:gd name="adj2" fmla="val 50000"/>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5" name="Right Arrow 24"/>
          <p:cNvSpPr/>
          <p:nvPr/>
        </p:nvSpPr>
        <p:spPr bwMode="auto">
          <a:xfrm>
            <a:off x="6218237" y="3609145"/>
            <a:ext cx="4749763" cy="687890"/>
          </a:xfrm>
          <a:prstGeom prst="rightArrow">
            <a:avLst>
              <a:gd name="adj1" fmla="val 52778"/>
              <a:gd name="adj2" fmla="val 50000"/>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 name="Title 1"/>
          <p:cNvSpPr>
            <a:spLocks noGrp="1"/>
          </p:cNvSpPr>
          <p:nvPr>
            <p:ph type="title"/>
          </p:nvPr>
        </p:nvSpPr>
        <p:spPr>
          <a:xfrm>
            <a:off x="435332" y="295737"/>
            <a:ext cx="11832014" cy="917444"/>
          </a:xfrm>
        </p:spPr>
        <p:txBody>
          <a:bodyPr>
            <a:normAutofit/>
          </a:bodyPr>
          <a:lstStyle/>
          <a:p>
            <a:r>
              <a:rPr lang="en-US" sz="3876" dirty="0"/>
              <a:t>ITDMs and ITIs have shifted across two primary dimensions</a:t>
            </a:r>
          </a:p>
        </p:txBody>
      </p:sp>
      <p:sp>
        <p:nvSpPr>
          <p:cNvPr id="12" name="Right Arrow 11"/>
          <p:cNvSpPr/>
          <p:nvPr/>
        </p:nvSpPr>
        <p:spPr bwMode="auto">
          <a:xfrm rot="16200000">
            <a:off x="4304869" y="2922726"/>
            <a:ext cx="3617823" cy="687890"/>
          </a:xfrm>
          <a:prstGeom prst="rightArrow">
            <a:avLst>
              <a:gd name="adj1" fmla="val 52778"/>
              <a:gd name="adj2" fmla="val 50000"/>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4" name="Right Arrow 13"/>
          <p:cNvSpPr/>
          <p:nvPr/>
        </p:nvSpPr>
        <p:spPr bwMode="auto">
          <a:xfrm rot="5400000">
            <a:off x="4190467" y="4586421"/>
            <a:ext cx="3836888" cy="687890"/>
          </a:xfrm>
          <a:prstGeom prst="rightArrow">
            <a:avLst>
              <a:gd name="adj1" fmla="val 52778"/>
              <a:gd name="adj2" fmla="val 50000"/>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6" name="TextBox 15"/>
          <p:cNvSpPr txBox="1"/>
          <p:nvPr/>
        </p:nvSpPr>
        <p:spPr>
          <a:xfrm>
            <a:off x="9050107" y="3011921"/>
            <a:ext cx="3217239" cy="2608104"/>
          </a:xfrm>
          <a:prstGeom prst="rect">
            <a:avLst/>
          </a:prstGeom>
          <a:noFill/>
        </p:spPr>
        <p:txBody>
          <a:bodyPr wrap="square" lIns="186494" tIns="149196" rIns="186494" bIns="149196" rtlCol="0">
            <a:spAutoFit/>
          </a:bodyPr>
          <a:lstStyle/>
          <a:p>
            <a:pPr algn="ctr" defTabSz="932418">
              <a:lnSpc>
                <a:spcPct val="90000"/>
              </a:lnSpc>
              <a:spcAft>
                <a:spcPts val="612"/>
              </a:spcAft>
              <a:defRPr/>
            </a:pPr>
            <a:r>
              <a:rPr lang="en-US" sz="1836" b="1" kern="0" dirty="0">
                <a:gradFill>
                  <a:gsLst>
                    <a:gs pos="2917">
                      <a:srgbClr val="505050"/>
                    </a:gs>
                    <a:gs pos="30000">
                      <a:srgbClr val="505050"/>
                    </a:gs>
                  </a:gsLst>
                  <a:lin ang="5400000" scaled="0"/>
                </a:gradFill>
                <a:latin typeface="Segoe UI"/>
              </a:rPr>
              <a:t>Business-First</a:t>
            </a:r>
          </a:p>
          <a:p>
            <a:pPr algn="ctr" defTabSz="932418">
              <a:lnSpc>
                <a:spcPct val="90000"/>
              </a:lnSpc>
              <a:spcAft>
                <a:spcPts val="612"/>
              </a:spcAft>
              <a:defRPr/>
            </a:pPr>
            <a:r>
              <a:rPr lang="en-US" sz="1224" kern="0" dirty="0">
                <a:gradFill>
                  <a:gsLst>
                    <a:gs pos="2917">
                      <a:srgbClr val="505050"/>
                    </a:gs>
                    <a:gs pos="30000">
                      <a:srgbClr val="505050"/>
                    </a:gs>
                  </a:gsLst>
                  <a:lin ang="5400000" scaled="0"/>
                </a:gradFill>
                <a:latin typeface="Segoe UI"/>
              </a:rPr>
              <a:t>Partner directly with business leaders</a:t>
            </a:r>
          </a:p>
          <a:p>
            <a:pPr algn="ctr" defTabSz="932418">
              <a:lnSpc>
                <a:spcPct val="90000"/>
              </a:lnSpc>
              <a:spcAft>
                <a:spcPts val="612"/>
              </a:spcAft>
              <a:defRPr/>
            </a:pPr>
            <a:r>
              <a:rPr lang="en-US" sz="1224" kern="0" dirty="0">
                <a:gradFill>
                  <a:gsLst>
                    <a:gs pos="2917">
                      <a:srgbClr val="505050"/>
                    </a:gs>
                    <a:gs pos="30000">
                      <a:srgbClr val="505050"/>
                    </a:gs>
                  </a:gsLst>
                  <a:lin ang="5400000" scaled="0"/>
                </a:gradFill>
                <a:latin typeface="Segoe UI"/>
              </a:rPr>
              <a:t>Responsible for business metrics</a:t>
            </a:r>
          </a:p>
          <a:p>
            <a:pPr algn="ctr" defTabSz="932418">
              <a:lnSpc>
                <a:spcPct val="90000"/>
              </a:lnSpc>
              <a:spcAft>
                <a:spcPts val="612"/>
              </a:spcAft>
              <a:defRPr/>
            </a:pPr>
            <a:r>
              <a:rPr lang="en-US" sz="1224" kern="0" dirty="0">
                <a:gradFill>
                  <a:gsLst>
                    <a:gs pos="2917">
                      <a:srgbClr val="505050"/>
                    </a:gs>
                    <a:gs pos="30000">
                      <a:srgbClr val="505050"/>
                    </a:gs>
                  </a:gsLst>
                  <a:lin ang="5400000" scaled="0"/>
                </a:gradFill>
                <a:latin typeface="Segoe UI"/>
              </a:rPr>
              <a:t>Prioritize projects based on business impact</a:t>
            </a:r>
          </a:p>
          <a:p>
            <a:pPr algn="ctr" defTabSz="932418">
              <a:lnSpc>
                <a:spcPct val="90000"/>
              </a:lnSpc>
              <a:spcAft>
                <a:spcPts val="612"/>
              </a:spcAft>
              <a:defRPr/>
            </a:pPr>
            <a:r>
              <a:rPr lang="en-US" sz="1224" kern="0" dirty="0">
                <a:gradFill>
                  <a:gsLst>
                    <a:gs pos="2917">
                      <a:srgbClr val="505050"/>
                    </a:gs>
                    <a:gs pos="30000">
                      <a:srgbClr val="505050"/>
                    </a:gs>
                  </a:gsLst>
                  <a:lin ang="5400000" scaled="0"/>
                </a:gradFill>
                <a:latin typeface="Segoe UI"/>
              </a:rPr>
              <a:t>Analytical &amp; enterprising</a:t>
            </a:r>
          </a:p>
          <a:p>
            <a:pPr algn="ctr" defTabSz="932418">
              <a:lnSpc>
                <a:spcPct val="90000"/>
              </a:lnSpc>
              <a:spcAft>
                <a:spcPts val="612"/>
              </a:spcAft>
              <a:defRPr/>
            </a:pPr>
            <a:endParaRPr lang="en-US" sz="1224" kern="0" dirty="0">
              <a:gradFill>
                <a:gsLst>
                  <a:gs pos="2917">
                    <a:srgbClr val="505050"/>
                  </a:gs>
                  <a:gs pos="30000">
                    <a:srgbClr val="505050"/>
                  </a:gs>
                </a:gsLst>
                <a:lin ang="5400000" scaled="0"/>
              </a:gradFill>
              <a:latin typeface="Segoe UI"/>
            </a:endParaRPr>
          </a:p>
          <a:p>
            <a:pPr algn="ctr" defTabSz="932418">
              <a:lnSpc>
                <a:spcPct val="90000"/>
              </a:lnSpc>
              <a:spcAft>
                <a:spcPts val="612"/>
              </a:spcAft>
              <a:defRPr/>
            </a:pPr>
            <a:endParaRPr lang="en-US" sz="1632" b="1" kern="0" dirty="0">
              <a:gradFill>
                <a:gsLst>
                  <a:gs pos="2917">
                    <a:srgbClr val="505050"/>
                  </a:gs>
                  <a:gs pos="30000">
                    <a:srgbClr val="505050"/>
                  </a:gs>
                </a:gsLst>
                <a:lin ang="5400000" scaled="0"/>
              </a:gradFill>
              <a:latin typeface="Segoe UI"/>
            </a:endParaRPr>
          </a:p>
          <a:p>
            <a:pPr algn="ctr" defTabSz="932418">
              <a:lnSpc>
                <a:spcPct val="90000"/>
              </a:lnSpc>
              <a:spcAft>
                <a:spcPts val="612"/>
              </a:spcAft>
              <a:defRPr/>
            </a:pPr>
            <a:endParaRPr lang="en-US" sz="1632" b="1" kern="0" dirty="0">
              <a:gradFill>
                <a:gsLst>
                  <a:gs pos="2917">
                    <a:srgbClr val="505050"/>
                  </a:gs>
                  <a:gs pos="30000">
                    <a:srgbClr val="505050"/>
                  </a:gs>
                </a:gsLst>
                <a:lin ang="5400000" scaled="0"/>
              </a:gradFill>
              <a:latin typeface="Segoe UI"/>
            </a:endParaRPr>
          </a:p>
        </p:txBody>
      </p:sp>
      <p:sp>
        <p:nvSpPr>
          <p:cNvPr id="17" name="TextBox 16"/>
          <p:cNvSpPr txBox="1"/>
          <p:nvPr/>
        </p:nvSpPr>
        <p:spPr>
          <a:xfrm>
            <a:off x="291153" y="3000865"/>
            <a:ext cx="2918393" cy="1911729"/>
          </a:xfrm>
          <a:prstGeom prst="rect">
            <a:avLst/>
          </a:prstGeom>
          <a:noFill/>
        </p:spPr>
        <p:txBody>
          <a:bodyPr wrap="square" lIns="186494" tIns="149196" rIns="186494" bIns="149196" rtlCol="0">
            <a:spAutoFit/>
          </a:bodyPr>
          <a:lstStyle/>
          <a:p>
            <a:pPr algn="ctr" defTabSz="932418">
              <a:lnSpc>
                <a:spcPct val="90000"/>
              </a:lnSpc>
              <a:spcAft>
                <a:spcPts val="612"/>
              </a:spcAft>
              <a:defRPr/>
            </a:pPr>
            <a:r>
              <a:rPr lang="en-US" sz="1836" b="1" kern="0" dirty="0">
                <a:gradFill>
                  <a:gsLst>
                    <a:gs pos="2917">
                      <a:srgbClr val="505050"/>
                    </a:gs>
                    <a:gs pos="30000">
                      <a:srgbClr val="505050"/>
                    </a:gs>
                  </a:gsLst>
                  <a:lin ang="5400000" scaled="0"/>
                </a:gradFill>
                <a:latin typeface="Segoe UI"/>
              </a:rPr>
              <a:t>IT-First</a:t>
            </a:r>
          </a:p>
          <a:p>
            <a:pPr algn="ctr" defTabSz="932418">
              <a:lnSpc>
                <a:spcPct val="90000"/>
              </a:lnSpc>
              <a:spcAft>
                <a:spcPts val="612"/>
              </a:spcAft>
              <a:defRPr/>
            </a:pPr>
            <a:r>
              <a:rPr lang="en-US" sz="1224" kern="0" dirty="0">
                <a:gradFill>
                  <a:gsLst>
                    <a:gs pos="2917">
                      <a:srgbClr val="505050"/>
                    </a:gs>
                    <a:gs pos="30000">
                      <a:srgbClr val="505050"/>
                    </a:gs>
                  </a:gsLst>
                  <a:lin ang="5400000" scaled="0"/>
                </a:gradFill>
                <a:latin typeface="Segoe UI"/>
              </a:rPr>
              <a:t>Independent from business units and leadership</a:t>
            </a:r>
          </a:p>
          <a:p>
            <a:pPr algn="ctr" defTabSz="932418">
              <a:lnSpc>
                <a:spcPct val="90000"/>
              </a:lnSpc>
              <a:spcAft>
                <a:spcPts val="612"/>
              </a:spcAft>
              <a:defRPr/>
            </a:pPr>
            <a:r>
              <a:rPr lang="en-US" sz="1224" kern="0" dirty="0">
                <a:gradFill>
                  <a:gsLst>
                    <a:gs pos="2917">
                      <a:srgbClr val="505050"/>
                    </a:gs>
                    <a:gs pos="30000">
                      <a:srgbClr val="505050"/>
                    </a:gs>
                  </a:gsLst>
                  <a:lin ang="5400000" scaled="0"/>
                </a:gradFill>
                <a:latin typeface="Segoe UI"/>
              </a:rPr>
              <a:t>Responsible for technical ops</a:t>
            </a:r>
          </a:p>
          <a:p>
            <a:pPr algn="ctr" defTabSz="932418">
              <a:lnSpc>
                <a:spcPct val="90000"/>
              </a:lnSpc>
              <a:spcAft>
                <a:spcPts val="612"/>
              </a:spcAft>
              <a:defRPr/>
            </a:pPr>
            <a:r>
              <a:rPr lang="en-US" sz="1224" kern="0" dirty="0">
                <a:gradFill>
                  <a:gsLst>
                    <a:gs pos="2917">
                      <a:srgbClr val="505050"/>
                    </a:gs>
                    <a:gs pos="30000">
                      <a:srgbClr val="505050"/>
                    </a:gs>
                  </a:gsLst>
                  <a:lin ang="5400000" scaled="0"/>
                </a:gradFill>
                <a:latin typeface="Segoe UI"/>
              </a:rPr>
              <a:t>Prioritize projects based on technical value</a:t>
            </a:r>
          </a:p>
          <a:p>
            <a:pPr algn="ctr" defTabSz="932418">
              <a:lnSpc>
                <a:spcPct val="90000"/>
              </a:lnSpc>
              <a:spcAft>
                <a:spcPts val="612"/>
              </a:spcAft>
              <a:defRPr/>
            </a:pPr>
            <a:r>
              <a:rPr lang="en-US" sz="1224" kern="0" dirty="0">
                <a:gradFill>
                  <a:gsLst>
                    <a:gs pos="2917">
                      <a:srgbClr val="505050"/>
                    </a:gs>
                    <a:gs pos="30000">
                      <a:srgbClr val="505050"/>
                    </a:gs>
                  </a:gsLst>
                  <a:lin ang="5400000" scaled="0"/>
                </a:gradFill>
                <a:latin typeface="Segoe UI"/>
              </a:rPr>
              <a:t>Traditional IT background</a:t>
            </a:r>
          </a:p>
        </p:txBody>
      </p:sp>
      <p:sp>
        <p:nvSpPr>
          <p:cNvPr id="27" name="TextBox 26"/>
          <p:cNvSpPr txBox="1"/>
          <p:nvPr/>
        </p:nvSpPr>
        <p:spPr>
          <a:xfrm>
            <a:off x="5239509" y="5261966"/>
            <a:ext cx="1716936" cy="898291"/>
          </a:xfrm>
          <a:prstGeom prst="rect">
            <a:avLst/>
          </a:prstGeom>
          <a:noFill/>
        </p:spPr>
        <p:txBody>
          <a:bodyPr wrap="square" lIns="186494" tIns="149196" rIns="186494" bIns="149196" rtlCol="0">
            <a:spAutoFit/>
          </a:bodyPr>
          <a:lstStyle/>
          <a:p>
            <a:pPr algn="ctr" defTabSz="932418">
              <a:lnSpc>
                <a:spcPct val="90000"/>
              </a:lnSpc>
              <a:spcAft>
                <a:spcPts val="612"/>
              </a:spcAft>
              <a:defRPr/>
            </a:pPr>
            <a:r>
              <a:rPr lang="en-US" sz="1836" b="1" kern="0" dirty="0">
                <a:gradFill>
                  <a:gsLst>
                    <a:gs pos="2917">
                      <a:srgbClr val="505050"/>
                    </a:gs>
                    <a:gs pos="30000">
                      <a:srgbClr val="505050"/>
                    </a:gs>
                  </a:gsLst>
                  <a:lin ang="5400000" scaled="0"/>
                </a:gradFill>
                <a:latin typeface="Segoe UI"/>
              </a:rPr>
              <a:t>Dev Ops</a:t>
            </a:r>
          </a:p>
          <a:p>
            <a:pPr algn="ctr" defTabSz="932418">
              <a:lnSpc>
                <a:spcPct val="90000"/>
              </a:lnSpc>
              <a:spcAft>
                <a:spcPts val="612"/>
              </a:spcAft>
              <a:defRPr/>
            </a:pPr>
            <a:endParaRPr lang="en-US" sz="1836" b="1" kern="0" dirty="0">
              <a:gradFill>
                <a:gsLst>
                  <a:gs pos="2917">
                    <a:srgbClr val="505050"/>
                  </a:gs>
                  <a:gs pos="30000">
                    <a:srgbClr val="505050"/>
                  </a:gs>
                </a:gsLst>
                <a:lin ang="5400000" scaled="0"/>
              </a:gradFill>
              <a:latin typeface="Segoe UI"/>
            </a:endParaRPr>
          </a:p>
        </p:txBody>
      </p:sp>
      <p:sp>
        <p:nvSpPr>
          <p:cNvPr id="30" name="TextBox 29"/>
          <p:cNvSpPr txBox="1"/>
          <p:nvPr/>
        </p:nvSpPr>
        <p:spPr>
          <a:xfrm>
            <a:off x="4700526" y="1328371"/>
            <a:ext cx="2816770" cy="819826"/>
          </a:xfrm>
          <a:prstGeom prst="rect">
            <a:avLst/>
          </a:prstGeom>
          <a:noFill/>
        </p:spPr>
        <p:txBody>
          <a:bodyPr wrap="square" lIns="186494" tIns="149196" rIns="186494" bIns="149196" rtlCol="0">
            <a:spAutoFit/>
          </a:bodyPr>
          <a:lstStyle/>
          <a:p>
            <a:pPr algn="ctr" defTabSz="932418">
              <a:lnSpc>
                <a:spcPct val="90000"/>
              </a:lnSpc>
              <a:spcAft>
                <a:spcPts val="612"/>
              </a:spcAft>
              <a:defRPr/>
            </a:pPr>
            <a:r>
              <a:rPr lang="en-US" sz="1836" b="1" kern="0" dirty="0">
                <a:gradFill>
                  <a:gsLst>
                    <a:gs pos="2917">
                      <a:srgbClr val="505050"/>
                    </a:gs>
                    <a:gs pos="30000">
                      <a:srgbClr val="505050"/>
                    </a:gs>
                  </a:gsLst>
                  <a:lin ang="5400000" scaled="0"/>
                </a:gradFill>
                <a:latin typeface="Segoe UI"/>
              </a:rPr>
              <a:t>Systems Architecture &amp; Service Center</a:t>
            </a:r>
          </a:p>
        </p:txBody>
      </p:sp>
      <p:sp>
        <p:nvSpPr>
          <p:cNvPr id="60" name="Rectangle 59"/>
          <p:cNvSpPr/>
          <p:nvPr/>
        </p:nvSpPr>
        <p:spPr>
          <a:xfrm>
            <a:off x="4285447" y="1940517"/>
            <a:ext cx="3528860" cy="1193972"/>
          </a:xfrm>
          <a:prstGeom prst="rect">
            <a:avLst/>
          </a:prstGeom>
        </p:spPr>
        <p:txBody>
          <a:bodyPr wrap="square">
            <a:spAutoFit/>
          </a:bodyPr>
          <a:lstStyle/>
          <a:p>
            <a:pPr algn="ctr" defTabSz="932418">
              <a:lnSpc>
                <a:spcPct val="90000"/>
              </a:lnSpc>
              <a:spcAft>
                <a:spcPts val="612"/>
              </a:spcAft>
              <a:defRPr/>
            </a:pPr>
            <a:r>
              <a:rPr lang="en-US" sz="1224" kern="0" dirty="0">
                <a:solidFill>
                  <a:srgbClr val="505050">
                    <a:lumMod val="50000"/>
                  </a:srgbClr>
                </a:solidFill>
                <a:latin typeface="Segoe UI"/>
              </a:rPr>
              <a:t>Focus on long-range plan for cost-saving, efficiency, and integration</a:t>
            </a:r>
          </a:p>
          <a:p>
            <a:pPr algn="ctr" defTabSz="932418">
              <a:lnSpc>
                <a:spcPct val="90000"/>
              </a:lnSpc>
              <a:spcAft>
                <a:spcPts val="612"/>
              </a:spcAft>
              <a:defRPr/>
            </a:pPr>
            <a:r>
              <a:rPr lang="en-US" sz="1224" kern="0" dirty="0">
                <a:solidFill>
                  <a:srgbClr val="505050">
                    <a:lumMod val="50000"/>
                  </a:srgbClr>
                </a:solidFill>
                <a:latin typeface="Segoe UI"/>
              </a:rPr>
              <a:t>Focus on serving client (end-user) </a:t>
            </a:r>
          </a:p>
          <a:p>
            <a:pPr algn="ctr" defTabSz="932418">
              <a:lnSpc>
                <a:spcPct val="90000"/>
              </a:lnSpc>
              <a:spcAft>
                <a:spcPts val="612"/>
              </a:spcAft>
              <a:defRPr/>
            </a:pPr>
            <a:r>
              <a:rPr lang="en-US" sz="1224" kern="0" dirty="0">
                <a:solidFill>
                  <a:srgbClr val="505050">
                    <a:lumMod val="50000"/>
                  </a:srgbClr>
                </a:solidFill>
                <a:latin typeface="Segoe UI"/>
              </a:rPr>
              <a:t>Focus on standardizing</a:t>
            </a:r>
          </a:p>
          <a:p>
            <a:pPr algn="ctr" defTabSz="932418">
              <a:lnSpc>
                <a:spcPct val="90000"/>
              </a:lnSpc>
              <a:spcAft>
                <a:spcPts val="612"/>
              </a:spcAft>
              <a:defRPr/>
            </a:pPr>
            <a:r>
              <a:rPr lang="en-US" sz="1224" kern="0" dirty="0">
                <a:solidFill>
                  <a:srgbClr val="505050">
                    <a:lumMod val="50000"/>
                  </a:srgbClr>
                </a:solidFill>
                <a:latin typeface="Segoe UI"/>
              </a:rPr>
              <a:t>Broker between cloud partners and end-users</a:t>
            </a:r>
          </a:p>
        </p:txBody>
      </p:sp>
      <p:sp>
        <p:nvSpPr>
          <p:cNvPr id="65" name="Rectangle 64"/>
          <p:cNvSpPr/>
          <p:nvPr/>
        </p:nvSpPr>
        <p:spPr>
          <a:xfrm>
            <a:off x="4884287" y="5697333"/>
            <a:ext cx="2331177" cy="1272436"/>
          </a:xfrm>
          <a:prstGeom prst="rect">
            <a:avLst/>
          </a:prstGeom>
        </p:spPr>
        <p:txBody>
          <a:bodyPr wrap="square">
            <a:spAutoFit/>
          </a:bodyPr>
          <a:lstStyle/>
          <a:p>
            <a:pPr algn="ctr" defTabSz="932418">
              <a:lnSpc>
                <a:spcPct val="90000"/>
              </a:lnSpc>
              <a:spcAft>
                <a:spcPts val="612"/>
              </a:spcAft>
              <a:defRPr/>
            </a:pPr>
            <a:r>
              <a:rPr lang="en-US" sz="1224" kern="0" dirty="0">
                <a:gradFill>
                  <a:gsLst>
                    <a:gs pos="2917">
                      <a:srgbClr val="505050"/>
                    </a:gs>
                    <a:gs pos="30000">
                      <a:srgbClr val="505050"/>
                    </a:gs>
                  </a:gsLst>
                  <a:lin ang="5400000" scaled="0"/>
                </a:gradFill>
                <a:latin typeface="Segoe UI"/>
              </a:rPr>
              <a:t>Agility &amp; flexibility</a:t>
            </a:r>
          </a:p>
          <a:p>
            <a:pPr algn="ctr" defTabSz="932418">
              <a:lnSpc>
                <a:spcPct val="90000"/>
              </a:lnSpc>
              <a:spcAft>
                <a:spcPts val="612"/>
              </a:spcAft>
              <a:defRPr/>
            </a:pPr>
            <a:r>
              <a:rPr lang="en-US" sz="1224" kern="0" dirty="0">
                <a:gradFill>
                  <a:gsLst>
                    <a:gs pos="2917">
                      <a:srgbClr val="505050"/>
                    </a:gs>
                    <a:gs pos="30000">
                      <a:srgbClr val="505050"/>
                    </a:gs>
                  </a:gsLst>
                  <a:lin ang="5400000" scaled="0"/>
                </a:gradFill>
                <a:latin typeface="Segoe UI"/>
              </a:rPr>
              <a:t>Quick-moving</a:t>
            </a:r>
          </a:p>
          <a:p>
            <a:pPr algn="ctr" defTabSz="932418">
              <a:lnSpc>
                <a:spcPct val="90000"/>
              </a:lnSpc>
              <a:spcAft>
                <a:spcPts val="612"/>
              </a:spcAft>
              <a:defRPr/>
            </a:pPr>
            <a:r>
              <a:rPr lang="en-US" sz="1224" kern="0" dirty="0">
                <a:gradFill>
                  <a:gsLst>
                    <a:gs pos="2917">
                      <a:srgbClr val="505050"/>
                    </a:gs>
                    <a:gs pos="30000">
                      <a:srgbClr val="505050"/>
                    </a:gs>
                  </a:gsLst>
                  <a:lin ang="5400000" scaled="0"/>
                </a:gradFill>
                <a:latin typeface="Segoe UI"/>
              </a:rPr>
              <a:t>Quick technical learner</a:t>
            </a:r>
          </a:p>
          <a:p>
            <a:pPr algn="ctr" defTabSz="932418">
              <a:lnSpc>
                <a:spcPct val="90000"/>
              </a:lnSpc>
              <a:spcAft>
                <a:spcPts val="612"/>
              </a:spcAft>
              <a:defRPr/>
            </a:pPr>
            <a:r>
              <a:rPr lang="en-US" sz="1224" kern="0" dirty="0">
                <a:gradFill>
                  <a:gsLst>
                    <a:gs pos="2917">
                      <a:srgbClr val="505050"/>
                    </a:gs>
                    <a:gs pos="30000">
                      <a:srgbClr val="505050"/>
                    </a:gs>
                  </a:gsLst>
                  <a:lin ang="5400000" scaled="0"/>
                </a:gradFill>
                <a:latin typeface="Segoe UI"/>
              </a:rPr>
              <a:t>Technical learning culture</a:t>
            </a:r>
          </a:p>
          <a:p>
            <a:pPr algn="ctr" defTabSz="932418">
              <a:lnSpc>
                <a:spcPct val="90000"/>
              </a:lnSpc>
              <a:spcAft>
                <a:spcPts val="612"/>
              </a:spcAft>
              <a:defRPr/>
            </a:pPr>
            <a:r>
              <a:rPr lang="en-US" sz="1224" kern="0" dirty="0">
                <a:gradFill>
                  <a:gsLst>
                    <a:gs pos="2917">
                      <a:srgbClr val="505050"/>
                    </a:gs>
                    <a:gs pos="30000">
                      <a:srgbClr val="505050"/>
                    </a:gs>
                  </a:gsLst>
                  <a:lin ang="5400000" scaled="0"/>
                </a:gradFill>
                <a:latin typeface="Segoe UI"/>
              </a:rPr>
              <a:t>Right tool for the problem</a:t>
            </a:r>
          </a:p>
        </p:txBody>
      </p:sp>
      <p:sp>
        <p:nvSpPr>
          <p:cNvPr id="23" name="TextBox 22"/>
          <p:cNvSpPr txBox="1"/>
          <p:nvPr/>
        </p:nvSpPr>
        <p:spPr>
          <a:xfrm>
            <a:off x="256536" y="6031815"/>
            <a:ext cx="5097103" cy="1063197"/>
          </a:xfrm>
          <a:prstGeom prst="rect">
            <a:avLst/>
          </a:prstGeom>
          <a:noFill/>
        </p:spPr>
        <p:txBody>
          <a:bodyPr wrap="square" lIns="186494" tIns="149196" rIns="186494" bIns="149196" rtlCol="0">
            <a:spAutoFit/>
          </a:bodyPr>
          <a:lstStyle/>
          <a:p>
            <a:pPr defTabSz="932418">
              <a:lnSpc>
                <a:spcPct val="90000"/>
              </a:lnSpc>
              <a:spcAft>
                <a:spcPts val="612"/>
              </a:spcAft>
              <a:defRPr/>
            </a:pPr>
            <a:r>
              <a:rPr lang="en-US" sz="1428" b="1" kern="0" dirty="0">
                <a:gradFill>
                  <a:gsLst>
                    <a:gs pos="2917">
                      <a:srgbClr val="505050"/>
                    </a:gs>
                    <a:gs pos="30000">
                      <a:srgbClr val="505050"/>
                    </a:gs>
                  </a:gsLst>
                  <a:lin ang="5400000" scaled="0"/>
                </a:gradFill>
                <a:latin typeface="Segoe UI"/>
              </a:rPr>
              <a:t>X-AXIS = PRIMARY OBJECTIVE &amp; ORIENTATION</a:t>
            </a:r>
          </a:p>
          <a:p>
            <a:pPr defTabSz="932418">
              <a:lnSpc>
                <a:spcPct val="90000"/>
              </a:lnSpc>
              <a:spcAft>
                <a:spcPts val="612"/>
              </a:spcAft>
              <a:defRPr/>
            </a:pPr>
            <a:r>
              <a:rPr lang="en-US" sz="1428" b="1" kern="0" dirty="0">
                <a:gradFill>
                  <a:gsLst>
                    <a:gs pos="2917">
                      <a:srgbClr val="505050"/>
                    </a:gs>
                    <a:gs pos="30000">
                      <a:srgbClr val="505050"/>
                    </a:gs>
                  </a:gsLst>
                  <a:lin ang="5400000" scaled="0"/>
                </a:gradFill>
                <a:latin typeface="Segoe UI"/>
              </a:rPr>
              <a:t>Y-AXIS = IT APPROACH &amp; CULTURE</a:t>
            </a:r>
          </a:p>
          <a:p>
            <a:pPr defTabSz="932418">
              <a:lnSpc>
                <a:spcPct val="90000"/>
              </a:lnSpc>
              <a:spcAft>
                <a:spcPts val="612"/>
              </a:spcAft>
              <a:defRPr/>
            </a:pPr>
            <a:endParaRPr lang="en-US" sz="1428" b="1" kern="0" dirty="0">
              <a:gradFill>
                <a:gsLst>
                  <a:gs pos="2917">
                    <a:srgbClr val="505050"/>
                  </a:gs>
                  <a:gs pos="30000">
                    <a:srgbClr val="505050"/>
                  </a:gs>
                </a:gsLst>
                <a:lin ang="5400000" scaled="0"/>
              </a:gradFill>
              <a:latin typeface="Segoe UI"/>
            </a:endParaRPr>
          </a:p>
        </p:txBody>
      </p:sp>
      <p:pic>
        <p:nvPicPr>
          <p:cNvPr id="3" name="Picture 2"/>
          <p:cNvPicPr>
            <a:picLocks noChangeAspect="1"/>
          </p:cNvPicPr>
          <p:nvPr/>
        </p:nvPicPr>
        <p:blipFill>
          <a:blip r:embed="rId3"/>
          <a:stretch>
            <a:fillRect/>
          </a:stretch>
        </p:blipFill>
        <p:spPr>
          <a:xfrm>
            <a:off x="8544007" y="4912594"/>
            <a:ext cx="3780553" cy="2027275"/>
          </a:xfrm>
          <a:prstGeom prst="rect">
            <a:avLst/>
          </a:prstGeom>
        </p:spPr>
      </p:pic>
    </p:spTree>
    <p:extLst>
      <p:ext uri="{BB962C8B-B14F-4D97-AF65-F5344CB8AC3E}">
        <p14:creationId xmlns:p14="http://schemas.microsoft.com/office/powerpoint/2010/main" val="2001937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60" grpId="0"/>
      <p:bldP spid="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ight Arrow 25"/>
          <p:cNvSpPr/>
          <p:nvPr/>
        </p:nvSpPr>
        <p:spPr bwMode="auto">
          <a:xfrm rot="10800000">
            <a:off x="1423400" y="3609144"/>
            <a:ext cx="4794837" cy="687890"/>
          </a:xfrm>
          <a:prstGeom prst="rightArrow">
            <a:avLst>
              <a:gd name="adj1" fmla="val 52778"/>
              <a:gd name="adj2" fmla="val 50000"/>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5" name="Right Arrow 24"/>
          <p:cNvSpPr/>
          <p:nvPr/>
        </p:nvSpPr>
        <p:spPr bwMode="auto">
          <a:xfrm>
            <a:off x="6218237" y="3609145"/>
            <a:ext cx="4749763" cy="687890"/>
          </a:xfrm>
          <a:prstGeom prst="rightArrow">
            <a:avLst>
              <a:gd name="adj1" fmla="val 52778"/>
              <a:gd name="adj2" fmla="val 50000"/>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 name="Title 1"/>
          <p:cNvSpPr>
            <a:spLocks noGrp="1"/>
          </p:cNvSpPr>
          <p:nvPr>
            <p:ph type="title"/>
          </p:nvPr>
        </p:nvSpPr>
        <p:spPr>
          <a:xfrm>
            <a:off x="36945" y="295737"/>
            <a:ext cx="12230399" cy="917444"/>
          </a:xfrm>
        </p:spPr>
        <p:txBody>
          <a:bodyPr>
            <a:noAutofit/>
          </a:bodyPr>
          <a:lstStyle/>
          <a:p>
            <a:r>
              <a:rPr lang="en-US" sz="3060" dirty="0"/>
              <a:t>Progressive ITDMs are leading the transformation to business-first IT, while “Just Taking Orders” types are failing to adjust and missing leadership opportunities</a:t>
            </a:r>
          </a:p>
        </p:txBody>
      </p:sp>
      <p:sp>
        <p:nvSpPr>
          <p:cNvPr id="12" name="Right Arrow 11"/>
          <p:cNvSpPr/>
          <p:nvPr/>
        </p:nvSpPr>
        <p:spPr bwMode="auto">
          <a:xfrm rot="16200000">
            <a:off x="4304869" y="2922726"/>
            <a:ext cx="3617823" cy="687890"/>
          </a:xfrm>
          <a:prstGeom prst="rightArrow">
            <a:avLst>
              <a:gd name="adj1" fmla="val 52778"/>
              <a:gd name="adj2" fmla="val 50000"/>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4" name="Right Arrow 13"/>
          <p:cNvSpPr/>
          <p:nvPr/>
        </p:nvSpPr>
        <p:spPr bwMode="auto">
          <a:xfrm rot="5400000">
            <a:off x="4190467" y="4586421"/>
            <a:ext cx="3836888" cy="687890"/>
          </a:xfrm>
          <a:prstGeom prst="rightArrow">
            <a:avLst>
              <a:gd name="adj1" fmla="val 52778"/>
              <a:gd name="adj2" fmla="val 50000"/>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6" name="TextBox 15"/>
          <p:cNvSpPr txBox="1"/>
          <p:nvPr/>
        </p:nvSpPr>
        <p:spPr>
          <a:xfrm>
            <a:off x="9050107" y="3053613"/>
            <a:ext cx="3217239" cy="555531"/>
          </a:xfrm>
          <a:prstGeom prst="rect">
            <a:avLst/>
          </a:prstGeom>
          <a:noFill/>
        </p:spPr>
        <p:txBody>
          <a:bodyPr wrap="square" lIns="186494" tIns="149196" rIns="186494" bIns="149196" rtlCol="0">
            <a:spAutoFit/>
          </a:bodyPr>
          <a:lstStyle/>
          <a:p>
            <a:pPr algn="ctr" defTabSz="932418">
              <a:lnSpc>
                <a:spcPct val="90000"/>
              </a:lnSpc>
              <a:spcAft>
                <a:spcPts val="612"/>
              </a:spcAft>
              <a:defRPr/>
            </a:pPr>
            <a:r>
              <a:rPr lang="en-US" sz="1836" b="1" kern="0" dirty="0">
                <a:gradFill>
                  <a:gsLst>
                    <a:gs pos="2917">
                      <a:srgbClr val="505050"/>
                    </a:gs>
                    <a:gs pos="30000">
                      <a:srgbClr val="505050"/>
                    </a:gs>
                  </a:gsLst>
                  <a:lin ang="5400000" scaled="0"/>
                </a:gradFill>
                <a:latin typeface="Segoe UI"/>
              </a:rPr>
              <a:t>Business-First</a:t>
            </a:r>
          </a:p>
        </p:txBody>
      </p:sp>
      <p:sp>
        <p:nvSpPr>
          <p:cNvPr id="17" name="TextBox 16"/>
          <p:cNvSpPr txBox="1"/>
          <p:nvPr/>
        </p:nvSpPr>
        <p:spPr>
          <a:xfrm>
            <a:off x="262267" y="3049850"/>
            <a:ext cx="2918393" cy="555531"/>
          </a:xfrm>
          <a:prstGeom prst="rect">
            <a:avLst/>
          </a:prstGeom>
          <a:noFill/>
        </p:spPr>
        <p:txBody>
          <a:bodyPr wrap="square" lIns="186494" tIns="149196" rIns="186494" bIns="149196" rtlCol="0">
            <a:spAutoFit/>
          </a:bodyPr>
          <a:lstStyle/>
          <a:p>
            <a:pPr algn="ctr" defTabSz="932418">
              <a:lnSpc>
                <a:spcPct val="90000"/>
              </a:lnSpc>
              <a:spcAft>
                <a:spcPts val="612"/>
              </a:spcAft>
              <a:defRPr/>
            </a:pPr>
            <a:r>
              <a:rPr lang="en-US" sz="1836" b="1" kern="0" dirty="0">
                <a:gradFill>
                  <a:gsLst>
                    <a:gs pos="2917">
                      <a:srgbClr val="505050"/>
                    </a:gs>
                    <a:gs pos="30000">
                      <a:srgbClr val="505050"/>
                    </a:gs>
                  </a:gsLst>
                  <a:lin ang="5400000" scaled="0"/>
                </a:gradFill>
                <a:latin typeface="Segoe UI"/>
              </a:rPr>
              <a:t>IT-First</a:t>
            </a:r>
          </a:p>
        </p:txBody>
      </p:sp>
      <p:sp>
        <p:nvSpPr>
          <p:cNvPr id="27" name="TextBox 26"/>
          <p:cNvSpPr txBox="1"/>
          <p:nvPr/>
        </p:nvSpPr>
        <p:spPr>
          <a:xfrm>
            <a:off x="5250444" y="5993911"/>
            <a:ext cx="1716936" cy="898291"/>
          </a:xfrm>
          <a:prstGeom prst="rect">
            <a:avLst/>
          </a:prstGeom>
          <a:noFill/>
        </p:spPr>
        <p:txBody>
          <a:bodyPr wrap="square" lIns="186494" tIns="149196" rIns="186494" bIns="149196" rtlCol="0">
            <a:spAutoFit/>
          </a:bodyPr>
          <a:lstStyle/>
          <a:p>
            <a:pPr algn="ctr" defTabSz="932418">
              <a:lnSpc>
                <a:spcPct val="90000"/>
              </a:lnSpc>
              <a:spcAft>
                <a:spcPts val="612"/>
              </a:spcAft>
              <a:defRPr/>
            </a:pPr>
            <a:r>
              <a:rPr lang="en-US" sz="1836" b="1" kern="0" dirty="0">
                <a:gradFill>
                  <a:gsLst>
                    <a:gs pos="2917">
                      <a:srgbClr val="505050"/>
                    </a:gs>
                    <a:gs pos="30000">
                      <a:srgbClr val="505050"/>
                    </a:gs>
                  </a:gsLst>
                  <a:lin ang="5400000" scaled="0"/>
                </a:gradFill>
                <a:latin typeface="Segoe UI"/>
              </a:rPr>
              <a:t>Dev Ops</a:t>
            </a:r>
          </a:p>
          <a:p>
            <a:pPr algn="ctr" defTabSz="932418">
              <a:lnSpc>
                <a:spcPct val="90000"/>
              </a:lnSpc>
              <a:spcAft>
                <a:spcPts val="612"/>
              </a:spcAft>
              <a:defRPr/>
            </a:pPr>
            <a:endParaRPr lang="en-US" sz="1836" b="1" kern="0" dirty="0">
              <a:gradFill>
                <a:gsLst>
                  <a:gs pos="2917">
                    <a:srgbClr val="505050"/>
                  </a:gs>
                  <a:gs pos="30000">
                    <a:srgbClr val="505050"/>
                  </a:gs>
                </a:gsLst>
                <a:lin ang="5400000" scaled="0"/>
              </a:gradFill>
              <a:latin typeface="Segoe UI"/>
            </a:endParaRPr>
          </a:p>
        </p:txBody>
      </p:sp>
      <p:sp>
        <p:nvSpPr>
          <p:cNvPr id="22" name="TextBox 21"/>
          <p:cNvSpPr txBox="1"/>
          <p:nvPr/>
        </p:nvSpPr>
        <p:spPr>
          <a:xfrm>
            <a:off x="256536" y="6031814"/>
            <a:ext cx="5097103" cy="783079"/>
          </a:xfrm>
          <a:prstGeom prst="rect">
            <a:avLst/>
          </a:prstGeom>
          <a:noFill/>
        </p:spPr>
        <p:txBody>
          <a:bodyPr wrap="square" lIns="186494" tIns="149196" rIns="186494" bIns="149196" rtlCol="0">
            <a:spAutoFit/>
          </a:bodyPr>
          <a:lstStyle/>
          <a:p>
            <a:pPr defTabSz="932418">
              <a:lnSpc>
                <a:spcPct val="90000"/>
              </a:lnSpc>
              <a:spcAft>
                <a:spcPts val="612"/>
              </a:spcAft>
              <a:defRPr/>
            </a:pPr>
            <a:r>
              <a:rPr lang="en-US" sz="1428" b="1" kern="0" dirty="0">
                <a:gradFill>
                  <a:gsLst>
                    <a:gs pos="2917">
                      <a:srgbClr val="505050"/>
                    </a:gs>
                    <a:gs pos="30000">
                      <a:srgbClr val="505050"/>
                    </a:gs>
                  </a:gsLst>
                  <a:lin ang="5400000" scaled="0"/>
                </a:gradFill>
                <a:latin typeface="Segoe UI"/>
              </a:rPr>
              <a:t>X-AXIS = PRIMARY OBJECTIVE &amp; ORIENTATION</a:t>
            </a:r>
          </a:p>
          <a:p>
            <a:pPr defTabSz="932418">
              <a:lnSpc>
                <a:spcPct val="90000"/>
              </a:lnSpc>
              <a:spcAft>
                <a:spcPts val="612"/>
              </a:spcAft>
              <a:defRPr/>
            </a:pPr>
            <a:r>
              <a:rPr lang="en-US" sz="1428" b="1" kern="0" dirty="0">
                <a:gradFill>
                  <a:gsLst>
                    <a:gs pos="2917">
                      <a:srgbClr val="505050"/>
                    </a:gs>
                    <a:gs pos="30000">
                      <a:srgbClr val="505050"/>
                    </a:gs>
                  </a:gsLst>
                  <a:lin ang="5400000" scaled="0"/>
                </a:gradFill>
                <a:latin typeface="Segoe UI"/>
              </a:rPr>
              <a:t>Y-AXIS = IT APPROACH &amp; CULTURE</a:t>
            </a:r>
          </a:p>
        </p:txBody>
      </p:sp>
      <p:sp>
        <p:nvSpPr>
          <p:cNvPr id="30" name="TextBox 29"/>
          <p:cNvSpPr txBox="1"/>
          <p:nvPr/>
        </p:nvSpPr>
        <p:spPr>
          <a:xfrm>
            <a:off x="4700526" y="1328371"/>
            <a:ext cx="2816770" cy="819826"/>
          </a:xfrm>
          <a:prstGeom prst="rect">
            <a:avLst/>
          </a:prstGeom>
          <a:noFill/>
        </p:spPr>
        <p:txBody>
          <a:bodyPr wrap="square" lIns="186494" tIns="149196" rIns="186494" bIns="149196" rtlCol="0">
            <a:spAutoFit/>
          </a:bodyPr>
          <a:lstStyle/>
          <a:p>
            <a:pPr algn="ctr" defTabSz="932418">
              <a:lnSpc>
                <a:spcPct val="90000"/>
              </a:lnSpc>
              <a:spcAft>
                <a:spcPts val="612"/>
              </a:spcAft>
              <a:defRPr/>
            </a:pPr>
            <a:r>
              <a:rPr lang="en-US" sz="1836" b="1" kern="0" dirty="0">
                <a:gradFill>
                  <a:gsLst>
                    <a:gs pos="2917">
                      <a:srgbClr val="505050"/>
                    </a:gs>
                    <a:gs pos="30000">
                      <a:srgbClr val="505050"/>
                    </a:gs>
                  </a:gsLst>
                  <a:lin ang="5400000" scaled="0"/>
                </a:gradFill>
                <a:latin typeface="Segoe UI"/>
              </a:rPr>
              <a:t>Systems Architecture &amp; Service Center</a:t>
            </a:r>
          </a:p>
        </p:txBody>
      </p:sp>
      <p:sp>
        <p:nvSpPr>
          <p:cNvPr id="38" name="TextBox 37"/>
          <p:cNvSpPr txBox="1"/>
          <p:nvPr/>
        </p:nvSpPr>
        <p:spPr>
          <a:xfrm>
            <a:off x="2641169" y="1982643"/>
            <a:ext cx="883383" cy="1251970"/>
          </a:xfrm>
          <a:prstGeom prst="rect">
            <a:avLst/>
          </a:prstGeom>
          <a:noFill/>
        </p:spPr>
        <p:txBody>
          <a:bodyPr wrap="none" lIns="186494" tIns="149196" rIns="186494" bIns="149196" rtlCol="0">
            <a:spAutoFit/>
          </a:bodyPr>
          <a:lstStyle/>
          <a:p>
            <a:pPr defTabSz="932418">
              <a:lnSpc>
                <a:spcPct val="90000"/>
              </a:lnSpc>
              <a:spcAft>
                <a:spcPts val="612"/>
              </a:spcAft>
              <a:defRPr/>
            </a:pPr>
            <a:r>
              <a:rPr lang="en-US" sz="6729" b="1" kern="0" dirty="0">
                <a:solidFill>
                  <a:srgbClr val="FFFFFF"/>
                </a:solidFill>
                <a:latin typeface="Segoe UI"/>
              </a:rPr>
              <a:t>3</a:t>
            </a:r>
          </a:p>
        </p:txBody>
      </p:sp>
      <p:sp>
        <p:nvSpPr>
          <p:cNvPr id="41" name="Rectangle 40"/>
          <p:cNvSpPr/>
          <p:nvPr/>
        </p:nvSpPr>
        <p:spPr bwMode="auto">
          <a:xfrm>
            <a:off x="11862796" y="96959"/>
            <a:ext cx="404548" cy="289386"/>
          </a:xfrm>
          <a:prstGeom prst="rect">
            <a:avLst/>
          </a:prstGeom>
          <a:solidFill>
            <a:srgbClr val="9B4F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9" name="Picture 18"/>
          <p:cNvPicPr>
            <a:picLocks noChangeAspect="1"/>
          </p:cNvPicPr>
          <p:nvPr/>
        </p:nvPicPr>
        <p:blipFill>
          <a:blip r:embed="rId3"/>
          <a:stretch>
            <a:fillRect/>
          </a:stretch>
        </p:blipFill>
        <p:spPr>
          <a:xfrm>
            <a:off x="2641169" y="2393937"/>
            <a:ext cx="1740764" cy="1809152"/>
          </a:xfrm>
          <a:prstGeom prst="rect">
            <a:avLst/>
          </a:prstGeom>
        </p:spPr>
      </p:pic>
      <p:pic>
        <p:nvPicPr>
          <p:cNvPr id="24" name="Picture 23"/>
          <p:cNvPicPr>
            <a:picLocks noChangeAspect="1"/>
          </p:cNvPicPr>
          <p:nvPr/>
        </p:nvPicPr>
        <p:blipFill rotWithShape="1">
          <a:blip r:embed="rId4"/>
          <a:srcRect l="26394" t="6844" r="13853" b="35826"/>
          <a:stretch/>
        </p:blipFill>
        <p:spPr>
          <a:xfrm>
            <a:off x="8249973" y="3439505"/>
            <a:ext cx="1203712" cy="1027166"/>
          </a:xfrm>
          <a:prstGeom prst="rect">
            <a:avLst/>
          </a:prstGeom>
        </p:spPr>
      </p:pic>
      <p:sp>
        <p:nvSpPr>
          <p:cNvPr id="28" name="Oval 27"/>
          <p:cNvSpPr/>
          <p:nvPr/>
        </p:nvSpPr>
        <p:spPr bwMode="auto">
          <a:xfrm>
            <a:off x="6090188" y="3773405"/>
            <a:ext cx="339568" cy="311645"/>
          </a:xfrm>
          <a:prstGeom prst="ellipse">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cxnSp>
        <p:nvCxnSpPr>
          <p:cNvPr id="29" name="Straight Arrow Connector 28"/>
          <p:cNvCxnSpPr/>
          <p:nvPr/>
        </p:nvCxnSpPr>
        <p:spPr>
          <a:xfrm>
            <a:off x="6259972" y="3944011"/>
            <a:ext cx="1962032" cy="9078"/>
          </a:xfrm>
          <a:prstGeom prst="straightConnector1">
            <a:avLst/>
          </a:prstGeom>
          <a:ln w="127000">
            <a:solidFill>
              <a:srgbClr val="002050"/>
            </a:solidFill>
            <a:headEnd type="none" w="lg" len="sm"/>
            <a:tailEnd type="triangle" w="med" len="sm"/>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rotWithShape="1">
          <a:blip r:embed="rId4"/>
          <a:srcRect l="26394" t="6844" r="13853" b="35826"/>
          <a:stretch/>
        </p:blipFill>
        <p:spPr>
          <a:xfrm>
            <a:off x="5447423" y="3415644"/>
            <a:ext cx="1203712" cy="1027166"/>
          </a:xfrm>
          <a:prstGeom prst="rect">
            <a:avLst/>
          </a:prstGeom>
          <a:solidFill>
            <a:schemeClr val="bg1"/>
          </a:solidFill>
        </p:spPr>
      </p:pic>
      <p:sp>
        <p:nvSpPr>
          <p:cNvPr id="32" name="Rectangle 31"/>
          <p:cNvSpPr/>
          <p:nvPr/>
        </p:nvSpPr>
        <p:spPr bwMode="auto">
          <a:xfrm>
            <a:off x="5433914" y="3415644"/>
            <a:ext cx="1232723" cy="1027166"/>
          </a:xfrm>
          <a:prstGeom prst="rect">
            <a:avLst/>
          </a:prstGeom>
          <a:solidFill>
            <a:srgbClr val="FFFFFF">
              <a:alpha val="72941"/>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cxnSp>
        <p:nvCxnSpPr>
          <p:cNvPr id="6" name="Straight Connector 5"/>
          <p:cNvCxnSpPr/>
          <p:nvPr/>
        </p:nvCxnSpPr>
        <p:spPr>
          <a:xfrm flipV="1">
            <a:off x="3077955" y="2061282"/>
            <a:ext cx="0" cy="93617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85575" y="1819110"/>
            <a:ext cx="2577482" cy="1150686"/>
          </a:xfrm>
          <a:prstGeom prst="rect">
            <a:avLst/>
          </a:prstGeom>
        </p:spPr>
        <p:txBody>
          <a:bodyPr wrap="square">
            <a:spAutoFit/>
          </a:bodyPr>
          <a:lstStyle/>
          <a:p>
            <a:pPr algn="r" defTabSz="932418">
              <a:defRPr/>
            </a:pPr>
            <a:r>
              <a:rPr lang="en-US" sz="1122" kern="0" dirty="0">
                <a:solidFill>
                  <a:srgbClr val="505050"/>
                </a:solidFill>
                <a:latin typeface="Segoe UI"/>
              </a:rPr>
              <a:t>Tech landscape is changing rapidly around them, but they are slow to adapt and take ownership of new trends like business-first mindset or dev ops culture. They are slowly losing their foothold as “leaders.”</a:t>
            </a:r>
          </a:p>
        </p:txBody>
      </p:sp>
      <p:sp>
        <p:nvSpPr>
          <p:cNvPr id="33" name="Rectangle 32"/>
          <p:cNvSpPr/>
          <p:nvPr/>
        </p:nvSpPr>
        <p:spPr>
          <a:xfrm>
            <a:off x="7893073" y="4935810"/>
            <a:ext cx="3285030" cy="1128386"/>
          </a:xfrm>
          <a:prstGeom prst="rect">
            <a:avLst/>
          </a:prstGeom>
        </p:spPr>
        <p:txBody>
          <a:bodyPr wrap="square">
            <a:spAutoFit/>
          </a:bodyPr>
          <a:lstStyle/>
          <a:p>
            <a:pPr defTabSz="932418">
              <a:defRPr/>
            </a:pPr>
            <a:r>
              <a:rPr lang="en-US" sz="1122" kern="0" dirty="0">
                <a:solidFill>
                  <a:srgbClr val="505050"/>
                </a:solidFill>
                <a:latin typeface="Segoe UI"/>
              </a:rPr>
              <a:t>Roles and responsibilities more and more directly tie to business peers and leadership. Soft skills like change management and business strategy more valued than traditional IT background. </a:t>
            </a:r>
            <a:r>
              <a:rPr lang="en-US" sz="1122" b="1" kern="0" dirty="0">
                <a:solidFill>
                  <a:srgbClr val="505050"/>
                </a:solidFill>
                <a:latin typeface="Segoe UI"/>
              </a:rPr>
              <a:t>Leading organizations with both strong dev ops and systems/service culture</a:t>
            </a:r>
            <a:r>
              <a:rPr lang="en-US" sz="1122" kern="0" dirty="0">
                <a:solidFill>
                  <a:srgbClr val="505050"/>
                </a:solidFill>
                <a:latin typeface="Segoe UI"/>
              </a:rPr>
              <a:t>.</a:t>
            </a:r>
          </a:p>
        </p:txBody>
      </p:sp>
      <p:cxnSp>
        <p:nvCxnSpPr>
          <p:cNvPr id="36" name="Straight Connector 35"/>
          <p:cNvCxnSpPr/>
          <p:nvPr/>
        </p:nvCxnSpPr>
        <p:spPr>
          <a:xfrm flipV="1">
            <a:off x="9535588" y="3974720"/>
            <a:ext cx="0" cy="93617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defTabSz="932418">
              <a:defRPr/>
            </a:pPr>
            <a:fld id="{727B4C2D-45E2-4621-8491-2995EB46A674}" type="slidenum">
              <a:rPr lang="en-US" sz="1836" kern="0">
                <a:solidFill>
                  <a:srgbClr val="505050"/>
                </a:solidFill>
                <a:latin typeface="Segoe UI"/>
              </a:rPr>
              <a:pPr defTabSz="932418">
                <a:defRPr/>
              </a:pPr>
              <a:t>14</a:t>
            </a:fld>
            <a:endParaRPr lang="en-US" sz="1836" kern="0" dirty="0">
              <a:solidFill>
                <a:srgbClr val="505050"/>
              </a:solidFill>
              <a:latin typeface="Segoe UI"/>
            </a:endParaRPr>
          </a:p>
        </p:txBody>
      </p:sp>
    </p:spTree>
    <p:extLst>
      <p:ext uri="{BB962C8B-B14F-4D97-AF65-F5344CB8AC3E}">
        <p14:creationId xmlns:p14="http://schemas.microsoft.com/office/powerpoint/2010/main" val="457068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ight Arrow 13"/>
          <p:cNvSpPr/>
          <p:nvPr/>
        </p:nvSpPr>
        <p:spPr bwMode="auto">
          <a:xfrm rot="5400000">
            <a:off x="4190467" y="4586421"/>
            <a:ext cx="3836888" cy="687890"/>
          </a:xfrm>
          <a:prstGeom prst="rightArrow">
            <a:avLst>
              <a:gd name="adj1" fmla="val 52778"/>
              <a:gd name="adj2" fmla="val 50000"/>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2" name="Right Arrow 11"/>
          <p:cNvSpPr/>
          <p:nvPr/>
        </p:nvSpPr>
        <p:spPr bwMode="auto">
          <a:xfrm rot="16200000">
            <a:off x="4304869" y="2922726"/>
            <a:ext cx="3617823" cy="687890"/>
          </a:xfrm>
          <a:prstGeom prst="rightArrow">
            <a:avLst>
              <a:gd name="adj1" fmla="val 52778"/>
              <a:gd name="adj2" fmla="val 50000"/>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cxnSp>
        <p:nvCxnSpPr>
          <p:cNvPr id="40" name="Straight Arrow Connector 39"/>
          <p:cNvCxnSpPr/>
          <p:nvPr/>
        </p:nvCxnSpPr>
        <p:spPr>
          <a:xfrm>
            <a:off x="4723941" y="3831516"/>
            <a:ext cx="500846" cy="865156"/>
          </a:xfrm>
          <a:prstGeom prst="straightConnector1">
            <a:avLst/>
          </a:prstGeom>
          <a:ln w="127000">
            <a:solidFill>
              <a:srgbClr val="008272"/>
            </a:solidFill>
            <a:headEnd type="none" w="lg" len="sm"/>
            <a:tailEnd type="triangle" w="med" len="sm"/>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723943" y="2769567"/>
            <a:ext cx="2243438" cy="1024045"/>
          </a:xfrm>
          <a:prstGeom prst="straightConnector1">
            <a:avLst/>
          </a:prstGeom>
          <a:ln w="127000">
            <a:solidFill>
              <a:srgbClr val="008272"/>
            </a:solidFill>
            <a:headEnd type="none" w="lg" len="sm"/>
            <a:tailEnd type="triangle" w="med" len="sm"/>
          </a:ln>
        </p:spPr>
        <p:style>
          <a:lnRef idx="1">
            <a:schemeClr val="accent1"/>
          </a:lnRef>
          <a:fillRef idx="0">
            <a:schemeClr val="accent1"/>
          </a:fillRef>
          <a:effectRef idx="0">
            <a:schemeClr val="accent1"/>
          </a:effectRef>
          <a:fontRef idx="minor">
            <a:schemeClr val="tx1"/>
          </a:fontRef>
        </p:style>
      </p:cxnSp>
      <p:sp>
        <p:nvSpPr>
          <p:cNvPr id="26" name="Right Arrow 25"/>
          <p:cNvSpPr/>
          <p:nvPr/>
        </p:nvSpPr>
        <p:spPr bwMode="auto">
          <a:xfrm rot="10800000">
            <a:off x="1423400" y="3609144"/>
            <a:ext cx="4794837" cy="687890"/>
          </a:xfrm>
          <a:prstGeom prst="rightArrow">
            <a:avLst>
              <a:gd name="adj1" fmla="val 52778"/>
              <a:gd name="adj2" fmla="val 50000"/>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5" name="Right Arrow 24"/>
          <p:cNvSpPr/>
          <p:nvPr/>
        </p:nvSpPr>
        <p:spPr bwMode="auto">
          <a:xfrm>
            <a:off x="6218237" y="3609145"/>
            <a:ext cx="4749763" cy="687890"/>
          </a:xfrm>
          <a:prstGeom prst="rightArrow">
            <a:avLst>
              <a:gd name="adj1" fmla="val 52778"/>
              <a:gd name="adj2" fmla="val 50000"/>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 name="Title 1"/>
          <p:cNvSpPr>
            <a:spLocks noGrp="1"/>
          </p:cNvSpPr>
          <p:nvPr>
            <p:ph type="title"/>
          </p:nvPr>
        </p:nvSpPr>
        <p:spPr>
          <a:xfrm>
            <a:off x="435332" y="295737"/>
            <a:ext cx="11832014" cy="917444"/>
          </a:xfrm>
        </p:spPr>
        <p:txBody>
          <a:bodyPr>
            <a:noAutofit/>
          </a:bodyPr>
          <a:lstStyle/>
          <a:p>
            <a:r>
              <a:rPr lang="en-US" sz="3060" dirty="0"/>
              <a:t>Many ITIs have either adapted to a business-first IT orientation or shifted toward a dev ops, agile-style culture</a:t>
            </a:r>
          </a:p>
        </p:txBody>
      </p:sp>
      <p:sp>
        <p:nvSpPr>
          <p:cNvPr id="16" name="TextBox 15"/>
          <p:cNvSpPr txBox="1"/>
          <p:nvPr/>
        </p:nvSpPr>
        <p:spPr>
          <a:xfrm>
            <a:off x="9050107" y="3053613"/>
            <a:ext cx="3217239" cy="555531"/>
          </a:xfrm>
          <a:prstGeom prst="rect">
            <a:avLst/>
          </a:prstGeom>
          <a:noFill/>
        </p:spPr>
        <p:txBody>
          <a:bodyPr wrap="square" lIns="186494" tIns="149196" rIns="186494" bIns="149196" rtlCol="0">
            <a:spAutoFit/>
          </a:bodyPr>
          <a:lstStyle/>
          <a:p>
            <a:pPr algn="ctr" defTabSz="932418">
              <a:lnSpc>
                <a:spcPct val="90000"/>
              </a:lnSpc>
              <a:spcAft>
                <a:spcPts val="612"/>
              </a:spcAft>
              <a:defRPr/>
            </a:pPr>
            <a:r>
              <a:rPr lang="en-US" sz="1836" b="1" kern="0" dirty="0">
                <a:gradFill>
                  <a:gsLst>
                    <a:gs pos="2917">
                      <a:srgbClr val="505050"/>
                    </a:gs>
                    <a:gs pos="30000">
                      <a:srgbClr val="505050"/>
                    </a:gs>
                  </a:gsLst>
                  <a:lin ang="5400000" scaled="0"/>
                </a:gradFill>
                <a:latin typeface="Segoe UI"/>
              </a:rPr>
              <a:t>Business-First</a:t>
            </a:r>
          </a:p>
        </p:txBody>
      </p:sp>
      <p:sp>
        <p:nvSpPr>
          <p:cNvPr id="17" name="TextBox 16"/>
          <p:cNvSpPr txBox="1"/>
          <p:nvPr/>
        </p:nvSpPr>
        <p:spPr>
          <a:xfrm>
            <a:off x="262267" y="3049850"/>
            <a:ext cx="2918393" cy="555531"/>
          </a:xfrm>
          <a:prstGeom prst="rect">
            <a:avLst/>
          </a:prstGeom>
          <a:noFill/>
        </p:spPr>
        <p:txBody>
          <a:bodyPr wrap="square" lIns="186494" tIns="149196" rIns="186494" bIns="149196" rtlCol="0">
            <a:spAutoFit/>
          </a:bodyPr>
          <a:lstStyle/>
          <a:p>
            <a:pPr algn="ctr" defTabSz="932418">
              <a:lnSpc>
                <a:spcPct val="90000"/>
              </a:lnSpc>
              <a:spcAft>
                <a:spcPts val="612"/>
              </a:spcAft>
              <a:defRPr/>
            </a:pPr>
            <a:r>
              <a:rPr lang="en-US" sz="1836" b="1" kern="0" dirty="0">
                <a:gradFill>
                  <a:gsLst>
                    <a:gs pos="2917">
                      <a:srgbClr val="505050"/>
                    </a:gs>
                    <a:gs pos="30000">
                      <a:srgbClr val="505050"/>
                    </a:gs>
                  </a:gsLst>
                  <a:lin ang="5400000" scaled="0"/>
                </a:gradFill>
                <a:latin typeface="Segoe UI"/>
              </a:rPr>
              <a:t>IT-First</a:t>
            </a:r>
          </a:p>
        </p:txBody>
      </p:sp>
      <p:sp>
        <p:nvSpPr>
          <p:cNvPr id="27" name="TextBox 26"/>
          <p:cNvSpPr txBox="1"/>
          <p:nvPr/>
        </p:nvSpPr>
        <p:spPr>
          <a:xfrm>
            <a:off x="5250444" y="5993911"/>
            <a:ext cx="1716936" cy="898291"/>
          </a:xfrm>
          <a:prstGeom prst="rect">
            <a:avLst/>
          </a:prstGeom>
          <a:noFill/>
        </p:spPr>
        <p:txBody>
          <a:bodyPr wrap="square" lIns="186494" tIns="149196" rIns="186494" bIns="149196" rtlCol="0">
            <a:spAutoFit/>
          </a:bodyPr>
          <a:lstStyle/>
          <a:p>
            <a:pPr algn="ctr" defTabSz="932418">
              <a:lnSpc>
                <a:spcPct val="90000"/>
              </a:lnSpc>
              <a:spcAft>
                <a:spcPts val="612"/>
              </a:spcAft>
              <a:defRPr/>
            </a:pPr>
            <a:r>
              <a:rPr lang="en-US" sz="1836" b="1" kern="0" dirty="0">
                <a:gradFill>
                  <a:gsLst>
                    <a:gs pos="2917">
                      <a:srgbClr val="505050"/>
                    </a:gs>
                    <a:gs pos="30000">
                      <a:srgbClr val="505050"/>
                    </a:gs>
                  </a:gsLst>
                  <a:lin ang="5400000" scaled="0"/>
                </a:gradFill>
                <a:latin typeface="Segoe UI"/>
              </a:rPr>
              <a:t>Dev Ops</a:t>
            </a:r>
          </a:p>
          <a:p>
            <a:pPr algn="ctr" defTabSz="932418">
              <a:lnSpc>
                <a:spcPct val="90000"/>
              </a:lnSpc>
              <a:spcAft>
                <a:spcPts val="612"/>
              </a:spcAft>
              <a:defRPr/>
            </a:pPr>
            <a:endParaRPr lang="en-US" sz="1836" b="1" kern="0" dirty="0">
              <a:gradFill>
                <a:gsLst>
                  <a:gs pos="2917">
                    <a:srgbClr val="505050"/>
                  </a:gs>
                  <a:gs pos="30000">
                    <a:srgbClr val="505050"/>
                  </a:gs>
                </a:gsLst>
                <a:lin ang="5400000" scaled="0"/>
              </a:gradFill>
              <a:latin typeface="Segoe UI"/>
            </a:endParaRPr>
          </a:p>
        </p:txBody>
      </p:sp>
      <p:sp>
        <p:nvSpPr>
          <p:cNvPr id="22" name="TextBox 21"/>
          <p:cNvSpPr txBox="1"/>
          <p:nvPr/>
        </p:nvSpPr>
        <p:spPr>
          <a:xfrm>
            <a:off x="256536" y="6031814"/>
            <a:ext cx="5097103" cy="783079"/>
          </a:xfrm>
          <a:prstGeom prst="rect">
            <a:avLst/>
          </a:prstGeom>
          <a:noFill/>
        </p:spPr>
        <p:txBody>
          <a:bodyPr wrap="square" lIns="186494" tIns="149196" rIns="186494" bIns="149196" rtlCol="0">
            <a:spAutoFit/>
          </a:bodyPr>
          <a:lstStyle/>
          <a:p>
            <a:pPr defTabSz="932418">
              <a:lnSpc>
                <a:spcPct val="90000"/>
              </a:lnSpc>
              <a:spcAft>
                <a:spcPts val="612"/>
              </a:spcAft>
              <a:defRPr/>
            </a:pPr>
            <a:r>
              <a:rPr lang="en-US" sz="1428" b="1" kern="0" dirty="0">
                <a:gradFill>
                  <a:gsLst>
                    <a:gs pos="2917">
                      <a:srgbClr val="505050"/>
                    </a:gs>
                    <a:gs pos="30000">
                      <a:srgbClr val="505050"/>
                    </a:gs>
                  </a:gsLst>
                  <a:lin ang="5400000" scaled="0"/>
                </a:gradFill>
                <a:latin typeface="Segoe UI"/>
              </a:rPr>
              <a:t>X-AXIS = PRIMARY OBJECTIVE &amp; ORIENTATION</a:t>
            </a:r>
          </a:p>
          <a:p>
            <a:pPr defTabSz="932418">
              <a:lnSpc>
                <a:spcPct val="90000"/>
              </a:lnSpc>
              <a:spcAft>
                <a:spcPts val="612"/>
              </a:spcAft>
              <a:defRPr/>
            </a:pPr>
            <a:r>
              <a:rPr lang="en-US" sz="1428" b="1" kern="0" dirty="0">
                <a:gradFill>
                  <a:gsLst>
                    <a:gs pos="2917">
                      <a:srgbClr val="505050"/>
                    </a:gs>
                    <a:gs pos="30000">
                      <a:srgbClr val="505050"/>
                    </a:gs>
                  </a:gsLst>
                  <a:lin ang="5400000" scaled="0"/>
                </a:gradFill>
                <a:latin typeface="Segoe UI"/>
              </a:rPr>
              <a:t>Y-AXIS = IT APPROACH &amp; CULTURE</a:t>
            </a:r>
          </a:p>
        </p:txBody>
      </p:sp>
      <p:sp>
        <p:nvSpPr>
          <p:cNvPr id="30" name="TextBox 29"/>
          <p:cNvSpPr txBox="1"/>
          <p:nvPr/>
        </p:nvSpPr>
        <p:spPr>
          <a:xfrm>
            <a:off x="4700526" y="1328371"/>
            <a:ext cx="2816770" cy="819826"/>
          </a:xfrm>
          <a:prstGeom prst="rect">
            <a:avLst/>
          </a:prstGeom>
          <a:noFill/>
        </p:spPr>
        <p:txBody>
          <a:bodyPr wrap="square" lIns="186494" tIns="149196" rIns="186494" bIns="149196" rtlCol="0">
            <a:spAutoFit/>
          </a:bodyPr>
          <a:lstStyle/>
          <a:p>
            <a:pPr algn="ctr" defTabSz="932418">
              <a:lnSpc>
                <a:spcPct val="90000"/>
              </a:lnSpc>
              <a:spcAft>
                <a:spcPts val="612"/>
              </a:spcAft>
              <a:defRPr/>
            </a:pPr>
            <a:r>
              <a:rPr lang="en-US" sz="1836" b="1" kern="0" dirty="0">
                <a:gradFill>
                  <a:gsLst>
                    <a:gs pos="2917">
                      <a:srgbClr val="505050"/>
                    </a:gs>
                    <a:gs pos="30000">
                      <a:srgbClr val="505050"/>
                    </a:gs>
                  </a:gsLst>
                  <a:lin ang="5400000" scaled="0"/>
                </a:gradFill>
                <a:latin typeface="Segoe UI"/>
              </a:rPr>
              <a:t>Systems Architecture &amp; Service Center</a:t>
            </a:r>
          </a:p>
        </p:txBody>
      </p:sp>
      <p:sp>
        <p:nvSpPr>
          <p:cNvPr id="38" name="TextBox 37"/>
          <p:cNvSpPr txBox="1"/>
          <p:nvPr/>
        </p:nvSpPr>
        <p:spPr>
          <a:xfrm>
            <a:off x="2641169" y="1982643"/>
            <a:ext cx="883383" cy="1251970"/>
          </a:xfrm>
          <a:prstGeom prst="rect">
            <a:avLst/>
          </a:prstGeom>
          <a:noFill/>
        </p:spPr>
        <p:txBody>
          <a:bodyPr wrap="none" lIns="186494" tIns="149196" rIns="186494" bIns="149196" rtlCol="0">
            <a:spAutoFit/>
          </a:bodyPr>
          <a:lstStyle/>
          <a:p>
            <a:pPr defTabSz="932418">
              <a:lnSpc>
                <a:spcPct val="90000"/>
              </a:lnSpc>
              <a:spcAft>
                <a:spcPts val="612"/>
              </a:spcAft>
              <a:defRPr/>
            </a:pPr>
            <a:r>
              <a:rPr lang="en-US" sz="6729" b="1" kern="0" dirty="0">
                <a:solidFill>
                  <a:srgbClr val="FFFFFF"/>
                </a:solidFill>
                <a:latin typeface="Segoe UI"/>
              </a:rPr>
              <a:t>3</a:t>
            </a:r>
          </a:p>
        </p:txBody>
      </p:sp>
      <p:sp>
        <p:nvSpPr>
          <p:cNvPr id="41" name="Rectangle 40"/>
          <p:cNvSpPr/>
          <p:nvPr/>
        </p:nvSpPr>
        <p:spPr bwMode="auto">
          <a:xfrm>
            <a:off x="11862796" y="96959"/>
            <a:ext cx="404548" cy="289386"/>
          </a:xfrm>
          <a:prstGeom prst="rect">
            <a:avLst/>
          </a:prstGeom>
          <a:solidFill>
            <a:srgbClr val="9B4F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cxnSp>
        <p:nvCxnSpPr>
          <p:cNvPr id="6" name="Straight Connector 5"/>
          <p:cNvCxnSpPr/>
          <p:nvPr/>
        </p:nvCxnSpPr>
        <p:spPr>
          <a:xfrm flipV="1">
            <a:off x="2443871" y="4440169"/>
            <a:ext cx="0" cy="93617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443873" y="4750366"/>
            <a:ext cx="1631444" cy="446397"/>
          </a:xfrm>
          <a:prstGeom prst="rect">
            <a:avLst/>
          </a:prstGeom>
        </p:spPr>
        <p:txBody>
          <a:bodyPr wrap="square">
            <a:spAutoFit/>
          </a:bodyPr>
          <a:lstStyle/>
          <a:p>
            <a:pPr defTabSz="932418">
              <a:defRPr/>
            </a:pPr>
            <a:r>
              <a:rPr lang="en-US" sz="1122" kern="0" dirty="0">
                <a:solidFill>
                  <a:srgbClr val="505050"/>
                </a:solidFill>
                <a:latin typeface="Segoe UI"/>
              </a:rPr>
              <a:t>Some still believe on-</a:t>
            </a:r>
            <a:r>
              <a:rPr lang="en-US" sz="1122" kern="0" dirty="0" err="1">
                <a:solidFill>
                  <a:srgbClr val="505050"/>
                </a:solidFill>
                <a:latin typeface="Segoe UI"/>
              </a:rPr>
              <a:t>prem</a:t>
            </a:r>
            <a:r>
              <a:rPr lang="en-US" sz="1122" kern="0" dirty="0">
                <a:solidFill>
                  <a:srgbClr val="505050"/>
                </a:solidFill>
                <a:latin typeface="Segoe UI"/>
              </a:rPr>
              <a:t> has it’s place</a:t>
            </a:r>
          </a:p>
        </p:txBody>
      </p:sp>
      <p:pic>
        <p:nvPicPr>
          <p:cNvPr id="34" name="Picture 33"/>
          <p:cNvPicPr>
            <a:picLocks noChangeAspect="1"/>
          </p:cNvPicPr>
          <p:nvPr/>
        </p:nvPicPr>
        <p:blipFill>
          <a:blip r:embed="rId3"/>
          <a:stretch>
            <a:fillRect/>
          </a:stretch>
        </p:blipFill>
        <p:spPr>
          <a:xfrm>
            <a:off x="1414462" y="3663938"/>
            <a:ext cx="1852669" cy="1641291"/>
          </a:xfrm>
          <a:prstGeom prst="rect">
            <a:avLst/>
          </a:prstGeom>
        </p:spPr>
      </p:pic>
      <p:pic>
        <p:nvPicPr>
          <p:cNvPr id="35" name="Picture 34"/>
          <p:cNvPicPr>
            <a:picLocks noChangeAspect="1"/>
          </p:cNvPicPr>
          <p:nvPr/>
        </p:nvPicPr>
        <p:blipFill>
          <a:blip r:embed="rId4"/>
          <a:stretch>
            <a:fillRect/>
          </a:stretch>
        </p:blipFill>
        <p:spPr>
          <a:xfrm>
            <a:off x="3602825" y="2956820"/>
            <a:ext cx="1740764" cy="1809152"/>
          </a:xfrm>
          <a:prstGeom prst="rect">
            <a:avLst/>
          </a:prstGeom>
        </p:spPr>
      </p:pic>
      <p:sp>
        <p:nvSpPr>
          <p:cNvPr id="32" name="Rectangle 31"/>
          <p:cNvSpPr/>
          <p:nvPr/>
        </p:nvSpPr>
        <p:spPr bwMode="auto">
          <a:xfrm>
            <a:off x="1831713" y="3650893"/>
            <a:ext cx="1278318" cy="1062276"/>
          </a:xfrm>
          <a:prstGeom prst="rect">
            <a:avLst/>
          </a:prstGeom>
          <a:solidFill>
            <a:srgbClr val="FFFFFF">
              <a:alpha val="72941"/>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7" name="&quot;No&quot; Symbol 36"/>
          <p:cNvSpPr/>
          <p:nvPr/>
        </p:nvSpPr>
        <p:spPr bwMode="auto">
          <a:xfrm>
            <a:off x="1817268" y="3560493"/>
            <a:ext cx="466235" cy="466235"/>
          </a:xfrm>
          <a:prstGeom prst="noSmoking">
            <a:avLst/>
          </a:prstGeom>
          <a:solidFill>
            <a:srgbClr val="008272"/>
          </a:solidFill>
          <a:ln>
            <a:solidFill>
              <a:srgbClr val="00827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42" name="Picture 41"/>
          <p:cNvPicPr>
            <a:picLocks noChangeAspect="1"/>
          </p:cNvPicPr>
          <p:nvPr/>
        </p:nvPicPr>
        <p:blipFill>
          <a:blip r:embed="rId4"/>
          <a:stretch>
            <a:fillRect/>
          </a:stretch>
        </p:blipFill>
        <p:spPr>
          <a:xfrm>
            <a:off x="4437518" y="4613342"/>
            <a:ext cx="1740764" cy="1809152"/>
          </a:xfrm>
          <a:prstGeom prst="rect">
            <a:avLst/>
          </a:prstGeom>
        </p:spPr>
      </p:pic>
      <p:pic>
        <p:nvPicPr>
          <p:cNvPr id="43" name="Picture 42"/>
          <p:cNvPicPr>
            <a:picLocks noChangeAspect="1"/>
          </p:cNvPicPr>
          <p:nvPr/>
        </p:nvPicPr>
        <p:blipFill>
          <a:blip r:embed="rId4"/>
          <a:stretch>
            <a:fillRect/>
          </a:stretch>
        </p:blipFill>
        <p:spPr>
          <a:xfrm>
            <a:off x="6466588" y="2183743"/>
            <a:ext cx="1740764" cy="1809152"/>
          </a:xfrm>
          <a:prstGeom prst="rect">
            <a:avLst/>
          </a:prstGeom>
        </p:spPr>
      </p:pic>
      <p:sp>
        <p:nvSpPr>
          <p:cNvPr id="39" name="Rectangle 38"/>
          <p:cNvSpPr/>
          <p:nvPr/>
        </p:nvSpPr>
        <p:spPr bwMode="auto">
          <a:xfrm>
            <a:off x="4075316" y="2963408"/>
            <a:ext cx="1209310" cy="1160417"/>
          </a:xfrm>
          <a:prstGeom prst="rect">
            <a:avLst/>
          </a:prstGeom>
          <a:solidFill>
            <a:srgbClr val="FFFFFF">
              <a:alpha val="72941"/>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cxnSp>
        <p:nvCxnSpPr>
          <p:cNvPr id="44" name="Straight Connector 43"/>
          <p:cNvCxnSpPr/>
          <p:nvPr/>
        </p:nvCxnSpPr>
        <p:spPr>
          <a:xfrm flipV="1">
            <a:off x="8207352" y="1833386"/>
            <a:ext cx="0" cy="93617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8207353" y="1676553"/>
            <a:ext cx="2760648" cy="955711"/>
          </a:xfrm>
          <a:prstGeom prst="rect">
            <a:avLst/>
          </a:prstGeom>
        </p:spPr>
        <p:txBody>
          <a:bodyPr wrap="square">
            <a:spAutoFit/>
          </a:bodyPr>
          <a:lstStyle/>
          <a:p>
            <a:pPr defTabSz="932418">
              <a:defRPr/>
            </a:pPr>
            <a:r>
              <a:rPr lang="en-US" sz="1122" kern="0" dirty="0">
                <a:solidFill>
                  <a:srgbClr val="505050"/>
                </a:solidFill>
                <a:latin typeface="Segoe UI"/>
              </a:rPr>
              <a:t>Cloud-believers, who quickly pivot to a business mindset, start by understanding business challenges and creating solutions with technology. These ITIs are highly valued and quickly promoted</a:t>
            </a:r>
          </a:p>
        </p:txBody>
      </p:sp>
      <p:cxnSp>
        <p:nvCxnSpPr>
          <p:cNvPr id="46" name="Straight Connector 45"/>
          <p:cNvCxnSpPr/>
          <p:nvPr/>
        </p:nvCxnSpPr>
        <p:spPr>
          <a:xfrm flipV="1">
            <a:off x="6178282" y="4518131"/>
            <a:ext cx="0" cy="93617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270682" y="4488114"/>
            <a:ext cx="2760648" cy="974599"/>
          </a:xfrm>
          <a:prstGeom prst="rect">
            <a:avLst/>
          </a:prstGeom>
        </p:spPr>
        <p:txBody>
          <a:bodyPr wrap="square">
            <a:spAutoFit/>
          </a:bodyPr>
          <a:lstStyle/>
          <a:p>
            <a:pPr defTabSz="932418">
              <a:defRPr/>
            </a:pPr>
            <a:r>
              <a:rPr lang="en-US" sz="1122" kern="0" dirty="0">
                <a:solidFill>
                  <a:srgbClr val="505050"/>
                </a:solidFill>
                <a:latin typeface="Segoe UI"/>
              </a:rPr>
              <a:t>Other ambitious ITIs take on a dev ops philosophy, focused less on integrated systems and more on agility and a passionate always-learning and iterating culture</a:t>
            </a:r>
          </a:p>
        </p:txBody>
      </p:sp>
      <p:sp>
        <p:nvSpPr>
          <p:cNvPr id="5" name="Slide Number Placeholder 4"/>
          <p:cNvSpPr>
            <a:spLocks noGrp="1"/>
          </p:cNvSpPr>
          <p:nvPr>
            <p:ph type="sldNum" sz="quarter" idx="12"/>
          </p:nvPr>
        </p:nvSpPr>
        <p:spPr/>
        <p:txBody>
          <a:bodyPr/>
          <a:lstStyle/>
          <a:p>
            <a:pPr defTabSz="932418">
              <a:defRPr/>
            </a:pPr>
            <a:fld id="{727B4C2D-45E2-4621-8491-2995EB46A674}" type="slidenum">
              <a:rPr lang="en-US" sz="1836" kern="0">
                <a:solidFill>
                  <a:srgbClr val="505050"/>
                </a:solidFill>
                <a:latin typeface="Segoe UI"/>
              </a:rPr>
              <a:pPr defTabSz="932418">
                <a:defRPr/>
              </a:pPr>
              <a:t>15</a:t>
            </a:fld>
            <a:endParaRPr lang="en-US" sz="1836" kern="0" dirty="0">
              <a:solidFill>
                <a:srgbClr val="505050"/>
              </a:solidFill>
              <a:latin typeface="Segoe UI"/>
            </a:endParaRPr>
          </a:p>
        </p:txBody>
      </p:sp>
      <p:sp>
        <p:nvSpPr>
          <p:cNvPr id="31" name="Rectangle 30"/>
          <p:cNvSpPr/>
          <p:nvPr/>
        </p:nvSpPr>
        <p:spPr bwMode="auto">
          <a:xfrm>
            <a:off x="275481" y="2575632"/>
            <a:ext cx="5692630" cy="257598"/>
          </a:xfrm>
          <a:prstGeom prst="rect">
            <a:avLst/>
          </a:prstGeom>
          <a:solidFill>
            <a:srgbClr val="008272"/>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defTabSz="950846" fontAlgn="base">
              <a:lnSpc>
                <a:spcPct val="90000"/>
              </a:lnSpc>
              <a:spcBef>
                <a:spcPct val="0"/>
              </a:spcBef>
              <a:spcAft>
                <a:spcPct val="0"/>
              </a:spcAft>
              <a:defRPr/>
            </a:pPr>
            <a:r>
              <a:rPr lang="en-US" sz="1224" b="1" kern="0" dirty="0">
                <a:solidFill>
                  <a:srgbClr val="FFFFFF"/>
                </a:solidFill>
                <a:latin typeface="Segoe UI"/>
                <a:ea typeface="Segoe UI" pitchFamily="34" charset="0"/>
                <a:cs typeface="Segoe UI" pitchFamily="34" charset="0"/>
              </a:rPr>
              <a:t>Recommendations</a:t>
            </a:r>
            <a:endParaRPr lang="en-US" sz="1224" kern="0" dirty="0">
              <a:solidFill>
                <a:srgbClr val="FFFFFF"/>
              </a:solidFill>
              <a:latin typeface="Segoe UI"/>
              <a:ea typeface="Segoe UI" pitchFamily="34" charset="0"/>
              <a:cs typeface="Segoe UI" pitchFamily="34" charset="0"/>
            </a:endParaRPr>
          </a:p>
        </p:txBody>
      </p:sp>
    </p:spTree>
    <p:extLst>
      <p:ext uri="{BB962C8B-B14F-4D97-AF65-F5344CB8AC3E}">
        <p14:creationId xmlns:p14="http://schemas.microsoft.com/office/powerpoint/2010/main" val="1172420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4323478" y="2726180"/>
            <a:ext cx="3523914" cy="377292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149196" rIns="93247" bIns="149196" numCol="1" spcCol="0" rtlCol="0" fromWordArt="0" anchor="t" anchorCtr="0" forceAA="0" compatLnSpc="1">
            <a:prstTxWarp prst="textNoShape">
              <a:avLst/>
            </a:prstTxWarp>
            <a:noAutofit/>
          </a:bodyPr>
          <a:lstStyle/>
          <a:p>
            <a:pPr algn="just" defTabSz="950846" fontAlgn="base">
              <a:lnSpc>
                <a:spcPct val="90000"/>
              </a:lnSpc>
              <a:spcBef>
                <a:spcPct val="0"/>
              </a:spcBef>
              <a:spcAft>
                <a:spcPct val="0"/>
              </a:spcAft>
              <a:defRPr/>
            </a:pPr>
            <a:r>
              <a:rPr lang="en-US" sz="2040" kern="0">
                <a:solidFill>
                  <a:schemeClr val="tx1"/>
                </a:solidFill>
                <a:ea typeface="Segoe UI" pitchFamily="34" charset="0"/>
                <a:cs typeface="Segoe UI" pitchFamily="34" charset="0"/>
              </a:rPr>
              <a:t>Decentralization to locate IT closer organizationally to internal end-users and business units, closer to customer-facing end-users or closer to the customer</a:t>
            </a:r>
            <a:endParaRPr lang="en-US" sz="2040" kern="0" dirty="0">
              <a:solidFill>
                <a:schemeClr val="tx1"/>
              </a:solidFill>
              <a:ea typeface="Segoe UI" pitchFamily="34" charset="0"/>
              <a:cs typeface="Segoe UI" pitchFamily="34" charset="0"/>
            </a:endParaRPr>
          </a:p>
        </p:txBody>
      </p:sp>
      <p:sp>
        <p:nvSpPr>
          <p:cNvPr id="7" name="Rectangle 6"/>
          <p:cNvSpPr/>
          <p:nvPr/>
        </p:nvSpPr>
        <p:spPr bwMode="auto">
          <a:xfrm>
            <a:off x="627362" y="2726182"/>
            <a:ext cx="3491620" cy="377965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149196" rIns="93247" bIns="149196" numCol="1" spcCol="0" rtlCol="0" fromWordArt="0" anchor="t" anchorCtr="0" forceAA="0" compatLnSpc="1">
            <a:prstTxWarp prst="textNoShape">
              <a:avLst/>
            </a:prstTxWarp>
            <a:noAutofit/>
          </a:bodyPr>
          <a:lstStyle/>
          <a:p>
            <a:pPr algn="just" defTabSz="950846" fontAlgn="base">
              <a:lnSpc>
                <a:spcPct val="90000"/>
              </a:lnSpc>
              <a:spcBef>
                <a:spcPct val="0"/>
              </a:spcBef>
              <a:spcAft>
                <a:spcPct val="0"/>
              </a:spcAft>
              <a:defRPr/>
            </a:pPr>
            <a:r>
              <a:rPr lang="en-US" sz="2040" kern="0" dirty="0">
                <a:solidFill>
                  <a:schemeClr val="tx1"/>
                </a:solidFill>
                <a:ea typeface="Segoe UI" pitchFamily="34" charset="0"/>
                <a:cs typeface="Segoe UI" pitchFamily="34" charset="0"/>
              </a:rPr>
              <a:t>Teams serving not only in-bound end-user inquiries but proactively seeking to understand user needs and proactively suggest technology solutions </a:t>
            </a:r>
          </a:p>
          <a:p>
            <a:pPr algn="just" defTabSz="950846" fontAlgn="base">
              <a:lnSpc>
                <a:spcPct val="90000"/>
              </a:lnSpc>
              <a:spcBef>
                <a:spcPct val="0"/>
              </a:spcBef>
              <a:spcAft>
                <a:spcPct val="0"/>
              </a:spcAft>
              <a:defRPr/>
            </a:pPr>
            <a:endParaRPr lang="en-US" sz="2040" kern="0" dirty="0">
              <a:solidFill>
                <a:schemeClr val="tx1"/>
              </a:solidFill>
              <a:ea typeface="Segoe UI" pitchFamily="34" charset="0"/>
              <a:cs typeface="Segoe UI" pitchFamily="34" charset="0"/>
            </a:endParaRPr>
          </a:p>
          <a:p>
            <a:pPr algn="just" defTabSz="950846" fontAlgn="base">
              <a:lnSpc>
                <a:spcPct val="90000"/>
              </a:lnSpc>
              <a:spcBef>
                <a:spcPct val="0"/>
              </a:spcBef>
              <a:spcAft>
                <a:spcPct val="0"/>
              </a:spcAft>
              <a:defRPr/>
            </a:pPr>
            <a:r>
              <a:rPr lang="en-US" sz="2040" kern="0" dirty="0">
                <a:solidFill>
                  <a:schemeClr val="tx1"/>
                </a:solidFill>
                <a:ea typeface="Segoe UI" pitchFamily="34" charset="0"/>
                <a:cs typeface="Segoe UI" pitchFamily="34" charset="0"/>
              </a:rPr>
              <a:t>Use internal metrics like customer satisfaction to measure success</a:t>
            </a:r>
          </a:p>
          <a:p>
            <a:pPr algn="just" defTabSz="950846" fontAlgn="base">
              <a:lnSpc>
                <a:spcPct val="90000"/>
              </a:lnSpc>
              <a:spcBef>
                <a:spcPct val="0"/>
              </a:spcBef>
              <a:spcAft>
                <a:spcPct val="0"/>
              </a:spcAft>
              <a:defRPr/>
            </a:pPr>
            <a:endParaRPr lang="en-US" sz="2040" kern="0" dirty="0">
              <a:solidFill>
                <a:schemeClr val="tx1"/>
              </a:solidFill>
              <a:ea typeface="Segoe UI" pitchFamily="34" charset="0"/>
              <a:cs typeface="Segoe UI" pitchFamily="34" charset="0"/>
            </a:endParaRPr>
          </a:p>
        </p:txBody>
      </p:sp>
      <p:sp>
        <p:nvSpPr>
          <p:cNvPr id="11" name="Rectangle 10"/>
          <p:cNvSpPr/>
          <p:nvPr/>
        </p:nvSpPr>
        <p:spPr bwMode="auto">
          <a:xfrm>
            <a:off x="8005372" y="2726181"/>
            <a:ext cx="3681891" cy="3760083"/>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149196" rIns="93247" bIns="149196" numCol="1" spcCol="0" rtlCol="0" fromWordArt="0" anchor="t" anchorCtr="0" forceAA="0" compatLnSpc="1">
            <a:prstTxWarp prst="textNoShape">
              <a:avLst/>
            </a:prstTxWarp>
            <a:noAutofit/>
          </a:bodyPr>
          <a:lstStyle/>
          <a:p>
            <a:pPr algn="just" defTabSz="950846" fontAlgn="base">
              <a:lnSpc>
                <a:spcPct val="90000"/>
              </a:lnSpc>
              <a:spcBef>
                <a:spcPct val="0"/>
              </a:spcBef>
              <a:spcAft>
                <a:spcPct val="0"/>
              </a:spcAft>
              <a:defRPr/>
            </a:pPr>
            <a:r>
              <a:rPr lang="en-US" sz="2040" kern="0" dirty="0">
                <a:solidFill>
                  <a:schemeClr val="tx1"/>
                </a:solidFill>
                <a:ea typeface="Segoe UI" pitchFamily="34" charset="0"/>
                <a:cs typeface="Segoe UI" pitchFamily="34" charset="0"/>
              </a:rPr>
              <a:t>Addition or elevation of a strategy team or role within the IT organization. This role works closely with business leadership to set strategy and consider big picture decisions related to technology </a:t>
            </a:r>
          </a:p>
          <a:p>
            <a:pPr algn="just" defTabSz="950846" fontAlgn="base">
              <a:lnSpc>
                <a:spcPct val="90000"/>
              </a:lnSpc>
              <a:spcBef>
                <a:spcPct val="0"/>
              </a:spcBef>
              <a:spcAft>
                <a:spcPct val="0"/>
              </a:spcAft>
              <a:defRPr/>
            </a:pPr>
            <a:endParaRPr lang="en-US" sz="2040" kern="0" dirty="0">
              <a:solidFill>
                <a:schemeClr val="tx1"/>
              </a:solidFill>
              <a:ea typeface="Segoe UI" pitchFamily="34" charset="0"/>
              <a:cs typeface="Segoe UI" pitchFamily="34" charset="0"/>
            </a:endParaRPr>
          </a:p>
          <a:p>
            <a:pPr algn="just" defTabSz="950846" fontAlgn="base">
              <a:lnSpc>
                <a:spcPct val="90000"/>
              </a:lnSpc>
              <a:spcBef>
                <a:spcPct val="0"/>
              </a:spcBef>
              <a:spcAft>
                <a:spcPct val="0"/>
              </a:spcAft>
              <a:defRPr/>
            </a:pPr>
            <a:r>
              <a:rPr lang="en-US" sz="2040" kern="0" dirty="0">
                <a:solidFill>
                  <a:schemeClr val="tx1"/>
                </a:solidFill>
                <a:ea typeface="Segoe UI" pitchFamily="34" charset="0"/>
                <a:cs typeface="Segoe UI" pitchFamily="34" charset="0"/>
              </a:rPr>
              <a:t>In some cases, organizations transitioned delivery IT roles to external partners</a:t>
            </a:r>
          </a:p>
        </p:txBody>
      </p:sp>
      <p:sp>
        <p:nvSpPr>
          <p:cNvPr id="3" name="Title 2"/>
          <p:cNvSpPr>
            <a:spLocks noGrp="1"/>
          </p:cNvSpPr>
          <p:nvPr>
            <p:ph type="title"/>
          </p:nvPr>
        </p:nvSpPr>
        <p:spPr>
          <a:xfrm>
            <a:off x="531274" y="493287"/>
            <a:ext cx="11781328" cy="762678"/>
          </a:xfrm>
        </p:spPr>
        <p:txBody>
          <a:bodyPr anchor="ctr"/>
          <a:lstStyle/>
          <a:p>
            <a:r>
              <a:rPr lang="en-US" sz="2958" dirty="0"/>
              <a:t>Most IT Organizations have restructured since shifting to cloud, with three dominant structures</a:t>
            </a:r>
          </a:p>
        </p:txBody>
      </p:sp>
      <p:sp>
        <p:nvSpPr>
          <p:cNvPr id="6" name="Rectangle 5"/>
          <p:cNvSpPr/>
          <p:nvPr/>
        </p:nvSpPr>
        <p:spPr bwMode="auto">
          <a:xfrm>
            <a:off x="627362" y="1591469"/>
            <a:ext cx="3491620" cy="113471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r>
              <a:rPr lang="en-US" sz="2040" b="1" kern="0" dirty="0">
                <a:gradFill>
                  <a:gsLst>
                    <a:gs pos="0">
                      <a:srgbClr val="FFFFFF"/>
                    </a:gs>
                    <a:gs pos="100000">
                      <a:srgbClr val="FFFFFF"/>
                    </a:gs>
                  </a:gsLst>
                  <a:lin ang="5400000" scaled="0"/>
                </a:gradFill>
                <a:ea typeface="Segoe UI" pitchFamily="34" charset="0"/>
                <a:cs typeface="Segoe UI" pitchFamily="34" charset="0"/>
              </a:rPr>
              <a:t>1. Customer-Centric IT</a:t>
            </a:r>
            <a:endParaRPr lang="en-US" sz="2040" kern="0"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4323478" y="1591469"/>
            <a:ext cx="3523914" cy="113471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r>
              <a:rPr lang="en-US" sz="2040" b="1" kern="0" dirty="0">
                <a:gradFill>
                  <a:gsLst>
                    <a:gs pos="0">
                      <a:srgbClr val="FFFFFF"/>
                    </a:gs>
                    <a:gs pos="100000">
                      <a:srgbClr val="FFFFFF"/>
                    </a:gs>
                  </a:gsLst>
                  <a:lin ang="5400000" scaled="0"/>
                </a:gradFill>
                <a:ea typeface="Segoe UI" pitchFamily="34" charset="0"/>
                <a:cs typeface="Segoe UI" pitchFamily="34" charset="0"/>
              </a:rPr>
              <a:t>2. Decentralized IT</a:t>
            </a:r>
            <a:endParaRPr lang="en-US" sz="2040" kern="0"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8005371" y="1578631"/>
            <a:ext cx="3681892" cy="11475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r>
              <a:rPr lang="en-US" sz="2040" b="1" kern="0" dirty="0">
                <a:gradFill>
                  <a:gsLst>
                    <a:gs pos="0">
                      <a:srgbClr val="FFFFFF"/>
                    </a:gs>
                    <a:gs pos="100000">
                      <a:srgbClr val="FFFFFF"/>
                    </a:gs>
                  </a:gsLst>
                  <a:lin ang="5400000" scaled="0"/>
                </a:gradFill>
                <a:ea typeface="Segoe UI" pitchFamily="34" charset="0"/>
                <a:cs typeface="Segoe UI" pitchFamily="34" charset="0"/>
              </a:rPr>
              <a:t>3. Strategic Steering Arm</a:t>
            </a:r>
          </a:p>
        </p:txBody>
      </p:sp>
      <p:sp>
        <p:nvSpPr>
          <p:cNvPr id="5" name="Slide Number Placeholder 4"/>
          <p:cNvSpPr>
            <a:spLocks noGrp="1"/>
          </p:cNvSpPr>
          <p:nvPr>
            <p:ph type="sldNum" sz="quarter" idx="12"/>
          </p:nvPr>
        </p:nvSpPr>
        <p:spPr/>
        <p:txBody>
          <a:bodyPr/>
          <a:lstStyle/>
          <a:p>
            <a:pPr defTabSz="932418">
              <a:defRPr/>
            </a:pPr>
            <a:fld id="{727B4C2D-45E2-4621-8491-2995EB46A674}" type="slidenum">
              <a:rPr lang="en-US" sz="1836" kern="0">
                <a:solidFill>
                  <a:srgbClr val="505050"/>
                </a:solidFill>
              </a:rPr>
              <a:pPr defTabSz="932418">
                <a:defRPr/>
              </a:pPr>
              <a:t>16</a:t>
            </a:fld>
            <a:endParaRPr lang="en-US" sz="1836" kern="0" dirty="0">
              <a:solidFill>
                <a:srgbClr val="505050"/>
              </a:solidFill>
            </a:endParaRPr>
          </a:p>
        </p:txBody>
      </p:sp>
    </p:spTree>
    <p:extLst>
      <p:ext uri="{BB962C8B-B14F-4D97-AF65-F5344CB8AC3E}">
        <p14:creationId xmlns:p14="http://schemas.microsoft.com/office/powerpoint/2010/main" val="195611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auto">
          <a:xfrm rot="5400000">
            <a:off x="8210575" y="4394745"/>
            <a:ext cx="3628646" cy="1200535"/>
          </a:xfrm>
          <a:prstGeom prst="rect">
            <a:avLst/>
          </a:prstGeom>
          <a:solidFill>
            <a:srgbClr val="D7420A">
              <a:alpha val="4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27974" tIns="0" rIns="27974" bIns="0"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r>
              <a:rPr lang="en-US" sz="1071" kern="0" dirty="0">
                <a:solidFill>
                  <a:schemeClr val="tx1"/>
                </a:solidFill>
                <a:ea typeface="Segoe UI" pitchFamily="34" charset="0"/>
                <a:cs typeface="Segoe UI" pitchFamily="34" charset="0"/>
              </a:rPr>
              <a:t>BUSINESS </a:t>
            </a:r>
          </a:p>
        </p:txBody>
      </p:sp>
      <p:sp>
        <p:nvSpPr>
          <p:cNvPr id="164" name="Rectangle 163"/>
          <p:cNvSpPr/>
          <p:nvPr/>
        </p:nvSpPr>
        <p:spPr bwMode="auto">
          <a:xfrm rot="5400000">
            <a:off x="6675613" y="4345534"/>
            <a:ext cx="3628648" cy="1298955"/>
          </a:xfrm>
          <a:prstGeom prst="rect">
            <a:avLst/>
          </a:prstGeom>
          <a:solidFill>
            <a:srgbClr val="D4E8E4">
              <a:alpha val="4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27974" tIns="0" rIns="27974" bIns="0"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r>
              <a:rPr lang="en-US" sz="1071" kern="0" dirty="0">
                <a:solidFill>
                  <a:schemeClr val="tx1"/>
                </a:solidFill>
                <a:ea typeface="Segoe UI" pitchFamily="34" charset="0"/>
                <a:cs typeface="Segoe UI" pitchFamily="34" charset="0"/>
              </a:rPr>
              <a:t>INTERNAL IT ORGANIZATION</a:t>
            </a:r>
          </a:p>
        </p:txBody>
      </p:sp>
      <p:sp>
        <p:nvSpPr>
          <p:cNvPr id="3" name="Title 2"/>
          <p:cNvSpPr>
            <a:spLocks noGrp="1"/>
          </p:cNvSpPr>
          <p:nvPr>
            <p:ph type="title"/>
          </p:nvPr>
        </p:nvSpPr>
        <p:spPr>
          <a:xfrm>
            <a:off x="531274" y="387059"/>
            <a:ext cx="11372310" cy="762678"/>
          </a:xfrm>
        </p:spPr>
        <p:txBody>
          <a:bodyPr/>
          <a:lstStyle/>
          <a:p>
            <a:r>
              <a:rPr lang="en-US" sz="2856" dirty="0"/>
              <a:t>Increasingly, IT organizations act like “services” organizations for internal “customers” and orient change around “customer-centric” philosophies</a:t>
            </a:r>
            <a:endParaRPr lang="en-US" sz="2244" dirty="0"/>
          </a:p>
        </p:txBody>
      </p:sp>
      <p:sp>
        <p:nvSpPr>
          <p:cNvPr id="101" name="Rectangle 100"/>
          <p:cNvSpPr/>
          <p:nvPr/>
        </p:nvSpPr>
        <p:spPr>
          <a:xfrm>
            <a:off x="531273" y="2073810"/>
            <a:ext cx="5047397" cy="1331618"/>
          </a:xfrm>
          <a:prstGeom prst="rect">
            <a:avLst/>
          </a:prstGeom>
        </p:spPr>
        <p:txBody>
          <a:bodyPr vert="horz" wrap="square" lIns="152107" tIns="95068" rIns="152107" bIns="95068" rtlCol="0" anchor="t">
            <a:noAutofit/>
          </a:bodyPr>
          <a:lstStyle/>
          <a:p>
            <a:pPr marL="0" lvl="1" defTabSz="932418" fontAlgn="base">
              <a:lnSpc>
                <a:spcPct val="90000"/>
              </a:lnSpc>
              <a:spcBef>
                <a:spcPct val="0"/>
              </a:spcBef>
              <a:spcAft>
                <a:spcPts val="612"/>
              </a:spcAft>
              <a:defRPr/>
            </a:pPr>
            <a:endParaRPr lang="en-US" sz="2040" kern="0" dirty="0">
              <a:solidFill>
                <a:schemeClr val="bg1"/>
              </a:solidFill>
            </a:endParaRPr>
          </a:p>
        </p:txBody>
      </p:sp>
      <p:sp>
        <p:nvSpPr>
          <p:cNvPr id="154" name="Rectangle 153"/>
          <p:cNvSpPr/>
          <p:nvPr/>
        </p:nvSpPr>
        <p:spPr>
          <a:xfrm>
            <a:off x="5947214" y="5832873"/>
            <a:ext cx="6400939" cy="9415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32111" fontAlgn="base">
              <a:spcBef>
                <a:spcPct val="0"/>
              </a:spcBef>
              <a:spcAft>
                <a:spcPct val="0"/>
              </a:spcAft>
              <a:defRPr/>
            </a:pPr>
            <a:endParaRPr lang="en-US" sz="1224" kern="0" dirty="0">
              <a:solidFill>
                <a:schemeClr val="tx1"/>
              </a:solidFill>
            </a:endParaRPr>
          </a:p>
        </p:txBody>
      </p:sp>
      <p:sp>
        <p:nvSpPr>
          <p:cNvPr id="155" name="Rectangle 154"/>
          <p:cNvSpPr/>
          <p:nvPr/>
        </p:nvSpPr>
        <p:spPr>
          <a:xfrm>
            <a:off x="599360" y="1861828"/>
            <a:ext cx="5047397" cy="1331618"/>
          </a:xfrm>
          <a:prstGeom prst="rect">
            <a:avLst/>
          </a:prstGeom>
        </p:spPr>
        <p:txBody>
          <a:bodyPr vert="horz" wrap="square" lIns="152107" tIns="95068" rIns="152107" bIns="95068" rtlCol="0" anchor="t">
            <a:noAutofit/>
          </a:bodyPr>
          <a:lstStyle/>
          <a:p>
            <a:pPr marL="0" lvl="1" defTabSz="932418" fontAlgn="base">
              <a:lnSpc>
                <a:spcPct val="90000"/>
              </a:lnSpc>
              <a:spcBef>
                <a:spcPct val="0"/>
              </a:spcBef>
              <a:spcAft>
                <a:spcPts val="612"/>
              </a:spcAft>
              <a:defRPr/>
            </a:pPr>
            <a:endParaRPr lang="en-US" sz="2040" kern="0" dirty="0">
              <a:solidFill>
                <a:schemeClr val="bg1"/>
              </a:solidFill>
            </a:endParaRPr>
          </a:p>
        </p:txBody>
      </p:sp>
      <p:sp>
        <p:nvSpPr>
          <p:cNvPr id="156" name="Rectangle 155"/>
          <p:cNvSpPr/>
          <p:nvPr/>
        </p:nvSpPr>
        <p:spPr bwMode="auto">
          <a:xfrm>
            <a:off x="659683" y="2295048"/>
            <a:ext cx="5186814" cy="409357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defTabSz="932111" fontAlgn="base">
              <a:spcBef>
                <a:spcPct val="0"/>
              </a:spcBef>
              <a:spcAft>
                <a:spcPct val="0"/>
              </a:spcAft>
              <a:defRPr/>
            </a:pPr>
            <a:endParaRPr lang="en-US" sz="1428" kern="0" dirty="0">
              <a:solidFill>
                <a:srgbClr val="FF0000"/>
              </a:solidFill>
            </a:endParaRPr>
          </a:p>
        </p:txBody>
      </p:sp>
      <p:sp>
        <p:nvSpPr>
          <p:cNvPr id="158" name="Rectangle 157"/>
          <p:cNvSpPr/>
          <p:nvPr/>
        </p:nvSpPr>
        <p:spPr bwMode="auto">
          <a:xfrm>
            <a:off x="659684" y="1524933"/>
            <a:ext cx="5219444" cy="74926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marL="0" lvl="1" algn="ctr" defTabSz="932418" fontAlgn="base">
              <a:lnSpc>
                <a:spcPct val="90000"/>
              </a:lnSpc>
              <a:spcBef>
                <a:spcPct val="0"/>
              </a:spcBef>
              <a:spcAft>
                <a:spcPts val="612"/>
              </a:spcAft>
              <a:defRPr/>
            </a:pPr>
            <a:r>
              <a:rPr lang="en-US" sz="2040" b="1" kern="0" dirty="0">
                <a:solidFill>
                  <a:schemeClr val="bg1"/>
                </a:solidFill>
              </a:rPr>
              <a:t>1. Customer-Centric IT</a:t>
            </a:r>
          </a:p>
        </p:txBody>
      </p:sp>
      <p:sp>
        <p:nvSpPr>
          <p:cNvPr id="162" name="Rectangle 161"/>
          <p:cNvSpPr/>
          <p:nvPr/>
        </p:nvSpPr>
        <p:spPr bwMode="auto">
          <a:xfrm>
            <a:off x="9522749" y="4647422"/>
            <a:ext cx="1053413" cy="38704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149196" rIns="93247" bIns="149196" numCol="1" spcCol="0" rtlCol="0" fromWordArt="0" anchor="ctr" anchorCtr="0" forceAA="0" compatLnSpc="1">
            <a:prstTxWarp prst="textNoShape">
              <a:avLst/>
            </a:prstTxWarp>
            <a:noAutofit/>
          </a:bodyPr>
          <a:lstStyle/>
          <a:p>
            <a:pPr algn="ctr" defTabSz="950846" fontAlgn="base">
              <a:lnSpc>
                <a:spcPct val="90000"/>
              </a:lnSpc>
              <a:spcBef>
                <a:spcPct val="0"/>
              </a:spcBef>
              <a:spcAft>
                <a:spcPct val="0"/>
              </a:spcAft>
              <a:defRPr/>
            </a:pPr>
            <a:r>
              <a:rPr lang="en-US" sz="1020" kern="0" dirty="0">
                <a:gradFill>
                  <a:gsLst>
                    <a:gs pos="0">
                      <a:srgbClr val="FFFFFF"/>
                    </a:gs>
                    <a:gs pos="100000">
                      <a:srgbClr val="FFFFFF"/>
                    </a:gs>
                  </a:gsLst>
                  <a:lin ang="5400000" scaled="0"/>
                </a:gradFill>
                <a:ea typeface="Segoe UI" pitchFamily="34" charset="0"/>
                <a:cs typeface="Segoe UI" pitchFamily="34" charset="0"/>
              </a:rPr>
              <a:t>BU Employees</a:t>
            </a:r>
          </a:p>
        </p:txBody>
      </p:sp>
      <p:sp>
        <p:nvSpPr>
          <p:cNvPr id="41" name="TextBox 40"/>
          <p:cNvSpPr txBox="1"/>
          <p:nvPr/>
        </p:nvSpPr>
        <p:spPr>
          <a:xfrm>
            <a:off x="8073987" y="3877071"/>
            <a:ext cx="833763" cy="470789"/>
          </a:xfrm>
          <a:prstGeom prst="rect">
            <a:avLst/>
          </a:prstGeom>
          <a:solidFill>
            <a:schemeClr val="bg1"/>
          </a:solidFill>
          <a:ln>
            <a:solidFill>
              <a:schemeClr val="tx1"/>
            </a:solidFill>
          </a:ln>
        </p:spPr>
        <p:txBody>
          <a:bodyPr wrap="square" lIns="0" tIns="149196" rIns="0" bIns="149196" rtlCol="0">
            <a:spAutoFit/>
          </a:bodyPr>
          <a:lstStyle/>
          <a:p>
            <a:pPr algn="ctr" defTabSz="932418">
              <a:lnSpc>
                <a:spcPct val="90000"/>
              </a:lnSpc>
              <a:spcAft>
                <a:spcPts val="612"/>
              </a:spcAft>
              <a:defRPr/>
            </a:pPr>
            <a:r>
              <a:rPr lang="en-US" sz="1224" kern="0" dirty="0">
                <a:gradFill>
                  <a:gsLst>
                    <a:gs pos="2917">
                      <a:schemeClr val="tx1"/>
                    </a:gs>
                    <a:gs pos="30000">
                      <a:schemeClr val="tx1"/>
                    </a:gs>
                  </a:gsLst>
                  <a:lin ang="5400000" scaled="0"/>
                </a:gradFill>
              </a:rPr>
              <a:t>ITI</a:t>
            </a:r>
          </a:p>
        </p:txBody>
      </p:sp>
      <p:sp>
        <p:nvSpPr>
          <p:cNvPr id="43" name="TextBox 42"/>
          <p:cNvSpPr txBox="1"/>
          <p:nvPr/>
        </p:nvSpPr>
        <p:spPr>
          <a:xfrm>
            <a:off x="8074258" y="4627543"/>
            <a:ext cx="833763" cy="470789"/>
          </a:xfrm>
          <a:prstGeom prst="rect">
            <a:avLst/>
          </a:prstGeom>
          <a:solidFill>
            <a:schemeClr val="bg1"/>
          </a:solidFill>
          <a:ln>
            <a:solidFill>
              <a:schemeClr val="tx1"/>
            </a:solidFill>
          </a:ln>
        </p:spPr>
        <p:txBody>
          <a:bodyPr wrap="square" lIns="0" tIns="149196" rIns="0" bIns="149196" rtlCol="0">
            <a:spAutoFit/>
          </a:bodyPr>
          <a:lstStyle/>
          <a:p>
            <a:pPr algn="ctr" defTabSz="932418">
              <a:lnSpc>
                <a:spcPct val="90000"/>
              </a:lnSpc>
              <a:spcAft>
                <a:spcPts val="612"/>
              </a:spcAft>
              <a:defRPr/>
            </a:pPr>
            <a:r>
              <a:rPr lang="en-US" sz="1224" kern="0" dirty="0">
                <a:gradFill>
                  <a:gsLst>
                    <a:gs pos="2917">
                      <a:schemeClr val="tx1"/>
                    </a:gs>
                    <a:gs pos="30000">
                      <a:schemeClr val="tx1"/>
                    </a:gs>
                  </a:gsLst>
                  <a:lin ang="5400000" scaled="0"/>
                </a:gradFill>
              </a:rPr>
              <a:t>ITI</a:t>
            </a:r>
          </a:p>
        </p:txBody>
      </p:sp>
      <p:sp>
        <p:nvSpPr>
          <p:cNvPr id="44" name="TextBox 43"/>
          <p:cNvSpPr txBox="1"/>
          <p:nvPr/>
        </p:nvSpPr>
        <p:spPr>
          <a:xfrm>
            <a:off x="8073987" y="5431160"/>
            <a:ext cx="833763" cy="470789"/>
          </a:xfrm>
          <a:prstGeom prst="rect">
            <a:avLst/>
          </a:prstGeom>
          <a:solidFill>
            <a:schemeClr val="bg1"/>
          </a:solidFill>
          <a:ln>
            <a:solidFill>
              <a:schemeClr val="tx1"/>
            </a:solidFill>
          </a:ln>
        </p:spPr>
        <p:txBody>
          <a:bodyPr wrap="square" lIns="0" tIns="149196" rIns="0" bIns="149196" rtlCol="0">
            <a:spAutoFit/>
          </a:bodyPr>
          <a:lstStyle/>
          <a:p>
            <a:pPr algn="ctr" defTabSz="932418">
              <a:lnSpc>
                <a:spcPct val="90000"/>
              </a:lnSpc>
              <a:spcAft>
                <a:spcPts val="612"/>
              </a:spcAft>
              <a:defRPr/>
            </a:pPr>
            <a:r>
              <a:rPr lang="en-US" sz="1224" kern="0" dirty="0">
                <a:gradFill>
                  <a:gsLst>
                    <a:gs pos="2917">
                      <a:schemeClr val="tx1"/>
                    </a:gs>
                    <a:gs pos="30000">
                      <a:schemeClr val="tx1"/>
                    </a:gs>
                  </a:gsLst>
                  <a:lin ang="5400000" scaled="0"/>
                </a:gradFill>
              </a:rPr>
              <a:t>ITI</a:t>
            </a:r>
          </a:p>
        </p:txBody>
      </p:sp>
      <p:sp>
        <p:nvSpPr>
          <p:cNvPr id="52" name="Rectangle 51"/>
          <p:cNvSpPr/>
          <p:nvPr/>
        </p:nvSpPr>
        <p:spPr bwMode="auto">
          <a:xfrm>
            <a:off x="9522749" y="3933663"/>
            <a:ext cx="1053413" cy="38704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149196" rIns="93247" bIns="149196" numCol="1" spcCol="0" rtlCol="0" fromWordArt="0" anchor="ctr" anchorCtr="0" forceAA="0" compatLnSpc="1">
            <a:prstTxWarp prst="textNoShape">
              <a:avLst/>
            </a:prstTxWarp>
            <a:noAutofit/>
          </a:bodyPr>
          <a:lstStyle/>
          <a:p>
            <a:pPr algn="ctr" defTabSz="950846" fontAlgn="base">
              <a:lnSpc>
                <a:spcPct val="90000"/>
              </a:lnSpc>
              <a:spcBef>
                <a:spcPct val="0"/>
              </a:spcBef>
              <a:spcAft>
                <a:spcPct val="0"/>
              </a:spcAft>
              <a:defRPr/>
            </a:pPr>
            <a:r>
              <a:rPr lang="en-US" sz="1020" kern="0" dirty="0">
                <a:gradFill>
                  <a:gsLst>
                    <a:gs pos="0">
                      <a:srgbClr val="FFFFFF"/>
                    </a:gs>
                    <a:gs pos="100000">
                      <a:srgbClr val="FFFFFF"/>
                    </a:gs>
                  </a:gsLst>
                  <a:lin ang="5400000" scaled="0"/>
                </a:gradFill>
                <a:ea typeface="Segoe UI" pitchFamily="34" charset="0"/>
                <a:cs typeface="Segoe UI" pitchFamily="34" charset="0"/>
              </a:rPr>
              <a:t>BU Employees</a:t>
            </a:r>
          </a:p>
        </p:txBody>
      </p:sp>
      <p:sp>
        <p:nvSpPr>
          <p:cNvPr id="53" name="Rectangle 52"/>
          <p:cNvSpPr/>
          <p:nvPr/>
        </p:nvSpPr>
        <p:spPr bwMode="auto">
          <a:xfrm>
            <a:off x="9522749" y="5473034"/>
            <a:ext cx="1053413" cy="38704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149196" rIns="93247" bIns="149196" numCol="1" spcCol="0" rtlCol="0" fromWordArt="0" anchor="ctr" anchorCtr="0" forceAA="0" compatLnSpc="1">
            <a:prstTxWarp prst="textNoShape">
              <a:avLst/>
            </a:prstTxWarp>
            <a:noAutofit/>
          </a:bodyPr>
          <a:lstStyle/>
          <a:p>
            <a:pPr algn="ctr" defTabSz="950846" fontAlgn="base">
              <a:lnSpc>
                <a:spcPct val="90000"/>
              </a:lnSpc>
              <a:spcBef>
                <a:spcPct val="0"/>
              </a:spcBef>
              <a:spcAft>
                <a:spcPct val="0"/>
              </a:spcAft>
              <a:defRPr/>
            </a:pPr>
            <a:r>
              <a:rPr lang="en-US" sz="1020" kern="0" dirty="0">
                <a:gradFill>
                  <a:gsLst>
                    <a:gs pos="0">
                      <a:srgbClr val="FFFFFF"/>
                    </a:gs>
                    <a:gs pos="100000">
                      <a:srgbClr val="FFFFFF"/>
                    </a:gs>
                  </a:gsLst>
                  <a:lin ang="5400000" scaled="0"/>
                </a:gradFill>
                <a:ea typeface="Segoe UI" pitchFamily="34" charset="0"/>
                <a:cs typeface="Segoe UI" pitchFamily="34" charset="0"/>
              </a:rPr>
              <a:t>BU Employees</a:t>
            </a:r>
          </a:p>
        </p:txBody>
      </p:sp>
      <p:grpSp>
        <p:nvGrpSpPr>
          <p:cNvPr id="6" name="Group 5"/>
          <p:cNvGrpSpPr/>
          <p:nvPr/>
        </p:nvGrpSpPr>
        <p:grpSpPr>
          <a:xfrm rot="16200000">
            <a:off x="8095715" y="4623532"/>
            <a:ext cx="2164799" cy="434819"/>
            <a:chOff x="10776190" y="3597836"/>
            <a:chExt cx="2122846" cy="426393"/>
          </a:xfrm>
        </p:grpSpPr>
        <p:cxnSp>
          <p:nvCxnSpPr>
            <p:cNvPr id="54" name="Straight Connector 53"/>
            <p:cNvCxnSpPr/>
            <p:nvPr/>
          </p:nvCxnSpPr>
          <p:spPr>
            <a:xfrm flipV="1">
              <a:off x="10776190" y="3597836"/>
              <a:ext cx="1061423" cy="422784"/>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11837613" y="3597836"/>
              <a:ext cx="1" cy="426393"/>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11837613" y="3597836"/>
              <a:ext cx="1061423" cy="416012"/>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71" name="TextBox 70"/>
          <p:cNvSpPr txBox="1"/>
          <p:nvPr/>
        </p:nvSpPr>
        <p:spPr>
          <a:xfrm>
            <a:off x="5947214" y="1344609"/>
            <a:ext cx="5969645" cy="1861968"/>
          </a:xfrm>
          <a:prstGeom prst="rect">
            <a:avLst/>
          </a:prstGeom>
          <a:noFill/>
        </p:spPr>
        <p:txBody>
          <a:bodyPr wrap="square" lIns="186494" tIns="149196" rIns="186494" bIns="149196" rtlCol="0">
            <a:spAutoFit/>
          </a:bodyPr>
          <a:lstStyle/>
          <a:p>
            <a:pPr defTabSz="932418">
              <a:lnSpc>
                <a:spcPct val="90000"/>
              </a:lnSpc>
              <a:spcAft>
                <a:spcPts val="612"/>
              </a:spcAft>
              <a:defRPr/>
            </a:pPr>
            <a:r>
              <a:rPr lang="en-US" sz="1428" b="1" kern="0" dirty="0">
                <a:gradFill>
                  <a:gsLst>
                    <a:gs pos="2917">
                      <a:schemeClr val="tx1"/>
                    </a:gs>
                    <a:gs pos="30000">
                      <a:schemeClr val="tx1"/>
                    </a:gs>
                  </a:gsLst>
                  <a:lin ang="5400000" scaled="0"/>
                </a:gradFill>
              </a:rPr>
              <a:t>Many IT Organizations have pivoted ITI roles to generalist “service” roles, that work with outsourced IT or Cloud Services to address internal “customer” issues. These organizations anchor on customer-centric philosophies, expressed as:</a:t>
            </a:r>
          </a:p>
          <a:p>
            <a:pPr marL="642569" lvl="1" indent="-176447" defTabSz="932418">
              <a:lnSpc>
                <a:spcPct val="90000"/>
              </a:lnSpc>
              <a:spcAft>
                <a:spcPts val="612"/>
              </a:spcAft>
              <a:buFont typeface="Wingdings" panose="05000000000000000000" pitchFamily="2" charset="2"/>
              <a:buChar char="§"/>
              <a:defRPr/>
            </a:pPr>
            <a:r>
              <a:rPr lang="en-US" sz="1224" kern="0" dirty="0">
                <a:gradFill>
                  <a:gsLst>
                    <a:gs pos="2917">
                      <a:schemeClr val="tx1"/>
                    </a:gs>
                    <a:gs pos="30000">
                      <a:schemeClr val="tx1"/>
                    </a:gs>
                  </a:gsLst>
                  <a:lin ang="5400000" scaled="0"/>
                </a:gradFill>
              </a:rPr>
              <a:t>IT as </a:t>
            </a:r>
            <a:r>
              <a:rPr lang="en-US" sz="1224" b="1" kern="0" dirty="0">
                <a:gradFill>
                  <a:gsLst>
                    <a:gs pos="2917">
                      <a:schemeClr val="tx1"/>
                    </a:gs>
                    <a:gs pos="30000">
                      <a:schemeClr val="tx1"/>
                    </a:gs>
                  </a:gsLst>
                  <a:lin ang="5400000" scaled="0"/>
                </a:gradFill>
              </a:rPr>
              <a:t>“service brokers” </a:t>
            </a:r>
            <a:r>
              <a:rPr lang="en-US" sz="1224" kern="0" dirty="0">
                <a:gradFill>
                  <a:gsLst>
                    <a:gs pos="2917">
                      <a:schemeClr val="tx1"/>
                    </a:gs>
                    <a:gs pos="30000">
                      <a:schemeClr val="tx1"/>
                    </a:gs>
                  </a:gsLst>
                  <a:lin ang="5400000" scaled="0"/>
                </a:gradFill>
              </a:rPr>
              <a:t>between end-users and outsourced service</a:t>
            </a:r>
          </a:p>
          <a:p>
            <a:pPr marL="642569" lvl="1" indent="-176447" defTabSz="932418">
              <a:lnSpc>
                <a:spcPct val="90000"/>
              </a:lnSpc>
              <a:spcAft>
                <a:spcPts val="612"/>
              </a:spcAft>
              <a:buFont typeface="Wingdings" panose="05000000000000000000" pitchFamily="2" charset="2"/>
              <a:buChar char="§"/>
              <a:defRPr/>
            </a:pPr>
            <a:r>
              <a:rPr lang="en-US" sz="1224" kern="0" dirty="0">
                <a:gradFill>
                  <a:gsLst>
                    <a:gs pos="2917">
                      <a:schemeClr val="tx1"/>
                    </a:gs>
                    <a:gs pos="30000">
                      <a:schemeClr val="tx1"/>
                    </a:gs>
                  </a:gsLst>
                  <a:lin ang="5400000" scaled="0"/>
                </a:gradFill>
              </a:rPr>
              <a:t>Culture of </a:t>
            </a:r>
            <a:r>
              <a:rPr lang="en-US" sz="1224" b="1" kern="0" dirty="0">
                <a:gradFill>
                  <a:gsLst>
                    <a:gs pos="2917">
                      <a:schemeClr val="tx1"/>
                    </a:gs>
                    <a:gs pos="30000">
                      <a:schemeClr val="tx1"/>
                    </a:gs>
                  </a:gsLst>
                  <a:lin ang="5400000" scaled="0"/>
                </a:gradFill>
              </a:rPr>
              <a:t>“empathy”</a:t>
            </a:r>
            <a:r>
              <a:rPr lang="en-US" sz="1224" kern="0" dirty="0">
                <a:gradFill>
                  <a:gsLst>
                    <a:gs pos="2917">
                      <a:schemeClr val="tx1"/>
                    </a:gs>
                    <a:gs pos="30000">
                      <a:schemeClr val="tx1"/>
                    </a:gs>
                  </a:gsLst>
                  <a:lin ang="5400000" scaled="0"/>
                </a:gradFill>
              </a:rPr>
              <a:t> for the end users</a:t>
            </a:r>
          </a:p>
          <a:p>
            <a:pPr marL="642569" lvl="1" indent="-176447" defTabSz="932418">
              <a:lnSpc>
                <a:spcPct val="90000"/>
              </a:lnSpc>
              <a:spcAft>
                <a:spcPts val="612"/>
              </a:spcAft>
              <a:buFont typeface="Wingdings" panose="05000000000000000000" pitchFamily="2" charset="2"/>
              <a:buChar char="§"/>
              <a:defRPr/>
            </a:pPr>
            <a:r>
              <a:rPr lang="en-US" sz="1224" kern="0" dirty="0">
                <a:gradFill>
                  <a:gsLst>
                    <a:gs pos="2917">
                      <a:schemeClr val="tx1"/>
                    </a:gs>
                    <a:gs pos="30000">
                      <a:schemeClr val="tx1"/>
                    </a:gs>
                  </a:gsLst>
                  <a:lin ang="5400000" scaled="0"/>
                </a:gradFill>
              </a:rPr>
              <a:t>Hiring for </a:t>
            </a:r>
            <a:r>
              <a:rPr lang="en-US" sz="1224" b="1" kern="0" dirty="0">
                <a:gradFill>
                  <a:gsLst>
                    <a:gs pos="2917">
                      <a:schemeClr val="tx1"/>
                    </a:gs>
                    <a:gs pos="30000">
                      <a:schemeClr val="tx1"/>
                    </a:gs>
                  </a:gsLst>
                  <a:lin ang="5400000" scaled="0"/>
                </a:gradFill>
              </a:rPr>
              <a:t>“people skills”</a:t>
            </a:r>
            <a:endParaRPr lang="en-US" sz="1122" b="1" kern="0" dirty="0">
              <a:gradFill>
                <a:gsLst>
                  <a:gs pos="2917">
                    <a:schemeClr val="tx1"/>
                  </a:gs>
                  <a:gs pos="30000">
                    <a:schemeClr val="tx1"/>
                  </a:gs>
                </a:gsLst>
                <a:lin ang="5400000" scaled="0"/>
              </a:gradFill>
            </a:endParaRPr>
          </a:p>
        </p:txBody>
      </p:sp>
      <p:sp>
        <p:nvSpPr>
          <p:cNvPr id="25" name="Rectangular Callout 24"/>
          <p:cNvSpPr/>
          <p:nvPr/>
        </p:nvSpPr>
        <p:spPr>
          <a:xfrm>
            <a:off x="820121" y="4149288"/>
            <a:ext cx="4878457" cy="1886816"/>
          </a:xfrm>
          <a:prstGeom prst="wedgeRectCallout">
            <a:avLst>
              <a:gd name="adj1" fmla="val -52838"/>
              <a:gd name="adj2" fmla="val -20982"/>
            </a:avLst>
          </a:prstGeom>
          <a:noFill/>
          <a:ln>
            <a:noFill/>
          </a:ln>
        </p:spPr>
        <p:txBody>
          <a:bodyPr wrap="square" anchor="ctr">
            <a:spAutoFit/>
          </a:bodyPr>
          <a:lstStyle/>
          <a:p>
            <a:pPr defTabSz="932380">
              <a:defRPr/>
            </a:pPr>
            <a:r>
              <a:rPr lang="en-US" sz="1428" kern="0" dirty="0">
                <a:solidFill>
                  <a:srgbClr val="505050"/>
                </a:solidFill>
              </a:rPr>
              <a:t>“What we are doing with the organization structure is collapsing roles. </a:t>
            </a:r>
            <a:r>
              <a:rPr lang="en-US" sz="1428" b="1" kern="0" dirty="0">
                <a:solidFill>
                  <a:srgbClr val="505050"/>
                </a:solidFill>
              </a:rPr>
              <a:t>We are taking our people </a:t>
            </a:r>
            <a:r>
              <a:rPr lang="en-US" sz="1428" kern="0" dirty="0">
                <a:gradFill>
                  <a:gsLst>
                    <a:gs pos="2917">
                      <a:srgbClr val="505050"/>
                    </a:gs>
                    <a:gs pos="30000">
                      <a:srgbClr val="505050"/>
                    </a:gs>
                  </a:gsLst>
                  <a:lin ang="5400000" scaled="0"/>
                </a:gradFill>
              </a:rPr>
              <a:t>and</a:t>
            </a:r>
            <a:r>
              <a:rPr lang="en-US" sz="1428" b="1" kern="0" dirty="0">
                <a:solidFill>
                  <a:srgbClr val="505050"/>
                </a:solidFill>
              </a:rPr>
              <a:t> retraining them to be service brokers</a:t>
            </a:r>
            <a:r>
              <a:rPr lang="en-US" sz="1428" kern="0" dirty="0">
                <a:solidFill>
                  <a:srgbClr val="505050"/>
                </a:solidFill>
              </a:rPr>
              <a:t>.  Where they may not be physically racking and stacking machines; instead, they are sitting at a console monitoring services.  And </a:t>
            </a:r>
            <a:r>
              <a:rPr lang="en-US" sz="1428" b="1" kern="0" dirty="0">
                <a:solidFill>
                  <a:srgbClr val="505050"/>
                </a:solidFill>
              </a:rPr>
              <a:t>when there are issues, they will be the bridge between end users and that third party vendor</a:t>
            </a:r>
            <a:r>
              <a:rPr lang="en-US" sz="1428" kern="0" dirty="0">
                <a:solidFill>
                  <a:srgbClr val="505050"/>
                </a:solidFill>
              </a:rPr>
              <a:t>. ” </a:t>
            </a:r>
          </a:p>
          <a:p>
            <a:pPr algn="r" defTabSz="932380">
              <a:defRPr/>
            </a:pPr>
            <a:r>
              <a:rPr lang="en-US" sz="1428" kern="0" dirty="0">
                <a:gradFill>
                  <a:gsLst>
                    <a:gs pos="2917">
                      <a:srgbClr val="505050"/>
                    </a:gs>
                    <a:gs pos="30000">
                      <a:srgbClr val="505050"/>
                    </a:gs>
                  </a:gsLst>
                  <a:lin ang="5400000" scaled="0"/>
                </a:gradFill>
              </a:rPr>
              <a:t>-ITDM, Abraham Baldwin Agricultural College, 400</a:t>
            </a:r>
            <a:r>
              <a:rPr lang="en-US" sz="1428" kern="0" dirty="0">
                <a:solidFill>
                  <a:srgbClr val="505050"/>
                </a:solidFill>
              </a:rPr>
              <a:t> </a:t>
            </a:r>
          </a:p>
        </p:txBody>
      </p:sp>
      <p:sp>
        <p:nvSpPr>
          <p:cNvPr id="4" name="Rectangle 3"/>
          <p:cNvSpPr/>
          <p:nvPr/>
        </p:nvSpPr>
        <p:spPr>
          <a:xfrm>
            <a:off x="820124" y="2450056"/>
            <a:ext cx="4990065" cy="1438652"/>
          </a:xfrm>
          <a:prstGeom prst="rect">
            <a:avLst/>
          </a:prstGeom>
        </p:spPr>
        <p:txBody>
          <a:bodyPr wrap="square">
            <a:spAutoFit/>
          </a:bodyPr>
          <a:lstStyle/>
          <a:p>
            <a:pPr defTabSz="932111" fontAlgn="base">
              <a:spcBef>
                <a:spcPct val="0"/>
              </a:spcBef>
              <a:spcAft>
                <a:spcPct val="0"/>
              </a:spcAft>
              <a:defRPr/>
            </a:pPr>
            <a:r>
              <a:rPr lang="en-US" sz="1428" kern="0" dirty="0">
                <a:solidFill>
                  <a:sysClr val="windowText" lastClr="000000"/>
                </a:solidFill>
              </a:rPr>
              <a:t>“The way technology is headed, the days of 'I'm a nerd' are numbered. With modern cloud tools, there’s more than one way to solve a technical problem. </a:t>
            </a:r>
            <a:r>
              <a:rPr lang="en-US" sz="1428" b="1" kern="0" dirty="0">
                <a:solidFill>
                  <a:sysClr val="windowText" lastClr="000000"/>
                </a:solidFill>
              </a:rPr>
              <a:t>It should be empathy first </a:t>
            </a:r>
            <a:r>
              <a:rPr lang="en-US" sz="1428" kern="0" dirty="0">
                <a:solidFill>
                  <a:sysClr val="windowText" lastClr="000000"/>
                </a:solidFill>
              </a:rPr>
              <a:t>and then critical thinking, with the geek value to ultimately recommend what they need to do.”</a:t>
            </a:r>
          </a:p>
          <a:p>
            <a:pPr algn="r" defTabSz="932111" fontAlgn="base">
              <a:spcBef>
                <a:spcPct val="0"/>
              </a:spcBef>
              <a:spcAft>
                <a:spcPct val="0"/>
              </a:spcAft>
              <a:defRPr/>
            </a:pPr>
            <a:r>
              <a:rPr lang="en-US" sz="1428" kern="0" dirty="0">
                <a:gradFill>
                  <a:gsLst>
                    <a:gs pos="2917">
                      <a:srgbClr val="505050"/>
                    </a:gs>
                    <a:gs pos="30000">
                      <a:srgbClr val="505050"/>
                    </a:gs>
                  </a:gsLst>
                  <a:lin ang="5400000" scaled="0"/>
                </a:gradFill>
              </a:rPr>
              <a:t>- ITDM, Intervarsity, 1,000</a:t>
            </a:r>
          </a:p>
        </p:txBody>
      </p:sp>
      <p:sp>
        <p:nvSpPr>
          <p:cNvPr id="29" name="Rectangle 28"/>
          <p:cNvSpPr/>
          <p:nvPr/>
        </p:nvSpPr>
        <p:spPr bwMode="auto">
          <a:xfrm rot="5400000">
            <a:off x="5137052" y="4358294"/>
            <a:ext cx="3628648" cy="1298955"/>
          </a:xfrm>
          <a:prstGeom prst="rect">
            <a:avLst/>
          </a:prstGeom>
          <a:solidFill>
            <a:schemeClr val="bg1">
              <a:lumMod val="85000"/>
              <a:alpha val="4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27974" tIns="0" rIns="27974" bIns="0" numCol="1" spcCol="0" rtlCol="0" fromWordArt="0" anchor="ctr" anchorCtr="0" forceAA="0" compatLnSpc="1">
            <a:prstTxWarp prst="textNoShape">
              <a:avLst/>
            </a:prstTxWarp>
            <a:noAutofit/>
          </a:bodyPr>
          <a:lstStyle/>
          <a:p>
            <a:pPr algn="ctr" defTabSz="950846" fontAlgn="base">
              <a:lnSpc>
                <a:spcPct val="90000"/>
              </a:lnSpc>
              <a:spcBef>
                <a:spcPct val="0"/>
              </a:spcBef>
              <a:spcAft>
                <a:spcPct val="0"/>
              </a:spcAft>
              <a:defRPr/>
            </a:pPr>
            <a:r>
              <a:rPr lang="en-US" sz="1071" kern="0" dirty="0">
                <a:solidFill>
                  <a:schemeClr val="tx1"/>
                </a:solidFill>
                <a:ea typeface="Segoe UI" pitchFamily="34" charset="0"/>
                <a:cs typeface="Segoe UI" pitchFamily="34" charset="0"/>
              </a:rPr>
              <a:t>OUTSOURCED IT -OR- EXTERNAL CLOUD VENDORS</a:t>
            </a:r>
          </a:p>
        </p:txBody>
      </p:sp>
      <p:sp>
        <p:nvSpPr>
          <p:cNvPr id="11" name="Heart 10"/>
          <p:cNvSpPr/>
          <p:nvPr/>
        </p:nvSpPr>
        <p:spPr bwMode="auto">
          <a:xfrm>
            <a:off x="9171684" y="4757378"/>
            <a:ext cx="223498" cy="179254"/>
          </a:xfrm>
          <a:prstGeom prst="hear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4" name="Heart 33"/>
          <p:cNvSpPr/>
          <p:nvPr/>
        </p:nvSpPr>
        <p:spPr bwMode="auto">
          <a:xfrm>
            <a:off x="9171684" y="4022837"/>
            <a:ext cx="223498" cy="179254"/>
          </a:xfrm>
          <a:prstGeom prst="hear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5" name="Heart 34"/>
          <p:cNvSpPr/>
          <p:nvPr/>
        </p:nvSpPr>
        <p:spPr bwMode="auto">
          <a:xfrm>
            <a:off x="9171684" y="5594126"/>
            <a:ext cx="223498" cy="179254"/>
          </a:xfrm>
          <a:prstGeom prst="hear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36" name="Group 35"/>
          <p:cNvGrpSpPr/>
          <p:nvPr/>
        </p:nvGrpSpPr>
        <p:grpSpPr>
          <a:xfrm rot="5400000">
            <a:off x="6746060" y="4654153"/>
            <a:ext cx="2164799" cy="434819"/>
            <a:chOff x="10776190" y="3597836"/>
            <a:chExt cx="2122846" cy="426393"/>
          </a:xfrm>
        </p:grpSpPr>
        <p:cxnSp>
          <p:nvCxnSpPr>
            <p:cNvPr id="37" name="Straight Connector 36"/>
            <p:cNvCxnSpPr/>
            <p:nvPr/>
          </p:nvCxnSpPr>
          <p:spPr>
            <a:xfrm flipV="1">
              <a:off x="10776190" y="3597836"/>
              <a:ext cx="1061423" cy="422784"/>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11837613" y="3597836"/>
              <a:ext cx="1" cy="426393"/>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11837613" y="3597836"/>
              <a:ext cx="1061423" cy="416012"/>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7" name="Slide Number Placeholder 6"/>
          <p:cNvSpPr>
            <a:spLocks noGrp="1"/>
          </p:cNvSpPr>
          <p:nvPr>
            <p:ph type="sldNum" sz="quarter" idx="12"/>
          </p:nvPr>
        </p:nvSpPr>
        <p:spPr/>
        <p:txBody>
          <a:bodyPr/>
          <a:lstStyle/>
          <a:p>
            <a:pPr defTabSz="932418">
              <a:defRPr/>
            </a:pPr>
            <a:fld id="{727B4C2D-45E2-4621-8491-2995EB46A674}" type="slidenum">
              <a:rPr lang="en-US" sz="1836" kern="0">
                <a:solidFill>
                  <a:srgbClr val="505050"/>
                </a:solidFill>
              </a:rPr>
              <a:pPr defTabSz="932418">
                <a:defRPr/>
              </a:pPr>
              <a:t>17</a:t>
            </a:fld>
            <a:endParaRPr lang="en-US" sz="1836" kern="0" dirty="0">
              <a:solidFill>
                <a:srgbClr val="505050"/>
              </a:solidFill>
            </a:endParaRPr>
          </a:p>
        </p:txBody>
      </p:sp>
    </p:spTree>
    <p:extLst>
      <p:ext uri="{BB962C8B-B14F-4D97-AF65-F5344CB8AC3E}">
        <p14:creationId xmlns:p14="http://schemas.microsoft.com/office/powerpoint/2010/main" val="273376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bwMode="auto">
          <a:xfrm>
            <a:off x="627360" y="2726181"/>
            <a:ext cx="3811118" cy="35590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defTabSz="932111" fontAlgn="base">
              <a:spcBef>
                <a:spcPct val="0"/>
              </a:spcBef>
              <a:spcAft>
                <a:spcPct val="0"/>
              </a:spcAft>
              <a:defRPr/>
            </a:pPr>
            <a:endParaRPr lang="en-US" sz="1428" kern="0" dirty="0">
              <a:solidFill>
                <a:schemeClr val="tx1"/>
              </a:solidFill>
            </a:endParaRPr>
          </a:p>
        </p:txBody>
      </p:sp>
      <p:sp>
        <p:nvSpPr>
          <p:cNvPr id="3" name="Title 2"/>
          <p:cNvSpPr>
            <a:spLocks noGrp="1"/>
          </p:cNvSpPr>
          <p:nvPr>
            <p:ph type="title"/>
          </p:nvPr>
        </p:nvSpPr>
        <p:spPr>
          <a:xfrm>
            <a:off x="531274" y="387059"/>
            <a:ext cx="11597206" cy="762678"/>
          </a:xfrm>
        </p:spPr>
        <p:txBody>
          <a:bodyPr/>
          <a:lstStyle/>
          <a:p>
            <a:r>
              <a:rPr lang="en-US" sz="2856" dirty="0"/>
              <a:t>Decentralization manifests in different ways and connects IT directly with end-users to increase accountability to business results</a:t>
            </a:r>
            <a:endParaRPr lang="en-US" sz="2244" dirty="0"/>
          </a:p>
        </p:txBody>
      </p:sp>
      <p:sp>
        <p:nvSpPr>
          <p:cNvPr id="161" name="Rectangle 160"/>
          <p:cNvSpPr/>
          <p:nvPr/>
        </p:nvSpPr>
        <p:spPr bwMode="auto">
          <a:xfrm>
            <a:off x="5058096" y="1814886"/>
            <a:ext cx="3199123" cy="1541796"/>
          </a:xfrm>
          <a:prstGeom prst="rect">
            <a:avLst/>
          </a:prstGeom>
          <a:solidFill>
            <a:srgbClr val="D4E8E4">
              <a:alpha val="4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27974" tIns="0" rIns="27974" bIns="0"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r>
              <a:rPr lang="en-US" sz="1071" kern="0" dirty="0">
                <a:solidFill>
                  <a:schemeClr val="tx1"/>
                </a:solidFill>
                <a:ea typeface="Segoe UI" pitchFamily="34" charset="0"/>
                <a:cs typeface="Segoe UI" pitchFamily="34" charset="0"/>
              </a:rPr>
              <a:t>IT ORGANIZATION</a:t>
            </a:r>
          </a:p>
        </p:txBody>
      </p:sp>
      <p:sp>
        <p:nvSpPr>
          <p:cNvPr id="162" name="TextBox 161"/>
          <p:cNvSpPr txBox="1"/>
          <p:nvPr/>
        </p:nvSpPr>
        <p:spPr>
          <a:xfrm>
            <a:off x="8465662" y="1745937"/>
            <a:ext cx="4036317" cy="3404586"/>
          </a:xfrm>
          <a:prstGeom prst="rect">
            <a:avLst/>
          </a:prstGeom>
          <a:noFill/>
        </p:spPr>
        <p:txBody>
          <a:bodyPr wrap="square" lIns="186494" tIns="149196" rIns="186494" bIns="149196" rtlCol="0">
            <a:spAutoFit/>
          </a:bodyPr>
          <a:lstStyle/>
          <a:p>
            <a:pPr defTabSz="932418">
              <a:lnSpc>
                <a:spcPct val="90000"/>
              </a:lnSpc>
              <a:spcAft>
                <a:spcPts val="612"/>
              </a:spcAft>
              <a:defRPr/>
            </a:pPr>
            <a:r>
              <a:rPr lang="en-US" sz="1428" b="1" kern="0" dirty="0">
                <a:gradFill>
                  <a:gsLst>
                    <a:gs pos="2917">
                      <a:schemeClr val="tx1"/>
                    </a:gs>
                    <a:gs pos="30000">
                      <a:schemeClr val="tx1"/>
                    </a:gs>
                  </a:gsLst>
                  <a:lin ang="5400000" scaled="0"/>
                </a:gradFill>
              </a:rPr>
              <a:t>Enterprise IT distributed to </a:t>
            </a:r>
            <a:r>
              <a:rPr lang="en-US" sz="1428" b="1" u="sng" kern="0" dirty="0">
                <a:gradFill>
                  <a:gsLst>
                    <a:gs pos="2917">
                      <a:schemeClr val="tx1"/>
                    </a:gs>
                    <a:gs pos="30000">
                      <a:schemeClr val="tx1"/>
                    </a:gs>
                  </a:gsLst>
                  <a:lin ang="5400000" scaled="0"/>
                </a:gradFill>
              </a:rPr>
              <a:t>business units </a:t>
            </a:r>
            <a:r>
              <a:rPr lang="en-US" sz="1428" b="1" kern="0" dirty="0">
                <a:gradFill>
                  <a:gsLst>
                    <a:gs pos="2917">
                      <a:schemeClr val="tx1"/>
                    </a:gs>
                    <a:gs pos="30000">
                      <a:schemeClr val="tx1"/>
                    </a:gs>
                  </a:gsLst>
                  <a:lin ang="5400000" scaled="0"/>
                </a:gradFill>
              </a:rPr>
              <a:t>in one of following ways:</a:t>
            </a:r>
            <a:endParaRPr lang="en-US" sz="1428" b="1" u="sng" kern="0" dirty="0">
              <a:gradFill>
                <a:gsLst>
                  <a:gs pos="2917">
                    <a:schemeClr val="tx1"/>
                  </a:gs>
                  <a:gs pos="30000">
                    <a:schemeClr val="tx1"/>
                  </a:gs>
                </a:gsLst>
                <a:lin ang="5400000" scaled="0"/>
              </a:gradFill>
            </a:endParaRPr>
          </a:p>
          <a:p>
            <a:pPr marL="516391" lvl="1" indent="-291380" defTabSz="932418">
              <a:lnSpc>
                <a:spcPct val="90000"/>
              </a:lnSpc>
              <a:buFont typeface="+mj-lt"/>
              <a:buAutoNum type="romanUcPeriod"/>
              <a:defRPr/>
            </a:pPr>
            <a:r>
              <a:rPr lang="en-US" sz="1428" kern="0" dirty="0">
                <a:gradFill>
                  <a:gsLst>
                    <a:gs pos="2917">
                      <a:schemeClr val="tx1"/>
                    </a:gs>
                    <a:gs pos="30000">
                      <a:schemeClr val="tx1"/>
                    </a:gs>
                  </a:gsLst>
                  <a:lin ang="5400000" scaled="0"/>
                </a:gradFill>
              </a:rPr>
              <a:t>IT Field Engineer reports to Business Unit Manager, with dotted line to IT Regional Manager </a:t>
            </a:r>
            <a:r>
              <a:rPr lang="en-US" sz="1428" b="1" kern="0" dirty="0">
                <a:gradFill>
                  <a:gsLst>
                    <a:gs pos="2917">
                      <a:schemeClr val="tx1"/>
                    </a:gs>
                    <a:gs pos="30000">
                      <a:schemeClr val="tx1"/>
                    </a:gs>
                  </a:gsLst>
                  <a:lin ang="5400000" scaled="0"/>
                </a:gradFill>
              </a:rPr>
              <a:t>(pictured left)</a:t>
            </a:r>
          </a:p>
          <a:p>
            <a:pPr marL="516391" lvl="1" indent="-291380" defTabSz="932418">
              <a:lnSpc>
                <a:spcPct val="90000"/>
              </a:lnSpc>
              <a:buFont typeface="+mj-lt"/>
              <a:buAutoNum type="romanUcPeriod"/>
              <a:defRPr/>
            </a:pPr>
            <a:endParaRPr lang="en-US" sz="1428" b="1" kern="0" dirty="0">
              <a:gradFill>
                <a:gsLst>
                  <a:gs pos="2917">
                    <a:schemeClr val="tx1"/>
                  </a:gs>
                  <a:gs pos="30000">
                    <a:schemeClr val="tx1"/>
                  </a:gs>
                </a:gsLst>
                <a:lin ang="5400000" scaled="0"/>
              </a:gradFill>
            </a:endParaRPr>
          </a:p>
          <a:p>
            <a:pPr marL="516391" lvl="1" indent="-291380" defTabSz="932418">
              <a:lnSpc>
                <a:spcPct val="90000"/>
              </a:lnSpc>
              <a:buFont typeface="+mj-lt"/>
              <a:buAutoNum type="romanUcPeriod"/>
              <a:defRPr/>
            </a:pPr>
            <a:r>
              <a:rPr lang="en-US" sz="1428" kern="0" dirty="0">
                <a:gradFill>
                  <a:gsLst>
                    <a:gs pos="2917">
                      <a:schemeClr val="tx1"/>
                    </a:gs>
                    <a:gs pos="30000">
                      <a:schemeClr val="tx1"/>
                    </a:gs>
                  </a:gsLst>
                  <a:lin ang="5400000" scaled="0"/>
                </a:gradFill>
              </a:rPr>
              <a:t>IT relationship managers assigned to different business units and responsible for representing their needs and interests</a:t>
            </a:r>
          </a:p>
          <a:p>
            <a:pPr marL="516391" lvl="1" indent="-291380" defTabSz="932418">
              <a:lnSpc>
                <a:spcPct val="90000"/>
              </a:lnSpc>
              <a:buFont typeface="+mj-lt"/>
              <a:buAutoNum type="romanUcPeriod"/>
              <a:defRPr/>
            </a:pPr>
            <a:endParaRPr lang="en-US" sz="1428" kern="0" dirty="0">
              <a:gradFill>
                <a:gsLst>
                  <a:gs pos="2917">
                    <a:schemeClr val="tx1"/>
                  </a:gs>
                  <a:gs pos="30000">
                    <a:schemeClr val="tx1"/>
                  </a:gs>
                </a:gsLst>
                <a:lin ang="5400000" scaled="0"/>
              </a:gradFill>
            </a:endParaRPr>
          </a:p>
          <a:p>
            <a:pPr marL="516391" lvl="1" indent="-291380" defTabSz="932418">
              <a:lnSpc>
                <a:spcPct val="90000"/>
              </a:lnSpc>
              <a:buFont typeface="+mj-lt"/>
              <a:buAutoNum type="romanUcPeriod"/>
              <a:defRPr/>
            </a:pPr>
            <a:r>
              <a:rPr lang="en-US" sz="1428" kern="0" dirty="0">
                <a:gradFill>
                  <a:gsLst>
                    <a:gs pos="2917">
                      <a:schemeClr val="tx1"/>
                    </a:gs>
                    <a:gs pos="30000">
                      <a:schemeClr val="tx1"/>
                    </a:gs>
                  </a:gsLst>
                  <a:lin ang="5400000" scaled="0"/>
                </a:gradFill>
              </a:rPr>
              <a:t>IT Field reps assigned to visit retail locations and proactively think about how to improve technology used by retail reps</a:t>
            </a:r>
          </a:p>
        </p:txBody>
      </p:sp>
      <p:cxnSp>
        <p:nvCxnSpPr>
          <p:cNvPr id="163" name="Straight Arrow Connector 162"/>
          <p:cNvCxnSpPr/>
          <p:nvPr/>
        </p:nvCxnSpPr>
        <p:spPr>
          <a:xfrm flipV="1">
            <a:off x="6657656" y="2271364"/>
            <a:ext cx="0" cy="20327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6706860" y="2813710"/>
            <a:ext cx="1150069" cy="394272"/>
          </a:xfrm>
          <a:prstGeom prst="rect">
            <a:avLst/>
          </a:prstGeom>
          <a:solidFill>
            <a:schemeClr val="bg1"/>
          </a:solidFill>
          <a:ln>
            <a:solidFill>
              <a:schemeClr val="accent1"/>
            </a:solidFill>
          </a:ln>
        </p:spPr>
        <p:txBody>
          <a:bodyPr wrap="square" lIns="186494" tIns="149196" rIns="186494" bIns="149196" rtlCol="0" anchor="ctr">
            <a:noAutofit/>
          </a:bodyPr>
          <a:lstStyle/>
          <a:p>
            <a:pPr algn="ctr" defTabSz="932418">
              <a:lnSpc>
                <a:spcPct val="90000"/>
              </a:lnSpc>
              <a:spcAft>
                <a:spcPts val="612"/>
              </a:spcAft>
              <a:defRPr/>
            </a:pPr>
            <a:r>
              <a:rPr lang="en-US" sz="1224" kern="0" dirty="0">
                <a:gradFill>
                  <a:gsLst>
                    <a:gs pos="2917">
                      <a:schemeClr val="tx1"/>
                    </a:gs>
                    <a:gs pos="30000">
                      <a:schemeClr val="tx1"/>
                    </a:gs>
                  </a:gsLst>
                  <a:lin ang="5400000" scaled="0"/>
                </a:gradFill>
              </a:rPr>
              <a:t>IT Regional Mgr.</a:t>
            </a:r>
          </a:p>
        </p:txBody>
      </p:sp>
      <p:cxnSp>
        <p:nvCxnSpPr>
          <p:cNvPr id="165" name="Straight Connector 164"/>
          <p:cNvCxnSpPr/>
          <p:nvPr/>
        </p:nvCxnSpPr>
        <p:spPr>
          <a:xfrm flipH="1" flipV="1">
            <a:off x="6652036" y="2036998"/>
            <a:ext cx="5620" cy="46623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4" name="TextBox 193"/>
          <p:cNvSpPr txBox="1"/>
          <p:nvPr/>
        </p:nvSpPr>
        <p:spPr>
          <a:xfrm>
            <a:off x="5485482" y="2275986"/>
            <a:ext cx="2517534" cy="270237"/>
          </a:xfrm>
          <a:prstGeom prst="rect">
            <a:avLst/>
          </a:prstGeom>
          <a:solidFill>
            <a:schemeClr val="bg1"/>
          </a:solidFill>
          <a:ln>
            <a:solidFill>
              <a:schemeClr val="accent1"/>
            </a:solidFill>
          </a:ln>
        </p:spPr>
        <p:txBody>
          <a:bodyPr wrap="square" lIns="186494" tIns="149196" rIns="186494" bIns="149196" rtlCol="0" anchor="ctr">
            <a:noAutofit/>
          </a:bodyPr>
          <a:lstStyle/>
          <a:p>
            <a:pPr algn="ctr" defTabSz="932418">
              <a:lnSpc>
                <a:spcPct val="90000"/>
              </a:lnSpc>
              <a:spcAft>
                <a:spcPts val="612"/>
              </a:spcAft>
              <a:defRPr/>
            </a:pPr>
            <a:r>
              <a:rPr lang="en-US" sz="1224" kern="0" dirty="0">
                <a:gradFill>
                  <a:gsLst>
                    <a:gs pos="2917">
                      <a:schemeClr val="tx1"/>
                    </a:gs>
                    <a:gs pos="30000">
                      <a:schemeClr val="tx1"/>
                    </a:gs>
                  </a:gsLst>
                  <a:lin ang="5400000" scaled="0"/>
                </a:gradFill>
              </a:rPr>
              <a:t>IT Director</a:t>
            </a:r>
          </a:p>
        </p:txBody>
      </p:sp>
      <p:sp>
        <p:nvSpPr>
          <p:cNvPr id="197" name="TextBox 196"/>
          <p:cNvSpPr txBox="1"/>
          <p:nvPr/>
        </p:nvSpPr>
        <p:spPr>
          <a:xfrm>
            <a:off x="5562302" y="2821208"/>
            <a:ext cx="951825" cy="394272"/>
          </a:xfrm>
          <a:prstGeom prst="rect">
            <a:avLst/>
          </a:prstGeom>
          <a:solidFill>
            <a:schemeClr val="bg1"/>
          </a:solidFill>
          <a:ln>
            <a:solidFill>
              <a:schemeClr val="accent1"/>
            </a:solidFill>
          </a:ln>
        </p:spPr>
        <p:txBody>
          <a:bodyPr wrap="square" lIns="93247" tIns="149196" rIns="93247" bIns="149196" rtlCol="0" anchor="ctr">
            <a:noAutofit/>
          </a:bodyPr>
          <a:lstStyle/>
          <a:p>
            <a:pPr algn="ctr" defTabSz="932418">
              <a:lnSpc>
                <a:spcPct val="90000"/>
              </a:lnSpc>
              <a:spcAft>
                <a:spcPts val="612"/>
              </a:spcAft>
              <a:defRPr/>
            </a:pPr>
            <a:r>
              <a:rPr lang="en-US" sz="1224" kern="0" dirty="0">
                <a:gradFill>
                  <a:gsLst>
                    <a:gs pos="2917">
                      <a:schemeClr val="tx1"/>
                    </a:gs>
                    <a:gs pos="30000">
                      <a:schemeClr val="tx1"/>
                    </a:gs>
                  </a:gsLst>
                  <a:lin ang="5400000" scaled="0"/>
                </a:gradFill>
              </a:rPr>
              <a:t>IT Regional Mgr.</a:t>
            </a:r>
          </a:p>
        </p:txBody>
      </p:sp>
      <p:sp>
        <p:nvSpPr>
          <p:cNvPr id="209" name="TextBox 208"/>
          <p:cNvSpPr txBox="1"/>
          <p:nvPr/>
        </p:nvSpPr>
        <p:spPr>
          <a:xfrm>
            <a:off x="5485482" y="1926997"/>
            <a:ext cx="2515705" cy="283023"/>
          </a:xfrm>
          <a:prstGeom prst="rect">
            <a:avLst/>
          </a:prstGeom>
          <a:solidFill>
            <a:schemeClr val="bg1"/>
          </a:solidFill>
          <a:ln>
            <a:solidFill>
              <a:schemeClr val="accent1"/>
            </a:solidFill>
          </a:ln>
        </p:spPr>
        <p:txBody>
          <a:bodyPr wrap="square" lIns="186494" tIns="149196" rIns="186494" bIns="149196" rtlCol="0" anchor="ctr">
            <a:noAutofit/>
          </a:bodyPr>
          <a:lstStyle/>
          <a:p>
            <a:pPr algn="ctr" defTabSz="932418">
              <a:lnSpc>
                <a:spcPct val="90000"/>
              </a:lnSpc>
              <a:spcAft>
                <a:spcPts val="612"/>
              </a:spcAft>
              <a:defRPr/>
            </a:pPr>
            <a:r>
              <a:rPr lang="en-US" sz="1224" kern="0" dirty="0">
                <a:gradFill>
                  <a:gsLst>
                    <a:gs pos="2917">
                      <a:schemeClr val="tx1"/>
                    </a:gs>
                    <a:gs pos="30000">
                      <a:schemeClr val="tx1"/>
                    </a:gs>
                  </a:gsLst>
                  <a:lin ang="5400000" scaled="0"/>
                </a:gradFill>
              </a:rPr>
              <a:t>IT Leadership</a:t>
            </a:r>
          </a:p>
        </p:txBody>
      </p:sp>
      <p:sp>
        <p:nvSpPr>
          <p:cNvPr id="239" name="Rectangle 238"/>
          <p:cNvSpPr/>
          <p:nvPr/>
        </p:nvSpPr>
        <p:spPr bwMode="auto">
          <a:xfrm rot="5400000">
            <a:off x="7033673" y="3219122"/>
            <a:ext cx="1467985" cy="2031849"/>
          </a:xfrm>
          <a:prstGeom prst="rect">
            <a:avLst/>
          </a:prstGeom>
          <a:solidFill>
            <a:srgbClr val="D7420A">
              <a:alpha val="4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27974" tIns="0" rIns="27974" bIns="0"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r>
              <a:rPr lang="en-US" sz="1071" kern="0" dirty="0">
                <a:solidFill>
                  <a:schemeClr val="tx1"/>
                </a:solidFill>
                <a:ea typeface="Segoe UI" pitchFamily="34" charset="0"/>
                <a:cs typeface="Segoe UI" pitchFamily="34" charset="0"/>
              </a:rPr>
              <a:t>BUSINESS UNIT (BU)</a:t>
            </a:r>
          </a:p>
        </p:txBody>
      </p:sp>
      <p:sp>
        <p:nvSpPr>
          <p:cNvPr id="252" name="Rectangle 251"/>
          <p:cNvSpPr/>
          <p:nvPr/>
        </p:nvSpPr>
        <p:spPr bwMode="auto">
          <a:xfrm>
            <a:off x="7834661" y="4394288"/>
            <a:ext cx="845114" cy="38704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149196" rIns="93247" bIns="149196" numCol="1" spcCol="0" rtlCol="0" fromWordArt="0" anchor="ctr" anchorCtr="0" forceAA="0" compatLnSpc="1">
            <a:prstTxWarp prst="textNoShape">
              <a:avLst/>
            </a:prstTxWarp>
            <a:noAutofit/>
          </a:bodyPr>
          <a:lstStyle/>
          <a:p>
            <a:pPr algn="ctr" defTabSz="950846" fontAlgn="base">
              <a:lnSpc>
                <a:spcPct val="90000"/>
              </a:lnSpc>
              <a:spcBef>
                <a:spcPct val="0"/>
              </a:spcBef>
              <a:spcAft>
                <a:spcPct val="0"/>
              </a:spcAft>
              <a:defRPr/>
            </a:pPr>
            <a:r>
              <a:rPr lang="en-US" sz="1020" kern="0" dirty="0">
                <a:gradFill>
                  <a:gsLst>
                    <a:gs pos="0">
                      <a:srgbClr val="FFFFFF"/>
                    </a:gs>
                    <a:gs pos="100000">
                      <a:srgbClr val="FFFFFF"/>
                    </a:gs>
                  </a:gsLst>
                  <a:lin ang="5400000" scaled="0"/>
                </a:gradFill>
                <a:ea typeface="Segoe UI" pitchFamily="34" charset="0"/>
                <a:cs typeface="Segoe UI" pitchFamily="34" charset="0"/>
              </a:rPr>
              <a:t>BU Employees</a:t>
            </a:r>
          </a:p>
        </p:txBody>
      </p:sp>
      <p:sp>
        <p:nvSpPr>
          <p:cNvPr id="263" name="TextBox 262"/>
          <p:cNvSpPr txBox="1"/>
          <p:nvPr/>
        </p:nvSpPr>
        <p:spPr>
          <a:xfrm>
            <a:off x="6854128" y="4374724"/>
            <a:ext cx="844777" cy="396723"/>
          </a:xfrm>
          <a:prstGeom prst="rect">
            <a:avLst/>
          </a:prstGeom>
          <a:solidFill>
            <a:schemeClr val="bg1"/>
          </a:solidFill>
          <a:ln>
            <a:solidFill>
              <a:schemeClr val="accent1"/>
            </a:solidFill>
          </a:ln>
        </p:spPr>
        <p:txBody>
          <a:bodyPr wrap="square" lIns="93247" tIns="93247" rIns="93247" bIns="93247" rtlCol="0" anchor="ctr">
            <a:noAutofit/>
          </a:bodyPr>
          <a:lstStyle/>
          <a:p>
            <a:pPr algn="ctr" defTabSz="932418">
              <a:lnSpc>
                <a:spcPct val="90000"/>
              </a:lnSpc>
              <a:spcAft>
                <a:spcPts val="612"/>
              </a:spcAft>
              <a:defRPr/>
            </a:pPr>
            <a:r>
              <a:rPr lang="en-US" sz="1224" kern="0" dirty="0">
                <a:gradFill>
                  <a:gsLst>
                    <a:gs pos="2917">
                      <a:schemeClr val="tx1"/>
                    </a:gs>
                    <a:gs pos="30000">
                      <a:schemeClr val="tx1"/>
                    </a:gs>
                  </a:gsLst>
                  <a:lin ang="5400000" scaled="0"/>
                </a:gradFill>
              </a:rPr>
              <a:t>IT Field Engineer</a:t>
            </a:r>
          </a:p>
        </p:txBody>
      </p:sp>
      <p:sp>
        <p:nvSpPr>
          <p:cNvPr id="268" name="Rectangle 267"/>
          <p:cNvSpPr/>
          <p:nvPr/>
        </p:nvSpPr>
        <p:spPr bwMode="auto">
          <a:xfrm>
            <a:off x="7333332" y="3815374"/>
            <a:ext cx="845114" cy="38704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149196" rIns="93247" bIns="149196" numCol="1" spcCol="0" rtlCol="0" fromWordArt="0" anchor="ctr" anchorCtr="0" forceAA="0" compatLnSpc="1">
            <a:prstTxWarp prst="textNoShape">
              <a:avLst/>
            </a:prstTxWarp>
            <a:noAutofit/>
          </a:bodyPr>
          <a:lstStyle/>
          <a:p>
            <a:pPr algn="ctr" defTabSz="950846" fontAlgn="base">
              <a:lnSpc>
                <a:spcPct val="90000"/>
              </a:lnSpc>
              <a:spcBef>
                <a:spcPct val="0"/>
              </a:spcBef>
              <a:spcAft>
                <a:spcPct val="0"/>
              </a:spcAft>
              <a:defRPr/>
            </a:pPr>
            <a:r>
              <a:rPr lang="en-US" sz="1020" kern="0" dirty="0">
                <a:gradFill>
                  <a:gsLst>
                    <a:gs pos="0">
                      <a:srgbClr val="FFFFFF"/>
                    </a:gs>
                    <a:gs pos="100000">
                      <a:srgbClr val="FFFFFF"/>
                    </a:gs>
                  </a:gsLst>
                  <a:lin ang="5400000" scaled="0"/>
                </a:gradFill>
                <a:ea typeface="Segoe UI" pitchFamily="34" charset="0"/>
                <a:cs typeface="Segoe UI" pitchFamily="34" charset="0"/>
              </a:rPr>
              <a:t>BU Manager</a:t>
            </a:r>
          </a:p>
        </p:txBody>
      </p:sp>
      <p:cxnSp>
        <p:nvCxnSpPr>
          <p:cNvPr id="269" name="Straight Arrow Connector 268"/>
          <p:cNvCxnSpPr/>
          <p:nvPr/>
        </p:nvCxnSpPr>
        <p:spPr>
          <a:xfrm flipV="1">
            <a:off x="7287457" y="4202417"/>
            <a:ext cx="468433" cy="166132"/>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a:stCxn id="263" idx="0"/>
            <a:endCxn id="164" idx="2"/>
          </p:cNvCxnSpPr>
          <p:nvPr/>
        </p:nvCxnSpPr>
        <p:spPr>
          <a:xfrm flipV="1">
            <a:off x="7276516" y="3207982"/>
            <a:ext cx="5379" cy="1166742"/>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4" name="Rectangle 303"/>
          <p:cNvSpPr/>
          <p:nvPr/>
        </p:nvSpPr>
        <p:spPr bwMode="auto">
          <a:xfrm>
            <a:off x="627362" y="1591469"/>
            <a:ext cx="3811116" cy="113471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r>
              <a:rPr lang="en-US" sz="2040" b="1" kern="0" dirty="0">
                <a:gradFill>
                  <a:gsLst>
                    <a:gs pos="0">
                      <a:srgbClr val="FFFFFF"/>
                    </a:gs>
                    <a:gs pos="100000">
                      <a:srgbClr val="FFFFFF"/>
                    </a:gs>
                  </a:gsLst>
                  <a:lin ang="5400000" scaled="0"/>
                </a:gradFill>
                <a:ea typeface="Segoe UI" pitchFamily="34" charset="0"/>
                <a:cs typeface="Segoe UI" pitchFamily="34" charset="0"/>
              </a:rPr>
              <a:t>2. Decentralized IT</a:t>
            </a:r>
            <a:endParaRPr lang="en-US" sz="2040" kern="0" dirty="0">
              <a:gradFill>
                <a:gsLst>
                  <a:gs pos="0">
                    <a:srgbClr val="FFFFFF"/>
                  </a:gs>
                  <a:gs pos="100000">
                    <a:srgbClr val="FFFFFF"/>
                  </a:gs>
                </a:gsLst>
                <a:lin ang="5400000" scaled="0"/>
              </a:gradFill>
              <a:ea typeface="Segoe UI" pitchFamily="34" charset="0"/>
              <a:cs typeface="Segoe UI" pitchFamily="34" charset="0"/>
            </a:endParaRPr>
          </a:p>
        </p:txBody>
      </p:sp>
      <p:sp>
        <p:nvSpPr>
          <p:cNvPr id="305" name="Rectangle 304"/>
          <p:cNvSpPr/>
          <p:nvPr/>
        </p:nvSpPr>
        <p:spPr>
          <a:xfrm>
            <a:off x="711959" y="2960070"/>
            <a:ext cx="3522113" cy="2334981"/>
          </a:xfrm>
          <a:prstGeom prst="rect">
            <a:avLst/>
          </a:prstGeom>
        </p:spPr>
        <p:txBody>
          <a:bodyPr wrap="square">
            <a:spAutoFit/>
          </a:bodyPr>
          <a:lstStyle/>
          <a:p>
            <a:pPr defTabSz="932418">
              <a:defRPr/>
            </a:pPr>
            <a:r>
              <a:rPr lang="en-US" sz="1428" kern="0" dirty="0">
                <a:solidFill>
                  <a:srgbClr val="505050"/>
                </a:solidFill>
              </a:rPr>
              <a:t>“We've introduced </a:t>
            </a:r>
            <a:r>
              <a:rPr lang="en-US" sz="1428" b="1" kern="0" dirty="0">
                <a:solidFill>
                  <a:srgbClr val="505050"/>
                </a:solidFill>
              </a:rPr>
              <a:t>a role called the BRM, the business relationship manager</a:t>
            </a:r>
            <a:r>
              <a:rPr lang="en-US" sz="1428" kern="0" dirty="0">
                <a:solidFill>
                  <a:srgbClr val="505050"/>
                </a:solidFill>
              </a:rPr>
              <a:t>. They're assigned to different business units. </a:t>
            </a:r>
            <a:r>
              <a:rPr lang="en-US" sz="1428" b="1" kern="0" dirty="0">
                <a:solidFill>
                  <a:srgbClr val="505050"/>
                </a:solidFill>
              </a:rPr>
              <a:t>They work directly with assigned business unit to understand their requests, their needs, what they're looking for, and then they help communicate that back to the different service teams.</a:t>
            </a:r>
            <a:r>
              <a:rPr lang="en-US" sz="1428" kern="0" dirty="0">
                <a:solidFill>
                  <a:srgbClr val="505050"/>
                </a:solidFill>
              </a:rPr>
              <a:t>”</a:t>
            </a:r>
          </a:p>
          <a:p>
            <a:pPr algn="r" defTabSz="932418">
              <a:defRPr/>
            </a:pPr>
            <a:r>
              <a:rPr lang="en-US" sz="1428" kern="0" dirty="0">
                <a:solidFill>
                  <a:sysClr val="windowText" lastClr="000000"/>
                </a:solidFill>
                <a:latin typeface="+mj-lt"/>
                <a:ea typeface="Times New Roman" panose="02020603050405020304" pitchFamily="18" charset="0"/>
              </a:rPr>
              <a:t>ITDM, size: 19,000+, location: United States</a:t>
            </a:r>
          </a:p>
        </p:txBody>
      </p:sp>
      <p:sp>
        <p:nvSpPr>
          <p:cNvPr id="51" name="Rectangle 50"/>
          <p:cNvSpPr/>
          <p:nvPr/>
        </p:nvSpPr>
        <p:spPr bwMode="auto">
          <a:xfrm rot="5400000">
            <a:off x="4865173" y="3219122"/>
            <a:ext cx="1467985" cy="2031849"/>
          </a:xfrm>
          <a:prstGeom prst="rect">
            <a:avLst/>
          </a:prstGeom>
          <a:solidFill>
            <a:srgbClr val="D7420A">
              <a:alpha val="4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27974" tIns="0" rIns="27974" bIns="0"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r>
              <a:rPr lang="en-US" sz="1071" kern="0" dirty="0">
                <a:solidFill>
                  <a:schemeClr val="tx1"/>
                </a:solidFill>
                <a:ea typeface="Segoe UI" pitchFamily="34" charset="0"/>
                <a:cs typeface="Segoe UI" pitchFamily="34" charset="0"/>
              </a:rPr>
              <a:t>BUSINESS UNIT (BU)</a:t>
            </a:r>
          </a:p>
        </p:txBody>
      </p:sp>
      <p:sp>
        <p:nvSpPr>
          <p:cNvPr id="52" name="Rectangle 51"/>
          <p:cNvSpPr/>
          <p:nvPr/>
        </p:nvSpPr>
        <p:spPr bwMode="auto">
          <a:xfrm>
            <a:off x="4677344" y="4368549"/>
            <a:ext cx="845114" cy="38704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149196" rIns="93247" bIns="149196" numCol="1" spcCol="0" rtlCol="0" fromWordArt="0" anchor="ctr" anchorCtr="0" forceAA="0" compatLnSpc="1">
            <a:prstTxWarp prst="textNoShape">
              <a:avLst/>
            </a:prstTxWarp>
            <a:noAutofit/>
          </a:bodyPr>
          <a:lstStyle/>
          <a:p>
            <a:pPr algn="ctr" defTabSz="950846" fontAlgn="base">
              <a:lnSpc>
                <a:spcPct val="90000"/>
              </a:lnSpc>
              <a:spcBef>
                <a:spcPct val="0"/>
              </a:spcBef>
              <a:spcAft>
                <a:spcPct val="0"/>
              </a:spcAft>
              <a:defRPr/>
            </a:pPr>
            <a:r>
              <a:rPr lang="en-US" sz="1020" kern="0" dirty="0">
                <a:gradFill>
                  <a:gsLst>
                    <a:gs pos="0">
                      <a:srgbClr val="FFFFFF"/>
                    </a:gs>
                    <a:gs pos="100000">
                      <a:srgbClr val="FFFFFF"/>
                    </a:gs>
                  </a:gsLst>
                  <a:lin ang="5400000" scaled="0"/>
                </a:gradFill>
                <a:ea typeface="Segoe UI" pitchFamily="34" charset="0"/>
                <a:cs typeface="Segoe UI" pitchFamily="34" charset="0"/>
              </a:rPr>
              <a:t>BU Employees</a:t>
            </a:r>
          </a:p>
        </p:txBody>
      </p:sp>
      <p:sp>
        <p:nvSpPr>
          <p:cNvPr id="53" name="TextBox 52"/>
          <p:cNvSpPr txBox="1"/>
          <p:nvPr/>
        </p:nvSpPr>
        <p:spPr>
          <a:xfrm>
            <a:off x="5613279" y="4368548"/>
            <a:ext cx="844777" cy="396723"/>
          </a:xfrm>
          <a:prstGeom prst="rect">
            <a:avLst/>
          </a:prstGeom>
          <a:solidFill>
            <a:schemeClr val="bg1"/>
          </a:solidFill>
          <a:ln>
            <a:solidFill>
              <a:schemeClr val="accent1"/>
            </a:solidFill>
          </a:ln>
        </p:spPr>
        <p:txBody>
          <a:bodyPr wrap="square" lIns="93247" tIns="93247" rIns="93247" bIns="93247" rtlCol="0" anchor="ctr">
            <a:noAutofit/>
          </a:bodyPr>
          <a:lstStyle/>
          <a:p>
            <a:pPr algn="ctr" defTabSz="932418">
              <a:lnSpc>
                <a:spcPct val="90000"/>
              </a:lnSpc>
              <a:spcAft>
                <a:spcPts val="612"/>
              </a:spcAft>
              <a:defRPr/>
            </a:pPr>
            <a:r>
              <a:rPr lang="en-US" sz="1224" kern="0" dirty="0">
                <a:gradFill>
                  <a:gsLst>
                    <a:gs pos="2917">
                      <a:schemeClr val="tx1"/>
                    </a:gs>
                    <a:gs pos="30000">
                      <a:schemeClr val="tx1"/>
                    </a:gs>
                  </a:gsLst>
                  <a:lin ang="5400000" scaled="0"/>
                </a:gradFill>
              </a:rPr>
              <a:t>IT Field Engineer</a:t>
            </a:r>
          </a:p>
        </p:txBody>
      </p:sp>
      <p:sp>
        <p:nvSpPr>
          <p:cNvPr id="54" name="Rectangle 53"/>
          <p:cNvSpPr/>
          <p:nvPr/>
        </p:nvSpPr>
        <p:spPr bwMode="auto">
          <a:xfrm>
            <a:off x="5164833" y="3815374"/>
            <a:ext cx="845114" cy="38704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149196" rIns="93247" bIns="149196" numCol="1" spcCol="0" rtlCol="0" fromWordArt="0" anchor="ctr" anchorCtr="0" forceAA="0" compatLnSpc="1">
            <a:prstTxWarp prst="textNoShape">
              <a:avLst/>
            </a:prstTxWarp>
            <a:noAutofit/>
          </a:bodyPr>
          <a:lstStyle/>
          <a:p>
            <a:pPr algn="ctr" defTabSz="950846" fontAlgn="base">
              <a:lnSpc>
                <a:spcPct val="90000"/>
              </a:lnSpc>
              <a:spcBef>
                <a:spcPct val="0"/>
              </a:spcBef>
              <a:spcAft>
                <a:spcPct val="0"/>
              </a:spcAft>
              <a:defRPr/>
            </a:pPr>
            <a:r>
              <a:rPr lang="en-US" sz="1020" kern="0" dirty="0">
                <a:gradFill>
                  <a:gsLst>
                    <a:gs pos="0">
                      <a:srgbClr val="FFFFFF"/>
                    </a:gs>
                    <a:gs pos="100000">
                      <a:srgbClr val="FFFFFF"/>
                    </a:gs>
                  </a:gsLst>
                  <a:lin ang="5400000" scaled="0"/>
                </a:gradFill>
                <a:ea typeface="Segoe UI" pitchFamily="34" charset="0"/>
                <a:cs typeface="Segoe UI" pitchFamily="34" charset="0"/>
              </a:rPr>
              <a:t>BU Manager</a:t>
            </a:r>
          </a:p>
        </p:txBody>
      </p:sp>
      <p:cxnSp>
        <p:nvCxnSpPr>
          <p:cNvPr id="55" name="Straight Arrow Connector 54"/>
          <p:cNvCxnSpPr>
            <a:stCxn id="53" idx="0"/>
            <a:endCxn id="54" idx="2"/>
          </p:cNvCxnSpPr>
          <p:nvPr/>
        </p:nvCxnSpPr>
        <p:spPr>
          <a:xfrm flipH="1" flipV="1">
            <a:off x="5587390" y="4202417"/>
            <a:ext cx="448279" cy="166132"/>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53" idx="0"/>
            <a:endCxn id="197" idx="2"/>
          </p:cNvCxnSpPr>
          <p:nvPr/>
        </p:nvCxnSpPr>
        <p:spPr>
          <a:xfrm flipV="1">
            <a:off x="6035669" y="3215479"/>
            <a:ext cx="2547" cy="1153069"/>
          </a:xfrm>
          <a:prstGeom prst="line">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2" idx="0"/>
            <a:endCxn id="54" idx="2"/>
          </p:cNvCxnSpPr>
          <p:nvPr/>
        </p:nvCxnSpPr>
        <p:spPr>
          <a:xfrm flipV="1">
            <a:off x="5099903" y="4202417"/>
            <a:ext cx="487488" cy="166132"/>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252" idx="0"/>
            <a:endCxn id="268" idx="2"/>
          </p:cNvCxnSpPr>
          <p:nvPr/>
        </p:nvCxnSpPr>
        <p:spPr>
          <a:xfrm flipH="1" flipV="1">
            <a:off x="7755889" y="4202416"/>
            <a:ext cx="501329" cy="191871"/>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defTabSz="932418">
              <a:defRPr/>
            </a:pPr>
            <a:fld id="{727B4C2D-45E2-4621-8491-2995EB46A674}" type="slidenum">
              <a:rPr lang="en-US" sz="1836" kern="0">
                <a:solidFill>
                  <a:srgbClr val="505050"/>
                </a:solidFill>
              </a:rPr>
              <a:pPr defTabSz="932418">
                <a:defRPr/>
              </a:pPr>
              <a:t>18</a:t>
            </a:fld>
            <a:endParaRPr lang="en-US" sz="1836" kern="0" dirty="0">
              <a:solidFill>
                <a:srgbClr val="505050"/>
              </a:solidFill>
            </a:endParaRPr>
          </a:p>
        </p:txBody>
      </p:sp>
    </p:spTree>
    <p:extLst>
      <p:ext uri="{BB962C8B-B14F-4D97-AF65-F5344CB8AC3E}">
        <p14:creationId xmlns:p14="http://schemas.microsoft.com/office/powerpoint/2010/main" val="93786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8079702" y="3490197"/>
            <a:ext cx="3716822" cy="2307753"/>
          </a:xfrm>
          <a:prstGeom prst="rect">
            <a:avLst/>
          </a:prstGeom>
          <a:solidFill>
            <a:srgbClr val="D4E8E4">
              <a:alpha val="4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27974" tIns="0" rIns="27974" bIns="0"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r>
              <a:rPr lang="en-US" sz="1071" kern="0" dirty="0">
                <a:solidFill>
                  <a:schemeClr val="tx1"/>
                </a:solidFill>
                <a:ea typeface="Segoe UI" pitchFamily="34" charset="0"/>
                <a:cs typeface="Segoe UI" pitchFamily="34" charset="0"/>
              </a:rPr>
              <a:t>IT ORGANIZATION</a:t>
            </a:r>
          </a:p>
        </p:txBody>
      </p:sp>
      <p:sp>
        <p:nvSpPr>
          <p:cNvPr id="28" name="Rectangle 27"/>
          <p:cNvSpPr/>
          <p:nvPr/>
        </p:nvSpPr>
        <p:spPr bwMode="auto">
          <a:xfrm>
            <a:off x="4318559" y="3546713"/>
            <a:ext cx="3192357" cy="2251236"/>
          </a:xfrm>
          <a:prstGeom prst="rect">
            <a:avLst/>
          </a:prstGeom>
          <a:solidFill>
            <a:srgbClr val="D4E8E4">
              <a:alpha val="4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27974" tIns="0" rIns="27974" bIns="0"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r>
              <a:rPr lang="en-US" sz="1071" kern="0" dirty="0">
                <a:solidFill>
                  <a:schemeClr val="tx1"/>
                </a:solidFill>
                <a:ea typeface="Segoe UI" pitchFamily="34" charset="0"/>
                <a:cs typeface="Segoe UI" pitchFamily="34" charset="0"/>
              </a:rPr>
              <a:t>IT ORGANIZATION</a:t>
            </a:r>
          </a:p>
        </p:txBody>
      </p:sp>
      <p:sp>
        <p:nvSpPr>
          <p:cNvPr id="130" name="Rectangle 129"/>
          <p:cNvSpPr/>
          <p:nvPr/>
        </p:nvSpPr>
        <p:spPr bwMode="auto">
          <a:xfrm>
            <a:off x="627362" y="2726180"/>
            <a:ext cx="3461576" cy="321402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defTabSz="932111" fontAlgn="base">
              <a:spcBef>
                <a:spcPct val="0"/>
              </a:spcBef>
              <a:spcAft>
                <a:spcPct val="0"/>
              </a:spcAft>
              <a:defRPr/>
            </a:pPr>
            <a:endParaRPr lang="en-US" sz="1428" kern="0" dirty="0">
              <a:solidFill>
                <a:schemeClr val="tx1"/>
              </a:solidFill>
            </a:endParaRPr>
          </a:p>
        </p:txBody>
      </p:sp>
      <p:sp>
        <p:nvSpPr>
          <p:cNvPr id="3" name="Title 2"/>
          <p:cNvSpPr>
            <a:spLocks noGrp="1"/>
          </p:cNvSpPr>
          <p:nvPr>
            <p:ph type="title"/>
          </p:nvPr>
        </p:nvSpPr>
        <p:spPr>
          <a:xfrm>
            <a:off x="531274" y="387059"/>
            <a:ext cx="11597206" cy="762678"/>
          </a:xfrm>
        </p:spPr>
        <p:txBody>
          <a:bodyPr>
            <a:normAutofit fontScale="90000"/>
          </a:bodyPr>
          <a:lstStyle/>
          <a:p>
            <a:r>
              <a:rPr lang="en-US" sz="2856" dirty="0"/>
              <a:t>Many companies add “strategy” roles or teams to make high-impact decisions and interface with both IT and business. Some such organizations outsource lower ITI delivery roles</a:t>
            </a:r>
            <a:endParaRPr lang="en-US" sz="2244" dirty="0"/>
          </a:p>
        </p:txBody>
      </p:sp>
      <p:sp>
        <p:nvSpPr>
          <p:cNvPr id="278" name="TextBox 277"/>
          <p:cNvSpPr txBox="1"/>
          <p:nvPr/>
        </p:nvSpPr>
        <p:spPr>
          <a:xfrm>
            <a:off x="4549092" y="4743716"/>
            <a:ext cx="665633" cy="470789"/>
          </a:xfrm>
          <a:prstGeom prst="rect">
            <a:avLst/>
          </a:prstGeom>
          <a:solidFill>
            <a:schemeClr val="bg1"/>
          </a:solidFill>
          <a:ln>
            <a:solidFill>
              <a:schemeClr val="tx1"/>
            </a:solidFill>
          </a:ln>
        </p:spPr>
        <p:txBody>
          <a:bodyPr wrap="square" lIns="0" tIns="149196" rIns="0" bIns="149196" rtlCol="0">
            <a:spAutoFit/>
          </a:bodyPr>
          <a:lstStyle/>
          <a:p>
            <a:pPr algn="ctr" defTabSz="932418">
              <a:lnSpc>
                <a:spcPct val="90000"/>
              </a:lnSpc>
              <a:spcAft>
                <a:spcPts val="612"/>
              </a:spcAft>
              <a:defRPr/>
            </a:pPr>
            <a:r>
              <a:rPr lang="en-US" sz="1224" kern="0" dirty="0">
                <a:gradFill>
                  <a:gsLst>
                    <a:gs pos="2917">
                      <a:schemeClr val="tx1"/>
                    </a:gs>
                    <a:gs pos="30000">
                      <a:schemeClr val="tx1"/>
                    </a:gs>
                  </a:gsLst>
                  <a:lin ang="5400000" scaled="0"/>
                </a:gradFill>
              </a:rPr>
              <a:t>Support</a:t>
            </a:r>
          </a:p>
        </p:txBody>
      </p:sp>
      <p:sp>
        <p:nvSpPr>
          <p:cNvPr id="281" name="TextBox 280"/>
          <p:cNvSpPr txBox="1"/>
          <p:nvPr/>
        </p:nvSpPr>
        <p:spPr>
          <a:xfrm>
            <a:off x="5291516" y="4755673"/>
            <a:ext cx="1019786" cy="458832"/>
          </a:xfrm>
          <a:prstGeom prst="rect">
            <a:avLst/>
          </a:prstGeom>
          <a:solidFill>
            <a:schemeClr val="bg1"/>
          </a:solidFill>
          <a:ln>
            <a:solidFill>
              <a:schemeClr val="tx1"/>
            </a:solidFill>
          </a:ln>
        </p:spPr>
        <p:txBody>
          <a:bodyPr wrap="square" lIns="0" tIns="0" rIns="0" bIns="0" rtlCol="0" anchor="ctr" anchorCtr="0">
            <a:noAutofit/>
          </a:bodyPr>
          <a:lstStyle/>
          <a:p>
            <a:pPr algn="ctr" defTabSz="932418">
              <a:lnSpc>
                <a:spcPct val="90000"/>
              </a:lnSpc>
              <a:spcAft>
                <a:spcPts val="612"/>
              </a:spcAft>
              <a:defRPr/>
            </a:pPr>
            <a:r>
              <a:rPr lang="en-US" sz="1224" kern="0" dirty="0">
                <a:gradFill>
                  <a:gsLst>
                    <a:gs pos="2917">
                      <a:schemeClr val="tx1"/>
                    </a:gs>
                    <a:gs pos="30000">
                      <a:schemeClr val="tx1"/>
                    </a:gs>
                  </a:gsLst>
                  <a:lin ang="5400000" scaled="0"/>
                </a:gradFill>
              </a:rPr>
              <a:t>Development</a:t>
            </a:r>
          </a:p>
        </p:txBody>
      </p:sp>
      <p:sp>
        <p:nvSpPr>
          <p:cNvPr id="283" name="Rectangle 282"/>
          <p:cNvSpPr/>
          <p:nvPr/>
        </p:nvSpPr>
        <p:spPr bwMode="auto">
          <a:xfrm>
            <a:off x="5114202" y="4019136"/>
            <a:ext cx="1577912" cy="440817"/>
          </a:xfrm>
          <a:prstGeom prst="rect">
            <a:avLst/>
          </a:prstGeom>
          <a:solidFill>
            <a:schemeClr val="bg1"/>
          </a:solidFill>
          <a:ln>
            <a:solidFill>
              <a:schemeClr val="bg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32418">
              <a:lnSpc>
                <a:spcPct val="90000"/>
              </a:lnSpc>
              <a:spcAft>
                <a:spcPts val="612"/>
              </a:spcAft>
              <a:defRPr/>
            </a:pPr>
            <a:r>
              <a:rPr lang="en-US" sz="1428" kern="0">
                <a:gradFill>
                  <a:gsLst>
                    <a:gs pos="2917">
                      <a:srgbClr val="505050"/>
                    </a:gs>
                    <a:gs pos="30000">
                      <a:srgbClr val="505050"/>
                    </a:gs>
                  </a:gsLst>
                  <a:lin ang="5400000" scaled="0"/>
                </a:gradFill>
              </a:rPr>
              <a:t>CIO</a:t>
            </a:r>
            <a:endParaRPr lang="en-US" sz="1428" kern="0" dirty="0">
              <a:gradFill>
                <a:gsLst>
                  <a:gs pos="2917">
                    <a:srgbClr val="505050"/>
                  </a:gs>
                  <a:gs pos="30000">
                    <a:srgbClr val="505050"/>
                  </a:gs>
                </a:gsLst>
                <a:lin ang="5400000" scaled="0"/>
              </a:gradFill>
            </a:endParaRPr>
          </a:p>
        </p:txBody>
      </p:sp>
      <p:grpSp>
        <p:nvGrpSpPr>
          <p:cNvPr id="291" name="Group 290"/>
          <p:cNvGrpSpPr/>
          <p:nvPr/>
        </p:nvGrpSpPr>
        <p:grpSpPr>
          <a:xfrm>
            <a:off x="8685878" y="3824572"/>
            <a:ext cx="1577912" cy="499037"/>
            <a:chOff x="8125428" y="2025571"/>
            <a:chExt cx="1273215" cy="489365"/>
          </a:xfrm>
          <a:solidFill>
            <a:schemeClr val="bg1"/>
          </a:solidFill>
        </p:grpSpPr>
        <p:sp>
          <p:nvSpPr>
            <p:cNvPr id="292" name="Rectangle 291"/>
            <p:cNvSpPr/>
            <p:nvPr/>
          </p:nvSpPr>
          <p:spPr bwMode="auto">
            <a:xfrm>
              <a:off x="8125428" y="2033133"/>
              <a:ext cx="1273215" cy="432275"/>
            </a:xfrm>
            <a:prstGeom prst="rect">
              <a:avLst/>
            </a:prstGeom>
            <a:grp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93" name="TextBox 292"/>
            <p:cNvSpPr txBox="1"/>
            <p:nvPr/>
          </p:nvSpPr>
          <p:spPr>
            <a:xfrm>
              <a:off x="8125428" y="2025571"/>
              <a:ext cx="1273215" cy="489365"/>
            </a:xfrm>
            <a:prstGeom prst="rect">
              <a:avLst/>
            </a:prstGeom>
            <a:grpFill/>
            <a:ln>
              <a:solidFill>
                <a:schemeClr val="accent1"/>
              </a:solidFill>
            </a:ln>
          </p:spPr>
          <p:txBody>
            <a:bodyPr wrap="square" lIns="186494" tIns="149196" rIns="186494" bIns="149196" rtlCol="0">
              <a:spAutoFit/>
            </a:bodyPr>
            <a:lstStyle/>
            <a:p>
              <a:pPr algn="ctr" defTabSz="932418">
                <a:lnSpc>
                  <a:spcPct val="90000"/>
                </a:lnSpc>
                <a:spcAft>
                  <a:spcPts val="612"/>
                </a:spcAft>
                <a:defRPr/>
              </a:pPr>
              <a:r>
                <a:rPr lang="en-US" sz="1428" kern="0" dirty="0">
                  <a:gradFill>
                    <a:gsLst>
                      <a:gs pos="2917">
                        <a:schemeClr val="tx1"/>
                      </a:gs>
                      <a:gs pos="30000">
                        <a:schemeClr val="tx1"/>
                      </a:gs>
                    </a:gsLst>
                    <a:lin ang="5400000" scaled="0"/>
                  </a:gradFill>
                </a:rPr>
                <a:t>CIO</a:t>
              </a:r>
            </a:p>
          </p:txBody>
        </p:sp>
      </p:grpSp>
      <p:cxnSp>
        <p:nvCxnSpPr>
          <p:cNvPr id="294" name="Straight Arrow Connector 293"/>
          <p:cNvCxnSpPr>
            <a:endCxn id="293" idx="2"/>
          </p:cNvCxnSpPr>
          <p:nvPr/>
        </p:nvCxnSpPr>
        <p:spPr>
          <a:xfrm flipV="1">
            <a:off x="9474831" y="4323607"/>
            <a:ext cx="3" cy="803598"/>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95" name="Left Bracket 294"/>
          <p:cNvSpPr/>
          <p:nvPr/>
        </p:nvSpPr>
        <p:spPr>
          <a:xfrm rot="5400000">
            <a:off x="5811837" y="3695215"/>
            <a:ext cx="120644" cy="1969626"/>
          </a:xfrm>
          <a:prstGeom prst="leftBracket">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418">
              <a:defRPr/>
            </a:pPr>
            <a:endParaRPr lang="en-US" sz="1836" kern="0">
              <a:solidFill>
                <a:sysClr val="windowText" lastClr="000000"/>
              </a:solidFill>
            </a:endParaRPr>
          </a:p>
        </p:txBody>
      </p:sp>
      <p:cxnSp>
        <p:nvCxnSpPr>
          <p:cNvPr id="296" name="Straight Arrow Connector 295"/>
          <p:cNvCxnSpPr/>
          <p:nvPr/>
        </p:nvCxnSpPr>
        <p:spPr>
          <a:xfrm flipV="1">
            <a:off x="5903159" y="4459365"/>
            <a:ext cx="1" cy="291998"/>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98" name="Group 297"/>
          <p:cNvGrpSpPr/>
          <p:nvPr/>
        </p:nvGrpSpPr>
        <p:grpSpPr>
          <a:xfrm>
            <a:off x="10572295" y="4061038"/>
            <a:ext cx="1079136" cy="704613"/>
            <a:chOff x="10953300" y="4528118"/>
            <a:chExt cx="1058224" cy="690958"/>
          </a:xfrm>
          <a:solidFill>
            <a:schemeClr val="bg1"/>
          </a:solidFill>
        </p:grpSpPr>
        <p:sp>
          <p:nvSpPr>
            <p:cNvPr id="299" name="Rectangle 298"/>
            <p:cNvSpPr/>
            <p:nvPr/>
          </p:nvSpPr>
          <p:spPr bwMode="auto">
            <a:xfrm>
              <a:off x="10953300" y="4583410"/>
              <a:ext cx="1058224" cy="564711"/>
            </a:xfrm>
            <a:prstGeom prst="rect">
              <a:avLst/>
            </a:prstGeom>
            <a:grp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300" name="TextBox 299"/>
            <p:cNvSpPr txBox="1"/>
            <p:nvPr/>
          </p:nvSpPr>
          <p:spPr>
            <a:xfrm>
              <a:off x="10953300" y="4528118"/>
              <a:ext cx="1058224" cy="690958"/>
            </a:xfrm>
            <a:prstGeom prst="rect">
              <a:avLst/>
            </a:prstGeom>
            <a:grpFill/>
            <a:ln>
              <a:solidFill>
                <a:schemeClr val="accent1"/>
              </a:solidFill>
            </a:ln>
          </p:spPr>
          <p:txBody>
            <a:bodyPr wrap="square" lIns="186494" tIns="149196" rIns="186494" bIns="149196" rtlCol="0">
              <a:spAutoFit/>
            </a:bodyPr>
            <a:lstStyle/>
            <a:p>
              <a:pPr algn="ctr" defTabSz="932418">
                <a:lnSpc>
                  <a:spcPct val="90000"/>
                </a:lnSpc>
                <a:spcAft>
                  <a:spcPts val="612"/>
                </a:spcAft>
                <a:defRPr/>
              </a:pPr>
              <a:r>
                <a:rPr lang="en-US" sz="1428" kern="0" dirty="0">
                  <a:gradFill>
                    <a:gsLst>
                      <a:gs pos="2917">
                        <a:schemeClr val="tx1"/>
                      </a:gs>
                      <a:gs pos="30000">
                        <a:schemeClr val="tx1"/>
                      </a:gs>
                    </a:gsLst>
                    <a:lin ang="5400000" scaled="0"/>
                  </a:gradFill>
                </a:rPr>
                <a:t>Strategy Team</a:t>
              </a:r>
            </a:p>
          </p:txBody>
        </p:sp>
      </p:grpSp>
      <p:cxnSp>
        <p:nvCxnSpPr>
          <p:cNvPr id="301" name="Straight Arrow Connector 300"/>
          <p:cNvCxnSpPr>
            <a:endCxn id="300" idx="1"/>
          </p:cNvCxnSpPr>
          <p:nvPr/>
        </p:nvCxnSpPr>
        <p:spPr>
          <a:xfrm>
            <a:off x="10261751" y="4244072"/>
            <a:ext cx="310544" cy="16927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772172" y="1657855"/>
            <a:ext cx="0" cy="4942097"/>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bwMode="auto">
          <a:xfrm>
            <a:off x="627362" y="1591469"/>
            <a:ext cx="3491620" cy="113471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r>
              <a:rPr lang="en-US" sz="2040" b="1" kern="0" dirty="0">
                <a:gradFill>
                  <a:gsLst>
                    <a:gs pos="0">
                      <a:srgbClr val="FFFFFF"/>
                    </a:gs>
                    <a:gs pos="100000">
                      <a:srgbClr val="FFFFFF"/>
                    </a:gs>
                  </a:gsLst>
                  <a:lin ang="5400000" scaled="0"/>
                </a:gradFill>
                <a:ea typeface="Segoe UI" pitchFamily="34" charset="0"/>
                <a:cs typeface="Segoe UI" pitchFamily="34" charset="0"/>
              </a:rPr>
              <a:t>3. Strategic Steering Arm</a:t>
            </a:r>
            <a:endParaRPr lang="en-US" sz="2040" kern="0" dirty="0">
              <a:gradFill>
                <a:gsLst>
                  <a:gs pos="0">
                    <a:srgbClr val="FFFFFF"/>
                  </a:gs>
                  <a:gs pos="100000">
                    <a:srgbClr val="FFFFFF"/>
                  </a:gs>
                </a:gsLst>
                <a:lin ang="5400000" scaled="0"/>
              </a:gradFill>
              <a:ea typeface="Segoe UI" pitchFamily="34" charset="0"/>
              <a:cs typeface="Segoe UI" pitchFamily="34" charset="0"/>
            </a:endParaRPr>
          </a:p>
        </p:txBody>
      </p:sp>
      <p:sp>
        <p:nvSpPr>
          <p:cNvPr id="102" name="Rectangle 101"/>
          <p:cNvSpPr/>
          <p:nvPr/>
        </p:nvSpPr>
        <p:spPr>
          <a:xfrm>
            <a:off x="720265" y="2770231"/>
            <a:ext cx="3202952" cy="2069990"/>
          </a:xfrm>
          <a:prstGeom prst="rect">
            <a:avLst/>
          </a:prstGeom>
        </p:spPr>
        <p:txBody>
          <a:bodyPr wrap="square">
            <a:spAutoFit/>
          </a:bodyPr>
          <a:lstStyle/>
          <a:p>
            <a:pPr defTabSz="932418">
              <a:defRPr/>
            </a:pPr>
            <a:r>
              <a:rPr lang="en-US" sz="1428" kern="0" dirty="0">
                <a:solidFill>
                  <a:sysClr val="windowText" lastClr="000000"/>
                </a:solidFill>
              </a:rPr>
              <a:t>“We have a Director of Technology Strategy in our group.  It’s a fairly new role. </a:t>
            </a:r>
            <a:r>
              <a:rPr lang="en-US" sz="1428" b="1" kern="0" dirty="0">
                <a:solidFill>
                  <a:sysClr val="windowText" lastClr="000000"/>
                </a:solidFill>
              </a:rPr>
              <a:t>He plays an important role in proactively thinking about how technology can better serve people in the organization and makes sure the IT support team has direction on where to go next</a:t>
            </a:r>
            <a:r>
              <a:rPr lang="en-US" sz="1428" kern="0" dirty="0">
                <a:solidFill>
                  <a:sysClr val="windowText" lastClr="000000"/>
                </a:solidFill>
              </a:rPr>
              <a:t>.”</a:t>
            </a:r>
          </a:p>
          <a:p>
            <a:pPr algn="r" defTabSz="932418">
              <a:defRPr/>
            </a:pPr>
            <a:r>
              <a:rPr lang="en-US" sz="1428" kern="0" dirty="0">
                <a:solidFill>
                  <a:sysClr val="windowText" lastClr="000000"/>
                </a:solidFill>
              </a:rPr>
              <a:t>- ITDM, </a:t>
            </a:r>
            <a:r>
              <a:rPr lang="en-US" sz="1428" kern="0" dirty="0" err="1">
                <a:solidFill>
                  <a:sysClr val="windowText" lastClr="000000"/>
                </a:solidFill>
              </a:rPr>
              <a:t>InterVaristy</a:t>
            </a:r>
            <a:r>
              <a:rPr lang="en-US" sz="1428" kern="0" dirty="0">
                <a:solidFill>
                  <a:sysClr val="windowText" lastClr="000000"/>
                </a:solidFill>
              </a:rPr>
              <a:t>, 1,000+</a:t>
            </a:r>
          </a:p>
        </p:txBody>
      </p:sp>
      <p:sp>
        <p:nvSpPr>
          <p:cNvPr id="103" name="TextBox 102"/>
          <p:cNvSpPr txBox="1"/>
          <p:nvPr/>
        </p:nvSpPr>
        <p:spPr>
          <a:xfrm>
            <a:off x="4309187" y="1882549"/>
            <a:ext cx="3046972" cy="1445844"/>
          </a:xfrm>
          <a:prstGeom prst="rect">
            <a:avLst/>
          </a:prstGeom>
          <a:noFill/>
        </p:spPr>
        <p:txBody>
          <a:bodyPr wrap="square" lIns="186494" tIns="149196" rIns="186494" bIns="149196" rtlCol="0">
            <a:spAutoFit/>
          </a:bodyPr>
          <a:lstStyle/>
          <a:p>
            <a:pPr defTabSz="932418">
              <a:lnSpc>
                <a:spcPct val="90000"/>
              </a:lnSpc>
              <a:spcAft>
                <a:spcPts val="612"/>
              </a:spcAft>
              <a:defRPr/>
            </a:pPr>
            <a:r>
              <a:rPr lang="en-US" sz="1428" b="1" kern="0" dirty="0">
                <a:gradFill>
                  <a:gsLst>
                    <a:gs pos="2917">
                      <a:schemeClr val="tx1"/>
                    </a:gs>
                    <a:gs pos="30000">
                      <a:schemeClr val="tx1"/>
                    </a:gs>
                  </a:gsLst>
                  <a:lin ang="5400000" scaled="0"/>
                </a:gradFill>
              </a:rPr>
              <a:t>1. Before</a:t>
            </a:r>
            <a:endParaRPr lang="en-US" sz="1428" b="1" u="sng" kern="0" dirty="0">
              <a:gradFill>
                <a:gsLst>
                  <a:gs pos="2917">
                    <a:schemeClr val="tx1"/>
                  </a:gs>
                  <a:gs pos="30000">
                    <a:schemeClr val="tx1"/>
                  </a:gs>
                </a:gsLst>
                <a:lin ang="5400000" scaled="0"/>
              </a:gradFill>
            </a:endParaRPr>
          </a:p>
          <a:p>
            <a:pPr marL="404695" lvl="1" indent="-179686" defTabSz="932418">
              <a:lnSpc>
                <a:spcPct val="90000"/>
              </a:lnSpc>
              <a:buFont typeface="Wingdings" panose="05000000000000000000" pitchFamily="2" charset="2"/>
              <a:buChar char="§"/>
              <a:defRPr/>
            </a:pPr>
            <a:r>
              <a:rPr lang="en-US" sz="1224" kern="0" dirty="0">
                <a:gradFill>
                  <a:gsLst>
                    <a:gs pos="2917">
                      <a:schemeClr val="tx1"/>
                    </a:gs>
                    <a:gs pos="30000">
                      <a:schemeClr val="tx1"/>
                    </a:gs>
                  </a:gsLst>
                  <a:lin ang="5400000" scaled="0"/>
                </a:gradFill>
              </a:rPr>
              <a:t>IT is split into traditional functions like support, development, and infrastructure</a:t>
            </a:r>
          </a:p>
          <a:p>
            <a:pPr marL="404695" lvl="1" indent="-179686" defTabSz="932418">
              <a:lnSpc>
                <a:spcPct val="90000"/>
              </a:lnSpc>
              <a:buFont typeface="Wingdings" panose="05000000000000000000" pitchFamily="2" charset="2"/>
              <a:buChar char="§"/>
              <a:defRPr/>
            </a:pPr>
            <a:r>
              <a:rPr lang="en-US" sz="1224" kern="0" dirty="0">
                <a:gradFill>
                  <a:gsLst>
                    <a:gs pos="2917">
                      <a:schemeClr val="tx1"/>
                    </a:gs>
                    <a:gs pos="30000">
                      <a:schemeClr val="tx1"/>
                    </a:gs>
                  </a:gsLst>
                  <a:lin ang="5400000" scaled="0"/>
                </a:gradFill>
              </a:rPr>
              <a:t>CIO is only IT role involved in larger strategic conversations</a:t>
            </a:r>
          </a:p>
        </p:txBody>
      </p:sp>
      <p:sp>
        <p:nvSpPr>
          <p:cNvPr id="104" name="TextBox 103"/>
          <p:cNvSpPr txBox="1"/>
          <p:nvPr/>
        </p:nvSpPr>
        <p:spPr>
          <a:xfrm>
            <a:off x="7926931" y="1882548"/>
            <a:ext cx="3935865" cy="1618729"/>
          </a:xfrm>
          <a:prstGeom prst="rect">
            <a:avLst/>
          </a:prstGeom>
          <a:noFill/>
        </p:spPr>
        <p:txBody>
          <a:bodyPr wrap="square" lIns="186494" tIns="149196" rIns="186494" bIns="149196" rtlCol="0">
            <a:spAutoFit/>
          </a:bodyPr>
          <a:lstStyle/>
          <a:p>
            <a:pPr defTabSz="932418">
              <a:lnSpc>
                <a:spcPct val="90000"/>
              </a:lnSpc>
              <a:spcAft>
                <a:spcPts val="612"/>
              </a:spcAft>
              <a:defRPr/>
            </a:pPr>
            <a:r>
              <a:rPr lang="en-US" sz="1428" b="1" kern="0" dirty="0">
                <a:gradFill>
                  <a:gsLst>
                    <a:gs pos="2917">
                      <a:schemeClr val="tx1"/>
                    </a:gs>
                    <a:gs pos="30000">
                      <a:schemeClr val="tx1"/>
                    </a:gs>
                  </a:gsLst>
                  <a:lin ang="5400000" scaled="0"/>
                </a:gradFill>
              </a:rPr>
              <a:t>2. After</a:t>
            </a:r>
            <a:endParaRPr lang="en-US" sz="1428" b="1" u="sng" kern="0" dirty="0">
              <a:gradFill>
                <a:gsLst>
                  <a:gs pos="2917">
                    <a:schemeClr val="tx1"/>
                  </a:gs>
                  <a:gs pos="30000">
                    <a:schemeClr val="tx1"/>
                  </a:gs>
                </a:gsLst>
                <a:lin ang="5400000" scaled="0"/>
              </a:gradFill>
            </a:endParaRPr>
          </a:p>
          <a:p>
            <a:pPr marL="404695" lvl="1" indent="-179686" defTabSz="932418">
              <a:lnSpc>
                <a:spcPct val="90000"/>
              </a:lnSpc>
              <a:buFont typeface="Wingdings" panose="05000000000000000000" pitchFamily="2" charset="2"/>
              <a:buChar char="§"/>
              <a:defRPr/>
            </a:pPr>
            <a:r>
              <a:rPr lang="en-US" sz="1224" kern="0" dirty="0">
                <a:gradFill>
                  <a:gsLst>
                    <a:gs pos="2917">
                      <a:schemeClr val="tx1"/>
                    </a:gs>
                    <a:gs pos="30000">
                      <a:schemeClr val="tx1"/>
                    </a:gs>
                  </a:gsLst>
                  <a:lin ang="5400000" scaled="0"/>
                </a:gradFill>
              </a:rPr>
              <a:t>Same teams exist, but a new “strategy” team or role sits more horizontal to the CIO</a:t>
            </a:r>
          </a:p>
          <a:p>
            <a:pPr marL="404695" lvl="1" indent="-179686" defTabSz="932418">
              <a:lnSpc>
                <a:spcPct val="90000"/>
              </a:lnSpc>
              <a:buFont typeface="Wingdings" panose="05000000000000000000" pitchFamily="2" charset="2"/>
              <a:buChar char="§"/>
              <a:defRPr/>
            </a:pPr>
            <a:r>
              <a:rPr lang="en-US" sz="1224" kern="0" dirty="0">
                <a:gradFill>
                  <a:gsLst>
                    <a:gs pos="2917">
                      <a:schemeClr val="tx1"/>
                    </a:gs>
                    <a:gs pos="30000">
                      <a:schemeClr val="tx1"/>
                    </a:gs>
                  </a:gsLst>
                  <a:lin ang="5400000" scaled="0"/>
                </a:gradFill>
              </a:rPr>
              <a:t>Strategy works with leadership to define strategic priorities, evaluate major investments, and consider how all projects support the business </a:t>
            </a:r>
          </a:p>
        </p:txBody>
      </p:sp>
      <p:sp>
        <p:nvSpPr>
          <p:cNvPr id="107" name="TextBox 106"/>
          <p:cNvSpPr txBox="1"/>
          <p:nvPr/>
        </p:nvSpPr>
        <p:spPr>
          <a:xfrm>
            <a:off x="6405513" y="4755673"/>
            <a:ext cx="992375" cy="458832"/>
          </a:xfrm>
          <a:prstGeom prst="rect">
            <a:avLst/>
          </a:prstGeom>
          <a:solidFill>
            <a:schemeClr val="bg1"/>
          </a:solidFill>
          <a:ln>
            <a:solidFill>
              <a:schemeClr val="tx1"/>
            </a:solidFill>
          </a:ln>
        </p:spPr>
        <p:txBody>
          <a:bodyPr wrap="square" lIns="0" tIns="0" rIns="0" bIns="0" rtlCol="0" anchor="ctr" anchorCtr="0">
            <a:noAutofit/>
          </a:bodyPr>
          <a:lstStyle/>
          <a:p>
            <a:pPr algn="ctr" defTabSz="932418">
              <a:lnSpc>
                <a:spcPct val="90000"/>
              </a:lnSpc>
              <a:spcAft>
                <a:spcPts val="612"/>
              </a:spcAft>
              <a:defRPr/>
            </a:pPr>
            <a:r>
              <a:rPr lang="en-US" sz="1224" kern="0" dirty="0">
                <a:gradFill>
                  <a:gsLst>
                    <a:gs pos="2917">
                      <a:schemeClr val="tx1"/>
                    </a:gs>
                    <a:gs pos="30000">
                      <a:schemeClr val="tx1"/>
                    </a:gs>
                  </a:gsLst>
                  <a:lin ang="5400000" scaled="0"/>
                </a:gradFill>
              </a:rPr>
              <a:t>Infrastructure</a:t>
            </a:r>
          </a:p>
        </p:txBody>
      </p:sp>
      <p:sp>
        <p:nvSpPr>
          <p:cNvPr id="32" name="TextBox 31"/>
          <p:cNvSpPr txBox="1"/>
          <p:nvPr/>
        </p:nvSpPr>
        <p:spPr>
          <a:xfrm>
            <a:off x="8364777" y="5100853"/>
            <a:ext cx="665633" cy="470789"/>
          </a:xfrm>
          <a:prstGeom prst="rect">
            <a:avLst/>
          </a:prstGeom>
          <a:solidFill>
            <a:schemeClr val="bg1"/>
          </a:solidFill>
          <a:ln>
            <a:solidFill>
              <a:schemeClr val="tx1"/>
            </a:solidFill>
          </a:ln>
        </p:spPr>
        <p:txBody>
          <a:bodyPr wrap="square" lIns="0" tIns="149196" rIns="0" bIns="149196" rtlCol="0">
            <a:spAutoFit/>
          </a:bodyPr>
          <a:lstStyle/>
          <a:p>
            <a:pPr algn="ctr" defTabSz="932418">
              <a:lnSpc>
                <a:spcPct val="90000"/>
              </a:lnSpc>
              <a:spcAft>
                <a:spcPts val="612"/>
              </a:spcAft>
              <a:defRPr/>
            </a:pPr>
            <a:r>
              <a:rPr lang="en-US" sz="1224" kern="0" dirty="0">
                <a:gradFill>
                  <a:gsLst>
                    <a:gs pos="2917">
                      <a:schemeClr val="tx1"/>
                    </a:gs>
                    <a:gs pos="30000">
                      <a:schemeClr val="tx1"/>
                    </a:gs>
                  </a:gsLst>
                  <a:lin ang="5400000" scaled="0"/>
                </a:gradFill>
              </a:rPr>
              <a:t>Support</a:t>
            </a:r>
          </a:p>
        </p:txBody>
      </p:sp>
      <p:sp>
        <p:nvSpPr>
          <p:cNvPr id="33" name="TextBox 32"/>
          <p:cNvSpPr txBox="1"/>
          <p:nvPr/>
        </p:nvSpPr>
        <p:spPr>
          <a:xfrm>
            <a:off x="9107202" y="5112811"/>
            <a:ext cx="1019786" cy="458832"/>
          </a:xfrm>
          <a:prstGeom prst="rect">
            <a:avLst/>
          </a:prstGeom>
          <a:solidFill>
            <a:schemeClr val="bg1"/>
          </a:solidFill>
          <a:ln>
            <a:solidFill>
              <a:schemeClr val="tx1"/>
            </a:solidFill>
          </a:ln>
        </p:spPr>
        <p:txBody>
          <a:bodyPr wrap="square" lIns="0" tIns="0" rIns="0" bIns="0" rtlCol="0" anchor="ctr" anchorCtr="0">
            <a:noAutofit/>
          </a:bodyPr>
          <a:lstStyle/>
          <a:p>
            <a:pPr algn="ctr" defTabSz="932418">
              <a:lnSpc>
                <a:spcPct val="90000"/>
              </a:lnSpc>
              <a:spcAft>
                <a:spcPts val="612"/>
              </a:spcAft>
              <a:defRPr/>
            </a:pPr>
            <a:r>
              <a:rPr lang="en-US" sz="1224" kern="0" dirty="0">
                <a:gradFill>
                  <a:gsLst>
                    <a:gs pos="2917">
                      <a:schemeClr val="tx1"/>
                    </a:gs>
                    <a:gs pos="30000">
                      <a:schemeClr val="tx1"/>
                    </a:gs>
                  </a:gsLst>
                  <a:lin ang="5400000" scaled="0"/>
                </a:gradFill>
              </a:rPr>
              <a:t>Development</a:t>
            </a:r>
          </a:p>
        </p:txBody>
      </p:sp>
      <p:sp>
        <p:nvSpPr>
          <p:cNvPr id="34" name="Left Bracket 33"/>
          <p:cNvSpPr/>
          <p:nvPr/>
        </p:nvSpPr>
        <p:spPr>
          <a:xfrm rot="5400000">
            <a:off x="9627523" y="4052352"/>
            <a:ext cx="120644" cy="1969626"/>
          </a:xfrm>
          <a:prstGeom prst="leftBracket">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932418">
              <a:defRPr/>
            </a:pPr>
            <a:endParaRPr lang="en-US" sz="1836" kern="0">
              <a:solidFill>
                <a:sysClr val="windowText" lastClr="000000"/>
              </a:solidFill>
            </a:endParaRPr>
          </a:p>
        </p:txBody>
      </p:sp>
      <p:sp>
        <p:nvSpPr>
          <p:cNvPr id="36" name="TextBox 35"/>
          <p:cNvSpPr txBox="1"/>
          <p:nvPr/>
        </p:nvSpPr>
        <p:spPr>
          <a:xfrm>
            <a:off x="10221199" y="5112811"/>
            <a:ext cx="992375" cy="458832"/>
          </a:xfrm>
          <a:prstGeom prst="rect">
            <a:avLst/>
          </a:prstGeom>
          <a:solidFill>
            <a:schemeClr val="bg1"/>
          </a:solidFill>
          <a:ln>
            <a:solidFill>
              <a:schemeClr val="tx1"/>
            </a:solidFill>
          </a:ln>
        </p:spPr>
        <p:txBody>
          <a:bodyPr wrap="square" lIns="0" tIns="0" rIns="0" bIns="0" rtlCol="0" anchor="ctr" anchorCtr="0">
            <a:noAutofit/>
          </a:bodyPr>
          <a:lstStyle/>
          <a:p>
            <a:pPr algn="ctr" defTabSz="932418">
              <a:lnSpc>
                <a:spcPct val="90000"/>
              </a:lnSpc>
              <a:spcAft>
                <a:spcPts val="612"/>
              </a:spcAft>
              <a:defRPr/>
            </a:pPr>
            <a:r>
              <a:rPr lang="en-US" sz="1224" kern="0" dirty="0">
                <a:gradFill>
                  <a:gsLst>
                    <a:gs pos="2917">
                      <a:schemeClr val="tx1"/>
                    </a:gs>
                    <a:gs pos="30000">
                      <a:schemeClr val="tx1"/>
                    </a:gs>
                  </a:gsLst>
                  <a:lin ang="5400000" scaled="0"/>
                </a:gradFill>
              </a:rPr>
              <a:t>Infrastructure</a:t>
            </a:r>
          </a:p>
        </p:txBody>
      </p:sp>
      <p:sp>
        <p:nvSpPr>
          <p:cNvPr id="5" name="Slide Number Placeholder 4"/>
          <p:cNvSpPr>
            <a:spLocks noGrp="1"/>
          </p:cNvSpPr>
          <p:nvPr>
            <p:ph type="sldNum" sz="quarter" idx="12"/>
          </p:nvPr>
        </p:nvSpPr>
        <p:spPr/>
        <p:txBody>
          <a:bodyPr/>
          <a:lstStyle/>
          <a:p>
            <a:pPr defTabSz="932418">
              <a:defRPr/>
            </a:pPr>
            <a:fld id="{727B4C2D-45E2-4621-8491-2995EB46A674}" type="slidenum">
              <a:rPr lang="en-US" sz="1836" kern="0">
                <a:solidFill>
                  <a:srgbClr val="505050"/>
                </a:solidFill>
              </a:rPr>
              <a:pPr defTabSz="932418">
                <a:defRPr/>
              </a:pPr>
              <a:t>19</a:t>
            </a:fld>
            <a:endParaRPr lang="en-US" sz="1836" kern="0" dirty="0">
              <a:solidFill>
                <a:srgbClr val="505050"/>
              </a:solidFill>
            </a:endParaRPr>
          </a:p>
        </p:txBody>
      </p:sp>
    </p:spTree>
    <p:extLst>
      <p:ext uri="{BB962C8B-B14F-4D97-AF65-F5344CB8AC3E}">
        <p14:creationId xmlns:p14="http://schemas.microsoft.com/office/powerpoint/2010/main" val="348707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Where did we get all the data?</a:t>
            </a:r>
          </a:p>
        </p:txBody>
      </p:sp>
      <p:pic>
        <p:nvPicPr>
          <p:cNvPr id="76" name="Picture 75"/>
          <p:cNvPicPr>
            <a:picLocks noChangeAspect="1"/>
          </p:cNvPicPr>
          <p:nvPr/>
        </p:nvPicPr>
        <p:blipFill rotWithShape="1">
          <a:blip r:embed="rId3"/>
          <a:srcRect l="46348" t="13134" r="15654"/>
          <a:stretch/>
        </p:blipFill>
        <p:spPr>
          <a:xfrm>
            <a:off x="7875838" y="497"/>
            <a:ext cx="4571351" cy="6993533"/>
          </a:xfrm>
          <a:prstGeom prst="rect">
            <a:avLst/>
          </a:prstGeom>
        </p:spPr>
      </p:pic>
      <p:graphicFrame>
        <p:nvGraphicFramePr>
          <p:cNvPr id="5" name="Table 4"/>
          <p:cNvGraphicFramePr>
            <a:graphicFrameLocks noGrp="1"/>
          </p:cNvGraphicFramePr>
          <p:nvPr>
            <p:extLst/>
          </p:nvPr>
        </p:nvGraphicFramePr>
        <p:xfrm>
          <a:off x="288617" y="2421949"/>
          <a:ext cx="7489865" cy="4173397"/>
        </p:xfrm>
        <a:graphic>
          <a:graphicData uri="http://schemas.openxmlformats.org/drawingml/2006/table">
            <a:tbl>
              <a:tblPr firstRow="1" bandRow="1">
                <a:tableStyleId>{5A111915-BE36-4E01-A7E5-04B1672EAD32}</a:tableStyleId>
              </a:tblPr>
              <a:tblGrid>
                <a:gridCol w="1445864">
                  <a:extLst>
                    <a:ext uri="{9D8B030D-6E8A-4147-A177-3AD203B41FA5}">
                      <a16:colId xmlns:a16="http://schemas.microsoft.com/office/drawing/2014/main" val="577063447"/>
                    </a:ext>
                  </a:extLst>
                </a:gridCol>
                <a:gridCol w="1843369">
                  <a:extLst>
                    <a:ext uri="{9D8B030D-6E8A-4147-A177-3AD203B41FA5}">
                      <a16:colId xmlns:a16="http://schemas.microsoft.com/office/drawing/2014/main" val="898326427"/>
                    </a:ext>
                  </a:extLst>
                </a:gridCol>
                <a:gridCol w="812507">
                  <a:extLst>
                    <a:ext uri="{9D8B030D-6E8A-4147-A177-3AD203B41FA5}">
                      <a16:colId xmlns:a16="http://schemas.microsoft.com/office/drawing/2014/main" val="3604092905"/>
                    </a:ext>
                  </a:extLst>
                </a:gridCol>
                <a:gridCol w="1272418">
                  <a:extLst>
                    <a:ext uri="{9D8B030D-6E8A-4147-A177-3AD203B41FA5}">
                      <a16:colId xmlns:a16="http://schemas.microsoft.com/office/drawing/2014/main" val="2371327525"/>
                    </a:ext>
                  </a:extLst>
                </a:gridCol>
                <a:gridCol w="2115707">
                  <a:extLst>
                    <a:ext uri="{9D8B030D-6E8A-4147-A177-3AD203B41FA5}">
                      <a16:colId xmlns:a16="http://schemas.microsoft.com/office/drawing/2014/main" val="4255518318"/>
                    </a:ext>
                  </a:extLst>
                </a:gridCol>
              </a:tblGrid>
              <a:tr h="264238">
                <a:tc>
                  <a:txBody>
                    <a:bodyPr/>
                    <a:lstStyle/>
                    <a:p>
                      <a:pPr algn="ctr"/>
                      <a:r>
                        <a:rPr lang="en-US" sz="1100" dirty="0"/>
                        <a:t>Industry</a:t>
                      </a:r>
                    </a:p>
                  </a:txBody>
                  <a:tcPr marL="93260" marR="93260" marT="46630" marB="4663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100" dirty="0"/>
                        <a:t>Title</a:t>
                      </a:r>
                    </a:p>
                  </a:txBody>
                  <a:tcPr marL="93260" marR="93260" marT="46630" marB="4663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100" dirty="0"/>
                        <a:t>Location</a:t>
                      </a:r>
                    </a:p>
                  </a:txBody>
                  <a:tcPr marL="93260" marR="93260" marT="46630" marB="4663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100" dirty="0"/>
                        <a:t>Size</a:t>
                      </a:r>
                    </a:p>
                  </a:txBody>
                  <a:tcPr marL="93260" marR="93260" marT="46630" marB="4663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100" dirty="0"/>
                        <a:t>Cloud Products</a:t>
                      </a:r>
                    </a:p>
                  </a:txBody>
                  <a:tcPr marL="93260" marR="93260" marT="46630" marB="4663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353330567"/>
                  </a:ext>
                </a:extLst>
              </a:tr>
              <a:tr h="279781">
                <a:tc>
                  <a:txBody>
                    <a:bodyPr/>
                    <a:lstStyle/>
                    <a:p>
                      <a:pPr algn="ctr" rtl="0" fontAlgn="b"/>
                      <a:r>
                        <a:rPr lang="en-US" sz="1100" b="0" i="0" u="none" strike="noStrike" dirty="0">
                          <a:solidFill>
                            <a:srgbClr val="505050"/>
                          </a:solidFill>
                          <a:effectLst/>
                          <a:latin typeface="Segoe UI" panose="020B0502040204020203" pitchFamily="34" charset="0"/>
                        </a:rPr>
                        <a:t>Healthcare</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9525" cap="flat" cmpd="sng" algn="ctr">
                      <a:noFill/>
                      <a:prstDash val="soli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b="0" i="0" u="none" strike="noStrike" kern="1200" dirty="0">
                          <a:solidFill>
                            <a:srgbClr val="505050"/>
                          </a:solidFill>
                          <a:effectLst/>
                          <a:latin typeface="Segoe UI" panose="020B0502040204020203" pitchFamily="34" charset="0"/>
                          <a:ea typeface="+mn-ea"/>
                          <a:cs typeface="+mn-cs"/>
                        </a:rPr>
                        <a:t>Technical Architect</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9525" cap="flat" cmpd="sng" algn="ctr">
                      <a:noFill/>
                      <a:prstDash val="soli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505050"/>
                          </a:solidFill>
                          <a:effectLst/>
                          <a:latin typeface="Segoe UI" panose="020B0502040204020203" pitchFamily="34" charset="0"/>
                        </a:rPr>
                        <a:t>US</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9525" cap="flat" cmpd="sng" algn="ctr">
                      <a:noFill/>
                      <a:prstDash val="soli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505050"/>
                          </a:solidFill>
                          <a:effectLst/>
                          <a:latin typeface="Segoe UI" panose="020B0502040204020203" pitchFamily="34" charset="0"/>
                        </a:rPr>
                        <a:t>10,000+</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9525" cap="flat" cmpd="sng" algn="ctr">
                      <a:noFill/>
                      <a:prstDash val="soli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3851" rtl="0" eaLnBrk="1" fontAlgn="b" latinLnBrk="0" hangingPunct="1">
                        <a:lnSpc>
                          <a:spcPct val="100000"/>
                        </a:lnSpc>
                        <a:spcBef>
                          <a:spcPts val="0"/>
                        </a:spcBef>
                        <a:spcAft>
                          <a:spcPts val="0"/>
                        </a:spcAft>
                        <a:buClrTx/>
                        <a:buSzTx/>
                        <a:buFontTx/>
                        <a:buNone/>
                        <a:tabLst/>
                        <a:defRPr/>
                      </a:pPr>
                      <a:r>
                        <a:rPr lang="en-US" sz="1100" b="0" i="0" u="none" strike="noStrike" dirty="0">
                          <a:solidFill>
                            <a:srgbClr val="505050"/>
                          </a:solidFill>
                          <a:effectLst/>
                          <a:latin typeface="Segoe UI" panose="020B0502040204020203" pitchFamily="34" charset="0"/>
                        </a:rPr>
                        <a:t>O365</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9525" cap="flat" cmpd="sng" algn="ctr">
                      <a:noFill/>
                      <a:prstDash val="soli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2127556"/>
                  </a:ext>
                </a:extLst>
              </a:tr>
              <a:tr h="279781">
                <a:tc>
                  <a:txBody>
                    <a:bodyPr/>
                    <a:lstStyle/>
                    <a:p>
                      <a:pPr algn="ctr" rtl="0" fontAlgn="ctr"/>
                      <a:r>
                        <a:rPr lang="en-US" sz="1100" b="0" i="0" u="none" strike="noStrike" dirty="0">
                          <a:solidFill>
                            <a:srgbClr val="505050"/>
                          </a:solidFill>
                          <a:effectLst/>
                          <a:latin typeface="Segoe UI" panose="020B0502040204020203" pitchFamily="34" charset="0"/>
                        </a:rPr>
                        <a:t>Retail</a:t>
                      </a:r>
                    </a:p>
                  </a:txBody>
                  <a:tcPr marL="9714" marR="9714" marT="9714"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100" b="0" i="0" u="none" strike="noStrike" dirty="0">
                          <a:solidFill>
                            <a:srgbClr val="505050"/>
                          </a:solidFill>
                          <a:effectLst/>
                          <a:latin typeface="Segoe UI" panose="020B0502040204020203" pitchFamily="34" charset="0"/>
                        </a:rPr>
                        <a:t>Network Architect </a:t>
                      </a:r>
                    </a:p>
                  </a:txBody>
                  <a:tcPr marL="9714" marR="9714" marT="9714"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100" b="0" i="0" u="none" strike="noStrike" dirty="0">
                          <a:solidFill>
                            <a:srgbClr val="505050"/>
                          </a:solidFill>
                          <a:effectLst/>
                          <a:latin typeface="Segoe UI" panose="020B0502040204020203" pitchFamily="34" charset="0"/>
                        </a:rPr>
                        <a:t>US</a:t>
                      </a:r>
                    </a:p>
                  </a:txBody>
                  <a:tcPr marL="9714" marR="9714" marT="9714"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100" b="0" i="0" u="none" strike="noStrike" dirty="0">
                          <a:solidFill>
                            <a:srgbClr val="505050"/>
                          </a:solidFill>
                          <a:effectLst/>
                          <a:latin typeface="Segoe UI" panose="020B0502040204020203" pitchFamily="34" charset="0"/>
                        </a:rPr>
                        <a:t>79,000</a:t>
                      </a:r>
                    </a:p>
                  </a:txBody>
                  <a:tcPr marL="9714" marR="9714" marT="9714"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505050"/>
                          </a:solidFill>
                          <a:effectLst/>
                          <a:latin typeface="Segoe UI" panose="020B0502040204020203" pitchFamily="34" charset="0"/>
                        </a:rPr>
                        <a:t>O365</a:t>
                      </a:r>
                    </a:p>
                  </a:txBody>
                  <a:tcPr marL="9714" marR="9714" marT="9714"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5923251"/>
                  </a:ext>
                </a:extLst>
              </a:tr>
              <a:tr h="351668">
                <a:tc>
                  <a:txBody>
                    <a:bodyPr/>
                    <a:lstStyle/>
                    <a:p>
                      <a:pPr algn="ctr" rtl="0" fontAlgn="ctr"/>
                      <a:r>
                        <a:rPr lang="en-US" sz="1100" b="0" i="0" u="none" strike="noStrike" dirty="0">
                          <a:solidFill>
                            <a:srgbClr val="505050"/>
                          </a:solidFill>
                          <a:effectLst/>
                          <a:latin typeface="Segoe UI" panose="020B0502040204020203" pitchFamily="34" charset="0"/>
                        </a:rPr>
                        <a:t>Professional Service</a:t>
                      </a:r>
                    </a:p>
                  </a:txBody>
                  <a:tcPr marL="9714" marR="9714" marT="9714"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100" b="0" i="0" u="none" strike="noStrike" dirty="0">
                          <a:solidFill>
                            <a:srgbClr val="505050"/>
                          </a:solidFill>
                          <a:effectLst/>
                          <a:latin typeface="Segoe UI" panose="020B0502040204020203" pitchFamily="34" charset="0"/>
                        </a:rPr>
                        <a:t>IT Collaboration Service Owner</a:t>
                      </a:r>
                    </a:p>
                  </a:txBody>
                  <a:tcPr marL="9714" marR="9714" marT="9714"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100" b="0" i="0" u="none" strike="noStrike">
                          <a:solidFill>
                            <a:srgbClr val="505050"/>
                          </a:solidFill>
                          <a:effectLst/>
                          <a:latin typeface="Segoe UI" panose="020B0502040204020203" pitchFamily="34" charset="0"/>
                        </a:rPr>
                        <a:t>US</a:t>
                      </a:r>
                    </a:p>
                  </a:txBody>
                  <a:tcPr marL="9714" marR="9714" marT="9714"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100" b="0" i="0" u="none" strike="noStrike" dirty="0">
                          <a:solidFill>
                            <a:srgbClr val="505050"/>
                          </a:solidFill>
                          <a:effectLst/>
                          <a:latin typeface="Segoe UI" panose="020B0502040204020203" pitchFamily="34" charset="0"/>
                        </a:rPr>
                        <a:t>19,000</a:t>
                      </a:r>
                    </a:p>
                  </a:txBody>
                  <a:tcPr marL="9714" marR="9714" marT="9714"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505050"/>
                          </a:solidFill>
                          <a:effectLst/>
                          <a:latin typeface="Segoe UI" panose="020B0502040204020203" pitchFamily="34" charset="0"/>
                        </a:rPr>
                        <a:t>O365</a:t>
                      </a:r>
                    </a:p>
                  </a:txBody>
                  <a:tcPr marL="9714" marR="9714" marT="9714"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6240069"/>
                  </a:ext>
                </a:extLst>
              </a:tr>
              <a:tr h="351668">
                <a:tc>
                  <a:txBody>
                    <a:bodyPr/>
                    <a:lstStyle/>
                    <a:p>
                      <a:pPr algn="ctr" rtl="0" fontAlgn="b"/>
                      <a:r>
                        <a:rPr lang="en-US" sz="1100" b="0" i="0" u="none" strike="noStrike" dirty="0">
                          <a:solidFill>
                            <a:srgbClr val="505050"/>
                          </a:solidFill>
                          <a:effectLst/>
                          <a:latin typeface="Segoe UI" panose="020B0502040204020203" pitchFamily="34" charset="0"/>
                        </a:rPr>
                        <a:t>Beverage</a:t>
                      </a:r>
                    </a:p>
                  </a:txBody>
                  <a:tcPr marL="9714" marR="9714" marT="9714"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505050"/>
                          </a:solidFill>
                          <a:effectLst/>
                          <a:latin typeface="Segoe UI" panose="020B0502040204020203" pitchFamily="34" charset="0"/>
                        </a:rPr>
                        <a:t>Market Unit IT Manager Florida</a:t>
                      </a:r>
                    </a:p>
                  </a:txBody>
                  <a:tcPr marL="9714" marR="9714" marT="9714"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505050"/>
                          </a:solidFill>
                          <a:effectLst/>
                          <a:latin typeface="Segoe UI" panose="020B0502040204020203" pitchFamily="34" charset="0"/>
                        </a:rPr>
                        <a:t>US</a:t>
                      </a:r>
                    </a:p>
                  </a:txBody>
                  <a:tcPr marL="9714" marR="9714" marT="9714"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505050"/>
                          </a:solidFill>
                          <a:effectLst/>
                          <a:latin typeface="Segoe UI" panose="020B0502040204020203" pitchFamily="34" charset="0"/>
                        </a:rPr>
                        <a:t>12,000</a:t>
                      </a:r>
                    </a:p>
                  </a:txBody>
                  <a:tcPr marL="9714" marR="9714" marT="9714"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rgbClr val="505050"/>
                          </a:solidFill>
                          <a:effectLst/>
                          <a:latin typeface="Segoe UI" panose="020B0502040204020203" pitchFamily="34" charset="0"/>
                        </a:rPr>
                        <a:t>O365</a:t>
                      </a:r>
                    </a:p>
                  </a:txBody>
                  <a:tcPr marL="9714" marR="9714" marT="9714"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0105448"/>
                  </a:ext>
                </a:extLst>
              </a:tr>
              <a:tr h="351668">
                <a:tc>
                  <a:txBody>
                    <a:bodyPr/>
                    <a:lstStyle/>
                    <a:p>
                      <a:pPr algn="ctr" rtl="0" fontAlgn="ctr"/>
                      <a:r>
                        <a:rPr lang="en-US" sz="1100" b="0" i="0" u="none" strike="noStrike" dirty="0">
                          <a:solidFill>
                            <a:srgbClr val="505050"/>
                          </a:solidFill>
                          <a:effectLst/>
                          <a:latin typeface="Segoe UI" panose="020B0502040204020203" pitchFamily="34" charset="0"/>
                        </a:rPr>
                        <a:t>Weight Loss</a:t>
                      </a:r>
                    </a:p>
                  </a:txBody>
                  <a:tcPr marL="9714" marR="9714" marT="9714"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100" b="0" i="0" u="none" strike="noStrike" dirty="0">
                          <a:solidFill>
                            <a:srgbClr val="505050"/>
                          </a:solidFill>
                          <a:effectLst/>
                          <a:latin typeface="Segoe UI" panose="020B0502040204020203" pitchFamily="34" charset="0"/>
                        </a:rPr>
                        <a:t>SR. Systems Engineering Lead, Virtual Systems</a:t>
                      </a:r>
                    </a:p>
                  </a:txBody>
                  <a:tcPr marL="9714" marR="9714" marT="9714"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100" b="0" i="0" u="none" strike="noStrike" dirty="0">
                          <a:solidFill>
                            <a:srgbClr val="505050"/>
                          </a:solidFill>
                          <a:effectLst/>
                          <a:latin typeface="Segoe UI" panose="020B0502040204020203" pitchFamily="34" charset="0"/>
                        </a:rPr>
                        <a:t>US</a:t>
                      </a:r>
                    </a:p>
                  </a:txBody>
                  <a:tcPr marL="9714" marR="9714" marT="9714"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100" b="0" i="0" u="none" strike="noStrike" dirty="0">
                          <a:solidFill>
                            <a:srgbClr val="505050"/>
                          </a:solidFill>
                          <a:effectLst/>
                          <a:latin typeface="Segoe UI" panose="020B0502040204020203" pitchFamily="34" charset="0"/>
                        </a:rPr>
                        <a:t>1,000+</a:t>
                      </a:r>
                    </a:p>
                  </a:txBody>
                  <a:tcPr marL="9714" marR="9714" marT="9714"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505050"/>
                          </a:solidFill>
                          <a:effectLst/>
                          <a:latin typeface="Segoe UI" panose="020B0502040204020203" pitchFamily="34" charset="0"/>
                        </a:rPr>
                        <a:t>O365</a:t>
                      </a:r>
                    </a:p>
                  </a:txBody>
                  <a:tcPr marL="9714" marR="9714" marT="9714"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9673744"/>
                  </a:ext>
                </a:extLst>
              </a:tr>
              <a:tr h="279781">
                <a:tc>
                  <a:txBody>
                    <a:bodyPr/>
                    <a:lstStyle/>
                    <a:p>
                      <a:pPr algn="ctr"/>
                      <a:r>
                        <a:rPr lang="en-US" sz="1100" b="0" i="0" u="none" strike="noStrike" kern="1200" dirty="0">
                          <a:solidFill>
                            <a:srgbClr val="505050"/>
                          </a:solidFill>
                          <a:effectLst/>
                          <a:latin typeface="Segoe UI" panose="020B0502040204020203" pitchFamily="34" charset="0"/>
                          <a:ea typeface="+mn-ea"/>
                          <a:cs typeface="+mn-cs"/>
                        </a:rPr>
                        <a:t>Construction</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b="0" i="0" u="none" strike="noStrike" kern="1200" dirty="0">
                          <a:solidFill>
                            <a:srgbClr val="505050"/>
                          </a:solidFill>
                          <a:effectLst/>
                          <a:latin typeface="Segoe UI" panose="020B0502040204020203" pitchFamily="34" charset="0"/>
                          <a:ea typeface="+mn-ea"/>
                          <a:cs typeface="+mn-cs"/>
                        </a:rPr>
                        <a:t>Functional Architect</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b="0" i="0" u="none" strike="noStrike" kern="1200" dirty="0">
                          <a:solidFill>
                            <a:srgbClr val="505050"/>
                          </a:solidFill>
                          <a:effectLst/>
                          <a:latin typeface="Segoe UI" panose="020B0502040204020203" pitchFamily="34" charset="0"/>
                          <a:ea typeface="+mn-ea"/>
                          <a:cs typeface="+mn-cs"/>
                        </a:rPr>
                        <a:t>Canada</a:t>
                      </a:r>
                      <a:r>
                        <a:rPr lang="en-US" sz="1100" b="0" i="0" u="none" strike="noStrike" kern="1200" baseline="0" dirty="0">
                          <a:solidFill>
                            <a:srgbClr val="505050"/>
                          </a:solidFill>
                          <a:effectLst/>
                          <a:latin typeface="Segoe UI" panose="020B0502040204020203" pitchFamily="34" charset="0"/>
                          <a:ea typeface="+mn-ea"/>
                          <a:cs typeface="+mn-cs"/>
                        </a:rPr>
                        <a:t> </a:t>
                      </a:r>
                      <a:endParaRPr lang="en-US" sz="1100" b="0" i="0" u="none" strike="noStrike" kern="1200" dirty="0">
                        <a:solidFill>
                          <a:srgbClr val="505050"/>
                        </a:solidFill>
                        <a:effectLst/>
                        <a:latin typeface="Segoe UI" panose="020B0502040204020203" pitchFamily="34" charset="0"/>
                        <a:ea typeface="+mn-ea"/>
                        <a:cs typeface="+mn-cs"/>
                      </a:endParaRP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b="0" i="0" u="none" strike="noStrike" kern="1200" dirty="0">
                          <a:solidFill>
                            <a:srgbClr val="505050"/>
                          </a:solidFill>
                          <a:effectLst/>
                          <a:latin typeface="Segoe UI" panose="020B0502040204020203" pitchFamily="34" charset="0"/>
                          <a:ea typeface="+mn-ea"/>
                          <a:cs typeface="+mn-cs"/>
                        </a:rPr>
                        <a:t>500-1,000</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505050"/>
                          </a:solidFill>
                          <a:effectLst/>
                          <a:latin typeface="Segoe UI" panose="020B0502040204020203" pitchFamily="34" charset="0"/>
                        </a:rPr>
                        <a:t>O365, Azure</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6786690"/>
                  </a:ext>
                </a:extLst>
              </a:tr>
              <a:tr h="279781">
                <a:tc>
                  <a:txBody>
                    <a:bodyPr/>
                    <a:lstStyle/>
                    <a:p>
                      <a:pPr algn="ctr" rtl="0" fontAlgn="b"/>
                      <a:r>
                        <a:rPr lang="en-US" sz="1100" b="0" i="0" u="none" strike="noStrike" kern="1200" dirty="0">
                          <a:solidFill>
                            <a:srgbClr val="505050"/>
                          </a:solidFill>
                          <a:effectLst/>
                          <a:latin typeface="Segoe UI" panose="020B0502040204020203" pitchFamily="34" charset="0"/>
                          <a:ea typeface="+mn-ea"/>
                          <a:cs typeface="+mn-cs"/>
                        </a:rPr>
                        <a:t>Software/High</a:t>
                      </a:r>
                      <a:r>
                        <a:rPr lang="en-US" sz="1100" b="0" i="0" u="none" strike="noStrike" kern="1200" baseline="0" dirty="0">
                          <a:solidFill>
                            <a:srgbClr val="505050"/>
                          </a:solidFill>
                          <a:effectLst/>
                          <a:latin typeface="Segoe UI" panose="020B0502040204020203" pitchFamily="34" charset="0"/>
                          <a:ea typeface="+mn-ea"/>
                          <a:cs typeface="+mn-cs"/>
                        </a:rPr>
                        <a:t> Tech</a:t>
                      </a:r>
                      <a:endParaRPr lang="en-US" sz="1100" b="0" i="0" u="none" strike="noStrike" kern="1200" dirty="0">
                        <a:solidFill>
                          <a:srgbClr val="505050"/>
                        </a:solidFill>
                        <a:effectLst/>
                        <a:latin typeface="Segoe UI" panose="020B0502040204020203" pitchFamily="34" charset="0"/>
                        <a:ea typeface="+mn-ea"/>
                        <a:cs typeface="+mn-cs"/>
                      </a:endParaRP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b="0" i="0" u="none" strike="noStrike" kern="1200" dirty="0">
                          <a:solidFill>
                            <a:srgbClr val="505050"/>
                          </a:solidFill>
                          <a:effectLst/>
                          <a:latin typeface="Segoe UI" panose="020B0502040204020203" pitchFamily="34" charset="0"/>
                          <a:ea typeface="+mn-ea"/>
                          <a:cs typeface="+mn-cs"/>
                        </a:rPr>
                        <a:t>Systems</a:t>
                      </a:r>
                      <a:r>
                        <a:rPr lang="en-US" sz="1100" b="0" i="0" u="none" strike="noStrike" kern="1200" baseline="0" dirty="0">
                          <a:solidFill>
                            <a:srgbClr val="505050"/>
                          </a:solidFill>
                          <a:effectLst/>
                          <a:latin typeface="Segoe UI" panose="020B0502040204020203" pitchFamily="34" charset="0"/>
                          <a:ea typeface="+mn-ea"/>
                          <a:cs typeface="+mn-cs"/>
                        </a:rPr>
                        <a:t> Admin</a:t>
                      </a:r>
                      <a:endParaRPr lang="en-US" sz="1100" b="0" i="0" u="none" strike="noStrike" kern="1200" dirty="0">
                        <a:solidFill>
                          <a:srgbClr val="505050"/>
                        </a:solidFill>
                        <a:effectLst/>
                        <a:latin typeface="Segoe UI" panose="020B0502040204020203" pitchFamily="34" charset="0"/>
                        <a:ea typeface="+mn-ea"/>
                        <a:cs typeface="+mn-cs"/>
                      </a:endParaRP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kern="1200" dirty="0">
                          <a:solidFill>
                            <a:srgbClr val="505050"/>
                          </a:solidFill>
                          <a:effectLst/>
                          <a:latin typeface="Segoe UI" panose="020B0502040204020203" pitchFamily="34" charset="0"/>
                          <a:ea typeface="+mn-ea"/>
                          <a:cs typeface="+mn-cs"/>
                        </a:rPr>
                        <a:t>Canada</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kern="1200" dirty="0">
                          <a:solidFill>
                            <a:srgbClr val="505050"/>
                          </a:solidFill>
                          <a:effectLst/>
                          <a:latin typeface="Segoe UI" panose="020B0502040204020203" pitchFamily="34" charset="0"/>
                          <a:ea typeface="+mn-ea"/>
                          <a:cs typeface="+mn-cs"/>
                        </a:rPr>
                        <a:t>500-1,000</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505050"/>
                          </a:solidFill>
                          <a:effectLst/>
                          <a:latin typeface="Segoe UI" panose="020B0502040204020203" pitchFamily="34" charset="0"/>
                        </a:rPr>
                        <a:t>O365, Azure</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6890659"/>
                  </a:ext>
                </a:extLst>
              </a:tr>
              <a:tr h="279781">
                <a:tc>
                  <a:txBody>
                    <a:bodyPr/>
                    <a:lstStyle/>
                    <a:p>
                      <a:pPr algn="ctr" rtl="0" fontAlgn="ctr"/>
                      <a:r>
                        <a:rPr lang="en-US" sz="1100" b="0" i="0" u="none" strike="noStrike" dirty="0">
                          <a:solidFill>
                            <a:srgbClr val="505050"/>
                          </a:solidFill>
                          <a:effectLst/>
                          <a:latin typeface="Segoe UI" panose="020B0502040204020203" pitchFamily="34" charset="0"/>
                        </a:rPr>
                        <a:t>Education</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b="0" i="0" u="none" strike="noStrike" kern="1200" dirty="0">
                          <a:solidFill>
                            <a:srgbClr val="505050"/>
                          </a:solidFill>
                          <a:effectLst/>
                          <a:latin typeface="Segoe UI" panose="020B0502040204020203" pitchFamily="34" charset="0"/>
                          <a:ea typeface="+mn-ea"/>
                          <a:cs typeface="+mn-cs"/>
                        </a:rPr>
                        <a:t>Systems</a:t>
                      </a:r>
                      <a:r>
                        <a:rPr lang="en-US" sz="1100" b="0" i="0" u="none" strike="noStrike" kern="1200" baseline="0" dirty="0">
                          <a:solidFill>
                            <a:srgbClr val="505050"/>
                          </a:solidFill>
                          <a:effectLst/>
                          <a:latin typeface="Segoe UI" panose="020B0502040204020203" pitchFamily="34" charset="0"/>
                          <a:ea typeface="+mn-ea"/>
                          <a:cs typeface="+mn-cs"/>
                        </a:rPr>
                        <a:t> Engineer</a:t>
                      </a:r>
                      <a:endParaRPr lang="en-US" sz="1100" b="0" i="0" u="none" strike="noStrike" kern="1200" dirty="0">
                        <a:solidFill>
                          <a:srgbClr val="505050"/>
                        </a:solidFill>
                        <a:effectLst/>
                        <a:latin typeface="Segoe UI" panose="020B0502040204020203" pitchFamily="34" charset="0"/>
                        <a:ea typeface="+mn-ea"/>
                        <a:cs typeface="+mn-cs"/>
                      </a:endParaRP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100" b="0" i="0" u="none" strike="noStrike" dirty="0">
                          <a:solidFill>
                            <a:srgbClr val="505050"/>
                          </a:solidFill>
                          <a:effectLst/>
                          <a:latin typeface="Segoe UI" panose="020B0502040204020203" pitchFamily="34" charset="0"/>
                        </a:rPr>
                        <a:t>UK</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100" b="0" i="0" u="none" strike="noStrike" dirty="0">
                          <a:solidFill>
                            <a:srgbClr val="505050"/>
                          </a:solidFill>
                          <a:effectLst/>
                          <a:latin typeface="Segoe UI" panose="020B0502040204020203" pitchFamily="34" charset="0"/>
                        </a:rPr>
                        <a:t>2,500-5,000</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505050"/>
                          </a:solidFill>
                          <a:effectLst/>
                          <a:latin typeface="Segoe UI" panose="020B0502040204020203" pitchFamily="34" charset="0"/>
                        </a:rPr>
                        <a:t>O365</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8518871"/>
                  </a:ext>
                </a:extLst>
              </a:tr>
              <a:tr h="279781">
                <a:tc>
                  <a:txBody>
                    <a:bodyPr/>
                    <a:lstStyle/>
                    <a:p>
                      <a:pPr algn="ctr" rtl="0" fontAlgn="ctr"/>
                      <a:r>
                        <a:rPr lang="en-US" sz="1100" b="0" i="0" u="none" strike="noStrike" dirty="0">
                          <a:solidFill>
                            <a:srgbClr val="505050"/>
                          </a:solidFill>
                          <a:effectLst/>
                          <a:latin typeface="Segoe UI" panose="020B0502040204020203" pitchFamily="34" charset="0"/>
                        </a:rPr>
                        <a:t>Consumer Goods</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i="0" u="none" strike="noStrike" kern="1200" dirty="0">
                          <a:solidFill>
                            <a:srgbClr val="505050"/>
                          </a:solidFill>
                          <a:effectLst/>
                          <a:latin typeface="Segoe UI" panose="020B0502040204020203" pitchFamily="34" charset="0"/>
                          <a:ea typeface="+mn-ea"/>
                          <a:cs typeface="+mn-cs"/>
                        </a:rPr>
                        <a:t>Integrated</a:t>
                      </a:r>
                      <a:r>
                        <a:rPr lang="en-US" sz="1100" b="0" i="0" u="none" strike="noStrike" kern="1200" baseline="0" dirty="0">
                          <a:solidFill>
                            <a:srgbClr val="505050"/>
                          </a:solidFill>
                          <a:effectLst/>
                          <a:latin typeface="Segoe UI" panose="020B0502040204020203" pitchFamily="34" charset="0"/>
                          <a:ea typeface="+mn-ea"/>
                          <a:cs typeface="+mn-cs"/>
                        </a:rPr>
                        <a:t> Solutions Specialist</a:t>
                      </a:r>
                      <a:endParaRPr lang="en-US" sz="1100" b="0" i="0" u="none" strike="noStrike" kern="1200" dirty="0">
                        <a:solidFill>
                          <a:srgbClr val="505050"/>
                        </a:solidFill>
                        <a:effectLst/>
                        <a:latin typeface="Segoe UI" panose="020B0502040204020203" pitchFamily="34" charset="0"/>
                        <a:ea typeface="+mn-ea"/>
                        <a:cs typeface="+mn-cs"/>
                      </a:endParaRP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505050"/>
                          </a:solidFill>
                          <a:effectLst/>
                          <a:latin typeface="Segoe UI" panose="020B0502040204020203" pitchFamily="34" charset="0"/>
                        </a:rPr>
                        <a:t>Germany</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505050"/>
                          </a:solidFill>
                          <a:effectLst/>
                          <a:latin typeface="Segoe UI" panose="020B0502040204020203" pitchFamily="34" charset="0"/>
                        </a:rPr>
                        <a:t>10,000+</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505050"/>
                          </a:solidFill>
                          <a:effectLst/>
                          <a:latin typeface="Segoe UI" panose="020B0502040204020203" pitchFamily="34" charset="0"/>
                        </a:rPr>
                        <a:t>O365</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7912735"/>
                  </a:ext>
                </a:extLst>
              </a:tr>
              <a:tr h="279781">
                <a:tc>
                  <a:txBody>
                    <a:bodyPr/>
                    <a:lstStyle/>
                    <a:p>
                      <a:pPr algn="ctr" rtl="0" fontAlgn="ctr"/>
                      <a:r>
                        <a:rPr lang="en-US" sz="1100" b="0" i="0" u="none" strike="noStrike" dirty="0">
                          <a:solidFill>
                            <a:schemeClr val="tx2"/>
                          </a:solidFill>
                          <a:effectLst/>
                          <a:latin typeface="Segoe UI" panose="020B0502040204020203" pitchFamily="34" charset="0"/>
                        </a:rPr>
                        <a:t>Manufacturing</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3851" rtl="0" eaLnBrk="1" fontAlgn="b" latinLnBrk="0" hangingPunct="1"/>
                      <a:r>
                        <a:rPr lang="en-US" sz="1100" b="0" i="0" u="none" strike="noStrike" kern="1200" dirty="0">
                          <a:solidFill>
                            <a:schemeClr val="tx2"/>
                          </a:solidFill>
                          <a:effectLst/>
                          <a:latin typeface="Segoe UI" panose="020B0502040204020203" pitchFamily="34" charset="0"/>
                          <a:ea typeface="+mn-ea"/>
                          <a:cs typeface="+mn-cs"/>
                        </a:rPr>
                        <a:t>Head of Architecture</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3851" rtl="0" eaLnBrk="1" fontAlgn="b" latinLnBrk="0" hangingPunct="1"/>
                      <a:r>
                        <a:rPr lang="en-US" sz="1100" b="0" i="0" u="none" strike="noStrike" kern="1200" dirty="0">
                          <a:solidFill>
                            <a:schemeClr val="tx2"/>
                          </a:solidFill>
                          <a:effectLst/>
                          <a:latin typeface="Segoe UI" panose="020B0502040204020203" pitchFamily="34" charset="0"/>
                          <a:ea typeface="+mn-ea"/>
                          <a:cs typeface="+mn-cs"/>
                        </a:rPr>
                        <a:t>Denmark</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3851" rtl="0" eaLnBrk="1" fontAlgn="b" latinLnBrk="0" hangingPunct="1"/>
                      <a:r>
                        <a:rPr lang="en-US" sz="1100" b="0" i="0" u="none" strike="noStrike" kern="1200" dirty="0">
                          <a:solidFill>
                            <a:schemeClr val="tx2"/>
                          </a:solidFill>
                          <a:effectLst/>
                          <a:latin typeface="Segoe UI" panose="020B0502040204020203" pitchFamily="34" charset="0"/>
                          <a:ea typeface="+mn-ea"/>
                          <a:cs typeface="+mn-cs"/>
                        </a:rPr>
                        <a:t>2,500-5,000</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3851" rtl="0" eaLnBrk="1" fontAlgn="b" latinLnBrk="0" hangingPunct="1"/>
                      <a:r>
                        <a:rPr lang="en-US" sz="1100" b="0" i="0" u="none" strike="noStrike" kern="1200" dirty="0">
                          <a:solidFill>
                            <a:schemeClr val="tx2"/>
                          </a:solidFill>
                          <a:effectLst/>
                          <a:latin typeface="Segoe UI" panose="020B0502040204020203" pitchFamily="34" charset="0"/>
                          <a:ea typeface="+mn-ea"/>
                          <a:cs typeface="+mn-cs"/>
                        </a:rPr>
                        <a:t>O365, Google Apps for Work</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79781">
                <a:tc>
                  <a:txBody>
                    <a:bodyPr/>
                    <a:lstStyle/>
                    <a:p>
                      <a:pPr marL="0" algn="ctr" defTabSz="913851" rtl="0" eaLnBrk="1" latinLnBrk="0" hangingPunct="1"/>
                      <a:r>
                        <a:rPr lang="en-US" sz="1100" b="0" i="0" u="none" strike="noStrike" kern="1200" dirty="0">
                          <a:solidFill>
                            <a:schemeClr val="tx2"/>
                          </a:solidFill>
                          <a:effectLst/>
                          <a:latin typeface="Segoe UI" panose="020B0502040204020203" pitchFamily="34" charset="0"/>
                          <a:ea typeface="+mn-ea"/>
                          <a:cs typeface="+mn-cs"/>
                        </a:rPr>
                        <a:t>Leisure</a:t>
                      </a:r>
                      <a:r>
                        <a:rPr lang="en-US" sz="1100" b="0" i="0" u="none" strike="noStrike" kern="1200" baseline="0" dirty="0">
                          <a:solidFill>
                            <a:schemeClr val="tx2"/>
                          </a:solidFill>
                          <a:effectLst/>
                          <a:latin typeface="Segoe UI" panose="020B0502040204020203" pitchFamily="34" charset="0"/>
                          <a:ea typeface="+mn-ea"/>
                          <a:cs typeface="+mn-cs"/>
                        </a:rPr>
                        <a:t> &amp; Hospitality</a:t>
                      </a:r>
                      <a:endParaRPr lang="en-US" sz="1100" b="0" i="0" u="none" strike="noStrike" kern="1200" dirty="0">
                        <a:solidFill>
                          <a:schemeClr val="tx2"/>
                        </a:solidFill>
                        <a:effectLst/>
                        <a:latin typeface="Segoe UI" panose="020B0502040204020203" pitchFamily="34" charset="0"/>
                        <a:ea typeface="+mn-ea"/>
                        <a:cs typeface="+mn-cs"/>
                      </a:endParaRP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3851" rtl="0" eaLnBrk="1" latinLnBrk="0" hangingPunct="1"/>
                      <a:r>
                        <a:rPr lang="en-US" sz="1100" b="0" i="0" u="none" strike="noStrike" kern="1200" dirty="0">
                          <a:solidFill>
                            <a:schemeClr val="tx2"/>
                          </a:solidFill>
                          <a:effectLst/>
                          <a:latin typeface="Segoe UI" panose="020B0502040204020203" pitchFamily="34" charset="0"/>
                          <a:ea typeface="+mn-ea"/>
                          <a:cs typeface="+mn-cs"/>
                        </a:rPr>
                        <a:t>Security Analyst/</a:t>
                      </a:r>
                      <a:r>
                        <a:rPr lang="en-US" sz="1100" b="0" i="0" u="none" strike="noStrike" kern="1200" baseline="0" dirty="0">
                          <a:solidFill>
                            <a:schemeClr val="tx2"/>
                          </a:solidFill>
                          <a:effectLst/>
                          <a:latin typeface="Segoe UI" panose="020B0502040204020203" pitchFamily="34" charset="0"/>
                          <a:ea typeface="+mn-ea"/>
                          <a:cs typeface="+mn-cs"/>
                        </a:rPr>
                        <a:t>Architect</a:t>
                      </a:r>
                      <a:endParaRPr lang="en-US" sz="1100" b="0" i="0" u="none" strike="noStrike" kern="1200" dirty="0">
                        <a:solidFill>
                          <a:schemeClr val="tx2"/>
                        </a:solidFill>
                        <a:effectLst/>
                        <a:latin typeface="Segoe UI" panose="020B0502040204020203" pitchFamily="34" charset="0"/>
                        <a:ea typeface="+mn-ea"/>
                        <a:cs typeface="+mn-cs"/>
                      </a:endParaRP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3851" rtl="0" eaLnBrk="1" fontAlgn="b" latinLnBrk="0" hangingPunct="1"/>
                      <a:r>
                        <a:rPr lang="en-US" sz="1100" b="0" i="0" u="none" strike="noStrike" kern="1200" dirty="0">
                          <a:solidFill>
                            <a:schemeClr val="tx2"/>
                          </a:solidFill>
                          <a:effectLst/>
                          <a:latin typeface="Segoe UI" panose="020B0502040204020203" pitchFamily="34" charset="0"/>
                          <a:ea typeface="+mn-ea"/>
                          <a:cs typeface="+mn-cs"/>
                        </a:rPr>
                        <a:t>US</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3851" rtl="0" eaLnBrk="1" latinLnBrk="0" hangingPunct="1"/>
                      <a:r>
                        <a:rPr lang="en-US" sz="1100" b="0" i="0" u="none" strike="noStrike" kern="1200" dirty="0">
                          <a:solidFill>
                            <a:schemeClr val="tx2"/>
                          </a:solidFill>
                          <a:effectLst/>
                          <a:latin typeface="Segoe UI" panose="020B0502040204020203" pitchFamily="34" charset="0"/>
                          <a:ea typeface="+mn-ea"/>
                          <a:cs typeface="+mn-cs"/>
                        </a:rPr>
                        <a:t>10,000+</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3851" rtl="0" eaLnBrk="1" fontAlgn="b" latinLnBrk="0" hangingPunct="1"/>
                      <a:r>
                        <a:rPr lang="en-US" sz="1100" b="0" i="0" u="none" strike="noStrike" kern="1200" dirty="0">
                          <a:solidFill>
                            <a:schemeClr val="tx2"/>
                          </a:solidFill>
                          <a:effectLst/>
                          <a:latin typeface="Segoe UI" panose="020B0502040204020203" pitchFamily="34" charset="0"/>
                          <a:ea typeface="+mn-ea"/>
                          <a:cs typeface="+mn-cs"/>
                        </a:rPr>
                        <a:t>AWS, O365</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336126">
                <a:tc>
                  <a:txBody>
                    <a:bodyPr/>
                    <a:lstStyle/>
                    <a:p>
                      <a:pPr marL="0" algn="ctr" defTabSz="913851" rtl="0" eaLnBrk="1" fontAlgn="b" latinLnBrk="0" hangingPunct="1"/>
                      <a:r>
                        <a:rPr lang="en-US" sz="1100" b="0" i="0" u="none" strike="noStrike" kern="1200" dirty="0">
                          <a:solidFill>
                            <a:schemeClr val="tx2"/>
                          </a:solidFill>
                          <a:effectLst/>
                          <a:latin typeface="Segoe UI" panose="020B0502040204020203" pitchFamily="34" charset="0"/>
                          <a:ea typeface="+mn-ea"/>
                          <a:cs typeface="+mn-cs"/>
                        </a:rPr>
                        <a:t>Finance/Insurance</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3851" rtl="0" eaLnBrk="1" latinLnBrk="0" hangingPunct="1"/>
                      <a:r>
                        <a:rPr lang="en-US" sz="1100" b="0" i="0" u="none" strike="noStrike" kern="1200" dirty="0">
                          <a:solidFill>
                            <a:schemeClr val="tx2"/>
                          </a:solidFill>
                          <a:effectLst/>
                          <a:latin typeface="Segoe UI" panose="020B0502040204020203" pitchFamily="34" charset="0"/>
                          <a:ea typeface="+mn-ea"/>
                          <a:cs typeface="+mn-cs"/>
                        </a:rPr>
                        <a:t>IT Manager</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3851" rtl="0" eaLnBrk="1" fontAlgn="b" latinLnBrk="0" hangingPunct="1"/>
                      <a:r>
                        <a:rPr lang="en-US" sz="1100" b="0" i="0" u="none" strike="noStrike" kern="1200" dirty="0">
                          <a:solidFill>
                            <a:schemeClr val="tx2"/>
                          </a:solidFill>
                          <a:effectLst/>
                          <a:latin typeface="Segoe UI" panose="020B0502040204020203" pitchFamily="34" charset="0"/>
                          <a:ea typeface="+mn-ea"/>
                          <a:cs typeface="+mn-cs"/>
                        </a:rPr>
                        <a:t>US</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3851" rtl="0" eaLnBrk="1" fontAlgn="b" latinLnBrk="0" hangingPunct="1"/>
                      <a:r>
                        <a:rPr lang="en-US" sz="1100" b="0" i="0" u="none" strike="noStrike" kern="1200" dirty="0">
                          <a:solidFill>
                            <a:schemeClr val="tx2"/>
                          </a:solidFill>
                          <a:effectLst/>
                          <a:latin typeface="Segoe UI" panose="020B0502040204020203" pitchFamily="34" charset="0"/>
                          <a:ea typeface="+mn-ea"/>
                          <a:cs typeface="+mn-cs"/>
                        </a:rPr>
                        <a:t>10,000+</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3851" rtl="0" eaLnBrk="1" fontAlgn="b" latinLnBrk="0" hangingPunct="1"/>
                      <a:r>
                        <a:rPr lang="en-US" sz="1100" b="0" i="0" u="none" strike="noStrike" kern="1200" dirty="0">
                          <a:solidFill>
                            <a:schemeClr val="tx2"/>
                          </a:solidFill>
                          <a:effectLst/>
                          <a:latin typeface="Segoe UI" panose="020B0502040204020203" pitchFamily="34" charset="0"/>
                          <a:ea typeface="+mn-ea"/>
                          <a:cs typeface="+mn-cs"/>
                        </a:rPr>
                        <a:t>AWS, Azure, O365, Google Apps for Work</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79781">
                <a:tc>
                  <a:txBody>
                    <a:bodyPr/>
                    <a:lstStyle/>
                    <a:p>
                      <a:pPr marL="0" algn="ctr" defTabSz="913851" rtl="0" eaLnBrk="1" fontAlgn="b" latinLnBrk="0" hangingPunct="1"/>
                      <a:r>
                        <a:rPr lang="en-US" sz="1100" b="0" i="0" u="none" strike="noStrike" kern="1200" dirty="0">
                          <a:solidFill>
                            <a:schemeClr val="tx2"/>
                          </a:solidFill>
                          <a:effectLst/>
                          <a:latin typeface="Segoe UI" panose="020B0502040204020203" pitchFamily="34" charset="0"/>
                          <a:ea typeface="+mn-ea"/>
                          <a:cs typeface="+mn-cs"/>
                        </a:rPr>
                        <a:t>Finance/Insurance</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3851" rtl="0" eaLnBrk="1" fontAlgn="b" latinLnBrk="0" hangingPunct="1"/>
                      <a:r>
                        <a:rPr lang="en-US" sz="1100" b="0" i="0" u="none" strike="noStrike" kern="1200" dirty="0">
                          <a:solidFill>
                            <a:schemeClr val="tx2"/>
                          </a:solidFill>
                          <a:effectLst/>
                          <a:latin typeface="Segoe UI" panose="020B0502040204020203" pitchFamily="34" charset="0"/>
                          <a:ea typeface="+mn-ea"/>
                          <a:cs typeface="+mn-cs"/>
                        </a:rPr>
                        <a:t>VP of Security</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3851" rtl="0" eaLnBrk="1" fontAlgn="b" latinLnBrk="0" hangingPunct="1"/>
                      <a:r>
                        <a:rPr lang="en-US" sz="1100" b="0" i="0" u="none" strike="noStrike" kern="1200" dirty="0">
                          <a:solidFill>
                            <a:schemeClr val="tx2"/>
                          </a:solidFill>
                          <a:effectLst/>
                          <a:latin typeface="Segoe UI" panose="020B0502040204020203" pitchFamily="34" charset="0"/>
                          <a:ea typeface="+mn-ea"/>
                          <a:cs typeface="+mn-cs"/>
                        </a:rPr>
                        <a:t>UK</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3851" rtl="0" eaLnBrk="1" fontAlgn="b" latinLnBrk="0" hangingPunct="1"/>
                      <a:r>
                        <a:rPr lang="en-US" sz="1100" b="0" i="0" u="none" strike="noStrike" kern="1200" dirty="0">
                          <a:solidFill>
                            <a:schemeClr val="tx2"/>
                          </a:solidFill>
                          <a:effectLst/>
                          <a:latin typeface="Segoe UI" panose="020B0502040204020203" pitchFamily="34" charset="0"/>
                          <a:ea typeface="+mn-ea"/>
                          <a:cs typeface="+mn-cs"/>
                        </a:rPr>
                        <a:t>10,000+</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3851" rtl="0" eaLnBrk="1" fontAlgn="b" latinLnBrk="0" hangingPunct="1"/>
                      <a:r>
                        <a:rPr lang="en-US" sz="1100" b="0" i="0" u="none" strike="noStrike" kern="1200" dirty="0">
                          <a:solidFill>
                            <a:schemeClr val="tx2"/>
                          </a:solidFill>
                          <a:effectLst/>
                          <a:latin typeface="Segoe UI" panose="020B0502040204020203" pitchFamily="34" charset="0"/>
                          <a:ea typeface="+mn-ea"/>
                          <a:cs typeface="+mn-cs"/>
                        </a:rPr>
                        <a:t>AWS</a:t>
                      </a:r>
                    </a:p>
                  </a:txBody>
                  <a:tcPr marL="9715" marR="9715" marT="971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sp>
        <p:nvSpPr>
          <p:cNvPr id="6" name="TextBox 5"/>
          <p:cNvSpPr txBox="1"/>
          <p:nvPr/>
        </p:nvSpPr>
        <p:spPr>
          <a:xfrm>
            <a:off x="288617" y="1141678"/>
            <a:ext cx="3795945" cy="1165759"/>
          </a:xfrm>
          <a:prstGeom prst="rect">
            <a:avLst/>
          </a:prstGeom>
          <a:noFill/>
        </p:spPr>
        <p:txBody>
          <a:bodyPr wrap="none" lIns="186521" tIns="149217" rIns="186521" bIns="149217" rtlCol="0">
            <a:spAutoFit/>
          </a:bodyPr>
          <a:lstStyle/>
          <a:p>
            <a:pPr marL="330448" indent="-349724" defTabSz="932597">
              <a:lnSpc>
                <a:spcPct val="90000"/>
              </a:lnSpc>
              <a:buFont typeface="Arial" panose="020B0604020202020204" pitchFamily="34" charset="0"/>
              <a:buChar char="•"/>
            </a:pPr>
            <a:r>
              <a:rPr lang="en-US" sz="2040" kern="0" dirty="0">
                <a:gradFill>
                  <a:gsLst>
                    <a:gs pos="2917">
                      <a:schemeClr val="tx1"/>
                    </a:gs>
                    <a:gs pos="30000">
                      <a:schemeClr val="tx1"/>
                    </a:gs>
                  </a:gsLst>
                  <a:lin ang="5400000" scaled="0"/>
                </a:gradFill>
              </a:rPr>
              <a:t>We talked to &gt;600 IT Pros</a:t>
            </a:r>
          </a:p>
          <a:p>
            <a:pPr marL="330448" indent="-349724" defTabSz="932597">
              <a:lnSpc>
                <a:spcPct val="90000"/>
              </a:lnSpc>
              <a:buFont typeface="Arial" panose="020B0604020202020204" pitchFamily="34" charset="0"/>
              <a:buChar char="•"/>
            </a:pPr>
            <a:r>
              <a:rPr lang="en-US" sz="2040" kern="0" dirty="0">
                <a:gradFill>
                  <a:gsLst>
                    <a:gs pos="2917">
                      <a:schemeClr val="tx1"/>
                    </a:gs>
                    <a:gs pos="30000">
                      <a:schemeClr val="tx1"/>
                    </a:gs>
                  </a:gsLst>
                  <a:lin ang="5400000" scaled="0"/>
                </a:gradFill>
              </a:rPr>
              <a:t>1:1 Phone conversations</a:t>
            </a:r>
          </a:p>
          <a:p>
            <a:pPr marL="330448" indent="-349724" defTabSz="932597">
              <a:lnSpc>
                <a:spcPct val="90000"/>
              </a:lnSpc>
              <a:buFont typeface="Arial" panose="020B0604020202020204" pitchFamily="34" charset="0"/>
              <a:buChar char="•"/>
            </a:pPr>
            <a:r>
              <a:rPr lang="en-US" sz="2040" kern="0" dirty="0">
                <a:gradFill>
                  <a:gsLst>
                    <a:gs pos="2917">
                      <a:schemeClr val="tx1"/>
                    </a:gs>
                    <a:gs pos="30000">
                      <a:schemeClr val="tx1"/>
                    </a:gs>
                  </a:gsLst>
                  <a:lin ang="5400000" scaled="0"/>
                </a:gradFill>
              </a:rPr>
              <a:t>4 focus groups</a:t>
            </a:r>
          </a:p>
        </p:txBody>
      </p:sp>
    </p:spTree>
    <p:extLst>
      <p:ext uri="{BB962C8B-B14F-4D97-AF65-F5344CB8AC3E}">
        <p14:creationId xmlns:p14="http://schemas.microsoft.com/office/powerpoint/2010/main" val="3720000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14003" y="1634246"/>
            <a:ext cx="4810624" cy="222319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48" name="Title 1"/>
          <p:cNvSpPr>
            <a:spLocks noGrp="1"/>
          </p:cNvSpPr>
          <p:nvPr>
            <p:ph type="title"/>
          </p:nvPr>
        </p:nvSpPr>
        <p:spPr>
          <a:xfrm>
            <a:off x="435330" y="295737"/>
            <a:ext cx="11999381" cy="917444"/>
          </a:xfrm>
        </p:spPr>
        <p:txBody>
          <a:bodyPr/>
          <a:lstStyle/>
          <a:p>
            <a:r>
              <a:rPr lang="en-US" sz="3672" dirty="0"/>
              <a:t>ITDMs who successfully take on business strategy responsibilities are carving a pathway to C-suite and board roles</a:t>
            </a:r>
          </a:p>
        </p:txBody>
      </p:sp>
      <p:sp>
        <p:nvSpPr>
          <p:cNvPr id="92" name="Rectangle 91"/>
          <p:cNvSpPr/>
          <p:nvPr/>
        </p:nvSpPr>
        <p:spPr bwMode="auto">
          <a:xfrm>
            <a:off x="435330" y="1661694"/>
            <a:ext cx="4325044" cy="176462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defTabSz="950846" fontAlgn="base">
              <a:lnSpc>
                <a:spcPct val="90000"/>
              </a:lnSpc>
              <a:spcBef>
                <a:spcPct val="0"/>
              </a:spcBef>
              <a:spcAft>
                <a:spcPct val="0"/>
              </a:spcAft>
              <a:defRPr/>
            </a:pPr>
            <a:r>
              <a:rPr lang="en-US" sz="2040" kern="0" dirty="0">
                <a:solidFill>
                  <a:srgbClr val="FFFFFF"/>
                </a:solidFill>
                <a:ea typeface="Segoe UI" pitchFamily="34" charset="0"/>
                <a:cs typeface="Segoe UI" pitchFamily="34" charset="0"/>
              </a:rPr>
              <a:t>CAREER TREND </a:t>
            </a:r>
          </a:p>
          <a:p>
            <a:pPr defTabSz="932418">
              <a:spcBef>
                <a:spcPct val="0"/>
              </a:spcBef>
              <a:defRPr/>
            </a:pPr>
            <a:r>
              <a:rPr lang="en-US" sz="1632" kern="0" spc="-102" dirty="0">
                <a:ln w="3175">
                  <a:noFill/>
                </a:ln>
                <a:solidFill>
                  <a:srgbClr val="FFFFFF"/>
                </a:solidFill>
                <a:cs typeface="Segoe UI" pitchFamily="34" charset="0"/>
              </a:rPr>
              <a:t>Moving to cloud has enabled ITDMs to take on more direct partnership with business strategy.  </a:t>
            </a:r>
            <a:endParaRPr lang="en-US" sz="1632" kern="0" spc="-102" dirty="0">
              <a:ln w="3175">
                <a:noFill/>
              </a:ln>
              <a:solidFill>
                <a:srgbClr val="FFFFFF"/>
              </a:solidFill>
              <a:ea typeface="Segoe UI" pitchFamily="34" charset="0"/>
              <a:cs typeface="Segoe UI" pitchFamily="34" charset="0"/>
            </a:endParaRPr>
          </a:p>
          <a:p>
            <a:pPr defTabSz="932418">
              <a:spcBef>
                <a:spcPct val="0"/>
              </a:spcBef>
              <a:defRPr/>
            </a:pPr>
            <a:r>
              <a:rPr lang="en-US" sz="1632" kern="0" spc="-102" dirty="0">
                <a:ln w="3175">
                  <a:noFill/>
                </a:ln>
                <a:solidFill>
                  <a:srgbClr val="FFFFFF"/>
                </a:solidFill>
                <a:ea typeface="Segoe UI" pitchFamily="34" charset="0"/>
                <a:cs typeface="Segoe UI" pitchFamily="34" charset="0"/>
              </a:rPr>
              <a:t>Some feel empowered to break into the executive board where a technology seat does not already exist</a:t>
            </a:r>
            <a:endParaRPr lang="en-US" sz="1428" kern="0" dirty="0">
              <a:solidFill>
                <a:srgbClr val="FFFFFF"/>
              </a:solidFill>
              <a:ea typeface="Segoe UI" pitchFamily="34" charset="0"/>
              <a:cs typeface="Segoe UI" pitchFamily="34" charset="0"/>
            </a:endParaRPr>
          </a:p>
        </p:txBody>
      </p:sp>
      <p:sp>
        <p:nvSpPr>
          <p:cNvPr id="90" name="Rounded Rectangle 89"/>
          <p:cNvSpPr/>
          <p:nvPr/>
        </p:nvSpPr>
        <p:spPr bwMode="auto">
          <a:xfrm>
            <a:off x="7206679" y="1697748"/>
            <a:ext cx="4279459" cy="1921390"/>
          </a:xfrm>
          <a:prstGeom prst="roundRect">
            <a:avLst>
              <a:gd name="adj" fmla="val 12653"/>
            </a:avLst>
          </a:prstGeom>
          <a:solidFill>
            <a:schemeClr val="bg1"/>
          </a:solidFill>
          <a:ln>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t" anchorCtr="0" forceAA="0" compatLnSpc="1">
            <a:prstTxWarp prst="textNoShape">
              <a:avLst/>
            </a:prstTxWarp>
            <a:noAutofit/>
          </a:bodyPr>
          <a:lstStyle/>
          <a:p>
            <a:pPr defTabSz="950846" fontAlgn="base">
              <a:lnSpc>
                <a:spcPct val="90000"/>
              </a:lnSpc>
              <a:spcBef>
                <a:spcPct val="0"/>
              </a:spcBef>
              <a:spcAft>
                <a:spcPct val="0"/>
              </a:spcAft>
              <a:defRPr/>
            </a:pPr>
            <a:r>
              <a:rPr lang="en-US" sz="2040" b="1" kern="0" dirty="0">
                <a:solidFill>
                  <a:srgbClr val="C00000"/>
                </a:solidFill>
                <a:ea typeface="Segoe UI" pitchFamily="34" charset="0"/>
                <a:cs typeface="Segoe UI" pitchFamily="34" charset="0"/>
              </a:rPr>
              <a:t>OPPORTUNITY</a:t>
            </a:r>
          </a:p>
          <a:p>
            <a:pPr marL="291380" indent="-291380" defTabSz="950846" fontAlgn="base">
              <a:lnSpc>
                <a:spcPct val="90000"/>
              </a:lnSpc>
              <a:spcBef>
                <a:spcPct val="0"/>
              </a:spcBef>
              <a:spcAft>
                <a:spcPct val="0"/>
              </a:spcAft>
              <a:buFont typeface="Wingdings" panose="05000000000000000000" pitchFamily="2" charset="2"/>
              <a:buChar char="§"/>
              <a:defRPr/>
            </a:pPr>
            <a:r>
              <a:rPr lang="en-US" sz="1632" kern="0" dirty="0">
                <a:solidFill>
                  <a:srgbClr val="505050"/>
                </a:solidFill>
                <a:ea typeface="Segoe UI" pitchFamily="34" charset="0"/>
                <a:cs typeface="Segoe UI" pitchFamily="34" charset="0"/>
              </a:rPr>
              <a:t>Help IT Pros recognize career opportunity</a:t>
            </a:r>
          </a:p>
          <a:p>
            <a:pPr marL="291380" indent="-291380" defTabSz="950846" fontAlgn="base">
              <a:lnSpc>
                <a:spcPct val="90000"/>
              </a:lnSpc>
              <a:spcBef>
                <a:spcPct val="0"/>
              </a:spcBef>
              <a:spcAft>
                <a:spcPct val="0"/>
              </a:spcAft>
              <a:buFont typeface="Wingdings" panose="05000000000000000000" pitchFamily="2" charset="2"/>
              <a:buChar char="§"/>
              <a:defRPr/>
            </a:pPr>
            <a:r>
              <a:rPr lang="en-US" sz="1632" kern="0" dirty="0">
                <a:solidFill>
                  <a:srgbClr val="505050"/>
                </a:solidFill>
                <a:ea typeface="Segoe UI" pitchFamily="34" charset="0"/>
                <a:cs typeface="Segoe UI" pitchFamily="34" charset="0"/>
              </a:rPr>
              <a:t>High priority to nurture relationships with ITDMs as they transition into high power BDMs</a:t>
            </a:r>
          </a:p>
        </p:txBody>
      </p:sp>
      <p:sp>
        <p:nvSpPr>
          <p:cNvPr id="5" name="Slide Number Placeholder 4"/>
          <p:cNvSpPr>
            <a:spLocks noGrp="1"/>
          </p:cNvSpPr>
          <p:nvPr>
            <p:ph type="sldNum" sz="quarter" idx="12"/>
          </p:nvPr>
        </p:nvSpPr>
        <p:spPr/>
        <p:txBody>
          <a:bodyPr/>
          <a:lstStyle/>
          <a:p>
            <a:pPr defTabSz="932418">
              <a:defRPr/>
            </a:pPr>
            <a:fld id="{727B4C2D-45E2-4621-8491-2995EB46A674}" type="slidenum">
              <a:rPr lang="en-US" sz="1836" kern="0">
                <a:solidFill>
                  <a:srgbClr val="505050"/>
                </a:solidFill>
              </a:rPr>
              <a:pPr defTabSz="932418">
                <a:defRPr/>
              </a:pPr>
              <a:t>20</a:t>
            </a:fld>
            <a:endParaRPr lang="en-US" sz="1836" kern="0" dirty="0">
              <a:solidFill>
                <a:srgbClr val="505050"/>
              </a:solidFill>
            </a:endParaRPr>
          </a:p>
        </p:txBody>
      </p:sp>
      <p:grpSp>
        <p:nvGrpSpPr>
          <p:cNvPr id="78" name="Group 77"/>
          <p:cNvGrpSpPr/>
          <p:nvPr/>
        </p:nvGrpSpPr>
        <p:grpSpPr>
          <a:xfrm>
            <a:off x="-1858873" y="4013508"/>
            <a:ext cx="9416285" cy="2965052"/>
            <a:chOff x="616983" y="3182447"/>
            <a:chExt cx="9232490" cy="2907178"/>
          </a:xfrm>
        </p:grpSpPr>
        <p:grpSp>
          <p:nvGrpSpPr>
            <p:cNvPr id="79" name="Group 78"/>
            <p:cNvGrpSpPr/>
            <p:nvPr/>
          </p:nvGrpSpPr>
          <p:grpSpPr>
            <a:xfrm>
              <a:off x="2494943" y="3731342"/>
              <a:ext cx="4869418" cy="2358283"/>
              <a:chOff x="2475279" y="3731342"/>
              <a:chExt cx="4869418" cy="2358283"/>
            </a:xfrm>
          </p:grpSpPr>
          <p:pic>
            <p:nvPicPr>
              <p:cNvPr id="81" name="Picture 80"/>
              <p:cNvPicPr>
                <a:picLocks noChangeAspect="1"/>
              </p:cNvPicPr>
              <p:nvPr/>
            </p:nvPicPr>
            <p:blipFill rotWithShape="1">
              <a:blip r:embed="rId3"/>
              <a:srcRect l="-2614" t="17813" r="49940"/>
              <a:stretch/>
            </p:blipFill>
            <p:spPr>
              <a:xfrm>
                <a:off x="2475279" y="3819832"/>
                <a:ext cx="4338476" cy="2269793"/>
              </a:xfrm>
              <a:prstGeom prst="rect">
                <a:avLst/>
              </a:prstGeom>
            </p:spPr>
          </p:pic>
          <p:sp>
            <p:nvSpPr>
              <p:cNvPr id="82" name="Rectangle 81"/>
              <p:cNvSpPr/>
              <p:nvPr/>
            </p:nvSpPr>
            <p:spPr bwMode="auto">
              <a:xfrm>
                <a:off x="5427406" y="3731342"/>
                <a:ext cx="1917291" cy="19664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ea typeface="Segoe UI" pitchFamily="34" charset="0"/>
                  <a:cs typeface="Segoe UI" pitchFamily="34" charset="0"/>
                </a:endParaRPr>
              </a:p>
            </p:txBody>
          </p:sp>
        </p:grpSp>
        <p:pic>
          <p:nvPicPr>
            <p:cNvPr id="80" name="Picture 79"/>
            <p:cNvPicPr>
              <a:picLocks noChangeAspect="1"/>
            </p:cNvPicPr>
            <p:nvPr/>
          </p:nvPicPr>
          <p:blipFill rotWithShape="1">
            <a:blip r:embed="rId3"/>
            <a:srcRect l="-2615" t="-5823" r="-9479" b="79339"/>
            <a:stretch/>
          </p:blipFill>
          <p:spPr>
            <a:xfrm>
              <a:off x="616983" y="3182447"/>
              <a:ext cx="9232490" cy="731416"/>
            </a:xfrm>
            <a:prstGeom prst="rect">
              <a:avLst/>
            </a:prstGeom>
          </p:spPr>
        </p:pic>
      </p:grpSp>
      <p:pic>
        <p:nvPicPr>
          <p:cNvPr id="4" name="Picture 3"/>
          <p:cNvPicPr>
            <a:picLocks noChangeAspect="1"/>
          </p:cNvPicPr>
          <p:nvPr/>
        </p:nvPicPr>
        <p:blipFill>
          <a:blip r:embed="rId4"/>
          <a:stretch>
            <a:fillRect/>
          </a:stretch>
        </p:blipFill>
        <p:spPr>
          <a:xfrm>
            <a:off x="6396662" y="4013508"/>
            <a:ext cx="5196486" cy="2775278"/>
          </a:xfrm>
          <a:prstGeom prst="rect">
            <a:avLst/>
          </a:prstGeom>
        </p:spPr>
      </p:pic>
    </p:spTree>
    <p:extLst>
      <p:ext uri="{BB962C8B-B14F-4D97-AF65-F5344CB8AC3E}">
        <p14:creationId xmlns:p14="http://schemas.microsoft.com/office/powerpoint/2010/main" val="79982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14003" y="1634246"/>
            <a:ext cx="4810624" cy="222319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48" name="Title 1"/>
          <p:cNvSpPr>
            <a:spLocks noGrp="1"/>
          </p:cNvSpPr>
          <p:nvPr>
            <p:ph type="title"/>
          </p:nvPr>
        </p:nvSpPr>
        <p:spPr>
          <a:xfrm>
            <a:off x="435331" y="295737"/>
            <a:ext cx="11843969" cy="917444"/>
          </a:xfrm>
        </p:spPr>
        <p:txBody>
          <a:bodyPr/>
          <a:lstStyle/>
          <a:p>
            <a:r>
              <a:rPr lang="en-US" sz="2856" dirty="0"/>
              <a:t>In order to move up ITIs must gain visibility outside their vertical. They can achieve this by stepping outside of role to engage with the rest of the business. </a:t>
            </a:r>
          </a:p>
        </p:txBody>
      </p:sp>
      <p:sp>
        <p:nvSpPr>
          <p:cNvPr id="92" name="Rectangle 91"/>
          <p:cNvSpPr/>
          <p:nvPr/>
        </p:nvSpPr>
        <p:spPr bwMode="auto">
          <a:xfrm>
            <a:off x="435330" y="1661694"/>
            <a:ext cx="4325044" cy="176462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defTabSz="950846" fontAlgn="base">
              <a:lnSpc>
                <a:spcPct val="90000"/>
              </a:lnSpc>
              <a:spcBef>
                <a:spcPct val="0"/>
              </a:spcBef>
              <a:spcAft>
                <a:spcPct val="0"/>
              </a:spcAft>
              <a:defRPr/>
            </a:pPr>
            <a:r>
              <a:rPr lang="en-US" sz="2040" kern="0" dirty="0">
                <a:solidFill>
                  <a:srgbClr val="FFFFFF"/>
                </a:solidFill>
                <a:ea typeface="Segoe UI" pitchFamily="34" charset="0"/>
                <a:cs typeface="Segoe UI" pitchFamily="34" charset="0"/>
              </a:rPr>
              <a:t>CAREER TREND</a:t>
            </a:r>
          </a:p>
          <a:p>
            <a:pPr defTabSz="932418">
              <a:spcBef>
                <a:spcPct val="0"/>
              </a:spcBef>
              <a:defRPr/>
            </a:pPr>
            <a:r>
              <a:rPr lang="en-US" sz="1632" kern="0" spc="-102" dirty="0">
                <a:ln w="3175">
                  <a:noFill/>
                </a:ln>
                <a:solidFill>
                  <a:srgbClr val="FFFFFF"/>
                </a:solidFill>
                <a:cs typeface="Segoe UI" pitchFamily="34" charset="0"/>
              </a:rPr>
              <a:t>ITIs may take on a strategic project for leadership or may proactively go looking for business problems they can solve from their seat in IT. Both require stepping outside their typical role and showing an aptitude for thinking across business, IT, and people.</a:t>
            </a:r>
            <a:endParaRPr lang="en-US" sz="1428" kern="0" dirty="0">
              <a:solidFill>
                <a:srgbClr val="FFFFFF"/>
              </a:solidFill>
              <a:ea typeface="Segoe UI" pitchFamily="34" charset="0"/>
              <a:cs typeface="Segoe UI" pitchFamily="34" charset="0"/>
            </a:endParaRPr>
          </a:p>
        </p:txBody>
      </p:sp>
      <p:sp>
        <p:nvSpPr>
          <p:cNvPr id="90" name="Rounded Rectangle 89"/>
          <p:cNvSpPr/>
          <p:nvPr/>
        </p:nvSpPr>
        <p:spPr bwMode="auto">
          <a:xfrm>
            <a:off x="6717052" y="1634246"/>
            <a:ext cx="4811240" cy="1521423"/>
          </a:xfrm>
          <a:prstGeom prst="roundRect">
            <a:avLst>
              <a:gd name="adj" fmla="val 12653"/>
            </a:avLst>
          </a:prstGeom>
          <a:solidFill>
            <a:schemeClr val="bg1"/>
          </a:solidFill>
          <a:ln>
            <a:solidFill>
              <a:srgbClr val="C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93247" rIns="93247" bIns="93247" numCol="1" spcCol="0" rtlCol="0" fromWordArt="0" anchor="t" anchorCtr="0" forceAA="0" compatLnSpc="1">
            <a:prstTxWarp prst="textNoShape">
              <a:avLst/>
            </a:prstTxWarp>
            <a:noAutofit/>
          </a:bodyPr>
          <a:lstStyle/>
          <a:p>
            <a:pPr defTabSz="950846" fontAlgn="base">
              <a:lnSpc>
                <a:spcPct val="90000"/>
              </a:lnSpc>
              <a:spcBef>
                <a:spcPct val="0"/>
              </a:spcBef>
              <a:spcAft>
                <a:spcPct val="0"/>
              </a:spcAft>
              <a:defRPr/>
            </a:pPr>
            <a:r>
              <a:rPr lang="en-US" sz="2040" b="1" kern="0" dirty="0">
                <a:solidFill>
                  <a:srgbClr val="C00000"/>
                </a:solidFill>
                <a:ea typeface="Segoe UI" pitchFamily="34" charset="0"/>
                <a:cs typeface="Segoe UI" pitchFamily="34" charset="0"/>
              </a:rPr>
              <a:t>OPPORTUNITY</a:t>
            </a:r>
          </a:p>
          <a:p>
            <a:pPr marL="291380" indent="-291380" defTabSz="950846" fontAlgn="base">
              <a:lnSpc>
                <a:spcPct val="90000"/>
              </a:lnSpc>
              <a:spcBef>
                <a:spcPct val="0"/>
              </a:spcBef>
              <a:spcAft>
                <a:spcPct val="0"/>
              </a:spcAft>
              <a:buFont typeface="Wingdings" panose="05000000000000000000" pitchFamily="2" charset="2"/>
              <a:buChar char="§"/>
              <a:defRPr/>
            </a:pPr>
            <a:r>
              <a:rPr lang="en-US" sz="1428" kern="0" dirty="0">
                <a:solidFill>
                  <a:srgbClr val="505050"/>
                </a:solidFill>
                <a:ea typeface="Segoe UI" pitchFamily="34" charset="0"/>
                <a:cs typeface="Segoe UI" pitchFamily="34" charset="0"/>
              </a:rPr>
              <a:t>Recognize difference between ITIs committed to a vertical and those interested in integrating with the business</a:t>
            </a:r>
          </a:p>
          <a:p>
            <a:pPr marL="291380" indent="-291380" defTabSz="950846" fontAlgn="base">
              <a:lnSpc>
                <a:spcPct val="90000"/>
              </a:lnSpc>
              <a:spcBef>
                <a:spcPct val="0"/>
              </a:spcBef>
              <a:spcAft>
                <a:spcPct val="0"/>
              </a:spcAft>
              <a:buFont typeface="Wingdings" panose="05000000000000000000" pitchFamily="2" charset="2"/>
              <a:buChar char="§"/>
              <a:defRPr/>
            </a:pPr>
            <a:r>
              <a:rPr lang="en-US" sz="1428" kern="0" dirty="0">
                <a:solidFill>
                  <a:srgbClr val="505050"/>
                </a:solidFill>
                <a:ea typeface="Segoe UI" pitchFamily="34" charset="0"/>
                <a:cs typeface="Segoe UI" pitchFamily="34" charset="0"/>
              </a:rPr>
              <a:t>Help ITIs understand opportunities to add value to business and break through the ceiling</a:t>
            </a:r>
          </a:p>
          <a:p>
            <a:pPr marL="291380" indent="-291380" defTabSz="950846" fontAlgn="base">
              <a:lnSpc>
                <a:spcPct val="90000"/>
              </a:lnSpc>
              <a:spcBef>
                <a:spcPct val="0"/>
              </a:spcBef>
              <a:spcAft>
                <a:spcPct val="0"/>
              </a:spcAft>
              <a:buFont typeface="Wingdings" panose="05000000000000000000" pitchFamily="2" charset="2"/>
              <a:buChar char="§"/>
              <a:defRPr/>
            </a:pPr>
            <a:endParaRPr lang="en-US" sz="1632" kern="0" dirty="0">
              <a:solidFill>
                <a:srgbClr val="505050"/>
              </a:solidFill>
              <a:ea typeface="Segoe UI" pitchFamily="34" charset="0"/>
              <a:cs typeface="Segoe UI" pitchFamily="34" charset="0"/>
            </a:endParaRPr>
          </a:p>
        </p:txBody>
      </p:sp>
      <p:sp>
        <p:nvSpPr>
          <p:cNvPr id="91" name="Rectangle 90"/>
          <p:cNvSpPr/>
          <p:nvPr/>
        </p:nvSpPr>
        <p:spPr bwMode="auto">
          <a:xfrm>
            <a:off x="5043482" y="3218610"/>
            <a:ext cx="6640324" cy="127765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just" defTabSz="932418">
              <a:defRPr/>
            </a:pPr>
            <a:endParaRPr lang="en-US" sz="1428" i="1" kern="0" dirty="0">
              <a:gradFill>
                <a:gsLst>
                  <a:gs pos="2917">
                    <a:srgbClr val="505050"/>
                  </a:gs>
                  <a:gs pos="30000">
                    <a:srgbClr val="505050"/>
                  </a:gs>
                </a:gsLst>
                <a:lin ang="5400000" scaled="0"/>
              </a:gradFill>
            </a:endParaRPr>
          </a:p>
        </p:txBody>
      </p:sp>
      <p:sp>
        <p:nvSpPr>
          <p:cNvPr id="3" name="Slide Number Placeholder 2"/>
          <p:cNvSpPr>
            <a:spLocks noGrp="1"/>
          </p:cNvSpPr>
          <p:nvPr>
            <p:ph type="sldNum" sz="quarter" idx="12"/>
          </p:nvPr>
        </p:nvSpPr>
        <p:spPr/>
        <p:txBody>
          <a:bodyPr/>
          <a:lstStyle/>
          <a:p>
            <a:pPr defTabSz="932418">
              <a:defRPr/>
            </a:pPr>
            <a:fld id="{727B4C2D-45E2-4621-8491-2995EB46A674}" type="slidenum">
              <a:rPr lang="en-US" sz="1836" kern="0">
                <a:solidFill>
                  <a:srgbClr val="505050"/>
                </a:solidFill>
              </a:rPr>
              <a:pPr defTabSz="932418">
                <a:defRPr/>
              </a:pPr>
              <a:t>21</a:t>
            </a:fld>
            <a:endParaRPr lang="en-US" sz="1836" kern="0" dirty="0">
              <a:solidFill>
                <a:srgbClr val="505050"/>
              </a:solidFill>
            </a:endParaRPr>
          </a:p>
        </p:txBody>
      </p:sp>
      <p:grpSp>
        <p:nvGrpSpPr>
          <p:cNvPr id="58" name="Group 57"/>
          <p:cNvGrpSpPr/>
          <p:nvPr/>
        </p:nvGrpSpPr>
        <p:grpSpPr>
          <a:xfrm>
            <a:off x="152223" y="4408182"/>
            <a:ext cx="4891258" cy="2351630"/>
            <a:chOff x="4011516" y="4239892"/>
            <a:chExt cx="4795786" cy="2305729"/>
          </a:xfrm>
        </p:grpSpPr>
        <p:pic>
          <p:nvPicPr>
            <p:cNvPr id="59" name="Picture 58"/>
            <p:cNvPicPr>
              <a:picLocks noChangeAspect="1"/>
            </p:cNvPicPr>
            <p:nvPr/>
          </p:nvPicPr>
          <p:blipFill rotWithShape="1">
            <a:blip r:embed="rId3"/>
            <a:srcRect t="23110" r="49562" b="-1"/>
            <a:stretch/>
          </p:blipFill>
          <p:spPr>
            <a:xfrm>
              <a:off x="4011516" y="4731488"/>
              <a:ext cx="4154289" cy="1814133"/>
            </a:xfrm>
            <a:prstGeom prst="rect">
              <a:avLst/>
            </a:prstGeom>
          </p:spPr>
        </p:pic>
        <p:pic>
          <p:nvPicPr>
            <p:cNvPr id="60" name="Picture 59"/>
            <p:cNvPicPr>
              <a:picLocks noChangeAspect="1"/>
            </p:cNvPicPr>
            <p:nvPr/>
          </p:nvPicPr>
          <p:blipFill rotWithShape="1">
            <a:blip r:embed="rId3"/>
            <a:srcRect l="29482" r="22065" b="71052"/>
            <a:stretch/>
          </p:blipFill>
          <p:spPr>
            <a:xfrm>
              <a:off x="4816547" y="4239892"/>
              <a:ext cx="3990755" cy="682983"/>
            </a:xfrm>
            <a:prstGeom prst="rect">
              <a:avLst/>
            </a:prstGeom>
          </p:spPr>
        </p:pic>
      </p:grpSp>
      <p:pic>
        <p:nvPicPr>
          <p:cNvPr id="4" name="Picture 3"/>
          <p:cNvPicPr>
            <a:picLocks noChangeAspect="1"/>
          </p:cNvPicPr>
          <p:nvPr/>
        </p:nvPicPr>
        <p:blipFill>
          <a:blip r:embed="rId4"/>
          <a:stretch>
            <a:fillRect/>
          </a:stretch>
        </p:blipFill>
        <p:spPr>
          <a:xfrm>
            <a:off x="6726019" y="3699126"/>
            <a:ext cx="4802273" cy="3060686"/>
          </a:xfrm>
          <a:prstGeom prst="rect">
            <a:avLst/>
          </a:prstGeom>
        </p:spPr>
      </p:pic>
    </p:spTree>
    <p:extLst>
      <p:ext uri="{BB962C8B-B14F-4D97-AF65-F5344CB8AC3E}">
        <p14:creationId xmlns:p14="http://schemas.microsoft.com/office/powerpoint/2010/main" val="424523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6218236" y="1319932"/>
            <a:ext cx="5942759" cy="3526758"/>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5439">
                    <a:srgbClr val="F8F8F8"/>
                  </a:gs>
                  <a:gs pos="10000">
                    <a:srgbClr val="F8F8F8"/>
                  </a:gs>
                </a:gsLst>
                <a:lin ang="5400000" scaled="0"/>
              </a:gradFill>
              <a:latin typeface="Segoe UI"/>
            </a:endParaRPr>
          </a:p>
        </p:txBody>
      </p:sp>
      <p:sp>
        <p:nvSpPr>
          <p:cNvPr id="4" name="Title 3"/>
          <p:cNvSpPr>
            <a:spLocks noGrp="1"/>
          </p:cNvSpPr>
          <p:nvPr>
            <p:ph type="title"/>
          </p:nvPr>
        </p:nvSpPr>
        <p:spPr/>
        <p:txBody>
          <a:bodyPr/>
          <a:lstStyle/>
          <a:p>
            <a:r>
              <a:rPr lang="en-US" dirty="0"/>
              <a:t>ManyWorlds – High Growth R&amp;D</a:t>
            </a:r>
          </a:p>
        </p:txBody>
      </p:sp>
      <p:sp>
        <p:nvSpPr>
          <p:cNvPr id="7" name="Text Placeholder 6"/>
          <p:cNvSpPr>
            <a:spLocks noGrp="1"/>
          </p:cNvSpPr>
          <p:nvPr>
            <p:ph type="body" sz="quarter" idx="12"/>
          </p:nvPr>
        </p:nvSpPr>
        <p:spPr/>
        <p:txBody>
          <a:bodyPr/>
          <a:lstStyle/>
          <a:p>
            <a:pPr marL="342834" indent="-342834">
              <a:buFontTx/>
              <a:buChar char="-"/>
            </a:pPr>
            <a:r>
              <a:rPr lang="en-US" dirty="0"/>
              <a:t>Last 10 years journey to cloud</a:t>
            </a:r>
          </a:p>
          <a:p>
            <a:pPr marL="342834" indent="-342834">
              <a:buFontTx/>
              <a:buChar char="-"/>
            </a:pPr>
            <a:r>
              <a:rPr lang="en-US" dirty="0"/>
              <a:t>Transformation starting with co-locating servers to implementing Yammer</a:t>
            </a:r>
          </a:p>
          <a:p>
            <a:pPr marL="342834" indent="-342834">
              <a:buFontTx/>
              <a:buChar char="-"/>
            </a:pPr>
            <a:r>
              <a:rPr lang="en-US" dirty="0"/>
              <a:t>Global move to Office 365 </a:t>
            </a:r>
            <a:br>
              <a:rPr lang="en-US" dirty="0"/>
            </a:br>
            <a:r>
              <a:rPr lang="en-US" dirty="0"/>
              <a:t>18 months again</a:t>
            </a:r>
          </a:p>
          <a:p>
            <a:pPr marL="342834" indent="-342834">
              <a:buFontTx/>
              <a:buChar char="-"/>
            </a:pPr>
            <a:r>
              <a:rPr lang="en-US" dirty="0"/>
              <a:t>Now 100% in the cloud </a:t>
            </a:r>
            <a:r>
              <a:rPr lang="en-US" dirty="0" err="1"/>
              <a:t>inc.</a:t>
            </a:r>
            <a:r>
              <a:rPr lang="en-US" dirty="0"/>
              <a:t> proprietary algorithm processing &amp; DevOps</a:t>
            </a:r>
          </a:p>
          <a:p>
            <a:endParaRPr lang="en-US" dirty="0"/>
          </a:p>
        </p:txBody>
      </p:sp>
      <p:sp>
        <p:nvSpPr>
          <p:cNvPr id="8" name="Text Placeholder 7"/>
          <p:cNvSpPr>
            <a:spLocks noGrp="1"/>
          </p:cNvSpPr>
          <p:nvPr>
            <p:ph type="body" sz="quarter" idx="13"/>
          </p:nvPr>
        </p:nvSpPr>
        <p:spPr/>
        <p:txBody>
          <a:bodyPr/>
          <a:lstStyle/>
          <a:p>
            <a:r>
              <a:rPr lang="en-US" sz="2800" dirty="0"/>
              <a:t>“At first, the cloud made sense for cost effectiveness, but now it’s essential to our growth”</a:t>
            </a:r>
          </a:p>
          <a:p>
            <a:pPr algn="r"/>
            <a:r>
              <a:rPr lang="en-US" sz="2000" dirty="0">
                <a:latin typeface="+mn-lt"/>
              </a:rPr>
              <a:t>– Naomi Moneypenny, CTO</a:t>
            </a:r>
          </a:p>
        </p:txBody>
      </p:sp>
      <p:pic>
        <p:nvPicPr>
          <p:cNvPr id="15" name="Picture Placeholder 14"/>
          <p:cNvPicPr>
            <a:picLocks noGrp="1" noChangeAspect="1"/>
          </p:cNvPicPr>
          <p:nvPr>
            <p:ph type="pic" sz="quarter" idx="10"/>
          </p:nvPr>
        </p:nvPicPr>
        <p:blipFill>
          <a:blip r:embed="rId3"/>
          <a:srcRect t="19163" b="19163"/>
          <a:stretch>
            <a:fillRect/>
          </a:stretch>
        </p:blipFill>
        <p:spPr>
          <a:xfrm>
            <a:off x="504049" y="1357617"/>
            <a:ext cx="5485622" cy="1826953"/>
          </a:xfrm>
        </p:spPr>
      </p:pic>
      <p:sp>
        <p:nvSpPr>
          <p:cNvPr id="3" name="Rectangle 2"/>
          <p:cNvSpPr/>
          <p:nvPr/>
        </p:nvSpPr>
        <p:spPr bwMode="auto">
          <a:xfrm>
            <a:off x="504048" y="1365272"/>
            <a:ext cx="5485622" cy="1827233"/>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dirty="0">
              <a:gradFill>
                <a:gsLst>
                  <a:gs pos="5439">
                    <a:srgbClr val="F8F8F8"/>
                  </a:gs>
                  <a:gs pos="10000">
                    <a:srgbClr val="F8F8F8"/>
                  </a:gs>
                </a:gsLst>
                <a:lin ang="5400000" scaled="0"/>
              </a:gradFill>
              <a:latin typeface="Segoe UI"/>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4616" y="1637120"/>
            <a:ext cx="3598560" cy="1199691"/>
          </a:xfrm>
          <a:prstGeom prst="rect">
            <a:avLst/>
          </a:prstGeom>
          <a:effectLst>
            <a:outerShdw blurRad="50800" dist="38100" dir="10800000" algn="r" rotWithShape="0">
              <a:prstClr val="black">
                <a:alpha val="40000"/>
              </a:prstClr>
            </a:outerShdw>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0182" y="1363965"/>
            <a:ext cx="1607369" cy="1803430"/>
          </a:xfrm>
          <a:prstGeom prst="rect">
            <a:avLst/>
          </a:prstGeom>
        </p:spPr>
      </p:pic>
      <p:pic>
        <p:nvPicPr>
          <p:cNvPr id="16" name="Picture 15"/>
          <p:cNvPicPr>
            <a:picLocks noChangeAspect="1"/>
          </p:cNvPicPr>
          <p:nvPr/>
        </p:nvPicPr>
        <p:blipFill>
          <a:blip r:embed="rId3"/>
          <a:stretch>
            <a:fillRect/>
          </a:stretch>
        </p:blipFill>
        <p:spPr>
          <a:xfrm>
            <a:off x="6201231" y="1287777"/>
            <a:ext cx="5959764" cy="3491159"/>
          </a:xfrm>
          <a:prstGeom prst="rect">
            <a:avLst/>
          </a:prstGeom>
        </p:spPr>
      </p:pic>
    </p:spTree>
    <p:extLst>
      <p:ext uri="{BB962C8B-B14F-4D97-AF65-F5344CB8AC3E}">
        <p14:creationId xmlns:p14="http://schemas.microsoft.com/office/powerpoint/2010/main" val="44127551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932597">
              <a:defRPr/>
            </a:pPr>
            <a:fld id="{727B4C2D-45E2-4621-8491-2995EB46A674}" type="slidenum">
              <a:rPr lang="en-US">
                <a:solidFill>
                  <a:srgbClr val="505050"/>
                </a:solidFill>
                <a:latin typeface="Segoe UI"/>
              </a:rPr>
              <a:pPr defTabSz="932597">
                <a:defRPr/>
              </a:pPr>
              <a:t>23</a:t>
            </a:fld>
            <a:endParaRPr lang="en-US">
              <a:solidFill>
                <a:srgbClr val="505050"/>
              </a:solidFill>
              <a:latin typeface="Segoe UI"/>
            </a:endParaRPr>
          </a:p>
        </p:txBody>
      </p:sp>
      <p:pic>
        <p:nvPicPr>
          <p:cNvPr id="2" name="Picture 1"/>
          <p:cNvPicPr>
            <a:picLocks noChangeAspect="1"/>
          </p:cNvPicPr>
          <p:nvPr/>
        </p:nvPicPr>
        <p:blipFill>
          <a:blip r:embed="rId3"/>
          <a:stretch>
            <a:fillRect/>
          </a:stretch>
        </p:blipFill>
        <p:spPr>
          <a:xfrm>
            <a:off x="6250340" y="994203"/>
            <a:ext cx="5666579" cy="2719648"/>
          </a:xfrm>
          <a:prstGeom prst="rect">
            <a:avLst/>
          </a:prstGeom>
        </p:spPr>
      </p:pic>
      <p:sp>
        <p:nvSpPr>
          <p:cNvPr id="5" name="Title 2"/>
          <p:cNvSpPr txBox="1">
            <a:spLocks/>
          </p:cNvSpPr>
          <p:nvPr/>
        </p:nvSpPr>
        <p:spPr>
          <a:xfrm>
            <a:off x="430915" y="450714"/>
            <a:ext cx="11887878" cy="917575"/>
          </a:xfrm>
          <a:prstGeom prst="rect">
            <a:avLst/>
          </a:prstGeom>
        </p:spPr>
        <p:txBody>
          <a:bodyPr vert="horz" wrap="square" lIns="152129" tIns="95081" rIns="152129" bIns="95081" rtlCol="0" anchor="t">
            <a:noAutofit/>
          </a:bodyPr>
          <a:lstStyle>
            <a:lvl1pPr algn="l" defTabSz="913851"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32037">
              <a:defRPr/>
            </a:pPr>
            <a:r>
              <a:rPr lang="en-US" sz="5354" spc="-102" dirty="0">
                <a:gradFill>
                  <a:gsLst>
                    <a:gs pos="1250">
                      <a:srgbClr val="505050"/>
                    </a:gs>
                    <a:gs pos="100000">
                      <a:srgbClr val="505050"/>
                    </a:gs>
                  </a:gsLst>
                  <a:lin ang="5400000" scaled="0"/>
                </a:gradFill>
                <a:latin typeface="Segoe UI Light"/>
              </a:rPr>
              <a:t>Summary</a:t>
            </a:r>
          </a:p>
        </p:txBody>
      </p:sp>
      <p:sp>
        <p:nvSpPr>
          <p:cNvPr id="8" name="TextBox 7"/>
          <p:cNvSpPr txBox="1"/>
          <p:nvPr/>
        </p:nvSpPr>
        <p:spPr>
          <a:xfrm>
            <a:off x="257414" y="1787069"/>
            <a:ext cx="5742606" cy="4419239"/>
          </a:xfrm>
          <a:prstGeom prst="rect">
            <a:avLst/>
          </a:prstGeom>
          <a:noFill/>
        </p:spPr>
        <p:txBody>
          <a:bodyPr wrap="square" lIns="186521" tIns="149217" rIns="186521" bIns="149217" rtlCol="0">
            <a:spAutoFit/>
          </a:bodyPr>
          <a:lstStyle/>
          <a:p>
            <a:pPr marL="349724" indent="-349724" defTabSz="932597">
              <a:lnSpc>
                <a:spcPct val="90000"/>
              </a:lnSpc>
              <a:spcAft>
                <a:spcPts val="612"/>
              </a:spcAft>
              <a:buFont typeface="Arial" panose="020B0604020202020204" pitchFamily="34" charset="0"/>
              <a:buChar char="•"/>
              <a:defRPr/>
            </a:pPr>
            <a:r>
              <a:rPr lang="en-US" sz="2448" dirty="0">
                <a:solidFill>
                  <a:srgbClr val="505050"/>
                </a:solidFill>
                <a:latin typeface="Segoe UI"/>
              </a:rPr>
              <a:t>W</a:t>
            </a:r>
            <a:r>
              <a:rPr lang="EN-US" sz="2448" dirty="0">
                <a:solidFill>
                  <a:srgbClr val="505050"/>
                </a:solidFill>
                <a:latin typeface="Segoe UI"/>
              </a:rPr>
              <a:t>h</a:t>
            </a:r>
            <a:r>
              <a:rPr lang="en-US" sz="2448" dirty="0">
                <a:solidFill>
                  <a:srgbClr val="505050"/>
                </a:solidFill>
                <a:latin typeface="Segoe UI"/>
              </a:rPr>
              <a:t>at is your current role in IT, and what type of role would you like going forward?</a:t>
            </a:r>
            <a:endParaRPr lang="en-US" sz="2448" dirty="0">
              <a:gradFill>
                <a:gsLst>
                  <a:gs pos="2917">
                    <a:srgbClr val="505050"/>
                  </a:gs>
                  <a:gs pos="30000">
                    <a:srgbClr val="505050"/>
                  </a:gs>
                </a:gsLst>
                <a:lin ang="5400000" scaled="0"/>
              </a:gradFill>
              <a:latin typeface="Segoe UI"/>
            </a:endParaRPr>
          </a:p>
          <a:p>
            <a:pPr marL="349724" indent="-349724" defTabSz="932597">
              <a:lnSpc>
                <a:spcPct val="90000"/>
              </a:lnSpc>
              <a:spcAft>
                <a:spcPts val="612"/>
              </a:spcAft>
              <a:buFont typeface="Arial" panose="020B0604020202020204" pitchFamily="34" charset="0"/>
              <a:buChar char="•"/>
              <a:defRPr/>
            </a:pPr>
            <a:r>
              <a:rPr lang="en-US" sz="2448" dirty="0">
                <a:gradFill>
                  <a:gsLst>
                    <a:gs pos="2917">
                      <a:srgbClr val="505050"/>
                    </a:gs>
                    <a:gs pos="30000">
                      <a:srgbClr val="505050"/>
                    </a:gs>
                  </a:gsLst>
                  <a:lin ang="5400000" scaled="0"/>
                </a:gradFill>
                <a:latin typeface="Segoe UI"/>
              </a:rPr>
              <a:t>What type of IT Org are you in?</a:t>
            </a:r>
          </a:p>
          <a:p>
            <a:pPr marL="349724" indent="-349724" defTabSz="932597">
              <a:lnSpc>
                <a:spcPct val="90000"/>
              </a:lnSpc>
              <a:spcAft>
                <a:spcPts val="612"/>
              </a:spcAft>
              <a:buFont typeface="Arial" panose="020B0604020202020204" pitchFamily="34" charset="0"/>
              <a:buChar char="•"/>
              <a:defRPr/>
            </a:pPr>
            <a:r>
              <a:rPr lang="en-US" sz="2448" dirty="0">
                <a:gradFill>
                  <a:gsLst>
                    <a:gs pos="2917">
                      <a:srgbClr val="505050"/>
                    </a:gs>
                    <a:gs pos="30000">
                      <a:srgbClr val="505050"/>
                    </a:gs>
                  </a:gsLst>
                  <a:lin ang="5400000" scaled="0"/>
                </a:gradFill>
                <a:latin typeface="Segoe UI"/>
              </a:rPr>
              <a:t>Is there opportunity for deeper engagement between IT and the business?</a:t>
            </a:r>
          </a:p>
          <a:p>
            <a:pPr marL="349724" indent="-349724" defTabSz="932597">
              <a:lnSpc>
                <a:spcPct val="90000"/>
              </a:lnSpc>
              <a:spcAft>
                <a:spcPts val="612"/>
              </a:spcAft>
              <a:buFont typeface="Arial" panose="020B0604020202020204" pitchFamily="34" charset="0"/>
              <a:buChar char="•"/>
              <a:defRPr/>
            </a:pPr>
            <a:r>
              <a:rPr lang="en-US" sz="2448" dirty="0">
                <a:gradFill>
                  <a:gsLst>
                    <a:gs pos="2917">
                      <a:srgbClr val="505050"/>
                    </a:gs>
                    <a:gs pos="30000">
                      <a:srgbClr val="505050"/>
                    </a:gs>
                  </a:gsLst>
                  <a:lin ang="5400000" scaled="0"/>
                </a:gradFill>
                <a:latin typeface="Segoe UI"/>
              </a:rPr>
              <a:t>What value are you bringing your org around solving productivity challenges?</a:t>
            </a:r>
          </a:p>
          <a:p>
            <a:pPr marL="349724" indent="-349724" defTabSz="932597">
              <a:lnSpc>
                <a:spcPct val="90000"/>
              </a:lnSpc>
              <a:spcAft>
                <a:spcPts val="612"/>
              </a:spcAft>
              <a:buFont typeface="Arial" panose="020B0604020202020204" pitchFamily="34" charset="0"/>
              <a:buChar char="•"/>
              <a:defRPr/>
            </a:pPr>
            <a:endParaRPr lang="en-US" sz="2448" dirty="0">
              <a:solidFill>
                <a:srgbClr val="505050"/>
              </a:solidFill>
              <a:latin typeface="Segoe UI"/>
            </a:endParaRPr>
          </a:p>
        </p:txBody>
      </p:sp>
    </p:spTree>
    <p:extLst>
      <p:ext uri="{BB962C8B-B14F-4D97-AF65-F5344CB8AC3E}">
        <p14:creationId xmlns:p14="http://schemas.microsoft.com/office/powerpoint/2010/main" val="275604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Office 365 Admin Center – Usage Reports</a:t>
            </a:r>
          </a:p>
        </p:txBody>
      </p:sp>
    </p:spTree>
    <p:extLst>
      <p:ext uri="{BB962C8B-B14F-4D97-AF65-F5344CB8AC3E}">
        <p14:creationId xmlns:p14="http://schemas.microsoft.com/office/powerpoint/2010/main" val="7626430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2500" y="1123197"/>
            <a:ext cx="6092078" cy="2335774"/>
          </a:xfrm>
          <a:prstGeom prst="rect">
            <a:avLst/>
          </a:prstGeom>
        </p:spPr>
      </p:pic>
      <p:sp>
        <p:nvSpPr>
          <p:cNvPr id="4" name="Title 3"/>
          <p:cNvSpPr>
            <a:spLocks noGrp="1"/>
          </p:cNvSpPr>
          <p:nvPr>
            <p:ph type="title"/>
          </p:nvPr>
        </p:nvSpPr>
        <p:spPr/>
        <p:txBody>
          <a:bodyPr/>
          <a:lstStyle/>
          <a:p>
            <a:r>
              <a:rPr lang="en-US" dirty="0"/>
              <a:t>Office 365 Service Management Readiness for Admins</a:t>
            </a:r>
            <a:br>
              <a:rPr lang="en-US" dirty="0"/>
            </a:br>
            <a:endParaRPr lang="en-US" sz="2000" spc="-50" dirty="0">
              <a:solidFill>
                <a:schemeClr val="accent5">
                  <a:lumMod val="50000"/>
                </a:schemeClr>
              </a:solidFill>
            </a:endParaRPr>
          </a:p>
        </p:txBody>
      </p:sp>
      <p:sp>
        <p:nvSpPr>
          <p:cNvPr id="6" name="Rectangle 5"/>
          <p:cNvSpPr/>
          <p:nvPr/>
        </p:nvSpPr>
        <p:spPr>
          <a:xfrm>
            <a:off x="7365474" y="1486874"/>
            <a:ext cx="4706777" cy="2825700"/>
          </a:xfrm>
          <a:prstGeom prst="rect">
            <a:avLst/>
          </a:prstGeom>
        </p:spPr>
        <p:txBody>
          <a:bodyPr wrap="square" lIns="91427" tIns="45713" rIns="91427" bIns="45713" anchor="t" anchorCtr="0">
            <a:spAutoFit/>
          </a:bodyPr>
          <a:lstStyle/>
          <a:p>
            <a:pPr defTabSz="914224">
              <a:lnSpc>
                <a:spcPct val="90000"/>
              </a:lnSpc>
              <a:spcAft>
                <a:spcPts val="1224"/>
              </a:spcAft>
              <a:defRPr/>
            </a:pPr>
            <a:r>
              <a:rPr lang="en-US" sz="1632" kern="0" dirty="0">
                <a:solidFill>
                  <a:schemeClr val="accent5">
                    <a:lumMod val="50000"/>
                  </a:schemeClr>
                </a:solidFill>
                <a:latin typeface="Segoe UI Semibold" panose="020B0702040204020203" pitchFamily="34" charset="0"/>
                <a:cs typeface="Segoe UI Semibold" panose="020B0702040204020203" pitchFamily="34" charset="0"/>
              </a:rPr>
              <a:t>Key Resources for your IT Pros: </a:t>
            </a:r>
            <a:endParaRPr lang="en-US" sz="1632" kern="0" dirty="0">
              <a:solidFill>
                <a:schemeClr val="accent5">
                  <a:lumMod val="50000"/>
                </a:schemeClr>
              </a:solidFill>
              <a:latin typeface="Segoe UI Semibold" panose="020B0702040204020203" pitchFamily="34" charset="0"/>
              <a:cs typeface="Segoe UI Semibold" panose="020B0702040204020203" pitchFamily="34" charset="0"/>
              <a:hlinkClick r:id="rId4"/>
            </a:endParaRPr>
          </a:p>
          <a:p>
            <a:pPr marL="285695" indent="-285695" defTabSz="914224">
              <a:lnSpc>
                <a:spcPct val="90000"/>
              </a:lnSpc>
              <a:spcAft>
                <a:spcPts val="816"/>
              </a:spcAft>
              <a:buFont typeface="Arial" panose="020B0604020202020204" pitchFamily="34" charset="0"/>
              <a:buChar char="•"/>
              <a:defRPr/>
            </a:pPr>
            <a:r>
              <a:rPr lang="en-US" sz="1428" kern="0" dirty="0">
                <a:solidFill>
                  <a:schemeClr val="accent5">
                    <a:lumMod val="50000"/>
                  </a:schemeClr>
                </a:solidFill>
                <a:hlinkClick r:id="rId4"/>
              </a:rPr>
              <a:t>Microsoft Virtual Academy</a:t>
            </a:r>
            <a:r>
              <a:rPr lang="en-US" sz="1428" kern="0" dirty="0">
                <a:solidFill>
                  <a:schemeClr val="accent5">
                    <a:lumMod val="50000"/>
                  </a:schemeClr>
                </a:solidFill>
              </a:rPr>
              <a:t> O365 courses for IT Pros</a:t>
            </a:r>
          </a:p>
          <a:p>
            <a:pPr marL="285695" indent="-285695" defTabSz="914224">
              <a:lnSpc>
                <a:spcPct val="90000"/>
              </a:lnSpc>
              <a:spcAft>
                <a:spcPts val="816"/>
              </a:spcAft>
              <a:buFont typeface="Arial" panose="020B0604020202020204" pitchFamily="34" charset="0"/>
              <a:buChar char="•"/>
              <a:defRPr/>
            </a:pPr>
            <a:r>
              <a:rPr lang="en-US" sz="1428" kern="0" dirty="0">
                <a:solidFill>
                  <a:schemeClr val="accent5">
                    <a:lumMod val="50000"/>
                  </a:schemeClr>
                </a:solidFill>
                <a:hlinkClick r:id="rId5"/>
              </a:rPr>
              <a:t>Office 365 Admin Learning Center</a:t>
            </a:r>
            <a:r>
              <a:rPr lang="en-US" sz="1428" kern="0" dirty="0">
                <a:solidFill>
                  <a:schemeClr val="accent5">
                    <a:lumMod val="50000"/>
                  </a:schemeClr>
                </a:solidFill>
              </a:rPr>
              <a:t> </a:t>
            </a:r>
          </a:p>
          <a:p>
            <a:pPr marL="285695" indent="-285695" defTabSz="914224">
              <a:lnSpc>
                <a:spcPct val="90000"/>
              </a:lnSpc>
              <a:spcAft>
                <a:spcPts val="816"/>
              </a:spcAft>
              <a:buFont typeface="Arial" panose="020B0604020202020204" pitchFamily="34" charset="0"/>
              <a:buChar char="•"/>
              <a:defRPr/>
            </a:pPr>
            <a:r>
              <a:rPr lang="en-US" sz="1428" kern="0" dirty="0">
                <a:solidFill>
                  <a:schemeClr val="accent5">
                    <a:lumMod val="50000"/>
                  </a:schemeClr>
                </a:solidFill>
                <a:hlinkClick r:id="rId6"/>
              </a:rPr>
              <a:t>Office for IT Pros</a:t>
            </a:r>
            <a:endParaRPr lang="en-US" sz="1428" kern="0" dirty="0">
              <a:solidFill>
                <a:schemeClr val="accent5">
                  <a:lumMod val="50000"/>
                </a:schemeClr>
              </a:solidFill>
            </a:endParaRPr>
          </a:p>
          <a:p>
            <a:pPr marL="285695" indent="-285695" defTabSz="914224">
              <a:lnSpc>
                <a:spcPct val="90000"/>
              </a:lnSpc>
              <a:spcAft>
                <a:spcPts val="816"/>
              </a:spcAft>
              <a:buFont typeface="Arial" panose="020B0604020202020204" pitchFamily="34" charset="0"/>
              <a:buChar char="•"/>
              <a:defRPr/>
            </a:pPr>
            <a:r>
              <a:rPr lang="en-US" sz="1428" kern="0" dirty="0">
                <a:solidFill>
                  <a:schemeClr val="accent5">
                    <a:lumMod val="50000"/>
                  </a:schemeClr>
                </a:solidFill>
                <a:hlinkClick r:id="rId7"/>
              </a:rPr>
              <a:t>Office help and training</a:t>
            </a:r>
            <a:endParaRPr lang="en-US" sz="1428" kern="0" dirty="0">
              <a:solidFill>
                <a:schemeClr val="accent5">
                  <a:lumMod val="50000"/>
                </a:schemeClr>
              </a:solidFill>
            </a:endParaRPr>
          </a:p>
          <a:p>
            <a:pPr marL="285695" indent="-285695" defTabSz="914224">
              <a:lnSpc>
                <a:spcPct val="90000"/>
              </a:lnSpc>
              <a:spcAft>
                <a:spcPts val="816"/>
              </a:spcAft>
              <a:buFont typeface="Arial" panose="020B0604020202020204" pitchFamily="34" charset="0"/>
              <a:buChar char="•"/>
              <a:defRPr/>
            </a:pPr>
            <a:r>
              <a:rPr lang="en-US" sz="1428" kern="0" dirty="0">
                <a:solidFill>
                  <a:sysClr val="windowText" lastClr="000000"/>
                </a:solidFill>
                <a:hlinkClick r:id="rId8"/>
              </a:rPr>
              <a:t>Microsoft Tech Community </a:t>
            </a:r>
            <a:endParaRPr lang="en-US" sz="1428" kern="0" dirty="0">
              <a:solidFill>
                <a:sysClr val="windowText" lastClr="000000"/>
              </a:solidFill>
            </a:endParaRPr>
          </a:p>
          <a:p>
            <a:pPr marL="285695" indent="-285695" defTabSz="914224">
              <a:lnSpc>
                <a:spcPct val="90000"/>
              </a:lnSpc>
              <a:spcAft>
                <a:spcPts val="816"/>
              </a:spcAft>
              <a:buFont typeface="Arial" panose="020B0604020202020204" pitchFamily="34" charset="0"/>
              <a:buChar char="•"/>
              <a:defRPr/>
            </a:pPr>
            <a:r>
              <a:rPr lang="en-US" sz="1428" kern="0" dirty="0">
                <a:solidFill>
                  <a:sysClr val="windowText" lastClr="000000"/>
                </a:solidFill>
                <a:hlinkClick r:id="rId9"/>
              </a:rPr>
              <a:t>Microsoft Mechanics YouTube channel</a:t>
            </a:r>
            <a:endParaRPr lang="en-US" sz="1224" kern="0" dirty="0">
              <a:solidFill>
                <a:sysClr val="windowText" lastClr="000000"/>
              </a:solidFill>
            </a:endParaRPr>
          </a:p>
          <a:p>
            <a:pPr marL="285695" indent="-285695" defTabSz="914224">
              <a:lnSpc>
                <a:spcPct val="90000"/>
              </a:lnSpc>
              <a:spcAft>
                <a:spcPts val="816"/>
              </a:spcAft>
              <a:buFont typeface="Arial" panose="020B0604020202020204" pitchFamily="34" charset="0"/>
              <a:buChar char="•"/>
              <a:defRPr/>
            </a:pPr>
            <a:r>
              <a:rPr lang="en-US" sz="1428" kern="0" dirty="0">
                <a:solidFill>
                  <a:schemeClr val="accent5">
                    <a:lumMod val="50000"/>
                  </a:schemeClr>
                </a:solidFill>
                <a:hlinkClick r:id="rId10"/>
              </a:rPr>
              <a:t>Service Management Toolkit</a:t>
            </a:r>
            <a:endParaRPr lang="en-US" sz="1428" kern="0" dirty="0">
              <a:solidFill>
                <a:schemeClr val="accent5">
                  <a:lumMod val="50000"/>
                </a:schemeClr>
              </a:solidFill>
            </a:endParaRPr>
          </a:p>
          <a:p>
            <a:pPr marL="285695" indent="-285695" defTabSz="914224">
              <a:lnSpc>
                <a:spcPct val="90000"/>
              </a:lnSpc>
              <a:spcAft>
                <a:spcPts val="816"/>
              </a:spcAft>
              <a:buFont typeface="Arial" panose="020B0604020202020204" pitchFamily="34" charset="0"/>
              <a:buChar char="•"/>
              <a:defRPr/>
            </a:pPr>
            <a:r>
              <a:rPr lang="en-US" sz="1428" kern="0" dirty="0">
                <a:solidFill>
                  <a:sysClr val="windowText" lastClr="000000"/>
                </a:solidFill>
                <a:hlinkClick r:id="rId11"/>
              </a:rPr>
              <a:t>Microsoft Tech Summit FY17 </a:t>
            </a:r>
            <a:endParaRPr lang="en-US" sz="1428" kern="0" dirty="0">
              <a:solidFill>
                <a:sysClr val="windowText" lastClr="000000"/>
              </a:solidFill>
            </a:endParaRPr>
          </a:p>
        </p:txBody>
      </p:sp>
      <p:pic>
        <p:nvPicPr>
          <p:cNvPr id="8" name="Picture 7"/>
          <p:cNvPicPr>
            <a:picLocks noChangeAspect="1"/>
          </p:cNvPicPr>
          <p:nvPr/>
        </p:nvPicPr>
        <p:blipFill>
          <a:blip r:embed="rId12"/>
          <a:stretch>
            <a:fillRect/>
          </a:stretch>
        </p:blipFill>
        <p:spPr>
          <a:xfrm>
            <a:off x="480174" y="3906571"/>
            <a:ext cx="5341553" cy="2980539"/>
          </a:xfrm>
          <a:prstGeom prst="rect">
            <a:avLst/>
          </a:prstGeom>
        </p:spPr>
      </p:pic>
      <p:pic>
        <p:nvPicPr>
          <p:cNvPr id="9" name="Picture 8"/>
          <p:cNvPicPr>
            <a:picLocks noChangeAspect="1"/>
          </p:cNvPicPr>
          <p:nvPr/>
        </p:nvPicPr>
        <p:blipFill>
          <a:blip r:embed="rId13"/>
          <a:stretch>
            <a:fillRect/>
          </a:stretch>
        </p:blipFill>
        <p:spPr>
          <a:xfrm>
            <a:off x="6219420" y="4389945"/>
            <a:ext cx="3980166" cy="1842210"/>
          </a:xfrm>
          <a:prstGeom prst="rect">
            <a:avLst/>
          </a:prstGeom>
          <a:ln>
            <a:solidFill>
              <a:schemeClr val="bg1">
                <a:lumMod val="75000"/>
              </a:schemeClr>
            </a:solidFill>
          </a:ln>
        </p:spPr>
      </p:pic>
      <p:pic>
        <p:nvPicPr>
          <p:cNvPr id="5" name="Picture 4"/>
          <p:cNvPicPr>
            <a:picLocks noChangeAspect="1"/>
          </p:cNvPicPr>
          <p:nvPr/>
        </p:nvPicPr>
        <p:blipFill>
          <a:blip r:embed="rId14"/>
          <a:stretch>
            <a:fillRect/>
          </a:stretch>
        </p:blipFill>
        <p:spPr>
          <a:xfrm>
            <a:off x="10075284" y="5241866"/>
            <a:ext cx="1996966" cy="1440356"/>
          </a:xfrm>
          <a:prstGeom prst="rect">
            <a:avLst/>
          </a:prstGeom>
          <a:ln>
            <a:solidFill>
              <a:schemeClr val="bg1">
                <a:lumMod val="75000"/>
              </a:schemeClr>
            </a:solidFill>
          </a:ln>
        </p:spPr>
      </p:pic>
    </p:spTree>
    <p:extLst>
      <p:ext uri="{BB962C8B-B14F-4D97-AF65-F5344CB8AC3E}">
        <p14:creationId xmlns:p14="http://schemas.microsoft.com/office/powerpoint/2010/main" val="220446387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Deploy, ramp-up on new services and onboard new </a:t>
            </a:r>
            <a:br>
              <a:rPr lang="en-US" sz="3200" dirty="0"/>
            </a:br>
            <a:r>
              <a:rPr lang="en-US" sz="3200" dirty="0"/>
              <a:t>users with Microsoft FastTrack:</a:t>
            </a:r>
            <a:br>
              <a:rPr lang="en-US" sz="3200" dirty="0"/>
            </a:br>
            <a:br>
              <a:rPr lang="en-US" sz="3200" dirty="0"/>
            </a:br>
            <a:r>
              <a:rPr lang="en-US" sz="3200" u="sng" dirty="0">
                <a:hlinkClick r:id="rId2"/>
              </a:rPr>
              <a:t>http://fasttrack.microsoft.com/</a:t>
            </a:r>
            <a:r>
              <a:rPr lang="en-US" sz="3200" dirty="0"/>
              <a:t> </a:t>
            </a:r>
          </a:p>
        </p:txBody>
      </p:sp>
      <p:pic>
        <p:nvPicPr>
          <p:cNvPr id="10" name="Picture Placeholder 9"/>
          <p:cNvPicPr>
            <a:picLocks noGrp="1" noChangeAspect="1"/>
          </p:cNvPicPr>
          <p:nvPr>
            <p:ph type="pic" sz="quarter" idx="10"/>
          </p:nvPr>
        </p:nvPicPr>
        <p:blipFill rotWithShape="1">
          <a:blip r:embed="rId3"/>
          <a:srcRect l="4372" r="36376"/>
          <a:stretch/>
        </p:blipFill>
        <p:spPr/>
      </p:pic>
    </p:spTree>
    <p:extLst>
      <p:ext uri="{BB962C8B-B14F-4D97-AF65-F5344CB8AC3E}">
        <p14:creationId xmlns:p14="http://schemas.microsoft.com/office/powerpoint/2010/main" val="388104071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241426"/>
            <a:ext cx="5486399" cy="2123658"/>
          </a:xfrm>
        </p:spPr>
        <p:txBody>
          <a:bodyPr/>
          <a:lstStyle/>
          <a:p>
            <a:r>
              <a:rPr lang="en-US" sz="2800" dirty="0"/>
              <a:t>Join the Microsoft Tech Community </a:t>
            </a:r>
            <a:br>
              <a:rPr lang="en-US" sz="2800" dirty="0"/>
            </a:br>
            <a:r>
              <a:rPr lang="en-US" sz="2800" dirty="0"/>
              <a:t>to collaborate, share, and learn </a:t>
            </a:r>
            <a:br>
              <a:rPr lang="en-US" sz="2800" dirty="0"/>
            </a:br>
            <a:r>
              <a:rPr lang="en-US" sz="2800" dirty="0"/>
              <a:t>from the experts:</a:t>
            </a:r>
            <a:br>
              <a:rPr lang="en-US" sz="2800" dirty="0"/>
            </a:br>
            <a:br>
              <a:rPr lang="en-US" sz="2800" dirty="0"/>
            </a:br>
            <a:r>
              <a:rPr lang="en-US" sz="2800" u="sng" dirty="0">
                <a:hlinkClick r:id="rId2"/>
              </a:rPr>
              <a:t>http://techcommunity.microsoft.com</a:t>
            </a:r>
            <a:r>
              <a:rPr lang="en-US" sz="2800" dirty="0"/>
              <a:t> </a:t>
            </a:r>
          </a:p>
        </p:txBody>
      </p:sp>
      <p:pic>
        <p:nvPicPr>
          <p:cNvPr id="4" name="Picture Placeholder 3"/>
          <p:cNvPicPr>
            <a:picLocks noGrp="1" noChangeAspect="1"/>
          </p:cNvPicPr>
          <p:nvPr>
            <p:ph type="pic" sz="quarter" idx="10"/>
          </p:nvPr>
        </p:nvPicPr>
        <p:blipFill rotWithShape="1">
          <a:blip r:embed="rId3"/>
          <a:srcRect l="40748"/>
          <a:stretch/>
        </p:blipFill>
        <p:spPr/>
      </p:pic>
    </p:spTree>
    <p:extLst>
      <p:ext uri="{BB962C8B-B14F-4D97-AF65-F5344CB8AC3E}">
        <p14:creationId xmlns:p14="http://schemas.microsoft.com/office/powerpoint/2010/main" val="173242911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pPr>
            <a:r>
              <a:rPr lang="en-US" sz="2400" dirty="0">
                <a:gradFill>
                  <a:gsLst>
                    <a:gs pos="24779">
                      <a:srgbClr val="292929"/>
                    </a:gs>
                    <a:gs pos="52000">
                      <a:srgbClr val="292929"/>
                    </a:gs>
                  </a:gsLst>
                  <a:lin ang="5400000" scaled="1"/>
                </a:gradFill>
                <a:latin typeface="+mn-lt"/>
              </a:rPr>
              <a:t>From your PC or Tablet visit MyIgnite at </a:t>
            </a:r>
            <a:r>
              <a:rPr lang="en-US" sz="2400" dirty="0">
                <a:gradFill>
                  <a:gsLst>
                    <a:gs pos="24779">
                      <a:srgbClr val="292929"/>
                    </a:gs>
                    <a:gs pos="52000">
                      <a:srgbClr val="292929"/>
                    </a:gs>
                  </a:gsLst>
                  <a:lin ang="5400000" scaled="1"/>
                </a:gradFill>
                <a:latin typeface="+mn-lt"/>
                <a:hlinkClick r:id="rId3"/>
              </a:rPr>
              <a:t>http://myignite.microsoft.com</a:t>
            </a:r>
            <a:endParaRPr lang="en-US" sz="2400" dirty="0">
              <a:gradFill>
                <a:gsLst>
                  <a:gs pos="24779">
                    <a:srgbClr val="292929"/>
                  </a:gs>
                  <a:gs pos="52000">
                    <a:srgbClr val="292929"/>
                  </a:gs>
                </a:gsLst>
                <a:lin ang="5400000" scaled="1"/>
              </a:gradFill>
              <a:latin typeface="+mn-lt"/>
            </a:endParaRPr>
          </a:p>
          <a:p>
            <a:pPr defTabSz="932742">
              <a:spcBef>
                <a:spcPct val="0"/>
              </a:spcBef>
            </a:pPr>
            <a:endParaRPr lang="en-US" sz="2400" dirty="0">
              <a:gradFill>
                <a:gsLst>
                  <a:gs pos="24779">
                    <a:srgbClr val="292929"/>
                  </a:gs>
                  <a:gs pos="52000">
                    <a:srgbClr val="292929"/>
                  </a:gs>
                </a:gsLst>
                <a:lin ang="5400000" scaled="1"/>
              </a:gradFill>
              <a:latin typeface="+mn-lt"/>
            </a:endParaRPr>
          </a:p>
          <a:p>
            <a:pPr defTabSz="932742">
              <a:spcBef>
                <a:spcPct val="0"/>
              </a:spcBef>
            </a:pPr>
            <a:r>
              <a:rPr lang="en-US" sz="2400" dirty="0">
                <a:gradFill>
                  <a:gsLst>
                    <a:gs pos="24779">
                      <a:srgbClr val="292929"/>
                    </a:gs>
                    <a:gs pos="52000">
                      <a:srgbClr val="292929"/>
                    </a:gs>
                  </a:gsLst>
                  <a:lin ang="5400000" scaled="1"/>
                </a:gradFill>
                <a:latin typeface="+mn-lt"/>
              </a:rPr>
              <a:t>From your phone download and use the Ignite Mobile App by scanning  the QR code above or visiting </a:t>
            </a:r>
            <a:r>
              <a:rPr lang="en-US" sz="2400" dirty="0">
                <a:gradFill>
                  <a:gsLst>
                    <a:gs pos="24779">
                      <a:srgbClr val="292929"/>
                    </a:gs>
                    <a:gs pos="52000">
                      <a:srgbClr val="292929"/>
                    </a:gs>
                  </a:gsLst>
                  <a:lin ang="5400000" scaled="1"/>
                </a:gradFill>
                <a:latin typeface="+mn-lt"/>
                <a:hlinkClick r:id="rId4"/>
              </a:rPr>
              <a:t>https://aka.ms/ignite.mobileapp</a:t>
            </a:r>
            <a:r>
              <a:rPr lang="en-US" sz="2400" dirty="0">
                <a:gradFill>
                  <a:gsLst>
                    <a:gs pos="24779">
                      <a:srgbClr val="292929"/>
                    </a:gs>
                    <a:gs pos="52000">
                      <a:srgbClr val="292929"/>
                    </a:gs>
                  </a:gsLst>
                  <a:lin ang="5400000" scaled="1"/>
                </a:gradFill>
                <a:latin typeface="+mn-lt"/>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dirty="0">
                <a:gradFill>
                  <a:gsLst>
                    <a:gs pos="24779">
                      <a:srgbClr val="292929"/>
                    </a:gs>
                    <a:gs pos="52000">
                      <a:srgbClr val="292929"/>
                    </a:gs>
                  </a:gsLst>
                  <a:lin ang="5400000" scaled="1"/>
                </a:gradFill>
              </a:rPr>
              <a:t>Please evaluate this session</a:t>
            </a:r>
          </a:p>
          <a:p>
            <a:pPr>
              <a:lnSpc>
                <a:spcPct val="80000"/>
              </a:lnSpc>
            </a:pPr>
            <a:r>
              <a:rPr lang="en-US" sz="3200" dirty="0">
                <a:gradFill>
                  <a:gsLst>
                    <a:gs pos="24779">
                      <a:srgbClr val="292929"/>
                    </a:gs>
                    <a:gs pos="52000">
                      <a:srgbClr val="292929"/>
                    </a:gs>
                  </a:gsLst>
                  <a:lin ang="5400000" scaled="1"/>
                </a:gradFill>
              </a:rPr>
              <a:t>Your feedback is important to us!</a:t>
            </a:r>
            <a:endParaRPr sz="3600" dirty="0">
              <a:gradFill>
                <a:gsLst>
                  <a:gs pos="24779">
                    <a:srgbClr val="292929"/>
                  </a:gs>
                  <a:gs pos="52000">
                    <a:srgbClr val="292929"/>
                  </a:gs>
                </a:gsLst>
                <a:lin ang="5400000" scaled="1"/>
              </a:gradFill>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298678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66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1269419" y="1523176"/>
            <a:ext cx="9900003" cy="5124723"/>
            <a:chOff x="1028038" y="1136312"/>
            <a:chExt cx="9706766" cy="5024694"/>
          </a:xfrm>
        </p:grpSpPr>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415" y="1159210"/>
              <a:ext cx="9675389" cy="5001796"/>
            </a:xfrm>
            <a:prstGeom prst="rect">
              <a:avLst/>
            </a:prstGeom>
          </p:spPr>
        </p:pic>
        <p:sp>
          <p:nvSpPr>
            <p:cNvPr id="38" name="Rectangle 37"/>
            <p:cNvSpPr/>
            <p:nvPr/>
          </p:nvSpPr>
          <p:spPr bwMode="auto">
            <a:xfrm>
              <a:off x="1028038" y="1136312"/>
              <a:ext cx="9706766" cy="5024693"/>
            </a:xfrm>
            <a:prstGeom prst="rect">
              <a:avLst/>
            </a:prstGeom>
            <a:solidFill>
              <a:schemeClr val="bg1">
                <a:alpha val="96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defRPr/>
              </a:pPr>
              <a:endParaRPr lang="en-US" sz="2244"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sp>
        <p:nvSpPr>
          <p:cNvPr id="4" name="Slide Number Placeholder 3"/>
          <p:cNvSpPr>
            <a:spLocks noGrp="1"/>
          </p:cNvSpPr>
          <p:nvPr>
            <p:ph type="sldNum" sz="quarter" idx="12"/>
          </p:nvPr>
        </p:nvSpPr>
        <p:spPr/>
        <p:txBody>
          <a:bodyPr/>
          <a:lstStyle/>
          <a:p>
            <a:pPr defTabSz="932597">
              <a:defRPr/>
            </a:pPr>
            <a:fld id="{727B4C2D-45E2-4621-8491-2995EB46A674}" type="slidenum">
              <a:rPr lang="en-US" sz="1836" kern="0">
                <a:solidFill>
                  <a:srgbClr val="505050"/>
                </a:solidFill>
                <a:latin typeface="Segoe UI"/>
              </a:rPr>
              <a:pPr defTabSz="932597">
                <a:defRPr/>
              </a:pPr>
              <a:t>3</a:t>
            </a:fld>
            <a:endParaRPr lang="en-US" sz="1836" kern="0" dirty="0">
              <a:solidFill>
                <a:srgbClr val="505050"/>
              </a:solidFill>
              <a:latin typeface="Segoe UI"/>
            </a:endParaRPr>
          </a:p>
        </p:txBody>
      </p:sp>
      <p:sp>
        <p:nvSpPr>
          <p:cNvPr id="14" name="TextBox 13"/>
          <p:cNvSpPr txBox="1"/>
          <p:nvPr/>
        </p:nvSpPr>
        <p:spPr>
          <a:xfrm>
            <a:off x="2475571" y="1979723"/>
            <a:ext cx="1843001" cy="583860"/>
          </a:xfrm>
          <a:prstGeom prst="rect">
            <a:avLst/>
          </a:prstGeom>
          <a:noFill/>
        </p:spPr>
        <p:txBody>
          <a:bodyPr wrap="square" lIns="186521" tIns="149217" rIns="186521" bIns="149217" rtlCol="0">
            <a:spAutoFit/>
          </a:bodyPr>
          <a:lstStyle/>
          <a:p>
            <a:pPr algn="ctr" defTabSz="932597">
              <a:lnSpc>
                <a:spcPct val="90000"/>
              </a:lnSpc>
              <a:spcAft>
                <a:spcPts val="612"/>
              </a:spcAft>
              <a:defRPr/>
            </a:pPr>
            <a:r>
              <a:rPr lang="en-US" sz="2040" b="1" kern="0" spc="-102" dirty="0">
                <a:ln w="3175">
                  <a:noFill/>
                </a:ln>
                <a:gradFill>
                  <a:gsLst>
                    <a:gs pos="1250">
                      <a:srgbClr val="505050"/>
                    </a:gs>
                    <a:gs pos="100000">
                      <a:srgbClr val="505050"/>
                    </a:gs>
                  </a:gsLst>
                  <a:lin ang="5400000" scaled="0"/>
                </a:gradFill>
                <a:latin typeface="Segoe UI Light"/>
                <a:cs typeface="Segoe UI" pitchFamily="34" charset="0"/>
              </a:rPr>
              <a:t>LOW</a:t>
            </a:r>
            <a:endParaRPr lang="en-US" sz="2448" b="1" kern="0" spc="-102" dirty="0">
              <a:ln w="3175">
                <a:noFill/>
              </a:ln>
              <a:gradFill>
                <a:gsLst>
                  <a:gs pos="1250">
                    <a:srgbClr val="505050"/>
                  </a:gs>
                  <a:gs pos="100000">
                    <a:srgbClr val="505050"/>
                  </a:gs>
                </a:gsLst>
                <a:lin ang="5400000" scaled="0"/>
              </a:gradFill>
              <a:latin typeface="Segoe UI Light"/>
              <a:cs typeface="Segoe UI" pitchFamily="34" charset="0"/>
            </a:endParaRPr>
          </a:p>
        </p:txBody>
      </p:sp>
      <p:sp>
        <p:nvSpPr>
          <p:cNvPr id="15" name="TextBox 14"/>
          <p:cNvSpPr txBox="1"/>
          <p:nvPr/>
        </p:nvSpPr>
        <p:spPr>
          <a:xfrm>
            <a:off x="5474201" y="1988001"/>
            <a:ext cx="1843001" cy="583860"/>
          </a:xfrm>
          <a:prstGeom prst="rect">
            <a:avLst/>
          </a:prstGeom>
          <a:noFill/>
        </p:spPr>
        <p:txBody>
          <a:bodyPr wrap="square" lIns="186521" tIns="149217" rIns="186521" bIns="149217" rtlCol="0">
            <a:spAutoFit/>
          </a:bodyPr>
          <a:lstStyle/>
          <a:p>
            <a:pPr algn="ctr" defTabSz="932597">
              <a:lnSpc>
                <a:spcPct val="90000"/>
              </a:lnSpc>
              <a:spcAft>
                <a:spcPts val="612"/>
              </a:spcAft>
              <a:defRPr/>
            </a:pPr>
            <a:r>
              <a:rPr lang="en-US" sz="2040" kern="0" spc="-102" dirty="0">
                <a:ln w="3175">
                  <a:noFill/>
                </a:ln>
                <a:gradFill>
                  <a:gsLst>
                    <a:gs pos="1250">
                      <a:srgbClr val="505050"/>
                    </a:gs>
                    <a:gs pos="100000">
                      <a:srgbClr val="505050"/>
                    </a:gs>
                  </a:gsLst>
                  <a:lin ang="5400000" scaled="0"/>
                </a:gradFill>
                <a:latin typeface="Segoe UI Light"/>
                <a:cs typeface="Segoe UI" pitchFamily="34" charset="0"/>
              </a:rPr>
              <a:t>MEDIUM</a:t>
            </a:r>
          </a:p>
        </p:txBody>
      </p:sp>
      <p:sp>
        <p:nvSpPr>
          <p:cNvPr id="16" name="TextBox 15"/>
          <p:cNvSpPr txBox="1"/>
          <p:nvPr/>
        </p:nvSpPr>
        <p:spPr>
          <a:xfrm>
            <a:off x="8472832" y="2007532"/>
            <a:ext cx="1843001" cy="583860"/>
          </a:xfrm>
          <a:prstGeom prst="rect">
            <a:avLst/>
          </a:prstGeom>
          <a:noFill/>
        </p:spPr>
        <p:txBody>
          <a:bodyPr wrap="square" lIns="186521" tIns="149217" rIns="186521" bIns="149217" rtlCol="0">
            <a:spAutoFit/>
          </a:bodyPr>
          <a:lstStyle/>
          <a:p>
            <a:pPr algn="ctr" defTabSz="932597">
              <a:lnSpc>
                <a:spcPct val="90000"/>
              </a:lnSpc>
              <a:spcAft>
                <a:spcPts val="612"/>
              </a:spcAft>
              <a:defRPr/>
            </a:pPr>
            <a:r>
              <a:rPr lang="en-US" sz="2040" kern="0" spc="-102" dirty="0">
                <a:ln w="3175">
                  <a:noFill/>
                </a:ln>
                <a:gradFill>
                  <a:gsLst>
                    <a:gs pos="1250">
                      <a:srgbClr val="505050"/>
                    </a:gs>
                    <a:gs pos="100000">
                      <a:srgbClr val="505050"/>
                    </a:gs>
                  </a:gsLst>
                  <a:lin ang="5400000" scaled="0"/>
                </a:gradFill>
                <a:latin typeface="Segoe UI Light"/>
                <a:cs typeface="Segoe UI" pitchFamily="34" charset="0"/>
              </a:rPr>
              <a:t>HIGH</a:t>
            </a:r>
          </a:p>
        </p:txBody>
      </p:sp>
      <p:cxnSp>
        <p:nvCxnSpPr>
          <p:cNvPr id="17" name="Straight Connector 16"/>
          <p:cNvCxnSpPr/>
          <p:nvPr/>
        </p:nvCxnSpPr>
        <p:spPr>
          <a:xfrm>
            <a:off x="1977444" y="1565598"/>
            <a:ext cx="9339953" cy="0"/>
          </a:xfrm>
          <a:prstGeom prst="line">
            <a:avLst/>
          </a:prstGeom>
          <a:ln w="127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29291" y="1236210"/>
            <a:ext cx="3165726" cy="704779"/>
          </a:xfrm>
          <a:prstGeom prst="rect">
            <a:avLst/>
          </a:prstGeom>
          <a:solidFill>
            <a:schemeClr val="bg1"/>
          </a:solidFill>
        </p:spPr>
        <p:txBody>
          <a:bodyPr wrap="square" lIns="186521" tIns="149217" rIns="186521" bIns="149217" rtlCol="0">
            <a:spAutoFit/>
          </a:bodyPr>
          <a:lstStyle>
            <a:defPPr>
              <a:defRPr lang="en-US"/>
            </a:defPPr>
            <a:lvl1pPr algn="ctr" defTabSz="914400">
              <a:lnSpc>
                <a:spcPct val="90000"/>
              </a:lnSpc>
              <a:spcAft>
                <a:spcPts val="600"/>
              </a:spcAft>
              <a:defRPr sz="4200" spc="-100">
                <a:ln w="3175">
                  <a:noFill/>
                </a:ln>
                <a:gradFill>
                  <a:gsLst>
                    <a:gs pos="1250">
                      <a:schemeClr val="tx1"/>
                    </a:gs>
                    <a:gs pos="100000">
                      <a:schemeClr val="tx1"/>
                    </a:gs>
                  </a:gsLst>
                  <a:lin ang="5400000" scaled="0"/>
                </a:gradFill>
                <a:latin typeface="+mj-lt"/>
                <a:cs typeface="Segoe UI" pitchFamily="34" charset="0"/>
              </a:defRPr>
            </a:lvl1pPr>
          </a:lstStyle>
          <a:p>
            <a:pPr defTabSz="932597">
              <a:spcAft>
                <a:spcPts val="612"/>
              </a:spcAft>
              <a:defRPr/>
            </a:pPr>
            <a:r>
              <a:rPr lang="en-US" sz="2856" kern="0" spc="-102" dirty="0">
                <a:gradFill>
                  <a:gsLst>
                    <a:gs pos="1250">
                      <a:srgbClr val="505050"/>
                    </a:gs>
                    <a:gs pos="100000">
                      <a:srgbClr val="505050"/>
                    </a:gs>
                  </a:gsLst>
                  <a:lin ang="5400000" scaled="0"/>
                </a:gradFill>
                <a:latin typeface="Segoe UI Light"/>
              </a:rPr>
              <a:t>CLOUD MATURITY</a:t>
            </a:r>
          </a:p>
        </p:txBody>
      </p:sp>
      <p:pic>
        <p:nvPicPr>
          <p:cNvPr id="20" name="Picture 2" descr="http://simpleicon.com/wp-content/uploads/cloud-10.pn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3031853" y="2417857"/>
            <a:ext cx="720821" cy="7208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impleicon.com/wp-content/uploads/cloud-10.pn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5543349" y="2417857"/>
            <a:ext cx="720821" cy="72082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simpleicon.com/wp-content/uploads/cloud-10.pn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6276115" y="2417857"/>
            <a:ext cx="720821" cy="72082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simpleicon.com/wp-content/uploads/cloud-10.pn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8338226" y="2358562"/>
            <a:ext cx="720821" cy="72082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impleicon.com/wp-content/uploads/cloud-10.pn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9079549" y="2358562"/>
            <a:ext cx="720821" cy="72082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impleicon.com/wp-content/uploads/cloud-10.pn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9820872" y="2358562"/>
            <a:ext cx="720821" cy="72082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319567" y="3038525"/>
            <a:ext cx="2220541" cy="270285"/>
          </a:xfrm>
          <a:prstGeom prst="rect">
            <a:avLst/>
          </a:prstGeom>
        </p:spPr>
        <p:txBody>
          <a:bodyPr wrap="none">
            <a:spAutoFit/>
          </a:bodyPr>
          <a:lstStyle/>
          <a:p>
            <a:pPr algn="ctr" defTabSz="932597">
              <a:defRPr/>
            </a:pPr>
            <a:r>
              <a:rPr lang="en-US" sz="1122" kern="0" dirty="0">
                <a:gradFill>
                  <a:gsLst>
                    <a:gs pos="2917">
                      <a:srgbClr val="505050"/>
                    </a:gs>
                    <a:gs pos="30000">
                      <a:srgbClr val="505050"/>
                    </a:gs>
                  </a:gsLst>
                  <a:lin ang="5400000" scaled="0"/>
                </a:gradFill>
                <a:latin typeface="Segoe UI"/>
              </a:rPr>
              <a:t>1-2 cloud products widely used</a:t>
            </a:r>
          </a:p>
        </p:txBody>
      </p:sp>
      <p:sp>
        <p:nvSpPr>
          <p:cNvPr id="34" name="Rectangle 33"/>
          <p:cNvSpPr/>
          <p:nvPr/>
        </p:nvSpPr>
        <p:spPr>
          <a:xfrm>
            <a:off x="5249451" y="3038525"/>
            <a:ext cx="2220541" cy="270285"/>
          </a:xfrm>
          <a:prstGeom prst="rect">
            <a:avLst/>
          </a:prstGeom>
        </p:spPr>
        <p:txBody>
          <a:bodyPr wrap="none">
            <a:spAutoFit/>
          </a:bodyPr>
          <a:lstStyle/>
          <a:p>
            <a:pPr algn="ctr" defTabSz="932597">
              <a:defRPr/>
            </a:pPr>
            <a:r>
              <a:rPr lang="en-US" sz="1122" kern="0" dirty="0">
                <a:gradFill>
                  <a:gsLst>
                    <a:gs pos="2917">
                      <a:srgbClr val="505050"/>
                    </a:gs>
                    <a:gs pos="30000">
                      <a:srgbClr val="505050"/>
                    </a:gs>
                  </a:gsLst>
                  <a:lin ang="5400000" scaled="0"/>
                </a:gradFill>
                <a:latin typeface="Segoe UI"/>
              </a:rPr>
              <a:t>3-4 cloud products widely used</a:t>
            </a:r>
          </a:p>
        </p:txBody>
      </p:sp>
      <p:sp>
        <p:nvSpPr>
          <p:cNvPr id="35" name="Rectangle 34"/>
          <p:cNvSpPr/>
          <p:nvPr/>
        </p:nvSpPr>
        <p:spPr>
          <a:xfrm>
            <a:off x="8360389" y="3038525"/>
            <a:ext cx="2182938" cy="270285"/>
          </a:xfrm>
          <a:prstGeom prst="rect">
            <a:avLst/>
          </a:prstGeom>
        </p:spPr>
        <p:txBody>
          <a:bodyPr wrap="none">
            <a:spAutoFit/>
          </a:bodyPr>
          <a:lstStyle/>
          <a:p>
            <a:pPr algn="ctr" defTabSz="932597">
              <a:defRPr/>
            </a:pPr>
            <a:r>
              <a:rPr lang="en-US" sz="1122" kern="0" dirty="0">
                <a:gradFill>
                  <a:gsLst>
                    <a:gs pos="2917">
                      <a:srgbClr val="505050"/>
                    </a:gs>
                    <a:gs pos="30000">
                      <a:srgbClr val="505050"/>
                    </a:gs>
                  </a:gsLst>
                  <a:lin ang="5400000" scaled="0"/>
                </a:gradFill>
                <a:latin typeface="Segoe UI"/>
              </a:rPr>
              <a:t>5+ cloud products widely used</a:t>
            </a:r>
          </a:p>
        </p:txBody>
      </p:sp>
      <p:graphicFrame>
        <p:nvGraphicFramePr>
          <p:cNvPr id="25" name="Table 24"/>
          <p:cNvGraphicFramePr>
            <a:graphicFrameLocks noGrp="1"/>
          </p:cNvGraphicFramePr>
          <p:nvPr>
            <p:extLst/>
          </p:nvPr>
        </p:nvGraphicFramePr>
        <p:xfrm>
          <a:off x="-650840" y="3530641"/>
          <a:ext cx="12029482" cy="3524208"/>
        </p:xfrm>
        <a:graphic>
          <a:graphicData uri="http://schemas.openxmlformats.org/drawingml/2006/table">
            <a:tbl>
              <a:tblPr firstRow="1" bandRow="1">
                <a:tableStyleId>{5C22544A-7EE6-4342-B048-85BDC9FD1C3A}</a:tableStyleId>
              </a:tblPr>
              <a:tblGrid>
                <a:gridCol w="2743072">
                  <a:extLst>
                    <a:ext uri="{9D8B030D-6E8A-4147-A177-3AD203B41FA5}">
                      <a16:colId xmlns:a16="http://schemas.microsoft.com/office/drawing/2014/main" val="20000"/>
                    </a:ext>
                  </a:extLst>
                </a:gridCol>
                <a:gridCol w="2986898">
                  <a:extLst>
                    <a:ext uri="{9D8B030D-6E8A-4147-A177-3AD203B41FA5}">
                      <a16:colId xmlns:a16="http://schemas.microsoft.com/office/drawing/2014/main" val="20002"/>
                    </a:ext>
                  </a:extLst>
                </a:gridCol>
                <a:gridCol w="2986898">
                  <a:extLst>
                    <a:ext uri="{9D8B030D-6E8A-4147-A177-3AD203B41FA5}">
                      <a16:colId xmlns:a16="http://schemas.microsoft.com/office/drawing/2014/main" val="20003"/>
                    </a:ext>
                  </a:extLst>
                </a:gridCol>
                <a:gridCol w="3312614">
                  <a:extLst>
                    <a:ext uri="{9D8B030D-6E8A-4147-A177-3AD203B41FA5}">
                      <a16:colId xmlns:a16="http://schemas.microsoft.com/office/drawing/2014/main" val="20004"/>
                    </a:ext>
                  </a:extLst>
                </a:gridCol>
              </a:tblGrid>
              <a:tr h="599993">
                <a:tc>
                  <a:txBody>
                    <a:bodyPr/>
                    <a:lstStyle/>
                    <a:p>
                      <a:pPr marL="0" algn="r" defTabSz="914400" rtl="0" eaLnBrk="1" latinLnBrk="0" hangingPunct="1"/>
                      <a:r>
                        <a:rPr lang="en-US" sz="1200" b="1" kern="1200" dirty="0">
                          <a:gradFill>
                            <a:gsLst>
                              <a:gs pos="2917">
                                <a:srgbClr val="505050"/>
                              </a:gs>
                              <a:gs pos="30000">
                                <a:srgbClr val="505050"/>
                              </a:gs>
                            </a:gsLst>
                            <a:lin ang="5400000" scaled="0"/>
                          </a:gradFill>
                          <a:latin typeface="+mn-lt"/>
                          <a:ea typeface="+mn-ea"/>
                          <a:cs typeface="+mn-cs"/>
                        </a:rPr>
                        <a:t>Profile</a:t>
                      </a:r>
                    </a:p>
                  </a:txBody>
                  <a:tcPr marL="93260" marR="93260" marT="46630" marB="4663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0" kern="1200" dirty="0">
                          <a:gradFill>
                            <a:gsLst>
                              <a:gs pos="2917">
                                <a:srgbClr val="505050"/>
                              </a:gs>
                              <a:gs pos="30000">
                                <a:srgbClr val="505050"/>
                              </a:gs>
                            </a:gsLst>
                            <a:lin ang="5400000" scaled="0"/>
                          </a:gradFill>
                          <a:latin typeface="+mn-lt"/>
                          <a:ea typeface="+mn-ea"/>
                          <a:cs typeface="+mn-cs"/>
                        </a:rPr>
                        <a:t>Mostly Enterprise</a:t>
                      </a:r>
                    </a:p>
                  </a:txBody>
                  <a:tcPr marL="93260" marR="93260" marT="46630" marB="4663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0" kern="1200" dirty="0">
                          <a:gradFill>
                            <a:gsLst>
                              <a:gs pos="2917">
                                <a:srgbClr val="505050"/>
                              </a:gs>
                              <a:gs pos="30000">
                                <a:srgbClr val="505050"/>
                              </a:gs>
                            </a:gsLst>
                            <a:lin ang="5400000" scaled="0"/>
                          </a:gradFill>
                          <a:latin typeface="+mn-lt"/>
                          <a:ea typeface="+mn-ea"/>
                          <a:cs typeface="+mn-cs"/>
                        </a:rPr>
                        <a:t>Mostly Enterprise</a:t>
                      </a:r>
                    </a:p>
                  </a:txBody>
                  <a:tcPr marL="93260" marR="93260" marT="46630" marB="4663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0" kern="1200" dirty="0">
                          <a:gradFill>
                            <a:gsLst>
                              <a:gs pos="2917">
                                <a:srgbClr val="505050"/>
                              </a:gs>
                              <a:gs pos="30000">
                                <a:srgbClr val="505050"/>
                              </a:gs>
                            </a:gsLst>
                            <a:lin ang="5400000" scaled="0"/>
                          </a:gradFill>
                          <a:latin typeface="+mn-lt"/>
                          <a:ea typeface="+mn-ea"/>
                          <a:cs typeface="+mn-cs"/>
                        </a:rPr>
                        <a:t>Evenly Distributed: Mid Market and</a:t>
                      </a:r>
                      <a:r>
                        <a:rPr lang="en-US" sz="1400" b="0" kern="1200" baseline="0" dirty="0">
                          <a:gradFill>
                            <a:gsLst>
                              <a:gs pos="2917">
                                <a:srgbClr val="505050"/>
                              </a:gs>
                              <a:gs pos="30000">
                                <a:srgbClr val="505050"/>
                              </a:gs>
                            </a:gsLst>
                            <a:lin ang="5400000" scaled="0"/>
                          </a:gradFill>
                          <a:latin typeface="+mn-lt"/>
                          <a:ea typeface="+mn-ea"/>
                          <a:cs typeface="+mn-cs"/>
                        </a:rPr>
                        <a:t> Enterprise</a:t>
                      </a:r>
                    </a:p>
                  </a:txBody>
                  <a:tcPr marL="93260" marR="93260" marT="46630" marB="4663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47049">
                <a:tc>
                  <a:txBody>
                    <a:bodyPr/>
                    <a:lstStyle/>
                    <a:p>
                      <a:pPr marL="0" algn="r" defTabSz="914400" rtl="0" eaLnBrk="1" latinLnBrk="0" hangingPunct="1"/>
                      <a:r>
                        <a:rPr lang="en-US" sz="1200" b="1" kern="1200" dirty="0">
                          <a:gradFill>
                            <a:gsLst>
                              <a:gs pos="2917">
                                <a:srgbClr val="505050"/>
                              </a:gs>
                              <a:gs pos="30000">
                                <a:srgbClr val="505050"/>
                              </a:gs>
                            </a:gsLst>
                            <a:lin ang="5400000" scaled="0"/>
                          </a:gradFill>
                          <a:latin typeface="+mn-lt"/>
                          <a:ea typeface="+mn-ea"/>
                          <a:cs typeface="+mn-cs"/>
                        </a:rPr>
                        <a:t>Philosophy</a:t>
                      </a:r>
                    </a:p>
                  </a:txBody>
                  <a:tcPr marL="93260" marR="93260" marT="46630" marB="4663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0" kern="1200" dirty="0">
                          <a:gradFill>
                            <a:gsLst>
                              <a:gs pos="2917">
                                <a:srgbClr val="505050"/>
                              </a:gs>
                              <a:gs pos="30000">
                                <a:srgbClr val="505050"/>
                              </a:gs>
                            </a:gsLst>
                            <a:lin ang="5400000" scaled="0"/>
                          </a:gradFill>
                          <a:latin typeface="+mn-lt"/>
                          <a:ea typeface="+mn-ea"/>
                          <a:cs typeface="+mn-cs"/>
                        </a:rPr>
                        <a:t>Systems-Orientation</a:t>
                      </a:r>
                    </a:p>
                  </a:txBody>
                  <a:tcPr marL="93260" marR="93260" marT="46630" marB="4663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0" kern="1200" dirty="0">
                          <a:gradFill>
                            <a:gsLst>
                              <a:gs pos="2917">
                                <a:srgbClr val="505050"/>
                              </a:gs>
                              <a:gs pos="30000">
                                <a:srgbClr val="505050"/>
                              </a:gs>
                            </a:gsLst>
                            <a:lin ang="5400000" scaled="0"/>
                          </a:gradFill>
                          <a:latin typeface="+mn-lt"/>
                          <a:ea typeface="+mn-ea"/>
                          <a:cs typeface="+mn-cs"/>
                        </a:rPr>
                        <a:t>Systems-Orientation</a:t>
                      </a:r>
                      <a:r>
                        <a:rPr lang="en-US" sz="1400" b="0" kern="1200" baseline="0" dirty="0">
                          <a:gradFill>
                            <a:gsLst>
                              <a:gs pos="2917">
                                <a:srgbClr val="505050"/>
                              </a:gs>
                              <a:gs pos="30000">
                                <a:srgbClr val="505050"/>
                              </a:gs>
                            </a:gsLst>
                            <a:lin ang="5400000" scaled="0"/>
                          </a:gradFill>
                          <a:latin typeface="+mn-lt"/>
                          <a:ea typeface="+mn-ea"/>
                          <a:cs typeface="+mn-cs"/>
                        </a:rPr>
                        <a:t> with Increasing Agile Orientation</a:t>
                      </a:r>
                      <a:endParaRPr lang="en-US" sz="1400" b="0" kern="1200" dirty="0">
                        <a:gradFill>
                          <a:gsLst>
                            <a:gs pos="2917">
                              <a:srgbClr val="505050"/>
                            </a:gs>
                            <a:gs pos="30000">
                              <a:srgbClr val="505050"/>
                            </a:gs>
                          </a:gsLst>
                          <a:lin ang="5400000" scaled="0"/>
                        </a:gradFill>
                        <a:latin typeface="+mn-lt"/>
                        <a:ea typeface="+mn-ea"/>
                        <a:cs typeface="+mn-cs"/>
                      </a:endParaRPr>
                    </a:p>
                  </a:txBody>
                  <a:tcPr marL="93260" marR="93260" marT="46630" marB="4663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0" kern="1200" dirty="0">
                          <a:gradFill>
                            <a:gsLst>
                              <a:gs pos="2917">
                                <a:srgbClr val="505050"/>
                              </a:gs>
                              <a:gs pos="30000">
                                <a:srgbClr val="505050"/>
                              </a:gs>
                            </a:gsLst>
                            <a:lin ang="5400000" scaled="0"/>
                          </a:gradFill>
                          <a:latin typeface="+mn-lt"/>
                          <a:ea typeface="+mn-ea"/>
                          <a:cs typeface="+mn-cs"/>
                        </a:rPr>
                        <a:t>Highest Systems-Orientation AND</a:t>
                      </a:r>
                    </a:p>
                    <a:p>
                      <a:pPr marL="0" algn="ctr" defTabSz="914400" rtl="0" eaLnBrk="1" latinLnBrk="0" hangingPunct="1"/>
                      <a:r>
                        <a:rPr lang="en-US" sz="1400" b="0" kern="1200" dirty="0">
                          <a:gradFill>
                            <a:gsLst>
                              <a:gs pos="2917">
                                <a:srgbClr val="505050"/>
                              </a:gs>
                              <a:gs pos="30000">
                                <a:srgbClr val="505050"/>
                              </a:gs>
                            </a:gsLst>
                            <a:lin ang="5400000" scaled="0"/>
                          </a:gradFill>
                          <a:latin typeface="+mn-lt"/>
                          <a:ea typeface="+mn-ea"/>
                          <a:cs typeface="+mn-cs"/>
                        </a:rPr>
                        <a:t>Highest Agile Orientation (polarized)</a:t>
                      </a:r>
                    </a:p>
                  </a:txBody>
                  <a:tcPr marL="93260" marR="93260" marT="46630" marB="4663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56738">
                <a:tc>
                  <a:txBody>
                    <a:bodyPr/>
                    <a:lstStyle/>
                    <a:p>
                      <a:pPr marL="0" algn="r" defTabSz="914400" rtl="0" eaLnBrk="1" latinLnBrk="0" hangingPunct="1"/>
                      <a:r>
                        <a:rPr lang="en-US" sz="1200" b="1" kern="1200" dirty="0">
                          <a:gradFill>
                            <a:gsLst>
                              <a:gs pos="2917">
                                <a:srgbClr val="505050"/>
                              </a:gs>
                              <a:gs pos="30000">
                                <a:srgbClr val="505050"/>
                              </a:gs>
                            </a:gsLst>
                            <a:lin ang="5400000" scaled="0"/>
                          </a:gradFill>
                          <a:latin typeface="+mn-lt"/>
                          <a:ea typeface="+mn-ea"/>
                          <a:cs typeface="+mn-cs"/>
                        </a:rPr>
                        <a:t>Current Initiatives</a:t>
                      </a:r>
                    </a:p>
                  </a:txBody>
                  <a:tcPr marL="93260" marR="93260" marT="46630" marB="4663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0" kern="1200" dirty="0">
                          <a:gradFill>
                            <a:gsLst>
                              <a:gs pos="2917">
                                <a:srgbClr val="505050"/>
                              </a:gs>
                              <a:gs pos="30000">
                                <a:srgbClr val="505050"/>
                              </a:gs>
                            </a:gsLst>
                            <a:lin ang="5400000" scaled="0"/>
                          </a:gradFill>
                          <a:latin typeface="+mn-lt"/>
                          <a:ea typeface="+mn-ea"/>
                          <a:cs typeface="+mn-cs"/>
                        </a:rPr>
                        <a:t>Security &amp; </a:t>
                      </a:r>
                    </a:p>
                    <a:p>
                      <a:pPr marL="0" algn="ctr" defTabSz="914400" rtl="0" eaLnBrk="1" latinLnBrk="0" hangingPunct="1"/>
                      <a:r>
                        <a:rPr lang="en-US" sz="1400" b="0" kern="1200" dirty="0">
                          <a:gradFill>
                            <a:gsLst>
                              <a:gs pos="2917">
                                <a:srgbClr val="505050"/>
                              </a:gs>
                              <a:gs pos="30000">
                                <a:srgbClr val="505050"/>
                              </a:gs>
                            </a:gsLst>
                            <a:lin ang="5400000" scaled="0"/>
                          </a:gradFill>
                          <a:latin typeface="+mn-lt"/>
                          <a:ea typeface="+mn-ea"/>
                          <a:cs typeface="+mn-cs"/>
                        </a:rPr>
                        <a:t>Application</a:t>
                      </a:r>
                      <a:r>
                        <a:rPr lang="en-US" sz="1400" b="0" kern="1200" baseline="0" dirty="0">
                          <a:gradFill>
                            <a:gsLst>
                              <a:gs pos="2917">
                                <a:srgbClr val="505050"/>
                              </a:gs>
                              <a:gs pos="30000">
                                <a:srgbClr val="505050"/>
                              </a:gs>
                            </a:gsLst>
                            <a:lin ang="5400000" scaled="0"/>
                          </a:gradFill>
                          <a:latin typeface="+mn-lt"/>
                          <a:ea typeface="+mn-ea"/>
                          <a:cs typeface="+mn-cs"/>
                        </a:rPr>
                        <a:t> Development</a:t>
                      </a:r>
                      <a:endParaRPr lang="en-US" sz="1400" b="0" kern="1200" dirty="0">
                        <a:gradFill>
                          <a:gsLst>
                            <a:gs pos="2917">
                              <a:srgbClr val="505050"/>
                            </a:gs>
                            <a:gs pos="30000">
                              <a:srgbClr val="505050"/>
                            </a:gs>
                          </a:gsLst>
                          <a:lin ang="5400000" scaled="0"/>
                        </a:gradFill>
                        <a:latin typeface="+mn-lt"/>
                        <a:ea typeface="+mn-ea"/>
                        <a:cs typeface="+mn-cs"/>
                      </a:endParaRPr>
                    </a:p>
                  </a:txBody>
                  <a:tcPr marL="93260" marR="93260" marT="46630" marB="4663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0" kern="1200" dirty="0">
                          <a:gradFill>
                            <a:gsLst>
                              <a:gs pos="2917">
                                <a:srgbClr val="505050"/>
                              </a:gs>
                              <a:gs pos="30000">
                                <a:srgbClr val="505050"/>
                              </a:gs>
                            </a:gsLst>
                            <a:lin ang="5400000" scaled="0"/>
                          </a:gradFill>
                          <a:latin typeface="+mn-lt"/>
                          <a:ea typeface="+mn-ea"/>
                          <a:cs typeface="+mn-cs"/>
                        </a:rPr>
                        <a:t>Security &amp;</a:t>
                      </a:r>
                    </a:p>
                    <a:p>
                      <a:pPr marL="0" algn="ctr" defTabSz="914400" rtl="0" eaLnBrk="1" latinLnBrk="0" hangingPunct="1"/>
                      <a:r>
                        <a:rPr lang="en-US" sz="1400" b="0" kern="1200" dirty="0">
                          <a:gradFill>
                            <a:gsLst>
                              <a:gs pos="2917">
                                <a:srgbClr val="505050"/>
                              </a:gs>
                              <a:gs pos="30000">
                                <a:srgbClr val="505050"/>
                              </a:gs>
                            </a:gsLst>
                            <a:lin ang="5400000" scaled="0"/>
                          </a:gradFill>
                          <a:latin typeface="+mn-lt"/>
                          <a:ea typeface="+mn-ea"/>
                          <a:cs typeface="+mn-cs"/>
                        </a:rPr>
                        <a:t>End User Adoption</a:t>
                      </a:r>
                      <a:r>
                        <a:rPr lang="en-US" sz="1400" b="0" kern="1200" baseline="0" dirty="0">
                          <a:gradFill>
                            <a:gsLst>
                              <a:gs pos="2917">
                                <a:srgbClr val="505050"/>
                              </a:gs>
                              <a:gs pos="30000">
                                <a:srgbClr val="505050"/>
                              </a:gs>
                            </a:gsLst>
                            <a:lin ang="5400000" scaled="0"/>
                          </a:gradFill>
                          <a:latin typeface="+mn-lt"/>
                          <a:ea typeface="+mn-ea"/>
                          <a:cs typeface="+mn-cs"/>
                        </a:rPr>
                        <a:t> </a:t>
                      </a:r>
                      <a:endParaRPr lang="en-US" sz="1400" b="0" kern="1200" dirty="0">
                        <a:gradFill>
                          <a:gsLst>
                            <a:gs pos="2917">
                              <a:srgbClr val="505050"/>
                            </a:gs>
                            <a:gs pos="30000">
                              <a:srgbClr val="505050"/>
                            </a:gs>
                          </a:gsLst>
                          <a:lin ang="5400000" scaled="0"/>
                        </a:gradFill>
                        <a:latin typeface="+mn-lt"/>
                        <a:ea typeface="+mn-ea"/>
                        <a:cs typeface="+mn-cs"/>
                      </a:endParaRPr>
                    </a:p>
                  </a:txBody>
                  <a:tcPr marL="93260" marR="93260" marT="46630" marB="4663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0" kern="1200" dirty="0">
                          <a:gradFill>
                            <a:gsLst>
                              <a:gs pos="2917">
                                <a:srgbClr val="505050"/>
                              </a:gs>
                              <a:gs pos="30000">
                                <a:srgbClr val="505050"/>
                              </a:gs>
                            </a:gsLst>
                            <a:lin ang="5400000" scaled="0"/>
                          </a:gradFill>
                          <a:latin typeface="+mn-lt"/>
                          <a:ea typeface="+mn-ea"/>
                          <a:cs typeface="+mn-cs"/>
                        </a:rPr>
                        <a:t>Security &amp;</a:t>
                      </a:r>
                    </a:p>
                    <a:p>
                      <a:pPr marL="0" algn="ctr" defTabSz="914400" rtl="0" eaLnBrk="1" latinLnBrk="0" hangingPunct="1"/>
                      <a:r>
                        <a:rPr lang="en-US" sz="1400" b="0" kern="1200" dirty="0">
                          <a:gradFill>
                            <a:gsLst>
                              <a:gs pos="2917">
                                <a:srgbClr val="505050"/>
                              </a:gs>
                              <a:gs pos="30000">
                                <a:srgbClr val="505050"/>
                              </a:gs>
                            </a:gsLst>
                            <a:lin ang="5400000" scaled="0"/>
                          </a:gradFill>
                          <a:latin typeface="+mn-lt"/>
                          <a:ea typeface="+mn-ea"/>
                          <a:cs typeface="+mn-cs"/>
                        </a:rPr>
                        <a:t>Application</a:t>
                      </a:r>
                      <a:r>
                        <a:rPr lang="en-US" sz="1400" b="0" kern="1200" baseline="0" dirty="0">
                          <a:gradFill>
                            <a:gsLst>
                              <a:gs pos="2917">
                                <a:srgbClr val="505050"/>
                              </a:gs>
                              <a:gs pos="30000">
                                <a:srgbClr val="505050"/>
                              </a:gs>
                            </a:gsLst>
                            <a:lin ang="5400000" scaled="0"/>
                          </a:gradFill>
                          <a:latin typeface="+mn-lt"/>
                          <a:ea typeface="+mn-ea"/>
                          <a:cs typeface="+mn-cs"/>
                        </a:rPr>
                        <a:t> Development</a:t>
                      </a:r>
                      <a:endParaRPr lang="en-US" sz="1400" b="0" kern="1200" dirty="0">
                        <a:gradFill>
                          <a:gsLst>
                            <a:gs pos="2917">
                              <a:srgbClr val="505050"/>
                            </a:gs>
                            <a:gs pos="30000">
                              <a:srgbClr val="505050"/>
                            </a:gs>
                          </a:gsLst>
                          <a:lin ang="5400000" scaled="0"/>
                        </a:gradFill>
                        <a:latin typeface="+mn-lt"/>
                        <a:ea typeface="+mn-ea"/>
                        <a:cs typeface="+mn-cs"/>
                      </a:endParaRPr>
                    </a:p>
                  </a:txBody>
                  <a:tcPr marL="93260" marR="93260" marT="46630" marB="4663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63690">
                <a:tc>
                  <a:txBody>
                    <a:bodyPr/>
                    <a:lstStyle/>
                    <a:p>
                      <a:pPr marL="0" algn="r" defTabSz="914400" rtl="0" eaLnBrk="1" latinLnBrk="0" hangingPunct="1"/>
                      <a:r>
                        <a:rPr lang="en-US" sz="1200" b="1" kern="1200" dirty="0">
                          <a:gradFill>
                            <a:gsLst>
                              <a:gs pos="2917">
                                <a:srgbClr val="505050"/>
                              </a:gs>
                              <a:gs pos="30000">
                                <a:srgbClr val="505050"/>
                              </a:gs>
                            </a:gsLst>
                            <a:lin ang="5400000" scaled="0"/>
                          </a:gradFill>
                          <a:latin typeface="+mn-lt"/>
                          <a:ea typeface="+mn-ea"/>
                          <a:cs typeface="+mn-cs"/>
                        </a:rPr>
                        <a:t>Future</a:t>
                      </a:r>
                      <a:r>
                        <a:rPr lang="en-US" sz="1200" b="1" kern="1200" baseline="0" dirty="0">
                          <a:gradFill>
                            <a:gsLst>
                              <a:gs pos="2917">
                                <a:srgbClr val="505050"/>
                              </a:gs>
                              <a:gs pos="30000">
                                <a:srgbClr val="505050"/>
                              </a:gs>
                            </a:gsLst>
                            <a:lin ang="5400000" scaled="0"/>
                          </a:gradFill>
                          <a:latin typeface="+mn-lt"/>
                          <a:ea typeface="+mn-ea"/>
                          <a:cs typeface="+mn-cs"/>
                        </a:rPr>
                        <a:t> Initiatives</a:t>
                      </a:r>
                    </a:p>
                  </a:txBody>
                  <a:tcPr marL="93260" marR="93260" marT="46630" marB="4663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0" kern="1200" dirty="0">
                          <a:gradFill>
                            <a:gsLst>
                              <a:gs pos="2917">
                                <a:srgbClr val="505050"/>
                              </a:gs>
                              <a:gs pos="30000">
                                <a:srgbClr val="505050"/>
                              </a:gs>
                            </a:gsLst>
                            <a:lin ang="5400000" scaled="0"/>
                          </a:gradFill>
                          <a:latin typeface="+mn-lt"/>
                          <a:ea typeface="+mn-ea"/>
                          <a:cs typeface="+mn-cs"/>
                        </a:rPr>
                        <a:t>Moving more to cloud</a:t>
                      </a:r>
                    </a:p>
                    <a:p>
                      <a:pPr marL="0" algn="ctr" defTabSz="914400" rtl="0" eaLnBrk="1" latinLnBrk="0" hangingPunct="1"/>
                      <a:r>
                        <a:rPr lang="en-US" sz="1400" b="0" kern="1200" dirty="0">
                          <a:gradFill>
                            <a:gsLst>
                              <a:gs pos="2917">
                                <a:srgbClr val="505050"/>
                              </a:gs>
                              <a:gs pos="30000">
                                <a:srgbClr val="505050"/>
                              </a:gs>
                            </a:gsLst>
                            <a:lin ang="5400000" scaled="0"/>
                          </a:gradFill>
                          <a:latin typeface="+mn-lt"/>
                          <a:ea typeface="+mn-ea"/>
                          <a:cs typeface="+mn-cs"/>
                        </a:rPr>
                        <a:t>ERP System Upgrade</a:t>
                      </a:r>
                    </a:p>
                    <a:p>
                      <a:pPr marL="0" algn="ctr" defTabSz="914400" rtl="0" eaLnBrk="1" latinLnBrk="0" hangingPunct="1"/>
                      <a:r>
                        <a:rPr lang="en-US" sz="1400" b="0" kern="1200" dirty="0">
                          <a:gradFill>
                            <a:gsLst>
                              <a:gs pos="2917">
                                <a:srgbClr val="505050"/>
                              </a:gs>
                              <a:gs pos="30000">
                                <a:srgbClr val="505050"/>
                              </a:gs>
                            </a:gsLst>
                            <a:lin ang="5400000" scaled="0"/>
                          </a:gradFill>
                          <a:latin typeface="+mn-lt"/>
                          <a:ea typeface="+mn-ea"/>
                          <a:cs typeface="+mn-cs"/>
                        </a:rPr>
                        <a:t>Machine Intelligence</a:t>
                      </a:r>
                    </a:p>
                    <a:p>
                      <a:pPr marL="0" algn="ctr" defTabSz="914400" rtl="0" eaLnBrk="1" latinLnBrk="0" hangingPunct="1"/>
                      <a:endParaRPr lang="en-US" sz="1400" b="0" kern="1200" dirty="0">
                        <a:gradFill>
                          <a:gsLst>
                            <a:gs pos="2917">
                              <a:srgbClr val="505050"/>
                            </a:gs>
                            <a:gs pos="30000">
                              <a:srgbClr val="505050"/>
                            </a:gs>
                          </a:gsLst>
                          <a:lin ang="5400000" scaled="0"/>
                        </a:gradFill>
                        <a:latin typeface="+mn-lt"/>
                        <a:ea typeface="+mn-ea"/>
                        <a:cs typeface="+mn-cs"/>
                      </a:endParaRPr>
                    </a:p>
                  </a:txBody>
                  <a:tcPr marL="93260" marR="93260" marT="46630" marB="4663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0" kern="1200" dirty="0">
                          <a:gradFill>
                            <a:gsLst>
                              <a:gs pos="2917">
                                <a:srgbClr val="505050"/>
                              </a:gs>
                              <a:gs pos="30000">
                                <a:srgbClr val="505050"/>
                              </a:gs>
                            </a:gsLst>
                            <a:lin ang="5400000" scaled="0"/>
                          </a:gradFill>
                          <a:latin typeface="+mn-lt"/>
                          <a:ea typeface="+mn-ea"/>
                          <a:cs typeface="+mn-cs"/>
                        </a:rPr>
                        <a:t>ERP System Upgrade</a:t>
                      </a:r>
                    </a:p>
                    <a:p>
                      <a:pPr marL="0" algn="ctr" defTabSz="914400" rtl="0" eaLnBrk="1" latinLnBrk="0" hangingPunct="1"/>
                      <a:r>
                        <a:rPr lang="en-US" sz="1400" b="0" kern="1200" dirty="0">
                          <a:gradFill>
                            <a:gsLst>
                              <a:gs pos="2917">
                                <a:srgbClr val="505050"/>
                              </a:gs>
                              <a:gs pos="30000">
                                <a:srgbClr val="505050"/>
                              </a:gs>
                            </a:gsLst>
                            <a:lin ang="5400000" scaled="0"/>
                          </a:gradFill>
                          <a:latin typeface="+mn-lt"/>
                          <a:ea typeface="+mn-ea"/>
                          <a:cs typeface="+mn-cs"/>
                        </a:rPr>
                        <a:t>Machine Intelligence</a:t>
                      </a:r>
                    </a:p>
                    <a:p>
                      <a:pPr marL="0" algn="ctr" defTabSz="914400" rtl="0" eaLnBrk="1" latinLnBrk="0" hangingPunct="1"/>
                      <a:r>
                        <a:rPr lang="en-US" sz="1400" b="0" kern="1200" dirty="0">
                          <a:gradFill>
                            <a:gsLst>
                              <a:gs pos="2917">
                                <a:srgbClr val="505050"/>
                              </a:gs>
                              <a:gs pos="30000">
                                <a:srgbClr val="505050"/>
                              </a:gs>
                            </a:gsLst>
                            <a:lin ang="5400000" scaled="0"/>
                          </a:gradFill>
                          <a:latin typeface="+mn-lt"/>
                          <a:ea typeface="+mn-ea"/>
                          <a:cs typeface="+mn-cs"/>
                        </a:rPr>
                        <a:t>Moving More to Cloud</a:t>
                      </a:r>
                    </a:p>
                  </a:txBody>
                  <a:tcPr marL="93260" marR="93260" marT="46630" marB="4663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0" kern="1200" baseline="0" dirty="0">
                          <a:gradFill>
                            <a:gsLst>
                              <a:gs pos="2917">
                                <a:srgbClr val="505050"/>
                              </a:gs>
                              <a:gs pos="30000">
                                <a:srgbClr val="505050"/>
                              </a:gs>
                            </a:gsLst>
                            <a:lin ang="5400000" scaled="0"/>
                          </a:gradFill>
                          <a:latin typeface="+mn-lt"/>
                          <a:ea typeface="+mn-ea"/>
                          <a:cs typeface="+mn-cs"/>
                        </a:rPr>
                        <a:t>Deploying SharePoint</a:t>
                      </a:r>
                    </a:p>
                    <a:p>
                      <a:pPr marL="0" algn="ctr" defTabSz="914400" rtl="0" eaLnBrk="1" latinLnBrk="0" hangingPunct="1"/>
                      <a:r>
                        <a:rPr lang="en-US" sz="1400" b="0" kern="1200" baseline="0" dirty="0">
                          <a:gradFill>
                            <a:gsLst>
                              <a:gs pos="2917">
                                <a:srgbClr val="505050"/>
                              </a:gs>
                              <a:gs pos="30000">
                                <a:srgbClr val="505050"/>
                              </a:gs>
                            </a:gsLst>
                            <a:lin ang="5400000" scaled="0"/>
                          </a:gradFill>
                          <a:latin typeface="+mn-lt"/>
                          <a:ea typeface="+mn-ea"/>
                          <a:cs typeface="+mn-cs"/>
                        </a:rPr>
                        <a:t>Modernizing Phone/Message System</a:t>
                      </a:r>
                    </a:p>
                    <a:p>
                      <a:pPr marL="0" algn="ctr" defTabSz="914400" rtl="0" eaLnBrk="1" latinLnBrk="0" hangingPunct="1"/>
                      <a:r>
                        <a:rPr lang="en-US" sz="1400" b="0" kern="1200" baseline="0" dirty="0">
                          <a:gradFill>
                            <a:gsLst>
                              <a:gs pos="2917">
                                <a:srgbClr val="505050"/>
                              </a:gs>
                              <a:gs pos="30000">
                                <a:srgbClr val="505050"/>
                              </a:gs>
                            </a:gsLst>
                            <a:lin ang="5400000" scaled="0"/>
                          </a:gradFill>
                          <a:latin typeface="+mn-lt"/>
                          <a:ea typeface="+mn-ea"/>
                          <a:cs typeface="+mn-cs"/>
                        </a:rPr>
                        <a:t>Single Sign-On</a:t>
                      </a:r>
                      <a:endParaRPr lang="en-US" sz="1400" b="0" kern="1200" dirty="0">
                        <a:gradFill>
                          <a:gsLst>
                            <a:gs pos="2917">
                              <a:srgbClr val="505050"/>
                            </a:gs>
                            <a:gs pos="30000">
                              <a:srgbClr val="505050"/>
                            </a:gs>
                          </a:gsLst>
                          <a:lin ang="5400000" scaled="0"/>
                        </a:gradFill>
                        <a:latin typeface="+mn-lt"/>
                        <a:ea typeface="+mn-ea"/>
                        <a:cs typeface="+mn-cs"/>
                      </a:endParaRPr>
                    </a:p>
                  </a:txBody>
                  <a:tcPr marL="93260" marR="93260" marT="46630" marB="4663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56738">
                <a:tc>
                  <a:txBody>
                    <a:bodyPr/>
                    <a:lstStyle/>
                    <a:p>
                      <a:pPr marL="0" algn="r" defTabSz="914400" rtl="0" eaLnBrk="1" latinLnBrk="0" hangingPunct="1"/>
                      <a:r>
                        <a:rPr lang="en-US" sz="1200" b="1" kern="1200" dirty="0">
                          <a:gradFill>
                            <a:gsLst>
                              <a:gs pos="2917">
                                <a:srgbClr val="505050"/>
                              </a:gs>
                              <a:gs pos="30000">
                                <a:srgbClr val="505050"/>
                              </a:gs>
                            </a:gsLst>
                            <a:lin ang="5400000" scaled="0"/>
                          </a:gradFill>
                          <a:latin typeface="+mn-lt"/>
                          <a:ea typeface="+mn-ea"/>
                          <a:cs typeface="+mn-cs"/>
                        </a:rPr>
                        <a:t>Key Challenges</a:t>
                      </a:r>
                    </a:p>
                  </a:txBody>
                  <a:tcPr marL="93260" marR="93260" marT="46630" marB="4663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0" kern="1200" dirty="0">
                          <a:gradFill>
                            <a:gsLst>
                              <a:gs pos="2917">
                                <a:srgbClr val="505050"/>
                              </a:gs>
                              <a:gs pos="30000">
                                <a:srgbClr val="505050"/>
                              </a:gs>
                            </a:gsLst>
                            <a:lin ang="5400000" scaled="0"/>
                          </a:gradFill>
                          <a:latin typeface="+mn-lt"/>
                          <a:ea typeface="+mn-ea"/>
                          <a:cs typeface="+mn-cs"/>
                        </a:rPr>
                        <a:t>Skills Gaps</a:t>
                      </a:r>
                    </a:p>
                  </a:txBody>
                  <a:tcPr marL="93260" marR="93260" marT="46630" marB="4663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0" kern="1200" dirty="0">
                          <a:gradFill>
                            <a:gsLst>
                              <a:gs pos="2917">
                                <a:srgbClr val="505050"/>
                              </a:gs>
                              <a:gs pos="30000">
                                <a:srgbClr val="505050"/>
                              </a:gs>
                            </a:gsLst>
                            <a:lin ang="5400000" scaled="0"/>
                          </a:gradFill>
                          <a:latin typeface="+mn-lt"/>
                          <a:ea typeface="+mn-ea"/>
                          <a:cs typeface="+mn-cs"/>
                        </a:rPr>
                        <a:t>Alignment With BDMs</a:t>
                      </a:r>
                    </a:p>
                  </a:txBody>
                  <a:tcPr marL="93260" marR="93260" marT="46630" marB="4663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0" kern="1200" dirty="0">
                          <a:gradFill>
                            <a:gsLst>
                              <a:gs pos="2917">
                                <a:srgbClr val="505050"/>
                              </a:gs>
                              <a:gs pos="30000">
                                <a:srgbClr val="505050"/>
                              </a:gs>
                            </a:gsLst>
                            <a:lin ang="5400000" scaled="0"/>
                          </a:gradFill>
                          <a:latin typeface="+mn-lt"/>
                          <a:ea typeface="+mn-ea"/>
                          <a:cs typeface="+mn-cs"/>
                        </a:rPr>
                        <a:t>Org Structure</a:t>
                      </a:r>
                    </a:p>
                  </a:txBody>
                  <a:tcPr marL="93260" marR="93260" marT="46630" marB="4663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6" name="Title 2"/>
          <p:cNvSpPr>
            <a:spLocks noGrp="1"/>
          </p:cNvSpPr>
          <p:nvPr>
            <p:ph type="title"/>
          </p:nvPr>
        </p:nvSpPr>
        <p:spPr>
          <a:xfrm>
            <a:off x="275481" y="320150"/>
            <a:ext cx="11887878" cy="917575"/>
          </a:xfrm>
        </p:spPr>
        <p:txBody>
          <a:bodyPr/>
          <a:lstStyle/>
          <a:p>
            <a:r>
              <a:rPr lang="en-US" sz="2448" dirty="0"/>
              <a:t>A number of interesting differences start to emerge when looking across all phases of maturity</a:t>
            </a:r>
            <a:endParaRPr lang="en-US" sz="2448" dirty="0">
              <a:solidFill>
                <a:schemeClr val="accent5"/>
              </a:solidFill>
            </a:endParaRPr>
          </a:p>
        </p:txBody>
      </p:sp>
    </p:spTree>
    <p:extLst>
      <p:ext uri="{BB962C8B-B14F-4D97-AF65-F5344CB8AC3E}">
        <p14:creationId xmlns:p14="http://schemas.microsoft.com/office/powerpoint/2010/main" val="22778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5263" y="896501"/>
            <a:ext cx="11887878" cy="710613"/>
          </a:xfrm>
        </p:spPr>
        <p:txBody>
          <a:bodyPr/>
          <a:lstStyle/>
          <a:p>
            <a:pPr marL="0" indent="0">
              <a:spcBef>
                <a:spcPts val="0"/>
              </a:spcBef>
              <a:spcAft>
                <a:spcPts val="1224"/>
              </a:spcAft>
              <a:buNone/>
            </a:pPr>
            <a:r>
              <a:rPr lang="en-US" sz="1836" dirty="0"/>
              <a:t>The most common other cloud products include</a:t>
            </a:r>
            <a:r>
              <a:rPr lang="en-US" sz="1836" dirty="0">
                <a:latin typeface="+mn-lt"/>
              </a:rPr>
              <a:t> </a:t>
            </a:r>
            <a:r>
              <a:rPr lang="en-US" sz="1836" dirty="0"/>
              <a:t>including Google Apps for Work (50%), Slack (29%), and </a:t>
            </a:r>
            <a:r>
              <a:rPr lang="en-US" sz="1836" dirty="0" err="1"/>
              <a:t>Smartsheet</a:t>
            </a:r>
            <a:r>
              <a:rPr lang="en-US" sz="1836" dirty="0"/>
              <a:t> (24%), all arguably </a:t>
            </a:r>
            <a:r>
              <a:rPr lang="en-US" sz="1836" i="1" dirty="0"/>
              <a:t>more specific solutions</a:t>
            </a:r>
            <a:r>
              <a:rPr lang="en-US" sz="1836" dirty="0"/>
              <a:t> for key O365 functions.</a:t>
            </a:r>
          </a:p>
        </p:txBody>
      </p:sp>
      <p:sp>
        <p:nvSpPr>
          <p:cNvPr id="3" name="Title 2"/>
          <p:cNvSpPr>
            <a:spLocks noGrp="1"/>
          </p:cNvSpPr>
          <p:nvPr>
            <p:ph type="title"/>
          </p:nvPr>
        </p:nvSpPr>
        <p:spPr>
          <a:xfrm>
            <a:off x="275481" y="295281"/>
            <a:ext cx="11887878" cy="601220"/>
          </a:xfrm>
        </p:spPr>
        <p:txBody>
          <a:bodyPr/>
          <a:lstStyle/>
          <a:p>
            <a:r>
              <a:rPr lang="en-US" sz="2448" dirty="0"/>
              <a:t>High cloud maturity companies are using an average of 6 cloud products within their organization.</a:t>
            </a:r>
          </a:p>
        </p:txBody>
      </p:sp>
      <p:sp>
        <p:nvSpPr>
          <p:cNvPr id="9" name="Slide Number Placeholder 8"/>
          <p:cNvSpPr>
            <a:spLocks noGrp="1"/>
          </p:cNvSpPr>
          <p:nvPr>
            <p:ph type="sldNum" sz="quarter" idx="12"/>
          </p:nvPr>
        </p:nvSpPr>
        <p:spPr/>
        <p:txBody>
          <a:bodyPr/>
          <a:lstStyle/>
          <a:p>
            <a:pPr defTabSz="932597">
              <a:defRPr/>
            </a:pPr>
            <a:fld id="{727B4C2D-45E2-4621-8491-2995EB46A674}" type="slidenum">
              <a:rPr lang="en-US" sz="1836" kern="0">
                <a:solidFill>
                  <a:srgbClr val="505050"/>
                </a:solidFill>
                <a:latin typeface="Segoe UI"/>
              </a:rPr>
              <a:pPr defTabSz="932597">
                <a:defRPr/>
              </a:pPr>
              <a:t>4</a:t>
            </a:fld>
            <a:endParaRPr lang="en-US" sz="1836" kern="0" dirty="0">
              <a:solidFill>
                <a:srgbClr val="505050"/>
              </a:solidFill>
              <a:latin typeface="Segoe UI"/>
            </a:endParaRPr>
          </a:p>
        </p:txBody>
      </p:sp>
      <p:graphicFrame>
        <p:nvGraphicFramePr>
          <p:cNvPr id="8" name="ChartObject" descr="MarketSight_Chart"/>
          <p:cNvGraphicFramePr/>
          <p:nvPr>
            <p:extLst/>
          </p:nvPr>
        </p:nvGraphicFramePr>
        <p:xfrm>
          <a:off x="335263" y="2215422"/>
          <a:ext cx="11887878" cy="3236356"/>
        </p:xfrm>
        <a:graphic>
          <a:graphicData uri="http://schemas.openxmlformats.org/drawingml/2006/chart">
            <c:chart xmlns:c="http://schemas.openxmlformats.org/drawingml/2006/chart" xmlns:r="http://schemas.openxmlformats.org/officeDocument/2006/relationships" r:id="rId3"/>
          </a:graphicData>
        </a:graphic>
      </p:graphicFrame>
      <p:pic>
        <p:nvPicPr>
          <p:cNvPr id="3074" name="Picture 2" descr="https://cf.dropboxstatic.com/static/images/brand/glyph-vflK-Wlf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486" y="5733047"/>
            <a:ext cx="590742" cy="55209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underconsideration.com/brandnew/archives/salesforce_logo_detai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5859" y="5733046"/>
            <a:ext cx="801819" cy="55165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vamsystems.com/Images/ContentImages/2015/1/amazon_web_servic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9365" y="5732661"/>
            <a:ext cx="982565" cy="47997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coolheadtech.com/hubfs/google-apps-for-work-premier-logo.png?t=146738885793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8882"/>
          <a:stretch/>
        </p:blipFill>
        <p:spPr bwMode="auto">
          <a:xfrm>
            <a:off x="5574769" y="5654718"/>
            <a:ext cx="1332981" cy="609781"/>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lovelace-media.imgix.net/uploads/191/993112a0-2d77-0133-71db-0a67ec7fcf67.jpg?w=684&amp;h=513&amp;fit=crop&amp;crop=faces&amp;auto=format&amp;q=7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1464" y="5686735"/>
            <a:ext cx="778659" cy="58399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www.smartsheet.com/files/haymaker/smartsheet-logo-navy-horizontal.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73073" y="5792205"/>
            <a:ext cx="1159109" cy="2601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revents.in/images/logos/corp-zoho-logo.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78190" y="5650419"/>
            <a:ext cx="918018" cy="6609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help.basecamp.com/images/logo-b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87822" y="5744477"/>
            <a:ext cx="634727" cy="5292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knowledge.wharton.upenn.edu/wp-content/uploads/2013/05/Adobe-cloud.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13921" y="5695928"/>
            <a:ext cx="980251" cy="7129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5854194" y="3754955"/>
            <a:ext cx="441761" cy="306778"/>
          </a:xfrm>
          <a:prstGeom prst="rect">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7" name="Rectangle 16"/>
          <p:cNvSpPr/>
          <p:nvPr/>
        </p:nvSpPr>
        <p:spPr bwMode="auto">
          <a:xfrm>
            <a:off x="4545701" y="3539093"/>
            <a:ext cx="441761" cy="306778"/>
          </a:xfrm>
          <a:prstGeom prst="rect">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18" name="Picture 2" descr="http://simpleicon.com/wp-content/uploads/cloud-10.png"/>
          <p:cNvPicPr>
            <a:picLocks noChangeAspect="1" noChangeArrowheads="1"/>
          </p:cNvPicPr>
          <p:nvPr/>
        </p:nvPicPr>
        <p:blipFill>
          <a:blip r:embed="rId13">
            <a:lum bright="70000" contrast="-70000"/>
            <a:extLst>
              <a:ext uri="{28A0092B-C50C-407E-A947-70E740481C1C}">
                <a14:useLocalDpi xmlns:a14="http://schemas.microsoft.com/office/drawing/2010/main" val="0"/>
              </a:ext>
            </a:extLst>
          </a:blip>
          <a:srcRect/>
          <a:stretch>
            <a:fillRect/>
          </a:stretch>
        </p:blipFill>
        <p:spPr bwMode="auto">
          <a:xfrm>
            <a:off x="9459557" y="1683625"/>
            <a:ext cx="2837265" cy="279695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0025006" y="2695756"/>
            <a:ext cx="1197411" cy="992917"/>
          </a:xfrm>
          <a:prstGeom prst="rect">
            <a:avLst/>
          </a:prstGeom>
          <a:noFill/>
        </p:spPr>
        <p:txBody>
          <a:bodyPr wrap="none" lIns="186521" tIns="149217" rIns="186521" bIns="149217" rtlCol="0">
            <a:spAutoFit/>
          </a:bodyPr>
          <a:lstStyle/>
          <a:p>
            <a:pPr defTabSz="932597">
              <a:lnSpc>
                <a:spcPct val="90000"/>
              </a:lnSpc>
              <a:spcAft>
                <a:spcPts val="612"/>
              </a:spcAft>
              <a:defRPr/>
            </a:pPr>
            <a:r>
              <a:rPr lang="en-US" sz="4896" b="1" kern="0" dirty="0">
                <a:solidFill>
                  <a:srgbClr val="002050"/>
                </a:solidFill>
                <a:latin typeface="Segoe UI"/>
              </a:rPr>
              <a:t>~6</a:t>
            </a:r>
          </a:p>
        </p:txBody>
      </p:sp>
      <p:sp>
        <p:nvSpPr>
          <p:cNvPr id="20" name="Text Placeholder 1"/>
          <p:cNvSpPr txBox="1">
            <a:spLocks/>
          </p:cNvSpPr>
          <p:nvPr/>
        </p:nvSpPr>
        <p:spPr>
          <a:xfrm>
            <a:off x="10058322" y="3328754"/>
            <a:ext cx="2238500" cy="361553"/>
          </a:xfrm>
          <a:prstGeom prst="rect">
            <a:avLst/>
          </a:prstGeom>
          <a:ln>
            <a:noFill/>
          </a:ln>
        </p:spPr>
        <p:txBody>
          <a:bodyPr vert="horz" wrap="square" lIns="152129" tIns="95081" rIns="152129" bIns="95081" rtlCol="0">
            <a:spAutoFit/>
          </a:bodyPr>
          <a:lstStyle>
            <a:lvl1pPr marL="335956" marR="0" indent="-335956" algn="l" defTabSz="913851"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370" marR="0" indent="-236413" algn="l" defTabSz="913851"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3895" marR="0" indent="-223971" algn="l" defTabSz="913851"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7866" marR="0" indent="-223971" algn="l" defTabSz="913851"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1836" marR="0" indent="-223971" algn="l" defTabSz="913851"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3090" indent="-228464" algn="l" defTabSz="913851"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0018" indent="-228464" algn="l" defTabSz="913851"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6945" indent="-228464" algn="l" defTabSz="913851"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3870" indent="-228464" algn="l" defTabSz="913851"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indent="0" defTabSz="932037">
              <a:buNone/>
              <a:defRPr/>
            </a:pPr>
            <a:r>
              <a:rPr lang="en-US" sz="1224" dirty="0" err="1">
                <a:solidFill>
                  <a:srgbClr val="505050"/>
                </a:solidFill>
                <a:latin typeface="Segoe UI Light"/>
              </a:rPr>
              <a:t>Avg</a:t>
            </a:r>
            <a:r>
              <a:rPr lang="en-US" sz="1224" dirty="0">
                <a:solidFill>
                  <a:srgbClr val="505050"/>
                </a:solidFill>
                <a:latin typeface="Segoe UI Light"/>
              </a:rPr>
              <a:t> # of cloud products used</a:t>
            </a:r>
          </a:p>
        </p:txBody>
      </p:sp>
      <p:sp>
        <p:nvSpPr>
          <p:cNvPr id="21" name="Rectangle 20"/>
          <p:cNvSpPr/>
          <p:nvPr/>
        </p:nvSpPr>
        <p:spPr bwMode="auto">
          <a:xfrm>
            <a:off x="7103736" y="4210615"/>
            <a:ext cx="441761" cy="306778"/>
          </a:xfrm>
          <a:prstGeom prst="rect">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Tree>
    <p:extLst>
      <p:ext uri="{BB962C8B-B14F-4D97-AF65-F5344CB8AC3E}">
        <p14:creationId xmlns:p14="http://schemas.microsoft.com/office/powerpoint/2010/main" val="126665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652374" y="2709572"/>
            <a:ext cx="3516732" cy="300462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defTabSz="931858">
              <a:spcAft>
                <a:spcPts val="306"/>
              </a:spcAft>
              <a:defRPr/>
            </a:pPr>
            <a:r>
              <a:rPr lang="en-US" sz="1734" kern="0" spc="-76" dirty="0">
                <a:ln w="3175">
                  <a:noFill/>
                </a:ln>
                <a:solidFill>
                  <a:srgbClr val="505050"/>
                </a:solidFill>
                <a:latin typeface="Segoe UI"/>
                <a:cs typeface="Arial" charset="0"/>
              </a:rPr>
              <a:t>Companies see the cloud as an opportunity to either spend less on software, hardware, and management or to refocus their IT resources on mission-critical projects– or both.</a:t>
            </a:r>
          </a:p>
        </p:txBody>
      </p:sp>
      <p:sp>
        <p:nvSpPr>
          <p:cNvPr id="30" name="Rectangle 29"/>
          <p:cNvSpPr/>
          <p:nvPr/>
        </p:nvSpPr>
        <p:spPr bwMode="auto">
          <a:xfrm>
            <a:off x="652374" y="2151314"/>
            <a:ext cx="3516732" cy="55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5" tIns="149196" rIns="186494" bIns="149196" numCol="1" spcCol="0" rtlCol="0" fromWordArt="0" anchor="ctr" anchorCtr="0" forceAA="0" compatLnSpc="1">
            <a:prstTxWarp prst="textNoShape">
              <a:avLst/>
            </a:prstTxWarp>
            <a:noAutofit/>
          </a:bodyPr>
          <a:lstStyle/>
          <a:p>
            <a:pPr defTabSz="950846" fontAlgn="base">
              <a:lnSpc>
                <a:spcPct val="90000"/>
              </a:lnSpc>
              <a:spcBef>
                <a:spcPct val="0"/>
              </a:spcBef>
              <a:spcAft>
                <a:spcPct val="0"/>
              </a:spcAft>
              <a:defRPr/>
            </a:pPr>
            <a:r>
              <a:rPr lang="en-US" sz="1632" b="1" kern="0" dirty="0">
                <a:gradFill>
                  <a:gsLst>
                    <a:gs pos="0">
                      <a:srgbClr val="FFFFFF"/>
                    </a:gs>
                    <a:gs pos="100000">
                      <a:srgbClr val="FFFFFF"/>
                    </a:gs>
                  </a:gsLst>
                  <a:lin ang="5400000" scaled="0"/>
                </a:gradFill>
                <a:latin typeface="Segoe UI"/>
                <a:ea typeface="Segoe UI" pitchFamily="34" charset="0"/>
                <a:cs typeface="Segoe UI" pitchFamily="34" charset="0"/>
              </a:rPr>
              <a:t>Reduce IT spend </a:t>
            </a:r>
            <a:br>
              <a:rPr lang="en-US" sz="1632" b="1" kern="0" dirty="0">
                <a:gradFill>
                  <a:gsLst>
                    <a:gs pos="0">
                      <a:srgbClr val="FFFFFF"/>
                    </a:gs>
                    <a:gs pos="100000">
                      <a:srgbClr val="FFFFFF"/>
                    </a:gs>
                  </a:gsLst>
                  <a:lin ang="5400000" scaled="0"/>
                </a:gradFill>
                <a:latin typeface="Segoe UI"/>
                <a:ea typeface="Segoe UI" pitchFamily="34" charset="0"/>
                <a:cs typeface="Segoe UI" pitchFamily="34" charset="0"/>
              </a:rPr>
            </a:br>
            <a:r>
              <a:rPr lang="en-US" sz="1632" b="1" kern="0" dirty="0">
                <a:gradFill>
                  <a:gsLst>
                    <a:gs pos="0">
                      <a:srgbClr val="FFFFFF"/>
                    </a:gs>
                    <a:gs pos="100000">
                      <a:srgbClr val="FFFFFF"/>
                    </a:gs>
                  </a:gsLst>
                  <a:lin ang="5400000" scaled="0"/>
                </a:gradFill>
                <a:latin typeface="Segoe UI"/>
                <a:ea typeface="Segoe UI" pitchFamily="34" charset="0"/>
                <a:cs typeface="Segoe UI" pitchFamily="34" charset="0"/>
              </a:rPr>
              <a:t>(or increase ROI) </a:t>
            </a:r>
          </a:p>
        </p:txBody>
      </p:sp>
      <p:sp>
        <p:nvSpPr>
          <p:cNvPr id="31" name="Rectangle 30"/>
          <p:cNvSpPr/>
          <p:nvPr/>
        </p:nvSpPr>
        <p:spPr bwMode="auto">
          <a:xfrm>
            <a:off x="4224610" y="2151314"/>
            <a:ext cx="3516732" cy="55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5" tIns="149196" rIns="186494" bIns="149196" numCol="1" spcCol="0" rtlCol="0" fromWordArt="0" anchor="ctr" anchorCtr="0" forceAA="0" compatLnSpc="1">
            <a:prstTxWarp prst="textNoShape">
              <a:avLst/>
            </a:prstTxWarp>
            <a:noAutofit/>
          </a:bodyPr>
          <a:lstStyle/>
          <a:p>
            <a:pPr defTabSz="950846" fontAlgn="base">
              <a:lnSpc>
                <a:spcPct val="90000"/>
              </a:lnSpc>
              <a:spcBef>
                <a:spcPct val="0"/>
              </a:spcBef>
              <a:spcAft>
                <a:spcPct val="0"/>
              </a:spcAft>
              <a:defRPr/>
            </a:pPr>
            <a:r>
              <a:rPr lang="en-US" sz="1632" b="1" kern="0" dirty="0">
                <a:gradFill>
                  <a:gsLst>
                    <a:gs pos="0">
                      <a:srgbClr val="FFFFFF"/>
                    </a:gs>
                    <a:gs pos="100000">
                      <a:srgbClr val="FFFFFF"/>
                    </a:gs>
                  </a:gsLst>
                  <a:lin ang="5400000" scaled="0"/>
                </a:gradFill>
                <a:latin typeface="Segoe UI"/>
                <a:ea typeface="Segoe UI" pitchFamily="34" charset="0"/>
                <a:cs typeface="Segoe UI" pitchFamily="34" charset="0"/>
              </a:rPr>
              <a:t>Enhance end user productivity</a:t>
            </a:r>
          </a:p>
        </p:txBody>
      </p:sp>
      <p:sp>
        <p:nvSpPr>
          <p:cNvPr id="32" name="Rectangle 31"/>
          <p:cNvSpPr/>
          <p:nvPr/>
        </p:nvSpPr>
        <p:spPr bwMode="auto">
          <a:xfrm>
            <a:off x="7796847" y="2151314"/>
            <a:ext cx="3516732" cy="55825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35" tIns="149196" rIns="186494" bIns="149196" numCol="1" spcCol="0" rtlCol="0" fromWordArt="0" anchor="ctr" anchorCtr="0" forceAA="0" compatLnSpc="1">
            <a:prstTxWarp prst="textNoShape">
              <a:avLst/>
            </a:prstTxWarp>
            <a:noAutofit/>
          </a:bodyPr>
          <a:lstStyle/>
          <a:p>
            <a:pPr defTabSz="950846" fontAlgn="base">
              <a:lnSpc>
                <a:spcPct val="90000"/>
              </a:lnSpc>
              <a:spcBef>
                <a:spcPct val="0"/>
              </a:spcBef>
              <a:spcAft>
                <a:spcPct val="0"/>
              </a:spcAft>
              <a:defRPr/>
            </a:pPr>
            <a:r>
              <a:rPr lang="en-US" sz="1632" b="1" kern="0" dirty="0">
                <a:gradFill>
                  <a:gsLst>
                    <a:gs pos="0">
                      <a:srgbClr val="FFFFFF"/>
                    </a:gs>
                    <a:gs pos="100000">
                      <a:srgbClr val="FFFFFF"/>
                    </a:gs>
                  </a:gsLst>
                  <a:lin ang="5400000" scaled="0"/>
                </a:gradFill>
                <a:latin typeface="Segoe UI"/>
                <a:ea typeface="Segoe UI" pitchFamily="34" charset="0"/>
                <a:cs typeface="Segoe UI" pitchFamily="34" charset="0"/>
              </a:rPr>
              <a:t>Build a foundation for </a:t>
            </a:r>
            <a:br>
              <a:rPr lang="en-US" sz="1632" b="1" kern="0" dirty="0">
                <a:gradFill>
                  <a:gsLst>
                    <a:gs pos="0">
                      <a:srgbClr val="FFFFFF"/>
                    </a:gs>
                    <a:gs pos="100000">
                      <a:srgbClr val="FFFFFF"/>
                    </a:gs>
                  </a:gsLst>
                  <a:lin ang="5400000" scaled="0"/>
                </a:gradFill>
                <a:latin typeface="Segoe UI"/>
                <a:ea typeface="Segoe UI" pitchFamily="34" charset="0"/>
                <a:cs typeface="Segoe UI" pitchFamily="34" charset="0"/>
              </a:rPr>
            </a:br>
            <a:r>
              <a:rPr lang="en-US" sz="1632" b="1" kern="0" dirty="0">
                <a:gradFill>
                  <a:gsLst>
                    <a:gs pos="0">
                      <a:srgbClr val="FFFFFF"/>
                    </a:gs>
                    <a:gs pos="100000">
                      <a:srgbClr val="FFFFFF"/>
                    </a:gs>
                  </a:gsLst>
                  <a:lin ang="5400000" scaled="0"/>
                </a:gradFill>
                <a:latin typeface="Segoe UI"/>
                <a:ea typeface="Segoe UI" pitchFamily="34" charset="0"/>
                <a:cs typeface="Segoe UI" pitchFamily="34" charset="0"/>
              </a:rPr>
              <a:t>their digital business*</a:t>
            </a:r>
          </a:p>
        </p:txBody>
      </p:sp>
      <p:sp>
        <p:nvSpPr>
          <p:cNvPr id="33" name="Rectangle 32"/>
          <p:cNvSpPr/>
          <p:nvPr/>
        </p:nvSpPr>
        <p:spPr bwMode="auto">
          <a:xfrm>
            <a:off x="4224610" y="2709572"/>
            <a:ext cx="3516732" cy="300462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defTabSz="931858">
              <a:spcAft>
                <a:spcPts val="306"/>
              </a:spcAft>
              <a:defRPr/>
            </a:pPr>
            <a:r>
              <a:rPr lang="en-US" sz="1734" kern="0" spc="-76" dirty="0">
                <a:ln w="3175">
                  <a:noFill/>
                </a:ln>
                <a:solidFill>
                  <a:srgbClr val="505050"/>
                </a:solidFill>
                <a:latin typeface="Segoe UI"/>
                <a:cs typeface="Arial" charset="0"/>
              </a:rPr>
              <a:t>Enabling an increasingly mobile workforce to access documents and tools anytime/anywhere and, often more importantly, supporting collaboration within and across companies are seen as ways of getting working both faster and smarter than in the past.</a:t>
            </a:r>
          </a:p>
        </p:txBody>
      </p:sp>
      <p:sp>
        <p:nvSpPr>
          <p:cNvPr id="34" name="Rectangle 33"/>
          <p:cNvSpPr/>
          <p:nvPr/>
        </p:nvSpPr>
        <p:spPr bwMode="auto">
          <a:xfrm>
            <a:off x="7796847" y="2709572"/>
            <a:ext cx="3516732" cy="3004629"/>
          </a:xfrm>
          <a:prstGeom prst="rect">
            <a:avLst/>
          </a:prstGeom>
          <a:solidFill>
            <a:schemeClr val="bg1">
              <a:lumMod val="95000"/>
            </a:schemeClr>
          </a:solidFill>
          <a:ln>
            <a:solidFill>
              <a:schemeClr val="accent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defTabSz="699284">
              <a:spcAft>
                <a:spcPts val="306"/>
              </a:spcAft>
              <a:defRPr/>
            </a:pPr>
            <a:r>
              <a:rPr lang="en-US" sz="1734" kern="0" spc="-76" dirty="0">
                <a:ln w="3175">
                  <a:noFill/>
                </a:ln>
                <a:solidFill>
                  <a:srgbClr val="505050"/>
                </a:solidFill>
                <a:latin typeface="Segoe UI"/>
                <a:cs typeface="Arial" charset="0"/>
              </a:rPr>
              <a:t>Progressive businesses are looking to transition their own offerings and customer experiences digitally, opening up new opportunities. To build for this agility and growth, companies are looking toward the cloud for the foundation of their business.</a:t>
            </a:r>
          </a:p>
        </p:txBody>
      </p:sp>
      <p:sp>
        <p:nvSpPr>
          <p:cNvPr id="3" name="Title 2"/>
          <p:cNvSpPr>
            <a:spLocks noGrp="1"/>
          </p:cNvSpPr>
          <p:nvPr>
            <p:ph type="title"/>
          </p:nvPr>
        </p:nvSpPr>
        <p:spPr/>
        <p:txBody>
          <a:bodyPr/>
          <a:lstStyle/>
          <a:p>
            <a:r>
              <a:rPr lang="en-US" sz="3264" dirty="0"/>
              <a:t>Main reasons for moving to the cloud</a:t>
            </a:r>
          </a:p>
        </p:txBody>
      </p:sp>
      <p:sp>
        <p:nvSpPr>
          <p:cNvPr id="4" name="Slide Number Placeholder 3"/>
          <p:cNvSpPr>
            <a:spLocks noGrp="1"/>
          </p:cNvSpPr>
          <p:nvPr>
            <p:ph type="sldNum" sz="quarter" idx="12"/>
          </p:nvPr>
        </p:nvSpPr>
        <p:spPr/>
        <p:txBody>
          <a:bodyPr/>
          <a:lstStyle/>
          <a:p>
            <a:pPr defTabSz="932418">
              <a:defRPr/>
            </a:pPr>
            <a:fld id="{727B4C2D-45E2-4621-8491-2995EB46A674}" type="slidenum">
              <a:rPr lang="en-US" sz="1836" kern="0">
                <a:solidFill>
                  <a:sysClr val="windowText" lastClr="000000"/>
                </a:solidFill>
                <a:latin typeface="Segoe UI"/>
              </a:rPr>
              <a:pPr defTabSz="932418">
                <a:defRPr/>
              </a:pPr>
              <a:t>5</a:t>
            </a:fld>
            <a:endParaRPr lang="en-US" sz="1836" kern="0" dirty="0">
              <a:solidFill>
                <a:sysClr val="windowText" lastClr="000000"/>
              </a:solidFill>
              <a:latin typeface="Segoe UI"/>
            </a:endParaRPr>
          </a:p>
        </p:txBody>
      </p:sp>
      <p:sp>
        <p:nvSpPr>
          <p:cNvPr id="2" name="Oval 1"/>
          <p:cNvSpPr/>
          <p:nvPr/>
        </p:nvSpPr>
        <p:spPr bwMode="auto">
          <a:xfrm>
            <a:off x="4224610" y="1899688"/>
            <a:ext cx="466235" cy="466235"/>
          </a:xfrm>
          <a:prstGeom prst="ellipse">
            <a:avLst/>
          </a:prstGeom>
          <a:solidFill>
            <a:schemeClr val="bg1"/>
          </a:solidFill>
          <a:ln w="381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algn="ctr" defTabSz="950846" fontAlgn="base">
              <a:lnSpc>
                <a:spcPct val="90000"/>
              </a:lnSpc>
              <a:spcBef>
                <a:spcPct val="0"/>
              </a:spcBef>
              <a:spcAft>
                <a:spcPct val="0"/>
              </a:spcAft>
              <a:defRPr/>
            </a:pPr>
            <a:r>
              <a:rPr lang="en-US" sz="2448" b="1" kern="0" dirty="0">
                <a:solidFill>
                  <a:srgbClr val="002050"/>
                </a:solidFill>
                <a:latin typeface="Segoe UI"/>
                <a:ea typeface="Segoe UI" pitchFamily="34" charset="0"/>
                <a:cs typeface="Segoe UI" pitchFamily="34" charset="0"/>
              </a:rPr>
              <a:t>2</a:t>
            </a:r>
          </a:p>
        </p:txBody>
      </p:sp>
      <p:sp>
        <p:nvSpPr>
          <p:cNvPr id="13" name="Oval 12"/>
          <p:cNvSpPr/>
          <p:nvPr/>
        </p:nvSpPr>
        <p:spPr bwMode="auto">
          <a:xfrm>
            <a:off x="652373" y="1899688"/>
            <a:ext cx="466235" cy="466235"/>
          </a:xfrm>
          <a:prstGeom prst="ellipse">
            <a:avLst/>
          </a:prstGeom>
          <a:solidFill>
            <a:schemeClr val="bg1"/>
          </a:solidFill>
          <a:ln w="381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algn="ctr" defTabSz="950846" fontAlgn="base">
              <a:lnSpc>
                <a:spcPct val="90000"/>
              </a:lnSpc>
              <a:spcBef>
                <a:spcPct val="0"/>
              </a:spcBef>
              <a:spcAft>
                <a:spcPct val="0"/>
              </a:spcAft>
              <a:defRPr/>
            </a:pPr>
            <a:r>
              <a:rPr lang="en-US" sz="2448" b="1" kern="0" dirty="0">
                <a:solidFill>
                  <a:srgbClr val="002050"/>
                </a:solidFill>
                <a:latin typeface="Segoe UI"/>
                <a:ea typeface="Segoe UI" pitchFamily="34" charset="0"/>
                <a:cs typeface="Segoe UI" pitchFamily="34" charset="0"/>
              </a:rPr>
              <a:t>1</a:t>
            </a:r>
          </a:p>
        </p:txBody>
      </p:sp>
      <p:sp>
        <p:nvSpPr>
          <p:cNvPr id="19" name="Oval 18"/>
          <p:cNvSpPr/>
          <p:nvPr/>
        </p:nvSpPr>
        <p:spPr bwMode="auto">
          <a:xfrm>
            <a:off x="7796848" y="1899688"/>
            <a:ext cx="466235" cy="466235"/>
          </a:xfrm>
          <a:prstGeom prst="ellipse">
            <a:avLst/>
          </a:prstGeom>
          <a:solidFill>
            <a:schemeClr val="bg1"/>
          </a:solidFill>
          <a:ln w="381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algn="ctr" defTabSz="950846" fontAlgn="base">
              <a:lnSpc>
                <a:spcPct val="90000"/>
              </a:lnSpc>
              <a:spcBef>
                <a:spcPct val="0"/>
              </a:spcBef>
              <a:spcAft>
                <a:spcPct val="0"/>
              </a:spcAft>
              <a:defRPr/>
            </a:pPr>
            <a:r>
              <a:rPr lang="en-US" sz="2448" b="1" kern="0" dirty="0">
                <a:solidFill>
                  <a:srgbClr val="002050"/>
                </a:solidFill>
                <a:latin typeface="Segoe UI"/>
                <a:ea typeface="Segoe UI" pitchFamily="34" charset="0"/>
                <a:cs typeface="Segoe UI" pitchFamily="34" charset="0"/>
              </a:rPr>
              <a:t>3</a:t>
            </a:r>
          </a:p>
        </p:txBody>
      </p:sp>
      <p:sp>
        <p:nvSpPr>
          <p:cNvPr id="6" name="Rectangle 5"/>
          <p:cNvSpPr/>
          <p:nvPr/>
        </p:nvSpPr>
        <p:spPr>
          <a:xfrm>
            <a:off x="531274" y="6068450"/>
            <a:ext cx="8988518" cy="254226"/>
          </a:xfrm>
          <a:prstGeom prst="rect">
            <a:avLst/>
          </a:prstGeom>
        </p:spPr>
        <p:txBody>
          <a:bodyPr wrap="square">
            <a:spAutoFit/>
          </a:bodyPr>
          <a:lstStyle/>
          <a:p>
            <a:pPr defTabSz="932418" fontAlgn="ctr">
              <a:defRPr/>
            </a:pPr>
            <a:r>
              <a:rPr lang="en-US" sz="1020" i="1" kern="0" dirty="0">
                <a:solidFill>
                  <a:srgbClr val="505050"/>
                </a:solidFill>
                <a:latin typeface="Segoe UI"/>
              </a:rPr>
              <a:t>*</a:t>
            </a:r>
            <a:r>
              <a:rPr lang="en-US" sz="1020" i="1" kern="0" dirty="0" err="1">
                <a:solidFill>
                  <a:srgbClr val="505050"/>
                </a:solidFill>
                <a:latin typeface="Segoe UI"/>
              </a:rPr>
              <a:t>Hilgendorf</a:t>
            </a:r>
            <a:r>
              <a:rPr lang="en-US" sz="1020" i="1" kern="0" dirty="0">
                <a:solidFill>
                  <a:srgbClr val="505050"/>
                </a:solidFill>
                <a:latin typeface="Segoe UI"/>
              </a:rPr>
              <a:t>, Kyle. </a:t>
            </a:r>
            <a:r>
              <a:rPr lang="en-US" sz="1020" kern="0" dirty="0">
                <a:solidFill>
                  <a:srgbClr val="505050"/>
                </a:solidFill>
                <a:latin typeface="Segoe UI"/>
              </a:rPr>
              <a:t>“Building a Solid Foundation for Choosing and Managing Cloud Service Providers” </a:t>
            </a:r>
            <a:r>
              <a:rPr lang="en-US" sz="1020" i="1" kern="0" dirty="0">
                <a:solidFill>
                  <a:srgbClr val="505050"/>
                </a:solidFill>
                <a:latin typeface="Segoe UI"/>
              </a:rPr>
              <a:t>Gartner</a:t>
            </a:r>
            <a:r>
              <a:rPr lang="en-US" sz="1020" kern="0" dirty="0">
                <a:solidFill>
                  <a:srgbClr val="505050"/>
                </a:solidFill>
                <a:latin typeface="Segoe UI"/>
              </a:rPr>
              <a:t>, 15 June 2015.</a:t>
            </a:r>
            <a:endParaRPr lang="en-US" sz="1020" i="1" kern="0" dirty="0">
              <a:solidFill>
                <a:srgbClr val="505050"/>
              </a:solidFill>
              <a:latin typeface="Segoe UI"/>
            </a:endParaRPr>
          </a:p>
        </p:txBody>
      </p:sp>
    </p:spTree>
    <p:extLst>
      <p:ext uri="{BB962C8B-B14F-4D97-AF65-F5344CB8AC3E}">
        <p14:creationId xmlns:p14="http://schemas.microsoft.com/office/powerpoint/2010/main" val="18024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nvPr>
        </p:nvGraphicFramePr>
        <p:xfrm>
          <a:off x="501151" y="1395023"/>
          <a:ext cx="11035093" cy="4863910"/>
        </p:xfrm>
        <a:graphic>
          <a:graphicData uri="http://schemas.openxmlformats.org/drawingml/2006/table">
            <a:tbl>
              <a:tblPr/>
              <a:tblGrid>
                <a:gridCol w="536222">
                  <a:extLst>
                    <a:ext uri="{9D8B030D-6E8A-4147-A177-3AD203B41FA5}">
                      <a16:colId xmlns:a16="http://schemas.microsoft.com/office/drawing/2014/main" val="20000"/>
                    </a:ext>
                  </a:extLst>
                </a:gridCol>
                <a:gridCol w="4007552">
                  <a:extLst>
                    <a:ext uri="{9D8B030D-6E8A-4147-A177-3AD203B41FA5}">
                      <a16:colId xmlns:a16="http://schemas.microsoft.com/office/drawing/2014/main" val="20001"/>
                    </a:ext>
                  </a:extLst>
                </a:gridCol>
                <a:gridCol w="6491319">
                  <a:extLst>
                    <a:ext uri="{9D8B030D-6E8A-4147-A177-3AD203B41FA5}">
                      <a16:colId xmlns:a16="http://schemas.microsoft.com/office/drawing/2014/main" val="20002"/>
                    </a:ext>
                  </a:extLst>
                </a:gridCol>
              </a:tblGrid>
              <a:tr h="374147">
                <a:tc rowSpan="7">
                  <a:txBody>
                    <a:bodyPr/>
                    <a:lstStyle/>
                    <a:p>
                      <a:pPr algn="ctr" fontAlgn="b"/>
                      <a:r>
                        <a:rPr lang="en-US" sz="1500" b="1" i="1" u="none" strike="noStrike" kern="1200" dirty="0">
                          <a:solidFill>
                            <a:schemeClr val="tx1">
                              <a:lumMod val="75000"/>
                              <a:lumOff val="25000"/>
                            </a:schemeClr>
                          </a:solidFill>
                          <a:effectLst/>
                          <a:latin typeface="+mn-lt"/>
                          <a:ea typeface="+mn-ea"/>
                          <a:cs typeface="+mn-cs"/>
                        </a:rPr>
                        <a:t>IT Goal</a:t>
                      </a:r>
                    </a:p>
                  </a:txBody>
                  <a:tcPr marL="9524" marR="45713" marT="9524" marB="0" vert="vert270" anchor="ctr">
                    <a:lnL>
                      <a:noFill/>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r" defTabSz="932559" rtl="0" eaLnBrk="1" fontAlgn="b" latinLnBrk="0" hangingPunct="1"/>
                      <a:r>
                        <a:rPr lang="en-US" sz="1000" b="0" i="0" u="none" strike="noStrike" kern="1200" dirty="0">
                          <a:solidFill>
                            <a:schemeClr val="tx1"/>
                          </a:solidFill>
                          <a:effectLst/>
                          <a:latin typeface="+mn-lt"/>
                          <a:ea typeface="+mn-ea"/>
                          <a:cs typeface="+mn-cs"/>
                        </a:rPr>
                        <a:t>To simplify IT management/overhead</a:t>
                      </a:r>
                    </a:p>
                  </a:txBody>
                  <a:tcPr marL="9524" marR="45713" marT="9524" marB="0" anchor="ctr">
                    <a:lnL w="19050" cap="flat" cmpd="sng" algn="ctr">
                      <a:solidFill>
                        <a:schemeClr val="bg1"/>
                      </a:solidFill>
                      <a:prstDash val="solid"/>
                      <a:round/>
                      <a:headEnd type="none" w="med" len="med"/>
                      <a:tailEnd type="none" w="med" len="med"/>
                    </a:lnL>
                    <a:lnR>
                      <a:noFill/>
                    </a:lnR>
                    <a:lnT>
                      <a:noFill/>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endParaRPr lang="en-IN" sz="1000" b="0" i="0" u="none" strike="noStrike" dirty="0">
                        <a:solidFill>
                          <a:schemeClr val="tx1"/>
                        </a:solidFill>
                        <a:effectLst/>
                        <a:latin typeface="+mn-lt"/>
                      </a:endParaRPr>
                    </a:p>
                  </a:txBody>
                  <a:tcPr marL="1159" marR="1159" marT="1159" marB="0" anchor="ctr">
                    <a:lnL>
                      <a:noFill/>
                    </a:lnL>
                    <a:lnR>
                      <a:noFill/>
                    </a:lnR>
                    <a:lnT>
                      <a:noFill/>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74147">
                <a:tc vMerge="1">
                  <a:txBody>
                    <a:bodyPr/>
                    <a:lstStyle/>
                    <a:p>
                      <a:pPr algn="r" fontAlgn="b"/>
                      <a:endParaRPr lang="en-IN" sz="1000" b="0" i="0" u="none" strike="noStrike" kern="1200" dirty="0">
                        <a:solidFill>
                          <a:schemeClr val="tx1"/>
                        </a:solidFill>
                        <a:effectLst/>
                        <a:latin typeface="+mn-lt"/>
                        <a:ea typeface="+mn-ea"/>
                        <a:cs typeface="+mn-cs"/>
                      </a:endParaRPr>
                    </a:p>
                  </a:txBody>
                  <a:tcPr marL="9525" marR="45720" marT="9525"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r" defTabSz="932559" rtl="0" eaLnBrk="1" fontAlgn="b" latinLnBrk="0" hangingPunct="1"/>
                      <a:r>
                        <a:rPr lang="en-IN" sz="1000" b="0" i="0" u="none" strike="noStrike" kern="1200" dirty="0">
                          <a:solidFill>
                            <a:schemeClr val="tx1"/>
                          </a:solidFill>
                          <a:effectLst/>
                          <a:latin typeface="+mn-lt"/>
                          <a:ea typeface="+mn-ea"/>
                          <a:cs typeface="+mn-cs"/>
                        </a:rPr>
                        <a:t>To reduce overall IT costs/capital expenditure on IT</a:t>
                      </a:r>
                    </a:p>
                  </a:txBody>
                  <a:tcPr marL="9524" marR="45713" marT="9524"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endParaRPr lang="en-IN" sz="1000" b="0" i="0" u="none" strike="noStrike" dirty="0">
                        <a:solidFill>
                          <a:schemeClr val="tx1"/>
                        </a:solidFill>
                        <a:effectLst/>
                        <a:latin typeface="+mn-lt"/>
                      </a:endParaRPr>
                    </a:p>
                  </a:txBody>
                  <a:tcPr marL="1159" marR="1159" marT="1159"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374147">
                <a:tc vMerge="1">
                  <a:txBody>
                    <a:bodyPr/>
                    <a:lstStyle/>
                    <a:p>
                      <a:pPr algn="r" fontAlgn="b"/>
                      <a:endParaRPr lang="en-IN" sz="1000" b="0" i="0" u="none" strike="noStrike" kern="1200" dirty="0">
                        <a:solidFill>
                          <a:schemeClr val="tx1"/>
                        </a:solidFill>
                        <a:effectLst/>
                        <a:latin typeface="+mn-lt"/>
                        <a:ea typeface="+mn-ea"/>
                        <a:cs typeface="+mn-cs"/>
                      </a:endParaRPr>
                    </a:p>
                  </a:txBody>
                  <a:tcPr marL="9525" marR="45720" marT="9525"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r" defTabSz="932559" rtl="0" eaLnBrk="1" fontAlgn="b" latinLnBrk="0" hangingPunct="1"/>
                      <a:r>
                        <a:rPr lang="en-IN" sz="1000" b="0" i="0" u="none" strike="noStrike" kern="1200" dirty="0">
                          <a:solidFill>
                            <a:schemeClr val="tx1"/>
                          </a:solidFill>
                          <a:effectLst/>
                          <a:latin typeface="+mn-lt"/>
                          <a:ea typeface="+mn-ea"/>
                          <a:cs typeface="+mn-cs"/>
                        </a:rPr>
                        <a:t>It’s part of our corporate IT strategy to move to the cloud</a:t>
                      </a:r>
                    </a:p>
                  </a:txBody>
                  <a:tcPr marL="9524" marR="45713" marT="9524"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endParaRPr lang="en-IN" sz="1000" b="0" i="0" u="none" strike="noStrike" dirty="0">
                        <a:solidFill>
                          <a:schemeClr val="tx1"/>
                        </a:solidFill>
                        <a:effectLst/>
                        <a:latin typeface="+mn-lt"/>
                      </a:endParaRPr>
                    </a:p>
                  </a:txBody>
                  <a:tcPr marL="1159" marR="1159" marT="1159"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74147">
                <a:tc vMerge="1">
                  <a:txBody>
                    <a:bodyPr/>
                    <a:lstStyle/>
                    <a:p>
                      <a:pPr algn="r" fontAlgn="b"/>
                      <a:endParaRPr lang="en-IN" sz="1000" b="0" i="0" u="none" strike="noStrike" kern="1200" dirty="0">
                        <a:solidFill>
                          <a:schemeClr val="tx1"/>
                        </a:solidFill>
                        <a:effectLst/>
                        <a:latin typeface="+mn-lt"/>
                        <a:ea typeface="+mn-ea"/>
                        <a:cs typeface="+mn-cs"/>
                      </a:endParaRPr>
                    </a:p>
                  </a:txBody>
                  <a:tcPr marL="9525" marR="45720" marT="9525"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r" defTabSz="932559" rtl="0" eaLnBrk="1" fontAlgn="b" latinLnBrk="0" hangingPunct="1"/>
                      <a:r>
                        <a:rPr lang="en-IN" sz="1000" b="0" i="0" u="none" strike="noStrike" kern="1200" dirty="0">
                          <a:solidFill>
                            <a:schemeClr val="tx1"/>
                          </a:solidFill>
                          <a:effectLst/>
                          <a:latin typeface="+mn-lt"/>
                          <a:ea typeface="+mn-ea"/>
                          <a:cs typeface="+mn-cs"/>
                        </a:rPr>
                        <a:t>To ensure we are always up-to-date with Microsoft productivity solutions</a:t>
                      </a:r>
                    </a:p>
                  </a:txBody>
                  <a:tcPr marL="9524" marR="45713" marT="9524"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endParaRPr lang="en-IN" sz="1000" b="0" i="0" u="none" strike="noStrike" dirty="0">
                        <a:solidFill>
                          <a:schemeClr val="tx1"/>
                        </a:solidFill>
                        <a:effectLst/>
                        <a:latin typeface="+mn-lt"/>
                      </a:endParaRPr>
                    </a:p>
                  </a:txBody>
                  <a:tcPr marL="1159" marR="1159" marT="1159"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374147">
                <a:tc vMerge="1">
                  <a:txBody>
                    <a:bodyPr/>
                    <a:lstStyle/>
                    <a:p>
                      <a:pPr algn="r" fontAlgn="b"/>
                      <a:endParaRPr lang="en-IN" sz="1000" b="0" i="0" u="none" strike="noStrike" kern="1200" dirty="0">
                        <a:solidFill>
                          <a:schemeClr val="tx1"/>
                        </a:solidFill>
                        <a:effectLst/>
                        <a:latin typeface="+mn-lt"/>
                        <a:ea typeface="+mn-ea"/>
                        <a:cs typeface="+mn-cs"/>
                      </a:endParaRPr>
                    </a:p>
                  </a:txBody>
                  <a:tcPr marL="9525" marR="45720" marT="9525"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r" defTabSz="932559" rtl="0" eaLnBrk="1" fontAlgn="b" latinLnBrk="0" hangingPunct="1"/>
                      <a:r>
                        <a:rPr lang="en-IN" sz="1000" b="0" i="0" u="none" strike="noStrike" kern="1200" dirty="0">
                          <a:solidFill>
                            <a:schemeClr val="tx1"/>
                          </a:solidFill>
                          <a:effectLst/>
                          <a:latin typeface="+mn-lt"/>
                          <a:ea typeface="+mn-ea"/>
                          <a:cs typeface="+mn-cs"/>
                        </a:rPr>
                        <a:t>To enable our organization to have a more robust platform (better reliability and security)</a:t>
                      </a:r>
                    </a:p>
                  </a:txBody>
                  <a:tcPr marL="9524" marR="45713" marT="9524"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endParaRPr lang="en-IN" sz="1000" b="0" i="0" u="none" strike="noStrike">
                        <a:solidFill>
                          <a:schemeClr val="tx1"/>
                        </a:solidFill>
                        <a:effectLst/>
                        <a:latin typeface="+mn-lt"/>
                      </a:endParaRPr>
                    </a:p>
                  </a:txBody>
                  <a:tcPr marL="1159" marR="1159" marT="1159"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74147">
                <a:tc vMerge="1">
                  <a:txBody>
                    <a:bodyPr/>
                    <a:lstStyle/>
                    <a:p>
                      <a:pPr algn="r" fontAlgn="b"/>
                      <a:endParaRPr lang="en-IN" sz="1000" b="0" i="0" u="none" strike="noStrike" kern="1200" dirty="0">
                        <a:solidFill>
                          <a:schemeClr val="tx1"/>
                        </a:solidFill>
                        <a:effectLst/>
                        <a:latin typeface="+mn-lt"/>
                        <a:ea typeface="+mn-ea"/>
                        <a:cs typeface="+mn-cs"/>
                      </a:endParaRPr>
                    </a:p>
                  </a:txBody>
                  <a:tcPr marL="9525" marR="45720" marT="9525"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r" defTabSz="932559" rtl="0" eaLnBrk="1" fontAlgn="b" latinLnBrk="0" hangingPunct="1"/>
                      <a:r>
                        <a:rPr lang="en-IN" sz="1000" b="0" i="0" u="none" strike="noStrike" kern="1200" dirty="0">
                          <a:solidFill>
                            <a:schemeClr val="tx1"/>
                          </a:solidFill>
                          <a:effectLst/>
                          <a:latin typeface="+mn-lt"/>
                          <a:ea typeface="+mn-ea"/>
                          <a:cs typeface="+mn-cs"/>
                        </a:rPr>
                        <a:t>To enable us to replace multiple technologies with a consistent and integrated set of services</a:t>
                      </a:r>
                    </a:p>
                  </a:txBody>
                  <a:tcPr marL="9524" marR="45713" marT="9524"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endParaRPr lang="en-IN" sz="1000" b="0" i="0" u="none" strike="noStrike">
                        <a:solidFill>
                          <a:schemeClr val="tx1"/>
                        </a:solidFill>
                        <a:effectLst/>
                        <a:latin typeface="+mn-lt"/>
                      </a:endParaRPr>
                    </a:p>
                  </a:txBody>
                  <a:tcPr marL="1159" marR="1159" marT="1159"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374147">
                <a:tc vMerge="1">
                  <a:txBody>
                    <a:bodyPr/>
                    <a:lstStyle/>
                    <a:p>
                      <a:pPr algn="r" fontAlgn="b"/>
                      <a:endParaRPr lang="en-IN" sz="1000" b="0" i="0" u="none" strike="noStrike" kern="1200" dirty="0">
                        <a:solidFill>
                          <a:schemeClr val="tx1"/>
                        </a:solidFill>
                        <a:effectLst/>
                        <a:latin typeface="+mn-lt"/>
                        <a:ea typeface="+mn-ea"/>
                        <a:cs typeface="+mn-cs"/>
                      </a:endParaRPr>
                    </a:p>
                  </a:txBody>
                  <a:tcPr marL="9525" marR="45720" marT="9525"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r" defTabSz="932559" rtl="0" eaLnBrk="1" fontAlgn="b" latinLnBrk="0" hangingPunct="1"/>
                      <a:r>
                        <a:rPr lang="en-IN" sz="1000" b="0" i="0" u="none" strike="noStrike" kern="1200" dirty="0">
                          <a:solidFill>
                            <a:schemeClr val="tx1"/>
                          </a:solidFill>
                          <a:effectLst/>
                          <a:latin typeface="+mn-lt"/>
                          <a:ea typeface="+mn-ea"/>
                          <a:cs typeface="+mn-cs"/>
                        </a:rPr>
                        <a:t>Microsoft offered us a deal on Office 365 when renewing our Enterprise Agreement</a:t>
                      </a:r>
                    </a:p>
                  </a:txBody>
                  <a:tcPr marL="9524" marR="45713" marT="9524"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endParaRPr lang="en-IN" sz="1000" b="0" i="0" u="none" strike="noStrike">
                        <a:solidFill>
                          <a:schemeClr val="tx1"/>
                        </a:solidFill>
                        <a:effectLst/>
                        <a:latin typeface="+mn-lt"/>
                      </a:endParaRPr>
                    </a:p>
                  </a:txBody>
                  <a:tcPr marL="1159" marR="1159" marT="1159"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374147">
                <a:tc rowSpan="5">
                  <a:txBody>
                    <a:bodyPr/>
                    <a:lstStyle/>
                    <a:p>
                      <a:pPr algn="ctr" fontAlgn="b"/>
                      <a:r>
                        <a:rPr lang="en-IN" sz="1500" b="1" i="1" u="none" strike="noStrike" kern="1200" dirty="0">
                          <a:solidFill>
                            <a:schemeClr val="tx1">
                              <a:lumMod val="75000"/>
                              <a:lumOff val="25000"/>
                            </a:schemeClr>
                          </a:solidFill>
                          <a:effectLst/>
                          <a:latin typeface="+mn-lt"/>
                          <a:ea typeface="+mn-ea"/>
                          <a:cs typeface="+mn-cs"/>
                        </a:rPr>
                        <a:t>Business Goal</a:t>
                      </a:r>
                    </a:p>
                  </a:txBody>
                  <a:tcPr marL="9524" marR="45713" marT="9524" marB="0" vert="vert27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r" defTabSz="932559" rtl="0" eaLnBrk="1" fontAlgn="b" latinLnBrk="0" hangingPunct="1"/>
                      <a:r>
                        <a:rPr lang="en-IN" sz="1000" b="0" i="0" u="none" strike="noStrike" kern="1200" dirty="0">
                          <a:solidFill>
                            <a:schemeClr val="tx1"/>
                          </a:solidFill>
                          <a:effectLst/>
                          <a:latin typeface="+mn-lt"/>
                          <a:ea typeface="+mn-ea"/>
                          <a:cs typeface="+mn-cs"/>
                        </a:rPr>
                        <a:t>To enable workers to communicate and collaborate better</a:t>
                      </a:r>
                    </a:p>
                  </a:txBody>
                  <a:tcPr marL="9524" marR="45713" marT="9524"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b"/>
                      <a:endParaRPr lang="en-IN" sz="1000" b="0" i="0" u="none" strike="noStrike">
                        <a:solidFill>
                          <a:schemeClr val="tx1"/>
                        </a:solidFill>
                        <a:effectLst/>
                        <a:latin typeface="+mn-lt"/>
                      </a:endParaRPr>
                    </a:p>
                  </a:txBody>
                  <a:tcPr marL="1159" marR="1159" marT="1159"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374147">
                <a:tc vMerge="1">
                  <a:txBody>
                    <a:bodyPr/>
                    <a:lstStyle/>
                    <a:p>
                      <a:pPr algn="r" fontAlgn="b"/>
                      <a:endParaRPr lang="en-IN" sz="1000" b="0" i="0" u="none" strike="noStrike" kern="1200" dirty="0">
                        <a:solidFill>
                          <a:schemeClr val="tx1"/>
                        </a:solidFill>
                        <a:effectLst/>
                        <a:latin typeface="+mn-lt"/>
                        <a:ea typeface="+mn-ea"/>
                        <a:cs typeface="+mn-cs"/>
                      </a:endParaRPr>
                    </a:p>
                  </a:txBody>
                  <a:tcPr marL="9525" marR="45720" marT="9525"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r" defTabSz="932559" rtl="0" eaLnBrk="1" fontAlgn="b" latinLnBrk="0" hangingPunct="1"/>
                      <a:r>
                        <a:rPr lang="en-IN" sz="1000" b="0" i="0" u="none" strike="noStrike" kern="1200" dirty="0">
                          <a:solidFill>
                            <a:schemeClr val="tx1"/>
                          </a:solidFill>
                          <a:effectLst/>
                          <a:latin typeface="+mn-lt"/>
                          <a:ea typeface="+mn-ea"/>
                          <a:cs typeface="+mn-cs"/>
                        </a:rPr>
                        <a:t>To provide more flexibility for our business to meet changing needs</a:t>
                      </a:r>
                    </a:p>
                  </a:txBody>
                  <a:tcPr marL="9524" marR="45713" marT="9524"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b"/>
                      <a:endParaRPr lang="en-IN" sz="1000" b="0" i="0" u="none" strike="noStrike">
                        <a:solidFill>
                          <a:schemeClr val="tx1"/>
                        </a:solidFill>
                        <a:effectLst/>
                        <a:latin typeface="+mn-lt"/>
                      </a:endParaRPr>
                    </a:p>
                  </a:txBody>
                  <a:tcPr marL="1159" marR="1159" marT="1159"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374147">
                <a:tc vMerge="1">
                  <a:txBody>
                    <a:bodyPr/>
                    <a:lstStyle/>
                    <a:p>
                      <a:pPr algn="r" fontAlgn="b"/>
                      <a:endParaRPr lang="en-IN" sz="1000" b="0" i="0" u="none" strike="noStrike" kern="1200" dirty="0">
                        <a:solidFill>
                          <a:schemeClr val="tx1"/>
                        </a:solidFill>
                        <a:effectLst/>
                        <a:latin typeface="+mn-lt"/>
                        <a:ea typeface="+mn-ea"/>
                        <a:cs typeface="+mn-cs"/>
                      </a:endParaRPr>
                    </a:p>
                  </a:txBody>
                  <a:tcPr marL="9525" marR="45720" marT="9525"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r" defTabSz="932559" rtl="0" eaLnBrk="1" fontAlgn="b" latinLnBrk="0" hangingPunct="1"/>
                      <a:r>
                        <a:rPr lang="en-IN" sz="1000" b="0" i="0" u="none" strike="noStrike" kern="1200" dirty="0">
                          <a:solidFill>
                            <a:schemeClr val="tx1"/>
                          </a:solidFill>
                          <a:effectLst/>
                          <a:latin typeface="+mn-lt"/>
                          <a:ea typeface="+mn-ea"/>
                          <a:cs typeface="+mn-cs"/>
                        </a:rPr>
                        <a:t>To enable workers to be more productive across devices (PC, tablet, and phone)</a:t>
                      </a:r>
                    </a:p>
                  </a:txBody>
                  <a:tcPr marL="9524" marR="45713" marT="9524"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b"/>
                      <a:endParaRPr lang="en-IN" sz="1000" b="0" i="0" u="none" strike="noStrike">
                        <a:solidFill>
                          <a:schemeClr val="tx1"/>
                        </a:solidFill>
                        <a:effectLst/>
                        <a:latin typeface="+mn-lt"/>
                      </a:endParaRPr>
                    </a:p>
                  </a:txBody>
                  <a:tcPr marL="1159" marR="1159" marT="1159"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374147">
                <a:tc vMerge="1">
                  <a:txBody>
                    <a:bodyPr/>
                    <a:lstStyle/>
                    <a:p>
                      <a:pPr algn="r" fontAlgn="b"/>
                      <a:endParaRPr lang="en-IN" sz="1000" b="0" i="0" u="none" strike="noStrike" kern="1200" dirty="0">
                        <a:solidFill>
                          <a:schemeClr val="tx1"/>
                        </a:solidFill>
                        <a:effectLst/>
                        <a:latin typeface="+mn-lt"/>
                        <a:ea typeface="+mn-ea"/>
                        <a:cs typeface="+mn-cs"/>
                      </a:endParaRPr>
                    </a:p>
                  </a:txBody>
                  <a:tcPr marL="9525" marR="45720" marT="9525"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r" defTabSz="932559" rtl="0" eaLnBrk="1" fontAlgn="b" latinLnBrk="0" hangingPunct="1"/>
                      <a:r>
                        <a:rPr lang="en-IN" sz="1000" b="0" i="0" u="none" strike="noStrike" kern="1200" dirty="0">
                          <a:solidFill>
                            <a:schemeClr val="tx1"/>
                          </a:solidFill>
                          <a:effectLst/>
                          <a:latin typeface="+mn-lt"/>
                          <a:ea typeface="+mn-ea"/>
                          <a:cs typeface="+mn-cs"/>
                        </a:rPr>
                        <a:t>To enable our own customers to have a better experience working with our organization</a:t>
                      </a:r>
                    </a:p>
                  </a:txBody>
                  <a:tcPr marL="9524" marR="45713" marT="9524"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b"/>
                      <a:endParaRPr lang="en-IN" sz="1000" b="0" i="0" u="none" strike="noStrike" dirty="0">
                        <a:solidFill>
                          <a:schemeClr val="tx1"/>
                        </a:solidFill>
                        <a:effectLst/>
                        <a:latin typeface="+mn-lt"/>
                      </a:endParaRPr>
                    </a:p>
                  </a:txBody>
                  <a:tcPr marL="1159" marR="1159" marT="1159"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r h="374147">
                <a:tc vMerge="1">
                  <a:txBody>
                    <a:bodyPr/>
                    <a:lstStyle/>
                    <a:p>
                      <a:pPr algn="r" fontAlgn="b"/>
                      <a:endParaRPr lang="en-IN" sz="1000" b="0" i="0" u="none" strike="noStrike" kern="1200" dirty="0">
                        <a:solidFill>
                          <a:schemeClr val="tx1"/>
                        </a:solidFill>
                        <a:effectLst/>
                        <a:latin typeface="+mn-lt"/>
                        <a:ea typeface="+mn-ea"/>
                        <a:cs typeface="+mn-cs"/>
                      </a:endParaRPr>
                    </a:p>
                  </a:txBody>
                  <a:tcPr marL="9525" marR="45720" marT="9525"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r" defTabSz="932559" rtl="0" eaLnBrk="1" fontAlgn="b" latinLnBrk="0" hangingPunct="1"/>
                      <a:r>
                        <a:rPr lang="en-IN" sz="1000" b="0" i="0" u="none" strike="noStrike" kern="1200" dirty="0">
                          <a:solidFill>
                            <a:schemeClr val="tx1"/>
                          </a:solidFill>
                          <a:effectLst/>
                          <a:latin typeface="+mn-lt"/>
                          <a:ea typeface="+mn-ea"/>
                          <a:cs typeface="+mn-cs"/>
                        </a:rPr>
                        <a:t>To enable significant improvement for an important business process</a:t>
                      </a:r>
                    </a:p>
                  </a:txBody>
                  <a:tcPr marL="9524" marR="45713" marT="9524"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85000"/>
                      </a:schemeClr>
                    </a:solidFill>
                  </a:tcPr>
                </a:tc>
                <a:tc>
                  <a:txBody>
                    <a:bodyPr/>
                    <a:lstStyle/>
                    <a:p>
                      <a:pPr algn="r" fontAlgn="b"/>
                      <a:endParaRPr lang="en-IN" sz="1000" b="0" i="0" u="none" strike="noStrike" dirty="0">
                        <a:solidFill>
                          <a:schemeClr val="tx1"/>
                        </a:solidFill>
                        <a:effectLst/>
                        <a:latin typeface="+mn-lt"/>
                      </a:endParaRPr>
                    </a:p>
                  </a:txBody>
                  <a:tcPr marL="1159" marR="1159" marT="1159" marB="0" anchor="ctr">
                    <a:lnL>
                      <a:noFill/>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1"/>
                  </a:ext>
                </a:extLst>
              </a:tr>
              <a:tr h="374147">
                <a:tc>
                  <a:txBody>
                    <a:bodyPr/>
                    <a:lstStyle/>
                    <a:p>
                      <a:pPr algn="r" fontAlgn="b"/>
                      <a:endParaRPr lang="en-US" sz="1000" b="0" i="0" u="none" strike="noStrike" kern="1200" dirty="0">
                        <a:solidFill>
                          <a:schemeClr val="tx1"/>
                        </a:solidFill>
                        <a:effectLst/>
                        <a:latin typeface="+mn-lt"/>
                        <a:ea typeface="+mn-ea"/>
                        <a:cs typeface="+mn-cs"/>
                      </a:endParaRPr>
                    </a:p>
                  </a:txBody>
                  <a:tcPr marL="9524" marR="45713" marT="9524" marB="0" anchor="ctr">
                    <a:lnL>
                      <a:noFill/>
                    </a:lnL>
                    <a:lnR>
                      <a:noFill/>
                    </a:lnR>
                    <a:lnT w="19050" cap="flat" cmpd="sng" algn="ctr">
                      <a:solidFill>
                        <a:schemeClr val="bg1"/>
                      </a:solidFill>
                      <a:prstDash val="solid"/>
                      <a:round/>
                      <a:headEnd type="none" w="med" len="med"/>
                      <a:tailEnd type="none" w="med" len="med"/>
                    </a:lnT>
                    <a:lnB>
                      <a:noFill/>
                    </a:lnB>
                    <a:solidFill>
                      <a:schemeClr val="bg1">
                        <a:lumMod val="95000"/>
                      </a:schemeClr>
                    </a:solidFill>
                  </a:tcPr>
                </a:tc>
                <a:tc>
                  <a:txBody>
                    <a:bodyPr/>
                    <a:lstStyle/>
                    <a:p>
                      <a:pPr algn="r" fontAlgn="b"/>
                      <a:r>
                        <a:rPr lang="en-US" sz="1000" b="0" i="0" u="none" strike="noStrike" kern="1200" dirty="0">
                          <a:solidFill>
                            <a:schemeClr val="tx1"/>
                          </a:solidFill>
                          <a:effectLst/>
                          <a:latin typeface="+mn-lt"/>
                          <a:ea typeface="+mn-ea"/>
                          <a:cs typeface="+mn-cs"/>
                        </a:rPr>
                        <a:t>Other</a:t>
                      </a:r>
                    </a:p>
                  </a:txBody>
                  <a:tcPr marL="9524" marR="45713" marT="9524" marB="0" anchor="ctr">
                    <a:lnL>
                      <a:noFill/>
                    </a:lnL>
                    <a:lnR>
                      <a:noFill/>
                    </a:lnR>
                    <a:lnT w="19050" cap="flat" cmpd="sng" algn="ctr">
                      <a:solidFill>
                        <a:schemeClr val="bg1"/>
                      </a:solidFill>
                      <a:prstDash val="solid"/>
                      <a:round/>
                      <a:headEnd type="none" w="med" len="med"/>
                      <a:tailEnd type="none" w="med" len="med"/>
                    </a:lnT>
                    <a:lnB>
                      <a:noFill/>
                    </a:lnB>
                    <a:solidFill>
                      <a:schemeClr val="bg1">
                        <a:lumMod val="95000"/>
                      </a:schemeClr>
                    </a:solidFill>
                  </a:tcPr>
                </a:tc>
                <a:tc>
                  <a:txBody>
                    <a:bodyPr/>
                    <a:lstStyle/>
                    <a:p>
                      <a:pPr algn="r" fontAlgn="b"/>
                      <a:endParaRPr lang="en-IN" sz="1000" b="0" i="0" u="none" strike="noStrike" dirty="0">
                        <a:solidFill>
                          <a:schemeClr val="tx1"/>
                        </a:solidFill>
                        <a:effectLst/>
                        <a:latin typeface="+mn-lt"/>
                      </a:endParaRPr>
                    </a:p>
                  </a:txBody>
                  <a:tcPr marL="1159" marR="1159" marT="1159" marB="0" anchor="ctr">
                    <a:lnL>
                      <a:noFill/>
                    </a:lnL>
                    <a:lnR>
                      <a:noFill/>
                    </a:lnR>
                    <a:lnT w="19050" cap="flat" cmpd="sng" algn="ctr">
                      <a:solidFill>
                        <a:schemeClr val="bg1"/>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Title 1"/>
          <p:cNvSpPr>
            <a:spLocks noGrp="1"/>
          </p:cNvSpPr>
          <p:nvPr>
            <p:ph type="title"/>
          </p:nvPr>
        </p:nvSpPr>
        <p:spPr>
          <a:xfrm>
            <a:off x="275545" y="297351"/>
            <a:ext cx="12037827" cy="683167"/>
          </a:xfrm>
        </p:spPr>
        <p:txBody>
          <a:bodyPr/>
          <a:lstStyle/>
          <a:p>
            <a:r>
              <a:rPr lang="en-IN" sz="3599" dirty="0"/>
              <a:t>Customers are buying Office 365 primarily for IT related reasons…</a:t>
            </a:r>
            <a:endParaRPr lang="en-US" sz="3599" dirty="0"/>
          </a:p>
        </p:txBody>
      </p:sp>
      <p:graphicFrame>
        <p:nvGraphicFramePr>
          <p:cNvPr id="34" name="Chart 33"/>
          <p:cNvGraphicFramePr/>
          <p:nvPr>
            <p:extLst/>
          </p:nvPr>
        </p:nvGraphicFramePr>
        <p:xfrm>
          <a:off x="5042640" y="1235222"/>
          <a:ext cx="6416817" cy="52113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extLst/>
          </p:nvPr>
        </p:nvGraphicFramePr>
        <p:xfrm>
          <a:off x="8884861" y="5524703"/>
          <a:ext cx="2574596" cy="734229"/>
        </p:xfrm>
        <a:graphic>
          <a:graphicData uri="http://schemas.openxmlformats.org/drawingml/2006/table">
            <a:tbl>
              <a:tblPr firstRow="1" bandRow="1">
                <a:tableStyleId>{F5AB1C69-6EDB-4FF4-983F-18BD219EF322}</a:tableStyleId>
              </a:tblPr>
              <a:tblGrid>
                <a:gridCol w="1395659">
                  <a:extLst>
                    <a:ext uri="{9D8B030D-6E8A-4147-A177-3AD203B41FA5}">
                      <a16:colId xmlns:a16="http://schemas.microsoft.com/office/drawing/2014/main" val="20000"/>
                    </a:ext>
                  </a:extLst>
                </a:gridCol>
                <a:gridCol w="1178937">
                  <a:extLst>
                    <a:ext uri="{9D8B030D-6E8A-4147-A177-3AD203B41FA5}">
                      <a16:colId xmlns:a16="http://schemas.microsoft.com/office/drawing/2014/main" val="20001"/>
                    </a:ext>
                  </a:extLst>
                </a:gridCol>
              </a:tblGrid>
              <a:tr h="367115">
                <a:tc>
                  <a:txBody>
                    <a:bodyPr/>
                    <a:lstStyle/>
                    <a:p>
                      <a:pPr algn="l"/>
                      <a:r>
                        <a:rPr lang="en-US" sz="1000" b="0" dirty="0">
                          <a:solidFill>
                            <a:schemeClr val="tx1"/>
                          </a:solidFill>
                        </a:rPr>
                        <a:t>IT Goal</a:t>
                      </a:r>
                    </a:p>
                  </a:txBody>
                  <a:tcPr marL="467934" marR="73422" marT="0"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50000"/>
                        </a:schemeClr>
                      </a:solidFill>
                      <a:prstDash val="sysDash"/>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0" dirty="0">
                          <a:solidFill>
                            <a:schemeClr val="tx1"/>
                          </a:solidFill>
                        </a:rPr>
                        <a:t>96%</a:t>
                      </a:r>
                    </a:p>
                  </a:txBody>
                  <a:tcPr marL="0" marR="0" marT="0" marB="0" anchor="ctr">
                    <a:lnL w="19050" cap="flat" cmpd="sng" algn="ctr">
                      <a:solidFill>
                        <a:schemeClr val="bg1">
                          <a:lumMod val="50000"/>
                        </a:schemeClr>
                      </a:solidFill>
                      <a:prstDash val="sysDash"/>
                      <a:round/>
                      <a:headEnd type="none" w="med" len="med"/>
                      <a:tailEnd type="none" w="med" len="med"/>
                    </a:lnL>
                    <a:lnR w="19050" cap="flat" cmpd="sng" algn="ctr">
                      <a:solidFill>
                        <a:schemeClr val="bg1">
                          <a:lumMod val="50000"/>
                        </a:schemeClr>
                      </a:solidFill>
                      <a:prstDash val="sysDash"/>
                      <a:round/>
                      <a:headEnd type="none" w="med" len="med"/>
                      <a:tailEnd type="none" w="med" len="med"/>
                    </a:lnR>
                    <a:lnT w="19050" cap="flat" cmpd="sng" algn="ctr">
                      <a:solidFill>
                        <a:schemeClr val="bg1">
                          <a:lumMod val="50000"/>
                        </a:schemeClr>
                      </a:solidFill>
                      <a:prstDash val="sysDash"/>
                      <a:round/>
                      <a:headEnd type="none" w="med" len="med"/>
                      <a:tailEnd type="none" w="med" len="med"/>
                    </a:lnT>
                    <a:lnB w="19050" cap="flat" cmpd="sng" algn="ctr">
                      <a:solidFill>
                        <a:schemeClr val="bg1">
                          <a:lumMod val="50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67115">
                <a:tc>
                  <a:txBody>
                    <a:bodyPr/>
                    <a:lstStyle/>
                    <a:p>
                      <a:pPr algn="l"/>
                      <a:r>
                        <a:rPr lang="en-US" sz="1000" b="0" dirty="0">
                          <a:solidFill>
                            <a:schemeClr val="tx1"/>
                          </a:solidFill>
                        </a:rPr>
                        <a:t>Business</a:t>
                      </a:r>
                      <a:r>
                        <a:rPr lang="en-US" sz="1000" b="0" baseline="0" dirty="0">
                          <a:solidFill>
                            <a:schemeClr val="tx1"/>
                          </a:solidFill>
                        </a:rPr>
                        <a:t> Goal</a:t>
                      </a:r>
                      <a:endParaRPr lang="en-US" sz="1000" b="0" dirty="0">
                        <a:solidFill>
                          <a:schemeClr val="tx1"/>
                        </a:solidFill>
                      </a:endParaRPr>
                    </a:p>
                  </a:txBody>
                  <a:tcPr marL="467934" marR="73422" marT="0"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0" dirty="0">
                          <a:solidFill>
                            <a:schemeClr val="tx1"/>
                          </a:solidFill>
                        </a:rPr>
                        <a:t>66%</a:t>
                      </a:r>
                    </a:p>
                  </a:txBody>
                  <a:tcPr marL="0" marR="0" marT="0"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50000"/>
                        </a:schemeClr>
                      </a:solidFill>
                      <a:prstDash val="sysDash"/>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8" name="Freeform 155"/>
          <p:cNvSpPr>
            <a:spLocks/>
          </p:cNvSpPr>
          <p:nvPr/>
        </p:nvSpPr>
        <p:spPr bwMode="auto">
          <a:xfrm>
            <a:off x="6981718" y="451653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tx1">
              <a:lumMod val="75000"/>
              <a:lumOff val="25000"/>
            </a:schemeClr>
          </a:solidFill>
          <a:ln>
            <a:noFill/>
          </a:ln>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000000"/>
              </a:solidFill>
              <a:latin typeface="Segoe UI"/>
            </a:endParaRPr>
          </a:p>
        </p:txBody>
      </p:sp>
      <p:sp>
        <p:nvSpPr>
          <p:cNvPr id="10" name="Freeform 157"/>
          <p:cNvSpPr>
            <a:spLocks/>
          </p:cNvSpPr>
          <p:nvPr/>
        </p:nvSpPr>
        <p:spPr bwMode="auto">
          <a:xfrm>
            <a:off x="6982402" y="451482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tx1">
              <a:lumMod val="75000"/>
              <a:lumOff val="25000"/>
            </a:schemeClr>
          </a:solidFill>
          <a:ln>
            <a:noFill/>
          </a:ln>
          <a:extLst/>
        </p:spPr>
        <p:txBody>
          <a:bodyPr vert="horz" wrap="square" lIns="91427" tIns="45713" rIns="91427" bIns="45713" numCol="1" anchor="t" anchorCtr="0" compatLnSpc="1">
            <a:prstTxWarp prst="textNoShape">
              <a:avLst/>
            </a:prstTxWarp>
          </a:bodyPr>
          <a:lstStyle/>
          <a:p>
            <a:pPr defTabSz="914224">
              <a:defRPr/>
            </a:pPr>
            <a:endParaRPr lang="en-US" kern="0">
              <a:solidFill>
                <a:srgbClr val="000000"/>
              </a:solidFill>
              <a:latin typeface="Segoe UI"/>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300" y="2074471"/>
            <a:ext cx="272694" cy="19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a:grpSpLocks noChangeAspect="1"/>
          </p:cNvGrpSpPr>
          <p:nvPr/>
        </p:nvGrpSpPr>
        <p:grpSpPr bwMode="black">
          <a:xfrm>
            <a:off x="606126" y="4070269"/>
            <a:ext cx="310178" cy="188886"/>
            <a:chOff x="10387012" y="4179358"/>
            <a:chExt cx="974726" cy="593725"/>
          </a:xfrm>
          <a:solidFill>
            <a:schemeClr val="tx1">
              <a:lumMod val="75000"/>
              <a:lumOff val="25000"/>
            </a:schemeClr>
          </a:solidFill>
        </p:grpSpPr>
        <p:sp>
          <p:nvSpPr>
            <p:cNvPr id="16" name="Freeform 26"/>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91427" tIns="45713" rIns="91427" bIns="45713" numCol="1" anchor="t" anchorCtr="0" compatLnSpc="1">
              <a:prstTxWarp prst="textNoShape">
                <a:avLst/>
              </a:prstTxWarp>
            </a:bodyPr>
            <a:lstStyle/>
            <a:p>
              <a:pPr defTabSz="914224">
                <a:defRPr/>
              </a:pPr>
              <a:endParaRPr lang="en-US" sz="1599" kern="0" dirty="0">
                <a:solidFill>
                  <a:srgbClr val="000000"/>
                </a:solidFill>
                <a:latin typeface="Segoe UI"/>
              </a:endParaRPr>
            </a:p>
          </p:txBody>
        </p:sp>
        <p:sp>
          <p:nvSpPr>
            <p:cNvPr id="17" name="Freeform 27"/>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91427" tIns="45713" rIns="91427" bIns="45713" numCol="1" anchor="t" anchorCtr="0" compatLnSpc="1">
              <a:prstTxWarp prst="textNoShape">
                <a:avLst/>
              </a:prstTxWarp>
            </a:bodyPr>
            <a:lstStyle/>
            <a:p>
              <a:pPr defTabSz="914224">
                <a:defRPr/>
              </a:pPr>
              <a:endParaRPr lang="en-US" sz="1599" kern="0" dirty="0">
                <a:solidFill>
                  <a:srgbClr val="000000"/>
                </a:solidFill>
                <a:latin typeface="Segoe UI"/>
              </a:endParaRPr>
            </a:p>
          </p:txBody>
        </p:sp>
        <p:sp>
          <p:nvSpPr>
            <p:cNvPr id="18" name="Freeform 28"/>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91427" tIns="45713" rIns="91427" bIns="45713" numCol="1" anchor="t" anchorCtr="0" compatLnSpc="1">
              <a:prstTxWarp prst="textNoShape">
                <a:avLst/>
              </a:prstTxWarp>
            </a:bodyPr>
            <a:lstStyle/>
            <a:p>
              <a:pPr defTabSz="914224">
                <a:defRPr/>
              </a:pPr>
              <a:endParaRPr lang="en-US" sz="1599" kern="0" dirty="0">
                <a:solidFill>
                  <a:srgbClr val="000000"/>
                </a:solidFill>
                <a:latin typeface="Segoe UI"/>
              </a:endParaRPr>
            </a:p>
          </p:txBody>
        </p:sp>
        <p:sp>
          <p:nvSpPr>
            <p:cNvPr id="19" name="Freeform 29"/>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91427" tIns="45713" rIns="91427" bIns="45713" numCol="1" anchor="t" anchorCtr="0" compatLnSpc="1">
              <a:prstTxWarp prst="textNoShape">
                <a:avLst/>
              </a:prstTxWarp>
            </a:bodyPr>
            <a:lstStyle/>
            <a:p>
              <a:pPr defTabSz="914224">
                <a:defRPr/>
              </a:pPr>
              <a:endParaRPr lang="en-US" sz="1599" kern="0" dirty="0">
                <a:solidFill>
                  <a:srgbClr val="000000"/>
                </a:solidFill>
                <a:latin typeface="Segoe UI"/>
              </a:endParaRPr>
            </a:p>
          </p:txBody>
        </p:sp>
        <p:sp>
          <p:nvSpPr>
            <p:cNvPr id="20" name="Freeform 30"/>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91427" tIns="45713" rIns="91427" bIns="45713" numCol="1" anchor="t" anchorCtr="0" compatLnSpc="1">
              <a:prstTxWarp prst="textNoShape">
                <a:avLst/>
              </a:prstTxWarp>
            </a:bodyPr>
            <a:lstStyle/>
            <a:p>
              <a:pPr defTabSz="914224">
                <a:defRPr/>
              </a:pPr>
              <a:endParaRPr lang="en-US" sz="1599" kern="0" dirty="0">
                <a:solidFill>
                  <a:srgbClr val="000000"/>
                </a:solidFill>
                <a:latin typeface="Segoe UI"/>
              </a:endParaRPr>
            </a:p>
          </p:txBody>
        </p:sp>
      </p:grpSp>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4662" y="5588384"/>
            <a:ext cx="322952" cy="226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Group 30"/>
          <p:cNvGrpSpPr>
            <a:grpSpLocks noChangeAspect="1"/>
          </p:cNvGrpSpPr>
          <p:nvPr/>
        </p:nvGrpSpPr>
        <p:grpSpPr bwMode="black">
          <a:xfrm>
            <a:off x="8946519" y="5955708"/>
            <a:ext cx="339235" cy="206580"/>
            <a:chOff x="10387012" y="4179358"/>
            <a:chExt cx="974726" cy="593725"/>
          </a:xfrm>
          <a:solidFill>
            <a:schemeClr val="tx1">
              <a:lumMod val="75000"/>
              <a:lumOff val="25000"/>
            </a:schemeClr>
          </a:solidFill>
        </p:grpSpPr>
        <p:sp>
          <p:nvSpPr>
            <p:cNvPr id="32" name="Freeform 26"/>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91427" tIns="45713" rIns="91427" bIns="45713" numCol="1" anchor="t" anchorCtr="0" compatLnSpc="1">
              <a:prstTxWarp prst="textNoShape">
                <a:avLst/>
              </a:prstTxWarp>
            </a:bodyPr>
            <a:lstStyle/>
            <a:p>
              <a:pPr defTabSz="914224">
                <a:defRPr/>
              </a:pPr>
              <a:endParaRPr lang="en-US" sz="1599" kern="0" dirty="0">
                <a:solidFill>
                  <a:srgbClr val="000000"/>
                </a:solidFill>
                <a:latin typeface="Segoe UI"/>
              </a:endParaRPr>
            </a:p>
          </p:txBody>
        </p:sp>
        <p:sp>
          <p:nvSpPr>
            <p:cNvPr id="33" name="Freeform 27"/>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91427" tIns="45713" rIns="91427" bIns="45713" numCol="1" anchor="t" anchorCtr="0" compatLnSpc="1">
              <a:prstTxWarp prst="textNoShape">
                <a:avLst/>
              </a:prstTxWarp>
            </a:bodyPr>
            <a:lstStyle/>
            <a:p>
              <a:pPr defTabSz="914224">
                <a:defRPr/>
              </a:pPr>
              <a:endParaRPr lang="en-US" sz="1599" kern="0" dirty="0">
                <a:solidFill>
                  <a:srgbClr val="000000"/>
                </a:solidFill>
                <a:latin typeface="Segoe UI"/>
              </a:endParaRPr>
            </a:p>
          </p:txBody>
        </p:sp>
        <p:sp>
          <p:nvSpPr>
            <p:cNvPr id="35" name="Freeform 28"/>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91427" tIns="45713" rIns="91427" bIns="45713" numCol="1" anchor="t" anchorCtr="0" compatLnSpc="1">
              <a:prstTxWarp prst="textNoShape">
                <a:avLst/>
              </a:prstTxWarp>
            </a:bodyPr>
            <a:lstStyle/>
            <a:p>
              <a:pPr defTabSz="914224">
                <a:defRPr/>
              </a:pPr>
              <a:endParaRPr lang="en-US" sz="1599" kern="0" dirty="0">
                <a:solidFill>
                  <a:srgbClr val="000000"/>
                </a:solidFill>
                <a:latin typeface="Segoe UI"/>
              </a:endParaRPr>
            </a:p>
          </p:txBody>
        </p:sp>
        <p:sp>
          <p:nvSpPr>
            <p:cNvPr id="36" name="Freeform 29"/>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91427" tIns="45713" rIns="91427" bIns="45713" numCol="1" anchor="t" anchorCtr="0" compatLnSpc="1">
              <a:prstTxWarp prst="textNoShape">
                <a:avLst/>
              </a:prstTxWarp>
            </a:bodyPr>
            <a:lstStyle/>
            <a:p>
              <a:pPr defTabSz="914224">
                <a:defRPr/>
              </a:pPr>
              <a:endParaRPr lang="en-US" sz="1599" kern="0" dirty="0">
                <a:solidFill>
                  <a:srgbClr val="000000"/>
                </a:solidFill>
                <a:latin typeface="Segoe UI"/>
              </a:endParaRPr>
            </a:p>
          </p:txBody>
        </p:sp>
        <p:sp>
          <p:nvSpPr>
            <p:cNvPr id="37" name="Freeform 30"/>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91427" tIns="45713" rIns="91427" bIns="45713" numCol="1" anchor="t" anchorCtr="0" compatLnSpc="1">
              <a:prstTxWarp prst="textNoShape">
                <a:avLst/>
              </a:prstTxWarp>
            </a:bodyPr>
            <a:lstStyle/>
            <a:p>
              <a:pPr defTabSz="914224">
                <a:defRPr/>
              </a:pPr>
              <a:endParaRPr lang="en-US" sz="1599" kern="0" dirty="0">
                <a:solidFill>
                  <a:srgbClr val="000000"/>
                </a:solidFill>
                <a:latin typeface="Segoe UI"/>
              </a:endParaRPr>
            </a:p>
          </p:txBody>
        </p:sp>
      </p:grpSp>
      <p:sp>
        <p:nvSpPr>
          <p:cNvPr id="26" name="TextBox 25"/>
          <p:cNvSpPr txBox="1"/>
          <p:nvPr/>
        </p:nvSpPr>
        <p:spPr>
          <a:xfrm>
            <a:off x="5079147" y="6441143"/>
            <a:ext cx="7234227" cy="539571"/>
          </a:xfrm>
          <a:prstGeom prst="rect">
            <a:avLst/>
          </a:prstGeom>
          <a:noFill/>
        </p:spPr>
        <p:txBody>
          <a:bodyPr wrap="square" lIns="182828" tIns="146262" rIns="182828" bIns="146262" rtlCol="0" anchor="ctr">
            <a:noAutofit/>
          </a:bodyPr>
          <a:lstStyle/>
          <a:p>
            <a:pPr marL="0" lvl="1" algn="r" defTabSz="932011" fontAlgn="base">
              <a:lnSpc>
                <a:spcPct val="114000"/>
              </a:lnSpc>
              <a:spcBef>
                <a:spcPts val="612"/>
              </a:spcBef>
              <a:spcAft>
                <a:spcPts val="306"/>
              </a:spcAft>
              <a:buClr>
                <a:srgbClr val="DC3C00"/>
              </a:buClr>
              <a:defRPr/>
            </a:pPr>
            <a:r>
              <a:rPr lang="en-US" sz="1099" kern="0" dirty="0">
                <a:ln w="3175">
                  <a:noFill/>
                </a:ln>
                <a:solidFill>
                  <a:srgbClr val="FFFFFF"/>
                </a:solidFill>
                <a:latin typeface="Segoe UI"/>
                <a:ea typeface="Segoe UI" pitchFamily="34" charset="0"/>
                <a:cs typeface="Segoe UI" pitchFamily="34" charset="0"/>
              </a:rPr>
              <a:t>Source: O365 CAU Customer Research Study, May 2015, Microsoft Corporation</a:t>
            </a:r>
          </a:p>
        </p:txBody>
      </p:sp>
    </p:spTree>
    <p:extLst>
      <p:ext uri="{BB962C8B-B14F-4D97-AF65-F5344CB8AC3E}">
        <p14:creationId xmlns:p14="http://schemas.microsoft.com/office/powerpoint/2010/main" val="3882917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555493" y="2522530"/>
            <a:ext cx="11879218" cy="4199081"/>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 name="Title 2"/>
          <p:cNvSpPr>
            <a:spLocks noGrp="1"/>
          </p:cNvSpPr>
          <p:nvPr>
            <p:ph type="title"/>
          </p:nvPr>
        </p:nvSpPr>
        <p:spPr>
          <a:xfrm>
            <a:off x="531274" y="1616352"/>
            <a:ext cx="11372310" cy="762678"/>
          </a:xfrm>
        </p:spPr>
        <p:txBody>
          <a:bodyPr/>
          <a:lstStyle/>
          <a:p>
            <a:r>
              <a:rPr lang="en-US" sz="1836" dirty="0"/>
              <a:t>IT departments, are still struggling with how to shift from what they’ve traditionally delivered, to being a services organization driving growth and productivity, structured for rapid adaptability.</a:t>
            </a:r>
          </a:p>
        </p:txBody>
      </p:sp>
      <p:sp>
        <p:nvSpPr>
          <p:cNvPr id="12" name="Title 2"/>
          <p:cNvSpPr txBox="1">
            <a:spLocks/>
          </p:cNvSpPr>
          <p:nvPr/>
        </p:nvSpPr>
        <p:spPr>
          <a:xfrm>
            <a:off x="531274" y="578752"/>
            <a:ext cx="11372310" cy="762678"/>
          </a:xfrm>
          <a:prstGeom prst="rect">
            <a:avLst/>
          </a:prstGeom>
        </p:spPr>
        <p:txBody>
          <a:bodyPr vert="horz" wrap="square" lIns="152107" tIns="95068" rIns="152107" bIns="95068" rtlCol="0" anchor="t">
            <a:noAutofit/>
          </a:bodyPr>
          <a:lstStyle>
            <a:lvl1pPr algn="l" defTabSz="913851" rtl="0" eaLnBrk="1" latinLnBrk="0" hangingPunct="1">
              <a:lnSpc>
                <a:spcPct val="90000"/>
              </a:lnSpc>
              <a:spcBef>
                <a:spcPct val="0"/>
              </a:spcBef>
              <a:buNone/>
              <a:defRPr lang="en-US" sz="5294" b="0" kern="1200" cap="none" spc="-100" baseline="0">
                <a:ln w="3175">
                  <a:noFill/>
                </a:ln>
                <a:solidFill>
                  <a:schemeClr val="tx1"/>
                </a:solidFill>
                <a:effectLst/>
                <a:latin typeface="+mj-lt"/>
                <a:ea typeface="+mn-ea"/>
                <a:cs typeface="Segoe UI" pitchFamily="34" charset="0"/>
              </a:defRPr>
            </a:lvl1pPr>
          </a:lstStyle>
          <a:p>
            <a:pPr defTabSz="931858">
              <a:defRPr/>
            </a:pPr>
            <a:r>
              <a:rPr lang="en-US" sz="3264" spc="-102" dirty="0">
                <a:solidFill>
                  <a:srgbClr val="505050"/>
                </a:solidFill>
                <a:latin typeface="Segoe UI Light"/>
              </a:rPr>
              <a:t>While companies are committed to shifting to cloud, many face serious challenges – particularly enterprise companies</a:t>
            </a:r>
          </a:p>
        </p:txBody>
      </p:sp>
      <p:sp>
        <p:nvSpPr>
          <p:cNvPr id="14" name="TextBox 13"/>
          <p:cNvSpPr txBox="1"/>
          <p:nvPr/>
        </p:nvSpPr>
        <p:spPr>
          <a:xfrm>
            <a:off x="660910" y="2653952"/>
            <a:ext cx="11488685" cy="3464931"/>
          </a:xfrm>
          <a:prstGeom prst="rect">
            <a:avLst/>
          </a:prstGeom>
          <a:noFill/>
        </p:spPr>
        <p:txBody>
          <a:bodyPr wrap="square" lIns="186494" tIns="149196" rIns="186494" bIns="149196" rtlCol="0">
            <a:spAutoFit/>
          </a:bodyPr>
          <a:lstStyle/>
          <a:p>
            <a:pPr marL="349724" indent="-349724" algn="just" defTabSz="932418">
              <a:lnSpc>
                <a:spcPct val="90000"/>
              </a:lnSpc>
              <a:spcAft>
                <a:spcPts val="1224"/>
              </a:spcAft>
              <a:buFont typeface="Arial" panose="020B0604020202020204" pitchFamily="34" charset="0"/>
              <a:buChar char="•"/>
              <a:defRPr/>
            </a:pPr>
            <a:r>
              <a:rPr lang="en-US" sz="2244" kern="0" dirty="0">
                <a:solidFill>
                  <a:srgbClr val="FFFFFF"/>
                </a:solidFill>
                <a:latin typeface="Segoe UI"/>
              </a:rPr>
              <a:t>Day to day tasks are changing, but still experimenting with how to organize themselves</a:t>
            </a:r>
          </a:p>
          <a:p>
            <a:pPr marL="349724" indent="-349724" algn="just" defTabSz="932418">
              <a:lnSpc>
                <a:spcPct val="90000"/>
              </a:lnSpc>
              <a:spcAft>
                <a:spcPts val="1224"/>
              </a:spcAft>
              <a:buFont typeface="Arial" panose="020B0604020202020204" pitchFamily="34" charset="0"/>
              <a:buChar char="•"/>
              <a:defRPr/>
            </a:pPr>
            <a:r>
              <a:rPr lang="en-US" sz="2244" kern="0" dirty="0">
                <a:solidFill>
                  <a:srgbClr val="FFFFFF"/>
                </a:solidFill>
                <a:latin typeface="Segoe UI"/>
              </a:rPr>
              <a:t>Skills required are changing – less technical skills and more soft skills</a:t>
            </a:r>
          </a:p>
          <a:p>
            <a:pPr marL="349724" indent="-349724" algn="just" defTabSz="932418">
              <a:lnSpc>
                <a:spcPct val="90000"/>
              </a:lnSpc>
              <a:spcAft>
                <a:spcPts val="1224"/>
              </a:spcAft>
              <a:buFont typeface="Arial" panose="020B0604020202020204" pitchFamily="34" charset="0"/>
              <a:buChar char="•"/>
              <a:defRPr/>
            </a:pPr>
            <a:r>
              <a:rPr lang="en-US" sz="2244" kern="0" dirty="0">
                <a:solidFill>
                  <a:srgbClr val="FFFFFF"/>
                </a:solidFill>
                <a:latin typeface="Segoe UI"/>
              </a:rPr>
              <a:t>More and more, many cloud products are targeted, consumed and managed by LOB teams</a:t>
            </a:r>
          </a:p>
          <a:p>
            <a:pPr marL="349724" indent="-349724" algn="just" defTabSz="932418">
              <a:lnSpc>
                <a:spcPct val="90000"/>
              </a:lnSpc>
              <a:spcAft>
                <a:spcPts val="1224"/>
              </a:spcAft>
              <a:buFont typeface="Arial" panose="020B0604020202020204" pitchFamily="34" charset="0"/>
              <a:buChar char="•"/>
              <a:defRPr/>
            </a:pPr>
            <a:r>
              <a:rPr lang="en-US" sz="2244" kern="0" dirty="0">
                <a:solidFill>
                  <a:srgbClr val="FFFFFF"/>
                </a:solidFill>
                <a:latin typeface="Segoe UI"/>
              </a:rPr>
              <a:t>Collaboration channels have been reinvented and many cloud services are targeted toward the user and are sold in via a bottoms-up approach (e.g. Slack)</a:t>
            </a:r>
          </a:p>
          <a:p>
            <a:pPr marL="349724" indent="-349724" algn="just" defTabSz="932418">
              <a:lnSpc>
                <a:spcPct val="90000"/>
              </a:lnSpc>
              <a:spcAft>
                <a:spcPts val="612"/>
              </a:spcAft>
              <a:buFont typeface="Arial" panose="020B0604020202020204" pitchFamily="34" charset="0"/>
              <a:buChar char="•"/>
              <a:defRPr/>
            </a:pPr>
            <a:r>
              <a:rPr lang="en-US" sz="2244" kern="0" dirty="0">
                <a:solidFill>
                  <a:srgbClr val="FFFFFF"/>
                </a:solidFill>
                <a:latin typeface="Segoe UI"/>
              </a:rPr>
              <a:t>Still unknown as to how the shift to IaaS will broadly affect team structure</a:t>
            </a:r>
          </a:p>
        </p:txBody>
      </p:sp>
    </p:spTree>
    <p:extLst>
      <p:ext uri="{BB962C8B-B14F-4D97-AF65-F5344CB8AC3E}">
        <p14:creationId xmlns:p14="http://schemas.microsoft.com/office/powerpoint/2010/main" val="403099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5726176" y="1918397"/>
            <a:ext cx="6708535" cy="474260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1764" y="1918397"/>
            <a:ext cx="5724413" cy="4742606"/>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en-US" sz="3264" dirty="0"/>
              <a:t>Following deployment, many enterprise companies report they feel unequipped to support O365 with current staff skills</a:t>
            </a:r>
          </a:p>
        </p:txBody>
      </p:sp>
      <p:sp>
        <p:nvSpPr>
          <p:cNvPr id="2" name="Slide Number Placeholder 1"/>
          <p:cNvSpPr>
            <a:spLocks noGrp="1"/>
          </p:cNvSpPr>
          <p:nvPr>
            <p:ph type="sldNum" sz="quarter" idx="12"/>
          </p:nvPr>
        </p:nvSpPr>
        <p:spPr/>
        <p:txBody>
          <a:bodyPr/>
          <a:lstStyle/>
          <a:p>
            <a:pPr defTabSz="932418">
              <a:defRPr/>
            </a:pPr>
            <a:fld id="{727B4C2D-45E2-4621-8491-2995EB46A674}" type="slidenum">
              <a:rPr lang="en-US" sz="1836" kern="0">
                <a:solidFill>
                  <a:sysClr val="windowText" lastClr="000000"/>
                </a:solidFill>
              </a:rPr>
              <a:pPr defTabSz="932418">
                <a:defRPr/>
              </a:pPr>
              <a:t>8</a:t>
            </a:fld>
            <a:endParaRPr lang="en-US" sz="1836" kern="0" dirty="0">
              <a:solidFill>
                <a:sysClr val="windowText" lastClr="000000"/>
              </a:solidFill>
            </a:endParaRPr>
          </a:p>
        </p:txBody>
      </p:sp>
      <p:sp>
        <p:nvSpPr>
          <p:cNvPr id="4" name="Rectangle 3"/>
          <p:cNvSpPr/>
          <p:nvPr/>
        </p:nvSpPr>
        <p:spPr>
          <a:xfrm>
            <a:off x="531273" y="2073810"/>
            <a:ext cx="5047397" cy="1331618"/>
          </a:xfrm>
          <a:prstGeom prst="rect">
            <a:avLst/>
          </a:prstGeom>
        </p:spPr>
        <p:txBody>
          <a:bodyPr vert="horz" wrap="square" lIns="152107" tIns="95068" rIns="152107" bIns="95068" rtlCol="0" anchor="t">
            <a:noAutofit/>
          </a:bodyPr>
          <a:lstStyle/>
          <a:p>
            <a:pPr marL="0" lvl="1" defTabSz="932418" fontAlgn="base">
              <a:lnSpc>
                <a:spcPct val="90000"/>
              </a:lnSpc>
              <a:spcBef>
                <a:spcPct val="0"/>
              </a:spcBef>
              <a:spcAft>
                <a:spcPts val="612"/>
              </a:spcAft>
              <a:defRPr/>
            </a:pPr>
            <a:r>
              <a:rPr lang="en-US" sz="2040" kern="0" dirty="0">
                <a:solidFill>
                  <a:schemeClr val="bg1"/>
                </a:solidFill>
              </a:rPr>
              <a:t>31% of enterprise companies  strongly disagree they are staffed to support O365, likely reflecting the extra complexity of deploying and managing cloud services at a large organization</a:t>
            </a:r>
          </a:p>
        </p:txBody>
      </p:sp>
      <p:sp>
        <p:nvSpPr>
          <p:cNvPr id="5" name="TextBox 4"/>
          <p:cNvSpPr txBox="1"/>
          <p:nvPr/>
        </p:nvSpPr>
        <p:spPr>
          <a:xfrm>
            <a:off x="5960675" y="1959248"/>
            <a:ext cx="6410915" cy="704613"/>
          </a:xfrm>
          <a:prstGeom prst="rect">
            <a:avLst/>
          </a:prstGeom>
          <a:noFill/>
        </p:spPr>
        <p:txBody>
          <a:bodyPr wrap="square" lIns="186494" tIns="149196" rIns="186494" bIns="149196" rtlCol="0">
            <a:spAutoFit/>
          </a:bodyPr>
          <a:lstStyle/>
          <a:p>
            <a:pPr defTabSz="932418">
              <a:lnSpc>
                <a:spcPct val="90000"/>
              </a:lnSpc>
              <a:spcAft>
                <a:spcPts val="612"/>
              </a:spcAft>
              <a:defRPr/>
            </a:pPr>
            <a:r>
              <a:rPr lang="en-US" sz="1428" b="1" kern="0" dirty="0">
                <a:gradFill>
                  <a:gsLst>
                    <a:gs pos="2917">
                      <a:schemeClr val="tx1"/>
                    </a:gs>
                    <a:gs pos="30000">
                      <a:schemeClr val="tx1"/>
                    </a:gs>
                  </a:gsLst>
                  <a:lin ang="5400000" scaled="0"/>
                </a:gradFill>
              </a:rPr>
              <a:t>I feel prepared to support O365 with our current staff and skillset      </a:t>
            </a:r>
            <a:r>
              <a:rPr lang="en-US" sz="1428" kern="0" dirty="0">
                <a:gradFill>
                  <a:gsLst>
                    <a:gs pos="2917">
                      <a:schemeClr val="tx1"/>
                    </a:gs>
                    <a:gs pos="30000">
                      <a:schemeClr val="tx1"/>
                    </a:gs>
                  </a:gsLst>
                  <a:lin ang="5400000" scaled="0"/>
                </a:gradFill>
              </a:rPr>
              <a:t>(by company size)*</a:t>
            </a:r>
          </a:p>
        </p:txBody>
      </p:sp>
      <p:sp>
        <p:nvSpPr>
          <p:cNvPr id="9" name="Text Box 7" descr="MarketSight_Chart_SampleSize:84fdf746-7c13-48c1-8827-a5a9013ae6d8"/>
          <p:cNvSpPr>
            <a:spLocks noChangeArrowheads="1"/>
          </p:cNvSpPr>
          <p:nvPr/>
        </p:nvSpPr>
        <p:spPr>
          <a:xfrm>
            <a:off x="1762" y="6790021"/>
            <a:ext cx="5663056" cy="206231"/>
          </a:xfrm>
          <a:prstGeom prst="rect">
            <a:avLst/>
          </a:prstGeom>
          <a:noFill/>
          <a:ln w="9525">
            <a:noFill/>
            <a:miter lim="800000"/>
          </a:ln>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stStyle>
          <a:p>
            <a:pPr defTabSz="951121">
              <a:defRPr/>
            </a:pPr>
            <a:r>
              <a:rPr lang="en-US" sz="714" dirty="0">
                <a:solidFill>
                  <a:srgbClr val="505050"/>
                </a:solidFill>
                <a:latin typeface="Arial"/>
              </a:rPr>
              <a:t>*O365 Enterprise Deployment Quant Research – FY15/FY16; Base: 162</a:t>
            </a:r>
          </a:p>
        </p:txBody>
      </p:sp>
      <p:sp>
        <p:nvSpPr>
          <p:cNvPr id="10" name="Rectangle 9"/>
          <p:cNvSpPr/>
          <p:nvPr/>
        </p:nvSpPr>
        <p:spPr>
          <a:xfrm>
            <a:off x="487776" y="4609837"/>
            <a:ext cx="5047397" cy="1331618"/>
          </a:xfrm>
          <a:prstGeom prst="rect">
            <a:avLst/>
          </a:prstGeom>
        </p:spPr>
        <p:txBody>
          <a:bodyPr vert="horz" wrap="square" lIns="152107" tIns="95068" rIns="152107" bIns="95068" rtlCol="0" anchor="t">
            <a:noAutofit/>
          </a:bodyPr>
          <a:lstStyle/>
          <a:p>
            <a:pPr marL="0" lvl="1" defTabSz="932418" fontAlgn="base">
              <a:lnSpc>
                <a:spcPct val="90000"/>
              </a:lnSpc>
              <a:spcBef>
                <a:spcPct val="0"/>
              </a:spcBef>
              <a:spcAft>
                <a:spcPts val="612"/>
              </a:spcAft>
              <a:defRPr/>
            </a:pPr>
            <a:r>
              <a:rPr lang="en-US" sz="2040" kern="0" dirty="0">
                <a:solidFill>
                  <a:schemeClr val="bg1"/>
                </a:solidFill>
              </a:rPr>
              <a:t>While some IT Pros see PowerShell as an opportunity to learn a new skill, others find the dependency on PowerShell a barrier (particularly for those things they could do easily on –premises)</a:t>
            </a:r>
          </a:p>
        </p:txBody>
      </p:sp>
      <p:sp>
        <p:nvSpPr>
          <p:cNvPr id="11" name="Rectangle 10"/>
          <p:cNvSpPr/>
          <p:nvPr/>
        </p:nvSpPr>
        <p:spPr>
          <a:xfrm>
            <a:off x="6393013" y="5186806"/>
            <a:ext cx="5694543" cy="9415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932111" fontAlgn="base">
              <a:spcBef>
                <a:spcPct val="0"/>
              </a:spcBef>
              <a:spcAft>
                <a:spcPct val="0"/>
              </a:spcAft>
              <a:defRPr/>
            </a:pPr>
            <a:r>
              <a:rPr lang="en-US" sz="1632" kern="0" dirty="0">
                <a:solidFill>
                  <a:schemeClr val="tx1"/>
                </a:solidFill>
              </a:rPr>
              <a:t>“I use PowerShell, but </a:t>
            </a:r>
            <a:r>
              <a:rPr lang="en-US" sz="1632" b="1" kern="0" dirty="0">
                <a:solidFill>
                  <a:schemeClr val="tx1"/>
                </a:solidFill>
              </a:rPr>
              <a:t>I'm the only one that knows how to do it, so I'm trying to teach my colleagues</a:t>
            </a:r>
            <a:r>
              <a:rPr lang="en-US" sz="1632" kern="0" dirty="0">
                <a:solidFill>
                  <a:schemeClr val="tx1"/>
                </a:solidFill>
              </a:rPr>
              <a:t>, but it would be easier if it was just a GUI. </a:t>
            </a:r>
          </a:p>
          <a:p>
            <a:pPr algn="r" defTabSz="932111" fontAlgn="base">
              <a:spcBef>
                <a:spcPct val="0"/>
              </a:spcBef>
              <a:spcAft>
                <a:spcPct val="0"/>
              </a:spcAft>
              <a:defRPr/>
            </a:pPr>
            <a:r>
              <a:rPr lang="en-US" sz="1224" kern="0" dirty="0">
                <a:solidFill>
                  <a:schemeClr val="tx1"/>
                </a:solidFill>
              </a:rPr>
              <a:t>-Montessori </a:t>
            </a:r>
            <a:r>
              <a:rPr lang="en-US" sz="1224" kern="0" dirty="0" err="1">
                <a:solidFill>
                  <a:schemeClr val="tx1"/>
                </a:solidFill>
              </a:rPr>
              <a:t>Scholengemeenscap</a:t>
            </a:r>
            <a:r>
              <a:rPr lang="en-US" sz="1224" kern="0" dirty="0">
                <a:solidFill>
                  <a:schemeClr val="tx1"/>
                </a:solidFill>
              </a:rPr>
              <a:t> Amsterdam, size: 492, location: The Netherlands</a:t>
            </a:r>
          </a:p>
        </p:txBody>
      </p:sp>
      <p:graphicFrame>
        <p:nvGraphicFramePr>
          <p:cNvPr id="12" name="ChartObject" descr="65954dc3-72eb-4458-a645-a5a90133cbcf"/>
          <p:cNvGraphicFramePr/>
          <p:nvPr>
            <p:extLst/>
          </p:nvPr>
        </p:nvGraphicFramePr>
        <p:xfrm>
          <a:off x="5960674" y="2374003"/>
          <a:ext cx="6126883" cy="2514363"/>
        </p:xfrm>
        <a:graphic>
          <a:graphicData uri="http://schemas.openxmlformats.org/drawingml/2006/chart">
            <c:chart xmlns:c="http://schemas.openxmlformats.org/drawingml/2006/chart" xmlns:r="http://schemas.openxmlformats.org/officeDocument/2006/relationships" r:id="rId3"/>
          </a:graphicData>
        </a:graphic>
      </p:graphicFrame>
      <p:pic>
        <p:nvPicPr>
          <p:cNvPr id="16" name="Picture 15"/>
          <p:cNvPicPr>
            <a:picLocks noChangeAspect="1"/>
          </p:cNvPicPr>
          <p:nvPr/>
        </p:nvPicPr>
        <p:blipFill rotWithShape="1">
          <a:blip r:embed="rId4"/>
          <a:srcRect r="48786" b="22394"/>
          <a:stretch/>
        </p:blipFill>
        <p:spPr>
          <a:xfrm>
            <a:off x="7128557" y="2376802"/>
            <a:ext cx="3136638" cy="1949472"/>
          </a:xfrm>
          <a:prstGeom prst="rect">
            <a:avLst/>
          </a:prstGeom>
        </p:spPr>
      </p:pic>
      <p:pic>
        <p:nvPicPr>
          <p:cNvPr id="20" name="Picture 19"/>
          <p:cNvPicPr>
            <a:picLocks noChangeAspect="1"/>
          </p:cNvPicPr>
          <p:nvPr/>
        </p:nvPicPr>
        <p:blipFill rotWithShape="1">
          <a:blip r:embed="rId4"/>
          <a:srcRect l="30981" t="83522" r="26114" b="7961"/>
          <a:stretch/>
        </p:blipFill>
        <p:spPr>
          <a:xfrm>
            <a:off x="7577307" y="4662432"/>
            <a:ext cx="2627747" cy="213950"/>
          </a:xfrm>
          <a:prstGeom prst="rect">
            <a:avLst/>
          </a:prstGeom>
        </p:spPr>
      </p:pic>
      <p:sp>
        <p:nvSpPr>
          <p:cNvPr id="21" name="TextBox 20"/>
          <p:cNvSpPr txBox="1"/>
          <p:nvPr/>
        </p:nvSpPr>
        <p:spPr>
          <a:xfrm>
            <a:off x="8417399" y="4191576"/>
            <a:ext cx="1645771" cy="470856"/>
          </a:xfrm>
          <a:prstGeom prst="rect">
            <a:avLst/>
          </a:prstGeom>
          <a:noFill/>
        </p:spPr>
        <p:txBody>
          <a:bodyPr wrap="square" lIns="186521" tIns="149217" rIns="186521" bIns="149217" rtlCol="0">
            <a:spAutoFit/>
          </a:bodyPr>
          <a:lstStyle/>
          <a:p>
            <a:pPr defTabSz="932597">
              <a:lnSpc>
                <a:spcPct val="90000"/>
              </a:lnSpc>
              <a:spcAft>
                <a:spcPts val="612"/>
              </a:spcAft>
            </a:pPr>
            <a:r>
              <a:rPr lang="en-US" sz="1224" kern="0" dirty="0">
                <a:gradFill>
                  <a:gsLst>
                    <a:gs pos="2917">
                      <a:schemeClr val="tx1"/>
                    </a:gs>
                    <a:gs pos="30000">
                      <a:schemeClr val="tx1"/>
                    </a:gs>
                  </a:gsLst>
                  <a:lin ang="5400000" scaled="0"/>
                </a:gradFill>
              </a:rPr>
              <a:t>Agree</a:t>
            </a:r>
          </a:p>
        </p:txBody>
      </p:sp>
    </p:spTree>
    <p:extLst>
      <p:ext uri="{BB962C8B-B14F-4D97-AF65-F5344CB8AC3E}">
        <p14:creationId xmlns:p14="http://schemas.microsoft.com/office/powerpoint/2010/main" val="159360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a:spLocks/>
          </p:cNvSpPr>
          <p:nvPr/>
        </p:nvSpPr>
        <p:spPr bwMode="auto">
          <a:xfrm>
            <a:off x="711982" y="1538326"/>
            <a:ext cx="2412657" cy="2324452"/>
          </a:xfrm>
          <a:prstGeom prst="rect">
            <a:avLst/>
          </a:prstGeom>
          <a:solidFill>
            <a:schemeClr val="bg1">
              <a:lumMod val="95000"/>
            </a:schemeClr>
          </a:solidFill>
          <a:ln w="3175">
            <a:solidFill>
              <a:schemeClr val="bg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3" fontAlgn="base">
              <a:spcBef>
                <a:spcPct val="0"/>
              </a:spcBef>
              <a:spcAft>
                <a:spcPct val="0"/>
              </a:spcAft>
              <a:defRPr/>
            </a:pPr>
            <a:endParaRPr lang="en-US" sz="2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9" name="Text Box 4"/>
          <p:cNvSpPr txBox="1">
            <a:spLocks noChangeArrowheads="1"/>
          </p:cNvSpPr>
          <p:nvPr/>
        </p:nvSpPr>
        <p:spPr bwMode="auto">
          <a:xfrm>
            <a:off x="156195" y="6313486"/>
            <a:ext cx="1121551" cy="141256"/>
          </a:xfrm>
          <a:prstGeom prst="rect">
            <a:avLst/>
          </a:prstGeom>
          <a:noFill/>
          <a:ln>
            <a:noFill/>
          </a:ln>
          <a:effectLst/>
          <a:extLst>
            <a:ext uri="{909E8E84-426E-40DD-AFC4-6F175D3DCCD1}">
              <a14:hiddenFill xmlns:a14="http://schemas.microsoft.com/office/drawing/2010/main">
                <a:solidFill>
                  <a:srgbClr val="FE000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defRPr sz="800">
                <a:solidFill>
                  <a:schemeClr val="tx1"/>
                </a:solidFill>
                <a:latin typeface="Arial" charset="0"/>
              </a:defRPr>
            </a:lvl1pPr>
            <a:lvl2pPr marL="742950" indent="-285750">
              <a:defRPr sz="800">
                <a:solidFill>
                  <a:schemeClr val="tx1"/>
                </a:solidFill>
                <a:latin typeface="Arial" charset="0"/>
              </a:defRPr>
            </a:lvl2pPr>
            <a:lvl3pPr marL="1143000" indent="-228600">
              <a:defRPr sz="800">
                <a:solidFill>
                  <a:schemeClr val="tx1"/>
                </a:solidFill>
                <a:latin typeface="Arial" charset="0"/>
              </a:defRPr>
            </a:lvl3pPr>
            <a:lvl4pPr marL="1600200" indent="-228600">
              <a:defRPr sz="800">
                <a:solidFill>
                  <a:schemeClr val="tx1"/>
                </a:solidFill>
                <a:latin typeface="Arial" charset="0"/>
              </a:defRPr>
            </a:lvl4pPr>
            <a:lvl5pPr marL="2057400" indent="-228600">
              <a:defRPr sz="800">
                <a:solidFill>
                  <a:schemeClr val="tx1"/>
                </a:solidFill>
                <a:latin typeface="Arial" charset="0"/>
              </a:defRPr>
            </a:lvl5pPr>
            <a:lvl6pPr marL="2514600" indent="-228600" eaLnBrk="0" fontAlgn="base" hangingPunct="0">
              <a:spcBef>
                <a:spcPct val="0"/>
              </a:spcBef>
              <a:spcAft>
                <a:spcPct val="0"/>
              </a:spcAft>
              <a:defRPr sz="800">
                <a:solidFill>
                  <a:schemeClr val="tx1"/>
                </a:solidFill>
                <a:latin typeface="Arial" charset="0"/>
              </a:defRPr>
            </a:lvl6pPr>
            <a:lvl7pPr marL="2971800" indent="-228600" eaLnBrk="0" fontAlgn="base" hangingPunct="0">
              <a:spcBef>
                <a:spcPct val="0"/>
              </a:spcBef>
              <a:spcAft>
                <a:spcPct val="0"/>
              </a:spcAft>
              <a:defRPr sz="800">
                <a:solidFill>
                  <a:schemeClr val="tx1"/>
                </a:solidFill>
                <a:latin typeface="Arial" charset="0"/>
              </a:defRPr>
            </a:lvl7pPr>
            <a:lvl8pPr marL="3429000" indent="-228600" eaLnBrk="0" fontAlgn="base" hangingPunct="0">
              <a:spcBef>
                <a:spcPct val="0"/>
              </a:spcBef>
              <a:spcAft>
                <a:spcPct val="0"/>
              </a:spcAft>
              <a:defRPr sz="800">
                <a:solidFill>
                  <a:schemeClr val="tx1"/>
                </a:solidFill>
                <a:latin typeface="Arial" charset="0"/>
              </a:defRPr>
            </a:lvl8pPr>
            <a:lvl9pPr marL="3886200" indent="-228600" eaLnBrk="0" fontAlgn="base" hangingPunct="0">
              <a:spcBef>
                <a:spcPct val="0"/>
              </a:spcBef>
              <a:spcAft>
                <a:spcPct val="0"/>
              </a:spcAft>
              <a:defRPr sz="800">
                <a:solidFill>
                  <a:schemeClr val="tx1"/>
                </a:solidFill>
                <a:latin typeface="Arial" charset="0"/>
              </a:defRPr>
            </a:lvl9pPr>
          </a:lstStyle>
          <a:p>
            <a:pPr defTabSz="914224">
              <a:spcBef>
                <a:spcPct val="25000"/>
              </a:spcBef>
              <a:defRPr/>
            </a:pPr>
            <a:r>
              <a:rPr lang="en-US" sz="900" kern="0" dirty="0">
                <a:solidFill>
                  <a:srgbClr val="000000">
                    <a:lumMod val="50000"/>
                    <a:lumOff val="50000"/>
                  </a:srgbClr>
                </a:solidFill>
                <a:cs typeface="Times New Roman" pitchFamily="18" charset="0"/>
              </a:rPr>
              <a:t>* Low base size &lt;100</a:t>
            </a:r>
          </a:p>
        </p:txBody>
      </p:sp>
      <p:sp>
        <p:nvSpPr>
          <p:cNvPr id="69" name="Title 4"/>
          <p:cNvSpPr>
            <a:spLocks noGrp="1"/>
          </p:cNvSpPr>
          <p:nvPr>
            <p:ph type="title"/>
          </p:nvPr>
        </p:nvSpPr>
        <p:spPr>
          <a:xfrm>
            <a:off x="275545" y="297351"/>
            <a:ext cx="12266395" cy="683136"/>
          </a:xfrm>
        </p:spPr>
        <p:txBody>
          <a:bodyPr/>
          <a:lstStyle/>
          <a:p>
            <a:r>
              <a:rPr lang="en-IN" sz="3599" dirty="0"/>
              <a:t>…limiting their use of Office 365 to only a portion of what they own</a:t>
            </a:r>
            <a:endParaRPr lang="en-US" sz="3599" dirty="0"/>
          </a:p>
        </p:txBody>
      </p:sp>
      <p:sp>
        <p:nvSpPr>
          <p:cNvPr id="12" name="Rectangle 11"/>
          <p:cNvSpPr>
            <a:spLocks/>
          </p:cNvSpPr>
          <p:nvPr/>
        </p:nvSpPr>
        <p:spPr bwMode="auto">
          <a:xfrm>
            <a:off x="501150" y="1131582"/>
            <a:ext cx="11507467" cy="368898"/>
          </a:xfrm>
          <a:prstGeom prst="rect">
            <a:avLst/>
          </a:prstGeom>
          <a:solidFill>
            <a:schemeClr val="bg1">
              <a:lumMod val="50000"/>
            </a:schemeClr>
          </a:solidFill>
          <a:ln w="952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5426" tIns="127997" rIns="155426" bIns="127997"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IN" sz="1599" b="1" kern="0">
                <a:solidFill>
                  <a:srgbClr val="FFFFFF"/>
                </a:solidFill>
                <a:latin typeface="Segoe UI"/>
                <a:ea typeface="Segoe UI" pitchFamily="34" charset="0"/>
                <a:cs typeface="Segoe UI" pitchFamily="34" charset="0"/>
              </a:rPr>
              <a:t>Impact of Purchase Intent on Cross-Workload Utilization</a:t>
            </a:r>
            <a:endParaRPr lang="en-IN" sz="1599" b="1" kern="0" dirty="0">
              <a:solidFill>
                <a:srgbClr val="FFFFFF"/>
              </a:solidFill>
              <a:latin typeface="Segoe UI"/>
              <a:ea typeface="Segoe UI" pitchFamily="34" charset="0"/>
              <a:cs typeface="Segoe UI" pitchFamily="34" charset="0"/>
            </a:endParaRPr>
          </a:p>
        </p:txBody>
      </p:sp>
      <p:sp>
        <p:nvSpPr>
          <p:cNvPr id="3" name="Rectangle 2"/>
          <p:cNvSpPr>
            <a:spLocks/>
          </p:cNvSpPr>
          <p:nvPr/>
        </p:nvSpPr>
        <p:spPr bwMode="auto">
          <a:xfrm>
            <a:off x="3970656" y="4061064"/>
            <a:ext cx="7862724" cy="457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3" fontAlgn="base">
              <a:spcBef>
                <a:spcPct val="0"/>
              </a:spcBef>
              <a:spcAft>
                <a:spcPct val="0"/>
              </a:spcAft>
              <a:defRPr/>
            </a:pPr>
            <a:endParaRPr lang="en-IN" sz="2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6" name="Rectangle 5"/>
          <p:cNvSpPr>
            <a:spLocks/>
          </p:cNvSpPr>
          <p:nvPr/>
        </p:nvSpPr>
        <p:spPr>
          <a:xfrm>
            <a:off x="3856373" y="4244225"/>
            <a:ext cx="8152244" cy="2020779"/>
          </a:xfrm>
          <a:prstGeom prst="rect">
            <a:avLst/>
          </a:prstGeom>
        </p:spPr>
        <p:txBody>
          <a:bodyPr wrap="square" anchor="ctr">
            <a:spAutoFit/>
          </a:bodyPr>
          <a:lstStyle/>
          <a:p>
            <a:pPr defTabSz="913923" fontAlgn="base">
              <a:spcBef>
                <a:spcPts val="200"/>
              </a:spcBef>
              <a:spcAft>
                <a:spcPts val="200"/>
              </a:spcAft>
              <a:defRPr/>
            </a:pPr>
            <a:r>
              <a:rPr lang="en-US" sz="1399" kern="0" dirty="0">
                <a:solidFill>
                  <a:srgbClr val="525252"/>
                </a:solidFill>
                <a:latin typeface="Segoe UI"/>
                <a:ea typeface="Segoe UI" pitchFamily="34" charset="0"/>
                <a:cs typeface="Segoe UI" pitchFamily="34" charset="0"/>
              </a:rPr>
              <a:t>“The decision [to buy Office 365] was made because our </a:t>
            </a:r>
            <a:r>
              <a:rPr lang="en-US" sz="1399" b="1" kern="0" dirty="0">
                <a:solidFill>
                  <a:srgbClr val="525252"/>
                </a:solidFill>
                <a:latin typeface="Segoe UI"/>
                <a:ea typeface="Segoe UI" pitchFamily="34" charset="0"/>
                <a:cs typeface="Segoe UI" pitchFamily="34" charset="0"/>
              </a:rPr>
              <a:t>in-house Exchange system </a:t>
            </a:r>
            <a:r>
              <a:rPr lang="en-US" sz="1399" kern="0" dirty="0">
                <a:solidFill>
                  <a:srgbClr val="525252"/>
                </a:solidFill>
                <a:latin typeface="Segoe UI"/>
                <a:ea typeface="Segoe UI" pitchFamily="34" charset="0"/>
                <a:cs typeface="Segoe UI" pitchFamily="34" charset="0"/>
              </a:rPr>
              <a:t>was in dire need of work… </a:t>
            </a:r>
          </a:p>
          <a:p>
            <a:pPr defTabSz="913923" fontAlgn="base">
              <a:spcBef>
                <a:spcPts val="200"/>
              </a:spcBef>
              <a:spcAft>
                <a:spcPts val="200"/>
              </a:spcAft>
              <a:defRPr/>
            </a:pPr>
            <a:r>
              <a:rPr lang="en-US" sz="1399" kern="0" dirty="0">
                <a:solidFill>
                  <a:srgbClr val="525252"/>
                </a:solidFill>
                <a:latin typeface="Segoe UI"/>
                <a:ea typeface="Segoe UI" pitchFamily="34" charset="0"/>
                <a:cs typeface="Segoe UI" pitchFamily="34" charset="0"/>
              </a:rPr>
              <a:t>[later, post Exchange migration] The IT staff was going around going ‘what’s this SharePoint thing?’ We had an onsite person that said ‘hey I’ve worked with this. This is great. It can do all this stuff.’… </a:t>
            </a:r>
          </a:p>
          <a:p>
            <a:pPr defTabSz="913923" fontAlgn="base">
              <a:spcBef>
                <a:spcPts val="200"/>
              </a:spcBef>
              <a:spcAft>
                <a:spcPts val="600"/>
              </a:spcAft>
              <a:defRPr/>
            </a:pPr>
            <a:r>
              <a:rPr lang="en-US" sz="1399" kern="0" dirty="0">
                <a:solidFill>
                  <a:srgbClr val="525252"/>
                </a:solidFill>
                <a:latin typeface="Segoe UI"/>
                <a:ea typeface="Segoe UI" pitchFamily="34" charset="0"/>
                <a:cs typeface="Segoe UI" pitchFamily="34" charset="0"/>
              </a:rPr>
              <a:t>[Still later after implementing custom SharePoint solution]…We thought SharePoint was going to be all we needed but it turns out Lync was definitely value add. We didn’t realize what Lync could do. We just thought it was instant messaging but it was a heck of a lot more than that.”    </a:t>
            </a:r>
          </a:p>
          <a:p>
            <a:pPr algn="r" defTabSz="913923" fontAlgn="base">
              <a:spcBef>
                <a:spcPts val="200"/>
              </a:spcBef>
              <a:spcAft>
                <a:spcPts val="200"/>
              </a:spcAft>
              <a:defRPr/>
            </a:pPr>
            <a:r>
              <a:rPr lang="en-US" sz="1199" i="1" kern="0" dirty="0">
                <a:solidFill>
                  <a:srgbClr val="000000">
                    <a:lumMod val="65000"/>
                    <a:lumOff val="35000"/>
                  </a:srgbClr>
                </a:solidFill>
                <a:latin typeface="Segoe UI"/>
                <a:ea typeface="Segoe UI" pitchFamily="34" charset="0"/>
                <a:cs typeface="Segoe UI" pitchFamily="34" charset="0"/>
              </a:rPr>
              <a:t>- IT Decision Maker, Heavy Cross-Workload Utilized EPG Customer</a:t>
            </a:r>
          </a:p>
        </p:txBody>
      </p:sp>
      <p:sp>
        <p:nvSpPr>
          <p:cNvPr id="7" name="TextBox 6"/>
          <p:cNvSpPr txBox="1"/>
          <p:nvPr/>
        </p:nvSpPr>
        <p:spPr>
          <a:xfrm>
            <a:off x="3670925" y="4121164"/>
            <a:ext cx="242622" cy="753238"/>
          </a:xfrm>
          <a:prstGeom prst="rect">
            <a:avLst/>
          </a:prstGeom>
          <a:noFill/>
        </p:spPr>
        <p:txBody>
          <a:bodyPr wrap="none" lIns="0" tIns="0" rIns="0" bIns="0" rtlCol="0" anchor="ctr">
            <a:spAutoFit/>
          </a:bodyPr>
          <a:lstStyle/>
          <a:p>
            <a:pPr defTabSz="914224">
              <a:defRPr/>
            </a:pPr>
            <a:r>
              <a:rPr lang="en-US" sz="4799" kern="0" spc="-70">
                <a:solidFill>
                  <a:srgbClr val="000000">
                    <a:lumMod val="65000"/>
                    <a:lumOff val="35000"/>
                  </a:srgbClr>
                </a:solidFill>
                <a:latin typeface="Adobe Caslon Pro Bold" pitchFamily="18" charset="0"/>
              </a:rPr>
              <a:t>“</a:t>
            </a:r>
            <a:endParaRPr lang="en-IN" sz="4799" kern="0" spc="-70" dirty="0">
              <a:solidFill>
                <a:srgbClr val="000000">
                  <a:lumMod val="65000"/>
                  <a:lumOff val="35000"/>
                </a:srgbClr>
              </a:solidFill>
              <a:latin typeface="Adobe Caslon Pro Bold" pitchFamily="18" charset="0"/>
            </a:endParaRPr>
          </a:p>
        </p:txBody>
      </p:sp>
      <p:sp>
        <p:nvSpPr>
          <p:cNvPr id="20" name="TextBox 19"/>
          <p:cNvSpPr txBox="1"/>
          <p:nvPr/>
        </p:nvSpPr>
        <p:spPr>
          <a:xfrm flipV="1">
            <a:off x="3100044" y="5614096"/>
            <a:ext cx="242622" cy="753238"/>
          </a:xfrm>
          <a:prstGeom prst="rect">
            <a:avLst/>
          </a:prstGeom>
          <a:noFill/>
        </p:spPr>
        <p:txBody>
          <a:bodyPr wrap="none" lIns="0" tIns="0" rIns="0" bIns="0" rtlCol="0" anchor="ctr">
            <a:spAutoFit/>
          </a:bodyPr>
          <a:lstStyle/>
          <a:p>
            <a:pPr defTabSz="914224">
              <a:defRPr/>
            </a:pPr>
            <a:r>
              <a:rPr lang="en-US" sz="4799" kern="0" spc="-70" dirty="0">
                <a:solidFill>
                  <a:srgbClr val="000000">
                    <a:lumMod val="65000"/>
                    <a:lumOff val="35000"/>
                  </a:srgbClr>
                </a:solidFill>
                <a:latin typeface="Adobe Caslon Pro Bold" pitchFamily="18" charset="0"/>
              </a:rPr>
              <a:t>“</a:t>
            </a:r>
            <a:endParaRPr lang="en-IN" sz="4799" kern="0" spc="-70" dirty="0">
              <a:solidFill>
                <a:srgbClr val="000000">
                  <a:lumMod val="65000"/>
                  <a:lumOff val="35000"/>
                </a:srgbClr>
              </a:solidFill>
              <a:latin typeface="Adobe Caslon Pro Bold" pitchFamily="18" charset="0"/>
            </a:endParaRPr>
          </a:p>
        </p:txBody>
      </p:sp>
      <p:sp>
        <p:nvSpPr>
          <p:cNvPr id="21" name="Rectangle 20"/>
          <p:cNvSpPr>
            <a:spLocks/>
          </p:cNvSpPr>
          <p:nvPr/>
        </p:nvSpPr>
        <p:spPr bwMode="auto">
          <a:xfrm>
            <a:off x="3951610" y="6239284"/>
            <a:ext cx="7862724" cy="457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3" fontAlgn="base">
              <a:spcBef>
                <a:spcPct val="0"/>
              </a:spcBef>
              <a:spcAft>
                <a:spcPct val="0"/>
              </a:spcAft>
              <a:defRPr/>
            </a:pPr>
            <a:endParaRPr lang="en-IN" sz="2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7" name="Rectangle 26"/>
          <p:cNvSpPr>
            <a:spLocks/>
          </p:cNvSpPr>
          <p:nvPr/>
        </p:nvSpPr>
        <p:spPr bwMode="auto">
          <a:xfrm>
            <a:off x="777978" y="4061064"/>
            <a:ext cx="2331389" cy="457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3" fontAlgn="base">
              <a:spcBef>
                <a:spcPct val="0"/>
              </a:spcBef>
              <a:spcAft>
                <a:spcPct val="0"/>
              </a:spcAft>
              <a:defRPr/>
            </a:pPr>
            <a:endParaRPr lang="en-IN" sz="2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28" name="Rectangle 27"/>
          <p:cNvSpPr>
            <a:spLocks/>
          </p:cNvSpPr>
          <p:nvPr/>
        </p:nvSpPr>
        <p:spPr>
          <a:xfrm>
            <a:off x="785003" y="4275155"/>
            <a:ext cx="2315041" cy="1798668"/>
          </a:xfrm>
          <a:prstGeom prst="rect">
            <a:avLst/>
          </a:prstGeom>
        </p:spPr>
        <p:txBody>
          <a:bodyPr wrap="square" lIns="0" tIns="0" rIns="0" bIns="0" anchor="ctr">
            <a:spAutoFit/>
          </a:bodyPr>
          <a:lstStyle/>
          <a:p>
            <a:pPr defTabSz="913923" fontAlgn="base">
              <a:spcBef>
                <a:spcPts val="200"/>
              </a:spcBef>
              <a:spcAft>
                <a:spcPts val="600"/>
              </a:spcAft>
              <a:defRPr/>
            </a:pPr>
            <a:r>
              <a:rPr lang="en-IN" sz="1399" kern="0" dirty="0">
                <a:solidFill>
                  <a:srgbClr val="525252"/>
                </a:solidFill>
                <a:latin typeface="Segoe UI"/>
                <a:ea typeface="Segoe UI" pitchFamily="34" charset="0"/>
                <a:cs typeface="Segoe UI" pitchFamily="34" charset="0"/>
              </a:rPr>
              <a:t>“We really wanted to just reduce the requirement </a:t>
            </a:r>
            <a:r>
              <a:rPr lang="en-IN" sz="1399" b="1" kern="0" dirty="0">
                <a:solidFill>
                  <a:srgbClr val="525252"/>
                </a:solidFill>
                <a:latin typeface="Segoe UI"/>
                <a:ea typeface="Segoe UI" pitchFamily="34" charset="0"/>
                <a:cs typeface="Segoe UI" pitchFamily="34" charset="0"/>
              </a:rPr>
              <a:t>in house to maintain our Email servers</a:t>
            </a:r>
            <a:r>
              <a:rPr lang="en-IN" sz="1399" kern="0" dirty="0">
                <a:solidFill>
                  <a:srgbClr val="525252"/>
                </a:solidFill>
                <a:latin typeface="Segoe UI"/>
                <a:ea typeface="Segoe UI" pitchFamily="34" charset="0"/>
                <a:cs typeface="Segoe UI" pitchFamily="34" charset="0"/>
              </a:rPr>
              <a:t>. That’s probably the primary driver.”  </a:t>
            </a:r>
          </a:p>
          <a:p>
            <a:pPr algn="r" defTabSz="913923" fontAlgn="base">
              <a:spcBef>
                <a:spcPts val="200"/>
              </a:spcBef>
              <a:spcAft>
                <a:spcPts val="200"/>
              </a:spcAft>
              <a:defRPr/>
            </a:pPr>
            <a:r>
              <a:rPr lang="en-IN" sz="1399" kern="0" dirty="0">
                <a:solidFill>
                  <a:srgbClr val="000000"/>
                </a:solidFill>
                <a:latin typeface="Segoe UI"/>
                <a:ea typeface="Segoe UI" pitchFamily="34" charset="0"/>
                <a:cs typeface="Segoe UI" pitchFamily="34" charset="0"/>
              </a:rPr>
              <a:t> </a:t>
            </a:r>
            <a:r>
              <a:rPr lang="en-IN" sz="1199" i="1" kern="0" dirty="0">
                <a:solidFill>
                  <a:srgbClr val="000000">
                    <a:lumMod val="65000"/>
                    <a:lumOff val="35000"/>
                  </a:srgbClr>
                </a:solidFill>
                <a:latin typeface="Segoe UI"/>
                <a:ea typeface="Segoe UI" pitchFamily="34" charset="0"/>
                <a:cs typeface="Segoe UI" pitchFamily="34" charset="0"/>
              </a:rPr>
              <a:t>- IT Decision Maker, Low Cross-Workload Utilized Corporate Accounts Customer</a:t>
            </a:r>
          </a:p>
        </p:txBody>
      </p:sp>
      <p:sp>
        <p:nvSpPr>
          <p:cNvPr id="29" name="TextBox 28"/>
          <p:cNvSpPr txBox="1"/>
          <p:nvPr/>
        </p:nvSpPr>
        <p:spPr>
          <a:xfrm>
            <a:off x="478247" y="4121164"/>
            <a:ext cx="242622" cy="753238"/>
          </a:xfrm>
          <a:prstGeom prst="rect">
            <a:avLst/>
          </a:prstGeom>
          <a:noFill/>
        </p:spPr>
        <p:txBody>
          <a:bodyPr wrap="none" lIns="0" tIns="0" rIns="0" bIns="0" rtlCol="0" anchor="ctr">
            <a:spAutoFit/>
          </a:bodyPr>
          <a:lstStyle/>
          <a:p>
            <a:pPr defTabSz="914224">
              <a:defRPr/>
            </a:pPr>
            <a:r>
              <a:rPr lang="en-US" sz="4799" kern="0" spc="-70">
                <a:solidFill>
                  <a:srgbClr val="000000">
                    <a:lumMod val="65000"/>
                    <a:lumOff val="35000"/>
                  </a:srgbClr>
                </a:solidFill>
                <a:latin typeface="Adobe Caslon Pro Bold" pitchFamily="18" charset="0"/>
              </a:rPr>
              <a:t>“</a:t>
            </a:r>
            <a:endParaRPr lang="en-IN" sz="4799" kern="0" spc="-70" dirty="0">
              <a:solidFill>
                <a:srgbClr val="000000">
                  <a:lumMod val="65000"/>
                  <a:lumOff val="35000"/>
                </a:srgbClr>
              </a:solidFill>
              <a:latin typeface="Adobe Caslon Pro Bold" pitchFamily="18" charset="0"/>
            </a:endParaRPr>
          </a:p>
        </p:txBody>
      </p:sp>
      <p:sp>
        <p:nvSpPr>
          <p:cNvPr id="30" name="Rectangle 29"/>
          <p:cNvSpPr>
            <a:spLocks/>
          </p:cNvSpPr>
          <p:nvPr/>
        </p:nvSpPr>
        <p:spPr bwMode="auto">
          <a:xfrm>
            <a:off x="748954" y="6219293"/>
            <a:ext cx="2331389" cy="457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3" fontAlgn="base">
              <a:spcBef>
                <a:spcPct val="0"/>
              </a:spcBef>
              <a:spcAft>
                <a:spcPct val="0"/>
              </a:spcAft>
              <a:defRPr/>
            </a:pPr>
            <a:endParaRPr lang="en-IN" sz="2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2" name="TextBox 31"/>
          <p:cNvSpPr txBox="1"/>
          <p:nvPr/>
        </p:nvSpPr>
        <p:spPr>
          <a:xfrm flipV="1">
            <a:off x="11949642" y="5614096"/>
            <a:ext cx="242622" cy="753238"/>
          </a:xfrm>
          <a:prstGeom prst="rect">
            <a:avLst/>
          </a:prstGeom>
          <a:noFill/>
        </p:spPr>
        <p:txBody>
          <a:bodyPr wrap="none" lIns="0" tIns="0" rIns="0" bIns="0" rtlCol="0" anchor="ctr">
            <a:spAutoFit/>
          </a:bodyPr>
          <a:lstStyle/>
          <a:p>
            <a:pPr defTabSz="914224">
              <a:defRPr/>
            </a:pPr>
            <a:r>
              <a:rPr lang="en-US" sz="4799" kern="0" spc="-70" dirty="0">
                <a:solidFill>
                  <a:srgbClr val="000000">
                    <a:lumMod val="65000"/>
                    <a:lumOff val="35000"/>
                  </a:srgbClr>
                </a:solidFill>
                <a:latin typeface="Adobe Caslon Pro Bold" pitchFamily="18" charset="0"/>
              </a:rPr>
              <a:t>“</a:t>
            </a:r>
            <a:endParaRPr lang="en-IN" sz="4799" kern="0" spc="-70" dirty="0">
              <a:solidFill>
                <a:srgbClr val="000000">
                  <a:lumMod val="65000"/>
                  <a:lumOff val="35000"/>
                </a:srgbClr>
              </a:solidFill>
              <a:latin typeface="Adobe Caslon Pro Bold" pitchFamily="18" charset="0"/>
            </a:endParaRPr>
          </a:p>
        </p:txBody>
      </p:sp>
      <p:sp>
        <p:nvSpPr>
          <p:cNvPr id="11" name="Isosceles Triangle 10"/>
          <p:cNvSpPr/>
          <p:nvPr/>
        </p:nvSpPr>
        <p:spPr bwMode="auto">
          <a:xfrm flipV="1">
            <a:off x="707219" y="3869919"/>
            <a:ext cx="2417419" cy="177095"/>
          </a:xfrm>
          <a:prstGeom prst="triangle">
            <a:avLst>
              <a:gd name="adj" fmla="val 52931"/>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3" fontAlgn="base">
              <a:spcBef>
                <a:spcPct val="0"/>
              </a:spcBef>
              <a:spcAft>
                <a:spcPct val="0"/>
              </a:spcAft>
              <a:defRPr/>
            </a:pPr>
            <a:endParaRPr lang="en-IN" sz="2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7" name="Isosceles Triangle 36"/>
          <p:cNvSpPr/>
          <p:nvPr/>
        </p:nvSpPr>
        <p:spPr bwMode="auto">
          <a:xfrm flipV="1">
            <a:off x="5533182" y="3869919"/>
            <a:ext cx="2417419" cy="177095"/>
          </a:xfrm>
          <a:prstGeom prst="triangle">
            <a:avLst>
              <a:gd name="adj" fmla="val 52931"/>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3" fontAlgn="base">
              <a:spcBef>
                <a:spcPct val="0"/>
              </a:spcBef>
              <a:spcAft>
                <a:spcPct val="0"/>
              </a:spcAft>
              <a:defRPr/>
            </a:pPr>
            <a:endParaRPr lang="en-IN" sz="2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54" name="Rectangle 53"/>
          <p:cNvSpPr>
            <a:spLocks/>
          </p:cNvSpPr>
          <p:nvPr/>
        </p:nvSpPr>
        <p:spPr bwMode="auto">
          <a:xfrm>
            <a:off x="5537943" y="1538326"/>
            <a:ext cx="2412657" cy="2324452"/>
          </a:xfrm>
          <a:prstGeom prst="rect">
            <a:avLst/>
          </a:prstGeom>
          <a:solidFill>
            <a:schemeClr val="bg1">
              <a:lumMod val="95000"/>
            </a:schemeClr>
          </a:solidFill>
          <a:ln w="3175">
            <a:solidFill>
              <a:schemeClr val="bg1">
                <a:lumMod val="5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3" fontAlgn="base">
              <a:spcBef>
                <a:spcPct val="0"/>
              </a:spcBef>
              <a:spcAft>
                <a:spcPct val="0"/>
              </a:spcAft>
              <a:defRPr/>
            </a:pPr>
            <a:endParaRPr lang="en-US" sz="2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aphicFrame>
        <p:nvGraphicFramePr>
          <p:cNvPr id="2" name="Chart 1"/>
          <p:cNvGraphicFramePr>
            <a:graphicFrameLocks/>
          </p:cNvGraphicFramePr>
          <p:nvPr>
            <p:extLst/>
          </p:nvPr>
        </p:nvGraphicFramePr>
        <p:xfrm>
          <a:off x="575150" y="1500234"/>
          <a:ext cx="11373923" cy="231107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1829061" y="1796722"/>
            <a:ext cx="87305" cy="188212"/>
          </a:xfrm>
          <a:prstGeom prst="rect">
            <a:avLst/>
          </a:prstGeom>
          <a:noFill/>
        </p:spPr>
        <p:txBody>
          <a:bodyPr wrap="none" lIns="0" tIns="0" rIns="0" bIns="0" rtlCol="0">
            <a:spAutoFit/>
          </a:bodyPr>
          <a:lstStyle/>
          <a:p>
            <a:pPr defTabSz="914224">
              <a:defRPr/>
            </a:pPr>
            <a:r>
              <a:rPr lang="en-US" sz="1199" kern="0" spc="-70" dirty="0">
                <a:solidFill>
                  <a:srgbClr val="000000"/>
                </a:solidFill>
                <a:latin typeface="Segoe UI"/>
              </a:rPr>
              <a:t>C</a:t>
            </a:r>
          </a:p>
        </p:txBody>
      </p:sp>
      <p:sp>
        <p:nvSpPr>
          <p:cNvPr id="33" name="TextBox 32"/>
          <p:cNvSpPr txBox="1"/>
          <p:nvPr/>
        </p:nvSpPr>
        <p:spPr>
          <a:xfrm>
            <a:off x="4167229" y="1744908"/>
            <a:ext cx="279897" cy="188212"/>
          </a:xfrm>
          <a:prstGeom prst="rect">
            <a:avLst/>
          </a:prstGeom>
          <a:noFill/>
        </p:spPr>
        <p:txBody>
          <a:bodyPr wrap="none" lIns="0" tIns="0" rIns="0" bIns="0" rtlCol="0">
            <a:spAutoFit/>
          </a:bodyPr>
          <a:lstStyle/>
          <a:p>
            <a:pPr defTabSz="914224">
              <a:defRPr/>
            </a:pPr>
            <a:r>
              <a:rPr lang="en-US" sz="1199" kern="0" spc="-70" dirty="0">
                <a:solidFill>
                  <a:srgbClr val="000000"/>
                </a:solidFill>
                <a:latin typeface="Segoe UI"/>
              </a:rPr>
              <a:t>ACD</a:t>
            </a:r>
          </a:p>
        </p:txBody>
      </p:sp>
      <p:sp>
        <p:nvSpPr>
          <p:cNvPr id="35" name="TextBox 34"/>
          <p:cNvSpPr txBox="1"/>
          <p:nvPr/>
        </p:nvSpPr>
        <p:spPr>
          <a:xfrm>
            <a:off x="7284886" y="2049667"/>
            <a:ext cx="172974" cy="188212"/>
          </a:xfrm>
          <a:prstGeom prst="rect">
            <a:avLst/>
          </a:prstGeom>
          <a:noFill/>
        </p:spPr>
        <p:txBody>
          <a:bodyPr wrap="none" lIns="0" tIns="0" rIns="0" bIns="0" rtlCol="0">
            <a:spAutoFit/>
          </a:bodyPr>
          <a:lstStyle/>
          <a:p>
            <a:pPr defTabSz="914224">
              <a:defRPr/>
            </a:pPr>
            <a:r>
              <a:rPr lang="en-US" sz="1199" kern="0" spc="-70" dirty="0">
                <a:solidFill>
                  <a:srgbClr val="000000"/>
                </a:solidFill>
                <a:latin typeface="Segoe UI"/>
              </a:rPr>
              <a:t>AB</a:t>
            </a:r>
          </a:p>
        </p:txBody>
      </p:sp>
      <p:sp>
        <p:nvSpPr>
          <p:cNvPr id="36" name="TextBox 35"/>
          <p:cNvSpPr txBox="1"/>
          <p:nvPr/>
        </p:nvSpPr>
        <p:spPr>
          <a:xfrm>
            <a:off x="9697543" y="1957347"/>
            <a:ext cx="172974" cy="188212"/>
          </a:xfrm>
          <a:prstGeom prst="rect">
            <a:avLst/>
          </a:prstGeom>
          <a:noFill/>
        </p:spPr>
        <p:txBody>
          <a:bodyPr wrap="none" lIns="0" tIns="0" rIns="0" bIns="0" rtlCol="0">
            <a:spAutoFit/>
          </a:bodyPr>
          <a:lstStyle/>
          <a:p>
            <a:pPr defTabSz="914224">
              <a:defRPr/>
            </a:pPr>
            <a:r>
              <a:rPr lang="en-US" sz="1199" kern="0" spc="-70" dirty="0">
                <a:solidFill>
                  <a:srgbClr val="000000"/>
                </a:solidFill>
                <a:latin typeface="Segoe UI"/>
              </a:rPr>
              <a:t>AB</a:t>
            </a:r>
          </a:p>
        </p:txBody>
      </p:sp>
      <p:sp>
        <p:nvSpPr>
          <p:cNvPr id="15" name="Oval 14"/>
          <p:cNvSpPr/>
          <p:nvPr/>
        </p:nvSpPr>
        <p:spPr bwMode="auto">
          <a:xfrm>
            <a:off x="1189750" y="1744909"/>
            <a:ext cx="838081" cy="304759"/>
          </a:xfrm>
          <a:prstGeom prst="ellipse">
            <a:avLst/>
          </a:prstGeom>
          <a:noFill/>
          <a:ln>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3" fontAlgn="base">
              <a:spcBef>
                <a:spcPct val="0"/>
              </a:spcBef>
              <a:spcAft>
                <a:spcPct val="0"/>
              </a:spcAft>
              <a:defRPr/>
            </a:pPr>
            <a:endParaRPr lang="en-US" sz="2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8" name="Oval 37"/>
          <p:cNvSpPr/>
          <p:nvPr/>
        </p:nvSpPr>
        <p:spPr bwMode="auto">
          <a:xfrm>
            <a:off x="3670925" y="1673241"/>
            <a:ext cx="838081" cy="304759"/>
          </a:xfrm>
          <a:prstGeom prst="ellipse">
            <a:avLst/>
          </a:prstGeom>
          <a:noFill/>
          <a:ln>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3" fontAlgn="base">
              <a:spcBef>
                <a:spcPct val="0"/>
              </a:spcBef>
              <a:spcAft>
                <a:spcPct val="0"/>
              </a:spcAft>
              <a:defRPr/>
            </a:pPr>
            <a:endParaRPr lang="en-US" sz="2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39" name="Oval 38"/>
          <p:cNvSpPr/>
          <p:nvPr/>
        </p:nvSpPr>
        <p:spPr bwMode="auto">
          <a:xfrm>
            <a:off x="6766215" y="1989608"/>
            <a:ext cx="838081" cy="304759"/>
          </a:xfrm>
          <a:prstGeom prst="ellipse">
            <a:avLst/>
          </a:prstGeom>
          <a:noFill/>
          <a:ln>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3" fontAlgn="base">
              <a:spcBef>
                <a:spcPct val="0"/>
              </a:spcBef>
              <a:spcAft>
                <a:spcPct val="0"/>
              </a:spcAft>
              <a:defRPr/>
            </a:pPr>
            <a:endParaRPr lang="en-US" sz="2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0" name="Oval 39"/>
          <p:cNvSpPr/>
          <p:nvPr/>
        </p:nvSpPr>
        <p:spPr bwMode="auto">
          <a:xfrm>
            <a:off x="9178873" y="1920885"/>
            <a:ext cx="838081" cy="304759"/>
          </a:xfrm>
          <a:prstGeom prst="ellipse">
            <a:avLst/>
          </a:prstGeom>
          <a:noFill/>
          <a:ln>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3" tIns="45713" rIns="45713" bIns="45713" numCol="1" spcCol="0" rtlCol="0" fromWordArt="0" anchor="ctr" anchorCtr="0" forceAA="0" compatLnSpc="1">
            <a:prstTxWarp prst="textNoShape">
              <a:avLst/>
            </a:prstTxWarp>
            <a:noAutofit/>
          </a:bodyPr>
          <a:lstStyle/>
          <a:p>
            <a:pPr algn="ctr" defTabSz="913923" fontAlgn="base">
              <a:spcBef>
                <a:spcPct val="0"/>
              </a:spcBef>
              <a:spcAft>
                <a:spcPct val="0"/>
              </a:spcAft>
              <a:defRPr/>
            </a:pPr>
            <a:endParaRPr lang="en-US" sz="2200"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1" name="TextBox 40"/>
          <p:cNvSpPr txBox="1"/>
          <p:nvPr/>
        </p:nvSpPr>
        <p:spPr>
          <a:xfrm>
            <a:off x="4963489" y="6454459"/>
            <a:ext cx="7472104" cy="539571"/>
          </a:xfrm>
          <a:prstGeom prst="rect">
            <a:avLst/>
          </a:prstGeom>
          <a:noFill/>
        </p:spPr>
        <p:txBody>
          <a:bodyPr wrap="square" lIns="182828" tIns="146262" rIns="182828" bIns="146262" rtlCol="0" anchor="b">
            <a:noAutofit/>
          </a:bodyPr>
          <a:lstStyle/>
          <a:p>
            <a:pPr marL="0" lvl="1" algn="r" defTabSz="932011" fontAlgn="base">
              <a:lnSpc>
                <a:spcPct val="114000"/>
              </a:lnSpc>
              <a:spcBef>
                <a:spcPts val="612"/>
              </a:spcBef>
              <a:spcAft>
                <a:spcPts val="306"/>
              </a:spcAft>
              <a:buClr>
                <a:srgbClr val="DC3C00"/>
              </a:buClr>
              <a:defRPr/>
            </a:pPr>
            <a:r>
              <a:rPr lang="en-US" sz="1099" kern="0" dirty="0">
                <a:ln w="3175">
                  <a:noFill/>
                </a:ln>
                <a:solidFill>
                  <a:srgbClr val="FFFFFF"/>
                </a:solidFill>
                <a:latin typeface="Segoe UI"/>
                <a:ea typeface="Segoe UI" pitchFamily="34" charset="0"/>
                <a:cs typeface="Segoe UI" pitchFamily="34" charset="0"/>
              </a:rPr>
              <a:t>Source: O365 CAU Customer Research Study, May 2015, Microsoft Corporation</a:t>
            </a:r>
          </a:p>
        </p:txBody>
      </p:sp>
    </p:spTree>
    <p:extLst>
      <p:ext uri="{BB962C8B-B14F-4D97-AF65-F5344CB8AC3E}">
        <p14:creationId xmlns:p14="http://schemas.microsoft.com/office/powerpoint/2010/main" val="1737232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63611EB3-9A97-4D4F-B762-41E80201E286}"/>
    </a:ext>
  </a:extLst>
</a:theme>
</file>

<file path=ppt/theme/theme10.xml><?xml version="1.0" encoding="utf-8"?>
<a:theme xmlns:a="http://schemas.openxmlformats.org/drawingml/2006/main" name="1_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potx" id="{CBE293B4-E8CE-4773-8118-C9AFF2860326}" vid="{3D8EA723-330F-4CE4-9E9B-7A3528C3E25F}"/>
    </a:ext>
  </a:extLst>
</a:theme>
</file>

<file path=ppt/theme/theme11.xml><?xml version="1.0" encoding="utf-8"?>
<a:theme xmlns:a="http://schemas.openxmlformats.org/drawingml/2006/main" name="3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potx" id="{CBE293B4-E8CE-4773-8118-C9AFF2860326}" vid="{4A547913-FDF7-4DFF-9D24-2FF6685A0CA8}"/>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010D9A64-1D32-41D6-8220-BE29D3027D94}"/>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792B4888-C2F9-45FC-AD5D-E824DE8783D2}"/>
    </a:ext>
  </a:extLst>
</a:theme>
</file>

<file path=ppt/theme/theme4.xml><?xml version="1.0" encoding="utf-8"?>
<a:theme xmlns:a="http://schemas.openxmlformats.org/drawingml/2006/main" name="Modern Workplace 2016">
  <a:themeElements>
    <a:clrScheme name="Custom 10">
      <a:dk1>
        <a:srgbClr val="2C292A"/>
      </a:dk1>
      <a:lt1>
        <a:srgbClr val="F1EFED"/>
      </a:lt1>
      <a:dk2>
        <a:srgbClr val="2C292A"/>
      </a:dk2>
      <a:lt2>
        <a:srgbClr val="FFFFFF"/>
      </a:lt2>
      <a:accent1>
        <a:srgbClr val="D83B01"/>
      </a:accent1>
      <a:accent2>
        <a:srgbClr val="FFC000"/>
      </a:accent2>
      <a:accent3>
        <a:srgbClr val="0078D7"/>
      </a:accent3>
      <a:accent4>
        <a:srgbClr val="2C292A"/>
      </a:accent4>
      <a:accent5>
        <a:srgbClr val="5A5456"/>
      </a:accent5>
      <a:accent6>
        <a:srgbClr val="B2ADAE"/>
      </a:accent6>
      <a:hlink>
        <a:srgbClr val="ED6722"/>
      </a:hlink>
      <a:folHlink>
        <a:srgbClr val="ED672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16-9_Business_BLUE_2015_1.potx" id="{CA9BE438-1B0F-41E9-BD34-9780A77D52B5}" vid="{6EB7C265-9C81-4626-BD14-B5A4426B07BD}"/>
    </a:ext>
  </a:extLst>
</a:theme>
</file>

<file path=ppt/theme/theme5.xml><?xml version="1.0" encoding="utf-8"?>
<a:theme xmlns:a="http://schemas.openxmlformats.org/drawingml/2006/main" name="11_Microsoft_Brand_template_16-9_WHITE_Blue_accent_2013">
  <a:themeElements>
    <a:clrScheme name="MS Brand - White with blue accents">
      <a:dk1>
        <a:srgbClr val="505050"/>
      </a:dk1>
      <a:lt1>
        <a:srgbClr val="FFFFFF"/>
      </a:lt1>
      <a:dk2>
        <a:srgbClr val="0072C6"/>
      </a:dk2>
      <a:lt2>
        <a:srgbClr val="00BCF2"/>
      </a:lt2>
      <a:accent1>
        <a:srgbClr val="002050"/>
      </a:accent1>
      <a:accent2>
        <a:srgbClr val="B4009E"/>
      </a:accent2>
      <a:accent3>
        <a:srgbClr val="0072C6"/>
      </a:accent3>
      <a:accent4>
        <a:srgbClr val="008272"/>
      </a:accent4>
      <a:accent5>
        <a:srgbClr val="4668C5"/>
      </a:accent5>
      <a:accent6>
        <a:srgbClr val="68217A"/>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rand_template_16-9_WHITE_Blue_accent_2013" id="{A8ECE3F3-AD13-4342-9E2D-AFBE266C6F22}" vid="{BEFFCFA6-0CD2-4880-A11C-FE23A9E8E107}"/>
    </a:ext>
  </a:extLst>
</a:theme>
</file>

<file path=ppt/theme/theme6.xml><?xml version="1.0" encoding="utf-8"?>
<a:theme xmlns:a="http://schemas.openxmlformats.org/drawingml/2006/main" name="* Office365Theme">
  <a:themeElements>
    <a:clrScheme name="Custom 28">
      <a:dk1>
        <a:srgbClr val="000000"/>
      </a:dk1>
      <a:lt1>
        <a:srgbClr val="FFFFFF"/>
      </a:lt1>
      <a:dk2>
        <a:srgbClr val="DC3C00"/>
      </a:dk2>
      <a:lt2>
        <a:srgbClr val="797A7D"/>
      </a:lt2>
      <a:accent1>
        <a:srgbClr val="DC3C00"/>
      </a:accent1>
      <a:accent2>
        <a:srgbClr val="FF8C00"/>
      </a:accent2>
      <a:accent3>
        <a:srgbClr val="FFB900"/>
      </a:accent3>
      <a:accent4>
        <a:srgbClr val="007233"/>
      </a:accent4>
      <a:accent5>
        <a:srgbClr val="00188F"/>
      </a:accent5>
      <a:accent6>
        <a:srgbClr val="68217A"/>
      </a:accent6>
      <a:hlink>
        <a:srgbClr val="DC3C00"/>
      </a:hlink>
      <a:folHlink>
        <a:srgbClr val="797A7D"/>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Office365Theme" id="{A88165EC-3BEE-45DA-927E-82CC2C74FA50}" vid="{82995E1D-9284-4759-B22A-C56C68F4CEC2}"/>
    </a:ext>
  </a:extLst>
</a:theme>
</file>

<file path=ppt/theme/theme7.xml><?xml version="1.0" encoding="utf-8"?>
<a:theme xmlns:a="http://schemas.openxmlformats.org/drawingml/2006/main" name="4_* Office365Theme">
  <a:themeElements>
    <a:clrScheme name="Custom 28">
      <a:dk1>
        <a:srgbClr val="000000"/>
      </a:dk1>
      <a:lt1>
        <a:srgbClr val="FFFFFF"/>
      </a:lt1>
      <a:dk2>
        <a:srgbClr val="DC3C00"/>
      </a:dk2>
      <a:lt2>
        <a:srgbClr val="797A7D"/>
      </a:lt2>
      <a:accent1>
        <a:srgbClr val="DC3C00"/>
      </a:accent1>
      <a:accent2>
        <a:srgbClr val="FF8C00"/>
      </a:accent2>
      <a:accent3>
        <a:srgbClr val="FFB900"/>
      </a:accent3>
      <a:accent4>
        <a:srgbClr val="007233"/>
      </a:accent4>
      <a:accent5>
        <a:srgbClr val="00188F"/>
      </a:accent5>
      <a:accent6>
        <a:srgbClr val="68217A"/>
      </a:accent6>
      <a:hlink>
        <a:srgbClr val="DC3C00"/>
      </a:hlink>
      <a:folHlink>
        <a:srgbClr val="797A7D"/>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name="Office365Theme" id="{A88165EC-3BEE-45DA-927E-82CC2C74FA50}" vid="{82995E1D-9284-4759-B22A-C56C68F4CEC2}"/>
    </a:ext>
  </a:extLst>
</a:theme>
</file>

<file path=ppt/theme/theme8.xml><?xml version="1.0" encoding="utf-8"?>
<a:theme xmlns:a="http://schemas.openxmlformats.org/drawingml/2006/main" name="2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724CCC7E-DAE2-445C-BC5A-A65E0DF5D5E1}" vid="{3692F10D-0335-4FCE-A1C4-82B66353CE1A}"/>
    </a:ext>
  </a:extLst>
</a:theme>
</file>

<file path=ppt/theme/theme9.xml><?xml version="1.0" encoding="utf-8"?>
<a:theme xmlns:a="http://schemas.openxmlformats.org/drawingml/2006/main" name="12_Microsoft_Brand_template_16-9_WHITE_Blue_accent_2013">
  <a:themeElements>
    <a:clrScheme name="MS Brand - White with blue accents">
      <a:dk1>
        <a:srgbClr val="505050"/>
      </a:dk1>
      <a:lt1>
        <a:srgbClr val="FFFFFF"/>
      </a:lt1>
      <a:dk2>
        <a:srgbClr val="0072C6"/>
      </a:dk2>
      <a:lt2>
        <a:srgbClr val="00BCF2"/>
      </a:lt2>
      <a:accent1>
        <a:srgbClr val="002050"/>
      </a:accent1>
      <a:accent2>
        <a:srgbClr val="B4009E"/>
      </a:accent2>
      <a:accent3>
        <a:srgbClr val="0072C6"/>
      </a:accent3>
      <a:accent4>
        <a:srgbClr val="008272"/>
      </a:accent4>
      <a:accent5>
        <a:srgbClr val="4668C5"/>
      </a:accent5>
      <a:accent6>
        <a:srgbClr val="68217A"/>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Brand_template_16-9_WHITE_Blue_accent_2013" id="{A8ECE3F3-AD13-4342-9E2D-AFBE266C6F22}" vid="{BEFFCFA6-0CD2-4880-A11C-FE23A9E8E107}"/>
    </a:ext>
  </a:extLst>
</a:theme>
</file>

<file path=ppt/theme/themeOverride1.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Override>
</file>

<file path=ppt/theme/themeOverride2.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Michael Kophs, Kim Kischel</External_x0020_Speaker>
    <m6878b9dd7994da4ba144f95347d99c6 xmlns="01c77077-aee4-4b5f-bd4e-9cd40a6fff29">
      <Terms xmlns="http://schemas.microsoft.com/office/infopath/2007/PartnerControls"/>
    </m6878b9dd7994da4ba144f95347d99c6>
    <Presentation_x0020_Date xmlns="01c77077-aee4-4b5f-bd4e-9cd40a6fff29">2016-09-28T04:00:00+00:00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BRK1028</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office/infopath/2007/PartnerControls"/>
    <ds:schemaRef ds:uri="230e9df3-be65-4c73-a93b-d1236ebd677e"/>
    <ds:schemaRef ds:uri="8ff673fc-3231-4e3a-893b-6d7f7cd32766"/>
    <ds:schemaRef ds:uri="http://purl.org/dc/terms/"/>
    <ds:schemaRef ds:uri="http://schemas.microsoft.com/office/2006/documentManagement/types"/>
    <ds:schemaRef ds:uri="http://schemas.openxmlformats.org/package/2006/metadata/core-properties"/>
    <ds:schemaRef ds:uri="01c77077-aee4-4b5f-bd4e-9cd40a6fff29"/>
    <ds:schemaRef ds:uri="http://purl.org/dc/dcmitype/"/>
    <ds:schemaRef ds:uri="http://schemas.microsoft.com/office/2006/metadata/properties"/>
    <ds:schemaRef ds:uri="http://www.w3.org/XML/1998/namespace"/>
    <ds:schemaRef ds:uri="http://schemas.microsoft.com/sharepoint/v3"/>
    <ds:schemaRef ds:uri="http://purl.org/dc/elements/1.1/"/>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Microsoft_2016_16x9_Template_v02</Template>
  <TotalTime>3</TotalTime>
  <Words>3809</Words>
  <Application>Microsoft Office PowerPoint</Application>
  <PresentationFormat>Custom</PresentationFormat>
  <Paragraphs>475</Paragraphs>
  <Slides>29</Slides>
  <Notes>27</Notes>
  <HiddenSlides>0</HiddenSlides>
  <MMClips>0</MMClips>
  <ScaleCrop>false</ScaleCrop>
  <HeadingPairs>
    <vt:vector size="6" baseType="variant">
      <vt:variant>
        <vt:lpstr>Fonts Used</vt:lpstr>
      </vt:variant>
      <vt:variant>
        <vt:i4>10</vt:i4>
      </vt:variant>
      <vt:variant>
        <vt:lpstr>Theme</vt:lpstr>
      </vt:variant>
      <vt:variant>
        <vt:i4>11</vt:i4>
      </vt:variant>
      <vt:variant>
        <vt:lpstr>Slide Titles</vt:lpstr>
      </vt:variant>
      <vt:variant>
        <vt:i4>29</vt:i4>
      </vt:variant>
    </vt:vector>
  </HeadingPairs>
  <TitlesOfParts>
    <vt:vector size="50" baseType="lpstr">
      <vt:lpstr>Adobe Caslon Pro Bold</vt:lpstr>
      <vt:lpstr>Arial</vt:lpstr>
      <vt:lpstr>Bodoni Std Bold Italic</vt:lpstr>
      <vt:lpstr>Calibri</vt:lpstr>
      <vt:lpstr>Consolas</vt:lpstr>
      <vt:lpstr>Segoe UI</vt:lpstr>
      <vt:lpstr>Segoe UI Light</vt:lpstr>
      <vt:lpstr>Segoe UI Semibold</vt:lpstr>
      <vt:lpstr>Times New Roman</vt:lpstr>
      <vt:lpstr>Wingdings</vt:lpstr>
      <vt:lpstr>5-50002_Ignite_Breakout_Template</vt:lpstr>
      <vt:lpstr>6-30537_Envision 2016 Concurrent Template_Dark</vt:lpstr>
      <vt:lpstr>1_5-50002_Ignite_Breakout_Template</vt:lpstr>
      <vt:lpstr>Modern Workplace 2016</vt:lpstr>
      <vt:lpstr>11_Microsoft_Brand_template_16-9_WHITE_Blue_accent_2013</vt:lpstr>
      <vt:lpstr>* Office365Theme</vt:lpstr>
      <vt:lpstr>4_* Office365Theme</vt:lpstr>
      <vt:lpstr>2_5-50002_Ignite_Breakout_Template</vt:lpstr>
      <vt:lpstr>12_Microsoft_Brand_template_16-9_WHITE_Blue_accent_2013</vt:lpstr>
      <vt:lpstr>1_6-30537_Envision 2016 Concurrent Template_Dark</vt:lpstr>
      <vt:lpstr>3_5-50002_Ignite_Breakout_Template</vt:lpstr>
      <vt:lpstr>Transform and transcend, the modern IT Pro journey  </vt:lpstr>
      <vt:lpstr>Where did we get all the data?</vt:lpstr>
      <vt:lpstr>A number of interesting differences start to emerge when looking across all phases of maturity</vt:lpstr>
      <vt:lpstr>High cloud maturity companies are using an average of 6 cloud products within their organization.</vt:lpstr>
      <vt:lpstr>Main reasons for moving to the cloud</vt:lpstr>
      <vt:lpstr>Customers are buying Office 365 primarily for IT related reasons…</vt:lpstr>
      <vt:lpstr>IT departments, are still struggling with how to shift from what they’ve traditionally delivered, to being a services organization driving growth and productivity, structured for rapid adaptability.</vt:lpstr>
      <vt:lpstr>Following deployment, many enterprise companies report they feel unequipped to support O365 with current staff skills</vt:lpstr>
      <vt:lpstr>…limiting their use of Office 365 to only a portion of what they own</vt:lpstr>
      <vt:lpstr>WHEN CUSTOMERS DO NOT MAKE A WORKLOAD AVAILABLE TO END USERS ITS OFTEN BECAUSE THEY DO NOT HAVE A BUSINESS CASE FOR ITS USE</vt:lpstr>
      <vt:lpstr>IT Decision-Makers (ITDM) </vt:lpstr>
      <vt:lpstr>IT Implementers &amp; Influencers (ITIs) </vt:lpstr>
      <vt:lpstr>ITDMs and ITIs have shifted across two primary dimensions</vt:lpstr>
      <vt:lpstr>Progressive ITDMs are leading the transformation to business-first IT, while “Just Taking Orders” types are failing to adjust and missing leadership opportunities</vt:lpstr>
      <vt:lpstr>Many ITIs have either adapted to a business-first IT orientation or shifted toward a dev ops, agile-style culture</vt:lpstr>
      <vt:lpstr>Most IT Organizations have restructured since shifting to cloud, with three dominant structures</vt:lpstr>
      <vt:lpstr>Increasingly, IT organizations act like “services” organizations for internal “customers” and orient change around “customer-centric” philosophies</vt:lpstr>
      <vt:lpstr>Decentralization manifests in different ways and connects IT directly with end-users to increase accountability to business results</vt:lpstr>
      <vt:lpstr>Many companies add “strategy” roles or teams to make high-impact decisions and interface with both IT and business. Some such organizations outsource lower ITI delivery roles</vt:lpstr>
      <vt:lpstr>ITDMs who successfully take on business strategy responsibilities are carving a pathway to C-suite and board roles</vt:lpstr>
      <vt:lpstr>In order to move up ITIs must gain visibility outside their vertical. They can achieve this by stepping outside of role to engage with the rest of the business. </vt:lpstr>
      <vt:lpstr>ManyWorlds – High Growth R&amp;D</vt:lpstr>
      <vt:lpstr>PowerPoint Presentation</vt:lpstr>
      <vt:lpstr>Demo</vt:lpstr>
      <vt:lpstr>Office 365 Service Management Readiness for Admins </vt:lpstr>
      <vt:lpstr>Deploy, ramp-up on new services and onboard new  users with Microsoft FastTrack:  http://fasttrack.microsoft.com/ </vt:lpstr>
      <vt:lpstr>Join the Microsoft Tech Community  to collaborate, share, and learn  from the experts:  http://techcommunity.microsoft.com </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 and transcend: the modern IT Pro journey</dc:title>
  <dc:subject>&lt;Speech title here&gt;</dc:subject>
  <dc:creator>MS Events 0074</dc:creator>
  <cp:keywords>Microsoft 2016</cp:keywords>
  <dc:description>Template: Mitchell Derrey, Silverfox Productions_x000d_
Formatting: _x000d_
Audience Type:</dc:description>
  <cp:lastModifiedBy>MS Events 0093</cp:lastModifiedBy>
  <cp:revision>3</cp:revision>
  <dcterms:created xsi:type="dcterms:W3CDTF">2016-09-28T18:54:45Z</dcterms:created>
  <dcterms:modified xsi:type="dcterms:W3CDTF">2016-09-28T20:29:16Z</dcterms:modified>
  <cp:category>Microsoft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