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5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6" r:id="rId7"/>
    <p:sldMasterId id="2147484389" r:id="rId8"/>
    <p:sldMasterId id="2147484427" r:id="rId9"/>
  </p:sldMasterIdLst>
  <p:notesMasterIdLst>
    <p:notesMasterId r:id="rId47"/>
  </p:notesMasterIdLst>
  <p:handoutMasterIdLst>
    <p:handoutMasterId r:id="rId48"/>
  </p:handoutMasterIdLst>
  <p:sldIdLst>
    <p:sldId id="1406" r:id="rId10"/>
    <p:sldId id="1407" r:id="rId11"/>
    <p:sldId id="1408" r:id="rId12"/>
    <p:sldId id="1409" r:id="rId13"/>
    <p:sldId id="1410" r:id="rId14"/>
    <p:sldId id="1411" r:id="rId15"/>
    <p:sldId id="1412" r:id="rId16"/>
    <p:sldId id="1413" r:id="rId17"/>
    <p:sldId id="1414" r:id="rId18"/>
    <p:sldId id="1415" r:id="rId19"/>
    <p:sldId id="1416" r:id="rId20"/>
    <p:sldId id="1417" r:id="rId21"/>
    <p:sldId id="1418" r:id="rId22"/>
    <p:sldId id="1419" r:id="rId23"/>
    <p:sldId id="1420" r:id="rId24"/>
    <p:sldId id="1421" r:id="rId25"/>
    <p:sldId id="1422" r:id="rId26"/>
    <p:sldId id="1423" r:id="rId27"/>
    <p:sldId id="1424" r:id="rId28"/>
    <p:sldId id="1425" r:id="rId29"/>
    <p:sldId id="1426" r:id="rId30"/>
    <p:sldId id="1427" r:id="rId31"/>
    <p:sldId id="1428" r:id="rId32"/>
    <p:sldId id="1429" r:id="rId33"/>
    <p:sldId id="1430" r:id="rId34"/>
    <p:sldId id="1431" r:id="rId35"/>
    <p:sldId id="1432" r:id="rId36"/>
    <p:sldId id="1433" r:id="rId37"/>
    <p:sldId id="1434" r:id="rId38"/>
    <p:sldId id="1435" r:id="rId39"/>
    <p:sldId id="1436" r:id="rId40"/>
    <p:sldId id="1437" r:id="rId41"/>
    <p:sldId id="1438" r:id="rId42"/>
    <p:sldId id="1440" r:id="rId43"/>
    <p:sldId id="1441" r:id="rId44"/>
    <p:sldId id="1405" r:id="rId45"/>
    <p:sldId id="1439" r:id="rId46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1406"/>
            <p14:sldId id="1407"/>
            <p14:sldId id="1408"/>
            <p14:sldId id="1409"/>
            <p14:sldId id="1410"/>
            <p14:sldId id="1411"/>
            <p14:sldId id="1412"/>
            <p14:sldId id="1413"/>
            <p14:sldId id="1414"/>
            <p14:sldId id="1415"/>
            <p14:sldId id="1416"/>
            <p14:sldId id="1417"/>
            <p14:sldId id="1418"/>
            <p14:sldId id="1419"/>
            <p14:sldId id="1420"/>
            <p14:sldId id="1421"/>
            <p14:sldId id="1422"/>
            <p14:sldId id="1423"/>
            <p14:sldId id="1424"/>
            <p14:sldId id="1425"/>
            <p14:sldId id="1426"/>
            <p14:sldId id="1427"/>
            <p14:sldId id="1428"/>
            <p14:sldId id="1429"/>
            <p14:sldId id="1430"/>
            <p14:sldId id="1431"/>
            <p14:sldId id="1432"/>
            <p14:sldId id="1433"/>
            <p14:sldId id="1434"/>
            <p14:sldId id="1435"/>
            <p14:sldId id="1436"/>
            <p14:sldId id="1437"/>
            <p14:sldId id="1438"/>
            <p14:sldId id="1440"/>
            <p14:sldId id="1441"/>
            <p14:sldId id="1405"/>
            <p14:sldId id="143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612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9/29/2016 8:32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9/29/2016 8:32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8:32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467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440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6351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077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0416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742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Envision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8:32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1347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598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9987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4374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805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49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2383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Envision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8:32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292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8603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7989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1826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400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63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0978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5502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8:32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3765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324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317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Envision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31467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317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3177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8:32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317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3177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7884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8:33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1101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8:33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0799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9/29/2016 8:32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519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B629-ABE3-4545-9E80-4ED2B88B1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625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04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2009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027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Envision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8:32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008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78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>
            <a:spAutoFit/>
          </a:bodyPr>
          <a:lstStyle>
            <a:lvl1pPr>
              <a:defRPr sz="3999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370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>
            <a:spAutoFit/>
          </a:bodyPr>
          <a:lstStyle>
            <a:lvl1pPr>
              <a:defRPr sz="399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129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solidFill>
                  <a:schemeClr val="accent4"/>
                </a:solidFill>
              </a:defRPr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solidFill>
                  <a:schemeClr val="accent4"/>
                </a:solidFill>
              </a:defRPr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85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accent4"/>
              </a:buClr>
              <a:buFont typeface="Arial" pitchFamily="34" charset="0"/>
              <a:buChar char="•"/>
              <a:defRPr sz="3199">
                <a:solidFill>
                  <a:schemeClr val="accent4"/>
                </a:solidFill>
              </a:defRPr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accent4"/>
              </a:buClr>
              <a:buFont typeface="Arial" pitchFamily="34" charset="0"/>
              <a:buChar char="•"/>
              <a:defRPr sz="3199">
                <a:solidFill>
                  <a:schemeClr val="accent4"/>
                </a:solidFill>
              </a:defRPr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7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28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7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423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4571278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4572000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76195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4571278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241612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4051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37032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45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9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286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315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7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84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7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5024"/>
            <a:ext cx="12436475" cy="380490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56">
                <a:solidFill>
                  <a:schemeClr val="tx1"/>
                </a:solidFill>
                <a:latin typeface="Segoe UI Light" pitchFamily="34" charset="0"/>
              </a:defRPr>
            </a:lvl1pPr>
            <a:lvl2pPr marL="287224" indent="0">
              <a:buNone/>
              <a:defRPr/>
            </a:lvl2pPr>
            <a:lvl3pPr marL="600071" indent="0">
              <a:buNone/>
              <a:defRPr/>
            </a:lvl3pPr>
            <a:lvl4pPr marL="887296" indent="0">
              <a:buNone/>
              <a:defRPr/>
            </a:lvl4pPr>
            <a:lvl5pPr marL="1127323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53878" y="1632057"/>
            <a:ext cx="12128721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109545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109545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1109545"/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26531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" y="6565392"/>
            <a:ext cx="39370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32418"/>
            <a:r>
              <a:rPr lang="en-US">
                <a:solidFill>
                  <a:srgbClr val="505050"/>
                </a:solidFill>
              </a:rPr>
              <a:t>Microsoft Confidential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32418"/>
            <a:fld id="{27258FFF-F925-446B-8502-81C933981705}" type="slidenum">
              <a:rPr lang="en-US" smtClean="0">
                <a:solidFill>
                  <a:srgbClr val="505050"/>
                </a:solidFill>
              </a:rPr>
              <a:pPr defTabSz="932418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4638" y="369116"/>
            <a:ext cx="10972800" cy="1024684"/>
          </a:xfrm>
          <a:prstGeom prst="rect">
            <a:avLst/>
          </a:prstGeom>
        </p:spPr>
        <p:txBody>
          <a:bodyPr lIns="146304" tIns="91440" rIns="146304" bIns="91440">
            <a:noAutofit/>
          </a:bodyPr>
          <a:lstStyle>
            <a:lvl1pPr marL="0" indent="0">
              <a:lnSpc>
                <a:spcPct val="90000"/>
              </a:lnSpc>
              <a:spcBef>
                <a:spcPts val="1198"/>
              </a:spcBef>
              <a:spcAft>
                <a:spcPts val="2400"/>
              </a:spcAft>
              <a:buFontTx/>
              <a:buNone/>
              <a:defRPr lang="en-US" sz="5198" b="0" i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32384" rtl="0" eaLnBrk="1" fontAlgn="auto" latinLnBrk="0" hangingPunct="1">
              <a:lnSpc>
                <a:spcPct val="90000"/>
              </a:lnSpc>
              <a:spcBef>
                <a:spcPts val="1198"/>
              </a:spcBef>
              <a:spcAft>
                <a:spcPts val="2400"/>
              </a:spcAft>
              <a:buClrTx/>
              <a:buSzPct val="90000"/>
              <a:buFontTx/>
              <a:buNone/>
              <a:tabLst/>
            </a:pPr>
            <a:r>
              <a:rPr lang="en-US" dirty="0"/>
              <a:t>Click to edit Master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4640" y="1139827"/>
            <a:ext cx="11033125" cy="603741"/>
          </a:xfrm>
          <a:prstGeom prst="rect">
            <a:avLst/>
          </a:prstGeom>
        </p:spPr>
        <p:txBody>
          <a:bodyPr lIns="192024" anchor="t"/>
          <a:lstStyle>
            <a:lvl1pPr marL="0" indent="0">
              <a:buNone/>
              <a:defRPr lang="en-US" sz="30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lang="en-US" sz="317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None/>
              <a:defRPr lang="en-US" sz="317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None/>
              <a:defRPr lang="en-US" sz="317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None/>
              <a:defRPr lang="en-US" sz="317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734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495707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50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82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978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92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0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4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4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88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83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05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28600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835674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6422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34605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58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456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330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34935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47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7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37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997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14801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66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43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661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52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33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58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56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68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68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8538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0549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1053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5395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9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839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74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3404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0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79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927"/>
            <a:ext cx="12436476" cy="700245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1" y="-1"/>
            <a:ext cx="5761037" cy="6995161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74638" y="5341538"/>
            <a:ext cx="11887264" cy="685972"/>
          </a:xfrm>
          <a:prstGeom prst="rect">
            <a:avLst/>
          </a:prstGeom>
        </p:spPr>
        <p:txBody>
          <a:bodyPr vert="horz" wrap="square" lIns="182854" tIns="109712" rIns="146283" bIns="109712" rtlCol="0" anchor="b" anchorCtr="0">
            <a:noAutofit/>
          </a:bodyPr>
          <a:lstStyle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</a:gradFill>
              </a:defRPr>
            </a:lvl1pPr>
            <a:lvl2pPr marL="584200" marR="0" indent="-2413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8001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10287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2573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dirty="0">
                <a:gradFill>
                  <a:gsLst>
                    <a:gs pos="96653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rPr>
              <a:t>April 4–6, 2016</a:t>
            </a:r>
            <a:br>
              <a:rPr lang="en-US" sz="2400" dirty="0">
                <a:gradFill>
                  <a:gsLst>
                    <a:gs pos="96653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rPr>
            </a:br>
            <a:r>
              <a:rPr lang="en-US" sz="2400" dirty="0">
                <a:gradFill>
                  <a:gsLst>
                    <a:gs pos="96653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rPr>
              <a:t>New Orleans, Louisiana</a:t>
            </a: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78816" y="1975159"/>
            <a:ext cx="4034254" cy="2129810"/>
          </a:xfrm>
          <a:prstGeom prst="rect">
            <a:avLst/>
          </a:prstGeom>
        </p:spPr>
      </p:pic>
      <p:sp>
        <p:nvSpPr>
          <p:cNvPr id="13" name="TextBox 2"/>
          <p:cNvSpPr txBox="1"/>
          <p:nvPr userDrawn="1"/>
        </p:nvSpPr>
        <p:spPr>
          <a:xfrm>
            <a:off x="274638" y="6158540"/>
            <a:ext cx="1299731" cy="995429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#Env16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72808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13" name="TextBox 2"/>
          <p:cNvSpPr txBox="1"/>
          <p:nvPr userDrawn="1"/>
        </p:nvSpPr>
        <p:spPr>
          <a:xfrm>
            <a:off x="10880397" y="274706"/>
            <a:ext cx="1299731" cy="634440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#Env16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64850" y="2125664"/>
            <a:ext cx="9824796" cy="3085503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5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Welcome</a:t>
            </a:r>
            <a:r>
              <a:rPr lang="en-US" sz="9598" baseline="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 to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5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Envision</a:t>
            </a:r>
          </a:p>
        </p:txBody>
      </p:sp>
    </p:spTree>
    <p:extLst>
      <p:ext uri="{BB962C8B-B14F-4D97-AF65-F5344CB8AC3E}">
        <p14:creationId xmlns:p14="http://schemas.microsoft.com/office/powerpoint/2010/main" val="3030793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13" name="TextBox 2"/>
          <p:cNvSpPr txBox="1"/>
          <p:nvPr userDrawn="1"/>
        </p:nvSpPr>
        <p:spPr>
          <a:xfrm>
            <a:off x="10880397" y="274706"/>
            <a:ext cx="1299731" cy="634440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#Env16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64850" y="2125662"/>
            <a:ext cx="9824796" cy="1651226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5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Microsoft Envision</a:t>
            </a:r>
          </a:p>
        </p:txBody>
      </p:sp>
    </p:spTree>
    <p:extLst>
      <p:ext uri="{BB962C8B-B14F-4D97-AF65-F5344CB8AC3E}">
        <p14:creationId xmlns:p14="http://schemas.microsoft.com/office/powerpoint/2010/main" val="3707571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21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12436475" cy="6994525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73208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147" t="202" r="262" b="15948"/>
          <a:stretch/>
        </p:blipFill>
        <p:spPr>
          <a:xfrm>
            <a:off x="0" y="1"/>
            <a:ext cx="12435840" cy="699516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13" name="TextBox 2"/>
          <p:cNvSpPr txBox="1"/>
          <p:nvPr userDrawn="1"/>
        </p:nvSpPr>
        <p:spPr>
          <a:xfrm>
            <a:off x="10880397" y="274706"/>
            <a:ext cx="1299731" cy="634440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#Env16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79931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70392" t="14359" b="39785"/>
          <a:stretch/>
        </p:blipFill>
        <p:spPr>
          <a:xfrm>
            <a:off x="0" y="2"/>
            <a:ext cx="12436475" cy="699452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1"/>
            <a:ext cx="12436475" cy="6994526"/>
          </a:xfrm>
          <a:prstGeom prst="rect">
            <a:avLst/>
          </a:prstGeom>
          <a:gradFill flip="none" rotWithShape="1">
            <a:gsLst>
              <a:gs pos="33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599" y="1235325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13114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34527"/>
          <a:stretch/>
        </p:blipFill>
        <p:spPr>
          <a:xfrm>
            <a:off x="0" y="0"/>
            <a:ext cx="12436475" cy="699452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1"/>
            <a:ext cx="12436475" cy="6994526"/>
          </a:xfrm>
          <a:prstGeom prst="rect">
            <a:avLst/>
          </a:prstGeom>
          <a:gradFill flip="none" rotWithShape="1">
            <a:gsLst>
              <a:gs pos="33000">
                <a:schemeClr val="accent1">
                  <a:alpha val="14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9608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2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70392" t="14359" b="39785"/>
          <a:stretch/>
        </p:blipFill>
        <p:spPr>
          <a:xfrm>
            <a:off x="0" y="2"/>
            <a:ext cx="12436475" cy="699452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1"/>
            <a:ext cx="12436475" cy="6994526"/>
          </a:xfrm>
          <a:prstGeom prst="rect">
            <a:avLst/>
          </a:prstGeom>
          <a:gradFill flip="none" rotWithShape="1">
            <a:gsLst>
              <a:gs pos="33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599" y="3102226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737945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3288" b="12519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20565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21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020170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21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73" t="-3" r="14698" b="15722"/>
          <a:stretch/>
        </p:blipFill>
        <p:spPr>
          <a:xfrm>
            <a:off x="9720775" y="0"/>
            <a:ext cx="886264" cy="6994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47" t="-3" r="-6" b="15722"/>
          <a:stretch/>
        </p:blipFill>
        <p:spPr>
          <a:xfrm>
            <a:off x="11197883" y="0"/>
            <a:ext cx="1238592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95" t="-3" r="28500" b="15722"/>
          <a:stretch/>
        </p:blipFill>
        <p:spPr>
          <a:xfrm>
            <a:off x="8243668" y="0"/>
            <a:ext cx="647113" cy="699452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 marL="0" algn="l" defTabSz="932563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998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531002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24990"/>
          <a:stretch/>
        </p:blipFill>
        <p:spPr>
          <a:xfrm>
            <a:off x="0" y="1"/>
            <a:ext cx="12436475" cy="699452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88410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7750" b="7750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-1"/>
            <a:ext cx="12436475" cy="6994526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599" y="382650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68644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alk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20318" r="7132" b="27451"/>
          <a:stretch/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1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599" y="2125663"/>
            <a:ext cx="9905114" cy="1425215"/>
          </a:xfrm>
          <a:prstGeom prst="rect">
            <a:avLst/>
          </a:prstGeom>
          <a:noFill/>
        </p:spPr>
        <p:txBody>
          <a:bodyPr wrap="none" lIns="182854" tIns="146283" rIns="182854" bIns="146283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9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62630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1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365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64" r:id="rId14"/>
    <p:sldLayoutId id="2147484324" r:id="rId15"/>
    <p:sldLayoutId id="2147484325" r:id="rId16"/>
    <p:sldLayoutId id="2147484326" r:id="rId17"/>
    <p:sldLayoutId id="2147484327" r:id="rId18"/>
    <p:sldLayoutId id="2147484328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64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618964" y="-8395"/>
            <a:ext cx="955641" cy="5775361"/>
            <a:chOff x="12618967" y="-8396"/>
            <a:chExt cx="955641" cy="5775361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0864" y="1044098"/>
              <a:ext cx="2705442" cy="629236"/>
              <a:chOff x="1584344" y="4543426"/>
              <a:chExt cx="2705442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G:32 B:80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rgbClr val="BAD80A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14644">
                          <a:schemeClr val="tx1"/>
                        </a:gs>
                        <a:gs pos="42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10042">
                          <a:schemeClr val="tx1"/>
                        </a:gs>
                        <a:gs pos="39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10042">
                          <a:schemeClr val="tx1"/>
                        </a:gs>
                        <a:gs pos="39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500" dirty="0">
                  <a:gradFill>
                    <a:gsLst>
                      <a:gs pos="10042">
                        <a:schemeClr val="tx1"/>
                      </a:gs>
                      <a:gs pos="39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80 G:80 B:80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115 G:115 B:115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rgbClr val="3076B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G:120 B:215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33" name="Rectangle 32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1674">
                          <a:srgbClr val="000000"/>
                        </a:gs>
                        <a:gs pos="46862">
                          <a:schemeClr val="tx1">
                            <a:lumMod val="50000"/>
                          </a:schemeClr>
                        </a:gs>
                        <a:gs pos="7000">
                          <a:schemeClr val="tx1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1674">
                          <a:srgbClr val="000000"/>
                        </a:gs>
                        <a:gs pos="46862">
                          <a:schemeClr val="tx1">
                            <a:lumMod val="50000"/>
                          </a:schemeClr>
                        </a:gs>
                        <a:gs pos="7000">
                          <a:schemeClr val="tx1">
                            <a:lumMod val="5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R:255</a:t>
                </a:r>
                <a:r>
                  <a:rPr lang="en-US" sz="500" baseline="0" dirty="0">
                    <a:gradFill>
                      <a:gsLst>
                        <a:gs pos="1674">
                          <a:srgbClr val="000000"/>
                        </a:gs>
                        <a:gs pos="46862">
                          <a:schemeClr val="tx1">
                            <a:lumMod val="50000"/>
                          </a:schemeClr>
                        </a:gs>
                        <a:gs pos="7000">
                          <a:schemeClr val="tx1">
                            <a:lumMod val="5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G:140 B:0</a:t>
                </a:r>
                <a:endParaRPr lang="en-US" sz="500" dirty="0">
                  <a:gradFill>
                    <a:gsLst>
                      <a:gs pos="1674">
                        <a:srgbClr val="000000"/>
                      </a:gs>
                      <a:gs pos="46862">
                        <a:schemeClr val="tx1">
                          <a:lumMod val="50000"/>
                        </a:schemeClr>
                      </a:gs>
                      <a:gs pos="7000">
                        <a:schemeClr val="tx1">
                          <a:lumMod val="5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</a:p>
            </p:txBody>
          </p:sp>
          <p:sp>
            <p:nvSpPr>
              <p:cNvPr id="35" name="Rectangle 34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004B1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Green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G:75 B:28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79639" y="256928"/>
              <a:ext cx="860293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15628" y="4227340"/>
              <a:ext cx="2709380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53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  <p:sldLayoutId id="2147484406" r:id="rId17"/>
    <p:sldLayoutId id="2147484407" r:id="rId18"/>
    <p:sldLayoutId id="2147484408" r:id="rId19"/>
    <p:sldLayoutId id="2147484409" r:id="rId20"/>
    <p:sldLayoutId id="2147484410" r:id="rId21"/>
    <p:sldLayoutId id="2147484411" r:id="rId22"/>
    <p:sldLayoutId id="2147484412" r:id="rId23"/>
    <p:sldLayoutId id="2147484413" r:id="rId24"/>
    <p:sldLayoutId id="2147484414" r:id="rId25"/>
    <p:sldLayoutId id="2147484415" r:id="rId26"/>
    <p:sldLayoutId id="2147484416" r:id="rId27"/>
    <p:sldLayoutId id="2147484417" r:id="rId28"/>
    <p:sldLayoutId id="2147484418" r:id="rId29"/>
    <p:sldLayoutId id="2147484419" r:id="rId30"/>
    <p:sldLayoutId id="2147484420" r:id="rId31"/>
    <p:sldLayoutId id="2147484421" r:id="rId32"/>
    <p:sldLayoutId id="2147484422" r:id="rId33"/>
    <p:sldLayoutId id="2147484423" r:id="rId34"/>
    <p:sldLayoutId id="2147484424" r:id="rId35"/>
    <p:sldLayoutId id="2147484425" r:id="rId36"/>
    <p:sldLayoutId id="2147484426" r:id="rId37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96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  <p:sldLayoutId id="2147484445" r:id="rId18"/>
    <p:sldLayoutId id="2147484446" r:id="rId19"/>
    <p:sldLayoutId id="2147484447" r:id="rId20"/>
    <p:sldLayoutId id="2147484448" r:id="rId21"/>
    <p:sldLayoutId id="2147484449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6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hyperlink" Target="http://www.asd.gov.au/infosec/irap/index.htm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7.png"/><Relationship Id="rId20" Type="http://schemas.openxmlformats.org/officeDocument/2006/relationships/image" Target="../media/image101.jpeg"/><Relationship Id="rId29" Type="http://schemas.openxmlformats.org/officeDocument/2006/relationships/image" Target="../media/image108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24" Type="http://schemas.openxmlformats.org/officeDocument/2006/relationships/image" Target="../media/image105.jpeg"/><Relationship Id="rId32" Type="http://schemas.openxmlformats.org/officeDocument/2006/relationships/image" Target="../media/image111.png"/><Relationship Id="rId5" Type="http://schemas.openxmlformats.org/officeDocument/2006/relationships/image" Target="../media/image86.jpe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hyperlink" Target="https://www.fisc.or.jp/" TargetMode="External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31" Type="http://schemas.openxmlformats.org/officeDocument/2006/relationships/image" Target="../media/image110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7.jpeg"/><Relationship Id="rId30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itprocareercente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2.xml"/><Relationship Id="rId6" Type="http://schemas.openxmlformats.org/officeDocument/2006/relationships/hyperlink" Target="https://techcommunity.microsoft.com/" TargetMode="External"/><Relationship Id="rId5" Type="http://schemas.openxmlformats.org/officeDocument/2006/relationships/hyperlink" Target="http://www.microsoft.com/mechanics" TargetMode="External"/><Relationship Id="rId4" Type="http://schemas.openxmlformats.org/officeDocument/2006/relationships/hyperlink" Target="http://www.microsoft.com/itprocloudessential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itprocareercenter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2.xml"/><Relationship Id="rId6" Type="http://schemas.openxmlformats.org/officeDocument/2006/relationships/hyperlink" Target="https://techcommunity.microsoft.com/" TargetMode="External"/><Relationship Id="rId5" Type="http://schemas.openxmlformats.org/officeDocument/2006/relationships/hyperlink" Target="http://www.microsoft.com/mechanics" TargetMode="External"/><Relationship Id="rId4" Type="http://schemas.openxmlformats.org/officeDocument/2006/relationships/hyperlink" Target="http://www.microsoft.com/itprocloudessential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jpg"/><Relationship Id="rId4" Type="http://schemas.openxmlformats.org/officeDocument/2006/relationships/hyperlink" Target="https://aka.ms/ignite.mobileap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 your business </a:t>
            </a:r>
            <a:br>
              <a:rPr lang="en-US" dirty="0"/>
            </a:br>
            <a:r>
              <a:rPr lang="en-US" dirty="0"/>
              <a:t>with Azure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52560" y="3508431"/>
            <a:ext cx="7315137" cy="1828007"/>
          </a:xfrm>
        </p:spPr>
        <p:txBody>
          <a:bodyPr/>
          <a:lstStyle/>
          <a:p>
            <a:r>
              <a:rPr lang="en-US" dirty="0"/>
              <a:t>Arpan Shah, General Manager</a:t>
            </a:r>
          </a:p>
          <a:p>
            <a:r>
              <a:rPr lang="en-US" dirty="0"/>
              <a:t>Tanuj Bansal, Director</a:t>
            </a:r>
          </a:p>
          <a:p>
            <a:endParaRPr lang="en-US" dirty="0"/>
          </a:p>
          <a:p>
            <a:r>
              <a:rPr lang="en-US" dirty="0"/>
              <a:t>Azure Product Marketing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28237" y="296863"/>
            <a:ext cx="2133601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BRK1024</a:t>
            </a:r>
          </a:p>
        </p:txBody>
      </p:sp>
    </p:spTree>
    <p:extLst>
      <p:ext uri="{BB962C8B-B14F-4D97-AF65-F5344CB8AC3E}">
        <p14:creationId xmlns:p14="http://schemas.microsoft.com/office/powerpoint/2010/main" val="28670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380500"/>
            <a:ext cx="12434711" cy="744915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883" y="496"/>
            <a:ext cx="12434711" cy="1668222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333962" y="478636"/>
            <a:ext cx="656923" cy="656923"/>
            <a:chOff x="457580" y="2611033"/>
            <a:chExt cx="657017" cy="657017"/>
          </a:xfrm>
        </p:grpSpPr>
        <p:sp>
          <p:nvSpPr>
            <p:cNvPr id="23" name="Oval 22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ts val="1198"/>
              </a:spcAft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Application innovation</a:t>
            </a:r>
          </a:p>
        </p:txBody>
      </p:sp>
    </p:spTree>
    <p:extLst>
      <p:ext uri="{BB962C8B-B14F-4D97-AF65-F5344CB8AC3E}">
        <p14:creationId xmlns:p14="http://schemas.microsoft.com/office/powerpoint/2010/main" val="25742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638" y="3954463"/>
            <a:ext cx="10134599" cy="738664"/>
          </a:xfrm>
        </p:spPr>
        <p:txBody>
          <a:bodyPr/>
          <a:lstStyle/>
          <a:p>
            <a:r>
              <a:rPr lang="en-US" dirty="0"/>
              <a:t>Tanuj Bansal</a:t>
            </a:r>
          </a:p>
        </p:txBody>
      </p:sp>
    </p:spTree>
    <p:extLst>
      <p:ext uri="{BB962C8B-B14F-4D97-AF65-F5344CB8AC3E}">
        <p14:creationId xmlns:p14="http://schemas.microsoft.com/office/powerpoint/2010/main" val="7666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68445" y="3474064"/>
            <a:ext cx="4297071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56250">
                      <a:srgbClr val="D83B01"/>
                    </a:gs>
                    <a:gs pos="67000">
                      <a:srgbClr val="D83B0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Openness and flexibility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Build freely, deploy anywhere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68444" y="2294177"/>
            <a:ext cx="4203946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5000">
                      <a:srgbClr val="0078D7"/>
                    </a:gs>
                    <a:gs pos="5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Data and intelligence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Power decisions &amp; apps with insights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8445" y="4653952"/>
            <a:ext cx="2799848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6786">
                      <a:srgbClr val="008272"/>
                    </a:gs>
                    <a:gs pos="50000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Trust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Protect your business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68445" y="1114291"/>
            <a:ext cx="4752502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96429">
                      <a:srgbClr val="00188F"/>
                    </a:gs>
                    <a:gs pos="82143">
                      <a:srgbClr val="00188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Application innovation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Accelerate innovation with the cloud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07741" y="2431933"/>
            <a:ext cx="656923" cy="656923"/>
            <a:chOff x="457580" y="3616862"/>
            <a:chExt cx="657017" cy="657017"/>
          </a:xfrm>
        </p:grpSpPr>
        <p:sp>
          <p:nvSpPr>
            <p:cNvPr id="28" name="Oval 27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7741" y="4791707"/>
            <a:ext cx="656923" cy="656923"/>
            <a:chOff x="457580" y="5628520"/>
            <a:chExt cx="657017" cy="657017"/>
          </a:xfrm>
        </p:grpSpPr>
        <p:sp>
          <p:nvSpPr>
            <p:cNvPr id="31" name="Oval 3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07741" y="3611819"/>
            <a:ext cx="656923" cy="656923"/>
            <a:chOff x="457580" y="4622691"/>
            <a:chExt cx="657017" cy="657017"/>
          </a:xfrm>
        </p:grpSpPr>
        <p:sp>
          <p:nvSpPr>
            <p:cNvPr id="39" name="Oval 38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07741" y="1252046"/>
            <a:ext cx="656923" cy="656923"/>
            <a:chOff x="457580" y="2611033"/>
            <a:chExt cx="657017" cy="657017"/>
          </a:xfrm>
        </p:grpSpPr>
        <p:sp>
          <p:nvSpPr>
            <p:cNvPr id="42" name="Oval 41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883" y="497"/>
            <a:ext cx="5303094" cy="699353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75482" y="3031047"/>
            <a:ext cx="5485621" cy="94729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0" i="0" u="none" strike="noStrike" kern="1200" cap="none" spc="-4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1335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21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26" dur="6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33" dur="6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0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5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55" dur="6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333962" y="478636"/>
            <a:ext cx="656923" cy="656923"/>
            <a:chOff x="457580" y="3616862"/>
            <a:chExt cx="657017" cy="657017"/>
          </a:xfrm>
        </p:grpSpPr>
        <p:sp>
          <p:nvSpPr>
            <p:cNvPr id="49" name="Oval 48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62" name="Text Placeholder 3"/>
          <p:cNvSpPr txBox="1">
            <a:spLocks/>
          </p:cNvSpPr>
          <p:nvPr/>
        </p:nvSpPr>
        <p:spPr>
          <a:xfrm>
            <a:off x="275481" y="2125872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9912">
                      <a:schemeClr val="tx1"/>
                    </a:gs>
                    <a:gs pos="50893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Support business strategy with any data </a:t>
            </a:r>
          </a:p>
        </p:txBody>
      </p:sp>
      <p:sp>
        <p:nvSpPr>
          <p:cNvPr id="63" name="Text Placeholder 3"/>
          <p:cNvSpPr txBox="1">
            <a:spLocks/>
          </p:cNvSpPr>
          <p:nvPr/>
        </p:nvSpPr>
        <p:spPr>
          <a:xfrm>
            <a:off x="275481" y="3764389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9912">
                      <a:schemeClr val="tx1"/>
                    </a:gs>
                    <a:gs pos="50893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Learn and engage with artificial intelligence</a:t>
            </a:r>
          </a:p>
        </p:txBody>
      </p:sp>
      <p:sp>
        <p:nvSpPr>
          <p:cNvPr id="64" name="Text Placeholder 3"/>
          <p:cNvSpPr txBox="1">
            <a:spLocks/>
          </p:cNvSpPr>
          <p:nvPr/>
        </p:nvSpPr>
        <p:spPr>
          <a:xfrm>
            <a:off x="275481" y="2945130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9912">
                      <a:schemeClr val="tx1"/>
                    </a:gs>
                    <a:gs pos="50893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Predict and respond proactively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75482" y="295731"/>
            <a:ext cx="11887878" cy="91744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5112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-104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Data and intelligence</a:t>
            </a:r>
            <a:br>
              <a:rPr kumimoji="0" lang="en-US" sz="4798" b="0" i="0" u="none" strike="noStrike" kern="1200" cap="none" spc="-104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</a:br>
            <a:r>
              <a:rPr kumimoji="0" lang="en-US" sz="3599" b="0" i="0" u="none" strike="noStrike" kern="1200" cap="none" spc="-3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Power decisions &amp; apps with insights</a:t>
            </a:r>
          </a:p>
        </p:txBody>
      </p:sp>
    </p:spTree>
    <p:extLst>
      <p:ext uri="{BB962C8B-B14F-4D97-AF65-F5344CB8AC3E}">
        <p14:creationId xmlns:p14="http://schemas.microsoft.com/office/powerpoint/2010/main" val="214707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18" dur="6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3" dur="6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8" dur="6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" grpId="0"/>
      <p:bldP spid="62" grpId="1"/>
      <p:bldP spid="63" grpId="0"/>
      <p:bldP spid="63" grpId="1"/>
      <p:bldP spid="64" grpId="0"/>
      <p:bldP spid="64" grpId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1333962" y="478636"/>
            <a:ext cx="656923" cy="656923"/>
            <a:chOff x="457580" y="3616862"/>
            <a:chExt cx="657017" cy="657017"/>
          </a:xfrm>
        </p:grpSpPr>
        <p:sp>
          <p:nvSpPr>
            <p:cNvPr id="88" name="Oval 87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9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75482" y="295731"/>
            <a:ext cx="11887878" cy="917444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Support business strategy with any data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5482" y="1668717"/>
            <a:ext cx="11978677" cy="5028486"/>
            <a:chOff x="274638" y="1668457"/>
            <a:chExt cx="11980376" cy="5029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74638" y="1668457"/>
              <a:ext cx="11887200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-30" normalizeH="0" baseline="0" noProof="0" dirty="0">
                <a:ln w="3175">
                  <a:noFill/>
                </a:ln>
                <a:gradFill>
                  <a:gsLst>
                    <a:gs pos="32143">
                      <a:schemeClr val="tx1"/>
                    </a:gs>
                    <a:gs pos="47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480896" y="2800998"/>
              <a:ext cx="7774118" cy="373904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57580" y="2263311"/>
              <a:ext cx="4297619" cy="4317375"/>
              <a:chOff x="469447" y="2263312"/>
              <a:chExt cx="4276728" cy="4296388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469447" y="2263312"/>
                <a:ext cx="4276728" cy="4276728"/>
              </a:xfrm>
              <a:prstGeom prst="ellipse">
                <a:avLst/>
              </a:prstGeom>
              <a:solidFill>
                <a:schemeClr val="bg1"/>
              </a:solidFill>
              <a:ln w="28575" cap="sq">
                <a:solidFill>
                  <a:srgbClr val="EBEBEB"/>
                </a:solidFill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0" rIns="186494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597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12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5536">
                        <a:schemeClr val="tx1">
                          <a:lumMod val="85000"/>
                        </a:schemeClr>
                      </a:gs>
                      <a:gs pos="70000">
                        <a:schemeClr val="tx1">
                          <a:lumMod val="8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1053331" y="3431080"/>
                <a:ext cx="3108960" cy="3108960"/>
              </a:xfrm>
              <a:prstGeom prst="ellipse">
                <a:avLst/>
              </a:prstGeom>
              <a:solidFill>
                <a:schemeClr val="bg1"/>
              </a:solidFill>
              <a:ln w="28575" cap="sq">
                <a:solidFill>
                  <a:srgbClr val="EBEBEB"/>
                </a:solidFill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597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12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5536">
                        <a:schemeClr val="tx1">
                          <a:lumMod val="85000"/>
                        </a:schemeClr>
                      </a:gs>
                      <a:gs pos="70000">
                        <a:schemeClr val="tx1">
                          <a:lumMod val="8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1655434" y="4654945"/>
                <a:ext cx="1904755" cy="1904755"/>
              </a:xfrm>
              <a:prstGeom prst="ellipse">
                <a:avLst/>
              </a:prstGeom>
              <a:solidFill>
                <a:schemeClr val="bg1"/>
              </a:solidFill>
              <a:ln w="28575" cap="sq">
                <a:solidFill>
                  <a:srgbClr val="EBEBEB"/>
                </a:solidFill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597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12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5536">
                        <a:schemeClr val="tx1">
                          <a:lumMod val="85000"/>
                        </a:schemeClr>
                      </a:gs>
                      <a:gs pos="70000">
                        <a:schemeClr val="tx1">
                          <a:lumMod val="8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809927" y="6017596"/>
                <a:ext cx="358657" cy="168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24" b="0" i="0" u="none" strike="noStrike" kern="0" cap="none" spc="0" normalizeH="0" baseline="0" noProof="0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gradFill>
                      <a:gsLst>
                        <a:gs pos="30357">
                          <a:schemeClr val="tx1"/>
                        </a:gs>
                        <a:gs pos="56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</a:rPr>
                  <a:t>OLTP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258539" y="6017596"/>
                <a:ext cx="262430" cy="168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24" b="0" i="0" u="none" strike="noStrike" kern="0" cap="none" spc="0" normalizeH="0" baseline="0" noProof="0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gradFill>
                      <a:gsLst>
                        <a:gs pos="30357">
                          <a:schemeClr val="tx1"/>
                        </a:gs>
                        <a:gs pos="56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</a:rPr>
                  <a:t>ERP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2607812" y="6017596"/>
                <a:ext cx="341747" cy="1720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24" b="0" i="0" u="none" strike="noStrike" kern="0" cap="none" spc="0" normalizeH="0" baseline="0" noProof="0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gradFill>
                      <a:gsLst>
                        <a:gs pos="30357">
                          <a:schemeClr val="tx1"/>
                        </a:gs>
                        <a:gs pos="56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</a:rPr>
                  <a:t>CRM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3020296" y="6017596"/>
                <a:ext cx="355032" cy="1720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24" b="0" i="0" u="none" strike="noStrike" kern="0" cap="none" spc="0" normalizeH="0" baseline="0" noProof="0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gradFill>
                      <a:gsLst>
                        <a:gs pos="30357">
                          <a:schemeClr val="tx1"/>
                        </a:gs>
                        <a:gs pos="56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</a:rPr>
                  <a:t>LOB</a:t>
                </a:r>
              </a:p>
            </p:txBody>
          </p:sp>
          <p:grpSp>
            <p:nvGrpSpPr>
              <p:cNvPr id="224" name="Group 223"/>
              <p:cNvGrpSpPr/>
              <p:nvPr/>
            </p:nvGrpSpPr>
            <p:grpSpPr>
              <a:xfrm>
                <a:off x="1807813" y="5566791"/>
                <a:ext cx="1495437" cy="403331"/>
                <a:chOff x="1358908" y="5148469"/>
                <a:chExt cx="1495437" cy="403331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1358908" y="5148469"/>
                  <a:ext cx="1495437" cy="213896"/>
                  <a:chOff x="470114" y="3907355"/>
                  <a:chExt cx="1775456" cy="272356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73" name="Group 72"/>
                  <p:cNvGrpSpPr/>
                  <p:nvPr/>
                </p:nvGrpSpPr>
                <p:grpSpPr>
                  <a:xfrm>
                    <a:off x="470114" y="3907356"/>
                    <a:ext cx="190624" cy="272355"/>
                    <a:chOff x="1085618" y="4018991"/>
                    <a:chExt cx="655999" cy="1249860"/>
                  </a:xfrm>
                  <a:grpFill/>
                </p:grpSpPr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1085618" y="4030380"/>
                      <a:ext cx="655999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1131951" y="4018991"/>
                      <a:ext cx="532618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693246" y="3907355"/>
                    <a:ext cx="190625" cy="272353"/>
                    <a:chOff x="1085614" y="4018997"/>
                    <a:chExt cx="656002" cy="1249854"/>
                  </a:xfrm>
                  <a:grpFill/>
                </p:grpSpPr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1085614" y="4030380"/>
                      <a:ext cx="656002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0" name="Oval 99"/>
                    <p:cNvSpPr/>
                    <p:nvPr/>
                  </p:nvSpPr>
                  <p:spPr>
                    <a:xfrm>
                      <a:off x="1131951" y="4018997"/>
                      <a:ext cx="532620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943687" y="3907355"/>
                    <a:ext cx="190625" cy="272353"/>
                    <a:chOff x="1085614" y="4018997"/>
                    <a:chExt cx="656002" cy="1249854"/>
                  </a:xfrm>
                  <a:grpFill/>
                </p:grpSpPr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1085614" y="4030380"/>
                      <a:ext cx="656002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8" name="Oval 97"/>
                    <p:cNvSpPr/>
                    <p:nvPr/>
                  </p:nvSpPr>
                  <p:spPr>
                    <a:xfrm>
                      <a:off x="1131951" y="4018997"/>
                      <a:ext cx="532616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1166819" y="3907355"/>
                    <a:ext cx="190625" cy="272353"/>
                    <a:chOff x="1085614" y="4018997"/>
                    <a:chExt cx="656002" cy="1249854"/>
                  </a:xfrm>
                  <a:grpFill/>
                </p:grpSpPr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1085614" y="4030380"/>
                      <a:ext cx="656002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6" name="Oval 95"/>
                    <p:cNvSpPr/>
                    <p:nvPr/>
                  </p:nvSpPr>
                  <p:spPr>
                    <a:xfrm>
                      <a:off x="1131951" y="4018997"/>
                      <a:ext cx="532616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7" name="Group 76"/>
                  <p:cNvGrpSpPr/>
                  <p:nvPr/>
                </p:nvGrpSpPr>
                <p:grpSpPr>
                  <a:xfrm>
                    <a:off x="1390737" y="3907355"/>
                    <a:ext cx="190625" cy="272353"/>
                    <a:chOff x="1085614" y="4018997"/>
                    <a:chExt cx="656002" cy="1249854"/>
                  </a:xfrm>
                  <a:grpFill/>
                </p:grpSpPr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1085614" y="4030380"/>
                      <a:ext cx="656002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1131951" y="4018997"/>
                      <a:ext cx="532616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1613869" y="3907355"/>
                    <a:ext cx="190625" cy="272353"/>
                    <a:chOff x="1085614" y="4018997"/>
                    <a:chExt cx="656002" cy="1249854"/>
                  </a:xfrm>
                  <a:grpFill/>
                </p:grpSpPr>
                <p:sp>
                  <p:nvSpPr>
                    <p:cNvPr id="85" name="Freeform 84"/>
                    <p:cNvSpPr/>
                    <p:nvPr/>
                  </p:nvSpPr>
                  <p:spPr>
                    <a:xfrm>
                      <a:off x="1085614" y="4030380"/>
                      <a:ext cx="656002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1131951" y="4018997"/>
                      <a:ext cx="532616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1831813" y="3907355"/>
                    <a:ext cx="190625" cy="272353"/>
                    <a:chOff x="1085614" y="4018997"/>
                    <a:chExt cx="656002" cy="1249854"/>
                  </a:xfrm>
                  <a:grpFill/>
                </p:grpSpPr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1085614" y="4030380"/>
                      <a:ext cx="656002" cy="1238471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1131951" y="4018997"/>
                      <a:ext cx="532616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2054945" y="3907356"/>
                    <a:ext cx="190625" cy="262997"/>
                    <a:chOff x="1085614" y="4019002"/>
                    <a:chExt cx="656002" cy="1206917"/>
                  </a:xfrm>
                  <a:grpFill/>
                </p:grpSpPr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1085614" y="4030379"/>
                      <a:ext cx="656002" cy="1195540"/>
                    </a:xfrm>
                    <a:custGeom>
                      <a:avLst/>
                      <a:gdLst>
                        <a:gd name="connsiteX0" fmla="*/ 328000 w 656000"/>
                        <a:gd name="connsiteY0" fmla="*/ 0 h 1195540"/>
                        <a:gd name="connsiteX1" fmla="*/ 649336 w 656000"/>
                        <a:gd name="connsiteY1" fmla="*/ 112180 h 1195540"/>
                        <a:gd name="connsiteX2" fmla="*/ 655412 w 656000"/>
                        <a:gd name="connsiteY2" fmla="*/ 137993 h 1195540"/>
                        <a:gd name="connsiteX3" fmla="*/ 656000 w 656000"/>
                        <a:gd name="connsiteY3" fmla="*/ 137993 h 1195540"/>
                        <a:gd name="connsiteX4" fmla="*/ 656000 w 656000"/>
                        <a:gd name="connsiteY4" fmla="*/ 140494 h 1195540"/>
                        <a:gd name="connsiteX5" fmla="*/ 656000 w 656000"/>
                        <a:gd name="connsiteY5" fmla="*/ 1055046 h 1195540"/>
                        <a:gd name="connsiteX6" fmla="*/ 328000 w 656000"/>
                        <a:gd name="connsiteY6" fmla="*/ 1195540 h 1195540"/>
                        <a:gd name="connsiteX7" fmla="*/ 0 w 656000"/>
                        <a:gd name="connsiteY7" fmla="*/ 1055046 h 1195540"/>
                        <a:gd name="connsiteX8" fmla="*/ 0 w 656000"/>
                        <a:gd name="connsiteY8" fmla="*/ 140494 h 1195540"/>
                        <a:gd name="connsiteX9" fmla="*/ 0 w 656000"/>
                        <a:gd name="connsiteY9" fmla="*/ 137993 h 1195540"/>
                        <a:gd name="connsiteX10" fmla="*/ 589 w 656000"/>
                        <a:gd name="connsiteY10" fmla="*/ 137993 h 1195540"/>
                        <a:gd name="connsiteX11" fmla="*/ 6664 w 656000"/>
                        <a:gd name="connsiteY11" fmla="*/ 112180 h 1195540"/>
                        <a:gd name="connsiteX12" fmla="*/ 328000 w 656000"/>
                        <a:gd name="connsiteY12" fmla="*/ 0 h 1195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56000" h="1195540">
                          <a:moveTo>
                            <a:pt x="328000" y="0"/>
                          </a:moveTo>
                          <a:cubicBezTo>
                            <a:pt x="486505" y="0"/>
                            <a:pt x="618751" y="48159"/>
                            <a:pt x="649336" y="112180"/>
                          </a:cubicBezTo>
                          <a:lnTo>
                            <a:pt x="655412" y="137993"/>
                          </a:lnTo>
                          <a:lnTo>
                            <a:pt x="656000" y="137993"/>
                          </a:lnTo>
                          <a:lnTo>
                            <a:pt x="656000" y="140494"/>
                          </a:lnTo>
                          <a:lnTo>
                            <a:pt x="656000" y="1055046"/>
                          </a:lnTo>
                          <a:cubicBezTo>
                            <a:pt x="656000" y="1132639"/>
                            <a:pt x="509149" y="1195540"/>
                            <a:pt x="328000" y="1195540"/>
                          </a:cubicBezTo>
                          <a:cubicBezTo>
                            <a:pt x="146851" y="1195540"/>
                            <a:pt x="0" y="1132639"/>
                            <a:pt x="0" y="1055046"/>
                          </a:cubicBezTo>
                          <a:lnTo>
                            <a:pt x="0" y="140494"/>
                          </a:lnTo>
                          <a:lnTo>
                            <a:pt x="0" y="137993"/>
                          </a:lnTo>
                          <a:lnTo>
                            <a:pt x="589" y="137993"/>
                          </a:lnTo>
                          <a:lnTo>
                            <a:pt x="6664" y="112180"/>
                          </a:lnTo>
                          <a:cubicBezTo>
                            <a:pt x="37249" y="48159"/>
                            <a:pt x="169495" y="0"/>
                            <a:pt x="328000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1131951" y="4019002"/>
                      <a:ext cx="532616" cy="2376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32597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7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105" name="Freeform 104"/>
                <p:cNvSpPr/>
                <p:nvPr/>
              </p:nvSpPr>
              <p:spPr>
                <a:xfrm>
                  <a:off x="1427331" y="5278833"/>
                  <a:ext cx="205799" cy="271664"/>
                </a:xfrm>
                <a:custGeom>
                  <a:avLst/>
                  <a:gdLst>
                    <a:gd name="connsiteX0" fmla="*/ 328000 w 656000"/>
                    <a:gd name="connsiteY0" fmla="*/ 0 h 1195540"/>
                    <a:gd name="connsiteX1" fmla="*/ 649336 w 656000"/>
                    <a:gd name="connsiteY1" fmla="*/ 112180 h 1195540"/>
                    <a:gd name="connsiteX2" fmla="*/ 655412 w 656000"/>
                    <a:gd name="connsiteY2" fmla="*/ 137993 h 1195540"/>
                    <a:gd name="connsiteX3" fmla="*/ 656000 w 656000"/>
                    <a:gd name="connsiteY3" fmla="*/ 137993 h 1195540"/>
                    <a:gd name="connsiteX4" fmla="*/ 656000 w 656000"/>
                    <a:gd name="connsiteY4" fmla="*/ 140494 h 1195540"/>
                    <a:gd name="connsiteX5" fmla="*/ 656000 w 656000"/>
                    <a:gd name="connsiteY5" fmla="*/ 1055046 h 1195540"/>
                    <a:gd name="connsiteX6" fmla="*/ 328000 w 656000"/>
                    <a:gd name="connsiteY6" fmla="*/ 1195540 h 1195540"/>
                    <a:gd name="connsiteX7" fmla="*/ 0 w 656000"/>
                    <a:gd name="connsiteY7" fmla="*/ 1055046 h 1195540"/>
                    <a:gd name="connsiteX8" fmla="*/ 0 w 656000"/>
                    <a:gd name="connsiteY8" fmla="*/ 140494 h 1195540"/>
                    <a:gd name="connsiteX9" fmla="*/ 0 w 656000"/>
                    <a:gd name="connsiteY9" fmla="*/ 137993 h 1195540"/>
                    <a:gd name="connsiteX10" fmla="*/ 589 w 656000"/>
                    <a:gd name="connsiteY10" fmla="*/ 137993 h 1195540"/>
                    <a:gd name="connsiteX11" fmla="*/ 6664 w 656000"/>
                    <a:gd name="connsiteY11" fmla="*/ 112180 h 1195540"/>
                    <a:gd name="connsiteX12" fmla="*/ 328000 w 656000"/>
                    <a:gd name="connsiteY12" fmla="*/ 0 h 119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56000" h="1195540">
                      <a:moveTo>
                        <a:pt x="328000" y="0"/>
                      </a:moveTo>
                      <a:cubicBezTo>
                        <a:pt x="486505" y="0"/>
                        <a:pt x="618751" y="48159"/>
                        <a:pt x="649336" y="112180"/>
                      </a:cubicBezTo>
                      <a:lnTo>
                        <a:pt x="655412" y="137993"/>
                      </a:lnTo>
                      <a:lnTo>
                        <a:pt x="656000" y="137993"/>
                      </a:lnTo>
                      <a:lnTo>
                        <a:pt x="656000" y="140494"/>
                      </a:lnTo>
                      <a:lnTo>
                        <a:pt x="656000" y="1055046"/>
                      </a:lnTo>
                      <a:cubicBezTo>
                        <a:pt x="656000" y="1132639"/>
                        <a:pt x="509149" y="1195540"/>
                        <a:pt x="328000" y="1195540"/>
                      </a:cubicBezTo>
                      <a:cubicBezTo>
                        <a:pt x="146851" y="1195540"/>
                        <a:pt x="0" y="1132639"/>
                        <a:pt x="0" y="1055046"/>
                      </a:cubicBezTo>
                      <a:lnTo>
                        <a:pt x="0" y="140494"/>
                      </a:lnTo>
                      <a:lnTo>
                        <a:pt x="0" y="137993"/>
                      </a:lnTo>
                      <a:lnTo>
                        <a:pt x="589" y="137993"/>
                      </a:lnTo>
                      <a:lnTo>
                        <a:pt x="6664" y="112180"/>
                      </a:lnTo>
                      <a:cubicBezTo>
                        <a:pt x="37249" y="48159"/>
                        <a:pt x="169495" y="0"/>
                        <a:pt x="3280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3259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1827622" y="5280136"/>
                  <a:ext cx="205799" cy="271664"/>
                </a:xfrm>
                <a:custGeom>
                  <a:avLst/>
                  <a:gdLst>
                    <a:gd name="connsiteX0" fmla="*/ 328000 w 656000"/>
                    <a:gd name="connsiteY0" fmla="*/ 0 h 1195540"/>
                    <a:gd name="connsiteX1" fmla="*/ 649336 w 656000"/>
                    <a:gd name="connsiteY1" fmla="*/ 112180 h 1195540"/>
                    <a:gd name="connsiteX2" fmla="*/ 655412 w 656000"/>
                    <a:gd name="connsiteY2" fmla="*/ 137993 h 1195540"/>
                    <a:gd name="connsiteX3" fmla="*/ 656000 w 656000"/>
                    <a:gd name="connsiteY3" fmla="*/ 137993 h 1195540"/>
                    <a:gd name="connsiteX4" fmla="*/ 656000 w 656000"/>
                    <a:gd name="connsiteY4" fmla="*/ 140494 h 1195540"/>
                    <a:gd name="connsiteX5" fmla="*/ 656000 w 656000"/>
                    <a:gd name="connsiteY5" fmla="*/ 1055046 h 1195540"/>
                    <a:gd name="connsiteX6" fmla="*/ 328000 w 656000"/>
                    <a:gd name="connsiteY6" fmla="*/ 1195540 h 1195540"/>
                    <a:gd name="connsiteX7" fmla="*/ 0 w 656000"/>
                    <a:gd name="connsiteY7" fmla="*/ 1055046 h 1195540"/>
                    <a:gd name="connsiteX8" fmla="*/ 0 w 656000"/>
                    <a:gd name="connsiteY8" fmla="*/ 140494 h 1195540"/>
                    <a:gd name="connsiteX9" fmla="*/ 0 w 656000"/>
                    <a:gd name="connsiteY9" fmla="*/ 137993 h 1195540"/>
                    <a:gd name="connsiteX10" fmla="*/ 589 w 656000"/>
                    <a:gd name="connsiteY10" fmla="*/ 137993 h 1195540"/>
                    <a:gd name="connsiteX11" fmla="*/ 6664 w 656000"/>
                    <a:gd name="connsiteY11" fmla="*/ 112180 h 1195540"/>
                    <a:gd name="connsiteX12" fmla="*/ 328000 w 656000"/>
                    <a:gd name="connsiteY12" fmla="*/ 0 h 119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56000" h="1195540">
                      <a:moveTo>
                        <a:pt x="328000" y="0"/>
                      </a:moveTo>
                      <a:cubicBezTo>
                        <a:pt x="486505" y="0"/>
                        <a:pt x="618751" y="48159"/>
                        <a:pt x="649336" y="112180"/>
                      </a:cubicBezTo>
                      <a:lnTo>
                        <a:pt x="655412" y="137993"/>
                      </a:lnTo>
                      <a:lnTo>
                        <a:pt x="656000" y="137993"/>
                      </a:lnTo>
                      <a:lnTo>
                        <a:pt x="656000" y="140494"/>
                      </a:lnTo>
                      <a:lnTo>
                        <a:pt x="656000" y="1055046"/>
                      </a:lnTo>
                      <a:cubicBezTo>
                        <a:pt x="656000" y="1132639"/>
                        <a:pt x="509149" y="1195540"/>
                        <a:pt x="328000" y="1195540"/>
                      </a:cubicBezTo>
                      <a:cubicBezTo>
                        <a:pt x="146851" y="1195540"/>
                        <a:pt x="0" y="1132639"/>
                        <a:pt x="0" y="1055046"/>
                      </a:cubicBezTo>
                      <a:lnTo>
                        <a:pt x="0" y="140494"/>
                      </a:lnTo>
                      <a:lnTo>
                        <a:pt x="0" y="137993"/>
                      </a:lnTo>
                      <a:lnTo>
                        <a:pt x="589" y="137993"/>
                      </a:lnTo>
                      <a:lnTo>
                        <a:pt x="6664" y="112180"/>
                      </a:lnTo>
                      <a:cubicBezTo>
                        <a:pt x="37249" y="48159"/>
                        <a:pt x="169495" y="0"/>
                        <a:pt x="3280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3259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2208795" y="5278833"/>
                  <a:ext cx="205799" cy="271664"/>
                </a:xfrm>
                <a:custGeom>
                  <a:avLst/>
                  <a:gdLst>
                    <a:gd name="connsiteX0" fmla="*/ 328000 w 656000"/>
                    <a:gd name="connsiteY0" fmla="*/ 0 h 1195540"/>
                    <a:gd name="connsiteX1" fmla="*/ 649336 w 656000"/>
                    <a:gd name="connsiteY1" fmla="*/ 112180 h 1195540"/>
                    <a:gd name="connsiteX2" fmla="*/ 655412 w 656000"/>
                    <a:gd name="connsiteY2" fmla="*/ 137993 h 1195540"/>
                    <a:gd name="connsiteX3" fmla="*/ 656000 w 656000"/>
                    <a:gd name="connsiteY3" fmla="*/ 137993 h 1195540"/>
                    <a:gd name="connsiteX4" fmla="*/ 656000 w 656000"/>
                    <a:gd name="connsiteY4" fmla="*/ 140494 h 1195540"/>
                    <a:gd name="connsiteX5" fmla="*/ 656000 w 656000"/>
                    <a:gd name="connsiteY5" fmla="*/ 1055046 h 1195540"/>
                    <a:gd name="connsiteX6" fmla="*/ 328000 w 656000"/>
                    <a:gd name="connsiteY6" fmla="*/ 1195540 h 1195540"/>
                    <a:gd name="connsiteX7" fmla="*/ 0 w 656000"/>
                    <a:gd name="connsiteY7" fmla="*/ 1055046 h 1195540"/>
                    <a:gd name="connsiteX8" fmla="*/ 0 w 656000"/>
                    <a:gd name="connsiteY8" fmla="*/ 140494 h 1195540"/>
                    <a:gd name="connsiteX9" fmla="*/ 0 w 656000"/>
                    <a:gd name="connsiteY9" fmla="*/ 137993 h 1195540"/>
                    <a:gd name="connsiteX10" fmla="*/ 589 w 656000"/>
                    <a:gd name="connsiteY10" fmla="*/ 137993 h 1195540"/>
                    <a:gd name="connsiteX11" fmla="*/ 6664 w 656000"/>
                    <a:gd name="connsiteY11" fmla="*/ 112180 h 1195540"/>
                    <a:gd name="connsiteX12" fmla="*/ 328000 w 656000"/>
                    <a:gd name="connsiteY12" fmla="*/ 0 h 119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56000" h="1195540">
                      <a:moveTo>
                        <a:pt x="328000" y="0"/>
                      </a:moveTo>
                      <a:cubicBezTo>
                        <a:pt x="486505" y="0"/>
                        <a:pt x="618751" y="48159"/>
                        <a:pt x="649336" y="112180"/>
                      </a:cubicBezTo>
                      <a:lnTo>
                        <a:pt x="655412" y="137993"/>
                      </a:lnTo>
                      <a:lnTo>
                        <a:pt x="656000" y="137993"/>
                      </a:lnTo>
                      <a:lnTo>
                        <a:pt x="656000" y="140494"/>
                      </a:lnTo>
                      <a:lnTo>
                        <a:pt x="656000" y="1055046"/>
                      </a:lnTo>
                      <a:cubicBezTo>
                        <a:pt x="656000" y="1132639"/>
                        <a:pt x="509149" y="1195540"/>
                        <a:pt x="328000" y="1195540"/>
                      </a:cubicBezTo>
                      <a:cubicBezTo>
                        <a:pt x="146851" y="1195540"/>
                        <a:pt x="0" y="1132639"/>
                        <a:pt x="0" y="1055046"/>
                      </a:cubicBezTo>
                      <a:lnTo>
                        <a:pt x="0" y="140494"/>
                      </a:lnTo>
                      <a:lnTo>
                        <a:pt x="0" y="137993"/>
                      </a:lnTo>
                      <a:lnTo>
                        <a:pt x="589" y="137993"/>
                      </a:lnTo>
                      <a:lnTo>
                        <a:pt x="6664" y="112180"/>
                      </a:lnTo>
                      <a:cubicBezTo>
                        <a:pt x="37249" y="48159"/>
                        <a:pt x="169495" y="0"/>
                        <a:pt x="3280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3259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>
                  <a:off x="2585950" y="5276426"/>
                  <a:ext cx="205799" cy="262247"/>
                </a:xfrm>
                <a:custGeom>
                  <a:avLst/>
                  <a:gdLst>
                    <a:gd name="connsiteX0" fmla="*/ 328000 w 656000"/>
                    <a:gd name="connsiteY0" fmla="*/ 0 h 1195540"/>
                    <a:gd name="connsiteX1" fmla="*/ 649336 w 656000"/>
                    <a:gd name="connsiteY1" fmla="*/ 112180 h 1195540"/>
                    <a:gd name="connsiteX2" fmla="*/ 655412 w 656000"/>
                    <a:gd name="connsiteY2" fmla="*/ 137993 h 1195540"/>
                    <a:gd name="connsiteX3" fmla="*/ 656000 w 656000"/>
                    <a:gd name="connsiteY3" fmla="*/ 137993 h 1195540"/>
                    <a:gd name="connsiteX4" fmla="*/ 656000 w 656000"/>
                    <a:gd name="connsiteY4" fmla="*/ 140494 h 1195540"/>
                    <a:gd name="connsiteX5" fmla="*/ 656000 w 656000"/>
                    <a:gd name="connsiteY5" fmla="*/ 1055046 h 1195540"/>
                    <a:gd name="connsiteX6" fmla="*/ 328000 w 656000"/>
                    <a:gd name="connsiteY6" fmla="*/ 1195540 h 1195540"/>
                    <a:gd name="connsiteX7" fmla="*/ 0 w 656000"/>
                    <a:gd name="connsiteY7" fmla="*/ 1055046 h 1195540"/>
                    <a:gd name="connsiteX8" fmla="*/ 0 w 656000"/>
                    <a:gd name="connsiteY8" fmla="*/ 140494 h 1195540"/>
                    <a:gd name="connsiteX9" fmla="*/ 0 w 656000"/>
                    <a:gd name="connsiteY9" fmla="*/ 137993 h 1195540"/>
                    <a:gd name="connsiteX10" fmla="*/ 589 w 656000"/>
                    <a:gd name="connsiteY10" fmla="*/ 137993 h 1195540"/>
                    <a:gd name="connsiteX11" fmla="*/ 6664 w 656000"/>
                    <a:gd name="connsiteY11" fmla="*/ 112180 h 1195540"/>
                    <a:gd name="connsiteX12" fmla="*/ 328000 w 656000"/>
                    <a:gd name="connsiteY12" fmla="*/ 0 h 119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56000" h="1195540">
                      <a:moveTo>
                        <a:pt x="328000" y="0"/>
                      </a:moveTo>
                      <a:cubicBezTo>
                        <a:pt x="486505" y="0"/>
                        <a:pt x="618751" y="48159"/>
                        <a:pt x="649336" y="112180"/>
                      </a:cubicBezTo>
                      <a:lnTo>
                        <a:pt x="655412" y="137993"/>
                      </a:lnTo>
                      <a:lnTo>
                        <a:pt x="656000" y="137993"/>
                      </a:lnTo>
                      <a:lnTo>
                        <a:pt x="656000" y="140494"/>
                      </a:lnTo>
                      <a:lnTo>
                        <a:pt x="656000" y="1055046"/>
                      </a:lnTo>
                      <a:cubicBezTo>
                        <a:pt x="656000" y="1132639"/>
                        <a:pt x="509149" y="1195540"/>
                        <a:pt x="328000" y="1195540"/>
                      </a:cubicBezTo>
                      <a:cubicBezTo>
                        <a:pt x="146851" y="1195540"/>
                        <a:pt x="0" y="1132639"/>
                        <a:pt x="0" y="1055046"/>
                      </a:cubicBezTo>
                      <a:lnTo>
                        <a:pt x="0" y="140494"/>
                      </a:lnTo>
                      <a:lnTo>
                        <a:pt x="0" y="137993"/>
                      </a:lnTo>
                      <a:lnTo>
                        <a:pt x="589" y="137993"/>
                      </a:lnTo>
                      <a:lnTo>
                        <a:pt x="6664" y="112180"/>
                      </a:lnTo>
                      <a:cubicBezTo>
                        <a:pt x="37249" y="48159"/>
                        <a:pt x="169495" y="0"/>
                        <a:pt x="3280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3259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06" name="Freeform 13"/>
              <p:cNvSpPr>
                <a:spLocks noChangeAspect="1" noEditPoints="1"/>
              </p:cNvSpPr>
              <p:nvPr/>
            </p:nvSpPr>
            <p:spPr bwMode="black">
              <a:xfrm>
                <a:off x="3303250" y="3078415"/>
                <a:ext cx="279287" cy="221723"/>
              </a:xfrm>
              <a:custGeom>
                <a:avLst/>
                <a:gdLst>
                  <a:gd name="T0" fmla="*/ 344 w 414"/>
                  <a:gd name="T1" fmla="*/ 55 h 353"/>
                  <a:gd name="T2" fmla="*/ 296 w 414"/>
                  <a:gd name="T3" fmla="*/ 9 h 353"/>
                  <a:gd name="T4" fmla="*/ 206 w 414"/>
                  <a:gd name="T5" fmla="*/ 45 h 353"/>
                  <a:gd name="T6" fmla="*/ 0 w 414"/>
                  <a:gd name="T7" fmla="*/ 174 h 353"/>
                  <a:gd name="T8" fmla="*/ 158 w 414"/>
                  <a:gd name="T9" fmla="*/ 278 h 353"/>
                  <a:gd name="T10" fmla="*/ 160 w 414"/>
                  <a:gd name="T11" fmla="*/ 278 h 353"/>
                  <a:gd name="T12" fmla="*/ 160 w 414"/>
                  <a:gd name="T13" fmla="*/ 332 h 353"/>
                  <a:gd name="T14" fmla="*/ 133 w 414"/>
                  <a:gd name="T15" fmla="*/ 337 h 353"/>
                  <a:gd name="T16" fmla="*/ 128 w 414"/>
                  <a:gd name="T17" fmla="*/ 347 h 353"/>
                  <a:gd name="T18" fmla="*/ 137 w 414"/>
                  <a:gd name="T19" fmla="*/ 352 h 353"/>
                  <a:gd name="T20" fmla="*/ 137 w 414"/>
                  <a:gd name="T21" fmla="*/ 352 h 353"/>
                  <a:gd name="T22" fmla="*/ 176 w 414"/>
                  <a:gd name="T23" fmla="*/ 346 h 353"/>
                  <a:gd name="T24" fmla="*/ 215 w 414"/>
                  <a:gd name="T25" fmla="*/ 352 h 353"/>
                  <a:gd name="T26" fmla="*/ 218 w 414"/>
                  <a:gd name="T27" fmla="*/ 352 h 353"/>
                  <a:gd name="T28" fmla="*/ 224 w 414"/>
                  <a:gd name="T29" fmla="*/ 347 h 353"/>
                  <a:gd name="T30" fmla="*/ 245 w 414"/>
                  <a:gd name="T31" fmla="*/ 352 h 353"/>
                  <a:gd name="T32" fmla="*/ 248 w 414"/>
                  <a:gd name="T33" fmla="*/ 352 h 353"/>
                  <a:gd name="T34" fmla="*/ 255 w 414"/>
                  <a:gd name="T35" fmla="*/ 347 h 353"/>
                  <a:gd name="T36" fmla="*/ 250 w 414"/>
                  <a:gd name="T37" fmla="*/ 337 h 353"/>
                  <a:gd name="T38" fmla="*/ 207 w 414"/>
                  <a:gd name="T39" fmla="*/ 331 h 353"/>
                  <a:gd name="T40" fmla="*/ 207 w 414"/>
                  <a:gd name="T41" fmla="*/ 271 h 353"/>
                  <a:gd name="T42" fmla="*/ 343 w 414"/>
                  <a:gd name="T43" fmla="*/ 112 h 353"/>
                  <a:gd name="T44" fmla="*/ 414 w 414"/>
                  <a:gd name="T45" fmla="*/ 83 h 353"/>
                  <a:gd name="T46" fmla="*/ 344 w 414"/>
                  <a:gd name="T47" fmla="*/ 55 h 353"/>
                  <a:gd name="T48" fmla="*/ 192 w 414"/>
                  <a:gd name="T49" fmla="*/ 332 h 353"/>
                  <a:gd name="T50" fmla="*/ 192 w 414"/>
                  <a:gd name="T51" fmla="*/ 332 h 353"/>
                  <a:gd name="T52" fmla="*/ 191 w 414"/>
                  <a:gd name="T53" fmla="*/ 332 h 353"/>
                  <a:gd name="T54" fmla="*/ 176 w 414"/>
                  <a:gd name="T55" fmla="*/ 331 h 353"/>
                  <a:gd name="T56" fmla="*/ 175 w 414"/>
                  <a:gd name="T57" fmla="*/ 331 h 353"/>
                  <a:gd name="T58" fmla="*/ 175 w 414"/>
                  <a:gd name="T59" fmla="*/ 277 h 353"/>
                  <a:gd name="T60" fmla="*/ 192 w 414"/>
                  <a:gd name="T61" fmla="*/ 275 h 353"/>
                  <a:gd name="T62" fmla="*/ 192 w 414"/>
                  <a:gd name="T63" fmla="*/ 332 h 353"/>
                  <a:gd name="T64" fmla="*/ 286 w 414"/>
                  <a:gd name="T65" fmla="*/ 82 h 353"/>
                  <a:gd name="T66" fmla="*/ 271 w 414"/>
                  <a:gd name="T67" fmla="*/ 67 h 353"/>
                  <a:gd name="T68" fmla="*/ 286 w 414"/>
                  <a:gd name="T69" fmla="*/ 52 h 353"/>
                  <a:gd name="T70" fmla="*/ 301 w 414"/>
                  <a:gd name="T71" fmla="*/ 67 h 353"/>
                  <a:gd name="T72" fmla="*/ 286 w 414"/>
                  <a:gd name="T73" fmla="*/ 82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4" h="353">
                    <a:moveTo>
                      <a:pt x="344" y="55"/>
                    </a:moveTo>
                    <a:cubicBezTo>
                      <a:pt x="336" y="33"/>
                      <a:pt x="319" y="16"/>
                      <a:pt x="296" y="9"/>
                    </a:cubicBezTo>
                    <a:cubicBezTo>
                      <a:pt x="263" y="0"/>
                      <a:pt x="228" y="11"/>
                      <a:pt x="206" y="45"/>
                    </a:cubicBezTo>
                    <a:cubicBezTo>
                      <a:pt x="145" y="140"/>
                      <a:pt x="71" y="200"/>
                      <a:pt x="0" y="174"/>
                    </a:cubicBezTo>
                    <a:cubicBezTo>
                      <a:pt x="0" y="174"/>
                      <a:pt x="50" y="278"/>
                      <a:pt x="158" y="278"/>
                    </a:cubicBezTo>
                    <a:cubicBezTo>
                      <a:pt x="159" y="278"/>
                      <a:pt x="160" y="278"/>
                      <a:pt x="160" y="278"/>
                    </a:cubicBezTo>
                    <a:cubicBezTo>
                      <a:pt x="160" y="332"/>
                      <a:pt x="160" y="332"/>
                      <a:pt x="160" y="332"/>
                    </a:cubicBezTo>
                    <a:cubicBezTo>
                      <a:pt x="150" y="333"/>
                      <a:pt x="140" y="335"/>
                      <a:pt x="133" y="337"/>
                    </a:cubicBezTo>
                    <a:cubicBezTo>
                      <a:pt x="129" y="339"/>
                      <a:pt x="127" y="343"/>
                      <a:pt x="128" y="347"/>
                    </a:cubicBezTo>
                    <a:cubicBezTo>
                      <a:pt x="129" y="351"/>
                      <a:pt x="134" y="353"/>
                      <a:pt x="137" y="352"/>
                    </a:cubicBezTo>
                    <a:cubicBezTo>
                      <a:pt x="137" y="352"/>
                      <a:pt x="137" y="352"/>
                      <a:pt x="137" y="352"/>
                    </a:cubicBezTo>
                    <a:cubicBezTo>
                      <a:pt x="147" y="348"/>
                      <a:pt x="161" y="346"/>
                      <a:pt x="176" y="346"/>
                    </a:cubicBezTo>
                    <a:cubicBezTo>
                      <a:pt x="192" y="346"/>
                      <a:pt x="206" y="348"/>
                      <a:pt x="215" y="352"/>
                    </a:cubicBezTo>
                    <a:cubicBezTo>
                      <a:pt x="216" y="352"/>
                      <a:pt x="217" y="352"/>
                      <a:pt x="218" y="352"/>
                    </a:cubicBezTo>
                    <a:cubicBezTo>
                      <a:pt x="221" y="352"/>
                      <a:pt x="223" y="350"/>
                      <a:pt x="224" y="347"/>
                    </a:cubicBezTo>
                    <a:cubicBezTo>
                      <a:pt x="232" y="348"/>
                      <a:pt x="240" y="350"/>
                      <a:pt x="245" y="352"/>
                    </a:cubicBezTo>
                    <a:cubicBezTo>
                      <a:pt x="246" y="352"/>
                      <a:pt x="247" y="352"/>
                      <a:pt x="248" y="352"/>
                    </a:cubicBezTo>
                    <a:cubicBezTo>
                      <a:pt x="251" y="352"/>
                      <a:pt x="254" y="350"/>
                      <a:pt x="255" y="347"/>
                    </a:cubicBezTo>
                    <a:cubicBezTo>
                      <a:pt x="256" y="343"/>
                      <a:pt x="254" y="339"/>
                      <a:pt x="250" y="337"/>
                    </a:cubicBezTo>
                    <a:cubicBezTo>
                      <a:pt x="239" y="334"/>
                      <a:pt x="224" y="331"/>
                      <a:pt x="207" y="331"/>
                    </a:cubicBezTo>
                    <a:cubicBezTo>
                      <a:pt x="207" y="271"/>
                      <a:pt x="207" y="271"/>
                      <a:pt x="207" y="271"/>
                    </a:cubicBezTo>
                    <a:cubicBezTo>
                      <a:pt x="283" y="251"/>
                      <a:pt x="323" y="185"/>
                      <a:pt x="343" y="112"/>
                    </a:cubicBezTo>
                    <a:cubicBezTo>
                      <a:pt x="414" y="83"/>
                      <a:pt x="414" y="83"/>
                      <a:pt x="414" y="83"/>
                    </a:cubicBezTo>
                    <a:lnTo>
                      <a:pt x="344" y="55"/>
                    </a:lnTo>
                    <a:close/>
                    <a:moveTo>
                      <a:pt x="192" y="332"/>
                    </a:moveTo>
                    <a:cubicBezTo>
                      <a:pt x="192" y="332"/>
                      <a:pt x="192" y="332"/>
                      <a:pt x="192" y="332"/>
                    </a:cubicBezTo>
                    <a:cubicBezTo>
                      <a:pt x="192" y="332"/>
                      <a:pt x="192" y="332"/>
                      <a:pt x="191" y="332"/>
                    </a:cubicBezTo>
                    <a:cubicBezTo>
                      <a:pt x="187" y="331"/>
                      <a:pt x="181" y="331"/>
                      <a:pt x="176" y="331"/>
                    </a:cubicBezTo>
                    <a:cubicBezTo>
                      <a:pt x="176" y="331"/>
                      <a:pt x="176" y="331"/>
                      <a:pt x="175" y="331"/>
                    </a:cubicBezTo>
                    <a:cubicBezTo>
                      <a:pt x="175" y="277"/>
                      <a:pt x="175" y="277"/>
                      <a:pt x="175" y="277"/>
                    </a:cubicBezTo>
                    <a:cubicBezTo>
                      <a:pt x="181" y="276"/>
                      <a:pt x="187" y="276"/>
                      <a:pt x="192" y="275"/>
                    </a:cubicBezTo>
                    <a:lnTo>
                      <a:pt x="192" y="332"/>
                    </a:lnTo>
                    <a:close/>
                    <a:moveTo>
                      <a:pt x="286" y="82"/>
                    </a:moveTo>
                    <a:cubicBezTo>
                      <a:pt x="278" y="82"/>
                      <a:pt x="271" y="75"/>
                      <a:pt x="271" y="67"/>
                    </a:cubicBezTo>
                    <a:cubicBezTo>
                      <a:pt x="271" y="59"/>
                      <a:pt x="278" y="52"/>
                      <a:pt x="286" y="52"/>
                    </a:cubicBezTo>
                    <a:cubicBezTo>
                      <a:pt x="294" y="52"/>
                      <a:pt x="301" y="59"/>
                      <a:pt x="301" y="67"/>
                    </a:cubicBezTo>
                    <a:cubicBezTo>
                      <a:pt x="301" y="75"/>
                      <a:pt x="294" y="82"/>
                      <a:pt x="286" y="8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83928" tIns="41964" rIns="83928" bIns="419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5533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71" b="0" i="0" u="none" strike="noStrike" kern="0" cap="none" spc="-124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9" name="Frame 5"/>
              <p:cNvSpPr>
                <a:spLocks noChangeAspect="1"/>
              </p:cNvSpPr>
              <p:nvPr/>
            </p:nvSpPr>
            <p:spPr bwMode="auto">
              <a:xfrm>
                <a:off x="2286656" y="3070997"/>
                <a:ext cx="253706" cy="236558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914400">
                    <a:moveTo>
                      <a:pt x="423625" y="642938"/>
                    </a:moveTo>
                    <a:lnTo>
                      <a:pt x="500064" y="720805"/>
                    </a:lnTo>
                    <a:lnTo>
                      <a:pt x="500064" y="770811"/>
                    </a:lnTo>
                    <a:lnTo>
                      <a:pt x="423625" y="770811"/>
                    </a:lnTo>
                    <a:close/>
                    <a:moveTo>
                      <a:pt x="651511" y="598647"/>
                    </a:moveTo>
                    <a:lnTo>
                      <a:pt x="656512" y="599361"/>
                    </a:lnTo>
                    <a:lnTo>
                      <a:pt x="660798" y="600076"/>
                    </a:lnTo>
                    <a:lnTo>
                      <a:pt x="664370" y="602219"/>
                    </a:lnTo>
                    <a:lnTo>
                      <a:pt x="667942" y="605076"/>
                    </a:lnTo>
                    <a:lnTo>
                      <a:pt x="671514" y="608648"/>
                    </a:lnTo>
                    <a:lnTo>
                      <a:pt x="673657" y="612935"/>
                    </a:lnTo>
                    <a:lnTo>
                      <a:pt x="675086" y="617221"/>
                    </a:lnTo>
                    <a:lnTo>
                      <a:pt x="675800" y="622221"/>
                    </a:lnTo>
                    <a:lnTo>
                      <a:pt x="675086" y="627222"/>
                    </a:lnTo>
                    <a:lnTo>
                      <a:pt x="673657" y="631508"/>
                    </a:lnTo>
                    <a:lnTo>
                      <a:pt x="671514" y="635080"/>
                    </a:lnTo>
                    <a:lnTo>
                      <a:pt x="667942" y="638652"/>
                    </a:lnTo>
                    <a:lnTo>
                      <a:pt x="664370" y="642224"/>
                    </a:lnTo>
                    <a:lnTo>
                      <a:pt x="660798" y="644367"/>
                    </a:lnTo>
                    <a:lnTo>
                      <a:pt x="656512" y="645796"/>
                    </a:lnTo>
                    <a:lnTo>
                      <a:pt x="651511" y="646510"/>
                    </a:lnTo>
                    <a:lnTo>
                      <a:pt x="646510" y="645796"/>
                    </a:lnTo>
                    <a:lnTo>
                      <a:pt x="642224" y="644367"/>
                    </a:lnTo>
                    <a:lnTo>
                      <a:pt x="637937" y="642224"/>
                    </a:lnTo>
                    <a:lnTo>
                      <a:pt x="634365" y="638652"/>
                    </a:lnTo>
                    <a:lnTo>
                      <a:pt x="631508" y="635080"/>
                    </a:lnTo>
                    <a:lnTo>
                      <a:pt x="629365" y="631508"/>
                    </a:lnTo>
                    <a:lnTo>
                      <a:pt x="628650" y="627222"/>
                    </a:lnTo>
                    <a:lnTo>
                      <a:pt x="627936" y="622221"/>
                    </a:lnTo>
                    <a:lnTo>
                      <a:pt x="628650" y="617221"/>
                    </a:lnTo>
                    <a:lnTo>
                      <a:pt x="629365" y="612935"/>
                    </a:lnTo>
                    <a:lnTo>
                      <a:pt x="631508" y="608648"/>
                    </a:lnTo>
                    <a:lnTo>
                      <a:pt x="634365" y="605076"/>
                    </a:lnTo>
                    <a:lnTo>
                      <a:pt x="637937" y="602219"/>
                    </a:lnTo>
                    <a:lnTo>
                      <a:pt x="642224" y="600076"/>
                    </a:lnTo>
                    <a:lnTo>
                      <a:pt x="646510" y="599361"/>
                    </a:lnTo>
                    <a:close/>
                    <a:moveTo>
                      <a:pt x="224314" y="447914"/>
                    </a:moveTo>
                    <a:lnTo>
                      <a:pt x="373619" y="600076"/>
                    </a:lnTo>
                    <a:lnTo>
                      <a:pt x="373619" y="770812"/>
                    </a:lnTo>
                    <a:lnTo>
                      <a:pt x="294323" y="770812"/>
                    </a:lnTo>
                    <a:lnTo>
                      <a:pt x="294323" y="568644"/>
                    </a:lnTo>
                    <a:lnTo>
                      <a:pt x="240030" y="568644"/>
                    </a:lnTo>
                    <a:lnTo>
                      <a:pt x="240030" y="768669"/>
                    </a:lnTo>
                    <a:lnTo>
                      <a:pt x="142161" y="769383"/>
                    </a:lnTo>
                    <a:lnTo>
                      <a:pt x="142161" y="696517"/>
                    </a:lnTo>
                    <a:lnTo>
                      <a:pt x="184309" y="696517"/>
                    </a:lnTo>
                    <a:lnTo>
                      <a:pt x="184309" y="642939"/>
                    </a:lnTo>
                    <a:lnTo>
                      <a:pt x="142161" y="642939"/>
                    </a:lnTo>
                    <a:lnTo>
                      <a:pt x="142161" y="565072"/>
                    </a:lnTo>
                    <a:lnTo>
                      <a:pt x="182166" y="565072"/>
                    </a:lnTo>
                    <a:lnTo>
                      <a:pt x="182166" y="518637"/>
                    </a:lnTo>
                    <a:lnTo>
                      <a:pt x="142161" y="518637"/>
                    </a:lnTo>
                    <a:lnTo>
                      <a:pt x="142161" y="448629"/>
                    </a:lnTo>
                    <a:close/>
                    <a:moveTo>
                      <a:pt x="272891" y="250746"/>
                    </a:moveTo>
                    <a:lnTo>
                      <a:pt x="278606" y="251461"/>
                    </a:lnTo>
                    <a:lnTo>
                      <a:pt x="282892" y="252889"/>
                    </a:lnTo>
                    <a:lnTo>
                      <a:pt x="286464" y="255032"/>
                    </a:lnTo>
                    <a:lnTo>
                      <a:pt x="290036" y="257890"/>
                    </a:lnTo>
                    <a:lnTo>
                      <a:pt x="292894" y="261462"/>
                    </a:lnTo>
                    <a:lnTo>
                      <a:pt x="295037" y="265034"/>
                    </a:lnTo>
                    <a:lnTo>
                      <a:pt x="296466" y="269320"/>
                    </a:lnTo>
                    <a:lnTo>
                      <a:pt x="297180" y="275035"/>
                    </a:lnTo>
                    <a:lnTo>
                      <a:pt x="296466" y="280036"/>
                    </a:lnTo>
                    <a:lnTo>
                      <a:pt x="295037" y="284322"/>
                    </a:lnTo>
                    <a:lnTo>
                      <a:pt x="292894" y="287894"/>
                    </a:lnTo>
                    <a:lnTo>
                      <a:pt x="290036" y="291466"/>
                    </a:lnTo>
                    <a:lnTo>
                      <a:pt x="286464" y="294323"/>
                    </a:lnTo>
                    <a:lnTo>
                      <a:pt x="282892" y="296466"/>
                    </a:lnTo>
                    <a:lnTo>
                      <a:pt x="278606" y="297181"/>
                    </a:lnTo>
                    <a:lnTo>
                      <a:pt x="272891" y="297895"/>
                    </a:lnTo>
                    <a:lnTo>
                      <a:pt x="267890" y="297181"/>
                    </a:lnTo>
                    <a:lnTo>
                      <a:pt x="263604" y="296466"/>
                    </a:lnTo>
                    <a:lnTo>
                      <a:pt x="260032" y="294323"/>
                    </a:lnTo>
                    <a:lnTo>
                      <a:pt x="256460" y="291466"/>
                    </a:lnTo>
                    <a:lnTo>
                      <a:pt x="253603" y="287894"/>
                    </a:lnTo>
                    <a:lnTo>
                      <a:pt x="251459" y="284322"/>
                    </a:lnTo>
                    <a:lnTo>
                      <a:pt x="250031" y="280036"/>
                    </a:lnTo>
                    <a:lnTo>
                      <a:pt x="249316" y="275035"/>
                    </a:lnTo>
                    <a:lnTo>
                      <a:pt x="250031" y="269320"/>
                    </a:lnTo>
                    <a:lnTo>
                      <a:pt x="251459" y="265034"/>
                    </a:lnTo>
                    <a:lnTo>
                      <a:pt x="253603" y="261462"/>
                    </a:lnTo>
                    <a:lnTo>
                      <a:pt x="256460" y="257890"/>
                    </a:lnTo>
                    <a:lnTo>
                      <a:pt x="260032" y="255032"/>
                    </a:lnTo>
                    <a:lnTo>
                      <a:pt x="263604" y="252889"/>
                    </a:lnTo>
                    <a:lnTo>
                      <a:pt x="267890" y="251461"/>
                    </a:lnTo>
                    <a:close/>
                    <a:moveTo>
                      <a:pt x="722947" y="147876"/>
                    </a:moveTo>
                    <a:lnTo>
                      <a:pt x="770811" y="147876"/>
                    </a:lnTo>
                    <a:lnTo>
                      <a:pt x="770811" y="227171"/>
                    </a:lnTo>
                    <a:lnTo>
                      <a:pt x="722947" y="227171"/>
                    </a:lnTo>
                    <a:close/>
                    <a:moveTo>
                      <a:pt x="554355" y="143589"/>
                    </a:moveTo>
                    <a:lnTo>
                      <a:pt x="672227" y="143589"/>
                    </a:lnTo>
                    <a:lnTo>
                      <a:pt x="672941" y="281464"/>
                    </a:lnTo>
                    <a:lnTo>
                      <a:pt x="772239" y="281464"/>
                    </a:lnTo>
                    <a:lnTo>
                      <a:pt x="772239" y="358616"/>
                    </a:lnTo>
                    <a:lnTo>
                      <a:pt x="722947" y="358616"/>
                    </a:lnTo>
                    <a:lnTo>
                      <a:pt x="722947" y="410051"/>
                    </a:lnTo>
                    <a:lnTo>
                      <a:pt x="772239" y="410051"/>
                    </a:lnTo>
                    <a:lnTo>
                      <a:pt x="772239" y="485775"/>
                    </a:lnTo>
                    <a:lnTo>
                      <a:pt x="722947" y="485775"/>
                    </a:lnTo>
                    <a:lnTo>
                      <a:pt x="722947" y="537210"/>
                    </a:lnTo>
                    <a:lnTo>
                      <a:pt x="772239" y="537210"/>
                    </a:lnTo>
                    <a:lnTo>
                      <a:pt x="772239" y="770811"/>
                    </a:lnTo>
                    <a:lnTo>
                      <a:pt x="677942" y="770811"/>
                    </a:lnTo>
                    <a:lnTo>
                      <a:pt x="677942" y="699374"/>
                    </a:lnTo>
                    <a:lnTo>
                      <a:pt x="682228" y="697945"/>
                    </a:lnTo>
                    <a:lnTo>
                      <a:pt x="686514" y="696516"/>
                    </a:lnTo>
                    <a:lnTo>
                      <a:pt x="690086" y="694373"/>
                    </a:lnTo>
                    <a:lnTo>
                      <a:pt x="694372" y="692230"/>
                    </a:lnTo>
                    <a:lnTo>
                      <a:pt x="697944" y="689372"/>
                    </a:lnTo>
                    <a:lnTo>
                      <a:pt x="702230" y="686515"/>
                    </a:lnTo>
                    <a:lnTo>
                      <a:pt x="705802" y="683657"/>
                    </a:lnTo>
                    <a:lnTo>
                      <a:pt x="709374" y="680800"/>
                    </a:lnTo>
                    <a:lnTo>
                      <a:pt x="714375" y="675085"/>
                    </a:lnTo>
                    <a:lnTo>
                      <a:pt x="719375" y="667941"/>
                    </a:lnTo>
                    <a:lnTo>
                      <a:pt x="722947" y="661512"/>
                    </a:lnTo>
                    <a:lnTo>
                      <a:pt x="726519" y="654368"/>
                    </a:lnTo>
                    <a:lnTo>
                      <a:pt x="728662" y="647938"/>
                    </a:lnTo>
                    <a:lnTo>
                      <a:pt x="730805" y="639366"/>
                    </a:lnTo>
                    <a:lnTo>
                      <a:pt x="732234" y="632222"/>
                    </a:lnTo>
                    <a:lnTo>
                      <a:pt x="732948" y="624364"/>
                    </a:lnTo>
                    <a:lnTo>
                      <a:pt x="732234" y="616506"/>
                    </a:lnTo>
                    <a:lnTo>
                      <a:pt x="730805" y="608648"/>
                    </a:lnTo>
                    <a:lnTo>
                      <a:pt x="728662" y="600790"/>
                    </a:lnTo>
                    <a:lnTo>
                      <a:pt x="726519" y="593646"/>
                    </a:lnTo>
                    <a:lnTo>
                      <a:pt x="722947" y="586502"/>
                    </a:lnTo>
                    <a:lnTo>
                      <a:pt x="719375" y="580073"/>
                    </a:lnTo>
                    <a:lnTo>
                      <a:pt x="714375" y="572929"/>
                    </a:lnTo>
                    <a:lnTo>
                      <a:pt x="709374" y="567214"/>
                    </a:lnTo>
                    <a:lnTo>
                      <a:pt x="705802" y="563642"/>
                    </a:lnTo>
                    <a:lnTo>
                      <a:pt x="702230" y="560785"/>
                    </a:lnTo>
                    <a:lnTo>
                      <a:pt x="697230" y="557927"/>
                    </a:lnTo>
                    <a:lnTo>
                      <a:pt x="693658" y="555070"/>
                    </a:lnTo>
                    <a:lnTo>
                      <a:pt x="689372" y="552927"/>
                    </a:lnTo>
                    <a:lnTo>
                      <a:pt x="685085" y="550783"/>
                    </a:lnTo>
                    <a:lnTo>
                      <a:pt x="680085" y="549355"/>
                    </a:lnTo>
                    <a:lnTo>
                      <a:pt x="675799" y="547211"/>
                    </a:lnTo>
                    <a:lnTo>
                      <a:pt x="675084" y="464344"/>
                    </a:lnTo>
                    <a:lnTo>
                      <a:pt x="554355" y="345757"/>
                    </a:lnTo>
                    <a:close/>
                    <a:moveTo>
                      <a:pt x="507920" y="143589"/>
                    </a:moveTo>
                    <a:lnTo>
                      <a:pt x="507920" y="305752"/>
                    </a:lnTo>
                    <a:lnTo>
                      <a:pt x="420766" y="218598"/>
                    </a:lnTo>
                    <a:lnTo>
                      <a:pt x="420766" y="144303"/>
                    </a:lnTo>
                    <a:close/>
                    <a:moveTo>
                      <a:pt x="371476" y="143589"/>
                    </a:moveTo>
                    <a:lnTo>
                      <a:pt x="371476" y="231457"/>
                    </a:lnTo>
                    <a:lnTo>
                      <a:pt x="634366" y="497205"/>
                    </a:lnTo>
                    <a:lnTo>
                      <a:pt x="634366" y="547211"/>
                    </a:lnTo>
                    <a:lnTo>
                      <a:pt x="622221" y="551498"/>
                    </a:lnTo>
                    <a:lnTo>
                      <a:pt x="610791" y="557213"/>
                    </a:lnTo>
                    <a:lnTo>
                      <a:pt x="600076" y="565071"/>
                    </a:lnTo>
                    <a:lnTo>
                      <a:pt x="591503" y="574358"/>
                    </a:lnTo>
                    <a:lnTo>
                      <a:pt x="584360" y="585788"/>
                    </a:lnTo>
                    <a:lnTo>
                      <a:pt x="577930" y="597218"/>
                    </a:lnTo>
                    <a:lnTo>
                      <a:pt x="575073" y="610791"/>
                    </a:lnTo>
                    <a:lnTo>
                      <a:pt x="573644" y="624364"/>
                    </a:lnTo>
                    <a:lnTo>
                      <a:pt x="574358" y="632222"/>
                    </a:lnTo>
                    <a:lnTo>
                      <a:pt x="575073" y="639366"/>
                    </a:lnTo>
                    <a:lnTo>
                      <a:pt x="577216" y="647938"/>
                    </a:lnTo>
                    <a:lnTo>
                      <a:pt x="580073" y="654368"/>
                    </a:lnTo>
                    <a:lnTo>
                      <a:pt x="582931" y="661512"/>
                    </a:lnTo>
                    <a:lnTo>
                      <a:pt x="587217" y="667941"/>
                    </a:lnTo>
                    <a:lnTo>
                      <a:pt x="591503" y="675085"/>
                    </a:lnTo>
                    <a:lnTo>
                      <a:pt x="596504" y="680800"/>
                    </a:lnTo>
                    <a:lnTo>
                      <a:pt x="600790" y="684372"/>
                    </a:lnTo>
                    <a:lnTo>
                      <a:pt x="605076" y="687944"/>
                    </a:lnTo>
                    <a:lnTo>
                      <a:pt x="609363" y="691515"/>
                    </a:lnTo>
                    <a:lnTo>
                      <a:pt x="615078" y="694373"/>
                    </a:lnTo>
                    <a:lnTo>
                      <a:pt x="620078" y="697230"/>
                    </a:lnTo>
                    <a:lnTo>
                      <a:pt x="625793" y="699374"/>
                    </a:lnTo>
                    <a:lnTo>
                      <a:pt x="630794" y="700802"/>
                    </a:lnTo>
                    <a:lnTo>
                      <a:pt x="636509" y="702945"/>
                    </a:lnTo>
                    <a:lnTo>
                      <a:pt x="636509" y="770811"/>
                    </a:lnTo>
                    <a:lnTo>
                      <a:pt x="551498" y="770811"/>
                    </a:lnTo>
                    <a:lnTo>
                      <a:pt x="551498" y="705089"/>
                    </a:lnTo>
                    <a:lnTo>
                      <a:pt x="240745" y="396478"/>
                    </a:lnTo>
                    <a:lnTo>
                      <a:pt x="142161" y="396478"/>
                    </a:lnTo>
                    <a:lnTo>
                      <a:pt x="142161" y="144303"/>
                    </a:lnTo>
                    <a:lnTo>
                      <a:pt x="247174" y="144303"/>
                    </a:lnTo>
                    <a:lnTo>
                      <a:pt x="247174" y="200739"/>
                    </a:lnTo>
                    <a:lnTo>
                      <a:pt x="236458" y="205025"/>
                    </a:lnTo>
                    <a:lnTo>
                      <a:pt x="227171" y="212169"/>
                    </a:lnTo>
                    <a:lnTo>
                      <a:pt x="218599" y="220027"/>
                    </a:lnTo>
                    <a:lnTo>
                      <a:pt x="210741" y="228600"/>
                    </a:lnTo>
                    <a:lnTo>
                      <a:pt x="204311" y="239315"/>
                    </a:lnTo>
                    <a:lnTo>
                      <a:pt x="199311" y="251460"/>
                    </a:lnTo>
                    <a:lnTo>
                      <a:pt x="196453" y="263604"/>
                    </a:lnTo>
                    <a:lnTo>
                      <a:pt x="195025" y="277177"/>
                    </a:lnTo>
                    <a:lnTo>
                      <a:pt x="195739" y="285036"/>
                    </a:lnTo>
                    <a:lnTo>
                      <a:pt x="196453" y="292894"/>
                    </a:lnTo>
                    <a:lnTo>
                      <a:pt x="198596" y="300037"/>
                    </a:lnTo>
                    <a:lnTo>
                      <a:pt x="200740" y="307896"/>
                    </a:lnTo>
                    <a:lnTo>
                      <a:pt x="204311" y="315039"/>
                    </a:lnTo>
                    <a:lnTo>
                      <a:pt x="207883" y="321469"/>
                    </a:lnTo>
                    <a:lnTo>
                      <a:pt x="212884" y="327898"/>
                    </a:lnTo>
                    <a:lnTo>
                      <a:pt x="218599" y="333613"/>
                    </a:lnTo>
                    <a:lnTo>
                      <a:pt x="224314" y="339328"/>
                    </a:lnTo>
                    <a:lnTo>
                      <a:pt x="230029" y="343614"/>
                    </a:lnTo>
                    <a:lnTo>
                      <a:pt x="237173" y="347901"/>
                    </a:lnTo>
                    <a:lnTo>
                      <a:pt x="243602" y="350758"/>
                    </a:lnTo>
                    <a:lnTo>
                      <a:pt x="251461" y="353616"/>
                    </a:lnTo>
                    <a:lnTo>
                      <a:pt x="259319" y="355759"/>
                    </a:lnTo>
                    <a:lnTo>
                      <a:pt x="266463" y="356473"/>
                    </a:lnTo>
                    <a:lnTo>
                      <a:pt x="274321" y="357188"/>
                    </a:lnTo>
                    <a:lnTo>
                      <a:pt x="280750" y="357188"/>
                    </a:lnTo>
                    <a:lnTo>
                      <a:pt x="286465" y="356473"/>
                    </a:lnTo>
                    <a:lnTo>
                      <a:pt x="291466" y="355759"/>
                    </a:lnTo>
                    <a:lnTo>
                      <a:pt x="297181" y="354330"/>
                    </a:lnTo>
                    <a:lnTo>
                      <a:pt x="302181" y="352187"/>
                    </a:lnTo>
                    <a:lnTo>
                      <a:pt x="307896" y="350044"/>
                    </a:lnTo>
                    <a:lnTo>
                      <a:pt x="312183" y="347901"/>
                    </a:lnTo>
                    <a:lnTo>
                      <a:pt x="317183" y="345043"/>
                    </a:lnTo>
                    <a:lnTo>
                      <a:pt x="540068" y="567214"/>
                    </a:lnTo>
                    <a:lnTo>
                      <a:pt x="537925" y="507921"/>
                    </a:lnTo>
                    <a:lnTo>
                      <a:pt x="345044" y="315039"/>
                    </a:lnTo>
                    <a:lnTo>
                      <a:pt x="348616" y="306467"/>
                    </a:lnTo>
                    <a:lnTo>
                      <a:pt x="352188" y="296466"/>
                    </a:lnTo>
                    <a:lnTo>
                      <a:pt x="353616" y="287179"/>
                    </a:lnTo>
                    <a:lnTo>
                      <a:pt x="354331" y="277177"/>
                    </a:lnTo>
                    <a:lnTo>
                      <a:pt x="353616" y="268605"/>
                    </a:lnTo>
                    <a:lnTo>
                      <a:pt x="352902" y="261461"/>
                    </a:lnTo>
                    <a:lnTo>
                      <a:pt x="350759" y="253603"/>
                    </a:lnTo>
                    <a:lnTo>
                      <a:pt x="348616" y="246459"/>
                    </a:lnTo>
                    <a:lnTo>
                      <a:pt x="345044" y="239315"/>
                    </a:lnTo>
                    <a:lnTo>
                      <a:pt x="341472" y="232886"/>
                    </a:lnTo>
                    <a:lnTo>
                      <a:pt x="336471" y="226456"/>
                    </a:lnTo>
                    <a:lnTo>
                      <a:pt x="330756" y="220741"/>
                    </a:lnTo>
                    <a:lnTo>
                      <a:pt x="327185" y="217170"/>
                    </a:lnTo>
                    <a:lnTo>
                      <a:pt x="322898" y="213598"/>
                    </a:lnTo>
                    <a:lnTo>
                      <a:pt x="318612" y="210026"/>
                    </a:lnTo>
                    <a:lnTo>
                      <a:pt x="313611" y="207168"/>
                    </a:lnTo>
                    <a:lnTo>
                      <a:pt x="309325" y="205025"/>
                    </a:lnTo>
                    <a:lnTo>
                      <a:pt x="303610" y="202882"/>
                    </a:lnTo>
                    <a:lnTo>
                      <a:pt x="298610" y="201453"/>
                    </a:lnTo>
                    <a:lnTo>
                      <a:pt x="293609" y="200025"/>
                    </a:lnTo>
                    <a:lnTo>
                      <a:pt x="293609" y="144303"/>
                    </a:lnTo>
                    <a:close/>
                    <a:moveTo>
                      <a:pt x="55998" y="55998"/>
                    </a:moveTo>
                    <a:lnTo>
                      <a:pt x="55998" y="858402"/>
                    </a:lnTo>
                    <a:lnTo>
                      <a:pt x="858402" y="858402"/>
                    </a:lnTo>
                    <a:lnTo>
                      <a:pt x="858402" y="55998"/>
                    </a:lnTo>
                    <a:close/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1896" tIns="55948" rIns="55948" bIns="111896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118534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24" b="0" i="0" u="none" strike="noStrike" kern="0" cap="none" spc="-61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2" name="Freeform 92"/>
              <p:cNvSpPr>
                <a:spLocks noChangeAspect="1" noEditPoints="1"/>
              </p:cNvSpPr>
              <p:nvPr/>
            </p:nvSpPr>
            <p:spPr bwMode="auto">
              <a:xfrm>
                <a:off x="3869789" y="3096206"/>
                <a:ext cx="353799" cy="186141"/>
              </a:xfrm>
              <a:custGeom>
                <a:avLst/>
                <a:gdLst>
                  <a:gd name="T0" fmla="*/ 1254 w 1254"/>
                  <a:gd name="T1" fmla="*/ 0 h 708"/>
                  <a:gd name="T2" fmla="*/ 1254 w 1254"/>
                  <a:gd name="T3" fmla="*/ 708 h 708"/>
                  <a:gd name="T4" fmla="*/ 744 w 1254"/>
                  <a:gd name="T5" fmla="*/ 708 h 708"/>
                  <a:gd name="T6" fmla="*/ 744 w 1254"/>
                  <a:gd name="T7" fmla="*/ 474 h 708"/>
                  <a:gd name="T8" fmla="*/ 380 w 1254"/>
                  <a:gd name="T9" fmla="*/ 542 h 708"/>
                  <a:gd name="T10" fmla="*/ 370 w 1254"/>
                  <a:gd name="T11" fmla="*/ 592 h 708"/>
                  <a:gd name="T12" fmla="*/ 220 w 1254"/>
                  <a:gd name="T13" fmla="*/ 461 h 708"/>
                  <a:gd name="T14" fmla="*/ 408 w 1254"/>
                  <a:gd name="T15" fmla="*/ 397 h 708"/>
                  <a:gd name="T16" fmla="*/ 399 w 1254"/>
                  <a:gd name="T17" fmla="*/ 443 h 708"/>
                  <a:gd name="T18" fmla="*/ 744 w 1254"/>
                  <a:gd name="T19" fmla="*/ 417 h 708"/>
                  <a:gd name="T20" fmla="*/ 744 w 1254"/>
                  <a:gd name="T21" fmla="*/ 286 h 708"/>
                  <a:gd name="T22" fmla="*/ 748 w 1254"/>
                  <a:gd name="T23" fmla="*/ 286 h 708"/>
                  <a:gd name="T24" fmla="*/ 804 w 1254"/>
                  <a:gd name="T25" fmla="*/ 288 h 708"/>
                  <a:gd name="T26" fmla="*/ 804 w 1254"/>
                  <a:gd name="T27" fmla="*/ 398 h 708"/>
                  <a:gd name="T28" fmla="*/ 909 w 1254"/>
                  <a:gd name="T29" fmla="*/ 354 h 708"/>
                  <a:gd name="T30" fmla="*/ 925 w 1254"/>
                  <a:gd name="T31" fmla="*/ 377 h 708"/>
                  <a:gd name="T32" fmla="*/ 804 w 1254"/>
                  <a:gd name="T33" fmla="*/ 447 h 708"/>
                  <a:gd name="T34" fmla="*/ 804 w 1254"/>
                  <a:gd name="T35" fmla="*/ 648 h 708"/>
                  <a:gd name="T36" fmla="*/ 1194 w 1254"/>
                  <a:gd name="T37" fmla="*/ 648 h 708"/>
                  <a:gd name="T38" fmla="*/ 1194 w 1254"/>
                  <a:gd name="T39" fmla="*/ 60 h 708"/>
                  <a:gd name="T40" fmla="*/ 804 w 1254"/>
                  <a:gd name="T41" fmla="*/ 60 h 708"/>
                  <a:gd name="T42" fmla="*/ 804 w 1254"/>
                  <a:gd name="T43" fmla="*/ 137 h 708"/>
                  <a:gd name="T44" fmla="*/ 744 w 1254"/>
                  <a:gd name="T45" fmla="*/ 142 h 708"/>
                  <a:gd name="T46" fmla="*/ 744 w 1254"/>
                  <a:gd name="T47" fmla="*/ 0 h 708"/>
                  <a:gd name="T48" fmla="*/ 1254 w 1254"/>
                  <a:gd name="T49" fmla="*/ 0 h 708"/>
                  <a:gd name="T50" fmla="*/ 450 w 1254"/>
                  <a:gd name="T51" fmla="*/ 648 h 708"/>
                  <a:gd name="T52" fmla="*/ 60 w 1254"/>
                  <a:gd name="T53" fmla="*/ 648 h 708"/>
                  <a:gd name="T54" fmla="*/ 60 w 1254"/>
                  <a:gd name="T55" fmla="*/ 60 h 708"/>
                  <a:gd name="T56" fmla="*/ 450 w 1254"/>
                  <a:gd name="T57" fmla="*/ 60 h 708"/>
                  <a:gd name="T58" fmla="*/ 450 w 1254"/>
                  <a:gd name="T59" fmla="*/ 261 h 708"/>
                  <a:gd name="T60" fmla="*/ 329 w 1254"/>
                  <a:gd name="T61" fmla="*/ 331 h 708"/>
                  <a:gd name="T62" fmla="*/ 345 w 1254"/>
                  <a:gd name="T63" fmla="*/ 354 h 708"/>
                  <a:gd name="T64" fmla="*/ 450 w 1254"/>
                  <a:gd name="T65" fmla="*/ 310 h 708"/>
                  <a:gd name="T66" fmla="*/ 450 w 1254"/>
                  <a:gd name="T67" fmla="*/ 420 h 708"/>
                  <a:gd name="T68" fmla="*/ 506 w 1254"/>
                  <a:gd name="T69" fmla="*/ 422 h 708"/>
                  <a:gd name="T70" fmla="*/ 510 w 1254"/>
                  <a:gd name="T71" fmla="*/ 422 h 708"/>
                  <a:gd name="T72" fmla="*/ 510 w 1254"/>
                  <a:gd name="T73" fmla="*/ 291 h 708"/>
                  <a:gd name="T74" fmla="*/ 855 w 1254"/>
                  <a:gd name="T75" fmla="*/ 265 h 708"/>
                  <a:gd name="T76" fmla="*/ 846 w 1254"/>
                  <a:gd name="T77" fmla="*/ 311 h 708"/>
                  <a:gd name="T78" fmla="*/ 1034 w 1254"/>
                  <a:gd name="T79" fmla="*/ 247 h 708"/>
                  <a:gd name="T80" fmla="*/ 884 w 1254"/>
                  <a:gd name="T81" fmla="*/ 116 h 708"/>
                  <a:gd name="T82" fmla="*/ 875 w 1254"/>
                  <a:gd name="T83" fmla="*/ 166 h 708"/>
                  <a:gd name="T84" fmla="*/ 510 w 1254"/>
                  <a:gd name="T85" fmla="*/ 234 h 708"/>
                  <a:gd name="T86" fmla="*/ 510 w 1254"/>
                  <a:gd name="T87" fmla="*/ 0 h 708"/>
                  <a:gd name="T88" fmla="*/ 0 w 1254"/>
                  <a:gd name="T89" fmla="*/ 0 h 708"/>
                  <a:gd name="T90" fmla="*/ 0 w 1254"/>
                  <a:gd name="T91" fmla="*/ 708 h 708"/>
                  <a:gd name="T92" fmla="*/ 510 w 1254"/>
                  <a:gd name="T93" fmla="*/ 708 h 708"/>
                  <a:gd name="T94" fmla="*/ 510 w 1254"/>
                  <a:gd name="T95" fmla="*/ 566 h 708"/>
                  <a:gd name="T96" fmla="*/ 450 w 1254"/>
                  <a:gd name="T97" fmla="*/ 571 h 708"/>
                  <a:gd name="T98" fmla="*/ 450 w 1254"/>
                  <a:gd name="T99" fmla="*/ 64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54" h="708">
                    <a:moveTo>
                      <a:pt x="1254" y="0"/>
                    </a:moveTo>
                    <a:cubicBezTo>
                      <a:pt x="1254" y="708"/>
                      <a:pt x="1254" y="708"/>
                      <a:pt x="1254" y="708"/>
                    </a:cubicBezTo>
                    <a:cubicBezTo>
                      <a:pt x="744" y="708"/>
                      <a:pt x="744" y="708"/>
                      <a:pt x="744" y="708"/>
                    </a:cubicBezTo>
                    <a:cubicBezTo>
                      <a:pt x="744" y="474"/>
                      <a:pt x="744" y="474"/>
                      <a:pt x="744" y="474"/>
                    </a:cubicBezTo>
                    <a:cubicBezTo>
                      <a:pt x="647" y="514"/>
                      <a:pt x="519" y="550"/>
                      <a:pt x="380" y="542"/>
                    </a:cubicBezTo>
                    <a:cubicBezTo>
                      <a:pt x="370" y="592"/>
                      <a:pt x="370" y="592"/>
                      <a:pt x="370" y="592"/>
                    </a:cubicBezTo>
                    <a:cubicBezTo>
                      <a:pt x="220" y="461"/>
                      <a:pt x="220" y="461"/>
                      <a:pt x="220" y="461"/>
                    </a:cubicBezTo>
                    <a:cubicBezTo>
                      <a:pt x="408" y="397"/>
                      <a:pt x="408" y="397"/>
                      <a:pt x="408" y="397"/>
                    </a:cubicBezTo>
                    <a:cubicBezTo>
                      <a:pt x="399" y="443"/>
                      <a:pt x="399" y="443"/>
                      <a:pt x="399" y="443"/>
                    </a:cubicBezTo>
                    <a:cubicBezTo>
                      <a:pt x="531" y="462"/>
                      <a:pt x="653" y="442"/>
                      <a:pt x="744" y="417"/>
                    </a:cubicBezTo>
                    <a:cubicBezTo>
                      <a:pt x="744" y="286"/>
                      <a:pt x="744" y="286"/>
                      <a:pt x="744" y="286"/>
                    </a:cubicBezTo>
                    <a:cubicBezTo>
                      <a:pt x="746" y="286"/>
                      <a:pt x="747" y="286"/>
                      <a:pt x="748" y="286"/>
                    </a:cubicBezTo>
                    <a:cubicBezTo>
                      <a:pt x="767" y="286"/>
                      <a:pt x="786" y="286"/>
                      <a:pt x="804" y="288"/>
                    </a:cubicBezTo>
                    <a:cubicBezTo>
                      <a:pt x="804" y="398"/>
                      <a:pt x="804" y="398"/>
                      <a:pt x="804" y="398"/>
                    </a:cubicBezTo>
                    <a:cubicBezTo>
                      <a:pt x="869" y="376"/>
                      <a:pt x="908" y="355"/>
                      <a:pt x="909" y="354"/>
                    </a:cubicBezTo>
                    <a:cubicBezTo>
                      <a:pt x="925" y="377"/>
                      <a:pt x="925" y="377"/>
                      <a:pt x="925" y="377"/>
                    </a:cubicBezTo>
                    <a:cubicBezTo>
                      <a:pt x="921" y="380"/>
                      <a:pt x="876" y="412"/>
                      <a:pt x="804" y="447"/>
                    </a:cubicBezTo>
                    <a:cubicBezTo>
                      <a:pt x="804" y="648"/>
                      <a:pt x="804" y="648"/>
                      <a:pt x="804" y="648"/>
                    </a:cubicBezTo>
                    <a:cubicBezTo>
                      <a:pt x="1194" y="648"/>
                      <a:pt x="1194" y="648"/>
                      <a:pt x="1194" y="648"/>
                    </a:cubicBezTo>
                    <a:cubicBezTo>
                      <a:pt x="1194" y="60"/>
                      <a:pt x="1194" y="60"/>
                      <a:pt x="1194" y="60"/>
                    </a:cubicBezTo>
                    <a:cubicBezTo>
                      <a:pt x="804" y="60"/>
                      <a:pt x="804" y="60"/>
                      <a:pt x="804" y="60"/>
                    </a:cubicBezTo>
                    <a:cubicBezTo>
                      <a:pt x="804" y="137"/>
                      <a:pt x="804" y="137"/>
                      <a:pt x="804" y="137"/>
                    </a:cubicBezTo>
                    <a:cubicBezTo>
                      <a:pt x="784" y="138"/>
                      <a:pt x="764" y="140"/>
                      <a:pt x="744" y="142"/>
                    </a:cubicBezTo>
                    <a:cubicBezTo>
                      <a:pt x="744" y="0"/>
                      <a:pt x="744" y="0"/>
                      <a:pt x="744" y="0"/>
                    </a:cubicBezTo>
                    <a:lnTo>
                      <a:pt x="1254" y="0"/>
                    </a:lnTo>
                    <a:close/>
                    <a:moveTo>
                      <a:pt x="450" y="648"/>
                    </a:moveTo>
                    <a:cubicBezTo>
                      <a:pt x="60" y="648"/>
                      <a:pt x="60" y="648"/>
                      <a:pt x="60" y="648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450" y="60"/>
                      <a:pt x="450" y="60"/>
                      <a:pt x="450" y="60"/>
                    </a:cubicBezTo>
                    <a:cubicBezTo>
                      <a:pt x="450" y="261"/>
                      <a:pt x="450" y="261"/>
                      <a:pt x="450" y="261"/>
                    </a:cubicBezTo>
                    <a:cubicBezTo>
                      <a:pt x="378" y="296"/>
                      <a:pt x="333" y="328"/>
                      <a:pt x="329" y="331"/>
                    </a:cubicBezTo>
                    <a:cubicBezTo>
                      <a:pt x="345" y="354"/>
                      <a:pt x="345" y="354"/>
                      <a:pt x="345" y="354"/>
                    </a:cubicBezTo>
                    <a:cubicBezTo>
                      <a:pt x="346" y="353"/>
                      <a:pt x="385" y="332"/>
                      <a:pt x="450" y="310"/>
                    </a:cubicBezTo>
                    <a:cubicBezTo>
                      <a:pt x="450" y="420"/>
                      <a:pt x="450" y="420"/>
                      <a:pt x="450" y="420"/>
                    </a:cubicBezTo>
                    <a:cubicBezTo>
                      <a:pt x="468" y="422"/>
                      <a:pt x="487" y="422"/>
                      <a:pt x="506" y="422"/>
                    </a:cubicBezTo>
                    <a:cubicBezTo>
                      <a:pt x="507" y="422"/>
                      <a:pt x="508" y="422"/>
                      <a:pt x="510" y="422"/>
                    </a:cubicBezTo>
                    <a:cubicBezTo>
                      <a:pt x="510" y="291"/>
                      <a:pt x="510" y="291"/>
                      <a:pt x="510" y="291"/>
                    </a:cubicBezTo>
                    <a:cubicBezTo>
                      <a:pt x="601" y="266"/>
                      <a:pt x="723" y="246"/>
                      <a:pt x="855" y="265"/>
                    </a:cubicBezTo>
                    <a:cubicBezTo>
                      <a:pt x="846" y="311"/>
                      <a:pt x="846" y="311"/>
                      <a:pt x="846" y="311"/>
                    </a:cubicBezTo>
                    <a:cubicBezTo>
                      <a:pt x="1034" y="247"/>
                      <a:pt x="1034" y="247"/>
                      <a:pt x="1034" y="247"/>
                    </a:cubicBezTo>
                    <a:cubicBezTo>
                      <a:pt x="884" y="116"/>
                      <a:pt x="884" y="116"/>
                      <a:pt x="884" y="116"/>
                    </a:cubicBezTo>
                    <a:cubicBezTo>
                      <a:pt x="875" y="166"/>
                      <a:pt x="875" y="166"/>
                      <a:pt x="875" y="166"/>
                    </a:cubicBezTo>
                    <a:cubicBezTo>
                      <a:pt x="735" y="158"/>
                      <a:pt x="607" y="194"/>
                      <a:pt x="510" y="234"/>
                    </a:cubicBezTo>
                    <a:cubicBezTo>
                      <a:pt x="510" y="0"/>
                      <a:pt x="510" y="0"/>
                      <a:pt x="5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08"/>
                      <a:pt x="0" y="708"/>
                      <a:pt x="0" y="708"/>
                    </a:cubicBezTo>
                    <a:cubicBezTo>
                      <a:pt x="510" y="708"/>
                      <a:pt x="510" y="708"/>
                      <a:pt x="510" y="708"/>
                    </a:cubicBezTo>
                    <a:cubicBezTo>
                      <a:pt x="510" y="566"/>
                      <a:pt x="510" y="566"/>
                      <a:pt x="510" y="566"/>
                    </a:cubicBezTo>
                    <a:cubicBezTo>
                      <a:pt x="490" y="568"/>
                      <a:pt x="470" y="570"/>
                      <a:pt x="450" y="571"/>
                    </a:cubicBezTo>
                    <a:lnTo>
                      <a:pt x="450" y="64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3238" tIns="46619" rIns="93238" bIns="4661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71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16" name="Freeform 738"/>
              <p:cNvSpPr>
                <a:spLocks noChangeAspect="1" noEditPoints="1"/>
              </p:cNvSpPr>
              <p:nvPr/>
            </p:nvSpPr>
            <p:spPr bwMode="auto">
              <a:xfrm>
                <a:off x="1389705" y="4211622"/>
                <a:ext cx="289926" cy="291469"/>
              </a:xfrm>
              <a:custGeom>
                <a:avLst/>
                <a:gdLst>
                  <a:gd name="T0" fmla="*/ 81 w 188"/>
                  <a:gd name="T1" fmla="*/ 89 h 189"/>
                  <a:gd name="T2" fmla="*/ 79 w 188"/>
                  <a:gd name="T3" fmla="*/ 102 h 189"/>
                  <a:gd name="T4" fmla="*/ 91 w 188"/>
                  <a:gd name="T5" fmla="*/ 112 h 189"/>
                  <a:gd name="T6" fmla="*/ 102 w 188"/>
                  <a:gd name="T7" fmla="*/ 102 h 189"/>
                  <a:gd name="T8" fmla="*/ 94 w 188"/>
                  <a:gd name="T9" fmla="*/ 102 h 189"/>
                  <a:gd name="T10" fmla="*/ 89 w 188"/>
                  <a:gd name="T11" fmla="*/ 104 h 189"/>
                  <a:gd name="T12" fmla="*/ 85 w 188"/>
                  <a:gd name="T13" fmla="*/ 96 h 189"/>
                  <a:gd name="T14" fmla="*/ 91 w 188"/>
                  <a:gd name="T15" fmla="*/ 85 h 189"/>
                  <a:gd name="T16" fmla="*/ 58 w 188"/>
                  <a:gd name="T17" fmla="*/ 66 h 189"/>
                  <a:gd name="T18" fmla="*/ 48 w 188"/>
                  <a:gd name="T19" fmla="*/ 116 h 189"/>
                  <a:gd name="T20" fmla="*/ 91 w 188"/>
                  <a:gd name="T21" fmla="*/ 143 h 189"/>
                  <a:gd name="T22" fmla="*/ 133 w 188"/>
                  <a:gd name="T23" fmla="*/ 116 h 189"/>
                  <a:gd name="T24" fmla="*/ 133 w 188"/>
                  <a:gd name="T25" fmla="*/ 81 h 189"/>
                  <a:gd name="T26" fmla="*/ 114 w 188"/>
                  <a:gd name="T27" fmla="*/ 85 h 189"/>
                  <a:gd name="T28" fmla="*/ 115 w 188"/>
                  <a:gd name="T29" fmla="*/ 106 h 189"/>
                  <a:gd name="T30" fmla="*/ 98 w 188"/>
                  <a:gd name="T31" fmla="*/ 123 h 189"/>
                  <a:gd name="T32" fmla="*/ 75 w 188"/>
                  <a:gd name="T33" fmla="*/ 120 h 189"/>
                  <a:gd name="T34" fmla="*/ 66 w 188"/>
                  <a:gd name="T35" fmla="*/ 98 h 189"/>
                  <a:gd name="T36" fmla="*/ 75 w 188"/>
                  <a:gd name="T37" fmla="*/ 77 h 189"/>
                  <a:gd name="T38" fmla="*/ 98 w 188"/>
                  <a:gd name="T39" fmla="*/ 73 h 189"/>
                  <a:gd name="T40" fmla="*/ 117 w 188"/>
                  <a:gd name="T41" fmla="*/ 62 h 189"/>
                  <a:gd name="T42" fmla="*/ 91 w 188"/>
                  <a:gd name="T43" fmla="*/ 52 h 189"/>
                  <a:gd name="T44" fmla="*/ 129 w 188"/>
                  <a:gd name="T45" fmla="*/ 60 h 189"/>
                  <a:gd name="T46" fmla="*/ 142 w 188"/>
                  <a:gd name="T47" fmla="*/ 47 h 189"/>
                  <a:gd name="T48" fmla="*/ 66 w 188"/>
                  <a:gd name="T49" fmla="*/ 23 h 189"/>
                  <a:gd name="T50" fmla="*/ 18 w 188"/>
                  <a:gd name="T51" fmla="*/ 73 h 189"/>
                  <a:gd name="T52" fmla="*/ 29 w 188"/>
                  <a:gd name="T53" fmla="*/ 144 h 189"/>
                  <a:gd name="T54" fmla="*/ 91 w 188"/>
                  <a:gd name="T55" fmla="*/ 175 h 189"/>
                  <a:gd name="T56" fmla="*/ 154 w 188"/>
                  <a:gd name="T57" fmla="*/ 144 h 189"/>
                  <a:gd name="T58" fmla="*/ 165 w 188"/>
                  <a:gd name="T59" fmla="*/ 79 h 189"/>
                  <a:gd name="T60" fmla="*/ 142 w 188"/>
                  <a:gd name="T61" fmla="*/ 72 h 189"/>
                  <a:gd name="T62" fmla="*/ 148 w 188"/>
                  <a:gd name="T63" fmla="*/ 98 h 189"/>
                  <a:gd name="T64" fmla="*/ 114 w 188"/>
                  <a:gd name="T65" fmla="*/ 152 h 189"/>
                  <a:gd name="T66" fmla="*/ 50 w 188"/>
                  <a:gd name="T67" fmla="*/ 139 h 189"/>
                  <a:gd name="T68" fmla="*/ 37 w 188"/>
                  <a:gd name="T69" fmla="*/ 75 h 189"/>
                  <a:gd name="T70" fmla="*/ 91 w 188"/>
                  <a:gd name="T71" fmla="*/ 41 h 189"/>
                  <a:gd name="T72" fmla="*/ 117 w 188"/>
                  <a:gd name="T73" fmla="*/ 47 h 189"/>
                  <a:gd name="T74" fmla="*/ 110 w 188"/>
                  <a:gd name="T75" fmla="*/ 23 h 189"/>
                  <a:gd name="T76" fmla="*/ 156 w 188"/>
                  <a:gd name="T77" fmla="*/ 33 h 189"/>
                  <a:gd name="T78" fmla="*/ 179 w 188"/>
                  <a:gd name="T79" fmla="*/ 73 h 189"/>
                  <a:gd name="T80" fmla="*/ 163 w 188"/>
                  <a:gd name="T81" fmla="*/ 152 h 189"/>
                  <a:gd name="T82" fmla="*/ 91 w 188"/>
                  <a:gd name="T83" fmla="*/ 189 h 189"/>
                  <a:gd name="T84" fmla="*/ 18 w 188"/>
                  <a:gd name="T85" fmla="*/ 152 h 189"/>
                  <a:gd name="T86" fmla="*/ 4 w 188"/>
                  <a:gd name="T87" fmla="*/ 70 h 189"/>
                  <a:gd name="T88" fmla="*/ 62 w 188"/>
                  <a:gd name="T89" fmla="*/ 12 h 189"/>
                  <a:gd name="T90" fmla="*/ 137 w 188"/>
                  <a:gd name="T91" fmla="*/ 2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8" h="189">
                    <a:moveTo>
                      <a:pt x="91" y="85"/>
                    </a:moveTo>
                    <a:lnTo>
                      <a:pt x="85" y="87"/>
                    </a:lnTo>
                    <a:lnTo>
                      <a:pt x="81" y="89"/>
                    </a:lnTo>
                    <a:lnTo>
                      <a:pt x="79" y="93"/>
                    </a:lnTo>
                    <a:lnTo>
                      <a:pt x="77" y="98"/>
                    </a:lnTo>
                    <a:lnTo>
                      <a:pt x="79" y="102"/>
                    </a:lnTo>
                    <a:lnTo>
                      <a:pt x="81" y="108"/>
                    </a:lnTo>
                    <a:lnTo>
                      <a:pt x="85" y="110"/>
                    </a:lnTo>
                    <a:lnTo>
                      <a:pt x="91" y="112"/>
                    </a:lnTo>
                    <a:lnTo>
                      <a:pt x="96" y="110"/>
                    </a:lnTo>
                    <a:lnTo>
                      <a:pt x="100" y="108"/>
                    </a:lnTo>
                    <a:lnTo>
                      <a:pt x="102" y="102"/>
                    </a:lnTo>
                    <a:lnTo>
                      <a:pt x="104" y="98"/>
                    </a:lnTo>
                    <a:lnTo>
                      <a:pt x="104" y="95"/>
                    </a:lnTo>
                    <a:lnTo>
                      <a:pt x="94" y="102"/>
                    </a:lnTo>
                    <a:lnTo>
                      <a:pt x="92" y="104"/>
                    </a:lnTo>
                    <a:lnTo>
                      <a:pt x="91" y="104"/>
                    </a:lnTo>
                    <a:lnTo>
                      <a:pt x="89" y="104"/>
                    </a:lnTo>
                    <a:lnTo>
                      <a:pt x="87" y="102"/>
                    </a:lnTo>
                    <a:lnTo>
                      <a:pt x="85" y="100"/>
                    </a:lnTo>
                    <a:lnTo>
                      <a:pt x="85" y="96"/>
                    </a:lnTo>
                    <a:lnTo>
                      <a:pt x="87" y="93"/>
                    </a:lnTo>
                    <a:lnTo>
                      <a:pt x="94" y="85"/>
                    </a:lnTo>
                    <a:lnTo>
                      <a:pt x="91" y="85"/>
                    </a:lnTo>
                    <a:close/>
                    <a:moveTo>
                      <a:pt x="91" y="52"/>
                    </a:moveTo>
                    <a:lnTo>
                      <a:pt x="73" y="56"/>
                    </a:lnTo>
                    <a:lnTo>
                      <a:pt x="58" y="66"/>
                    </a:lnTo>
                    <a:lnTo>
                      <a:pt x="48" y="81"/>
                    </a:lnTo>
                    <a:lnTo>
                      <a:pt x="46" y="98"/>
                    </a:lnTo>
                    <a:lnTo>
                      <a:pt x="48" y="116"/>
                    </a:lnTo>
                    <a:lnTo>
                      <a:pt x="58" y="129"/>
                    </a:lnTo>
                    <a:lnTo>
                      <a:pt x="73" y="141"/>
                    </a:lnTo>
                    <a:lnTo>
                      <a:pt x="91" y="143"/>
                    </a:lnTo>
                    <a:lnTo>
                      <a:pt x="108" y="141"/>
                    </a:lnTo>
                    <a:lnTo>
                      <a:pt x="123" y="129"/>
                    </a:lnTo>
                    <a:lnTo>
                      <a:pt x="133" y="116"/>
                    </a:lnTo>
                    <a:lnTo>
                      <a:pt x="137" y="98"/>
                    </a:lnTo>
                    <a:lnTo>
                      <a:pt x="135" y="89"/>
                    </a:lnTo>
                    <a:lnTo>
                      <a:pt x="133" y="81"/>
                    </a:lnTo>
                    <a:lnTo>
                      <a:pt x="127" y="72"/>
                    </a:lnTo>
                    <a:lnTo>
                      <a:pt x="125" y="72"/>
                    </a:lnTo>
                    <a:lnTo>
                      <a:pt x="114" y="85"/>
                    </a:lnTo>
                    <a:lnTo>
                      <a:pt x="115" y="91"/>
                    </a:lnTo>
                    <a:lnTo>
                      <a:pt x="117" y="98"/>
                    </a:lnTo>
                    <a:lnTo>
                      <a:pt x="115" y="106"/>
                    </a:lnTo>
                    <a:lnTo>
                      <a:pt x="112" y="114"/>
                    </a:lnTo>
                    <a:lnTo>
                      <a:pt x="106" y="120"/>
                    </a:lnTo>
                    <a:lnTo>
                      <a:pt x="98" y="123"/>
                    </a:lnTo>
                    <a:lnTo>
                      <a:pt x="91" y="123"/>
                    </a:lnTo>
                    <a:lnTo>
                      <a:pt x="83" y="123"/>
                    </a:lnTo>
                    <a:lnTo>
                      <a:pt x="75" y="120"/>
                    </a:lnTo>
                    <a:lnTo>
                      <a:pt x="69" y="114"/>
                    </a:lnTo>
                    <a:lnTo>
                      <a:pt x="66" y="106"/>
                    </a:lnTo>
                    <a:lnTo>
                      <a:pt x="66" y="98"/>
                    </a:lnTo>
                    <a:lnTo>
                      <a:pt x="66" y="91"/>
                    </a:lnTo>
                    <a:lnTo>
                      <a:pt x="69" y="83"/>
                    </a:lnTo>
                    <a:lnTo>
                      <a:pt x="75" y="77"/>
                    </a:lnTo>
                    <a:lnTo>
                      <a:pt x="83" y="73"/>
                    </a:lnTo>
                    <a:lnTo>
                      <a:pt x="91" y="72"/>
                    </a:lnTo>
                    <a:lnTo>
                      <a:pt x="98" y="73"/>
                    </a:lnTo>
                    <a:lnTo>
                      <a:pt x="104" y="75"/>
                    </a:lnTo>
                    <a:lnTo>
                      <a:pt x="117" y="64"/>
                    </a:lnTo>
                    <a:lnTo>
                      <a:pt x="117" y="62"/>
                    </a:lnTo>
                    <a:lnTo>
                      <a:pt x="108" y="56"/>
                    </a:lnTo>
                    <a:lnTo>
                      <a:pt x="100" y="54"/>
                    </a:lnTo>
                    <a:lnTo>
                      <a:pt x="91" y="52"/>
                    </a:lnTo>
                    <a:close/>
                    <a:moveTo>
                      <a:pt x="142" y="33"/>
                    </a:moveTo>
                    <a:lnTo>
                      <a:pt x="129" y="45"/>
                    </a:lnTo>
                    <a:lnTo>
                      <a:pt x="129" y="60"/>
                    </a:lnTo>
                    <a:lnTo>
                      <a:pt x="144" y="60"/>
                    </a:lnTo>
                    <a:lnTo>
                      <a:pt x="156" y="47"/>
                    </a:lnTo>
                    <a:lnTo>
                      <a:pt x="142" y="47"/>
                    </a:lnTo>
                    <a:lnTo>
                      <a:pt x="142" y="33"/>
                    </a:lnTo>
                    <a:close/>
                    <a:moveTo>
                      <a:pt x="91" y="20"/>
                    </a:moveTo>
                    <a:lnTo>
                      <a:pt x="66" y="23"/>
                    </a:lnTo>
                    <a:lnTo>
                      <a:pt x="44" y="35"/>
                    </a:lnTo>
                    <a:lnTo>
                      <a:pt x="29" y="52"/>
                    </a:lnTo>
                    <a:lnTo>
                      <a:pt x="18" y="73"/>
                    </a:lnTo>
                    <a:lnTo>
                      <a:pt x="14" y="98"/>
                    </a:lnTo>
                    <a:lnTo>
                      <a:pt x="18" y="123"/>
                    </a:lnTo>
                    <a:lnTo>
                      <a:pt x="29" y="144"/>
                    </a:lnTo>
                    <a:lnTo>
                      <a:pt x="44" y="160"/>
                    </a:lnTo>
                    <a:lnTo>
                      <a:pt x="66" y="171"/>
                    </a:lnTo>
                    <a:lnTo>
                      <a:pt x="91" y="175"/>
                    </a:lnTo>
                    <a:lnTo>
                      <a:pt x="115" y="171"/>
                    </a:lnTo>
                    <a:lnTo>
                      <a:pt x="137" y="160"/>
                    </a:lnTo>
                    <a:lnTo>
                      <a:pt x="154" y="144"/>
                    </a:lnTo>
                    <a:lnTo>
                      <a:pt x="163" y="123"/>
                    </a:lnTo>
                    <a:lnTo>
                      <a:pt x="169" y="98"/>
                    </a:lnTo>
                    <a:lnTo>
                      <a:pt x="165" y="79"/>
                    </a:lnTo>
                    <a:lnTo>
                      <a:pt x="160" y="62"/>
                    </a:lnTo>
                    <a:lnTo>
                      <a:pt x="148" y="72"/>
                    </a:lnTo>
                    <a:lnTo>
                      <a:pt x="142" y="72"/>
                    </a:lnTo>
                    <a:lnTo>
                      <a:pt x="146" y="81"/>
                    </a:lnTo>
                    <a:lnTo>
                      <a:pt x="148" y="89"/>
                    </a:lnTo>
                    <a:lnTo>
                      <a:pt x="148" y="98"/>
                    </a:lnTo>
                    <a:lnTo>
                      <a:pt x="144" y="121"/>
                    </a:lnTo>
                    <a:lnTo>
                      <a:pt x="133" y="139"/>
                    </a:lnTo>
                    <a:lnTo>
                      <a:pt x="114" y="152"/>
                    </a:lnTo>
                    <a:lnTo>
                      <a:pt x="91" y="156"/>
                    </a:lnTo>
                    <a:lnTo>
                      <a:pt x="67" y="152"/>
                    </a:lnTo>
                    <a:lnTo>
                      <a:pt x="50" y="139"/>
                    </a:lnTo>
                    <a:lnTo>
                      <a:pt x="37" y="121"/>
                    </a:lnTo>
                    <a:lnTo>
                      <a:pt x="33" y="98"/>
                    </a:lnTo>
                    <a:lnTo>
                      <a:pt x="37" y="75"/>
                    </a:lnTo>
                    <a:lnTo>
                      <a:pt x="50" y="56"/>
                    </a:lnTo>
                    <a:lnTo>
                      <a:pt x="67" y="45"/>
                    </a:lnTo>
                    <a:lnTo>
                      <a:pt x="91" y="41"/>
                    </a:lnTo>
                    <a:lnTo>
                      <a:pt x="100" y="41"/>
                    </a:lnTo>
                    <a:lnTo>
                      <a:pt x="108" y="43"/>
                    </a:lnTo>
                    <a:lnTo>
                      <a:pt x="117" y="47"/>
                    </a:lnTo>
                    <a:lnTo>
                      <a:pt x="117" y="41"/>
                    </a:lnTo>
                    <a:lnTo>
                      <a:pt x="127" y="29"/>
                    </a:lnTo>
                    <a:lnTo>
                      <a:pt x="110" y="23"/>
                    </a:lnTo>
                    <a:lnTo>
                      <a:pt x="91" y="20"/>
                    </a:lnTo>
                    <a:close/>
                    <a:moveTo>
                      <a:pt x="156" y="0"/>
                    </a:moveTo>
                    <a:lnTo>
                      <a:pt x="156" y="33"/>
                    </a:lnTo>
                    <a:lnTo>
                      <a:pt x="188" y="33"/>
                    </a:lnTo>
                    <a:lnTo>
                      <a:pt x="169" y="52"/>
                    </a:lnTo>
                    <a:lnTo>
                      <a:pt x="179" y="73"/>
                    </a:lnTo>
                    <a:lnTo>
                      <a:pt x="181" y="98"/>
                    </a:lnTo>
                    <a:lnTo>
                      <a:pt x="177" y="127"/>
                    </a:lnTo>
                    <a:lnTo>
                      <a:pt x="163" y="152"/>
                    </a:lnTo>
                    <a:lnTo>
                      <a:pt x="144" y="171"/>
                    </a:lnTo>
                    <a:lnTo>
                      <a:pt x="119" y="185"/>
                    </a:lnTo>
                    <a:lnTo>
                      <a:pt x="91" y="189"/>
                    </a:lnTo>
                    <a:lnTo>
                      <a:pt x="62" y="185"/>
                    </a:lnTo>
                    <a:lnTo>
                      <a:pt x="37" y="171"/>
                    </a:lnTo>
                    <a:lnTo>
                      <a:pt x="18" y="152"/>
                    </a:lnTo>
                    <a:lnTo>
                      <a:pt x="4" y="127"/>
                    </a:lnTo>
                    <a:lnTo>
                      <a:pt x="0" y="98"/>
                    </a:lnTo>
                    <a:lnTo>
                      <a:pt x="4" y="70"/>
                    </a:lnTo>
                    <a:lnTo>
                      <a:pt x="18" y="45"/>
                    </a:lnTo>
                    <a:lnTo>
                      <a:pt x="37" y="25"/>
                    </a:lnTo>
                    <a:lnTo>
                      <a:pt x="62" y="12"/>
                    </a:lnTo>
                    <a:lnTo>
                      <a:pt x="91" y="8"/>
                    </a:lnTo>
                    <a:lnTo>
                      <a:pt x="114" y="10"/>
                    </a:lnTo>
                    <a:lnTo>
                      <a:pt x="137" y="2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9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5"/>
              <p:cNvSpPr>
                <a:spLocks noChangeAspect="1" noEditPoints="1"/>
              </p:cNvSpPr>
              <p:nvPr/>
            </p:nvSpPr>
            <p:spPr bwMode="auto">
              <a:xfrm>
                <a:off x="1954003" y="4212725"/>
                <a:ext cx="227305" cy="289262"/>
              </a:xfrm>
              <a:custGeom>
                <a:avLst/>
                <a:gdLst>
                  <a:gd name="T0" fmla="*/ 3 w 78"/>
                  <a:gd name="T1" fmla="*/ 75 h 100"/>
                  <a:gd name="T2" fmla="*/ 25 w 78"/>
                  <a:gd name="T3" fmla="*/ 97 h 100"/>
                  <a:gd name="T4" fmla="*/ 44 w 78"/>
                  <a:gd name="T5" fmla="*/ 100 h 100"/>
                  <a:gd name="T6" fmla="*/ 67 w 78"/>
                  <a:gd name="T7" fmla="*/ 100 h 100"/>
                  <a:gd name="T8" fmla="*/ 78 w 78"/>
                  <a:gd name="T9" fmla="*/ 89 h 100"/>
                  <a:gd name="T10" fmla="*/ 78 w 78"/>
                  <a:gd name="T11" fmla="*/ 58 h 100"/>
                  <a:gd name="T12" fmla="*/ 69 w 78"/>
                  <a:gd name="T13" fmla="*/ 48 h 100"/>
                  <a:gd name="T14" fmla="*/ 47 w 78"/>
                  <a:gd name="T15" fmla="*/ 45 h 100"/>
                  <a:gd name="T16" fmla="*/ 48 w 78"/>
                  <a:gd name="T17" fmla="*/ 44 h 100"/>
                  <a:gd name="T18" fmla="*/ 57 w 78"/>
                  <a:gd name="T19" fmla="*/ 25 h 100"/>
                  <a:gd name="T20" fmla="*/ 31 w 78"/>
                  <a:gd name="T21" fmla="*/ 0 h 100"/>
                  <a:gd name="T22" fmla="*/ 7 w 78"/>
                  <a:gd name="T23" fmla="*/ 25 h 100"/>
                  <a:gd name="T24" fmla="*/ 11 w 78"/>
                  <a:gd name="T25" fmla="*/ 39 h 100"/>
                  <a:gd name="T26" fmla="*/ 21 w 78"/>
                  <a:gd name="T27" fmla="*/ 48 h 100"/>
                  <a:gd name="T28" fmla="*/ 22 w 78"/>
                  <a:gd name="T29" fmla="*/ 49 h 100"/>
                  <a:gd name="T30" fmla="*/ 22 w 78"/>
                  <a:gd name="T31" fmla="*/ 66 h 100"/>
                  <a:gd name="T32" fmla="*/ 17 w 78"/>
                  <a:gd name="T33" fmla="*/ 61 h 100"/>
                  <a:gd name="T34" fmla="*/ 9 w 78"/>
                  <a:gd name="T35" fmla="*/ 59 h 100"/>
                  <a:gd name="T36" fmla="*/ 3 w 78"/>
                  <a:gd name="T37" fmla="*/ 61 h 100"/>
                  <a:gd name="T38" fmla="*/ 3 w 78"/>
                  <a:gd name="T39" fmla="*/ 75 h 100"/>
                  <a:gd name="T40" fmla="*/ 21 w 78"/>
                  <a:gd name="T41" fmla="*/ 39 h 100"/>
                  <a:gd name="T42" fmla="*/ 13 w 78"/>
                  <a:gd name="T43" fmla="*/ 25 h 100"/>
                  <a:gd name="T44" fmla="*/ 31 w 78"/>
                  <a:gd name="T45" fmla="*/ 7 h 100"/>
                  <a:gd name="T46" fmla="*/ 50 w 78"/>
                  <a:gd name="T47" fmla="*/ 25 h 100"/>
                  <a:gd name="T48" fmla="*/ 44 w 78"/>
                  <a:gd name="T49" fmla="*/ 39 h 100"/>
                  <a:gd name="T50" fmla="*/ 42 w 78"/>
                  <a:gd name="T51" fmla="*/ 41 h 100"/>
                  <a:gd name="T52" fmla="*/ 42 w 78"/>
                  <a:gd name="T53" fmla="*/ 26 h 100"/>
                  <a:gd name="T54" fmla="*/ 31 w 78"/>
                  <a:gd name="T55" fmla="*/ 15 h 100"/>
                  <a:gd name="T56" fmla="*/ 22 w 78"/>
                  <a:gd name="T57" fmla="*/ 26 h 100"/>
                  <a:gd name="T58" fmla="*/ 22 w 78"/>
                  <a:gd name="T59" fmla="*/ 40 h 100"/>
                  <a:gd name="T60" fmla="*/ 21 w 78"/>
                  <a:gd name="T61" fmla="*/ 39 h 100"/>
                  <a:gd name="T62" fmla="*/ 7 w 78"/>
                  <a:gd name="T63" fmla="*/ 66 h 100"/>
                  <a:gd name="T64" fmla="*/ 12 w 78"/>
                  <a:gd name="T65" fmla="*/ 66 h 100"/>
                  <a:gd name="T66" fmla="*/ 28 w 78"/>
                  <a:gd name="T67" fmla="*/ 83 h 100"/>
                  <a:gd name="T68" fmla="*/ 28 w 78"/>
                  <a:gd name="T69" fmla="*/ 26 h 100"/>
                  <a:gd name="T70" fmla="*/ 31 w 78"/>
                  <a:gd name="T71" fmla="*/ 23 h 100"/>
                  <a:gd name="T72" fmla="*/ 35 w 78"/>
                  <a:gd name="T73" fmla="*/ 26 h 100"/>
                  <a:gd name="T74" fmla="*/ 35 w 78"/>
                  <a:gd name="T75" fmla="*/ 51 h 100"/>
                  <a:gd name="T76" fmla="*/ 67 w 78"/>
                  <a:gd name="T77" fmla="*/ 54 h 100"/>
                  <a:gd name="T78" fmla="*/ 67 w 78"/>
                  <a:gd name="T79" fmla="*/ 54 h 100"/>
                  <a:gd name="T80" fmla="*/ 72 w 78"/>
                  <a:gd name="T81" fmla="*/ 58 h 100"/>
                  <a:gd name="T82" fmla="*/ 72 w 78"/>
                  <a:gd name="T83" fmla="*/ 89 h 100"/>
                  <a:gd name="T84" fmla="*/ 67 w 78"/>
                  <a:gd name="T85" fmla="*/ 94 h 100"/>
                  <a:gd name="T86" fmla="*/ 44 w 78"/>
                  <a:gd name="T87" fmla="*/ 94 h 100"/>
                  <a:gd name="T88" fmla="*/ 31 w 78"/>
                  <a:gd name="T89" fmla="*/ 92 h 100"/>
                  <a:gd name="T90" fmla="*/ 31 w 78"/>
                  <a:gd name="T91" fmla="*/ 92 h 100"/>
                  <a:gd name="T92" fmla="*/ 7 w 78"/>
                  <a:gd name="T93" fmla="*/ 70 h 100"/>
                  <a:gd name="T94" fmla="*/ 7 w 78"/>
                  <a:gd name="T95" fmla="*/ 6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8" h="100">
                    <a:moveTo>
                      <a:pt x="3" y="75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28" y="100"/>
                      <a:pt x="32" y="100"/>
                      <a:pt x="44" y="100"/>
                    </a:cubicBezTo>
                    <a:cubicBezTo>
                      <a:pt x="67" y="100"/>
                      <a:pt x="67" y="100"/>
                      <a:pt x="67" y="100"/>
                    </a:cubicBezTo>
                    <a:cubicBezTo>
                      <a:pt x="74" y="100"/>
                      <a:pt x="78" y="94"/>
                      <a:pt x="78" y="89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78" y="52"/>
                      <a:pt x="74" y="48"/>
                      <a:pt x="69" y="48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5" y="38"/>
                      <a:pt x="57" y="32"/>
                      <a:pt x="57" y="25"/>
                    </a:cubicBezTo>
                    <a:cubicBezTo>
                      <a:pt x="57" y="11"/>
                      <a:pt x="46" y="0"/>
                      <a:pt x="31" y="0"/>
                    </a:cubicBezTo>
                    <a:cubicBezTo>
                      <a:pt x="18" y="0"/>
                      <a:pt x="7" y="12"/>
                      <a:pt x="7" y="25"/>
                    </a:cubicBezTo>
                    <a:cubicBezTo>
                      <a:pt x="7" y="31"/>
                      <a:pt x="8" y="35"/>
                      <a:pt x="11" y="39"/>
                    </a:cubicBezTo>
                    <a:cubicBezTo>
                      <a:pt x="13" y="42"/>
                      <a:pt x="16" y="46"/>
                      <a:pt x="21" y="48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5" y="60"/>
                      <a:pt x="13" y="59"/>
                      <a:pt x="9" y="59"/>
                    </a:cubicBezTo>
                    <a:cubicBezTo>
                      <a:pt x="7" y="59"/>
                      <a:pt x="5" y="59"/>
                      <a:pt x="3" y="61"/>
                    </a:cubicBezTo>
                    <a:cubicBezTo>
                      <a:pt x="0" y="65"/>
                      <a:pt x="0" y="71"/>
                      <a:pt x="3" y="75"/>
                    </a:cubicBezTo>
                    <a:close/>
                    <a:moveTo>
                      <a:pt x="21" y="39"/>
                    </a:moveTo>
                    <a:cubicBezTo>
                      <a:pt x="16" y="36"/>
                      <a:pt x="13" y="31"/>
                      <a:pt x="13" y="25"/>
                    </a:cubicBezTo>
                    <a:cubicBezTo>
                      <a:pt x="13" y="15"/>
                      <a:pt x="22" y="7"/>
                      <a:pt x="31" y="7"/>
                    </a:cubicBezTo>
                    <a:cubicBezTo>
                      <a:pt x="41" y="7"/>
                      <a:pt x="50" y="15"/>
                      <a:pt x="50" y="25"/>
                    </a:cubicBezTo>
                    <a:cubicBezTo>
                      <a:pt x="50" y="30"/>
                      <a:pt x="48" y="35"/>
                      <a:pt x="44" y="39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1"/>
                      <a:pt x="38" y="15"/>
                      <a:pt x="31" y="15"/>
                    </a:cubicBezTo>
                    <a:cubicBezTo>
                      <a:pt x="26" y="15"/>
                      <a:pt x="22" y="21"/>
                      <a:pt x="22" y="26"/>
                    </a:cubicBezTo>
                    <a:cubicBezTo>
                      <a:pt x="22" y="40"/>
                      <a:pt x="22" y="40"/>
                      <a:pt x="22" y="40"/>
                    </a:cubicBezTo>
                    <a:lnTo>
                      <a:pt x="21" y="39"/>
                    </a:lnTo>
                    <a:close/>
                    <a:moveTo>
                      <a:pt x="7" y="66"/>
                    </a:moveTo>
                    <a:cubicBezTo>
                      <a:pt x="12" y="66"/>
                      <a:pt x="12" y="66"/>
                      <a:pt x="12" y="66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5"/>
                      <a:pt x="30" y="23"/>
                      <a:pt x="31" y="23"/>
                    </a:cubicBezTo>
                    <a:cubicBezTo>
                      <a:pt x="35" y="23"/>
                      <a:pt x="35" y="25"/>
                      <a:pt x="35" y="26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67" y="54"/>
                      <a:pt x="67" y="54"/>
                      <a:pt x="67" y="54"/>
                    </a:cubicBezTo>
                    <a:cubicBezTo>
                      <a:pt x="67" y="54"/>
                      <a:pt x="67" y="54"/>
                      <a:pt x="67" y="54"/>
                    </a:cubicBezTo>
                    <a:cubicBezTo>
                      <a:pt x="70" y="54"/>
                      <a:pt x="72" y="56"/>
                      <a:pt x="72" y="58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72" y="91"/>
                      <a:pt x="70" y="94"/>
                      <a:pt x="67" y="94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34" y="94"/>
                      <a:pt x="31" y="92"/>
                      <a:pt x="31" y="92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7" y="70"/>
                      <a:pt x="7" y="70"/>
                      <a:pt x="7" y="70"/>
                    </a:cubicBezTo>
                    <a:lnTo>
                      <a:pt x="7" y="6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9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30"/>
              <p:cNvSpPr>
                <a:spLocks noChangeAspect="1" noEditPoints="1"/>
              </p:cNvSpPr>
              <p:nvPr/>
            </p:nvSpPr>
            <p:spPr bwMode="auto">
              <a:xfrm>
                <a:off x="2455680" y="4222775"/>
                <a:ext cx="266531" cy="269162"/>
              </a:xfrm>
              <a:custGeom>
                <a:avLst/>
                <a:gdLst>
                  <a:gd name="T0" fmla="*/ 86 w 126"/>
                  <a:gd name="T1" fmla="*/ 0 h 127"/>
                  <a:gd name="T2" fmla="*/ 46 w 126"/>
                  <a:gd name="T3" fmla="*/ 40 h 127"/>
                  <a:gd name="T4" fmla="*/ 55 w 126"/>
                  <a:gd name="T5" fmla="*/ 65 h 127"/>
                  <a:gd name="T6" fmla="*/ 0 w 126"/>
                  <a:gd name="T7" fmla="*/ 121 h 127"/>
                  <a:gd name="T8" fmla="*/ 5 w 126"/>
                  <a:gd name="T9" fmla="*/ 127 h 127"/>
                  <a:gd name="T10" fmla="*/ 61 w 126"/>
                  <a:gd name="T11" fmla="*/ 71 h 127"/>
                  <a:gd name="T12" fmla="*/ 86 w 126"/>
                  <a:gd name="T13" fmla="*/ 80 h 127"/>
                  <a:gd name="T14" fmla="*/ 126 w 126"/>
                  <a:gd name="T15" fmla="*/ 40 h 127"/>
                  <a:gd name="T16" fmla="*/ 86 w 126"/>
                  <a:gd name="T17" fmla="*/ 0 h 127"/>
                  <a:gd name="T18" fmla="*/ 86 w 126"/>
                  <a:gd name="T19" fmla="*/ 72 h 127"/>
                  <a:gd name="T20" fmla="*/ 54 w 126"/>
                  <a:gd name="T21" fmla="*/ 40 h 127"/>
                  <a:gd name="T22" fmla="*/ 86 w 126"/>
                  <a:gd name="T23" fmla="*/ 8 h 127"/>
                  <a:gd name="T24" fmla="*/ 118 w 126"/>
                  <a:gd name="T25" fmla="*/ 40 h 127"/>
                  <a:gd name="T26" fmla="*/ 86 w 126"/>
                  <a:gd name="T27" fmla="*/ 7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6" h="127">
                    <a:moveTo>
                      <a:pt x="86" y="0"/>
                    </a:moveTo>
                    <a:cubicBezTo>
                      <a:pt x="64" y="0"/>
                      <a:pt x="46" y="18"/>
                      <a:pt x="46" y="40"/>
                    </a:cubicBezTo>
                    <a:cubicBezTo>
                      <a:pt x="46" y="50"/>
                      <a:pt x="50" y="59"/>
                      <a:pt x="55" y="6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8" y="77"/>
                      <a:pt x="77" y="80"/>
                      <a:pt x="86" y="80"/>
                    </a:cubicBezTo>
                    <a:cubicBezTo>
                      <a:pt x="108" y="80"/>
                      <a:pt x="126" y="62"/>
                      <a:pt x="126" y="40"/>
                    </a:cubicBezTo>
                    <a:cubicBezTo>
                      <a:pt x="126" y="18"/>
                      <a:pt x="108" y="0"/>
                      <a:pt x="86" y="0"/>
                    </a:cubicBezTo>
                    <a:moveTo>
                      <a:pt x="86" y="72"/>
                    </a:moveTo>
                    <a:cubicBezTo>
                      <a:pt x="69" y="72"/>
                      <a:pt x="54" y="58"/>
                      <a:pt x="54" y="40"/>
                    </a:cubicBezTo>
                    <a:cubicBezTo>
                      <a:pt x="54" y="23"/>
                      <a:pt x="69" y="8"/>
                      <a:pt x="86" y="8"/>
                    </a:cubicBezTo>
                    <a:cubicBezTo>
                      <a:pt x="104" y="8"/>
                      <a:pt x="118" y="23"/>
                      <a:pt x="118" y="40"/>
                    </a:cubicBezTo>
                    <a:cubicBezTo>
                      <a:pt x="118" y="58"/>
                      <a:pt x="104" y="72"/>
                      <a:pt x="86" y="72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9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164"/>
              <p:cNvSpPr>
                <a:spLocks noChangeAspect="1" noEditPoints="1"/>
              </p:cNvSpPr>
              <p:nvPr/>
            </p:nvSpPr>
            <p:spPr bwMode="auto">
              <a:xfrm>
                <a:off x="2996583" y="4247705"/>
                <a:ext cx="251182" cy="219303"/>
              </a:xfrm>
              <a:custGeom>
                <a:avLst/>
                <a:gdLst>
                  <a:gd name="T0" fmla="*/ 110 w 260"/>
                  <a:gd name="T1" fmla="*/ 0 h 227"/>
                  <a:gd name="T2" fmla="*/ 0 w 260"/>
                  <a:gd name="T3" fmla="*/ 0 h 227"/>
                  <a:gd name="T4" fmla="*/ 0 w 260"/>
                  <a:gd name="T5" fmla="*/ 57 h 227"/>
                  <a:gd name="T6" fmla="*/ 0 w 260"/>
                  <a:gd name="T7" fmla="*/ 227 h 227"/>
                  <a:gd name="T8" fmla="*/ 260 w 260"/>
                  <a:gd name="T9" fmla="*/ 227 h 227"/>
                  <a:gd name="T10" fmla="*/ 260 w 260"/>
                  <a:gd name="T11" fmla="*/ 61 h 227"/>
                  <a:gd name="T12" fmla="*/ 260 w 260"/>
                  <a:gd name="T13" fmla="*/ 57 h 227"/>
                  <a:gd name="T14" fmla="*/ 260 w 260"/>
                  <a:gd name="T15" fmla="*/ 16 h 227"/>
                  <a:gd name="T16" fmla="*/ 126 w 260"/>
                  <a:gd name="T17" fmla="*/ 16 h 227"/>
                  <a:gd name="T18" fmla="*/ 110 w 260"/>
                  <a:gd name="T19" fmla="*/ 0 h 227"/>
                  <a:gd name="T20" fmla="*/ 243 w 260"/>
                  <a:gd name="T21" fmla="*/ 57 h 227"/>
                  <a:gd name="T22" fmla="*/ 243 w 260"/>
                  <a:gd name="T23" fmla="*/ 61 h 227"/>
                  <a:gd name="T24" fmla="*/ 243 w 260"/>
                  <a:gd name="T25" fmla="*/ 211 h 227"/>
                  <a:gd name="T26" fmla="*/ 16 w 260"/>
                  <a:gd name="T27" fmla="*/ 211 h 227"/>
                  <a:gd name="T28" fmla="*/ 16 w 260"/>
                  <a:gd name="T29" fmla="*/ 57 h 227"/>
                  <a:gd name="T30" fmla="*/ 16 w 260"/>
                  <a:gd name="T31" fmla="*/ 16 h 227"/>
                  <a:gd name="T32" fmla="*/ 102 w 260"/>
                  <a:gd name="T33" fmla="*/ 16 h 227"/>
                  <a:gd name="T34" fmla="*/ 118 w 260"/>
                  <a:gd name="T35" fmla="*/ 32 h 227"/>
                  <a:gd name="T36" fmla="*/ 243 w 260"/>
                  <a:gd name="T37" fmla="*/ 32 h 227"/>
                  <a:gd name="T38" fmla="*/ 243 w 260"/>
                  <a:gd name="T39" fmla="*/ 5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0" h="227">
                    <a:moveTo>
                      <a:pt x="110" y="0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0" y="227"/>
                    </a:lnTo>
                    <a:lnTo>
                      <a:pt x="260" y="227"/>
                    </a:lnTo>
                    <a:lnTo>
                      <a:pt x="260" y="61"/>
                    </a:lnTo>
                    <a:lnTo>
                      <a:pt x="260" y="57"/>
                    </a:lnTo>
                    <a:lnTo>
                      <a:pt x="260" y="16"/>
                    </a:lnTo>
                    <a:lnTo>
                      <a:pt x="126" y="16"/>
                    </a:lnTo>
                    <a:lnTo>
                      <a:pt x="110" y="0"/>
                    </a:lnTo>
                    <a:close/>
                    <a:moveTo>
                      <a:pt x="243" y="57"/>
                    </a:moveTo>
                    <a:lnTo>
                      <a:pt x="243" y="61"/>
                    </a:lnTo>
                    <a:lnTo>
                      <a:pt x="243" y="211"/>
                    </a:lnTo>
                    <a:lnTo>
                      <a:pt x="16" y="211"/>
                    </a:lnTo>
                    <a:lnTo>
                      <a:pt x="16" y="57"/>
                    </a:lnTo>
                    <a:lnTo>
                      <a:pt x="16" y="16"/>
                    </a:lnTo>
                    <a:lnTo>
                      <a:pt x="102" y="16"/>
                    </a:lnTo>
                    <a:lnTo>
                      <a:pt x="118" y="32"/>
                    </a:lnTo>
                    <a:lnTo>
                      <a:pt x="243" y="32"/>
                    </a:lnTo>
                    <a:lnTo>
                      <a:pt x="243" y="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706"/>
              <p:cNvSpPr>
                <a:spLocks noChangeAspect="1" noEditPoints="1"/>
              </p:cNvSpPr>
              <p:nvPr/>
            </p:nvSpPr>
            <p:spPr bwMode="auto">
              <a:xfrm>
                <a:off x="3522137" y="4237436"/>
                <a:ext cx="239841" cy="239841"/>
              </a:xfrm>
              <a:custGeom>
                <a:avLst/>
                <a:gdLst>
                  <a:gd name="T0" fmla="*/ 138 w 207"/>
                  <a:gd name="T1" fmla="*/ 169 h 207"/>
                  <a:gd name="T2" fmla="*/ 151 w 207"/>
                  <a:gd name="T3" fmla="*/ 181 h 207"/>
                  <a:gd name="T4" fmla="*/ 184 w 207"/>
                  <a:gd name="T5" fmla="*/ 142 h 207"/>
                  <a:gd name="T6" fmla="*/ 77 w 207"/>
                  <a:gd name="T7" fmla="*/ 142 h 207"/>
                  <a:gd name="T8" fmla="*/ 92 w 207"/>
                  <a:gd name="T9" fmla="*/ 188 h 207"/>
                  <a:gd name="T10" fmla="*/ 115 w 207"/>
                  <a:gd name="T11" fmla="*/ 188 h 207"/>
                  <a:gd name="T12" fmla="*/ 130 w 207"/>
                  <a:gd name="T13" fmla="*/ 142 h 207"/>
                  <a:gd name="T14" fmla="*/ 21 w 207"/>
                  <a:gd name="T15" fmla="*/ 142 h 207"/>
                  <a:gd name="T16" fmla="*/ 55 w 207"/>
                  <a:gd name="T17" fmla="*/ 181 h 207"/>
                  <a:gd name="T18" fmla="*/ 69 w 207"/>
                  <a:gd name="T19" fmla="*/ 169 h 207"/>
                  <a:gd name="T20" fmla="*/ 21 w 207"/>
                  <a:gd name="T21" fmla="*/ 142 h 207"/>
                  <a:gd name="T22" fmla="*/ 148 w 207"/>
                  <a:gd name="T23" fmla="*/ 104 h 207"/>
                  <a:gd name="T24" fmla="*/ 190 w 207"/>
                  <a:gd name="T25" fmla="*/ 131 h 207"/>
                  <a:gd name="T26" fmla="*/ 194 w 207"/>
                  <a:gd name="T27" fmla="*/ 104 h 207"/>
                  <a:gd name="T28" fmla="*/ 190 w 207"/>
                  <a:gd name="T29" fmla="*/ 79 h 207"/>
                  <a:gd name="T30" fmla="*/ 75 w 207"/>
                  <a:gd name="T31" fmla="*/ 79 h 207"/>
                  <a:gd name="T32" fmla="*/ 73 w 207"/>
                  <a:gd name="T33" fmla="*/ 104 h 207"/>
                  <a:gd name="T34" fmla="*/ 75 w 207"/>
                  <a:gd name="T35" fmla="*/ 131 h 207"/>
                  <a:gd name="T36" fmla="*/ 134 w 207"/>
                  <a:gd name="T37" fmla="*/ 117 h 207"/>
                  <a:gd name="T38" fmla="*/ 134 w 207"/>
                  <a:gd name="T39" fmla="*/ 90 h 207"/>
                  <a:gd name="T40" fmla="*/ 75 w 207"/>
                  <a:gd name="T41" fmla="*/ 79 h 207"/>
                  <a:gd name="T42" fmla="*/ 13 w 207"/>
                  <a:gd name="T43" fmla="*/ 90 h 207"/>
                  <a:gd name="T44" fmla="*/ 13 w 207"/>
                  <a:gd name="T45" fmla="*/ 117 h 207"/>
                  <a:gd name="T46" fmla="*/ 61 w 207"/>
                  <a:gd name="T47" fmla="*/ 131 h 207"/>
                  <a:gd name="T48" fmla="*/ 61 w 207"/>
                  <a:gd name="T49" fmla="*/ 79 h 207"/>
                  <a:gd name="T50" fmla="*/ 128 w 207"/>
                  <a:gd name="T51" fmla="*/ 17 h 207"/>
                  <a:gd name="T52" fmla="*/ 144 w 207"/>
                  <a:gd name="T53" fmla="*/ 65 h 207"/>
                  <a:gd name="T54" fmla="*/ 171 w 207"/>
                  <a:gd name="T55" fmla="*/ 44 h 207"/>
                  <a:gd name="T56" fmla="*/ 128 w 207"/>
                  <a:gd name="T57" fmla="*/ 17 h 207"/>
                  <a:gd name="T58" fmla="*/ 55 w 207"/>
                  <a:gd name="T59" fmla="*/ 27 h 207"/>
                  <a:gd name="T60" fmla="*/ 21 w 207"/>
                  <a:gd name="T61" fmla="*/ 65 h 207"/>
                  <a:gd name="T62" fmla="*/ 69 w 207"/>
                  <a:gd name="T63" fmla="*/ 38 h 207"/>
                  <a:gd name="T64" fmla="*/ 103 w 207"/>
                  <a:gd name="T65" fmla="*/ 13 h 207"/>
                  <a:gd name="T66" fmla="*/ 82 w 207"/>
                  <a:gd name="T67" fmla="*/ 38 h 207"/>
                  <a:gd name="T68" fmla="*/ 130 w 207"/>
                  <a:gd name="T69" fmla="*/ 65 h 207"/>
                  <a:gd name="T70" fmla="*/ 115 w 207"/>
                  <a:gd name="T71" fmla="*/ 19 h 207"/>
                  <a:gd name="T72" fmla="*/ 103 w 207"/>
                  <a:gd name="T73" fmla="*/ 0 h 207"/>
                  <a:gd name="T74" fmla="*/ 165 w 207"/>
                  <a:gd name="T75" fmla="*/ 21 h 207"/>
                  <a:gd name="T76" fmla="*/ 201 w 207"/>
                  <a:gd name="T77" fmla="*/ 71 h 207"/>
                  <a:gd name="T78" fmla="*/ 201 w 207"/>
                  <a:gd name="T79" fmla="*/ 136 h 207"/>
                  <a:gd name="T80" fmla="*/ 165 w 207"/>
                  <a:gd name="T81" fmla="*/ 188 h 207"/>
                  <a:gd name="T82" fmla="*/ 103 w 207"/>
                  <a:gd name="T83" fmla="*/ 207 h 207"/>
                  <a:gd name="T84" fmla="*/ 42 w 207"/>
                  <a:gd name="T85" fmla="*/ 188 h 207"/>
                  <a:gd name="T86" fmla="*/ 5 w 207"/>
                  <a:gd name="T87" fmla="*/ 136 h 207"/>
                  <a:gd name="T88" fmla="*/ 5 w 207"/>
                  <a:gd name="T89" fmla="*/ 71 h 207"/>
                  <a:gd name="T90" fmla="*/ 42 w 207"/>
                  <a:gd name="T91" fmla="*/ 21 h 207"/>
                  <a:gd name="T92" fmla="*/ 103 w 207"/>
                  <a:gd name="T93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207">
                    <a:moveTo>
                      <a:pt x="144" y="142"/>
                    </a:moveTo>
                    <a:lnTo>
                      <a:pt x="138" y="169"/>
                    </a:lnTo>
                    <a:lnTo>
                      <a:pt x="128" y="192"/>
                    </a:lnTo>
                    <a:lnTo>
                      <a:pt x="151" y="181"/>
                    </a:lnTo>
                    <a:lnTo>
                      <a:pt x="171" y="165"/>
                    </a:lnTo>
                    <a:lnTo>
                      <a:pt x="184" y="142"/>
                    </a:lnTo>
                    <a:lnTo>
                      <a:pt x="144" y="142"/>
                    </a:lnTo>
                    <a:close/>
                    <a:moveTo>
                      <a:pt x="77" y="142"/>
                    </a:moveTo>
                    <a:lnTo>
                      <a:pt x="82" y="171"/>
                    </a:lnTo>
                    <a:lnTo>
                      <a:pt x="92" y="188"/>
                    </a:lnTo>
                    <a:lnTo>
                      <a:pt x="103" y="194"/>
                    </a:lnTo>
                    <a:lnTo>
                      <a:pt x="115" y="188"/>
                    </a:lnTo>
                    <a:lnTo>
                      <a:pt x="125" y="171"/>
                    </a:lnTo>
                    <a:lnTo>
                      <a:pt x="130" y="142"/>
                    </a:lnTo>
                    <a:lnTo>
                      <a:pt x="77" y="142"/>
                    </a:lnTo>
                    <a:close/>
                    <a:moveTo>
                      <a:pt x="21" y="142"/>
                    </a:moveTo>
                    <a:lnTo>
                      <a:pt x="36" y="165"/>
                    </a:lnTo>
                    <a:lnTo>
                      <a:pt x="55" y="181"/>
                    </a:lnTo>
                    <a:lnTo>
                      <a:pt x="78" y="192"/>
                    </a:lnTo>
                    <a:lnTo>
                      <a:pt x="69" y="169"/>
                    </a:lnTo>
                    <a:lnTo>
                      <a:pt x="63" y="142"/>
                    </a:lnTo>
                    <a:lnTo>
                      <a:pt x="21" y="142"/>
                    </a:lnTo>
                    <a:close/>
                    <a:moveTo>
                      <a:pt x="146" y="79"/>
                    </a:moveTo>
                    <a:lnTo>
                      <a:pt x="148" y="104"/>
                    </a:lnTo>
                    <a:lnTo>
                      <a:pt x="146" y="131"/>
                    </a:lnTo>
                    <a:lnTo>
                      <a:pt x="190" y="131"/>
                    </a:lnTo>
                    <a:lnTo>
                      <a:pt x="194" y="117"/>
                    </a:lnTo>
                    <a:lnTo>
                      <a:pt x="194" y="104"/>
                    </a:lnTo>
                    <a:lnTo>
                      <a:pt x="194" y="90"/>
                    </a:lnTo>
                    <a:lnTo>
                      <a:pt x="190" y="79"/>
                    </a:lnTo>
                    <a:lnTo>
                      <a:pt x="146" y="79"/>
                    </a:lnTo>
                    <a:close/>
                    <a:moveTo>
                      <a:pt x="75" y="79"/>
                    </a:moveTo>
                    <a:lnTo>
                      <a:pt x="73" y="90"/>
                    </a:lnTo>
                    <a:lnTo>
                      <a:pt x="73" y="104"/>
                    </a:lnTo>
                    <a:lnTo>
                      <a:pt x="73" y="117"/>
                    </a:lnTo>
                    <a:lnTo>
                      <a:pt x="75" y="131"/>
                    </a:lnTo>
                    <a:lnTo>
                      <a:pt x="132" y="131"/>
                    </a:lnTo>
                    <a:lnTo>
                      <a:pt x="134" y="117"/>
                    </a:lnTo>
                    <a:lnTo>
                      <a:pt x="134" y="104"/>
                    </a:lnTo>
                    <a:lnTo>
                      <a:pt x="134" y="90"/>
                    </a:lnTo>
                    <a:lnTo>
                      <a:pt x="132" y="79"/>
                    </a:lnTo>
                    <a:lnTo>
                      <a:pt x="75" y="79"/>
                    </a:lnTo>
                    <a:close/>
                    <a:moveTo>
                      <a:pt x="17" y="79"/>
                    </a:moveTo>
                    <a:lnTo>
                      <a:pt x="13" y="90"/>
                    </a:lnTo>
                    <a:lnTo>
                      <a:pt x="13" y="104"/>
                    </a:lnTo>
                    <a:lnTo>
                      <a:pt x="13" y="117"/>
                    </a:lnTo>
                    <a:lnTo>
                      <a:pt x="17" y="131"/>
                    </a:lnTo>
                    <a:lnTo>
                      <a:pt x="61" y="131"/>
                    </a:lnTo>
                    <a:lnTo>
                      <a:pt x="59" y="104"/>
                    </a:lnTo>
                    <a:lnTo>
                      <a:pt x="61" y="79"/>
                    </a:lnTo>
                    <a:lnTo>
                      <a:pt x="17" y="79"/>
                    </a:lnTo>
                    <a:close/>
                    <a:moveTo>
                      <a:pt x="128" y="17"/>
                    </a:moveTo>
                    <a:lnTo>
                      <a:pt x="138" y="38"/>
                    </a:lnTo>
                    <a:lnTo>
                      <a:pt x="144" y="65"/>
                    </a:lnTo>
                    <a:lnTo>
                      <a:pt x="184" y="65"/>
                    </a:lnTo>
                    <a:lnTo>
                      <a:pt x="171" y="44"/>
                    </a:lnTo>
                    <a:lnTo>
                      <a:pt x="151" y="27"/>
                    </a:lnTo>
                    <a:lnTo>
                      <a:pt x="128" y="17"/>
                    </a:lnTo>
                    <a:close/>
                    <a:moveTo>
                      <a:pt x="78" y="17"/>
                    </a:moveTo>
                    <a:lnTo>
                      <a:pt x="55" y="27"/>
                    </a:lnTo>
                    <a:lnTo>
                      <a:pt x="36" y="44"/>
                    </a:lnTo>
                    <a:lnTo>
                      <a:pt x="21" y="65"/>
                    </a:lnTo>
                    <a:lnTo>
                      <a:pt x="63" y="65"/>
                    </a:lnTo>
                    <a:lnTo>
                      <a:pt x="69" y="38"/>
                    </a:lnTo>
                    <a:lnTo>
                      <a:pt x="78" y="17"/>
                    </a:lnTo>
                    <a:close/>
                    <a:moveTo>
                      <a:pt x="103" y="13"/>
                    </a:moveTo>
                    <a:lnTo>
                      <a:pt x="92" y="19"/>
                    </a:lnTo>
                    <a:lnTo>
                      <a:pt x="82" y="38"/>
                    </a:lnTo>
                    <a:lnTo>
                      <a:pt x="77" y="65"/>
                    </a:lnTo>
                    <a:lnTo>
                      <a:pt x="130" y="65"/>
                    </a:lnTo>
                    <a:lnTo>
                      <a:pt x="125" y="38"/>
                    </a:lnTo>
                    <a:lnTo>
                      <a:pt x="115" y="19"/>
                    </a:lnTo>
                    <a:lnTo>
                      <a:pt x="103" y="13"/>
                    </a:lnTo>
                    <a:close/>
                    <a:moveTo>
                      <a:pt x="103" y="0"/>
                    </a:moveTo>
                    <a:lnTo>
                      <a:pt x="136" y="6"/>
                    </a:lnTo>
                    <a:lnTo>
                      <a:pt x="165" y="21"/>
                    </a:lnTo>
                    <a:lnTo>
                      <a:pt x="186" y="42"/>
                    </a:lnTo>
                    <a:lnTo>
                      <a:pt x="201" y="71"/>
                    </a:lnTo>
                    <a:lnTo>
                      <a:pt x="207" y="104"/>
                    </a:lnTo>
                    <a:lnTo>
                      <a:pt x="201" y="136"/>
                    </a:lnTo>
                    <a:lnTo>
                      <a:pt x="186" y="165"/>
                    </a:lnTo>
                    <a:lnTo>
                      <a:pt x="165" y="188"/>
                    </a:lnTo>
                    <a:lnTo>
                      <a:pt x="136" y="202"/>
                    </a:lnTo>
                    <a:lnTo>
                      <a:pt x="103" y="207"/>
                    </a:lnTo>
                    <a:lnTo>
                      <a:pt x="71" y="202"/>
                    </a:lnTo>
                    <a:lnTo>
                      <a:pt x="42" y="188"/>
                    </a:lnTo>
                    <a:lnTo>
                      <a:pt x="21" y="165"/>
                    </a:lnTo>
                    <a:lnTo>
                      <a:pt x="5" y="136"/>
                    </a:lnTo>
                    <a:lnTo>
                      <a:pt x="0" y="104"/>
                    </a:lnTo>
                    <a:lnTo>
                      <a:pt x="5" y="71"/>
                    </a:lnTo>
                    <a:lnTo>
                      <a:pt x="21" y="42"/>
                    </a:lnTo>
                    <a:lnTo>
                      <a:pt x="42" y="21"/>
                    </a:lnTo>
                    <a:lnTo>
                      <a:pt x="71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169"/>
              <p:cNvSpPr>
                <a:spLocks noChangeAspect="1" noEditPoints="1"/>
              </p:cNvSpPr>
              <p:nvPr/>
            </p:nvSpPr>
            <p:spPr bwMode="auto">
              <a:xfrm>
                <a:off x="1016090" y="3084601"/>
                <a:ext cx="426140" cy="209350"/>
              </a:xfrm>
              <a:custGeom>
                <a:avLst/>
                <a:gdLst>
                  <a:gd name="T0" fmla="*/ 194 w 198"/>
                  <a:gd name="T1" fmla="*/ 81 h 97"/>
                  <a:gd name="T2" fmla="*/ 194 w 198"/>
                  <a:gd name="T3" fmla="*/ 65 h 97"/>
                  <a:gd name="T4" fmla="*/ 182 w 198"/>
                  <a:gd name="T5" fmla="*/ 53 h 97"/>
                  <a:gd name="T6" fmla="*/ 164 w 198"/>
                  <a:gd name="T7" fmla="*/ 53 h 97"/>
                  <a:gd name="T8" fmla="*/ 140 w 198"/>
                  <a:gd name="T9" fmla="*/ 29 h 97"/>
                  <a:gd name="T10" fmla="*/ 118 w 198"/>
                  <a:gd name="T11" fmla="*/ 29 h 97"/>
                  <a:gd name="T12" fmla="*/ 118 w 198"/>
                  <a:gd name="T13" fmla="*/ 0 h 97"/>
                  <a:gd name="T14" fmla="*/ 8 w 198"/>
                  <a:gd name="T15" fmla="*/ 0 h 97"/>
                  <a:gd name="T16" fmla="*/ 8 w 198"/>
                  <a:gd name="T17" fmla="*/ 73 h 97"/>
                  <a:gd name="T18" fmla="*/ 0 w 198"/>
                  <a:gd name="T19" fmla="*/ 73 h 97"/>
                  <a:gd name="T20" fmla="*/ 0 w 198"/>
                  <a:gd name="T21" fmla="*/ 81 h 97"/>
                  <a:gd name="T22" fmla="*/ 8 w 198"/>
                  <a:gd name="T23" fmla="*/ 81 h 97"/>
                  <a:gd name="T24" fmla="*/ 8 w 198"/>
                  <a:gd name="T25" fmla="*/ 89 h 97"/>
                  <a:gd name="T26" fmla="*/ 32 w 198"/>
                  <a:gd name="T27" fmla="*/ 89 h 97"/>
                  <a:gd name="T28" fmla="*/ 44 w 198"/>
                  <a:gd name="T29" fmla="*/ 97 h 97"/>
                  <a:gd name="T30" fmla="*/ 55 w 198"/>
                  <a:gd name="T31" fmla="*/ 89 h 97"/>
                  <a:gd name="T32" fmla="*/ 114 w 198"/>
                  <a:gd name="T33" fmla="*/ 89 h 97"/>
                  <a:gd name="T34" fmla="*/ 118 w 198"/>
                  <a:gd name="T35" fmla="*/ 89 h 97"/>
                  <a:gd name="T36" fmla="*/ 159 w 198"/>
                  <a:gd name="T37" fmla="*/ 89 h 97"/>
                  <a:gd name="T38" fmla="*/ 170 w 198"/>
                  <a:gd name="T39" fmla="*/ 97 h 97"/>
                  <a:gd name="T40" fmla="*/ 181 w 198"/>
                  <a:gd name="T41" fmla="*/ 89 h 97"/>
                  <a:gd name="T42" fmla="*/ 198 w 198"/>
                  <a:gd name="T43" fmla="*/ 89 h 97"/>
                  <a:gd name="T44" fmla="*/ 198 w 198"/>
                  <a:gd name="T45" fmla="*/ 81 h 97"/>
                  <a:gd name="T46" fmla="*/ 194 w 198"/>
                  <a:gd name="T47" fmla="*/ 81 h 97"/>
                  <a:gd name="T48" fmla="*/ 44 w 198"/>
                  <a:gd name="T49" fmla="*/ 89 h 97"/>
                  <a:gd name="T50" fmla="*/ 40 w 198"/>
                  <a:gd name="T51" fmla="*/ 85 h 97"/>
                  <a:gd name="T52" fmla="*/ 44 w 198"/>
                  <a:gd name="T53" fmla="*/ 81 h 97"/>
                  <a:gd name="T54" fmla="*/ 48 w 198"/>
                  <a:gd name="T55" fmla="*/ 85 h 97"/>
                  <a:gd name="T56" fmla="*/ 44 w 198"/>
                  <a:gd name="T57" fmla="*/ 89 h 97"/>
                  <a:gd name="T58" fmla="*/ 110 w 198"/>
                  <a:gd name="T59" fmla="*/ 81 h 97"/>
                  <a:gd name="T60" fmla="*/ 55 w 198"/>
                  <a:gd name="T61" fmla="*/ 81 h 97"/>
                  <a:gd name="T62" fmla="*/ 44 w 198"/>
                  <a:gd name="T63" fmla="*/ 73 h 97"/>
                  <a:gd name="T64" fmla="*/ 32 w 198"/>
                  <a:gd name="T65" fmla="*/ 81 h 97"/>
                  <a:gd name="T66" fmla="*/ 16 w 198"/>
                  <a:gd name="T67" fmla="*/ 81 h 97"/>
                  <a:gd name="T68" fmla="*/ 16 w 198"/>
                  <a:gd name="T69" fmla="*/ 8 h 97"/>
                  <a:gd name="T70" fmla="*/ 110 w 198"/>
                  <a:gd name="T71" fmla="*/ 8 h 97"/>
                  <a:gd name="T72" fmla="*/ 110 w 198"/>
                  <a:gd name="T73" fmla="*/ 81 h 97"/>
                  <a:gd name="T74" fmla="*/ 136 w 198"/>
                  <a:gd name="T75" fmla="*/ 37 h 97"/>
                  <a:gd name="T76" fmla="*/ 152 w 198"/>
                  <a:gd name="T77" fmla="*/ 53 h 97"/>
                  <a:gd name="T78" fmla="*/ 118 w 198"/>
                  <a:gd name="T79" fmla="*/ 53 h 97"/>
                  <a:gd name="T80" fmla="*/ 118 w 198"/>
                  <a:gd name="T81" fmla="*/ 37 h 97"/>
                  <a:gd name="T82" fmla="*/ 136 w 198"/>
                  <a:gd name="T83" fmla="*/ 37 h 97"/>
                  <a:gd name="T84" fmla="*/ 170 w 198"/>
                  <a:gd name="T85" fmla="*/ 89 h 97"/>
                  <a:gd name="T86" fmla="*/ 166 w 198"/>
                  <a:gd name="T87" fmla="*/ 85 h 97"/>
                  <a:gd name="T88" fmla="*/ 170 w 198"/>
                  <a:gd name="T89" fmla="*/ 81 h 97"/>
                  <a:gd name="T90" fmla="*/ 174 w 198"/>
                  <a:gd name="T91" fmla="*/ 85 h 97"/>
                  <a:gd name="T92" fmla="*/ 170 w 198"/>
                  <a:gd name="T93" fmla="*/ 89 h 97"/>
                  <a:gd name="T94" fmla="*/ 186 w 198"/>
                  <a:gd name="T95" fmla="*/ 81 h 97"/>
                  <a:gd name="T96" fmla="*/ 181 w 198"/>
                  <a:gd name="T97" fmla="*/ 81 h 97"/>
                  <a:gd name="T98" fmla="*/ 170 w 198"/>
                  <a:gd name="T99" fmla="*/ 73 h 97"/>
                  <a:gd name="T100" fmla="*/ 159 w 198"/>
                  <a:gd name="T101" fmla="*/ 81 h 97"/>
                  <a:gd name="T102" fmla="*/ 118 w 198"/>
                  <a:gd name="T103" fmla="*/ 81 h 97"/>
                  <a:gd name="T104" fmla="*/ 118 w 198"/>
                  <a:gd name="T105" fmla="*/ 61 h 97"/>
                  <a:gd name="T106" fmla="*/ 182 w 198"/>
                  <a:gd name="T107" fmla="*/ 61 h 97"/>
                  <a:gd name="T108" fmla="*/ 186 w 198"/>
                  <a:gd name="T109" fmla="*/ 65 h 97"/>
                  <a:gd name="T110" fmla="*/ 186 w 198"/>
                  <a:gd name="T111" fmla="*/ 8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8" h="97">
                    <a:moveTo>
                      <a:pt x="194" y="81"/>
                    </a:moveTo>
                    <a:cubicBezTo>
                      <a:pt x="194" y="65"/>
                      <a:pt x="194" y="65"/>
                      <a:pt x="194" y="65"/>
                    </a:cubicBezTo>
                    <a:cubicBezTo>
                      <a:pt x="194" y="58"/>
                      <a:pt x="189" y="53"/>
                      <a:pt x="182" y="53"/>
                    </a:cubicBezTo>
                    <a:cubicBezTo>
                      <a:pt x="164" y="53"/>
                      <a:pt x="164" y="53"/>
                      <a:pt x="164" y="53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18" y="29"/>
                      <a:pt x="118" y="29"/>
                      <a:pt x="118" y="2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4" y="94"/>
                      <a:pt x="39" y="97"/>
                      <a:pt x="44" y="97"/>
                    </a:cubicBezTo>
                    <a:cubicBezTo>
                      <a:pt x="49" y="97"/>
                      <a:pt x="54" y="94"/>
                      <a:pt x="55" y="89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59" y="89"/>
                      <a:pt x="159" y="89"/>
                      <a:pt x="159" y="89"/>
                    </a:cubicBezTo>
                    <a:cubicBezTo>
                      <a:pt x="160" y="94"/>
                      <a:pt x="165" y="97"/>
                      <a:pt x="170" y="97"/>
                    </a:cubicBezTo>
                    <a:cubicBezTo>
                      <a:pt x="175" y="97"/>
                      <a:pt x="180" y="94"/>
                      <a:pt x="181" y="89"/>
                    </a:cubicBezTo>
                    <a:cubicBezTo>
                      <a:pt x="198" y="89"/>
                      <a:pt x="198" y="89"/>
                      <a:pt x="198" y="89"/>
                    </a:cubicBezTo>
                    <a:cubicBezTo>
                      <a:pt x="198" y="81"/>
                      <a:pt x="198" y="81"/>
                      <a:pt x="198" y="81"/>
                    </a:cubicBezTo>
                    <a:lnTo>
                      <a:pt x="194" y="81"/>
                    </a:lnTo>
                    <a:close/>
                    <a:moveTo>
                      <a:pt x="44" y="89"/>
                    </a:moveTo>
                    <a:cubicBezTo>
                      <a:pt x="42" y="89"/>
                      <a:pt x="40" y="87"/>
                      <a:pt x="40" y="85"/>
                    </a:cubicBezTo>
                    <a:cubicBezTo>
                      <a:pt x="40" y="83"/>
                      <a:pt x="42" y="81"/>
                      <a:pt x="44" y="81"/>
                    </a:cubicBezTo>
                    <a:cubicBezTo>
                      <a:pt x="46" y="81"/>
                      <a:pt x="48" y="83"/>
                      <a:pt x="48" y="85"/>
                    </a:cubicBezTo>
                    <a:cubicBezTo>
                      <a:pt x="48" y="87"/>
                      <a:pt x="46" y="89"/>
                      <a:pt x="44" y="89"/>
                    </a:cubicBezTo>
                    <a:close/>
                    <a:moveTo>
                      <a:pt x="110" y="81"/>
                    </a:moveTo>
                    <a:cubicBezTo>
                      <a:pt x="55" y="81"/>
                      <a:pt x="55" y="81"/>
                      <a:pt x="55" y="81"/>
                    </a:cubicBezTo>
                    <a:cubicBezTo>
                      <a:pt x="54" y="76"/>
                      <a:pt x="49" y="73"/>
                      <a:pt x="44" y="73"/>
                    </a:cubicBezTo>
                    <a:cubicBezTo>
                      <a:pt x="39" y="73"/>
                      <a:pt x="34" y="76"/>
                      <a:pt x="32" y="81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0" y="8"/>
                      <a:pt x="110" y="8"/>
                      <a:pt x="110" y="8"/>
                    </a:cubicBezTo>
                    <a:lnTo>
                      <a:pt x="110" y="81"/>
                    </a:lnTo>
                    <a:close/>
                    <a:moveTo>
                      <a:pt x="136" y="37"/>
                    </a:moveTo>
                    <a:cubicBezTo>
                      <a:pt x="152" y="53"/>
                      <a:pt x="152" y="53"/>
                      <a:pt x="152" y="53"/>
                    </a:cubicBezTo>
                    <a:cubicBezTo>
                      <a:pt x="118" y="53"/>
                      <a:pt x="118" y="53"/>
                      <a:pt x="118" y="53"/>
                    </a:cubicBezTo>
                    <a:cubicBezTo>
                      <a:pt x="118" y="37"/>
                      <a:pt x="118" y="37"/>
                      <a:pt x="118" y="37"/>
                    </a:cubicBezTo>
                    <a:lnTo>
                      <a:pt x="136" y="37"/>
                    </a:lnTo>
                    <a:close/>
                    <a:moveTo>
                      <a:pt x="170" y="89"/>
                    </a:moveTo>
                    <a:cubicBezTo>
                      <a:pt x="168" y="89"/>
                      <a:pt x="166" y="87"/>
                      <a:pt x="166" y="85"/>
                    </a:cubicBezTo>
                    <a:cubicBezTo>
                      <a:pt x="166" y="83"/>
                      <a:pt x="168" y="81"/>
                      <a:pt x="170" y="81"/>
                    </a:cubicBezTo>
                    <a:cubicBezTo>
                      <a:pt x="172" y="81"/>
                      <a:pt x="174" y="83"/>
                      <a:pt x="174" y="85"/>
                    </a:cubicBezTo>
                    <a:cubicBezTo>
                      <a:pt x="174" y="87"/>
                      <a:pt x="172" y="89"/>
                      <a:pt x="170" y="89"/>
                    </a:cubicBezTo>
                    <a:close/>
                    <a:moveTo>
                      <a:pt x="186" y="81"/>
                    </a:moveTo>
                    <a:cubicBezTo>
                      <a:pt x="181" y="81"/>
                      <a:pt x="181" y="81"/>
                      <a:pt x="181" y="81"/>
                    </a:cubicBezTo>
                    <a:cubicBezTo>
                      <a:pt x="180" y="76"/>
                      <a:pt x="175" y="73"/>
                      <a:pt x="170" y="73"/>
                    </a:cubicBezTo>
                    <a:cubicBezTo>
                      <a:pt x="165" y="73"/>
                      <a:pt x="160" y="76"/>
                      <a:pt x="159" y="81"/>
                    </a:cubicBezTo>
                    <a:cubicBezTo>
                      <a:pt x="118" y="81"/>
                      <a:pt x="118" y="81"/>
                      <a:pt x="118" y="81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82" y="61"/>
                      <a:pt x="182" y="61"/>
                      <a:pt x="182" y="61"/>
                    </a:cubicBezTo>
                    <a:cubicBezTo>
                      <a:pt x="184" y="61"/>
                      <a:pt x="186" y="63"/>
                      <a:pt x="186" y="65"/>
                    </a:cubicBezTo>
                    <a:lnTo>
                      <a:pt x="186" y="8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89606" tIns="44804" rIns="89606" bIns="44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6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  <p:grpSp>
            <p:nvGrpSpPr>
              <p:cNvPr id="125" name="Group 124"/>
              <p:cNvGrpSpPr>
                <a:grpSpLocks noChangeAspect="1"/>
              </p:cNvGrpSpPr>
              <p:nvPr/>
            </p:nvGrpSpPr>
            <p:grpSpPr>
              <a:xfrm>
                <a:off x="1729481" y="3079819"/>
                <a:ext cx="269924" cy="218914"/>
                <a:chOff x="8177213" y="4497388"/>
                <a:chExt cx="403225" cy="327025"/>
              </a:xfrm>
              <a:solidFill>
                <a:schemeClr val="tx1"/>
              </a:solidFill>
            </p:grpSpPr>
            <p:sp>
              <p:nvSpPr>
                <p:cNvPr id="126" name="Freeform 156"/>
                <p:cNvSpPr>
                  <a:spLocks noEditPoints="1"/>
                </p:cNvSpPr>
                <p:nvPr/>
              </p:nvSpPr>
              <p:spPr bwMode="auto">
                <a:xfrm>
                  <a:off x="8177213" y="4497388"/>
                  <a:ext cx="403225" cy="327025"/>
                </a:xfrm>
                <a:custGeom>
                  <a:avLst/>
                  <a:gdLst>
                    <a:gd name="T0" fmla="*/ 0 w 254"/>
                    <a:gd name="T1" fmla="*/ 206 h 206"/>
                    <a:gd name="T2" fmla="*/ 254 w 254"/>
                    <a:gd name="T3" fmla="*/ 206 h 206"/>
                    <a:gd name="T4" fmla="*/ 254 w 254"/>
                    <a:gd name="T5" fmla="*/ 0 h 206"/>
                    <a:gd name="T6" fmla="*/ 0 w 254"/>
                    <a:gd name="T7" fmla="*/ 0 h 206"/>
                    <a:gd name="T8" fmla="*/ 0 w 254"/>
                    <a:gd name="T9" fmla="*/ 206 h 206"/>
                    <a:gd name="T10" fmla="*/ 16 w 254"/>
                    <a:gd name="T11" fmla="*/ 16 h 206"/>
                    <a:gd name="T12" fmla="*/ 32 w 254"/>
                    <a:gd name="T13" fmla="*/ 16 h 206"/>
                    <a:gd name="T14" fmla="*/ 32 w 254"/>
                    <a:gd name="T15" fmla="*/ 32 h 206"/>
                    <a:gd name="T16" fmla="*/ 48 w 254"/>
                    <a:gd name="T17" fmla="*/ 32 h 206"/>
                    <a:gd name="T18" fmla="*/ 48 w 254"/>
                    <a:gd name="T19" fmla="*/ 16 h 206"/>
                    <a:gd name="T20" fmla="*/ 206 w 254"/>
                    <a:gd name="T21" fmla="*/ 16 h 206"/>
                    <a:gd name="T22" fmla="*/ 206 w 254"/>
                    <a:gd name="T23" fmla="*/ 32 h 206"/>
                    <a:gd name="T24" fmla="*/ 222 w 254"/>
                    <a:gd name="T25" fmla="*/ 32 h 206"/>
                    <a:gd name="T26" fmla="*/ 222 w 254"/>
                    <a:gd name="T27" fmla="*/ 16 h 206"/>
                    <a:gd name="T28" fmla="*/ 238 w 254"/>
                    <a:gd name="T29" fmla="*/ 16 h 206"/>
                    <a:gd name="T30" fmla="*/ 238 w 254"/>
                    <a:gd name="T31" fmla="*/ 190 h 206"/>
                    <a:gd name="T32" fmla="*/ 16 w 254"/>
                    <a:gd name="T33" fmla="*/ 190 h 206"/>
                    <a:gd name="T34" fmla="*/ 16 w 254"/>
                    <a:gd name="T35" fmla="*/ 16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54" h="206">
                      <a:moveTo>
                        <a:pt x="0" y="206"/>
                      </a:moveTo>
                      <a:lnTo>
                        <a:pt x="254" y="206"/>
                      </a:lnTo>
                      <a:lnTo>
                        <a:pt x="254" y="0"/>
                      </a:lnTo>
                      <a:lnTo>
                        <a:pt x="0" y="0"/>
                      </a:lnTo>
                      <a:lnTo>
                        <a:pt x="0" y="206"/>
                      </a:lnTo>
                      <a:close/>
                      <a:moveTo>
                        <a:pt x="16" y="16"/>
                      </a:moveTo>
                      <a:lnTo>
                        <a:pt x="32" y="16"/>
                      </a:lnTo>
                      <a:lnTo>
                        <a:pt x="32" y="32"/>
                      </a:lnTo>
                      <a:lnTo>
                        <a:pt x="48" y="32"/>
                      </a:lnTo>
                      <a:lnTo>
                        <a:pt x="48" y="16"/>
                      </a:lnTo>
                      <a:lnTo>
                        <a:pt x="206" y="16"/>
                      </a:lnTo>
                      <a:lnTo>
                        <a:pt x="206" y="32"/>
                      </a:lnTo>
                      <a:lnTo>
                        <a:pt x="222" y="32"/>
                      </a:lnTo>
                      <a:lnTo>
                        <a:pt x="222" y="16"/>
                      </a:lnTo>
                      <a:lnTo>
                        <a:pt x="238" y="16"/>
                      </a:lnTo>
                      <a:lnTo>
                        <a:pt x="238" y="190"/>
                      </a:lnTo>
                      <a:lnTo>
                        <a:pt x="16" y="190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Rectangle 157"/>
                <p:cNvSpPr>
                  <a:spLocks noChangeArrowheads="1"/>
                </p:cNvSpPr>
                <p:nvPr/>
              </p:nvSpPr>
              <p:spPr bwMode="auto">
                <a:xfrm>
                  <a:off x="8228013" y="45720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Rectangle 158"/>
                <p:cNvSpPr>
                  <a:spLocks noChangeArrowheads="1"/>
                </p:cNvSpPr>
                <p:nvPr/>
              </p:nvSpPr>
              <p:spPr bwMode="auto">
                <a:xfrm>
                  <a:off x="8228013" y="46228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Rectangle 159"/>
                <p:cNvSpPr>
                  <a:spLocks noChangeArrowheads="1"/>
                </p:cNvSpPr>
                <p:nvPr/>
              </p:nvSpPr>
              <p:spPr bwMode="auto">
                <a:xfrm>
                  <a:off x="8228013" y="46736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Rectangle 160"/>
                <p:cNvSpPr>
                  <a:spLocks noChangeArrowheads="1"/>
                </p:cNvSpPr>
                <p:nvPr/>
              </p:nvSpPr>
              <p:spPr bwMode="auto">
                <a:xfrm>
                  <a:off x="8228013" y="47244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Rectangle 161"/>
                <p:cNvSpPr>
                  <a:spLocks noChangeArrowheads="1"/>
                </p:cNvSpPr>
                <p:nvPr/>
              </p:nvSpPr>
              <p:spPr bwMode="auto">
                <a:xfrm>
                  <a:off x="8228013" y="4773613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Rectangle 162"/>
                <p:cNvSpPr>
                  <a:spLocks noChangeArrowheads="1"/>
                </p:cNvSpPr>
                <p:nvPr/>
              </p:nvSpPr>
              <p:spPr bwMode="auto">
                <a:xfrm>
                  <a:off x="8504238" y="45720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Rectangle 163"/>
                <p:cNvSpPr>
                  <a:spLocks noChangeArrowheads="1"/>
                </p:cNvSpPr>
                <p:nvPr/>
              </p:nvSpPr>
              <p:spPr bwMode="auto">
                <a:xfrm>
                  <a:off x="8504238" y="46228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Rectangle 164"/>
                <p:cNvSpPr>
                  <a:spLocks noChangeArrowheads="1"/>
                </p:cNvSpPr>
                <p:nvPr/>
              </p:nvSpPr>
              <p:spPr bwMode="auto">
                <a:xfrm>
                  <a:off x="8504238" y="46736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Rectangle 165"/>
                <p:cNvSpPr>
                  <a:spLocks noChangeArrowheads="1"/>
                </p:cNvSpPr>
                <p:nvPr/>
              </p:nvSpPr>
              <p:spPr bwMode="auto">
                <a:xfrm>
                  <a:off x="8504238" y="4724400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" name="Rectangle 166"/>
                <p:cNvSpPr>
                  <a:spLocks noChangeArrowheads="1"/>
                </p:cNvSpPr>
                <p:nvPr/>
              </p:nvSpPr>
              <p:spPr bwMode="auto">
                <a:xfrm>
                  <a:off x="8504238" y="4773613"/>
                  <a:ext cx="25400" cy="25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4" rIns="89606" bIns="4480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5" name="Freeform 58"/>
              <p:cNvSpPr>
                <a:spLocks noChangeAspect="1" noEditPoints="1"/>
              </p:cNvSpPr>
              <p:nvPr/>
            </p:nvSpPr>
            <p:spPr bwMode="auto">
              <a:xfrm>
                <a:off x="2827613" y="3064169"/>
                <a:ext cx="188386" cy="250215"/>
              </a:xfrm>
              <a:custGeom>
                <a:avLst/>
                <a:gdLst>
                  <a:gd name="T0" fmla="*/ 0 w 195"/>
                  <a:gd name="T1" fmla="*/ 259 h 259"/>
                  <a:gd name="T2" fmla="*/ 162 w 195"/>
                  <a:gd name="T3" fmla="*/ 259 h 259"/>
                  <a:gd name="T4" fmla="*/ 162 w 195"/>
                  <a:gd name="T5" fmla="*/ 227 h 259"/>
                  <a:gd name="T6" fmla="*/ 195 w 195"/>
                  <a:gd name="T7" fmla="*/ 227 h 259"/>
                  <a:gd name="T8" fmla="*/ 195 w 195"/>
                  <a:gd name="T9" fmla="*/ 48 h 259"/>
                  <a:gd name="T10" fmla="*/ 146 w 195"/>
                  <a:gd name="T11" fmla="*/ 0 h 259"/>
                  <a:gd name="T12" fmla="*/ 33 w 195"/>
                  <a:gd name="T13" fmla="*/ 0 h 259"/>
                  <a:gd name="T14" fmla="*/ 33 w 195"/>
                  <a:gd name="T15" fmla="*/ 32 h 259"/>
                  <a:gd name="T16" fmla="*/ 0 w 195"/>
                  <a:gd name="T17" fmla="*/ 32 h 259"/>
                  <a:gd name="T18" fmla="*/ 0 w 195"/>
                  <a:gd name="T19" fmla="*/ 259 h 259"/>
                  <a:gd name="T20" fmla="*/ 172 w 195"/>
                  <a:gd name="T21" fmla="*/ 48 h 259"/>
                  <a:gd name="T22" fmla="*/ 146 w 195"/>
                  <a:gd name="T23" fmla="*/ 48 h 259"/>
                  <a:gd name="T24" fmla="*/ 146 w 195"/>
                  <a:gd name="T25" fmla="*/ 22 h 259"/>
                  <a:gd name="T26" fmla="*/ 172 w 195"/>
                  <a:gd name="T27" fmla="*/ 48 h 259"/>
                  <a:gd name="T28" fmla="*/ 49 w 195"/>
                  <a:gd name="T29" fmla="*/ 16 h 259"/>
                  <a:gd name="T30" fmla="*/ 130 w 195"/>
                  <a:gd name="T31" fmla="*/ 16 h 259"/>
                  <a:gd name="T32" fmla="*/ 130 w 195"/>
                  <a:gd name="T33" fmla="*/ 65 h 259"/>
                  <a:gd name="T34" fmla="*/ 179 w 195"/>
                  <a:gd name="T35" fmla="*/ 65 h 259"/>
                  <a:gd name="T36" fmla="*/ 179 w 195"/>
                  <a:gd name="T37" fmla="*/ 211 h 259"/>
                  <a:gd name="T38" fmla="*/ 49 w 195"/>
                  <a:gd name="T39" fmla="*/ 211 h 259"/>
                  <a:gd name="T40" fmla="*/ 49 w 195"/>
                  <a:gd name="T41" fmla="*/ 16 h 259"/>
                  <a:gd name="T42" fmla="*/ 16 w 195"/>
                  <a:gd name="T43" fmla="*/ 48 h 259"/>
                  <a:gd name="T44" fmla="*/ 33 w 195"/>
                  <a:gd name="T45" fmla="*/ 48 h 259"/>
                  <a:gd name="T46" fmla="*/ 33 w 195"/>
                  <a:gd name="T47" fmla="*/ 227 h 259"/>
                  <a:gd name="T48" fmla="*/ 146 w 195"/>
                  <a:gd name="T49" fmla="*/ 227 h 259"/>
                  <a:gd name="T50" fmla="*/ 146 w 195"/>
                  <a:gd name="T51" fmla="*/ 243 h 259"/>
                  <a:gd name="T52" fmla="*/ 16 w 195"/>
                  <a:gd name="T53" fmla="*/ 243 h 259"/>
                  <a:gd name="T54" fmla="*/ 16 w 195"/>
                  <a:gd name="T55" fmla="*/ 4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" h="259">
                    <a:moveTo>
                      <a:pt x="0" y="259"/>
                    </a:moveTo>
                    <a:lnTo>
                      <a:pt x="162" y="259"/>
                    </a:lnTo>
                    <a:lnTo>
                      <a:pt x="162" y="227"/>
                    </a:lnTo>
                    <a:lnTo>
                      <a:pt x="195" y="227"/>
                    </a:lnTo>
                    <a:lnTo>
                      <a:pt x="195" y="48"/>
                    </a:lnTo>
                    <a:lnTo>
                      <a:pt x="146" y="0"/>
                    </a:lnTo>
                    <a:lnTo>
                      <a:pt x="33" y="0"/>
                    </a:lnTo>
                    <a:lnTo>
                      <a:pt x="33" y="32"/>
                    </a:lnTo>
                    <a:lnTo>
                      <a:pt x="0" y="32"/>
                    </a:lnTo>
                    <a:lnTo>
                      <a:pt x="0" y="259"/>
                    </a:lnTo>
                    <a:close/>
                    <a:moveTo>
                      <a:pt x="172" y="48"/>
                    </a:moveTo>
                    <a:lnTo>
                      <a:pt x="146" y="48"/>
                    </a:lnTo>
                    <a:lnTo>
                      <a:pt x="146" y="22"/>
                    </a:lnTo>
                    <a:lnTo>
                      <a:pt x="172" y="48"/>
                    </a:lnTo>
                    <a:close/>
                    <a:moveTo>
                      <a:pt x="49" y="16"/>
                    </a:moveTo>
                    <a:lnTo>
                      <a:pt x="130" y="16"/>
                    </a:lnTo>
                    <a:lnTo>
                      <a:pt x="130" y="65"/>
                    </a:lnTo>
                    <a:lnTo>
                      <a:pt x="179" y="65"/>
                    </a:lnTo>
                    <a:lnTo>
                      <a:pt x="179" y="211"/>
                    </a:lnTo>
                    <a:lnTo>
                      <a:pt x="49" y="211"/>
                    </a:lnTo>
                    <a:lnTo>
                      <a:pt x="49" y="16"/>
                    </a:lnTo>
                    <a:close/>
                    <a:moveTo>
                      <a:pt x="16" y="48"/>
                    </a:moveTo>
                    <a:lnTo>
                      <a:pt x="33" y="48"/>
                    </a:lnTo>
                    <a:lnTo>
                      <a:pt x="33" y="227"/>
                    </a:lnTo>
                    <a:lnTo>
                      <a:pt x="146" y="227"/>
                    </a:lnTo>
                    <a:lnTo>
                      <a:pt x="146" y="243"/>
                    </a:lnTo>
                    <a:lnTo>
                      <a:pt x="16" y="243"/>
                    </a:lnTo>
                    <a:lnTo>
                      <a:pt x="16" y="4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89606" tIns="44804" rIns="89606" bIns="44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3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2048482" y="5030286"/>
                <a:ext cx="1118659" cy="543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32597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1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99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5536">
                          <a:schemeClr val="tx1">
                            <a:lumMod val="85000"/>
                          </a:schemeClr>
                        </a:gs>
                        <a:gs pos="70000">
                          <a:schemeClr val="tx1">
                            <a:lumMod val="85000"/>
                          </a:scheme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Traditional data</a:t>
                </a: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2048482" y="3711123"/>
                <a:ext cx="1118659" cy="31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32597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1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99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5536">
                          <a:schemeClr val="tx1">
                            <a:lumMod val="85000"/>
                          </a:schemeClr>
                        </a:gs>
                        <a:gs pos="70000">
                          <a:schemeClr val="tx1">
                            <a:lumMod val="85000"/>
                          </a:scheme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Web data</a:t>
                </a: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048482" y="2503285"/>
                <a:ext cx="1118659" cy="31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32597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1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99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5536">
                          <a:schemeClr val="tx1">
                            <a:lumMod val="85000"/>
                          </a:schemeClr>
                        </a:gs>
                        <a:gs pos="70000">
                          <a:schemeClr val="tx1">
                            <a:lumMod val="85000"/>
                          </a:scheme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Big data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412098" y="1689831"/>
            <a:ext cx="2593633" cy="634440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Back-end power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58220" y="1717779"/>
            <a:ext cx="3445302" cy="634440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Front-end insights</a:t>
            </a:r>
          </a:p>
        </p:txBody>
      </p:sp>
    </p:spTree>
    <p:extLst>
      <p:ext uri="{BB962C8B-B14F-4D97-AF65-F5344CB8AC3E}">
        <p14:creationId xmlns:p14="http://schemas.microsoft.com/office/powerpoint/2010/main" val="380561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11333962" y="478636"/>
            <a:ext cx="656923" cy="656923"/>
            <a:chOff x="457580" y="3616862"/>
            <a:chExt cx="657017" cy="657017"/>
          </a:xfrm>
        </p:grpSpPr>
        <p:sp>
          <p:nvSpPr>
            <p:cNvPr id="92" name="Oval 91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3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95731"/>
            <a:ext cx="11887878" cy="917444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Predict and respond proactively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75483" y="1668686"/>
            <a:ext cx="5901055" cy="5028486"/>
            <a:chOff x="274639" y="1668427"/>
            <a:chExt cx="5901892" cy="5029200"/>
          </a:xfrm>
        </p:grpSpPr>
        <p:sp>
          <p:nvSpPr>
            <p:cNvPr id="99" name="Rectangle 98"/>
            <p:cNvSpPr/>
            <p:nvPr/>
          </p:nvSpPr>
          <p:spPr bwMode="auto">
            <a:xfrm>
              <a:off x="274639" y="1668427"/>
              <a:ext cx="5901892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32143">
                        <a:schemeClr val="tx1"/>
                      </a:gs>
                      <a:gs pos="47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Azure Machine </a:t>
              </a:r>
              <a:b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32143">
                        <a:schemeClr val="tx1"/>
                      </a:gs>
                      <a:gs pos="47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32143">
                        <a:schemeClr val="tx1"/>
                      </a:gs>
                      <a:gs pos="47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Learning templates</a:t>
              </a: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1049086" y="3040067"/>
              <a:ext cx="4121857" cy="2424034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50846" eaLnBrk="1" fontAlgn="base" latinLnBrk="0" hangingPunct="1">
                <a:lnSpc>
                  <a:spcPct val="90000"/>
                </a:lnSpc>
                <a:spcBef>
                  <a:spcPts val="3599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0357">
                        <a:schemeClr val="tx1"/>
                      </a:gs>
                      <a:gs pos="50893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Demand forecasting</a:t>
              </a:r>
            </a:p>
            <a:p>
              <a:pPr marL="0" marR="0" lvl="0" indent="0" defTabSz="950846" eaLnBrk="1" fontAlgn="base" latinLnBrk="0" hangingPunct="1">
                <a:lnSpc>
                  <a:spcPct val="90000"/>
                </a:lnSpc>
                <a:spcBef>
                  <a:spcPts val="3599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0357">
                        <a:schemeClr val="tx1"/>
                      </a:gs>
                      <a:gs pos="50893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Predictive maintenance</a:t>
              </a:r>
            </a:p>
            <a:p>
              <a:pPr marL="0" marR="0" lvl="0" indent="0" defTabSz="950846" eaLnBrk="1" fontAlgn="base" latinLnBrk="0" hangingPunct="1">
                <a:lnSpc>
                  <a:spcPct val="90000"/>
                </a:lnSpc>
                <a:spcBef>
                  <a:spcPts val="3599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0357">
                        <a:schemeClr val="tx1"/>
                      </a:gs>
                      <a:gs pos="50893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Vehicle telemetry</a:t>
              </a:r>
            </a:p>
          </p:txBody>
        </p:sp>
        <p:sp>
          <p:nvSpPr>
            <p:cNvPr id="203" name="Freeform 26"/>
            <p:cNvSpPr>
              <a:spLocks noChangeAspect="1" noEditPoints="1"/>
            </p:cNvSpPr>
            <p:nvPr/>
          </p:nvSpPr>
          <p:spPr bwMode="auto">
            <a:xfrm>
              <a:off x="568525" y="3181272"/>
              <a:ext cx="344488" cy="344488"/>
            </a:xfrm>
            <a:custGeom>
              <a:avLst/>
              <a:gdLst>
                <a:gd name="T0" fmla="*/ 19 w 217"/>
                <a:gd name="T1" fmla="*/ 0 h 217"/>
                <a:gd name="T2" fmla="*/ 19 w 217"/>
                <a:gd name="T3" fmla="*/ 198 h 217"/>
                <a:gd name="T4" fmla="*/ 217 w 217"/>
                <a:gd name="T5" fmla="*/ 198 h 217"/>
                <a:gd name="T6" fmla="*/ 217 w 217"/>
                <a:gd name="T7" fmla="*/ 217 h 217"/>
                <a:gd name="T8" fmla="*/ 0 w 217"/>
                <a:gd name="T9" fmla="*/ 217 h 217"/>
                <a:gd name="T10" fmla="*/ 0 w 217"/>
                <a:gd name="T11" fmla="*/ 0 h 217"/>
                <a:gd name="T12" fmla="*/ 19 w 217"/>
                <a:gd name="T13" fmla="*/ 0 h 217"/>
                <a:gd name="T14" fmla="*/ 109 w 217"/>
                <a:gd name="T15" fmla="*/ 88 h 217"/>
                <a:gd name="T16" fmla="*/ 36 w 217"/>
                <a:gd name="T17" fmla="*/ 161 h 217"/>
                <a:gd name="T18" fmla="*/ 48 w 217"/>
                <a:gd name="T19" fmla="*/ 176 h 217"/>
                <a:gd name="T20" fmla="*/ 109 w 217"/>
                <a:gd name="T21" fmla="*/ 117 h 217"/>
                <a:gd name="T22" fmla="*/ 131 w 217"/>
                <a:gd name="T23" fmla="*/ 141 h 217"/>
                <a:gd name="T24" fmla="*/ 195 w 217"/>
                <a:gd name="T25" fmla="*/ 78 h 217"/>
                <a:gd name="T26" fmla="*/ 195 w 217"/>
                <a:gd name="T27" fmla="*/ 105 h 217"/>
                <a:gd name="T28" fmla="*/ 215 w 217"/>
                <a:gd name="T29" fmla="*/ 105 h 217"/>
                <a:gd name="T30" fmla="*/ 215 w 217"/>
                <a:gd name="T31" fmla="*/ 44 h 217"/>
                <a:gd name="T32" fmla="*/ 151 w 217"/>
                <a:gd name="T33" fmla="*/ 44 h 217"/>
                <a:gd name="T34" fmla="*/ 151 w 217"/>
                <a:gd name="T35" fmla="*/ 63 h 217"/>
                <a:gd name="T36" fmla="*/ 180 w 217"/>
                <a:gd name="T37" fmla="*/ 63 h 217"/>
                <a:gd name="T38" fmla="*/ 131 w 217"/>
                <a:gd name="T39" fmla="*/ 112 h 217"/>
                <a:gd name="T40" fmla="*/ 109 w 217"/>
                <a:gd name="T41" fmla="*/ 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7" h="217">
                  <a:moveTo>
                    <a:pt x="19" y="0"/>
                  </a:moveTo>
                  <a:lnTo>
                    <a:pt x="19" y="198"/>
                  </a:lnTo>
                  <a:lnTo>
                    <a:pt x="217" y="198"/>
                  </a:lnTo>
                  <a:lnTo>
                    <a:pt x="217" y="217"/>
                  </a:lnTo>
                  <a:lnTo>
                    <a:pt x="0" y="217"/>
                  </a:lnTo>
                  <a:lnTo>
                    <a:pt x="0" y="0"/>
                  </a:lnTo>
                  <a:lnTo>
                    <a:pt x="19" y="0"/>
                  </a:lnTo>
                  <a:close/>
                  <a:moveTo>
                    <a:pt x="109" y="88"/>
                  </a:moveTo>
                  <a:lnTo>
                    <a:pt x="36" y="161"/>
                  </a:lnTo>
                  <a:lnTo>
                    <a:pt x="48" y="176"/>
                  </a:lnTo>
                  <a:lnTo>
                    <a:pt x="109" y="117"/>
                  </a:lnTo>
                  <a:lnTo>
                    <a:pt x="131" y="141"/>
                  </a:lnTo>
                  <a:lnTo>
                    <a:pt x="195" y="78"/>
                  </a:lnTo>
                  <a:lnTo>
                    <a:pt x="195" y="105"/>
                  </a:lnTo>
                  <a:lnTo>
                    <a:pt x="215" y="105"/>
                  </a:lnTo>
                  <a:lnTo>
                    <a:pt x="215" y="44"/>
                  </a:lnTo>
                  <a:lnTo>
                    <a:pt x="151" y="44"/>
                  </a:lnTo>
                  <a:lnTo>
                    <a:pt x="151" y="63"/>
                  </a:lnTo>
                  <a:lnTo>
                    <a:pt x="180" y="63"/>
                  </a:lnTo>
                  <a:lnTo>
                    <a:pt x="131" y="112"/>
                  </a:lnTo>
                  <a:lnTo>
                    <a:pt x="109" y="8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5"/>
            <p:cNvSpPr>
              <a:spLocks noChangeAspect="1" noEditPoints="1"/>
            </p:cNvSpPr>
            <p:nvPr/>
          </p:nvSpPr>
          <p:spPr bwMode="auto">
            <a:xfrm>
              <a:off x="540526" y="4007046"/>
              <a:ext cx="400486" cy="393639"/>
            </a:xfrm>
            <a:custGeom>
              <a:avLst/>
              <a:gdLst>
                <a:gd name="T0" fmla="*/ 16 w 118"/>
                <a:gd name="T1" fmla="*/ 116 h 116"/>
                <a:gd name="T2" fmla="*/ 27 w 118"/>
                <a:gd name="T3" fmla="*/ 112 h 116"/>
                <a:gd name="T4" fmla="*/ 83 w 118"/>
                <a:gd name="T5" fmla="*/ 56 h 116"/>
                <a:gd name="T6" fmla="*/ 88 w 118"/>
                <a:gd name="T7" fmla="*/ 56 h 116"/>
                <a:gd name="T8" fmla="*/ 88 w 118"/>
                <a:gd name="T9" fmla="*/ 56 h 116"/>
                <a:gd name="T10" fmla="*/ 108 w 118"/>
                <a:gd name="T11" fmla="*/ 48 h 116"/>
                <a:gd name="T12" fmla="*/ 113 w 118"/>
                <a:gd name="T13" fmla="*/ 16 h 116"/>
                <a:gd name="T14" fmla="*/ 111 w 118"/>
                <a:gd name="T15" fmla="*/ 11 h 116"/>
                <a:gd name="T16" fmla="*/ 95 w 118"/>
                <a:gd name="T17" fmla="*/ 27 h 116"/>
                <a:gd name="T18" fmla="*/ 89 w 118"/>
                <a:gd name="T19" fmla="*/ 27 h 116"/>
                <a:gd name="T20" fmla="*/ 89 w 118"/>
                <a:gd name="T21" fmla="*/ 22 h 116"/>
                <a:gd name="T22" fmla="*/ 105 w 118"/>
                <a:gd name="T23" fmla="*/ 6 h 116"/>
                <a:gd name="T24" fmla="*/ 100 w 118"/>
                <a:gd name="T25" fmla="*/ 3 h 116"/>
                <a:gd name="T26" fmla="*/ 88 w 118"/>
                <a:gd name="T27" fmla="*/ 0 h 116"/>
                <a:gd name="T28" fmla="*/ 68 w 118"/>
                <a:gd name="T29" fmla="*/ 9 h 116"/>
                <a:gd name="T30" fmla="*/ 61 w 118"/>
                <a:gd name="T31" fmla="*/ 33 h 116"/>
                <a:gd name="T32" fmla="*/ 5 w 118"/>
                <a:gd name="T33" fmla="*/ 89 h 116"/>
                <a:gd name="T34" fmla="*/ 0 w 118"/>
                <a:gd name="T35" fmla="*/ 100 h 116"/>
                <a:gd name="T36" fmla="*/ 5 w 118"/>
                <a:gd name="T37" fmla="*/ 112 h 116"/>
                <a:gd name="T38" fmla="*/ 16 w 118"/>
                <a:gd name="T39" fmla="*/ 116 h 116"/>
                <a:gd name="T40" fmla="*/ 10 w 118"/>
                <a:gd name="T41" fmla="*/ 95 h 116"/>
                <a:gd name="T42" fmla="*/ 69 w 118"/>
                <a:gd name="T43" fmla="*/ 36 h 116"/>
                <a:gd name="T44" fmla="*/ 69 w 118"/>
                <a:gd name="T45" fmla="*/ 34 h 116"/>
                <a:gd name="T46" fmla="*/ 74 w 118"/>
                <a:gd name="T47" fmla="*/ 14 h 116"/>
                <a:gd name="T48" fmla="*/ 88 w 118"/>
                <a:gd name="T49" fmla="*/ 8 h 116"/>
                <a:gd name="T50" fmla="*/ 91 w 118"/>
                <a:gd name="T51" fmla="*/ 9 h 116"/>
                <a:gd name="T52" fmla="*/ 84 w 118"/>
                <a:gd name="T53" fmla="*/ 16 h 116"/>
                <a:gd name="T54" fmla="*/ 84 w 118"/>
                <a:gd name="T55" fmla="*/ 33 h 116"/>
                <a:gd name="T56" fmla="*/ 101 w 118"/>
                <a:gd name="T57" fmla="*/ 33 h 116"/>
                <a:gd name="T58" fmla="*/ 108 w 118"/>
                <a:gd name="T59" fmla="*/ 26 h 116"/>
                <a:gd name="T60" fmla="*/ 102 w 118"/>
                <a:gd name="T61" fmla="*/ 43 h 116"/>
                <a:gd name="T62" fmla="*/ 83 w 118"/>
                <a:gd name="T63" fmla="*/ 48 h 116"/>
                <a:gd name="T64" fmla="*/ 81 w 118"/>
                <a:gd name="T65" fmla="*/ 47 h 116"/>
                <a:gd name="T66" fmla="*/ 22 w 118"/>
                <a:gd name="T67" fmla="*/ 106 h 116"/>
                <a:gd name="T68" fmla="*/ 10 w 118"/>
                <a:gd name="T69" fmla="*/ 106 h 116"/>
                <a:gd name="T70" fmla="*/ 8 w 118"/>
                <a:gd name="T71" fmla="*/ 100 h 116"/>
                <a:gd name="T72" fmla="*/ 10 w 118"/>
                <a:gd name="T73" fmla="*/ 9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8" h="116">
                  <a:moveTo>
                    <a:pt x="16" y="116"/>
                  </a:moveTo>
                  <a:cubicBezTo>
                    <a:pt x="20" y="116"/>
                    <a:pt x="24" y="115"/>
                    <a:pt x="27" y="112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5" y="56"/>
                    <a:pt x="87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96" y="56"/>
                    <a:pt x="103" y="53"/>
                    <a:pt x="108" y="48"/>
                  </a:cubicBezTo>
                  <a:cubicBezTo>
                    <a:pt x="116" y="40"/>
                    <a:pt x="118" y="27"/>
                    <a:pt x="113" y="16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3" y="29"/>
                    <a:pt x="91" y="29"/>
                    <a:pt x="89" y="27"/>
                  </a:cubicBezTo>
                  <a:cubicBezTo>
                    <a:pt x="88" y="26"/>
                    <a:pt x="88" y="23"/>
                    <a:pt x="89" y="22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6" y="1"/>
                    <a:pt x="92" y="0"/>
                    <a:pt x="88" y="0"/>
                  </a:cubicBezTo>
                  <a:cubicBezTo>
                    <a:pt x="81" y="0"/>
                    <a:pt x="74" y="3"/>
                    <a:pt x="68" y="9"/>
                  </a:cubicBezTo>
                  <a:cubicBezTo>
                    <a:pt x="62" y="15"/>
                    <a:pt x="59" y="24"/>
                    <a:pt x="61" y="33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2" y="92"/>
                    <a:pt x="0" y="96"/>
                    <a:pt x="0" y="100"/>
                  </a:cubicBezTo>
                  <a:cubicBezTo>
                    <a:pt x="0" y="105"/>
                    <a:pt x="2" y="109"/>
                    <a:pt x="5" y="112"/>
                  </a:cubicBezTo>
                  <a:cubicBezTo>
                    <a:pt x="8" y="115"/>
                    <a:pt x="12" y="116"/>
                    <a:pt x="16" y="116"/>
                  </a:cubicBezTo>
                  <a:close/>
                  <a:moveTo>
                    <a:pt x="10" y="95"/>
                  </a:moveTo>
                  <a:cubicBezTo>
                    <a:pt x="69" y="36"/>
                    <a:pt x="69" y="36"/>
                    <a:pt x="69" y="36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7" y="27"/>
                    <a:pt x="69" y="19"/>
                    <a:pt x="74" y="14"/>
                  </a:cubicBezTo>
                  <a:cubicBezTo>
                    <a:pt x="78" y="11"/>
                    <a:pt x="83" y="8"/>
                    <a:pt x="88" y="8"/>
                  </a:cubicBezTo>
                  <a:cubicBezTo>
                    <a:pt x="89" y="8"/>
                    <a:pt x="90" y="9"/>
                    <a:pt x="91" y="9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79" y="21"/>
                    <a:pt x="79" y="28"/>
                    <a:pt x="84" y="33"/>
                  </a:cubicBezTo>
                  <a:cubicBezTo>
                    <a:pt x="88" y="37"/>
                    <a:pt x="96" y="37"/>
                    <a:pt x="101" y="33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9" y="32"/>
                    <a:pt x="107" y="38"/>
                    <a:pt x="102" y="43"/>
                  </a:cubicBezTo>
                  <a:cubicBezTo>
                    <a:pt x="97" y="48"/>
                    <a:pt x="90" y="50"/>
                    <a:pt x="83" y="48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22" y="106"/>
                    <a:pt x="22" y="106"/>
                    <a:pt x="22" y="106"/>
                  </a:cubicBezTo>
                  <a:cubicBezTo>
                    <a:pt x="19" y="109"/>
                    <a:pt x="13" y="109"/>
                    <a:pt x="10" y="106"/>
                  </a:cubicBezTo>
                  <a:cubicBezTo>
                    <a:pt x="9" y="105"/>
                    <a:pt x="8" y="103"/>
                    <a:pt x="8" y="100"/>
                  </a:cubicBezTo>
                  <a:cubicBezTo>
                    <a:pt x="8" y="98"/>
                    <a:pt x="9" y="96"/>
                    <a:pt x="10" y="9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5"/>
            <p:cNvSpPr>
              <a:spLocks noChangeAspect="1" noEditPoints="1"/>
            </p:cNvSpPr>
            <p:nvPr/>
          </p:nvSpPr>
          <p:spPr bwMode="auto">
            <a:xfrm>
              <a:off x="487563" y="4962789"/>
              <a:ext cx="506413" cy="228759"/>
            </a:xfrm>
            <a:custGeom>
              <a:avLst/>
              <a:gdLst>
                <a:gd name="T0" fmla="*/ 124 w 128"/>
                <a:gd name="T1" fmla="*/ 28 h 56"/>
                <a:gd name="T2" fmla="*/ 112 w 128"/>
                <a:gd name="T3" fmla="*/ 16 h 56"/>
                <a:gd name="T4" fmla="*/ 94 w 128"/>
                <a:gd name="T5" fmla="*/ 16 h 56"/>
                <a:gd name="T6" fmla="*/ 78 w 128"/>
                <a:gd name="T7" fmla="*/ 0 h 56"/>
                <a:gd name="T8" fmla="*/ 38 w 128"/>
                <a:gd name="T9" fmla="*/ 0 h 56"/>
                <a:gd name="T10" fmla="*/ 22 w 128"/>
                <a:gd name="T11" fmla="*/ 16 h 56"/>
                <a:gd name="T12" fmla="*/ 4 w 128"/>
                <a:gd name="T13" fmla="*/ 36 h 56"/>
                <a:gd name="T14" fmla="*/ 4 w 128"/>
                <a:gd name="T15" fmla="*/ 40 h 56"/>
                <a:gd name="T16" fmla="*/ 0 w 128"/>
                <a:gd name="T17" fmla="*/ 40 h 56"/>
                <a:gd name="T18" fmla="*/ 0 w 128"/>
                <a:gd name="T19" fmla="*/ 48 h 56"/>
                <a:gd name="T20" fmla="*/ 17 w 128"/>
                <a:gd name="T21" fmla="*/ 48 h 56"/>
                <a:gd name="T22" fmla="*/ 28 w 128"/>
                <a:gd name="T23" fmla="*/ 56 h 56"/>
                <a:gd name="T24" fmla="*/ 39 w 128"/>
                <a:gd name="T25" fmla="*/ 48 h 56"/>
                <a:gd name="T26" fmla="*/ 89 w 128"/>
                <a:gd name="T27" fmla="*/ 48 h 56"/>
                <a:gd name="T28" fmla="*/ 100 w 128"/>
                <a:gd name="T29" fmla="*/ 56 h 56"/>
                <a:gd name="T30" fmla="*/ 111 w 128"/>
                <a:gd name="T31" fmla="*/ 48 h 56"/>
                <a:gd name="T32" fmla="*/ 128 w 128"/>
                <a:gd name="T33" fmla="*/ 48 h 56"/>
                <a:gd name="T34" fmla="*/ 128 w 128"/>
                <a:gd name="T35" fmla="*/ 40 h 56"/>
                <a:gd name="T36" fmla="*/ 124 w 128"/>
                <a:gd name="T37" fmla="*/ 40 h 56"/>
                <a:gd name="T38" fmla="*/ 124 w 128"/>
                <a:gd name="T39" fmla="*/ 28 h 56"/>
                <a:gd name="T40" fmla="*/ 116 w 128"/>
                <a:gd name="T41" fmla="*/ 28 h 56"/>
                <a:gd name="T42" fmla="*/ 116 w 128"/>
                <a:gd name="T43" fmla="*/ 40 h 56"/>
                <a:gd name="T44" fmla="*/ 111 w 128"/>
                <a:gd name="T45" fmla="*/ 40 h 56"/>
                <a:gd name="T46" fmla="*/ 100 w 128"/>
                <a:gd name="T47" fmla="*/ 32 h 56"/>
                <a:gd name="T48" fmla="*/ 89 w 128"/>
                <a:gd name="T49" fmla="*/ 40 h 56"/>
                <a:gd name="T50" fmla="*/ 56 w 128"/>
                <a:gd name="T51" fmla="*/ 40 h 56"/>
                <a:gd name="T52" fmla="*/ 56 w 128"/>
                <a:gd name="T53" fmla="*/ 24 h 56"/>
                <a:gd name="T54" fmla="*/ 112 w 128"/>
                <a:gd name="T55" fmla="*/ 24 h 56"/>
                <a:gd name="T56" fmla="*/ 116 w 128"/>
                <a:gd name="T57" fmla="*/ 28 h 56"/>
                <a:gd name="T58" fmla="*/ 82 w 128"/>
                <a:gd name="T59" fmla="*/ 16 h 56"/>
                <a:gd name="T60" fmla="*/ 56 w 128"/>
                <a:gd name="T61" fmla="*/ 16 h 56"/>
                <a:gd name="T62" fmla="*/ 56 w 128"/>
                <a:gd name="T63" fmla="*/ 8 h 56"/>
                <a:gd name="T64" fmla="*/ 74 w 128"/>
                <a:gd name="T65" fmla="*/ 8 h 56"/>
                <a:gd name="T66" fmla="*/ 82 w 128"/>
                <a:gd name="T67" fmla="*/ 16 h 56"/>
                <a:gd name="T68" fmla="*/ 42 w 128"/>
                <a:gd name="T69" fmla="*/ 8 h 56"/>
                <a:gd name="T70" fmla="*/ 48 w 128"/>
                <a:gd name="T71" fmla="*/ 8 h 56"/>
                <a:gd name="T72" fmla="*/ 48 w 128"/>
                <a:gd name="T73" fmla="*/ 16 h 56"/>
                <a:gd name="T74" fmla="*/ 34 w 128"/>
                <a:gd name="T75" fmla="*/ 16 h 56"/>
                <a:gd name="T76" fmla="*/ 42 w 128"/>
                <a:gd name="T77" fmla="*/ 8 h 56"/>
                <a:gd name="T78" fmla="*/ 12 w 128"/>
                <a:gd name="T79" fmla="*/ 36 h 56"/>
                <a:gd name="T80" fmla="*/ 24 w 128"/>
                <a:gd name="T81" fmla="*/ 24 h 56"/>
                <a:gd name="T82" fmla="*/ 48 w 128"/>
                <a:gd name="T83" fmla="*/ 24 h 56"/>
                <a:gd name="T84" fmla="*/ 48 w 128"/>
                <a:gd name="T85" fmla="*/ 40 h 56"/>
                <a:gd name="T86" fmla="*/ 39 w 128"/>
                <a:gd name="T87" fmla="*/ 40 h 56"/>
                <a:gd name="T88" fmla="*/ 28 w 128"/>
                <a:gd name="T89" fmla="*/ 32 h 56"/>
                <a:gd name="T90" fmla="*/ 17 w 128"/>
                <a:gd name="T91" fmla="*/ 40 h 56"/>
                <a:gd name="T92" fmla="*/ 12 w 128"/>
                <a:gd name="T93" fmla="*/ 40 h 56"/>
                <a:gd name="T94" fmla="*/ 12 w 128"/>
                <a:gd name="T95" fmla="*/ 36 h 56"/>
                <a:gd name="T96" fmla="*/ 28 w 128"/>
                <a:gd name="T97" fmla="*/ 48 h 56"/>
                <a:gd name="T98" fmla="*/ 24 w 128"/>
                <a:gd name="T99" fmla="*/ 44 h 56"/>
                <a:gd name="T100" fmla="*/ 28 w 128"/>
                <a:gd name="T101" fmla="*/ 40 h 56"/>
                <a:gd name="T102" fmla="*/ 32 w 128"/>
                <a:gd name="T103" fmla="*/ 44 h 56"/>
                <a:gd name="T104" fmla="*/ 28 w 128"/>
                <a:gd name="T105" fmla="*/ 48 h 56"/>
                <a:gd name="T106" fmla="*/ 100 w 128"/>
                <a:gd name="T107" fmla="*/ 48 h 56"/>
                <a:gd name="T108" fmla="*/ 96 w 128"/>
                <a:gd name="T109" fmla="*/ 44 h 56"/>
                <a:gd name="T110" fmla="*/ 100 w 128"/>
                <a:gd name="T111" fmla="*/ 40 h 56"/>
                <a:gd name="T112" fmla="*/ 104 w 128"/>
                <a:gd name="T113" fmla="*/ 44 h 56"/>
                <a:gd name="T114" fmla="*/ 100 w 128"/>
                <a:gd name="T115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8" h="56">
                  <a:moveTo>
                    <a:pt x="124" y="28"/>
                  </a:moveTo>
                  <a:cubicBezTo>
                    <a:pt x="124" y="21"/>
                    <a:pt x="119" y="16"/>
                    <a:pt x="112" y="16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2" y="17"/>
                    <a:pt x="4" y="26"/>
                    <a:pt x="4" y="36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53"/>
                    <a:pt x="23" y="56"/>
                    <a:pt x="28" y="56"/>
                  </a:cubicBezTo>
                  <a:cubicBezTo>
                    <a:pt x="33" y="56"/>
                    <a:pt x="38" y="53"/>
                    <a:pt x="39" y="4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90" y="53"/>
                    <a:pt x="95" y="56"/>
                    <a:pt x="100" y="56"/>
                  </a:cubicBezTo>
                  <a:cubicBezTo>
                    <a:pt x="105" y="56"/>
                    <a:pt x="110" y="53"/>
                    <a:pt x="111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4" y="40"/>
                    <a:pt x="124" y="40"/>
                    <a:pt x="124" y="40"/>
                  </a:cubicBezTo>
                  <a:lnTo>
                    <a:pt x="124" y="28"/>
                  </a:lnTo>
                  <a:close/>
                  <a:moveTo>
                    <a:pt x="116" y="28"/>
                  </a:moveTo>
                  <a:cubicBezTo>
                    <a:pt x="116" y="40"/>
                    <a:pt x="116" y="40"/>
                    <a:pt x="116" y="40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0" y="35"/>
                    <a:pt x="105" y="32"/>
                    <a:pt x="100" y="32"/>
                  </a:cubicBezTo>
                  <a:cubicBezTo>
                    <a:pt x="95" y="32"/>
                    <a:pt x="90" y="35"/>
                    <a:pt x="89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14" y="24"/>
                    <a:pt x="116" y="26"/>
                    <a:pt x="116" y="28"/>
                  </a:cubicBezTo>
                  <a:close/>
                  <a:moveTo>
                    <a:pt x="82" y="16"/>
                  </a:moveTo>
                  <a:cubicBezTo>
                    <a:pt x="56" y="16"/>
                    <a:pt x="56" y="16"/>
                    <a:pt x="56" y="16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74" y="8"/>
                    <a:pt x="74" y="8"/>
                    <a:pt x="74" y="8"/>
                  </a:cubicBezTo>
                  <a:lnTo>
                    <a:pt x="82" y="16"/>
                  </a:lnTo>
                  <a:close/>
                  <a:moveTo>
                    <a:pt x="42" y="8"/>
                  </a:moveTo>
                  <a:cubicBezTo>
                    <a:pt x="48" y="8"/>
                    <a:pt x="48" y="8"/>
                    <a:pt x="48" y="8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42" y="8"/>
                  </a:lnTo>
                  <a:close/>
                  <a:moveTo>
                    <a:pt x="12" y="36"/>
                  </a:moveTo>
                  <a:cubicBezTo>
                    <a:pt x="12" y="29"/>
                    <a:pt x="17" y="24"/>
                    <a:pt x="24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35"/>
                    <a:pt x="33" y="32"/>
                    <a:pt x="28" y="32"/>
                  </a:cubicBezTo>
                  <a:cubicBezTo>
                    <a:pt x="23" y="32"/>
                    <a:pt x="18" y="35"/>
                    <a:pt x="17" y="40"/>
                  </a:cubicBezTo>
                  <a:cubicBezTo>
                    <a:pt x="12" y="40"/>
                    <a:pt x="12" y="40"/>
                    <a:pt x="12" y="40"/>
                  </a:cubicBezTo>
                  <a:lnTo>
                    <a:pt x="12" y="36"/>
                  </a:lnTo>
                  <a:close/>
                  <a:moveTo>
                    <a:pt x="28" y="48"/>
                  </a:moveTo>
                  <a:cubicBezTo>
                    <a:pt x="26" y="48"/>
                    <a:pt x="24" y="46"/>
                    <a:pt x="24" y="44"/>
                  </a:cubicBezTo>
                  <a:cubicBezTo>
                    <a:pt x="24" y="42"/>
                    <a:pt x="26" y="40"/>
                    <a:pt x="28" y="40"/>
                  </a:cubicBezTo>
                  <a:cubicBezTo>
                    <a:pt x="30" y="40"/>
                    <a:pt x="32" y="42"/>
                    <a:pt x="32" y="44"/>
                  </a:cubicBezTo>
                  <a:cubicBezTo>
                    <a:pt x="32" y="46"/>
                    <a:pt x="30" y="48"/>
                    <a:pt x="28" y="48"/>
                  </a:cubicBezTo>
                  <a:close/>
                  <a:moveTo>
                    <a:pt x="100" y="48"/>
                  </a:moveTo>
                  <a:cubicBezTo>
                    <a:pt x="98" y="48"/>
                    <a:pt x="96" y="46"/>
                    <a:pt x="96" y="44"/>
                  </a:cubicBezTo>
                  <a:cubicBezTo>
                    <a:pt x="96" y="42"/>
                    <a:pt x="98" y="40"/>
                    <a:pt x="100" y="40"/>
                  </a:cubicBezTo>
                  <a:cubicBezTo>
                    <a:pt x="102" y="40"/>
                    <a:pt x="104" y="42"/>
                    <a:pt x="104" y="44"/>
                  </a:cubicBezTo>
                  <a:cubicBezTo>
                    <a:pt x="104" y="46"/>
                    <a:pt x="102" y="48"/>
                    <a:pt x="100" y="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20604" y="1668686"/>
            <a:ext cx="5942757" cy="5028486"/>
            <a:chOff x="6220603" y="1668427"/>
            <a:chExt cx="5943600" cy="5029200"/>
          </a:xfrm>
        </p:grpSpPr>
        <p:grpSp>
          <p:nvGrpSpPr>
            <p:cNvPr id="29" name="Group 28"/>
            <p:cNvGrpSpPr/>
            <p:nvPr/>
          </p:nvGrpSpPr>
          <p:grpSpPr>
            <a:xfrm>
              <a:off x="6220603" y="1668427"/>
              <a:ext cx="5943600" cy="5029200"/>
              <a:chOff x="6220603" y="1668427"/>
              <a:chExt cx="5943600" cy="502920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6220603" y="1668427"/>
                <a:ext cx="5943600" cy="50292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-30" normalizeH="0" baseline="0" noProof="0" dirty="0">
                    <a:ln w="3175">
                      <a:noFill/>
                    </a:ln>
                    <a:gradFill>
                      <a:gsLst>
                        <a:gs pos="32143">
                          <a:schemeClr val="tx1"/>
                        </a:gs>
                        <a:gs pos="47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Azure Machine </a:t>
                </a:r>
                <a:br>
                  <a:rPr kumimoji="0" lang="en-US" sz="2800" b="1" i="0" u="none" strike="noStrike" kern="0" cap="none" spc="-30" normalizeH="0" baseline="0" noProof="0" dirty="0">
                    <a:ln w="3175">
                      <a:noFill/>
                    </a:ln>
                    <a:gradFill>
                      <a:gsLst>
                        <a:gs pos="32143">
                          <a:schemeClr val="tx1"/>
                        </a:gs>
                        <a:gs pos="47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</a:br>
                <a:r>
                  <a:rPr kumimoji="0" lang="en-US" sz="2800" b="1" i="0" u="none" strike="noStrike" kern="0" cap="none" spc="-30" normalizeH="0" baseline="0" noProof="0" dirty="0">
                    <a:ln w="3175">
                      <a:noFill/>
                    </a:ln>
                    <a:gradFill>
                      <a:gsLst>
                        <a:gs pos="32143">
                          <a:schemeClr val="tx1"/>
                        </a:gs>
                        <a:gs pos="47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Learning service</a:t>
                </a: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581156" y="3237470"/>
                <a:ext cx="5449140" cy="2834640"/>
                <a:chOff x="6581156" y="3280502"/>
                <a:chExt cx="5449140" cy="2834640"/>
              </a:xfrm>
            </p:grpSpPr>
            <p:sp>
              <p:nvSpPr>
                <p:cNvPr id="252" name="Rectangle 251"/>
                <p:cNvSpPr/>
                <p:nvPr/>
              </p:nvSpPr>
              <p:spPr bwMode="auto">
                <a:xfrm>
                  <a:off x="10621709" y="3280503"/>
                  <a:ext cx="1408587" cy="254298"/>
                </a:xfrm>
                <a:prstGeom prst="rect">
                  <a:avLst/>
                </a:prstGeom>
                <a:no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80357">
                            <a:schemeClr val="tx1"/>
                          </a:gs>
                          <a:gs pos="50893">
                            <a:schemeClr val="tx1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 panose="020B0402040204020203" pitchFamily="34" charset="0"/>
                      <a:ea typeface="Segoe UI" pitchFamily="34" charset="0"/>
                      <a:cs typeface="Segoe UI Semilight" panose="020B0402040204020203" pitchFamily="34" charset="0"/>
                    </a:rPr>
                    <a:t>Clients</a:t>
                  </a:r>
                </a:p>
              </p:txBody>
            </p:sp>
            <p:grpSp>
              <p:nvGrpSpPr>
                <p:cNvPr id="253" name="Group 252"/>
                <p:cNvGrpSpPr>
                  <a:grpSpLocks noChangeAspect="1"/>
                </p:cNvGrpSpPr>
                <p:nvPr/>
              </p:nvGrpSpPr>
              <p:grpSpPr>
                <a:xfrm>
                  <a:off x="11204912" y="3768919"/>
                  <a:ext cx="242182" cy="455983"/>
                  <a:chOff x="6863683" y="3943490"/>
                  <a:chExt cx="265826" cy="500500"/>
                </a:xfrm>
                <a:solidFill>
                  <a:schemeClr val="tx1"/>
                </a:solidFill>
              </p:grpSpPr>
              <p:sp>
                <p:nvSpPr>
                  <p:cNvPr id="278" name="Freeform 124"/>
                  <p:cNvSpPr>
                    <a:spLocks noEditPoints="1"/>
                  </p:cNvSpPr>
                  <p:nvPr/>
                </p:nvSpPr>
                <p:spPr bwMode="auto">
                  <a:xfrm>
                    <a:off x="6863683" y="3943490"/>
                    <a:ext cx="265826" cy="500500"/>
                  </a:xfrm>
                  <a:custGeom>
                    <a:avLst/>
                    <a:gdLst>
                      <a:gd name="T0" fmla="*/ 175 w 184"/>
                      <a:gd name="T1" fmla="*/ 0 h 344"/>
                      <a:gd name="T2" fmla="*/ 8 w 184"/>
                      <a:gd name="T3" fmla="*/ 0 h 344"/>
                      <a:gd name="T4" fmla="*/ 0 w 184"/>
                      <a:gd name="T5" fmla="*/ 6 h 344"/>
                      <a:gd name="T6" fmla="*/ 0 w 184"/>
                      <a:gd name="T7" fmla="*/ 335 h 344"/>
                      <a:gd name="T8" fmla="*/ 8 w 184"/>
                      <a:gd name="T9" fmla="*/ 344 h 344"/>
                      <a:gd name="T10" fmla="*/ 175 w 184"/>
                      <a:gd name="T11" fmla="*/ 344 h 344"/>
                      <a:gd name="T12" fmla="*/ 184 w 184"/>
                      <a:gd name="T13" fmla="*/ 335 h 344"/>
                      <a:gd name="T14" fmla="*/ 184 w 184"/>
                      <a:gd name="T15" fmla="*/ 6 h 344"/>
                      <a:gd name="T16" fmla="*/ 175 w 184"/>
                      <a:gd name="T17" fmla="*/ 0 h 344"/>
                      <a:gd name="T18" fmla="*/ 120 w 184"/>
                      <a:gd name="T19" fmla="*/ 317 h 344"/>
                      <a:gd name="T20" fmla="*/ 117 w 184"/>
                      <a:gd name="T21" fmla="*/ 320 h 344"/>
                      <a:gd name="T22" fmla="*/ 71 w 184"/>
                      <a:gd name="T23" fmla="*/ 320 h 344"/>
                      <a:gd name="T24" fmla="*/ 68 w 184"/>
                      <a:gd name="T25" fmla="*/ 317 h 344"/>
                      <a:gd name="T26" fmla="*/ 68 w 184"/>
                      <a:gd name="T27" fmla="*/ 315 h 344"/>
                      <a:gd name="T28" fmla="*/ 71 w 184"/>
                      <a:gd name="T29" fmla="*/ 312 h 344"/>
                      <a:gd name="T30" fmla="*/ 117 w 184"/>
                      <a:gd name="T31" fmla="*/ 312 h 344"/>
                      <a:gd name="T32" fmla="*/ 120 w 184"/>
                      <a:gd name="T33" fmla="*/ 315 h 344"/>
                      <a:gd name="T34" fmla="*/ 120 w 184"/>
                      <a:gd name="T35" fmla="*/ 317 h 344"/>
                      <a:gd name="T36" fmla="*/ 168 w 184"/>
                      <a:gd name="T37" fmla="*/ 296 h 344"/>
                      <a:gd name="T38" fmla="*/ 16 w 184"/>
                      <a:gd name="T39" fmla="*/ 296 h 344"/>
                      <a:gd name="T40" fmla="*/ 16 w 184"/>
                      <a:gd name="T41" fmla="*/ 40 h 344"/>
                      <a:gd name="T42" fmla="*/ 168 w 184"/>
                      <a:gd name="T43" fmla="*/ 40 h 344"/>
                      <a:gd name="T44" fmla="*/ 168 w 184"/>
                      <a:gd name="T45" fmla="*/ 296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84" h="344">
                        <a:moveTo>
                          <a:pt x="175" y="0"/>
                        </a:moveTo>
                        <a:cubicBezTo>
                          <a:pt x="175" y="0"/>
                          <a:pt x="175" y="0"/>
                          <a:pt x="8" y="0"/>
                        </a:cubicBezTo>
                        <a:cubicBezTo>
                          <a:pt x="3" y="0"/>
                          <a:pt x="0" y="1"/>
                          <a:pt x="0" y="6"/>
                        </a:cubicBezTo>
                        <a:cubicBezTo>
                          <a:pt x="0" y="335"/>
                          <a:pt x="0" y="335"/>
                          <a:pt x="0" y="335"/>
                        </a:cubicBezTo>
                        <a:cubicBezTo>
                          <a:pt x="0" y="339"/>
                          <a:pt x="3" y="344"/>
                          <a:pt x="8" y="344"/>
                        </a:cubicBezTo>
                        <a:cubicBezTo>
                          <a:pt x="8" y="344"/>
                          <a:pt x="8" y="344"/>
                          <a:pt x="175" y="344"/>
                        </a:cubicBezTo>
                        <a:cubicBezTo>
                          <a:pt x="179" y="344"/>
                          <a:pt x="184" y="339"/>
                          <a:pt x="184" y="335"/>
                        </a:cubicBezTo>
                        <a:cubicBezTo>
                          <a:pt x="184" y="6"/>
                          <a:pt x="184" y="6"/>
                          <a:pt x="184" y="6"/>
                        </a:cubicBezTo>
                        <a:cubicBezTo>
                          <a:pt x="184" y="1"/>
                          <a:pt x="179" y="0"/>
                          <a:pt x="175" y="0"/>
                        </a:cubicBezTo>
                        <a:close/>
                        <a:moveTo>
                          <a:pt x="120" y="317"/>
                        </a:moveTo>
                        <a:cubicBezTo>
                          <a:pt x="120" y="319"/>
                          <a:pt x="119" y="320"/>
                          <a:pt x="117" y="320"/>
                        </a:cubicBezTo>
                        <a:cubicBezTo>
                          <a:pt x="71" y="320"/>
                          <a:pt x="71" y="320"/>
                          <a:pt x="71" y="320"/>
                        </a:cubicBezTo>
                        <a:cubicBezTo>
                          <a:pt x="69" y="320"/>
                          <a:pt x="68" y="319"/>
                          <a:pt x="68" y="317"/>
                        </a:cubicBezTo>
                        <a:cubicBezTo>
                          <a:pt x="68" y="315"/>
                          <a:pt x="68" y="315"/>
                          <a:pt x="68" y="315"/>
                        </a:cubicBezTo>
                        <a:cubicBezTo>
                          <a:pt x="68" y="313"/>
                          <a:pt x="69" y="312"/>
                          <a:pt x="71" y="312"/>
                        </a:cubicBezTo>
                        <a:cubicBezTo>
                          <a:pt x="117" y="312"/>
                          <a:pt x="117" y="312"/>
                          <a:pt x="117" y="312"/>
                        </a:cubicBezTo>
                        <a:cubicBezTo>
                          <a:pt x="119" y="312"/>
                          <a:pt x="120" y="313"/>
                          <a:pt x="120" y="315"/>
                        </a:cubicBezTo>
                        <a:lnTo>
                          <a:pt x="120" y="317"/>
                        </a:lnTo>
                        <a:close/>
                        <a:moveTo>
                          <a:pt x="168" y="296"/>
                        </a:moveTo>
                        <a:cubicBezTo>
                          <a:pt x="16" y="296"/>
                          <a:pt x="16" y="296"/>
                          <a:pt x="16" y="296"/>
                        </a:cubicBezTo>
                        <a:cubicBezTo>
                          <a:pt x="16" y="40"/>
                          <a:pt x="16" y="40"/>
                          <a:pt x="16" y="40"/>
                        </a:cubicBezTo>
                        <a:cubicBezTo>
                          <a:pt x="168" y="40"/>
                          <a:pt x="168" y="40"/>
                          <a:pt x="168" y="40"/>
                        </a:cubicBezTo>
                        <a:lnTo>
                          <a:pt x="168" y="29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8" b="0" i="0" u="none" strike="noStrike" kern="0" cap="none" spc="0" normalizeH="0" baseline="0" noProof="0">
                      <a:ln>
                        <a:noFill/>
                      </a:ln>
                      <a:gradFill>
                        <a:gsLst>
                          <a:gs pos="80357">
                            <a:schemeClr val="tx1"/>
                          </a:gs>
                          <a:gs pos="50893">
                            <a:schemeClr val="tx1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279" name="Group 1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903487" y="4029129"/>
                    <a:ext cx="186219" cy="329223"/>
                    <a:chOff x="3828" y="2131"/>
                    <a:chExt cx="237" cy="419"/>
                  </a:xfrm>
                  <a:grpFill/>
                </p:grpSpPr>
                <p:sp>
                  <p:nvSpPr>
                    <p:cNvPr id="280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8" y="2257"/>
                      <a:ext cx="43" cy="29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1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93" y="2131"/>
                      <a:ext cx="43" cy="41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2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57" y="2361"/>
                      <a:ext cx="43" cy="18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3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2" y="2278"/>
                      <a:ext cx="43" cy="27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254" name="Group 253"/>
                <p:cNvGrpSpPr>
                  <a:grpSpLocks noChangeAspect="1"/>
                </p:cNvGrpSpPr>
                <p:nvPr/>
              </p:nvGrpSpPr>
              <p:grpSpPr>
                <a:xfrm>
                  <a:off x="10816360" y="5282047"/>
                  <a:ext cx="1019286" cy="654425"/>
                  <a:chOff x="6305726" y="4539633"/>
                  <a:chExt cx="1874960" cy="1203802"/>
                </a:xfrm>
                <a:solidFill>
                  <a:schemeClr val="tx1"/>
                </a:solidFill>
              </p:grpSpPr>
              <p:sp>
                <p:nvSpPr>
                  <p:cNvPr id="276" name="Freeform 275"/>
                  <p:cNvSpPr>
                    <a:spLocks noChangeAspect="1"/>
                  </p:cNvSpPr>
                  <p:nvPr/>
                </p:nvSpPr>
                <p:spPr bwMode="black">
                  <a:xfrm flipH="1">
                    <a:off x="6305726" y="4539633"/>
                    <a:ext cx="1874960" cy="1203802"/>
                  </a:xfrm>
                  <a:custGeom>
                    <a:avLst/>
                    <a:gdLst>
                      <a:gd name="connsiteX0" fmla="*/ 4635324 w 4635324"/>
                      <a:gd name="connsiteY0" fmla="*/ 2786728 h 2974887"/>
                      <a:gd name="connsiteX1" fmla="*/ 0 w 4635324"/>
                      <a:gd name="connsiteY1" fmla="*/ 2786728 h 2974887"/>
                      <a:gd name="connsiteX2" fmla="*/ 0 w 4635324"/>
                      <a:gd name="connsiteY2" fmla="*/ 2813608 h 2974887"/>
                      <a:gd name="connsiteX3" fmla="*/ 185413 w 4635324"/>
                      <a:gd name="connsiteY3" fmla="*/ 2974887 h 2974887"/>
                      <a:gd name="connsiteX4" fmla="*/ 4449911 w 4635324"/>
                      <a:gd name="connsiteY4" fmla="*/ 2974887 h 2974887"/>
                      <a:gd name="connsiteX5" fmla="*/ 4635324 w 4635324"/>
                      <a:gd name="connsiteY5" fmla="*/ 2813608 h 2974887"/>
                      <a:gd name="connsiteX6" fmla="*/ 4635324 w 4635324"/>
                      <a:gd name="connsiteY6" fmla="*/ 2786728 h 2974887"/>
                      <a:gd name="connsiteX7" fmla="*/ 4005331 w 4635324"/>
                      <a:gd name="connsiteY7" fmla="*/ 205988 h 2974887"/>
                      <a:gd name="connsiteX8" fmla="*/ 4005331 w 4635324"/>
                      <a:gd name="connsiteY8" fmla="*/ 2473188 h 2974887"/>
                      <a:gd name="connsiteX9" fmla="*/ 630009 w 4635324"/>
                      <a:gd name="connsiteY9" fmla="*/ 2473188 h 2974887"/>
                      <a:gd name="connsiteX10" fmla="*/ 630009 w 4635324"/>
                      <a:gd name="connsiteY10" fmla="*/ 205988 h 2974887"/>
                      <a:gd name="connsiteX11" fmla="*/ 4115213 w 4635324"/>
                      <a:gd name="connsiteY11" fmla="*/ 0 h 2974887"/>
                      <a:gd name="connsiteX12" fmla="*/ 520123 w 4635324"/>
                      <a:gd name="connsiteY12" fmla="*/ 0 h 2974887"/>
                      <a:gd name="connsiteX13" fmla="*/ 391787 w 4635324"/>
                      <a:gd name="connsiteY13" fmla="*/ 128336 h 2974887"/>
                      <a:gd name="connsiteX14" fmla="*/ 391787 w 4635324"/>
                      <a:gd name="connsiteY14" fmla="*/ 2548645 h 2974887"/>
                      <a:gd name="connsiteX15" fmla="*/ 520123 w 4635324"/>
                      <a:gd name="connsiteY15" fmla="*/ 2676981 h 2974887"/>
                      <a:gd name="connsiteX16" fmla="*/ 4115213 w 4635324"/>
                      <a:gd name="connsiteY16" fmla="*/ 2676981 h 2974887"/>
                      <a:gd name="connsiteX17" fmla="*/ 4243549 w 4635324"/>
                      <a:gd name="connsiteY17" fmla="*/ 2548645 h 2974887"/>
                      <a:gd name="connsiteX18" fmla="*/ 4243549 w 4635324"/>
                      <a:gd name="connsiteY18" fmla="*/ 128336 h 2974887"/>
                      <a:gd name="connsiteX19" fmla="*/ 4115213 w 4635324"/>
                      <a:gd name="connsiteY19" fmla="*/ 0 h 2974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635324" h="2974887">
                        <a:moveTo>
                          <a:pt x="4635324" y="2786728"/>
                        </a:moveTo>
                        <a:lnTo>
                          <a:pt x="0" y="2786728"/>
                        </a:lnTo>
                        <a:cubicBezTo>
                          <a:pt x="0" y="2813608"/>
                          <a:pt x="0" y="2813608"/>
                          <a:pt x="0" y="2813608"/>
                        </a:cubicBezTo>
                        <a:cubicBezTo>
                          <a:pt x="0" y="2894248"/>
                          <a:pt x="79463" y="2974887"/>
                          <a:pt x="185413" y="2974887"/>
                        </a:cubicBezTo>
                        <a:cubicBezTo>
                          <a:pt x="4449911" y="2974887"/>
                          <a:pt x="4449911" y="2974887"/>
                          <a:pt x="4449911" y="2974887"/>
                        </a:cubicBezTo>
                        <a:cubicBezTo>
                          <a:pt x="4555862" y="2974887"/>
                          <a:pt x="4635324" y="2894248"/>
                          <a:pt x="4635324" y="2813608"/>
                        </a:cubicBezTo>
                        <a:cubicBezTo>
                          <a:pt x="4635324" y="2786728"/>
                          <a:pt x="4635324" y="2786728"/>
                          <a:pt x="4635324" y="2786728"/>
                        </a:cubicBezTo>
                        <a:close/>
                        <a:moveTo>
                          <a:pt x="4005331" y="205988"/>
                        </a:moveTo>
                        <a:lnTo>
                          <a:pt x="4005331" y="2473188"/>
                        </a:lnTo>
                        <a:lnTo>
                          <a:pt x="630009" y="2473188"/>
                        </a:lnTo>
                        <a:lnTo>
                          <a:pt x="630009" y="205988"/>
                        </a:lnTo>
                        <a:close/>
                        <a:moveTo>
                          <a:pt x="4115213" y="0"/>
                        </a:moveTo>
                        <a:lnTo>
                          <a:pt x="520123" y="0"/>
                        </a:lnTo>
                        <a:cubicBezTo>
                          <a:pt x="449244" y="0"/>
                          <a:pt x="391787" y="57457"/>
                          <a:pt x="391787" y="128336"/>
                        </a:cubicBezTo>
                        <a:lnTo>
                          <a:pt x="391787" y="2548645"/>
                        </a:lnTo>
                        <a:cubicBezTo>
                          <a:pt x="391787" y="2619524"/>
                          <a:pt x="449244" y="2676981"/>
                          <a:pt x="520123" y="2676981"/>
                        </a:cubicBezTo>
                        <a:lnTo>
                          <a:pt x="4115213" y="2676981"/>
                        </a:lnTo>
                        <a:cubicBezTo>
                          <a:pt x="4186092" y="2676981"/>
                          <a:pt x="4243549" y="2619524"/>
                          <a:pt x="4243549" y="2548645"/>
                        </a:cubicBezTo>
                        <a:lnTo>
                          <a:pt x="4243549" y="128336"/>
                        </a:lnTo>
                        <a:cubicBezTo>
                          <a:pt x="4243549" y="57457"/>
                          <a:pt x="4186092" y="0"/>
                          <a:pt x="41152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392" tIns="45697" rIns="91392" bIns="45697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3219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8" b="0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80357">
                            <a:schemeClr val="tx1"/>
                          </a:gs>
                          <a:gs pos="50893">
                            <a:schemeClr val="tx1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268" name="Group 267"/>
                  <p:cNvGrpSpPr/>
                  <p:nvPr/>
                </p:nvGrpSpPr>
                <p:grpSpPr>
                  <a:xfrm>
                    <a:off x="6607392" y="4719375"/>
                    <a:ext cx="1166552" cy="678470"/>
                    <a:chOff x="6579394" y="4719375"/>
                    <a:chExt cx="1166552" cy="678470"/>
                  </a:xfrm>
                  <a:grpFill/>
                </p:grpSpPr>
                <p:sp>
                  <p:nvSpPr>
                    <p:cNvPr id="269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79394" y="5167114"/>
                      <a:ext cx="85774" cy="1907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0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2970" y="4910150"/>
                      <a:ext cx="85774" cy="44773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1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89769" y="5135970"/>
                      <a:ext cx="85774" cy="2219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2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04119" y="4910152"/>
                      <a:ext cx="85774" cy="44773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3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18472" y="4719375"/>
                      <a:ext cx="85774" cy="63851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4" name="Freeform 273"/>
                    <p:cNvSpPr>
                      <a:spLocks noChangeAspect="1"/>
                    </p:cNvSpPr>
                    <p:nvPr/>
                  </p:nvSpPr>
                  <p:spPr bwMode="black">
                    <a:xfrm>
                      <a:off x="7177419" y="4829167"/>
                      <a:ext cx="568527" cy="568678"/>
                    </a:xfrm>
                    <a:custGeom>
                      <a:avLst/>
                      <a:gdLst>
                        <a:gd name="connsiteX0" fmla="*/ 2846107 w 2846107"/>
                        <a:gd name="connsiteY0" fmla="*/ 1526447 h 2845712"/>
                        <a:gd name="connsiteX1" fmla="*/ 2844123 w 2846107"/>
                        <a:gd name="connsiteY1" fmla="*/ 1565744 h 2845712"/>
                        <a:gd name="connsiteX2" fmla="*/ 1425742 w 2846107"/>
                        <a:gd name="connsiteY2" fmla="*/ 2845712 h 2845712"/>
                        <a:gd name="connsiteX3" fmla="*/ 1138405 w 2846107"/>
                        <a:gd name="connsiteY3" fmla="*/ 2816746 h 2845712"/>
                        <a:gd name="connsiteX4" fmla="*/ 1045028 w 2846107"/>
                        <a:gd name="connsiteY4" fmla="*/ 2792736 h 2845712"/>
                        <a:gd name="connsiteX5" fmla="*/ 1505920 w 2846107"/>
                        <a:gd name="connsiteY5" fmla="*/ 1526448 h 2845712"/>
                        <a:gd name="connsiteX6" fmla="*/ 1540042 w 2846107"/>
                        <a:gd name="connsiteY6" fmla="*/ 1526449 h 2845712"/>
                        <a:gd name="connsiteX7" fmla="*/ 1540042 w 2846107"/>
                        <a:gd name="connsiteY7" fmla="*/ 1526448 h 2845712"/>
                        <a:gd name="connsiteX8" fmla="*/ 1311441 w 2846107"/>
                        <a:gd name="connsiteY8" fmla="*/ 0 h 2845712"/>
                        <a:gd name="connsiteX9" fmla="*/ 1311442 w 2846107"/>
                        <a:gd name="connsiteY9" fmla="*/ 1297847 h 2845712"/>
                        <a:gd name="connsiteX10" fmla="*/ 1311442 w 2846107"/>
                        <a:gd name="connsiteY10" fmla="*/ 1392388 h 2845712"/>
                        <a:gd name="connsiteX11" fmla="*/ 830345 w 2846107"/>
                        <a:gd name="connsiteY11" fmla="*/ 2714192 h 2845712"/>
                        <a:gd name="connsiteX12" fmla="*/ 746149 w 2846107"/>
                        <a:gd name="connsiteY12" fmla="*/ 2673633 h 2845712"/>
                        <a:gd name="connsiteX13" fmla="*/ 0 w 2846107"/>
                        <a:gd name="connsiteY13" fmla="*/ 1419970 h 2845712"/>
                        <a:gd name="connsiteX14" fmla="*/ 1279968 w 2846107"/>
                        <a:gd name="connsiteY14" fmla="*/ 1589 h 2845712"/>
                        <a:gd name="connsiteX15" fmla="*/ 1540042 w 2846107"/>
                        <a:gd name="connsiteY15" fmla="*/ 0 h 2845712"/>
                        <a:gd name="connsiteX16" fmla="*/ 1571516 w 2846107"/>
                        <a:gd name="connsiteY16" fmla="*/ 1589 h 2845712"/>
                        <a:gd name="connsiteX17" fmla="*/ 2844123 w 2846107"/>
                        <a:gd name="connsiteY17" fmla="*/ 1274196 h 2845712"/>
                        <a:gd name="connsiteX18" fmla="*/ 2845317 w 2846107"/>
                        <a:gd name="connsiteY18" fmla="*/ 1297848 h 2845712"/>
                        <a:gd name="connsiteX19" fmla="*/ 1540042 w 2846107"/>
                        <a:gd name="connsiteY19" fmla="*/ 1297847 h 2845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46107" h="2845712">
                          <a:moveTo>
                            <a:pt x="2846107" y="1526447"/>
                          </a:moveTo>
                          <a:lnTo>
                            <a:pt x="2844123" y="1565744"/>
                          </a:lnTo>
                          <a:cubicBezTo>
                            <a:pt x="2771111" y="2284684"/>
                            <a:pt x="2163945" y="2845712"/>
                            <a:pt x="1425742" y="2845712"/>
                          </a:cubicBezTo>
                          <a:cubicBezTo>
                            <a:pt x="1327315" y="2845712"/>
                            <a:pt x="1231218" y="2835738"/>
                            <a:pt x="1138405" y="2816746"/>
                          </a:cubicBezTo>
                          <a:lnTo>
                            <a:pt x="1045028" y="2792736"/>
                          </a:lnTo>
                          <a:lnTo>
                            <a:pt x="1505920" y="1526448"/>
                          </a:lnTo>
                          <a:lnTo>
                            <a:pt x="1540042" y="1526449"/>
                          </a:lnTo>
                          <a:lnTo>
                            <a:pt x="1540042" y="1526448"/>
                          </a:lnTo>
                          <a:close/>
                          <a:moveTo>
                            <a:pt x="1311441" y="0"/>
                          </a:moveTo>
                          <a:lnTo>
                            <a:pt x="1311442" y="1297847"/>
                          </a:lnTo>
                          <a:lnTo>
                            <a:pt x="1311442" y="1392388"/>
                          </a:lnTo>
                          <a:lnTo>
                            <a:pt x="830345" y="2714192"/>
                          </a:lnTo>
                          <a:lnTo>
                            <a:pt x="746149" y="2673633"/>
                          </a:lnTo>
                          <a:cubicBezTo>
                            <a:pt x="301709" y="2432199"/>
                            <a:pt x="0" y="1961319"/>
                            <a:pt x="0" y="1419970"/>
                          </a:cubicBezTo>
                          <a:cubicBezTo>
                            <a:pt x="0" y="681768"/>
                            <a:pt x="561029" y="74601"/>
                            <a:pt x="1279968" y="1589"/>
                          </a:cubicBezTo>
                          <a:close/>
                          <a:moveTo>
                            <a:pt x="1540042" y="0"/>
                          </a:moveTo>
                          <a:lnTo>
                            <a:pt x="1571516" y="1589"/>
                          </a:lnTo>
                          <a:cubicBezTo>
                            <a:pt x="2242526" y="69734"/>
                            <a:pt x="2775978" y="603186"/>
                            <a:pt x="2844123" y="1274196"/>
                          </a:cubicBezTo>
                          <a:lnTo>
                            <a:pt x="2845317" y="1297848"/>
                          </a:lnTo>
                          <a:lnTo>
                            <a:pt x="1540042" y="1297847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2783" tIns="146226" rIns="182783" bIns="14622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31928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5" name="Group 254"/>
                <p:cNvGrpSpPr>
                  <a:grpSpLocks noChangeAspect="1"/>
                </p:cNvGrpSpPr>
                <p:nvPr/>
              </p:nvGrpSpPr>
              <p:grpSpPr>
                <a:xfrm>
                  <a:off x="10993268" y="4519173"/>
                  <a:ext cx="665471" cy="468603"/>
                  <a:chOff x="7278615" y="2062893"/>
                  <a:chExt cx="698651" cy="491967"/>
                </a:xfrm>
                <a:solidFill>
                  <a:schemeClr val="tx1"/>
                </a:solidFill>
              </p:grpSpPr>
              <p:grpSp>
                <p:nvGrpSpPr>
                  <p:cNvPr id="256" name="Group 255"/>
                  <p:cNvGrpSpPr/>
                  <p:nvPr/>
                </p:nvGrpSpPr>
                <p:grpSpPr>
                  <a:xfrm>
                    <a:off x="7278615" y="2062893"/>
                    <a:ext cx="698651" cy="491967"/>
                    <a:chOff x="6017603" y="3045006"/>
                    <a:chExt cx="698651" cy="491967"/>
                  </a:xfrm>
                  <a:grpFill/>
                </p:grpSpPr>
                <p:sp>
                  <p:nvSpPr>
                    <p:cNvPr id="266" name="Freeform 132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017603" y="3045006"/>
                      <a:ext cx="698651" cy="491967"/>
                    </a:xfrm>
                    <a:custGeom>
                      <a:avLst/>
                      <a:gdLst>
                        <a:gd name="T0" fmla="*/ 288 w 302"/>
                        <a:gd name="T1" fmla="*/ 0 h 211"/>
                        <a:gd name="T2" fmla="*/ 15 w 302"/>
                        <a:gd name="T3" fmla="*/ 0 h 211"/>
                        <a:gd name="T4" fmla="*/ 0 w 302"/>
                        <a:gd name="T5" fmla="*/ 15 h 211"/>
                        <a:gd name="T6" fmla="*/ 0 w 302"/>
                        <a:gd name="T7" fmla="*/ 197 h 211"/>
                        <a:gd name="T8" fmla="*/ 15 w 302"/>
                        <a:gd name="T9" fmla="*/ 211 h 211"/>
                        <a:gd name="T10" fmla="*/ 288 w 302"/>
                        <a:gd name="T11" fmla="*/ 211 h 211"/>
                        <a:gd name="T12" fmla="*/ 302 w 302"/>
                        <a:gd name="T13" fmla="*/ 197 h 211"/>
                        <a:gd name="T14" fmla="*/ 302 w 302"/>
                        <a:gd name="T15" fmla="*/ 15 h 211"/>
                        <a:gd name="T16" fmla="*/ 288 w 302"/>
                        <a:gd name="T17" fmla="*/ 0 h 211"/>
                        <a:gd name="T18" fmla="*/ 286 w 302"/>
                        <a:gd name="T19" fmla="*/ 188 h 211"/>
                        <a:gd name="T20" fmla="*/ 17 w 302"/>
                        <a:gd name="T21" fmla="*/ 188 h 211"/>
                        <a:gd name="T22" fmla="*/ 17 w 302"/>
                        <a:gd name="T23" fmla="*/ 17 h 211"/>
                        <a:gd name="T24" fmla="*/ 286 w 302"/>
                        <a:gd name="T25" fmla="*/ 17 h 211"/>
                        <a:gd name="T26" fmla="*/ 286 w 302"/>
                        <a:gd name="T27" fmla="*/ 188 h 211"/>
                        <a:gd name="T28" fmla="*/ 286 w 302"/>
                        <a:gd name="T29" fmla="*/ 188 h 2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02" h="211">
                          <a:moveTo>
                            <a:pt x="288" y="0"/>
                          </a:moveTo>
                          <a:cubicBezTo>
                            <a:pt x="15" y="0"/>
                            <a:pt x="15" y="0"/>
                            <a:pt x="15" y="0"/>
                          </a:cubicBezTo>
                          <a:cubicBezTo>
                            <a:pt x="7" y="0"/>
                            <a:pt x="0" y="7"/>
                            <a:pt x="0" y="15"/>
                          </a:cubicBezTo>
                          <a:cubicBezTo>
                            <a:pt x="0" y="197"/>
                            <a:pt x="0" y="197"/>
                            <a:pt x="0" y="197"/>
                          </a:cubicBezTo>
                          <a:cubicBezTo>
                            <a:pt x="0" y="205"/>
                            <a:pt x="7" y="211"/>
                            <a:pt x="15" y="211"/>
                          </a:cubicBezTo>
                          <a:cubicBezTo>
                            <a:pt x="288" y="211"/>
                            <a:pt x="288" y="211"/>
                            <a:pt x="288" y="211"/>
                          </a:cubicBezTo>
                          <a:cubicBezTo>
                            <a:pt x="296" y="211"/>
                            <a:pt x="302" y="205"/>
                            <a:pt x="302" y="197"/>
                          </a:cubicBezTo>
                          <a:cubicBezTo>
                            <a:pt x="302" y="15"/>
                            <a:pt x="302" y="15"/>
                            <a:pt x="302" y="15"/>
                          </a:cubicBezTo>
                          <a:cubicBezTo>
                            <a:pt x="302" y="7"/>
                            <a:pt x="296" y="0"/>
                            <a:pt x="288" y="0"/>
                          </a:cubicBezTo>
                          <a:close/>
                          <a:moveTo>
                            <a:pt x="286" y="188"/>
                          </a:moveTo>
                          <a:cubicBezTo>
                            <a:pt x="17" y="188"/>
                            <a:pt x="17" y="188"/>
                            <a:pt x="17" y="188"/>
                          </a:cubicBezTo>
                          <a:cubicBezTo>
                            <a:pt x="17" y="17"/>
                            <a:pt x="17" y="17"/>
                            <a:pt x="17" y="17"/>
                          </a:cubicBezTo>
                          <a:cubicBezTo>
                            <a:pt x="286" y="17"/>
                            <a:pt x="286" y="17"/>
                            <a:pt x="286" y="17"/>
                          </a:cubicBezTo>
                          <a:cubicBezTo>
                            <a:pt x="286" y="188"/>
                            <a:pt x="286" y="188"/>
                            <a:pt x="286" y="188"/>
                          </a:cubicBezTo>
                          <a:cubicBezTo>
                            <a:pt x="286" y="188"/>
                            <a:pt x="286" y="188"/>
                            <a:pt x="286" y="1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gradFill>
                          <a:gsLst>
                            <a:gs pos="80357">
                              <a:schemeClr val="tx1"/>
                            </a:gs>
                            <a:gs pos="50893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259" name="Group 14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127767" y="3149600"/>
                      <a:ext cx="179388" cy="260350"/>
                      <a:chOff x="3860" y="1984"/>
                      <a:chExt cx="113" cy="164"/>
                    </a:xfrm>
                    <a:grpFill/>
                  </p:grpSpPr>
                  <p:sp>
                    <p:nvSpPr>
                      <p:cNvPr id="260" name="Rectangle 1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60" y="2099"/>
                        <a:ext cx="16" cy="49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gradFill>
                            <a:gsLst>
                              <a:gs pos="80357">
                                <a:schemeClr val="tx1"/>
                              </a:gs>
                              <a:gs pos="50893">
                                <a:schemeClr val="tx1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61" name="Rectangle 1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84" y="2033"/>
                        <a:ext cx="16" cy="115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gradFill>
                            <a:gsLst>
                              <a:gs pos="80357">
                                <a:schemeClr val="tx1"/>
                              </a:gs>
                              <a:gs pos="50893">
                                <a:schemeClr val="tx1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62" name="Rectangle 1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08" y="2091"/>
                        <a:ext cx="16" cy="57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gradFill>
                            <a:gsLst>
                              <a:gs pos="80357">
                                <a:schemeClr val="tx1"/>
                              </a:gs>
                              <a:gs pos="50893">
                                <a:schemeClr val="tx1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63" name="Rectangle 1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2" y="2033"/>
                        <a:ext cx="17" cy="115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gradFill>
                            <a:gsLst>
                              <a:gs pos="80357">
                                <a:schemeClr val="tx1"/>
                              </a:gs>
                              <a:gs pos="50893">
                                <a:schemeClr val="tx1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64" name="Rectangle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57" y="1984"/>
                        <a:ext cx="16" cy="16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gradFill>
                            <a:gsLst>
                              <a:gs pos="80357">
                                <a:schemeClr val="tx1"/>
                              </a:gs>
                              <a:gs pos="50893">
                                <a:schemeClr val="tx1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257" name="Freeform 256"/>
                  <p:cNvSpPr>
                    <a:spLocks noChangeAspect="1"/>
                  </p:cNvSpPr>
                  <p:nvPr/>
                </p:nvSpPr>
                <p:spPr bwMode="black">
                  <a:xfrm>
                    <a:off x="7630646" y="2182547"/>
                    <a:ext cx="241931" cy="241995"/>
                  </a:xfrm>
                  <a:custGeom>
                    <a:avLst/>
                    <a:gdLst>
                      <a:gd name="connsiteX0" fmla="*/ 2846107 w 2846107"/>
                      <a:gd name="connsiteY0" fmla="*/ 1526447 h 2845712"/>
                      <a:gd name="connsiteX1" fmla="*/ 2844123 w 2846107"/>
                      <a:gd name="connsiteY1" fmla="*/ 1565744 h 2845712"/>
                      <a:gd name="connsiteX2" fmla="*/ 1425742 w 2846107"/>
                      <a:gd name="connsiteY2" fmla="*/ 2845712 h 2845712"/>
                      <a:gd name="connsiteX3" fmla="*/ 1138405 w 2846107"/>
                      <a:gd name="connsiteY3" fmla="*/ 2816746 h 2845712"/>
                      <a:gd name="connsiteX4" fmla="*/ 1045028 w 2846107"/>
                      <a:gd name="connsiteY4" fmla="*/ 2792736 h 2845712"/>
                      <a:gd name="connsiteX5" fmla="*/ 1505920 w 2846107"/>
                      <a:gd name="connsiteY5" fmla="*/ 1526448 h 2845712"/>
                      <a:gd name="connsiteX6" fmla="*/ 1540042 w 2846107"/>
                      <a:gd name="connsiteY6" fmla="*/ 1526449 h 2845712"/>
                      <a:gd name="connsiteX7" fmla="*/ 1540042 w 2846107"/>
                      <a:gd name="connsiteY7" fmla="*/ 1526448 h 2845712"/>
                      <a:gd name="connsiteX8" fmla="*/ 1311441 w 2846107"/>
                      <a:gd name="connsiteY8" fmla="*/ 0 h 2845712"/>
                      <a:gd name="connsiteX9" fmla="*/ 1311442 w 2846107"/>
                      <a:gd name="connsiteY9" fmla="*/ 1297847 h 2845712"/>
                      <a:gd name="connsiteX10" fmla="*/ 1311442 w 2846107"/>
                      <a:gd name="connsiteY10" fmla="*/ 1392388 h 2845712"/>
                      <a:gd name="connsiteX11" fmla="*/ 830345 w 2846107"/>
                      <a:gd name="connsiteY11" fmla="*/ 2714192 h 2845712"/>
                      <a:gd name="connsiteX12" fmla="*/ 746149 w 2846107"/>
                      <a:gd name="connsiteY12" fmla="*/ 2673633 h 2845712"/>
                      <a:gd name="connsiteX13" fmla="*/ 0 w 2846107"/>
                      <a:gd name="connsiteY13" fmla="*/ 1419970 h 2845712"/>
                      <a:gd name="connsiteX14" fmla="*/ 1279968 w 2846107"/>
                      <a:gd name="connsiteY14" fmla="*/ 1589 h 2845712"/>
                      <a:gd name="connsiteX15" fmla="*/ 1540042 w 2846107"/>
                      <a:gd name="connsiteY15" fmla="*/ 0 h 2845712"/>
                      <a:gd name="connsiteX16" fmla="*/ 1571516 w 2846107"/>
                      <a:gd name="connsiteY16" fmla="*/ 1589 h 2845712"/>
                      <a:gd name="connsiteX17" fmla="*/ 2844123 w 2846107"/>
                      <a:gd name="connsiteY17" fmla="*/ 1274196 h 2845712"/>
                      <a:gd name="connsiteX18" fmla="*/ 2845317 w 2846107"/>
                      <a:gd name="connsiteY18" fmla="*/ 1297848 h 2845712"/>
                      <a:gd name="connsiteX19" fmla="*/ 1540042 w 2846107"/>
                      <a:gd name="connsiteY19" fmla="*/ 1297847 h 2845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846107" h="2845712">
                        <a:moveTo>
                          <a:pt x="2846107" y="1526447"/>
                        </a:moveTo>
                        <a:lnTo>
                          <a:pt x="2844123" y="1565744"/>
                        </a:lnTo>
                        <a:cubicBezTo>
                          <a:pt x="2771111" y="2284684"/>
                          <a:pt x="2163945" y="2845712"/>
                          <a:pt x="1425742" y="2845712"/>
                        </a:cubicBezTo>
                        <a:cubicBezTo>
                          <a:pt x="1327315" y="2845712"/>
                          <a:pt x="1231218" y="2835738"/>
                          <a:pt x="1138405" y="2816746"/>
                        </a:cubicBezTo>
                        <a:lnTo>
                          <a:pt x="1045028" y="2792736"/>
                        </a:lnTo>
                        <a:lnTo>
                          <a:pt x="1505920" y="1526448"/>
                        </a:lnTo>
                        <a:lnTo>
                          <a:pt x="1540042" y="1526449"/>
                        </a:lnTo>
                        <a:lnTo>
                          <a:pt x="1540042" y="1526448"/>
                        </a:lnTo>
                        <a:close/>
                        <a:moveTo>
                          <a:pt x="1311441" y="0"/>
                        </a:moveTo>
                        <a:lnTo>
                          <a:pt x="1311442" y="1297847"/>
                        </a:lnTo>
                        <a:lnTo>
                          <a:pt x="1311442" y="1392388"/>
                        </a:lnTo>
                        <a:lnTo>
                          <a:pt x="830345" y="2714192"/>
                        </a:lnTo>
                        <a:lnTo>
                          <a:pt x="746149" y="2673633"/>
                        </a:lnTo>
                        <a:cubicBezTo>
                          <a:pt x="301709" y="2432199"/>
                          <a:pt x="0" y="1961319"/>
                          <a:pt x="0" y="1419970"/>
                        </a:cubicBezTo>
                        <a:cubicBezTo>
                          <a:pt x="0" y="681768"/>
                          <a:pt x="561029" y="74601"/>
                          <a:pt x="1279968" y="1589"/>
                        </a:cubicBezTo>
                        <a:close/>
                        <a:moveTo>
                          <a:pt x="1540042" y="0"/>
                        </a:moveTo>
                        <a:lnTo>
                          <a:pt x="1571516" y="1589"/>
                        </a:lnTo>
                        <a:cubicBezTo>
                          <a:pt x="2242526" y="69734"/>
                          <a:pt x="2775978" y="603186"/>
                          <a:pt x="2844123" y="1274196"/>
                        </a:cubicBezTo>
                        <a:lnTo>
                          <a:pt x="2845317" y="1297848"/>
                        </a:lnTo>
                        <a:lnTo>
                          <a:pt x="1540042" y="1297847"/>
                        </a:lnTo>
                        <a:close/>
                      </a:path>
                    </a:pathLst>
                  </a:custGeom>
                  <a:grpFill/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783" tIns="146226" rIns="182783" bIns="14622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31928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8" b="0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80357">
                            <a:schemeClr val="tx1"/>
                          </a:gs>
                          <a:gs pos="50893">
                            <a:schemeClr val="tx1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  <p:sp>
              <p:nvSpPr>
                <p:cNvPr id="224" name="Rectangle 223"/>
                <p:cNvSpPr/>
                <p:nvPr/>
              </p:nvSpPr>
              <p:spPr bwMode="auto">
                <a:xfrm>
                  <a:off x="9139583" y="3545821"/>
                  <a:ext cx="1271495" cy="1147071"/>
                </a:xfrm>
                <a:prstGeom prst="rect">
                  <a:avLst/>
                </a:prstGeom>
                <a:no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cxnSp>
              <p:nvCxnSpPr>
                <p:cNvPr id="228" name="Straight Connector 227"/>
                <p:cNvCxnSpPr>
                  <a:cxnSpLocks/>
                </p:cNvCxnSpPr>
                <p:nvPr/>
              </p:nvCxnSpPr>
              <p:spPr>
                <a:xfrm flipH="1">
                  <a:off x="10259203" y="3280502"/>
                  <a:ext cx="0" cy="28346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/>
                <p:cNvSpPr/>
                <p:nvPr/>
              </p:nvSpPr>
              <p:spPr bwMode="auto">
                <a:xfrm>
                  <a:off x="6581156" y="3280503"/>
                  <a:ext cx="955294" cy="254298"/>
                </a:xfrm>
                <a:prstGeom prst="rect">
                  <a:avLst/>
                </a:prstGeom>
                <a:no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80357">
                            <a:schemeClr val="tx1"/>
                          </a:gs>
                          <a:gs pos="50893">
                            <a:schemeClr val="tx1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 panose="020B0402040204020203" pitchFamily="34" charset="0"/>
                      <a:ea typeface="Segoe UI" pitchFamily="34" charset="0"/>
                      <a:cs typeface="Segoe UI Semilight" panose="020B0402040204020203" pitchFamily="34" charset="0"/>
                    </a:rPr>
                    <a:t>Data</a:t>
                  </a:r>
                </a:p>
              </p:txBody>
            </p:sp>
            <p:cxnSp>
              <p:nvCxnSpPr>
                <p:cNvPr id="221" name="Straight Connector 220"/>
                <p:cNvCxnSpPr>
                  <a:cxnSpLocks/>
                </p:cNvCxnSpPr>
                <p:nvPr/>
              </p:nvCxnSpPr>
              <p:spPr>
                <a:xfrm>
                  <a:off x="8125603" y="3280502"/>
                  <a:ext cx="0" cy="28346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0" name="Freeform 13"/>
                <p:cNvSpPr>
                  <a:spLocks noChangeAspect="1" noEditPoints="1"/>
                </p:cNvSpPr>
                <p:nvPr/>
              </p:nvSpPr>
              <p:spPr bwMode="auto">
                <a:xfrm>
                  <a:off x="6732351" y="3721048"/>
                  <a:ext cx="652905" cy="452176"/>
                </a:xfrm>
                <a:custGeom>
                  <a:avLst/>
                  <a:gdLst>
                    <a:gd name="T0" fmla="*/ 28 w 128"/>
                    <a:gd name="T1" fmla="*/ 88 h 88"/>
                    <a:gd name="T2" fmla="*/ 94 w 128"/>
                    <a:gd name="T3" fmla="*/ 88 h 88"/>
                    <a:gd name="T4" fmla="*/ 128 w 128"/>
                    <a:gd name="T5" fmla="*/ 54 h 88"/>
                    <a:gd name="T6" fmla="*/ 96 w 128"/>
                    <a:gd name="T7" fmla="*/ 20 h 88"/>
                    <a:gd name="T8" fmla="*/ 64 w 128"/>
                    <a:gd name="T9" fmla="*/ 0 h 88"/>
                    <a:gd name="T10" fmla="*/ 28 w 128"/>
                    <a:gd name="T11" fmla="*/ 32 h 88"/>
                    <a:gd name="T12" fmla="*/ 28 w 128"/>
                    <a:gd name="T13" fmla="*/ 32 h 88"/>
                    <a:gd name="T14" fmla="*/ 0 w 128"/>
                    <a:gd name="T15" fmla="*/ 60 h 88"/>
                    <a:gd name="T16" fmla="*/ 28 w 128"/>
                    <a:gd name="T17" fmla="*/ 88 h 88"/>
                    <a:gd name="T18" fmla="*/ 28 w 128"/>
                    <a:gd name="T19" fmla="*/ 40 h 88"/>
                    <a:gd name="T20" fmla="*/ 31 w 128"/>
                    <a:gd name="T21" fmla="*/ 41 h 88"/>
                    <a:gd name="T22" fmla="*/ 36 w 128"/>
                    <a:gd name="T23" fmla="*/ 41 h 88"/>
                    <a:gd name="T24" fmla="*/ 36 w 128"/>
                    <a:gd name="T25" fmla="*/ 36 h 88"/>
                    <a:gd name="T26" fmla="*/ 64 w 128"/>
                    <a:gd name="T27" fmla="*/ 8 h 88"/>
                    <a:gd name="T28" fmla="*/ 90 w 128"/>
                    <a:gd name="T29" fmla="*/ 26 h 88"/>
                    <a:gd name="T30" fmla="*/ 91 w 128"/>
                    <a:gd name="T31" fmla="*/ 28 h 88"/>
                    <a:gd name="T32" fmla="*/ 94 w 128"/>
                    <a:gd name="T33" fmla="*/ 28 h 88"/>
                    <a:gd name="T34" fmla="*/ 120 w 128"/>
                    <a:gd name="T35" fmla="*/ 54 h 88"/>
                    <a:gd name="T36" fmla="*/ 94 w 128"/>
                    <a:gd name="T37" fmla="*/ 80 h 88"/>
                    <a:gd name="T38" fmla="*/ 28 w 128"/>
                    <a:gd name="T39" fmla="*/ 80 h 88"/>
                    <a:gd name="T40" fmla="*/ 8 w 128"/>
                    <a:gd name="T41" fmla="*/ 60 h 88"/>
                    <a:gd name="T42" fmla="*/ 28 w 128"/>
                    <a:gd name="T43" fmla="*/ 4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8" h="88">
                      <a:moveTo>
                        <a:pt x="28" y="88"/>
                      </a:moveTo>
                      <a:cubicBezTo>
                        <a:pt x="94" y="88"/>
                        <a:pt x="94" y="88"/>
                        <a:pt x="94" y="88"/>
                      </a:cubicBezTo>
                      <a:cubicBezTo>
                        <a:pt x="113" y="88"/>
                        <a:pt x="128" y="73"/>
                        <a:pt x="128" y="54"/>
                      </a:cubicBezTo>
                      <a:cubicBezTo>
                        <a:pt x="128" y="36"/>
                        <a:pt x="114" y="21"/>
                        <a:pt x="96" y="20"/>
                      </a:cubicBezTo>
                      <a:cubicBezTo>
                        <a:pt x="90" y="8"/>
                        <a:pt x="78" y="0"/>
                        <a:pt x="64" y="0"/>
                      </a:cubicBezTo>
                      <a:cubicBezTo>
                        <a:pt x="46" y="0"/>
                        <a:pt x="30" y="14"/>
                        <a:pt x="28" y="32"/>
                      </a:cubicBezTo>
                      <a:cubicBezTo>
                        <a:pt x="28" y="32"/>
                        <a:pt x="28" y="32"/>
                        <a:pt x="28" y="32"/>
                      </a:cubicBezTo>
                      <a:cubicBezTo>
                        <a:pt x="13" y="32"/>
                        <a:pt x="0" y="45"/>
                        <a:pt x="0" y="60"/>
                      </a:cubicBezTo>
                      <a:cubicBezTo>
                        <a:pt x="0" y="76"/>
                        <a:pt x="13" y="88"/>
                        <a:pt x="28" y="88"/>
                      </a:cubicBezTo>
                      <a:close/>
                      <a:moveTo>
                        <a:pt x="28" y="40"/>
                      </a:moveTo>
                      <a:cubicBezTo>
                        <a:pt x="29" y="40"/>
                        <a:pt x="30" y="40"/>
                        <a:pt x="31" y="41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6" y="21"/>
                        <a:pt x="49" y="8"/>
                        <a:pt x="64" y="8"/>
                      </a:cubicBezTo>
                      <a:cubicBezTo>
                        <a:pt x="76" y="8"/>
                        <a:pt x="86" y="15"/>
                        <a:pt x="90" y="26"/>
                      </a:cubicBezTo>
                      <a:cubicBezTo>
                        <a:pt x="91" y="28"/>
                        <a:pt x="91" y="28"/>
                        <a:pt x="91" y="28"/>
                      </a:cubicBezTo>
                      <a:cubicBezTo>
                        <a:pt x="94" y="28"/>
                        <a:pt x="94" y="28"/>
                        <a:pt x="94" y="28"/>
                      </a:cubicBezTo>
                      <a:cubicBezTo>
                        <a:pt x="108" y="28"/>
                        <a:pt x="120" y="40"/>
                        <a:pt x="120" y="54"/>
                      </a:cubicBezTo>
                      <a:cubicBezTo>
                        <a:pt x="120" y="69"/>
                        <a:pt x="108" y="80"/>
                        <a:pt x="94" y="80"/>
                      </a:cubicBezTo>
                      <a:cubicBezTo>
                        <a:pt x="28" y="80"/>
                        <a:pt x="28" y="80"/>
                        <a:pt x="28" y="80"/>
                      </a:cubicBezTo>
                      <a:cubicBezTo>
                        <a:pt x="17" y="80"/>
                        <a:pt x="8" y="71"/>
                        <a:pt x="8" y="60"/>
                      </a:cubicBezTo>
                      <a:cubicBezTo>
                        <a:pt x="8" y="49"/>
                        <a:pt x="17" y="40"/>
                        <a:pt x="28" y="4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36" name="Group 235"/>
                <p:cNvGrpSpPr/>
                <p:nvPr/>
              </p:nvGrpSpPr>
              <p:grpSpPr>
                <a:xfrm>
                  <a:off x="8318547" y="3721048"/>
                  <a:ext cx="731836" cy="699043"/>
                  <a:chOff x="5422901" y="2304669"/>
                  <a:chExt cx="1346199" cy="1285875"/>
                </a:xfrm>
              </p:grpSpPr>
              <p:grpSp>
                <p:nvGrpSpPr>
                  <p:cNvPr id="237" name="Group 10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422901" y="2304669"/>
                    <a:ext cx="1346199" cy="1285875"/>
                    <a:chOff x="1817" y="2046"/>
                    <a:chExt cx="848" cy="810"/>
                  </a:xfrm>
                </p:grpSpPr>
                <p:sp>
                  <p:nvSpPr>
                    <p:cNvPr id="239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8" y="2086"/>
                      <a:ext cx="758" cy="84"/>
                    </a:xfrm>
                    <a:prstGeom prst="rect">
                      <a:avLst/>
                    </a:prstGeom>
                    <a:solidFill>
                      <a:srgbClr val="9999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0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8" y="2170"/>
                      <a:ext cx="758" cy="473"/>
                    </a:xfrm>
                    <a:prstGeom prst="rect">
                      <a:avLst/>
                    </a:prstGeom>
                    <a:solidFill>
                      <a:srgbClr val="EBEB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1" name="Freeform 10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17" y="2046"/>
                      <a:ext cx="848" cy="810"/>
                    </a:xfrm>
                    <a:custGeom>
                      <a:avLst/>
                      <a:gdLst>
                        <a:gd name="T0" fmla="*/ 553 w 604"/>
                        <a:gd name="T1" fmla="*/ 0 h 576"/>
                        <a:gd name="T2" fmla="*/ 50 w 604"/>
                        <a:gd name="T3" fmla="*/ 0 h 576"/>
                        <a:gd name="T4" fmla="*/ 0 w 604"/>
                        <a:gd name="T5" fmla="*/ 52 h 576"/>
                        <a:gd name="T6" fmla="*/ 0 w 604"/>
                        <a:gd name="T7" fmla="*/ 402 h 576"/>
                        <a:gd name="T8" fmla="*/ 50 w 604"/>
                        <a:gd name="T9" fmla="*/ 450 h 576"/>
                        <a:gd name="T10" fmla="*/ 213 w 604"/>
                        <a:gd name="T11" fmla="*/ 450 h 576"/>
                        <a:gd name="T12" fmla="*/ 176 w 604"/>
                        <a:gd name="T13" fmla="*/ 540 h 576"/>
                        <a:gd name="T14" fmla="*/ 99 w 604"/>
                        <a:gd name="T15" fmla="*/ 540 h 576"/>
                        <a:gd name="T16" fmla="*/ 99 w 604"/>
                        <a:gd name="T17" fmla="*/ 576 h 576"/>
                        <a:gd name="T18" fmla="*/ 297 w 604"/>
                        <a:gd name="T19" fmla="*/ 576 h 576"/>
                        <a:gd name="T20" fmla="*/ 495 w 604"/>
                        <a:gd name="T21" fmla="*/ 576 h 576"/>
                        <a:gd name="T22" fmla="*/ 495 w 604"/>
                        <a:gd name="T23" fmla="*/ 540 h 576"/>
                        <a:gd name="T24" fmla="*/ 421 w 604"/>
                        <a:gd name="T25" fmla="*/ 540 h 576"/>
                        <a:gd name="T26" fmla="*/ 382 w 604"/>
                        <a:gd name="T27" fmla="*/ 450 h 576"/>
                        <a:gd name="T28" fmla="*/ 553 w 604"/>
                        <a:gd name="T29" fmla="*/ 450 h 576"/>
                        <a:gd name="T30" fmla="*/ 604 w 604"/>
                        <a:gd name="T31" fmla="*/ 402 h 576"/>
                        <a:gd name="T32" fmla="*/ 604 w 604"/>
                        <a:gd name="T33" fmla="*/ 52 h 576"/>
                        <a:gd name="T34" fmla="*/ 553 w 604"/>
                        <a:gd name="T35" fmla="*/ 0 h 576"/>
                        <a:gd name="T36" fmla="*/ 567 w 604"/>
                        <a:gd name="T37" fmla="*/ 399 h 576"/>
                        <a:gd name="T38" fmla="*/ 553 w 604"/>
                        <a:gd name="T39" fmla="*/ 414 h 576"/>
                        <a:gd name="T40" fmla="*/ 50 w 604"/>
                        <a:gd name="T41" fmla="*/ 414 h 576"/>
                        <a:gd name="T42" fmla="*/ 36 w 604"/>
                        <a:gd name="T43" fmla="*/ 399 h 576"/>
                        <a:gd name="T44" fmla="*/ 36 w 604"/>
                        <a:gd name="T45" fmla="*/ 50 h 576"/>
                        <a:gd name="T46" fmla="*/ 50 w 604"/>
                        <a:gd name="T47" fmla="*/ 36 h 576"/>
                        <a:gd name="T48" fmla="*/ 553 w 604"/>
                        <a:gd name="T49" fmla="*/ 36 h 576"/>
                        <a:gd name="T50" fmla="*/ 567 w 604"/>
                        <a:gd name="T51" fmla="*/ 50 h 576"/>
                        <a:gd name="T52" fmla="*/ 567 w 604"/>
                        <a:gd name="T53" fmla="*/ 399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604" h="576">
                          <a:moveTo>
                            <a:pt x="553" y="0"/>
                          </a:moveTo>
                          <a:cubicBezTo>
                            <a:pt x="50" y="0"/>
                            <a:pt x="50" y="0"/>
                            <a:pt x="50" y="0"/>
                          </a:cubicBezTo>
                          <a:cubicBezTo>
                            <a:pt x="23" y="0"/>
                            <a:pt x="0" y="24"/>
                            <a:pt x="0" y="52"/>
                          </a:cubicBezTo>
                          <a:cubicBezTo>
                            <a:pt x="0" y="402"/>
                            <a:pt x="0" y="402"/>
                            <a:pt x="0" y="402"/>
                          </a:cubicBezTo>
                          <a:cubicBezTo>
                            <a:pt x="0" y="430"/>
                            <a:pt x="23" y="450"/>
                            <a:pt x="50" y="450"/>
                          </a:cubicBezTo>
                          <a:cubicBezTo>
                            <a:pt x="213" y="450"/>
                            <a:pt x="213" y="450"/>
                            <a:pt x="213" y="450"/>
                          </a:cubicBezTo>
                          <a:cubicBezTo>
                            <a:pt x="219" y="468"/>
                            <a:pt x="245" y="540"/>
                            <a:pt x="176" y="540"/>
                          </a:cubicBezTo>
                          <a:cubicBezTo>
                            <a:pt x="99" y="540"/>
                            <a:pt x="99" y="540"/>
                            <a:pt x="99" y="540"/>
                          </a:cubicBezTo>
                          <a:cubicBezTo>
                            <a:pt x="99" y="576"/>
                            <a:pt x="99" y="576"/>
                            <a:pt x="99" y="576"/>
                          </a:cubicBezTo>
                          <a:cubicBezTo>
                            <a:pt x="297" y="576"/>
                            <a:pt x="297" y="576"/>
                            <a:pt x="297" y="576"/>
                          </a:cubicBezTo>
                          <a:cubicBezTo>
                            <a:pt x="495" y="576"/>
                            <a:pt x="495" y="576"/>
                            <a:pt x="495" y="576"/>
                          </a:cubicBezTo>
                          <a:cubicBezTo>
                            <a:pt x="495" y="540"/>
                            <a:pt x="495" y="540"/>
                            <a:pt x="495" y="540"/>
                          </a:cubicBezTo>
                          <a:cubicBezTo>
                            <a:pt x="495" y="540"/>
                            <a:pt x="492" y="540"/>
                            <a:pt x="421" y="540"/>
                          </a:cubicBezTo>
                          <a:cubicBezTo>
                            <a:pt x="350" y="540"/>
                            <a:pt x="377" y="468"/>
                            <a:pt x="382" y="450"/>
                          </a:cubicBezTo>
                          <a:cubicBezTo>
                            <a:pt x="553" y="450"/>
                            <a:pt x="553" y="450"/>
                            <a:pt x="553" y="450"/>
                          </a:cubicBezTo>
                          <a:cubicBezTo>
                            <a:pt x="581" y="450"/>
                            <a:pt x="604" y="430"/>
                            <a:pt x="604" y="402"/>
                          </a:cubicBezTo>
                          <a:cubicBezTo>
                            <a:pt x="604" y="52"/>
                            <a:pt x="604" y="52"/>
                            <a:pt x="604" y="52"/>
                          </a:cubicBezTo>
                          <a:cubicBezTo>
                            <a:pt x="604" y="24"/>
                            <a:pt x="581" y="0"/>
                            <a:pt x="553" y="0"/>
                          </a:cubicBezTo>
                          <a:close/>
                          <a:moveTo>
                            <a:pt x="567" y="399"/>
                          </a:moveTo>
                          <a:cubicBezTo>
                            <a:pt x="567" y="407"/>
                            <a:pt x="561" y="414"/>
                            <a:pt x="553" y="414"/>
                          </a:cubicBezTo>
                          <a:cubicBezTo>
                            <a:pt x="50" y="414"/>
                            <a:pt x="50" y="414"/>
                            <a:pt x="50" y="414"/>
                          </a:cubicBezTo>
                          <a:cubicBezTo>
                            <a:pt x="42" y="414"/>
                            <a:pt x="36" y="407"/>
                            <a:pt x="36" y="399"/>
                          </a:cubicBezTo>
                          <a:cubicBezTo>
                            <a:pt x="36" y="50"/>
                            <a:pt x="36" y="50"/>
                            <a:pt x="36" y="50"/>
                          </a:cubicBezTo>
                          <a:cubicBezTo>
                            <a:pt x="36" y="42"/>
                            <a:pt x="42" y="36"/>
                            <a:pt x="50" y="36"/>
                          </a:cubicBezTo>
                          <a:cubicBezTo>
                            <a:pt x="553" y="36"/>
                            <a:pt x="553" y="36"/>
                            <a:pt x="553" y="36"/>
                          </a:cubicBezTo>
                          <a:cubicBezTo>
                            <a:pt x="561" y="36"/>
                            <a:pt x="567" y="42"/>
                            <a:pt x="567" y="50"/>
                          </a:cubicBezTo>
                          <a:lnTo>
                            <a:pt x="567" y="399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2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4" y="2108"/>
                      <a:ext cx="52" cy="52"/>
                    </a:xfrm>
                    <a:prstGeom prst="ellipse">
                      <a:avLst/>
                    </a:prstGeom>
                    <a:solidFill>
                      <a:srgbClr val="006FC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3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7" y="2114"/>
                      <a:ext cx="568" cy="3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4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2032" y="2238"/>
                      <a:ext cx="334" cy="73"/>
                    </a:xfrm>
                    <a:custGeom>
                      <a:avLst/>
                      <a:gdLst>
                        <a:gd name="T0" fmla="*/ 238 w 238"/>
                        <a:gd name="T1" fmla="*/ 26 h 52"/>
                        <a:gd name="T2" fmla="*/ 212 w 238"/>
                        <a:gd name="T3" fmla="*/ 52 h 52"/>
                        <a:gd name="T4" fmla="*/ 26 w 238"/>
                        <a:gd name="T5" fmla="*/ 52 h 52"/>
                        <a:gd name="T6" fmla="*/ 0 w 238"/>
                        <a:gd name="T7" fmla="*/ 26 h 52"/>
                        <a:gd name="T8" fmla="*/ 0 w 238"/>
                        <a:gd name="T9" fmla="*/ 26 h 52"/>
                        <a:gd name="T10" fmla="*/ 26 w 238"/>
                        <a:gd name="T11" fmla="*/ 0 h 52"/>
                        <a:gd name="T12" fmla="*/ 212 w 238"/>
                        <a:gd name="T13" fmla="*/ 0 h 52"/>
                        <a:gd name="T14" fmla="*/ 238 w 238"/>
                        <a:gd name="T15" fmla="*/ 26 h 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38" h="52">
                          <a:moveTo>
                            <a:pt x="238" y="26"/>
                          </a:moveTo>
                          <a:cubicBezTo>
                            <a:pt x="238" y="41"/>
                            <a:pt x="226" y="52"/>
                            <a:pt x="212" y="52"/>
                          </a:cubicBezTo>
                          <a:cubicBezTo>
                            <a:pt x="26" y="52"/>
                            <a:pt x="26" y="52"/>
                            <a:pt x="26" y="52"/>
                          </a:cubicBezTo>
                          <a:cubicBezTo>
                            <a:pt x="12" y="52"/>
                            <a:pt x="0" y="41"/>
                            <a:pt x="0" y="26"/>
                          </a:cubicBezTo>
                          <a:cubicBezTo>
                            <a:pt x="0" y="26"/>
                            <a:pt x="0" y="26"/>
                            <a:pt x="0" y="26"/>
                          </a:cubicBezTo>
                          <a:cubicBezTo>
                            <a:pt x="0" y="11"/>
                            <a:pt x="12" y="0"/>
                            <a:pt x="26" y="0"/>
                          </a:cubicBezTo>
                          <a:cubicBezTo>
                            <a:pt x="212" y="0"/>
                            <a:pt x="212" y="0"/>
                            <a:pt x="212" y="0"/>
                          </a:cubicBezTo>
                          <a:cubicBezTo>
                            <a:pt x="226" y="0"/>
                            <a:pt x="238" y="11"/>
                            <a:pt x="238" y="26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5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1929" y="2361"/>
                      <a:ext cx="203" cy="62"/>
                    </a:xfrm>
                    <a:custGeom>
                      <a:avLst/>
                      <a:gdLst>
                        <a:gd name="T0" fmla="*/ 144 w 144"/>
                        <a:gd name="T1" fmla="*/ 23 h 44"/>
                        <a:gd name="T2" fmla="*/ 123 w 144"/>
                        <a:gd name="T3" fmla="*/ 44 h 44"/>
                        <a:gd name="T4" fmla="*/ 21 w 144"/>
                        <a:gd name="T5" fmla="*/ 44 h 44"/>
                        <a:gd name="T6" fmla="*/ 0 w 144"/>
                        <a:gd name="T7" fmla="*/ 23 h 44"/>
                        <a:gd name="T8" fmla="*/ 0 w 144"/>
                        <a:gd name="T9" fmla="*/ 21 h 44"/>
                        <a:gd name="T10" fmla="*/ 21 w 144"/>
                        <a:gd name="T11" fmla="*/ 0 h 44"/>
                        <a:gd name="T12" fmla="*/ 123 w 144"/>
                        <a:gd name="T13" fmla="*/ 0 h 44"/>
                        <a:gd name="T14" fmla="*/ 144 w 144"/>
                        <a:gd name="T15" fmla="*/ 21 h 44"/>
                        <a:gd name="T16" fmla="*/ 144 w 144"/>
                        <a:gd name="T17" fmla="*/ 23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44" h="44">
                          <a:moveTo>
                            <a:pt x="144" y="23"/>
                          </a:moveTo>
                          <a:cubicBezTo>
                            <a:pt x="144" y="35"/>
                            <a:pt x="135" y="44"/>
                            <a:pt x="123" y="44"/>
                          </a:cubicBezTo>
                          <a:cubicBezTo>
                            <a:pt x="21" y="44"/>
                            <a:pt x="21" y="44"/>
                            <a:pt x="21" y="44"/>
                          </a:cubicBezTo>
                          <a:cubicBezTo>
                            <a:pt x="9" y="44"/>
                            <a:pt x="0" y="35"/>
                            <a:pt x="0" y="23"/>
                          </a:cubicBez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0" y="9"/>
                            <a:pt x="9" y="0"/>
                            <a:pt x="21" y="0"/>
                          </a:cubicBezTo>
                          <a:cubicBezTo>
                            <a:pt x="123" y="0"/>
                            <a:pt x="123" y="0"/>
                            <a:pt x="123" y="0"/>
                          </a:cubicBezTo>
                          <a:cubicBezTo>
                            <a:pt x="135" y="0"/>
                            <a:pt x="144" y="9"/>
                            <a:pt x="144" y="21"/>
                          </a:cubicBezTo>
                          <a:lnTo>
                            <a:pt x="144" y="23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6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160" y="2361"/>
                      <a:ext cx="202" cy="62"/>
                    </a:xfrm>
                    <a:custGeom>
                      <a:avLst/>
                      <a:gdLst>
                        <a:gd name="T0" fmla="*/ 144 w 144"/>
                        <a:gd name="T1" fmla="*/ 23 h 44"/>
                        <a:gd name="T2" fmla="*/ 123 w 144"/>
                        <a:gd name="T3" fmla="*/ 44 h 44"/>
                        <a:gd name="T4" fmla="*/ 21 w 144"/>
                        <a:gd name="T5" fmla="*/ 44 h 44"/>
                        <a:gd name="T6" fmla="*/ 0 w 144"/>
                        <a:gd name="T7" fmla="*/ 23 h 44"/>
                        <a:gd name="T8" fmla="*/ 0 w 144"/>
                        <a:gd name="T9" fmla="*/ 21 h 44"/>
                        <a:gd name="T10" fmla="*/ 21 w 144"/>
                        <a:gd name="T11" fmla="*/ 0 h 44"/>
                        <a:gd name="T12" fmla="*/ 123 w 144"/>
                        <a:gd name="T13" fmla="*/ 0 h 44"/>
                        <a:gd name="T14" fmla="*/ 144 w 144"/>
                        <a:gd name="T15" fmla="*/ 21 h 44"/>
                        <a:gd name="T16" fmla="*/ 144 w 144"/>
                        <a:gd name="T17" fmla="*/ 23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44" h="44">
                          <a:moveTo>
                            <a:pt x="144" y="23"/>
                          </a:moveTo>
                          <a:cubicBezTo>
                            <a:pt x="144" y="35"/>
                            <a:pt x="135" y="44"/>
                            <a:pt x="123" y="44"/>
                          </a:cubicBezTo>
                          <a:cubicBezTo>
                            <a:pt x="21" y="44"/>
                            <a:pt x="21" y="44"/>
                            <a:pt x="21" y="44"/>
                          </a:cubicBezTo>
                          <a:cubicBezTo>
                            <a:pt x="9" y="44"/>
                            <a:pt x="0" y="35"/>
                            <a:pt x="0" y="23"/>
                          </a:cubicBez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0" y="9"/>
                            <a:pt x="9" y="0"/>
                            <a:pt x="21" y="0"/>
                          </a:cubicBezTo>
                          <a:cubicBezTo>
                            <a:pt x="123" y="0"/>
                            <a:pt x="123" y="0"/>
                            <a:pt x="123" y="0"/>
                          </a:cubicBezTo>
                          <a:cubicBezTo>
                            <a:pt x="135" y="0"/>
                            <a:pt x="144" y="9"/>
                            <a:pt x="144" y="21"/>
                          </a:cubicBezTo>
                          <a:lnTo>
                            <a:pt x="144" y="23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7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2351" y="2435"/>
                      <a:ext cx="202" cy="61"/>
                    </a:xfrm>
                    <a:custGeom>
                      <a:avLst/>
                      <a:gdLst>
                        <a:gd name="T0" fmla="*/ 144 w 144"/>
                        <a:gd name="T1" fmla="*/ 23 h 44"/>
                        <a:gd name="T2" fmla="*/ 123 w 144"/>
                        <a:gd name="T3" fmla="*/ 44 h 44"/>
                        <a:gd name="T4" fmla="*/ 21 w 144"/>
                        <a:gd name="T5" fmla="*/ 44 h 44"/>
                        <a:gd name="T6" fmla="*/ 0 w 144"/>
                        <a:gd name="T7" fmla="*/ 23 h 44"/>
                        <a:gd name="T8" fmla="*/ 0 w 144"/>
                        <a:gd name="T9" fmla="*/ 21 h 44"/>
                        <a:gd name="T10" fmla="*/ 21 w 144"/>
                        <a:gd name="T11" fmla="*/ 0 h 44"/>
                        <a:gd name="T12" fmla="*/ 123 w 144"/>
                        <a:gd name="T13" fmla="*/ 0 h 44"/>
                        <a:gd name="T14" fmla="*/ 144 w 144"/>
                        <a:gd name="T15" fmla="*/ 21 h 44"/>
                        <a:gd name="T16" fmla="*/ 144 w 144"/>
                        <a:gd name="T17" fmla="*/ 23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44" h="44">
                          <a:moveTo>
                            <a:pt x="144" y="23"/>
                          </a:moveTo>
                          <a:cubicBezTo>
                            <a:pt x="144" y="35"/>
                            <a:pt x="135" y="44"/>
                            <a:pt x="123" y="44"/>
                          </a:cubicBezTo>
                          <a:cubicBezTo>
                            <a:pt x="21" y="44"/>
                            <a:pt x="21" y="44"/>
                            <a:pt x="21" y="44"/>
                          </a:cubicBezTo>
                          <a:cubicBezTo>
                            <a:pt x="9" y="44"/>
                            <a:pt x="0" y="35"/>
                            <a:pt x="0" y="23"/>
                          </a:cubicBez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0" y="9"/>
                            <a:pt x="9" y="0"/>
                            <a:pt x="21" y="0"/>
                          </a:cubicBezTo>
                          <a:cubicBezTo>
                            <a:pt x="123" y="0"/>
                            <a:pt x="123" y="0"/>
                            <a:pt x="123" y="0"/>
                          </a:cubicBezTo>
                          <a:cubicBezTo>
                            <a:pt x="135" y="0"/>
                            <a:pt x="144" y="9"/>
                            <a:pt x="144" y="21"/>
                          </a:cubicBezTo>
                          <a:lnTo>
                            <a:pt x="144" y="23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8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2368" y="2390"/>
                      <a:ext cx="84" cy="33"/>
                    </a:xfrm>
                    <a:custGeom>
                      <a:avLst/>
                      <a:gdLst>
                        <a:gd name="T0" fmla="*/ 84 w 84"/>
                        <a:gd name="T1" fmla="*/ 33 h 33"/>
                        <a:gd name="T2" fmla="*/ 78 w 84"/>
                        <a:gd name="T3" fmla="*/ 33 h 33"/>
                        <a:gd name="T4" fmla="*/ 78 w 84"/>
                        <a:gd name="T5" fmla="*/ 5 h 33"/>
                        <a:gd name="T6" fmla="*/ 0 w 84"/>
                        <a:gd name="T7" fmla="*/ 5 h 33"/>
                        <a:gd name="T8" fmla="*/ 0 w 84"/>
                        <a:gd name="T9" fmla="*/ 0 h 33"/>
                        <a:gd name="T10" fmla="*/ 84 w 84"/>
                        <a:gd name="T11" fmla="*/ 0 h 33"/>
                        <a:gd name="T12" fmla="*/ 84 w 84"/>
                        <a:gd name="T13" fmla="*/ 33 h 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4" h="33">
                          <a:moveTo>
                            <a:pt x="84" y="33"/>
                          </a:moveTo>
                          <a:lnTo>
                            <a:pt x="78" y="33"/>
                          </a:lnTo>
                          <a:lnTo>
                            <a:pt x="78" y="5"/>
                          </a:lnTo>
                          <a:lnTo>
                            <a:pt x="0" y="5"/>
                          </a:lnTo>
                          <a:lnTo>
                            <a:pt x="0" y="0"/>
                          </a:lnTo>
                          <a:lnTo>
                            <a:pt x="84" y="0"/>
                          </a:lnTo>
                          <a:lnTo>
                            <a:pt x="84" y="33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49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2025" y="2316"/>
                      <a:ext cx="230" cy="40"/>
                    </a:xfrm>
                    <a:custGeom>
                      <a:avLst/>
                      <a:gdLst>
                        <a:gd name="T0" fmla="*/ 118 w 230"/>
                        <a:gd name="T1" fmla="*/ 17 h 40"/>
                        <a:gd name="T2" fmla="*/ 118 w 230"/>
                        <a:gd name="T3" fmla="*/ 0 h 40"/>
                        <a:gd name="T4" fmla="*/ 112 w 230"/>
                        <a:gd name="T5" fmla="*/ 0 h 40"/>
                        <a:gd name="T6" fmla="*/ 112 w 230"/>
                        <a:gd name="T7" fmla="*/ 17 h 40"/>
                        <a:gd name="T8" fmla="*/ 0 w 230"/>
                        <a:gd name="T9" fmla="*/ 17 h 40"/>
                        <a:gd name="T10" fmla="*/ 0 w 230"/>
                        <a:gd name="T11" fmla="*/ 40 h 40"/>
                        <a:gd name="T12" fmla="*/ 5 w 230"/>
                        <a:gd name="T13" fmla="*/ 40 h 40"/>
                        <a:gd name="T14" fmla="*/ 5 w 230"/>
                        <a:gd name="T15" fmla="*/ 23 h 40"/>
                        <a:gd name="T16" fmla="*/ 112 w 230"/>
                        <a:gd name="T17" fmla="*/ 23 h 40"/>
                        <a:gd name="T18" fmla="*/ 118 w 230"/>
                        <a:gd name="T19" fmla="*/ 23 h 40"/>
                        <a:gd name="T20" fmla="*/ 225 w 230"/>
                        <a:gd name="T21" fmla="*/ 23 h 40"/>
                        <a:gd name="T22" fmla="*/ 225 w 230"/>
                        <a:gd name="T23" fmla="*/ 40 h 40"/>
                        <a:gd name="T24" fmla="*/ 230 w 230"/>
                        <a:gd name="T25" fmla="*/ 40 h 40"/>
                        <a:gd name="T26" fmla="*/ 230 w 230"/>
                        <a:gd name="T27" fmla="*/ 17 h 40"/>
                        <a:gd name="T28" fmla="*/ 118 w 230"/>
                        <a:gd name="T29" fmla="*/ 17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30" h="40">
                          <a:moveTo>
                            <a:pt x="118" y="17"/>
                          </a:moveTo>
                          <a:lnTo>
                            <a:pt x="118" y="0"/>
                          </a:lnTo>
                          <a:lnTo>
                            <a:pt x="112" y="0"/>
                          </a:lnTo>
                          <a:lnTo>
                            <a:pt x="112" y="17"/>
                          </a:lnTo>
                          <a:lnTo>
                            <a:pt x="0" y="17"/>
                          </a:lnTo>
                          <a:lnTo>
                            <a:pt x="0" y="40"/>
                          </a:lnTo>
                          <a:lnTo>
                            <a:pt x="5" y="40"/>
                          </a:lnTo>
                          <a:lnTo>
                            <a:pt x="5" y="23"/>
                          </a:lnTo>
                          <a:lnTo>
                            <a:pt x="112" y="23"/>
                          </a:lnTo>
                          <a:lnTo>
                            <a:pt x="118" y="23"/>
                          </a:lnTo>
                          <a:lnTo>
                            <a:pt x="225" y="23"/>
                          </a:lnTo>
                          <a:lnTo>
                            <a:pt x="225" y="40"/>
                          </a:lnTo>
                          <a:lnTo>
                            <a:pt x="230" y="40"/>
                          </a:lnTo>
                          <a:lnTo>
                            <a:pt x="230" y="17"/>
                          </a:lnTo>
                          <a:lnTo>
                            <a:pt x="118" y="17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50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7" y="2108"/>
                      <a:ext cx="51" cy="51"/>
                    </a:xfrm>
                    <a:prstGeom prst="rect">
                      <a:avLst/>
                    </a:prstGeom>
                    <a:solidFill>
                      <a:srgbClr val="DF55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  <p:sp>
                  <p:nvSpPr>
                    <p:cNvPr id="251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2559" y="2122"/>
                      <a:ext cx="29" cy="24"/>
                    </a:xfrm>
                    <a:custGeom>
                      <a:avLst/>
                      <a:gdLst>
                        <a:gd name="T0" fmla="*/ 5 w 21"/>
                        <a:gd name="T1" fmla="*/ 0 h 17"/>
                        <a:gd name="T2" fmla="*/ 8 w 21"/>
                        <a:gd name="T3" fmla="*/ 4 h 17"/>
                        <a:gd name="T4" fmla="*/ 11 w 21"/>
                        <a:gd name="T5" fmla="*/ 6 h 17"/>
                        <a:gd name="T6" fmla="*/ 11 w 21"/>
                        <a:gd name="T7" fmla="*/ 6 h 17"/>
                        <a:gd name="T8" fmla="*/ 13 w 21"/>
                        <a:gd name="T9" fmla="*/ 4 h 17"/>
                        <a:gd name="T10" fmla="*/ 16 w 21"/>
                        <a:gd name="T11" fmla="*/ 0 h 17"/>
                        <a:gd name="T12" fmla="*/ 21 w 21"/>
                        <a:gd name="T13" fmla="*/ 0 h 17"/>
                        <a:gd name="T14" fmla="*/ 13 w 21"/>
                        <a:gd name="T15" fmla="*/ 8 h 17"/>
                        <a:gd name="T16" fmla="*/ 21 w 21"/>
                        <a:gd name="T17" fmla="*/ 17 h 17"/>
                        <a:gd name="T18" fmla="*/ 16 w 21"/>
                        <a:gd name="T19" fmla="*/ 17 h 17"/>
                        <a:gd name="T20" fmla="*/ 13 w 21"/>
                        <a:gd name="T21" fmla="*/ 13 h 17"/>
                        <a:gd name="T22" fmla="*/ 11 w 21"/>
                        <a:gd name="T23" fmla="*/ 10 h 17"/>
                        <a:gd name="T24" fmla="*/ 10 w 21"/>
                        <a:gd name="T25" fmla="*/ 10 h 17"/>
                        <a:gd name="T26" fmla="*/ 8 w 21"/>
                        <a:gd name="T27" fmla="*/ 13 h 17"/>
                        <a:gd name="T28" fmla="*/ 5 w 21"/>
                        <a:gd name="T29" fmla="*/ 17 h 17"/>
                        <a:gd name="T30" fmla="*/ 0 w 21"/>
                        <a:gd name="T31" fmla="*/ 17 h 17"/>
                        <a:gd name="T32" fmla="*/ 8 w 21"/>
                        <a:gd name="T33" fmla="*/ 8 h 17"/>
                        <a:gd name="T34" fmla="*/ 0 w 21"/>
                        <a:gd name="T35" fmla="*/ 0 h 17"/>
                        <a:gd name="T36" fmla="*/ 5 w 21"/>
                        <a:gd name="T37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21" h="17">
                          <a:moveTo>
                            <a:pt x="5" y="0"/>
                          </a:moveTo>
                          <a:cubicBezTo>
                            <a:pt x="8" y="4"/>
                            <a:pt x="8" y="4"/>
                            <a:pt x="8" y="4"/>
                          </a:cubicBezTo>
                          <a:cubicBezTo>
                            <a:pt x="9" y="5"/>
                            <a:pt x="10" y="6"/>
                            <a:pt x="11" y="6"/>
                          </a:cubicBezTo>
                          <a:cubicBezTo>
                            <a:pt x="11" y="6"/>
                            <a:pt x="11" y="6"/>
                            <a:pt x="11" y="6"/>
                          </a:cubicBezTo>
                          <a:cubicBezTo>
                            <a:pt x="12" y="5"/>
                            <a:pt x="12" y="5"/>
                            <a:pt x="13" y="4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13" y="8"/>
                            <a:pt x="13" y="8"/>
                            <a:pt x="13" y="8"/>
                          </a:cubicBezTo>
                          <a:cubicBezTo>
                            <a:pt x="21" y="17"/>
                            <a:pt x="21" y="17"/>
                            <a:pt x="21" y="17"/>
                          </a:cubicBezTo>
                          <a:cubicBezTo>
                            <a:pt x="16" y="17"/>
                            <a:pt x="16" y="17"/>
                            <a:pt x="16" y="17"/>
                          </a:cubicBezTo>
                          <a:cubicBezTo>
                            <a:pt x="13" y="13"/>
                            <a:pt x="13" y="13"/>
                            <a:pt x="13" y="13"/>
                          </a:cubicBezTo>
                          <a:cubicBezTo>
                            <a:pt x="12" y="12"/>
                            <a:pt x="11" y="11"/>
                            <a:pt x="11" y="10"/>
                          </a:cubicBezTo>
                          <a:cubicBezTo>
                            <a:pt x="10" y="10"/>
                            <a:pt x="10" y="10"/>
                            <a:pt x="10" y="10"/>
                          </a:cubicBezTo>
                          <a:cubicBezTo>
                            <a:pt x="10" y="11"/>
                            <a:pt x="9" y="12"/>
                            <a:pt x="8" y="13"/>
                          </a:cubicBezTo>
                          <a:cubicBezTo>
                            <a:pt x="5" y="17"/>
                            <a:pt x="5" y="17"/>
                            <a:pt x="5" y="17"/>
                          </a:cubicBezTo>
                          <a:cubicBezTo>
                            <a:pt x="0" y="17"/>
                            <a:pt x="0" y="17"/>
                            <a:pt x="0" y="17"/>
                          </a:cubicBezTo>
                          <a:cubicBezTo>
                            <a:pt x="8" y="8"/>
                            <a:pt x="8" y="8"/>
                            <a:pt x="8" y="8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3247" tIns="46623" rIns="93247" bIns="4662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3259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p:txBody>
                </p:sp>
              </p:grp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5549725" y="3033312"/>
                    <a:ext cx="739924" cy="1559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600" b="0" i="0" u="none" strike="noStrike" kern="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9821">
                              <a:schemeClr val="tx1"/>
                            </a:gs>
                            <a:gs pos="57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</a:rPr>
                      <a:t>ML STUDIO</a:t>
                    </a:r>
                  </a:p>
                </p:txBody>
              </p:sp>
            </p:grpSp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389914" y="5232782"/>
                  <a:ext cx="682696" cy="407383"/>
                </a:xfrm>
                <a:prstGeom prst="rect">
                  <a:avLst/>
                </a:prstGeom>
              </p:spPr>
            </p:pic>
            <p:grpSp>
              <p:nvGrpSpPr>
                <p:cNvPr id="17" name="Group 16"/>
                <p:cNvGrpSpPr/>
                <p:nvPr/>
              </p:nvGrpSpPr>
              <p:grpSpPr>
                <a:xfrm>
                  <a:off x="9404810" y="3721048"/>
                  <a:ext cx="652905" cy="1031484"/>
                  <a:chOff x="9354267" y="3694431"/>
                  <a:chExt cx="652905" cy="1031484"/>
                </a:xfrm>
              </p:grpSpPr>
              <p:grpSp>
                <p:nvGrpSpPr>
                  <p:cNvPr id="229" name="Group 228"/>
                  <p:cNvGrpSpPr/>
                  <p:nvPr/>
                </p:nvGrpSpPr>
                <p:grpSpPr>
                  <a:xfrm>
                    <a:off x="9444672" y="3694431"/>
                    <a:ext cx="472094" cy="608208"/>
                    <a:chOff x="6915551" y="1594516"/>
                    <a:chExt cx="3482234" cy="4486226"/>
                  </a:xfrm>
                </p:grpSpPr>
                <p:sp>
                  <p:nvSpPr>
                    <p:cNvPr id="231" name="Oval 230"/>
                    <p:cNvSpPr/>
                    <p:nvPr/>
                  </p:nvSpPr>
                  <p:spPr bwMode="auto">
                    <a:xfrm>
                      <a:off x="6915551" y="1594516"/>
                      <a:ext cx="3482234" cy="3482234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grpSp>
                  <p:nvGrpSpPr>
                    <p:cNvPr id="232" name="Group 1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962136" y="2956542"/>
                      <a:ext cx="1389063" cy="3124200"/>
                      <a:chOff x="3804" y="2071"/>
                      <a:chExt cx="875" cy="1968"/>
                    </a:xfrm>
                  </p:grpSpPr>
                  <p:sp>
                    <p:nvSpPr>
                      <p:cNvPr id="233" name="Freeform 1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4" y="2238"/>
                        <a:ext cx="875" cy="1801"/>
                      </a:xfrm>
                      <a:custGeom>
                        <a:avLst/>
                        <a:gdLst>
                          <a:gd name="T0" fmla="*/ 107 w 119"/>
                          <a:gd name="T1" fmla="*/ 0 h 248"/>
                          <a:gd name="T2" fmla="*/ 108 w 119"/>
                          <a:gd name="T3" fmla="*/ 2 h 248"/>
                          <a:gd name="T4" fmla="*/ 60 w 119"/>
                          <a:gd name="T5" fmla="*/ 50 h 248"/>
                          <a:gd name="T6" fmla="*/ 12 w 119"/>
                          <a:gd name="T7" fmla="*/ 2 h 248"/>
                          <a:gd name="T8" fmla="*/ 12 w 119"/>
                          <a:gd name="T9" fmla="*/ 0 h 248"/>
                          <a:gd name="T10" fmla="*/ 0 w 119"/>
                          <a:gd name="T11" fmla="*/ 0 h 248"/>
                          <a:gd name="T12" fmla="*/ 0 w 119"/>
                          <a:gd name="T13" fmla="*/ 2 h 248"/>
                          <a:gd name="T14" fmla="*/ 54 w 119"/>
                          <a:gd name="T15" fmla="*/ 60 h 248"/>
                          <a:gd name="T16" fmla="*/ 54 w 119"/>
                          <a:gd name="T17" fmla="*/ 248 h 248"/>
                          <a:gd name="T18" fmla="*/ 66 w 119"/>
                          <a:gd name="T19" fmla="*/ 248 h 248"/>
                          <a:gd name="T20" fmla="*/ 66 w 119"/>
                          <a:gd name="T21" fmla="*/ 60 h 248"/>
                          <a:gd name="T22" fmla="*/ 119 w 119"/>
                          <a:gd name="T23" fmla="*/ 2 h 248"/>
                          <a:gd name="T24" fmla="*/ 119 w 119"/>
                          <a:gd name="T25" fmla="*/ 0 h 248"/>
                          <a:gd name="T26" fmla="*/ 107 w 119"/>
                          <a:gd name="T27" fmla="*/ 0 h 2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119" h="248">
                            <a:moveTo>
                              <a:pt x="107" y="0"/>
                            </a:moveTo>
                            <a:cubicBezTo>
                              <a:pt x="107" y="1"/>
                              <a:pt x="108" y="1"/>
                              <a:pt x="108" y="2"/>
                            </a:cubicBezTo>
                            <a:cubicBezTo>
                              <a:pt x="108" y="28"/>
                              <a:pt x="86" y="50"/>
                              <a:pt x="60" y="50"/>
                            </a:cubicBezTo>
                            <a:cubicBezTo>
                              <a:pt x="33" y="50"/>
                              <a:pt x="12" y="28"/>
                              <a:pt x="12" y="2"/>
                            </a:cubicBezTo>
                            <a:cubicBezTo>
                              <a:pt x="12" y="1"/>
                              <a:pt x="12" y="1"/>
                              <a:pt x="12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1"/>
                              <a:pt x="0" y="1"/>
                              <a:pt x="0" y="2"/>
                            </a:cubicBezTo>
                            <a:cubicBezTo>
                              <a:pt x="0" y="32"/>
                              <a:pt x="24" y="58"/>
                              <a:pt x="54" y="60"/>
                            </a:cubicBezTo>
                            <a:cubicBezTo>
                              <a:pt x="54" y="248"/>
                              <a:pt x="54" y="248"/>
                              <a:pt x="54" y="248"/>
                            </a:cubicBezTo>
                            <a:cubicBezTo>
                              <a:pt x="66" y="248"/>
                              <a:pt x="66" y="248"/>
                              <a:pt x="66" y="248"/>
                            </a:cubicBezTo>
                            <a:cubicBezTo>
                              <a:pt x="66" y="60"/>
                              <a:pt x="66" y="60"/>
                              <a:pt x="66" y="60"/>
                            </a:cubicBezTo>
                            <a:cubicBezTo>
                              <a:pt x="96" y="57"/>
                              <a:pt x="119" y="32"/>
                              <a:pt x="119" y="2"/>
                            </a:cubicBezTo>
                            <a:cubicBezTo>
                              <a:pt x="119" y="1"/>
                              <a:pt x="119" y="1"/>
                              <a:pt x="119" y="0"/>
                            </a:cubicBezTo>
                            <a:lnTo>
                              <a:pt x="107" y="0"/>
                            </a:lnTo>
                            <a:close/>
                          </a:path>
                        </a:pathLst>
                      </a:cu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j-lt"/>
                        </a:endParaRPr>
                      </a:p>
                    </p:txBody>
                  </p:sp>
                  <p:sp>
                    <p:nvSpPr>
                      <p:cNvPr id="234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25" y="2071"/>
                        <a:ext cx="433" cy="429"/>
                      </a:xfrm>
                      <a:prstGeom prst="ellipse">
                        <a:avLst/>
                      </a:pr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3247" tIns="46623" rIns="93247" bIns="46623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3259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408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j-lt"/>
                        </a:endParaRPr>
                      </a:p>
                    </p:txBody>
                  </p:sp>
                </p:grpSp>
              </p:grpSp>
              <p:sp>
                <p:nvSpPr>
                  <p:cNvPr id="341" name="Freeform 13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9354267" y="4273739"/>
                    <a:ext cx="652905" cy="452176"/>
                  </a:xfrm>
                  <a:custGeom>
                    <a:avLst/>
                    <a:gdLst>
                      <a:gd name="T0" fmla="*/ 28 w 128"/>
                      <a:gd name="T1" fmla="*/ 88 h 88"/>
                      <a:gd name="T2" fmla="*/ 94 w 128"/>
                      <a:gd name="T3" fmla="*/ 88 h 88"/>
                      <a:gd name="T4" fmla="*/ 128 w 128"/>
                      <a:gd name="T5" fmla="*/ 54 h 88"/>
                      <a:gd name="T6" fmla="*/ 96 w 128"/>
                      <a:gd name="T7" fmla="*/ 20 h 88"/>
                      <a:gd name="T8" fmla="*/ 64 w 128"/>
                      <a:gd name="T9" fmla="*/ 0 h 88"/>
                      <a:gd name="T10" fmla="*/ 28 w 128"/>
                      <a:gd name="T11" fmla="*/ 32 h 88"/>
                      <a:gd name="T12" fmla="*/ 28 w 128"/>
                      <a:gd name="T13" fmla="*/ 32 h 88"/>
                      <a:gd name="T14" fmla="*/ 0 w 128"/>
                      <a:gd name="T15" fmla="*/ 60 h 88"/>
                      <a:gd name="T16" fmla="*/ 28 w 128"/>
                      <a:gd name="T17" fmla="*/ 88 h 88"/>
                      <a:gd name="T18" fmla="*/ 28 w 128"/>
                      <a:gd name="T19" fmla="*/ 40 h 88"/>
                      <a:gd name="T20" fmla="*/ 31 w 128"/>
                      <a:gd name="T21" fmla="*/ 41 h 88"/>
                      <a:gd name="T22" fmla="*/ 36 w 128"/>
                      <a:gd name="T23" fmla="*/ 41 h 88"/>
                      <a:gd name="T24" fmla="*/ 36 w 128"/>
                      <a:gd name="T25" fmla="*/ 36 h 88"/>
                      <a:gd name="T26" fmla="*/ 64 w 128"/>
                      <a:gd name="T27" fmla="*/ 8 h 88"/>
                      <a:gd name="T28" fmla="*/ 90 w 128"/>
                      <a:gd name="T29" fmla="*/ 26 h 88"/>
                      <a:gd name="T30" fmla="*/ 91 w 128"/>
                      <a:gd name="T31" fmla="*/ 28 h 88"/>
                      <a:gd name="T32" fmla="*/ 94 w 128"/>
                      <a:gd name="T33" fmla="*/ 28 h 88"/>
                      <a:gd name="T34" fmla="*/ 120 w 128"/>
                      <a:gd name="T35" fmla="*/ 54 h 88"/>
                      <a:gd name="T36" fmla="*/ 94 w 128"/>
                      <a:gd name="T37" fmla="*/ 80 h 88"/>
                      <a:gd name="T38" fmla="*/ 28 w 128"/>
                      <a:gd name="T39" fmla="*/ 80 h 88"/>
                      <a:gd name="T40" fmla="*/ 8 w 128"/>
                      <a:gd name="T41" fmla="*/ 60 h 88"/>
                      <a:gd name="T42" fmla="*/ 28 w 128"/>
                      <a:gd name="T43" fmla="*/ 4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28" h="88">
                        <a:moveTo>
                          <a:pt x="28" y="88"/>
                        </a:moveTo>
                        <a:cubicBezTo>
                          <a:pt x="94" y="88"/>
                          <a:pt x="94" y="88"/>
                          <a:pt x="94" y="88"/>
                        </a:cubicBezTo>
                        <a:cubicBezTo>
                          <a:pt x="113" y="88"/>
                          <a:pt x="128" y="73"/>
                          <a:pt x="128" y="54"/>
                        </a:cubicBezTo>
                        <a:cubicBezTo>
                          <a:pt x="128" y="36"/>
                          <a:pt x="114" y="21"/>
                          <a:pt x="96" y="20"/>
                        </a:cubicBezTo>
                        <a:cubicBezTo>
                          <a:pt x="90" y="8"/>
                          <a:pt x="78" y="0"/>
                          <a:pt x="64" y="0"/>
                        </a:cubicBezTo>
                        <a:cubicBezTo>
                          <a:pt x="46" y="0"/>
                          <a:pt x="30" y="14"/>
                          <a:pt x="28" y="32"/>
                        </a:cubicBezTo>
                        <a:cubicBezTo>
                          <a:pt x="28" y="32"/>
                          <a:pt x="28" y="32"/>
                          <a:pt x="28" y="32"/>
                        </a:cubicBezTo>
                        <a:cubicBezTo>
                          <a:pt x="13" y="32"/>
                          <a:pt x="0" y="45"/>
                          <a:pt x="0" y="60"/>
                        </a:cubicBezTo>
                        <a:cubicBezTo>
                          <a:pt x="0" y="76"/>
                          <a:pt x="13" y="88"/>
                          <a:pt x="28" y="88"/>
                        </a:cubicBezTo>
                        <a:close/>
                        <a:moveTo>
                          <a:pt x="28" y="40"/>
                        </a:moveTo>
                        <a:cubicBezTo>
                          <a:pt x="29" y="40"/>
                          <a:pt x="30" y="40"/>
                          <a:pt x="31" y="41"/>
                        </a:cubicBezTo>
                        <a:cubicBezTo>
                          <a:pt x="36" y="41"/>
                          <a:pt x="36" y="41"/>
                          <a:pt x="36" y="41"/>
                        </a:cubicBezTo>
                        <a:cubicBezTo>
                          <a:pt x="36" y="36"/>
                          <a:pt x="36" y="36"/>
                          <a:pt x="36" y="36"/>
                        </a:cubicBezTo>
                        <a:cubicBezTo>
                          <a:pt x="36" y="21"/>
                          <a:pt x="49" y="8"/>
                          <a:pt x="64" y="8"/>
                        </a:cubicBezTo>
                        <a:cubicBezTo>
                          <a:pt x="76" y="8"/>
                          <a:pt x="86" y="15"/>
                          <a:pt x="90" y="26"/>
                        </a:cubicBezTo>
                        <a:cubicBezTo>
                          <a:pt x="91" y="28"/>
                          <a:pt x="91" y="28"/>
                          <a:pt x="91" y="28"/>
                        </a:cubicBezTo>
                        <a:cubicBezTo>
                          <a:pt x="94" y="28"/>
                          <a:pt x="94" y="28"/>
                          <a:pt x="94" y="28"/>
                        </a:cubicBezTo>
                        <a:cubicBezTo>
                          <a:pt x="108" y="28"/>
                          <a:pt x="120" y="40"/>
                          <a:pt x="120" y="54"/>
                        </a:cubicBezTo>
                        <a:cubicBezTo>
                          <a:pt x="120" y="69"/>
                          <a:pt x="108" y="80"/>
                          <a:pt x="94" y="80"/>
                        </a:cubicBezTo>
                        <a:cubicBezTo>
                          <a:pt x="28" y="80"/>
                          <a:pt x="28" y="80"/>
                          <a:pt x="28" y="80"/>
                        </a:cubicBezTo>
                        <a:cubicBezTo>
                          <a:pt x="17" y="80"/>
                          <a:pt x="8" y="71"/>
                          <a:pt x="8" y="60"/>
                        </a:cubicBezTo>
                        <a:cubicBezTo>
                          <a:pt x="8" y="49"/>
                          <a:pt x="17" y="40"/>
                          <a:pt x="28" y="4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txBody>
                  <a:bodyPr vert="horz" wrap="square" lIns="91427" tIns="45713" rIns="91427" bIns="91427" numCol="1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99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API</a:t>
                    </a:r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6998768" y="4241594"/>
                  <a:ext cx="120071" cy="275320"/>
                  <a:chOff x="7145164" y="4227828"/>
                  <a:chExt cx="132078" cy="302852"/>
                </a:xfrm>
              </p:grpSpPr>
              <p:cxnSp>
                <p:nvCxnSpPr>
                  <p:cNvPr id="21" name="Straight Arrow Connector 20"/>
                  <p:cNvCxnSpPr/>
                  <p:nvPr/>
                </p:nvCxnSpPr>
                <p:spPr>
                  <a:xfrm>
                    <a:off x="7145164" y="4316728"/>
                    <a:ext cx="0" cy="213952"/>
                  </a:xfrm>
                  <a:prstGeom prst="straightConnector1">
                    <a:avLst/>
                  </a:prstGeom>
                  <a:ln w="22225" cap="flat">
                    <a:solidFill>
                      <a:schemeClr val="bg1">
                        <a:lumMod val="65000"/>
                      </a:schemeClr>
                    </a:solidFill>
                    <a:miter lim="800000"/>
                    <a:headEnd type="none"/>
                    <a:tailEnd type="arrow" w="lg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Arrow Connector 341"/>
                  <p:cNvCxnSpPr/>
                  <p:nvPr/>
                </p:nvCxnSpPr>
                <p:spPr>
                  <a:xfrm flipH="1" flipV="1">
                    <a:off x="7277242" y="4227828"/>
                    <a:ext cx="0" cy="213952"/>
                  </a:xfrm>
                  <a:prstGeom prst="straightConnector1">
                    <a:avLst/>
                  </a:prstGeom>
                  <a:ln w="22225" cap="flat">
                    <a:solidFill>
                      <a:schemeClr val="bg1">
                        <a:lumMod val="65000"/>
                      </a:schemeClr>
                    </a:solidFill>
                    <a:miter lim="800000"/>
                    <a:headEnd type="none"/>
                    <a:tailEnd type="arrow" w="lg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3" name="Straight Arrow Connector 342"/>
                <p:cNvCxnSpPr/>
                <p:nvPr/>
              </p:nvCxnSpPr>
              <p:spPr>
                <a:xfrm>
                  <a:off x="7466600" y="3997936"/>
                  <a:ext cx="470900" cy="0"/>
                </a:xfrm>
                <a:prstGeom prst="straightConnector1">
                  <a:avLst/>
                </a:prstGeom>
                <a:ln w="22225" cap="flat">
                  <a:solidFill>
                    <a:schemeClr val="bg1">
                      <a:lumMod val="65000"/>
                    </a:schemeClr>
                  </a:solidFill>
                  <a:miter lim="800000"/>
                  <a:headEnd type="none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Arrow Connector 343"/>
                <p:cNvCxnSpPr/>
                <p:nvPr/>
              </p:nvCxnSpPr>
              <p:spPr>
                <a:xfrm>
                  <a:off x="9119943" y="3997936"/>
                  <a:ext cx="292393" cy="0"/>
                </a:xfrm>
                <a:prstGeom prst="straightConnector1">
                  <a:avLst/>
                </a:prstGeom>
                <a:ln w="22225" cap="flat">
                  <a:solidFill>
                    <a:schemeClr val="bg1">
                      <a:lumMod val="65000"/>
                    </a:schemeClr>
                  </a:solidFill>
                  <a:miter lim="800000"/>
                  <a:headEnd type="arrow" w="lg" len="sm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Arrow Connector 344"/>
                <p:cNvCxnSpPr/>
                <p:nvPr/>
              </p:nvCxnSpPr>
              <p:spPr>
                <a:xfrm rot="16200000">
                  <a:off x="9585066" y="4992658"/>
                  <a:ext cx="292393" cy="0"/>
                </a:xfrm>
                <a:prstGeom prst="straightConnector1">
                  <a:avLst/>
                </a:prstGeom>
                <a:ln w="22225" cap="flat">
                  <a:solidFill>
                    <a:schemeClr val="bg1">
                      <a:lumMod val="65000"/>
                    </a:schemeClr>
                  </a:solidFill>
                  <a:miter lim="800000"/>
                  <a:headEnd type="arrow" w="lg" len="sm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Arrow Connector 345"/>
                <p:cNvCxnSpPr/>
                <p:nvPr/>
              </p:nvCxnSpPr>
              <p:spPr>
                <a:xfrm rot="10800000">
                  <a:off x="10455235" y="5436473"/>
                  <a:ext cx="292393" cy="0"/>
                </a:xfrm>
                <a:prstGeom prst="straightConnector1">
                  <a:avLst/>
                </a:prstGeom>
                <a:ln w="22225" cap="flat">
                  <a:solidFill>
                    <a:schemeClr val="bg1">
                      <a:lumMod val="65000"/>
                    </a:schemeClr>
                  </a:solidFill>
                  <a:miter lim="800000"/>
                  <a:headEnd type="arrow" w="lg" len="sm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Arrow Connector 346"/>
                <p:cNvCxnSpPr/>
                <p:nvPr/>
              </p:nvCxnSpPr>
              <p:spPr>
                <a:xfrm>
                  <a:off x="10455235" y="3997936"/>
                  <a:ext cx="292393" cy="0"/>
                </a:xfrm>
                <a:prstGeom prst="straightConnector1">
                  <a:avLst/>
                </a:prstGeom>
                <a:ln w="22225" cap="flat">
                  <a:solidFill>
                    <a:schemeClr val="bg1">
                      <a:lumMod val="65000"/>
                    </a:schemeClr>
                  </a:solidFill>
                  <a:miter lim="800000"/>
                  <a:headEnd type="arrow" w="lg" len="sm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6535" y="4540709"/>
              <a:ext cx="1612475" cy="1590625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 bwMode="auto">
            <a:xfrm>
              <a:off x="8248005" y="3232295"/>
              <a:ext cx="1917902" cy="254298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50846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0357">
                        <a:schemeClr val="tx1"/>
                      </a:gs>
                      <a:gs pos="50893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Modeling &amp; APIs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90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11333962" y="478636"/>
            <a:ext cx="656923" cy="656923"/>
            <a:chOff x="457580" y="3616862"/>
            <a:chExt cx="657017" cy="657017"/>
          </a:xfrm>
        </p:grpSpPr>
        <p:sp>
          <p:nvSpPr>
            <p:cNvPr id="97" name="Oval 96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8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5483" y="1668686"/>
            <a:ext cx="5901055" cy="5028486"/>
            <a:chOff x="274639" y="1668427"/>
            <a:chExt cx="5901892" cy="5029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4639" y="1668427"/>
              <a:ext cx="5901892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32143">
                        <a:schemeClr val="tx1"/>
                      </a:gs>
                      <a:gs pos="47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Cognitive services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35338" y="2614480"/>
              <a:ext cx="5380494" cy="3585024"/>
              <a:chOff x="1018749" y="2890093"/>
              <a:chExt cx="4199530" cy="2798147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0" t="12480" r="1776" b="23602"/>
              <a:stretch/>
            </p:blipFill>
            <p:spPr>
              <a:xfrm>
                <a:off x="1255335" y="3123526"/>
                <a:ext cx="3747191" cy="2112603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1255335" y="4647700"/>
                <a:ext cx="1754565" cy="464820"/>
              </a:xfrm>
              <a:prstGeom prst="rect">
                <a:avLst/>
              </a:prstGeom>
              <a:solidFill>
                <a:srgbClr val="6F6B6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47" tIns="93247" rIns="0" bIns="9324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8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rPr>
                  <a:t>Is Adult Content: False</a:t>
                </a:r>
              </a:p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8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rPr>
                  <a:t>Categories: </a:t>
                </a:r>
                <a:r>
                  <a:rPr kumimoji="0" lang="en-US" sz="91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rPr>
                  <a:t>people_swimming</a:t>
                </a:r>
                <a:endParaRPr kumimoji="0" lang="en-US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 flipH="1">
                <a:off x="1018749" y="2890093"/>
                <a:ext cx="4199530" cy="2798147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220604" y="1668686"/>
            <a:ext cx="5942757" cy="5028486"/>
            <a:chOff x="6220603" y="1668427"/>
            <a:chExt cx="5943600" cy="5029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6220603" y="1668427"/>
              <a:ext cx="5943600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32143">
                        <a:schemeClr val="tx1"/>
                      </a:gs>
                      <a:gs pos="47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Bot framework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357661" y="2614480"/>
              <a:ext cx="3669484" cy="3588179"/>
              <a:chOff x="7252649" y="2796612"/>
              <a:chExt cx="3597860" cy="351814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7252649" y="2796612"/>
                <a:ext cx="3597860" cy="3518142"/>
                <a:chOff x="7252649" y="1492403"/>
                <a:chExt cx="3597860" cy="3518142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252649" y="1492403"/>
                  <a:ext cx="1718224" cy="3518142"/>
                  <a:chOff x="9656730" y="1492403"/>
                  <a:chExt cx="1718224" cy="3518142"/>
                </a:xfrm>
              </p:grpSpPr>
              <p:sp>
                <p:nvSpPr>
                  <p:cNvPr id="151" name="Rounded Rectangle 150"/>
                  <p:cNvSpPr/>
                  <p:nvPr/>
                </p:nvSpPr>
                <p:spPr bwMode="auto">
                  <a:xfrm flipH="1">
                    <a:off x="9656730" y="1492403"/>
                    <a:ext cx="1716897" cy="3518142"/>
                  </a:xfrm>
                  <a:prstGeom prst="roundRect">
                    <a:avLst>
                      <a:gd name="adj" fmla="val 11233"/>
                    </a:avLst>
                  </a:prstGeom>
                  <a:solidFill>
                    <a:schemeClr val="tx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50846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+mj-lt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52" name="Freeform 15"/>
                  <p:cNvSpPr>
                    <a:spLocks/>
                  </p:cNvSpPr>
                  <p:nvPr/>
                </p:nvSpPr>
                <p:spPr bwMode="auto">
                  <a:xfrm flipH="1">
                    <a:off x="9662599" y="1498017"/>
                    <a:ext cx="1712355" cy="3512528"/>
                  </a:xfrm>
                  <a:custGeom>
                    <a:avLst/>
                    <a:gdLst>
                      <a:gd name="T0" fmla="*/ 1032 w 1160"/>
                      <a:gd name="T1" fmla="*/ 0 h 2386"/>
                      <a:gd name="T2" fmla="*/ 128 w 1160"/>
                      <a:gd name="T3" fmla="*/ 0 h 2386"/>
                      <a:gd name="T4" fmla="*/ 0 w 1160"/>
                      <a:gd name="T5" fmla="*/ 128 h 2386"/>
                      <a:gd name="T6" fmla="*/ 0 w 1160"/>
                      <a:gd name="T7" fmla="*/ 2258 h 2386"/>
                      <a:gd name="T8" fmla="*/ 128 w 1160"/>
                      <a:gd name="T9" fmla="*/ 2386 h 2386"/>
                      <a:gd name="T10" fmla="*/ 1032 w 1160"/>
                      <a:gd name="T11" fmla="*/ 2386 h 2386"/>
                      <a:gd name="T12" fmla="*/ 1160 w 1160"/>
                      <a:gd name="T13" fmla="*/ 2258 h 2386"/>
                      <a:gd name="T14" fmla="*/ 1160 w 1160"/>
                      <a:gd name="T15" fmla="*/ 128 h 2386"/>
                      <a:gd name="T16" fmla="*/ 1032 w 1160"/>
                      <a:gd name="T17" fmla="*/ 0 h 2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0" h="2386">
                        <a:moveTo>
                          <a:pt x="1032" y="0"/>
                        </a:moveTo>
                        <a:cubicBezTo>
                          <a:pt x="128" y="0"/>
                          <a:pt x="128" y="0"/>
                          <a:pt x="128" y="0"/>
                        </a:cubicBezTo>
                        <a:cubicBezTo>
                          <a:pt x="57" y="0"/>
                          <a:pt x="0" y="57"/>
                          <a:pt x="0" y="128"/>
                        </a:cubicBezTo>
                        <a:cubicBezTo>
                          <a:pt x="0" y="2258"/>
                          <a:pt x="0" y="2258"/>
                          <a:pt x="0" y="2258"/>
                        </a:cubicBezTo>
                        <a:cubicBezTo>
                          <a:pt x="0" y="2329"/>
                          <a:pt x="57" y="2386"/>
                          <a:pt x="128" y="2386"/>
                        </a:cubicBezTo>
                        <a:cubicBezTo>
                          <a:pt x="1032" y="2386"/>
                          <a:pt x="1032" y="2386"/>
                          <a:pt x="1032" y="2386"/>
                        </a:cubicBezTo>
                        <a:cubicBezTo>
                          <a:pt x="1103" y="2386"/>
                          <a:pt x="1160" y="2329"/>
                          <a:pt x="1160" y="2258"/>
                        </a:cubicBezTo>
                        <a:cubicBezTo>
                          <a:pt x="1160" y="128"/>
                          <a:pt x="1160" y="128"/>
                          <a:pt x="1160" y="128"/>
                        </a:cubicBezTo>
                        <a:cubicBezTo>
                          <a:pt x="1160" y="57"/>
                          <a:pt x="1103" y="0"/>
                          <a:pt x="1032" y="0"/>
                        </a:cubicBezTo>
                        <a:close/>
                      </a:path>
                    </a:pathLst>
                  </a:cu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53" name="Oval 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0402954" y="4716824"/>
                    <a:ext cx="231645" cy="228618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54" name="Oval 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0492280" y="1600970"/>
                    <a:ext cx="52990" cy="52990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55" name="Oval 1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0754206" y="1713008"/>
                    <a:ext cx="65103" cy="65103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56" name="Freeform 20"/>
                  <p:cNvSpPr>
                    <a:spLocks/>
                  </p:cNvSpPr>
                  <p:nvPr/>
                </p:nvSpPr>
                <p:spPr bwMode="auto">
                  <a:xfrm flipH="1">
                    <a:off x="10374187" y="1725121"/>
                    <a:ext cx="289177" cy="34822"/>
                  </a:xfrm>
                  <a:custGeom>
                    <a:avLst/>
                    <a:gdLst>
                      <a:gd name="T0" fmla="*/ 184 w 196"/>
                      <a:gd name="T1" fmla="*/ 24 h 24"/>
                      <a:gd name="T2" fmla="*/ 12 w 196"/>
                      <a:gd name="T3" fmla="*/ 24 h 24"/>
                      <a:gd name="T4" fmla="*/ 0 w 196"/>
                      <a:gd name="T5" fmla="*/ 12 h 24"/>
                      <a:gd name="T6" fmla="*/ 12 w 196"/>
                      <a:gd name="T7" fmla="*/ 0 h 24"/>
                      <a:gd name="T8" fmla="*/ 184 w 196"/>
                      <a:gd name="T9" fmla="*/ 0 h 24"/>
                      <a:gd name="T10" fmla="*/ 196 w 196"/>
                      <a:gd name="T11" fmla="*/ 12 h 24"/>
                      <a:gd name="T12" fmla="*/ 184 w 196"/>
                      <a:gd name="T13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6" h="24">
                        <a:moveTo>
                          <a:pt x="184" y="24"/>
                        </a:move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5" y="24"/>
                          <a:pt x="0" y="19"/>
                          <a:pt x="0" y="12"/>
                        </a:cubicBezTo>
                        <a:cubicBezTo>
                          <a:pt x="0" y="5"/>
                          <a:pt x="5" y="0"/>
                          <a:pt x="12" y="0"/>
                        </a:cubicBezTo>
                        <a:cubicBezTo>
                          <a:pt x="184" y="0"/>
                          <a:pt x="184" y="0"/>
                          <a:pt x="184" y="0"/>
                        </a:cubicBezTo>
                        <a:cubicBezTo>
                          <a:pt x="191" y="0"/>
                          <a:pt x="196" y="5"/>
                          <a:pt x="196" y="12"/>
                        </a:cubicBezTo>
                        <a:cubicBezTo>
                          <a:pt x="196" y="19"/>
                          <a:pt x="191" y="24"/>
                          <a:pt x="184" y="24"/>
                        </a:cubicBezTo>
                        <a:close/>
                      </a:path>
                    </a:pathLst>
                  </a:cu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58" name="Rectangle 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9767065" y="1953737"/>
                    <a:ext cx="1503422" cy="2667704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9132285" y="1492403"/>
                  <a:ext cx="1718224" cy="3518142"/>
                  <a:chOff x="7161245" y="1492403"/>
                  <a:chExt cx="1718224" cy="3518142"/>
                </a:xfrm>
              </p:grpSpPr>
              <p:sp>
                <p:nvSpPr>
                  <p:cNvPr id="162" name="Rounded Rectangle 161"/>
                  <p:cNvSpPr/>
                  <p:nvPr/>
                </p:nvSpPr>
                <p:spPr bwMode="auto">
                  <a:xfrm flipH="1">
                    <a:off x="7161245" y="1492403"/>
                    <a:ext cx="1716897" cy="3518142"/>
                  </a:xfrm>
                  <a:prstGeom prst="roundRect">
                    <a:avLst>
                      <a:gd name="adj" fmla="val 11233"/>
                    </a:avLst>
                  </a:prstGeom>
                  <a:solidFill>
                    <a:schemeClr val="tx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50846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+mj-lt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63" name="Freeform 15"/>
                  <p:cNvSpPr>
                    <a:spLocks/>
                  </p:cNvSpPr>
                  <p:nvPr/>
                </p:nvSpPr>
                <p:spPr bwMode="auto">
                  <a:xfrm flipH="1">
                    <a:off x="7167114" y="1498017"/>
                    <a:ext cx="1712355" cy="3512528"/>
                  </a:xfrm>
                  <a:custGeom>
                    <a:avLst/>
                    <a:gdLst>
                      <a:gd name="T0" fmla="*/ 1032 w 1160"/>
                      <a:gd name="T1" fmla="*/ 0 h 2386"/>
                      <a:gd name="T2" fmla="*/ 128 w 1160"/>
                      <a:gd name="T3" fmla="*/ 0 h 2386"/>
                      <a:gd name="T4" fmla="*/ 0 w 1160"/>
                      <a:gd name="T5" fmla="*/ 128 h 2386"/>
                      <a:gd name="T6" fmla="*/ 0 w 1160"/>
                      <a:gd name="T7" fmla="*/ 2258 h 2386"/>
                      <a:gd name="T8" fmla="*/ 128 w 1160"/>
                      <a:gd name="T9" fmla="*/ 2386 h 2386"/>
                      <a:gd name="T10" fmla="*/ 1032 w 1160"/>
                      <a:gd name="T11" fmla="*/ 2386 h 2386"/>
                      <a:gd name="T12" fmla="*/ 1160 w 1160"/>
                      <a:gd name="T13" fmla="*/ 2258 h 2386"/>
                      <a:gd name="T14" fmla="*/ 1160 w 1160"/>
                      <a:gd name="T15" fmla="*/ 128 h 2386"/>
                      <a:gd name="T16" fmla="*/ 1032 w 1160"/>
                      <a:gd name="T17" fmla="*/ 0 h 2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60" h="2386">
                        <a:moveTo>
                          <a:pt x="1032" y="0"/>
                        </a:moveTo>
                        <a:cubicBezTo>
                          <a:pt x="128" y="0"/>
                          <a:pt x="128" y="0"/>
                          <a:pt x="128" y="0"/>
                        </a:cubicBezTo>
                        <a:cubicBezTo>
                          <a:pt x="57" y="0"/>
                          <a:pt x="0" y="57"/>
                          <a:pt x="0" y="128"/>
                        </a:cubicBezTo>
                        <a:cubicBezTo>
                          <a:pt x="0" y="2258"/>
                          <a:pt x="0" y="2258"/>
                          <a:pt x="0" y="2258"/>
                        </a:cubicBezTo>
                        <a:cubicBezTo>
                          <a:pt x="0" y="2329"/>
                          <a:pt x="57" y="2386"/>
                          <a:pt x="128" y="2386"/>
                        </a:cubicBezTo>
                        <a:cubicBezTo>
                          <a:pt x="1032" y="2386"/>
                          <a:pt x="1032" y="2386"/>
                          <a:pt x="1032" y="2386"/>
                        </a:cubicBezTo>
                        <a:cubicBezTo>
                          <a:pt x="1103" y="2386"/>
                          <a:pt x="1160" y="2329"/>
                          <a:pt x="1160" y="2258"/>
                        </a:cubicBezTo>
                        <a:cubicBezTo>
                          <a:pt x="1160" y="128"/>
                          <a:pt x="1160" y="128"/>
                          <a:pt x="1160" y="128"/>
                        </a:cubicBezTo>
                        <a:cubicBezTo>
                          <a:pt x="1160" y="57"/>
                          <a:pt x="1103" y="0"/>
                          <a:pt x="1032" y="0"/>
                        </a:cubicBezTo>
                        <a:close/>
                      </a:path>
                    </a:pathLst>
                  </a:cu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64" name="Oval 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907469" y="4716824"/>
                    <a:ext cx="231645" cy="228618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65" name="Oval 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996795" y="1600970"/>
                    <a:ext cx="52990" cy="52990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66" name="Oval 1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8258721" y="1713008"/>
                    <a:ext cx="65103" cy="65103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67" name="Freeform 20"/>
                  <p:cNvSpPr>
                    <a:spLocks/>
                  </p:cNvSpPr>
                  <p:nvPr/>
                </p:nvSpPr>
                <p:spPr bwMode="auto">
                  <a:xfrm flipH="1">
                    <a:off x="7878702" y="1725121"/>
                    <a:ext cx="289177" cy="34822"/>
                  </a:xfrm>
                  <a:custGeom>
                    <a:avLst/>
                    <a:gdLst>
                      <a:gd name="T0" fmla="*/ 184 w 196"/>
                      <a:gd name="T1" fmla="*/ 24 h 24"/>
                      <a:gd name="T2" fmla="*/ 12 w 196"/>
                      <a:gd name="T3" fmla="*/ 24 h 24"/>
                      <a:gd name="T4" fmla="*/ 0 w 196"/>
                      <a:gd name="T5" fmla="*/ 12 h 24"/>
                      <a:gd name="T6" fmla="*/ 12 w 196"/>
                      <a:gd name="T7" fmla="*/ 0 h 24"/>
                      <a:gd name="T8" fmla="*/ 184 w 196"/>
                      <a:gd name="T9" fmla="*/ 0 h 24"/>
                      <a:gd name="T10" fmla="*/ 196 w 196"/>
                      <a:gd name="T11" fmla="*/ 12 h 24"/>
                      <a:gd name="T12" fmla="*/ 184 w 196"/>
                      <a:gd name="T13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6" h="24">
                        <a:moveTo>
                          <a:pt x="184" y="24"/>
                        </a:move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5" y="24"/>
                          <a:pt x="0" y="19"/>
                          <a:pt x="0" y="12"/>
                        </a:cubicBezTo>
                        <a:cubicBezTo>
                          <a:pt x="0" y="5"/>
                          <a:pt x="5" y="0"/>
                          <a:pt x="12" y="0"/>
                        </a:cubicBezTo>
                        <a:cubicBezTo>
                          <a:pt x="184" y="0"/>
                          <a:pt x="184" y="0"/>
                          <a:pt x="184" y="0"/>
                        </a:cubicBezTo>
                        <a:cubicBezTo>
                          <a:pt x="191" y="0"/>
                          <a:pt x="196" y="5"/>
                          <a:pt x="196" y="12"/>
                        </a:cubicBezTo>
                        <a:cubicBezTo>
                          <a:pt x="196" y="19"/>
                          <a:pt x="191" y="24"/>
                          <a:pt x="184" y="24"/>
                        </a:cubicBezTo>
                        <a:close/>
                      </a:path>
                    </a:pathLst>
                  </a:cu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pic>
                <p:nvPicPr>
                  <p:cNvPr id="160" name="Picture 159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517" t="12145" r="4966" b="15375"/>
                  <a:stretch/>
                </p:blipFill>
                <p:spPr>
                  <a:xfrm>
                    <a:off x="7274526" y="1951077"/>
                    <a:ext cx="1500476" cy="2670364"/>
                  </a:xfrm>
                  <a:prstGeom prst="rect">
                    <a:avLst/>
                  </a:prstGeom>
                </p:spPr>
              </p:pic>
              <p:sp>
                <p:nvSpPr>
                  <p:cNvPr id="168" name="Rectangle 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271580" y="1953737"/>
                    <a:ext cx="1503422" cy="2667704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A7A9AC"/>
                    </a:solidFill>
                    <a:prstDash val="solid"/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</p:grp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2984" y="3270031"/>
                <a:ext cx="1493039" cy="2655619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9288231" y="3327094"/>
                <a:ext cx="278130" cy="2274669"/>
                <a:chOff x="10768389" y="3329940"/>
                <a:chExt cx="278130" cy="2274669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10768389" y="3329940"/>
                  <a:ext cx="278130" cy="2274669"/>
                  <a:chOff x="10090696" y="3329940"/>
                  <a:chExt cx="278130" cy="2274669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0090696" y="3329940"/>
                    <a:ext cx="278130" cy="2274669"/>
                    <a:chOff x="9292590" y="3329940"/>
                    <a:chExt cx="278130" cy="2274669"/>
                  </a:xfrm>
                </p:grpSpPr>
                <p:sp>
                  <p:nvSpPr>
                    <p:cNvPr id="11" name="Rectangle 10"/>
                    <p:cNvSpPr/>
                    <p:nvPr/>
                  </p:nvSpPr>
                  <p:spPr bwMode="auto">
                    <a:xfrm>
                      <a:off x="9292590" y="3329940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sp>
                  <p:nvSpPr>
                    <p:cNvPr id="35" name="Rectangle 34"/>
                    <p:cNvSpPr/>
                    <p:nvPr/>
                  </p:nvSpPr>
                  <p:spPr bwMode="auto">
                    <a:xfrm>
                      <a:off x="9292590" y="3658887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sp>
                  <p:nvSpPr>
                    <p:cNvPr id="36" name="Rectangle 35"/>
                    <p:cNvSpPr/>
                    <p:nvPr/>
                  </p:nvSpPr>
                  <p:spPr bwMode="auto">
                    <a:xfrm>
                      <a:off x="9292590" y="3987834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sp>
                  <p:nvSpPr>
                    <p:cNvPr id="37" name="Rectangle 36"/>
                    <p:cNvSpPr/>
                    <p:nvPr/>
                  </p:nvSpPr>
                  <p:spPr bwMode="auto">
                    <a:xfrm>
                      <a:off x="9292590" y="4316781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 bwMode="auto">
                    <a:xfrm>
                      <a:off x="9292590" y="4645728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sp>
                  <p:nvSpPr>
                    <p:cNvPr id="39" name="Rectangle 38"/>
                    <p:cNvSpPr/>
                    <p:nvPr/>
                  </p:nvSpPr>
                  <p:spPr bwMode="auto">
                    <a:xfrm>
                      <a:off x="9292590" y="4974675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sp>
                  <p:nvSpPr>
                    <p:cNvPr id="40" name="Rectangle 39"/>
                    <p:cNvSpPr/>
                    <p:nvPr/>
                  </p:nvSpPr>
                  <p:spPr bwMode="auto">
                    <a:xfrm>
                      <a:off x="9292590" y="5303619"/>
                      <a:ext cx="278130" cy="3009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</p:grpSp>
              <p:sp>
                <p:nvSpPr>
                  <p:cNvPr id="42" name="Freeform 41"/>
                  <p:cNvSpPr>
                    <a:spLocks noChangeAspect="1"/>
                  </p:cNvSpPr>
                  <p:nvPr/>
                </p:nvSpPr>
                <p:spPr bwMode="black">
                  <a:xfrm>
                    <a:off x="10134068" y="3411229"/>
                    <a:ext cx="185258" cy="131955"/>
                  </a:xfrm>
                  <a:custGeom>
                    <a:avLst/>
                    <a:gdLst>
                      <a:gd name="connsiteX0" fmla="*/ 444931 w 444931"/>
                      <a:gd name="connsiteY0" fmla="*/ 85811 h 316789"/>
                      <a:gd name="connsiteX1" fmla="*/ 444931 w 444931"/>
                      <a:gd name="connsiteY1" fmla="*/ 316789 h 316789"/>
                      <a:gd name="connsiteX2" fmla="*/ 0 w 444931"/>
                      <a:gd name="connsiteY2" fmla="*/ 316789 h 316789"/>
                      <a:gd name="connsiteX3" fmla="*/ 0 w 444931"/>
                      <a:gd name="connsiteY3" fmla="*/ 90868 h 316789"/>
                      <a:gd name="connsiteX4" fmla="*/ 216980 w 444931"/>
                      <a:gd name="connsiteY4" fmla="*/ 211312 h 316789"/>
                      <a:gd name="connsiteX5" fmla="*/ 217910 w 444931"/>
                      <a:gd name="connsiteY5" fmla="*/ 209638 h 316789"/>
                      <a:gd name="connsiteX6" fmla="*/ 218839 w 444931"/>
                      <a:gd name="connsiteY6" fmla="*/ 211313 h 316789"/>
                      <a:gd name="connsiteX7" fmla="*/ 0 w 444931"/>
                      <a:gd name="connsiteY7" fmla="*/ 0 h 316789"/>
                      <a:gd name="connsiteX8" fmla="*/ 444931 w 444931"/>
                      <a:gd name="connsiteY8" fmla="*/ 0 h 316789"/>
                      <a:gd name="connsiteX9" fmla="*/ 444931 w 444931"/>
                      <a:gd name="connsiteY9" fmla="*/ 33520 h 316789"/>
                      <a:gd name="connsiteX10" fmla="*/ 217910 w 444931"/>
                      <a:gd name="connsiteY10" fmla="*/ 159538 h 316789"/>
                      <a:gd name="connsiteX11" fmla="*/ 0 w 444931"/>
                      <a:gd name="connsiteY11" fmla="*/ 38578 h 316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4931" h="316789">
                        <a:moveTo>
                          <a:pt x="444931" y="85811"/>
                        </a:moveTo>
                        <a:lnTo>
                          <a:pt x="444931" y="316789"/>
                        </a:lnTo>
                        <a:lnTo>
                          <a:pt x="0" y="316789"/>
                        </a:lnTo>
                        <a:lnTo>
                          <a:pt x="0" y="90868"/>
                        </a:lnTo>
                        <a:lnTo>
                          <a:pt x="216980" y="211312"/>
                        </a:lnTo>
                        <a:lnTo>
                          <a:pt x="217910" y="209638"/>
                        </a:lnTo>
                        <a:lnTo>
                          <a:pt x="218839" y="211313"/>
                        </a:lnTo>
                        <a:close/>
                        <a:moveTo>
                          <a:pt x="0" y="0"/>
                        </a:moveTo>
                        <a:lnTo>
                          <a:pt x="444931" y="0"/>
                        </a:lnTo>
                        <a:lnTo>
                          <a:pt x="444931" y="33520"/>
                        </a:lnTo>
                        <a:lnTo>
                          <a:pt x="217910" y="159538"/>
                        </a:lnTo>
                        <a:lnTo>
                          <a:pt x="0" y="3857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783" tIns="146226" rIns="182783" bIns="14622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31928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+mj-lt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pic>
                <p:nvPicPr>
                  <p:cNvPr id="5122" name="Picture 2" descr="https://d3rnbxvnd0hlox.cloudfront.net/images/channels/1589412919/icons/on_color_large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134068" y="3704309"/>
                    <a:ext cx="208728" cy="20872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4" name="Freeform 13"/>
                  <p:cNvSpPr>
                    <a:spLocks noChangeAspect="1" noEditPoints="1"/>
                  </p:cNvSpPr>
                  <p:nvPr/>
                </p:nvSpPr>
                <p:spPr bwMode="black">
                  <a:xfrm>
                    <a:off x="10134068" y="4034887"/>
                    <a:ext cx="199125" cy="201520"/>
                  </a:xfrm>
                  <a:custGeom>
                    <a:avLst/>
                    <a:gdLst>
                      <a:gd name="T0" fmla="*/ 747 w 769"/>
                      <a:gd name="T1" fmla="*/ 473 h 780"/>
                      <a:gd name="T2" fmla="*/ 756 w 769"/>
                      <a:gd name="T3" fmla="*/ 394 h 780"/>
                      <a:gd name="T4" fmla="*/ 389 w 769"/>
                      <a:gd name="T5" fmla="*/ 27 h 780"/>
                      <a:gd name="T6" fmla="*/ 326 w 769"/>
                      <a:gd name="T7" fmla="*/ 33 h 780"/>
                      <a:gd name="T8" fmla="*/ 213 w 769"/>
                      <a:gd name="T9" fmla="*/ 0 h 780"/>
                      <a:gd name="T10" fmla="*/ 0 w 769"/>
                      <a:gd name="T11" fmla="*/ 213 h 780"/>
                      <a:gd name="T12" fmla="*/ 29 w 769"/>
                      <a:gd name="T13" fmla="*/ 320 h 780"/>
                      <a:gd name="T14" fmla="*/ 22 w 769"/>
                      <a:gd name="T15" fmla="*/ 394 h 780"/>
                      <a:gd name="T16" fmla="*/ 389 w 769"/>
                      <a:gd name="T17" fmla="*/ 761 h 780"/>
                      <a:gd name="T18" fmla="*/ 456 w 769"/>
                      <a:gd name="T19" fmla="*/ 755 h 780"/>
                      <a:gd name="T20" fmla="*/ 556 w 769"/>
                      <a:gd name="T21" fmla="*/ 780 h 780"/>
                      <a:gd name="T22" fmla="*/ 769 w 769"/>
                      <a:gd name="T23" fmla="*/ 567 h 780"/>
                      <a:gd name="T24" fmla="*/ 747 w 769"/>
                      <a:gd name="T25" fmla="*/ 473 h 780"/>
                      <a:gd name="T26" fmla="*/ 577 w 769"/>
                      <a:gd name="T27" fmla="*/ 570 h 780"/>
                      <a:gd name="T28" fmla="*/ 502 w 769"/>
                      <a:gd name="T29" fmla="*/ 626 h 780"/>
                      <a:gd name="T30" fmla="*/ 388 w 769"/>
                      <a:gd name="T31" fmla="*/ 646 h 780"/>
                      <a:gd name="T32" fmla="*/ 256 w 769"/>
                      <a:gd name="T33" fmla="*/ 619 h 780"/>
                      <a:gd name="T34" fmla="*/ 196 w 769"/>
                      <a:gd name="T35" fmla="*/ 565 h 780"/>
                      <a:gd name="T36" fmla="*/ 172 w 769"/>
                      <a:gd name="T37" fmla="*/ 499 h 780"/>
                      <a:gd name="T38" fmla="*/ 188 w 769"/>
                      <a:gd name="T39" fmla="*/ 464 h 780"/>
                      <a:gd name="T40" fmla="*/ 226 w 769"/>
                      <a:gd name="T41" fmla="*/ 450 h 780"/>
                      <a:gd name="T42" fmla="*/ 258 w 769"/>
                      <a:gd name="T43" fmla="*/ 461 h 780"/>
                      <a:gd name="T44" fmla="*/ 280 w 769"/>
                      <a:gd name="T45" fmla="*/ 493 h 780"/>
                      <a:gd name="T46" fmla="*/ 301 w 769"/>
                      <a:gd name="T47" fmla="*/ 530 h 780"/>
                      <a:gd name="T48" fmla="*/ 332 w 769"/>
                      <a:gd name="T49" fmla="*/ 554 h 780"/>
                      <a:gd name="T50" fmla="*/ 385 w 769"/>
                      <a:gd name="T51" fmla="*/ 563 h 780"/>
                      <a:gd name="T52" fmla="*/ 459 w 769"/>
                      <a:gd name="T53" fmla="*/ 544 h 780"/>
                      <a:gd name="T54" fmla="*/ 486 w 769"/>
                      <a:gd name="T55" fmla="*/ 498 h 780"/>
                      <a:gd name="T56" fmla="*/ 472 w 769"/>
                      <a:gd name="T57" fmla="*/ 463 h 780"/>
                      <a:gd name="T58" fmla="*/ 433 w 769"/>
                      <a:gd name="T59" fmla="*/ 442 h 780"/>
                      <a:gd name="T60" fmla="*/ 365 w 769"/>
                      <a:gd name="T61" fmla="*/ 425 h 780"/>
                      <a:gd name="T62" fmla="*/ 269 w 769"/>
                      <a:gd name="T63" fmla="*/ 396 h 780"/>
                      <a:gd name="T64" fmla="*/ 206 w 769"/>
                      <a:gd name="T65" fmla="*/ 350 h 780"/>
                      <a:gd name="T66" fmla="*/ 182 w 769"/>
                      <a:gd name="T67" fmla="*/ 277 h 780"/>
                      <a:gd name="T68" fmla="*/ 207 w 769"/>
                      <a:gd name="T69" fmla="*/ 202 h 780"/>
                      <a:gd name="T70" fmla="*/ 279 w 769"/>
                      <a:gd name="T71" fmla="*/ 153 h 780"/>
                      <a:gd name="T72" fmla="*/ 386 w 769"/>
                      <a:gd name="T73" fmla="*/ 136 h 780"/>
                      <a:gd name="T74" fmla="*/ 472 w 769"/>
                      <a:gd name="T75" fmla="*/ 147 h 780"/>
                      <a:gd name="T76" fmla="*/ 532 w 769"/>
                      <a:gd name="T77" fmla="*/ 178 h 780"/>
                      <a:gd name="T78" fmla="*/ 568 w 769"/>
                      <a:gd name="T79" fmla="*/ 218 h 780"/>
                      <a:gd name="T80" fmla="*/ 580 w 769"/>
                      <a:gd name="T81" fmla="*/ 259 h 780"/>
                      <a:gd name="T82" fmla="*/ 565 w 769"/>
                      <a:gd name="T83" fmla="*/ 295 h 780"/>
                      <a:gd name="T84" fmla="*/ 527 w 769"/>
                      <a:gd name="T85" fmla="*/ 311 h 780"/>
                      <a:gd name="T86" fmla="*/ 495 w 769"/>
                      <a:gd name="T87" fmla="*/ 301 h 780"/>
                      <a:gd name="T88" fmla="*/ 473 w 769"/>
                      <a:gd name="T89" fmla="*/ 272 h 780"/>
                      <a:gd name="T90" fmla="*/ 440 w 769"/>
                      <a:gd name="T91" fmla="*/ 231 h 780"/>
                      <a:gd name="T92" fmla="*/ 379 w 769"/>
                      <a:gd name="T93" fmla="*/ 217 h 780"/>
                      <a:gd name="T94" fmla="*/ 316 w 769"/>
                      <a:gd name="T95" fmla="*/ 232 h 780"/>
                      <a:gd name="T96" fmla="*/ 293 w 769"/>
                      <a:gd name="T97" fmla="*/ 268 h 780"/>
                      <a:gd name="T98" fmla="*/ 300 w 769"/>
                      <a:gd name="T99" fmla="*/ 289 h 780"/>
                      <a:gd name="T100" fmla="*/ 322 w 769"/>
                      <a:gd name="T101" fmla="*/ 306 h 780"/>
                      <a:gd name="T102" fmla="*/ 352 w 769"/>
                      <a:gd name="T103" fmla="*/ 317 h 780"/>
                      <a:gd name="T104" fmla="*/ 402 w 769"/>
                      <a:gd name="T105" fmla="*/ 329 h 780"/>
                      <a:gd name="T106" fmla="*/ 483 w 769"/>
                      <a:gd name="T107" fmla="*/ 351 h 780"/>
                      <a:gd name="T108" fmla="*/ 546 w 769"/>
                      <a:gd name="T109" fmla="*/ 379 h 780"/>
                      <a:gd name="T110" fmla="*/ 588 w 769"/>
                      <a:gd name="T111" fmla="*/ 423 h 780"/>
                      <a:gd name="T112" fmla="*/ 603 w 769"/>
                      <a:gd name="T113" fmla="*/ 488 h 780"/>
                      <a:gd name="T114" fmla="*/ 577 w 769"/>
                      <a:gd name="T115" fmla="*/ 57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769" h="780">
                        <a:moveTo>
                          <a:pt x="747" y="473"/>
                        </a:moveTo>
                        <a:cubicBezTo>
                          <a:pt x="753" y="448"/>
                          <a:pt x="756" y="421"/>
                          <a:pt x="756" y="394"/>
                        </a:cubicBezTo>
                        <a:cubicBezTo>
                          <a:pt x="756" y="192"/>
                          <a:pt x="591" y="27"/>
                          <a:pt x="389" y="27"/>
                        </a:cubicBezTo>
                        <a:cubicBezTo>
                          <a:pt x="367" y="27"/>
                          <a:pt x="346" y="29"/>
                          <a:pt x="326" y="33"/>
                        </a:cubicBezTo>
                        <a:cubicBezTo>
                          <a:pt x="293" y="12"/>
                          <a:pt x="254" y="0"/>
                          <a:pt x="213" y="0"/>
                        </a:cubicBezTo>
                        <a:cubicBezTo>
                          <a:pt x="95" y="0"/>
                          <a:pt x="0" y="95"/>
                          <a:pt x="0" y="213"/>
                        </a:cubicBezTo>
                        <a:cubicBezTo>
                          <a:pt x="0" y="252"/>
                          <a:pt x="11" y="289"/>
                          <a:pt x="29" y="320"/>
                        </a:cubicBezTo>
                        <a:cubicBezTo>
                          <a:pt x="24" y="344"/>
                          <a:pt x="22" y="369"/>
                          <a:pt x="22" y="394"/>
                        </a:cubicBezTo>
                        <a:cubicBezTo>
                          <a:pt x="22" y="597"/>
                          <a:pt x="186" y="761"/>
                          <a:pt x="389" y="761"/>
                        </a:cubicBezTo>
                        <a:cubicBezTo>
                          <a:pt x="412" y="761"/>
                          <a:pt x="434" y="759"/>
                          <a:pt x="456" y="755"/>
                        </a:cubicBezTo>
                        <a:cubicBezTo>
                          <a:pt x="486" y="771"/>
                          <a:pt x="520" y="780"/>
                          <a:pt x="556" y="780"/>
                        </a:cubicBezTo>
                        <a:cubicBezTo>
                          <a:pt x="674" y="780"/>
                          <a:pt x="769" y="685"/>
                          <a:pt x="769" y="567"/>
                        </a:cubicBezTo>
                        <a:cubicBezTo>
                          <a:pt x="769" y="534"/>
                          <a:pt x="761" y="501"/>
                          <a:pt x="747" y="473"/>
                        </a:cubicBezTo>
                        <a:close/>
                        <a:moveTo>
                          <a:pt x="577" y="570"/>
                        </a:moveTo>
                        <a:cubicBezTo>
                          <a:pt x="560" y="594"/>
                          <a:pt x="535" y="613"/>
                          <a:pt x="502" y="626"/>
                        </a:cubicBezTo>
                        <a:cubicBezTo>
                          <a:pt x="470" y="640"/>
                          <a:pt x="432" y="646"/>
                          <a:pt x="388" y="646"/>
                        </a:cubicBezTo>
                        <a:cubicBezTo>
                          <a:pt x="335" y="646"/>
                          <a:pt x="291" y="637"/>
                          <a:pt x="256" y="619"/>
                        </a:cubicBezTo>
                        <a:cubicBezTo>
                          <a:pt x="232" y="605"/>
                          <a:pt x="211" y="587"/>
                          <a:pt x="196" y="565"/>
                        </a:cubicBezTo>
                        <a:cubicBezTo>
                          <a:pt x="180" y="543"/>
                          <a:pt x="172" y="520"/>
                          <a:pt x="172" y="499"/>
                        </a:cubicBezTo>
                        <a:cubicBezTo>
                          <a:pt x="172" y="485"/>
                          <a:pt x="177" y="474"/>
                          <a:pt x="188" y="464"/>
                        </a:cubicBezTo>
                        <a:cubicBezTo>
                          <a:pt x="198" y="455"/>
                          <a:pt x="211" y="450"/>
                          <a:pt x="226" y="450"/>
                        </a:cubicBezTo>
                        <a:cubicBezTo>
                          <a:pt x="239" y="450"/>
                          <a:pt x="249" y="454"/>
                          <a:pt x="258" y="461"/>
                        </a:cubicBezTo>
                        <a:cubicBezTo>
                          <a:pt x="267" y="468"/>
                          <a:pt x="274" y="479"/>
                          <a:pt x="280" y="493"/>
                        </a:cubicBezTo>
                        <a:cubicBezTo>
                          <a:pt x="286" y="508"/>
                          <a:pt x="293" y="520"/>
                          <a:pt x="301" y="530"/>
                        </a:cubicBezTo>
                        <a:cubicBezTo>
                          <a:pt x="308" y="540"/>
                          <a:pt x="318" y="548"/>
                          <a:pt x="332" y="554"/>
                        </a:cubicBezTo>
                        <a:cubicBezTo>
                          <a:pt x="345" y="560"/>
                          <a:pt x="363" y="563"/>
                          <a:pt x="385" y="563"/>
                        </a:cubicBezTo>
                        <a:cubicBezTo>
                          <a:pt x="415" y="563"/>
                          <a:pt x="440" y="557"/>
                          <a:pt x="459" y="544"/>
                        </a:cubicBezTo>
                        <a:cubicBezTo>
                          <a:pt x="477" y="532"/>
                          <a:pt x="486" y="517"/>
                          <a:pt x="486" y="498"/>
                        </a:cubicBezTo>
                        <a:cubicBezTo>
                          <a:pt x="486" y="484"/>
                          <a:pt x="481" y="472"/>
                          <a:pt x="472" y="463"/>
                        </a:cubicBezTo>
                        <a:cubicBezTo>
                          <a:pt x="462" y="454"/>
                          <a:pt x="449" y="447"/>
                          <a:pt x="433" y="442"/>
                        </a:cubicBezTo>
                        <a:cubicBezTo>
                          <a:pt x="416" y="437"/>
                          <a:pt x="393" y="431"/>
                          <a:pt x="365" y="425"/>
                        </a:cubicBezTo>
                        <a:cubicBezTo>
                          <a:pt x="327" y="417"/>
                          <a:pt x="295" y="407"/>
                          <a:pt x="269" y="396"/>
                        </a:cubicBezTo>
                        <a:cubicBezTo>
                          <a:pt x="243" y="385"/>
                          <a:pt x="222" y="370"/>
                          <a:pt x="206" y="350"/>
                        </a:cubicBezTo>
                        <a:cubicBezTo>
                          <a:pt x="190" y="331"/>
                          <a:pt x="182" y="306"/>
                          <a:pt x="182" y="277"/>
                        </a:cubicBezTo>
                        <a:cubicBezTo>
                          <a:pt x="182" y="249"/>
                          <a:pt x="191" y="224"/>
                          <a:pt x="207" y="202"/>
                        </a:cubicBezTo>
                        <a:cubicBezTo>
                          <a:pt x="224" y="181"/>
                          <a:pt x="248" y="164"/>
                          <a:pt x="279" y="153"/>
                        </a:cubicBezTo>
                        <a:cubicBezTo>
                          <a:pt x="309" y="142"/>
                          <a:pt x="345" y="136"/>
                          <a:pt x="386" y="136"/>
                        </a:cubicBezTo>
                        <a:cubicBezTo>
                          <a:pt x="419" y="136"/>
                          <a:pt x="448" y="140"/>
                          <a:pt x="472" y="147"/>
                        </a:cubicBezTo>
                        <a:cubicBezTo>
                          <a:pt x="496" y="155"/>
                          <a:pt x="516" y="165"/>
                          <a:pt x="532" y="178"/>
                        </a:cubicBezTo>
                        <a:cubicBezTo>
                          <a:pt x="549" y="190"/>
                          <a:pt x="561" y="204"/>
                          <a:pt x="568" y="218"/>
                        </a:cubicBezTo>
                        <a:cubicBezTo>
                          <a:pt x="576" y="232"/>
                          <a:pt x="580" y="246"/>
                          <a:pt x="580" y="259"/>
                        </a:cubicBezTo>
                        <a:cubicBezTo>
                          <a:pt x="580" y="273"/>
                          <a:pt x="575" y="284"/>
                          <a:pt x="565" y="295"/>
                        </a:cubicBezTo>
                        <a:cubicBezTo>
                          <a:pt x="555" y="305"/>
                          <a:pt x="542" y="311"/>
                          <a:pt x="527" y="311"/>
                        </a:cubicBezTo>
                        <a:cubicBezTo>
                          <a:pt x="513" y="311"/>
                          <a:pt x="503" y="307"/>
                          <a:pt x="495" y="301"/>
                        </a:cubicBezTo>
                        <a:cubicBezTo>
                          <a:pt x="488" y="295"/>
                          <a:pt x="481" y="285"/>
                          <a:pt x="473" y="272"/>
                        </a:cubicBezTo>
                        <a:cubicBezTo>
                          <a:pt x="464" y="254"/>
                          <a:pt x="453" y="241"/>
                          <a:pt x="440" y="231"/>
                        </a:cubicBezTo>
                        <a:cubicBezTo>
                          <a:pt x="428" y="221"/>
                          <a:pt x="407" y="217"/>
                          <a:pt x="379" y="217"/>
                        </a:cubicBezTo>
                        <a:cubicBezTo>
                          <a:pt x="353" y="217"/>
                          <a:pt x="331" y="222"/>
                          <a:pt x="316" y="232"/>
                        </a:cubicBezTo>
                        <a:cubicBezTo>
                          <a:pt x="300" y="242"/>
                          <a:pt x="293" y="254"/>
                          <a:pt x="293" y="268"/>
                        </a:cubicBezTo>
                        <a:cubicBezTo>
                          <a:pt x="293" y="276"/>
                          <a:pt x="295" y="283"/>
                          <a:pt x="300" y="289"/>
                        </a:cubicBezTo>
                        <a:cubicBezTo>
                          <a:pt x="305" y="295"/>
                          <a:pt x="313" y="301"/>
                          <a:pt x="322" y="306"/>
                        </a:cubicBezTo>
                        <a:cubicBezTo>
                          <a:pt x="332" y="310"/>
                          <a:pt x="342" y="314"/>
                          <a:pt x="352" y="317"/>
                        </a:cubicBezTo>
                        <a:cubicBezTo>
                          <a:pt x="362" y="320"/>
                          <a:pt x="379" y="324"/>
                          <a:pt x="402" y="329"/>
                        </a:cubicBezTo>
                        <a:cubicBezTo>
                          <a:pt x="432" y="336"/>
                          <a:pt x="459" y="343"/>
                          <a:pt x="483" y="351"/>
                        </a:cubicBezTo>
                        <a:cubicBezTo>
                          <a:pt x="508" y="359"/>
                          <a:pt x="529" y="368"/>
                          <a:pt x="546" y="379"/>
                        </a:cubicBezTo>
                        <a:cubicBezTo>
                          <a:pt x="564" y="391"/>
                          <a:pt x="578" y="406"/>
                          <a:pt x="588" y="423"/>
                        </a:cubicBezTo>
                        <a:cubicBezTo>
                          <a:pt x="598" y="441"/>
                          <a:pt x="603" y="462"/>
                          <a:pt x="603" y="488"/>
                        </a:cubicBezTo>
                        <a:cubicBezTo>
                          <a:pt x="603" y="518"/>
                          <a:pt x="594" y="545"/>
                          <a:pt x="577" y="57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/>
                </p:spPr>
                <p:txBody>
                  <a:bodyPr vert="horz" wrap="square" lIns="91392" tIns="45697" rIns="91392" bIns="4569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19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pic>
                <p:nvPicPr>
                  <p:cNvPr id="5124" name="Picture 4" descr="https://cdn0.iconfinder.com/data/icons/picons-social/57/54-slack-128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114611" y="4352499"/>
                    <a:ext cx="218582" cy="21858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10148088" y="4720978"/>
                    <a:ext cx="171083" cy="114626"/>
                    <a:chOff x="10134078" y="4130650"/>
                    <a:chExt cx="1086615" cy="728033"/>
                  </a:xfrm>
                </p:grpSpPr>
                <p:sp>
                  <p:nvSpPr>
                    <p:cNvPr id="18" name="Rounded Rectangular Callout 17"/>
                    <p:cNvSpPr/>
                    <p:nvPr/>
                  </p:nvSpPr>
                  <p:spPr bwMode="auto">
                    <a:xfrm>
                      <a:off x="10134078" y="4130650"/>
                      <a:ext cx="1086615" cy="728033"/>
                    </a:xfrm>
                    <a:prstGeom prst="wedgeRoundRectCallout">
                      <a:avLst>
                        <a:gd name="adj1" fmla="val -2324"/>
                        <a:gd name="adj2" fmla="val 79382"/>
                        <a:gd name="adj3" fmla="val 16667"/>
                      </a:avLst>
                    </a:prstGeom>
                    <a:solidFill>
                      <a:schemeClr val="bg1"/>
                    </a:solidFill>
                    <a:ln>
                      <a:noFill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50846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48" b="0" i="0" u="none" strike="noStrike" kern="0" cap="none" spc="0" normalizeH="0" baseline="0" noProof="0" dirty="0" err="1">
                        <a:ln>
                          <a:noFill/>
                        </a:ln>
                        <a:gradFill>
                          <a:gsLst>
                            <a:gs pos="0">
                              <a:srgbClr val="FFFFFF"/>
                            </a:gs>
                            <a:gs pos="100000">
                              <a:srgbClr val="FFFFFF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+mj-lt"/>
                        <a:ea typeface="Segoe UI" pitchFamily="34" charset="0"/>
                        <a:cs typeface="Segoe UI" pitchFamily="34" charset="0"/>
                      </a:endParaRPr>
                    </a:p>
                  </p:txBody>
                </p:sp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10279757" y="4408099"/>
                      <a:ext cx="795257" cy="173135"/>
                      <a:chOff x="10285763" y="4377209"/>
                      <a:chExt cx="795257" cy="173135"/>
                    </a:xfrm>
                  </p:grpSpPr>
                  <p:sp>
                    <p:nvSpPr>
                      <p:cNvPr id="19" name="Oval 18"/>
                      <p:cNvSpPr/>
                      <p:nvPr/>
                    </p:nvSpPr>
                    <p:spPr bwMode="auto">
                      <a:xfrm>
                        <a:off x="10285763" y="4377209"/>
                        <a:ext cx="173135" cy="173135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50846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48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+mj-lt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  <p:sp>
                    <p:nvSpPr>
                      <p:cNvPr id="49" name="Oval 48"/>
                      <p:cNvSpPr/>
                      <p:nvPr/>
                    </p:nvSpPr>
                    <p:spPr bwMode="auto">
                      <a:xfrm>
                        <a:off x="10596824" y="4377209"/>
                        <a:ext cx="173135" cy="173135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50846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48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+mj-lt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  <p:sp>
                    <p:nvSpPr>
                      <p:cNvPr id="50" name="Oval 49"/>
                      <p:cNvSpPr/>
                      <p:nvPr/>
                    </p:nvSpPr>
                    <p:spPr bwMode="auto">
                      <a:xfrm>
                        <a:off x="10907885" y="4377209"/>
                        <a:ext cx="173135" cy="173135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50846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48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+mj-lt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</p:grpSp>
              </p:grpSp>
              <p:pic>
                <p:nvPicPr>
                  <p:cNvPr id="5126" name="Picture 6" descr="http://image005.flaticon.com/1/png/512/87/87413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104379" y="5010786"/>
                    <a:ext cx="225343" cy="2253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5" name="Rounded Rectangle 2067"/>
                <p:cNvSpPr>
                  <a:spLocks noChangeAspect="1"/>
                </p:cNvSpPr>
                <p:nvPr/>
              </p:nvSpPr>
              <p:spPr bwMode="auto">
                <a:xfrm>
                  <a:off x="10803063" y="5368382"/>
                  <a:ext cx="204352" cy="17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642" h="668338">
                      <a:moveTo>
                        <a:pt x="23096" y="125998"/>
                      </a:moveTo>
                      <a:lnTo>
                        <a:pt x="23096" y="644525"/>
                      </a:lnTo>
                      <a:lnTo>
                        <a:pt x="751547" y="644525"/>
                      </a:lnTo>
                      <a:lnTo>
                        <a:pt x="751547" y="125998"/>
                      </a:lnTo>
                      <a:close/>
                      <a:moveTo>
                        <a:pt x="217683" y="31750"/>
                      </a:moveTo>
                      <a:cubicBezTo>
                        <a:pt x="200008" y="31750"/>
                        <a:pt x="185679" y="46079"/>
                        <a:pt x="185679" y="63754"/>
                      </a:cubicBezTo>
                      <a:cubicBezTo>
                        <a:pt x="185679" y="81429"/>
                        <a:pt x="200008" y="95758"/>
                        <a:pt x="217683" y="95758"/>
                      </a:cubicBezTo>
                      <a:cubicBezTo>
                        <a:pt x="235358" y="95758"/>
                        <a:pt x="249687" y="81429"/>
                        <a:pt x="249687" y="63754"/>
                      </a:cubicBezTo>
                      <a:cubicBezTo>
                        <a:pt x="249687" y="46079"/>
                        <a:pt x="235358" y="31750"/>
                        <a:pt x="217683" y="31750"/>
                      </a:cubicBezTo>
                      <a:close/>
                      <a:moveTo>
                        <a:pt x="136392" y="31750"/>
                      </a:moveTo>
                      <a:cubicBezTo>
                        <a:pt x="118717" y="31750"/>
                        <a:pt x="104388" y="46079"/>
                        <a:pt x="104388" y="63754"/>
                      </a:cubicBezTo>
                      <a:cubicBezTo>
                        <a:pt x="104388" y="81429"/>
                        <a:pt x="118717" y="95758"/>
                        <a:pt x="136392" y="95758"/>
                      </a:cubicBezTo>
                      <a:cubicBezTo>
                        <a:pt x="154067" y="95758"/>
                        <a:pt x="168396" y="81429"/>
                        <a:pt x="168396" y="63754"/>
                      </a:cubicBezTo>
                      <a:cubicBezTo>
                        <a:pt x="168396" y="46079"/>
                        <a:pt x="154067" y="31750"/>
                        <a:pt x="136392" y="31750"/>
                      </a:cubicBezTo>
                      <a:close/>
                      <a:moveTo>
                        <a:pt x="55100" y="31750"/>
                      </a:moveTo>
                      <a:cubicBezTo>
                        <a:pt x="37425" y="31750"/>
                        <a:pt x="23096" y="46079"/>
                        <a:pt x="23096" y="63754"/>
                      </a:cubicBezTo>
                      <a:cubicBezTo>
                        <a:pt x="23096" y="81429"/>
                        <a:pt x="37425" y="95758"/>
                        <a:pt x="55100" y="95758"/>
                      </a:cubicBezTo>
                      <a:cubicBezTo>
                        <a:pt x="72775" y="95758"/>
                        <a:pt x="87104" y="81429"/>
                        <a:pt x="87104" y="63754"/>
                      </a:cubicBezTo>
                      <a:cubicBezTo>
                        <a:pt x="87104" y="46079"/>
                        <a:pt x="72775" y="31750"/>
                        <a:pt x="55100" y="31750"/>
                      </a:cubicBezTo>
                      <a:close/>
                      <a:moveTo>
                        <a:pt x="27255" y="0"/>
                      </a:moveTo>
                      <a:lnTo>
                        <a:pt x="747387" y="0"/>
                      </a:lnTo>
                      <a:cubicBezTo>
                        <a:pt x="762440" y="0"/>
                        <a:pt x="774642" y="12202"/>
                        <a:pt x="774642" y="27255"/>
                      </a:cubicBezTo>
                      <a:lnTo>
                        <a:pt x="774642" y="641083"/>
                      </a:lnTo>
                      <a:cubicBezTo>
                        <a:pt x="774642" y="656136"/>
                        <a:pt x="762440" y="668338"/>
                        <a:pt x="747387" y="668338"/>
                      </a:cubicBezTo>
                      <a:lnTo>
                        <a:pt x="27255" y="668338"/>
                      </a:lnTo>
                      <a:cubicBezTo>
                        <a:pt x="12202" y="668338"/>
                        <a:pt x="0" y="656136"/>
                        <a:pt x="0" y="641083"/>
                      </a:cubicBezTo>
                      <a:lnTo>
                        <a:pt x="0" y="27255"/>
                      </a:lnTo>
                      <a:cubicBezTo>
                        <a:pt x="0" y="12202"/>
                        <a:pt x="12202" y="0"/>
                        <a:pt x="2725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47" tIns="46623" rIns="46623" bIns="93247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11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-51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10838990" y="5454285"/>
                  <a:ext cx="125210" cy="27259"/>
                  <a:chOff x="11001118" y="4917061"/>
                  <a:chExt cx="125210" cy="27259"/>
                </a:xfrm>
              </p:grpSpPr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11001118" y="4917061"/>
                    <a:ext cx="27259" cy="2725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50846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+mj-lt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 bwMode="auto">
                  <a:xfrm>
                    <a:off x="11050093" y="4917061"/>
                    <a:ext cx="27259" cy="2725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50846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+mj-lt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 bwMode="auto">
                  <a:xfrm>
                    <a:off x="11099069" y="4917061"/>
                    <a:ext cx="27259" cy="2725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50846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+mj-lt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</p:grpSp>
          <p:sp>
            <p:nvSpPr>
              <p:cNvPr id="26" name="Rectangle 25"/>
              <p:cNvSpPr/>
              <p:nvPr/>
            </p:nvSpPr>
            <p:spPr bwMode="auto">
              <a:xfrm>
                <a:off x="9257751" y="3628083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9275093" y="3957301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9275093" y="4286519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9275093" y="4615737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9275093" y="4944955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9275093" y="5274173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9275093" y="5603391"/>
                <a:ext cx="1385484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 flipH="1" flipV="1">
                <a:off x="9239910" y="3307080"/>
                <a:ext cx="46205" cy="26185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9562678" y="3327094"/>
                <a:ext cx="82119" cy="2274669"/>
                <a:chOff x="9440631" y="3479494"/>
                <a:chExt cx="278130" cy="2274669"/>
              </a:xfrm>
              <a:solidFill>
                <a:srgbClr val="F6F7F8"/>
              </a:solidFill>
            </p:grpSpPr>
            <p:sp>
              <p:nvSpPr>
                <p:cNvPr id="71" name="Rectangle 70"/>
                <p:cNvSpPr/>
                <p:nvPr/>
              </p:nvSpPr>
              <p:spPr bwMode="auto">
                <a:xfrm>
                  <a:off x="9440631" y="3479494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9440631" y="3808441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9440631" y="4137388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 bwMode="auto">
                <a:xfrm>
                  <a:off x="9440631" y="4466335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9440631" y="4795282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9440631" y="5124229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9440631" y="5453173"/>
                  <a:ext cx="278130" cy="300990"/>
                </a:xfrm>
                <a:prstGeom prst="rect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50846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48" b="0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lt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95731"/>
            <a:ext cx="11887878" cy="917444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Learn and engage with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183962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883" y="496"/>
            <a:ext cx="12434711" cy="1668220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333962" y="478636"/>
            <a:ext cx="656923" cy="656923"/>
            <a:chOff x="457580" y="3616862"/>
            <a:chExt cx="657017" cy="657017"/>
          </a:xfrm>
        </p:grpSpPr>
        <p:sp>
          <p:nvSpPr>
            <p:cNvPr id="26" name="Oval 25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3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ts val="1198"/>
              </a:spcAft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Data and intelligence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82" y="1668717"/>
            <a:ext cx="12434076" cy="5330197"/>
            <a:chOff x="-1" y="1668457"/>
            <a:chExt cx="12435840" cy="533095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42" b="15418"/>
            <a:stretch/>
          </p:blipFill>
          <p:spPr>
            <a:xfrm>
              <a:off x="-1" y="1668458"/>
              <a:ext cx="12435840" cy="53309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-1" y="1668457"/>
              <a:ext cx="12435840" cy="2560317"/>
            </a:xfrm>
            <a:prstGeom prst="rect">
              <a:avLst/>
            </a:prstGeom>
            <a:gradFill flip="none" rotWithShape="1">
              <a:gsLst>
                <a:gs pos="30000">
                  <a:srgbClr val="000000">
                    <a:alpha val="4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1" name="Picture 4" descr="https://www.careermd.com/employers/uploadedlogos/Dartmouth-Hitchcock%20-%2024449506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62" y="2034485"/>
              <a:ext cx="5270764" cy="65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25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762999" cy="1181862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638" y="3954463"/>
            <a:ext cx="12039599" cy="738664"/>
          </a:xfrm>
        </p:spPr>
        <p:txBody>
          <a:bodyPr/>
          <a:lstStyle/>
          <a:p>
            <a:r>
              <a:rPr lang="en-US" dirty="0"/>
              <a:t>Tanuj Bansal</a:t>
            </a:r>
          </a:p>
        </p:txBody>
      </p:sp>
    </p:spTree>
    <p:extLst>
      <p:ext uri="{BB962C8B-B14F-4D97-AF65-F5344CB8AC3E}">
        <p14:creationId xmlns:p14="http://schemas.microsoft.com/office/powerpoint/2010/main" val="463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68445" y="3474064"/>
            <a:ext cx="4297071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56250">
                      <a:srgbClr val="D83B01"/>
                    </a:gs>
                    <a:gs pos="67000">
                      <a:srgbClr val="D83B0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Openness and flexibility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Build freely, deploy anywhere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68444" y="2294177"/>
            <a:ext cx="4203946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5000">
                      <a:srgbClr val="0078D7"/>
                    </a:gs>
                    <a:gs pos="5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Data and intelligence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Power decisions &amp; apps with insights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8445" y="4653952"/>
            <a:ext cx="2799848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6786">
                      <a:srgbClr val="008272"/>
                    </a:gs>
                    <a:gs pos="50000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Trust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Protect your business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68445" y="1114291"/>
            <a:ext cx="4752502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96429">
                      <a:srgbClr val="00188F"/>
                    </a:gs>
                    <a:gs pos="82143">
                      <a:srgbClr val="00188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Application innovation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Accelerate innovation with the cloud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07741" y="2431933"/>
            <a:ext cx="656923" cy="656923"/>
            <a:chOff x="457580" y="3616862"/>
            <a:chExt cx="657017" cy="657017"/>
          </a:xfrm>
        </p:grpSpPr>
        <p:sp>
          <p:nvSpPr>
            <p:cNvPr id="28" name="Oval 27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7741" y="4791707"/>
            <a:ext cx="656923" cy="656923"/>
            <a:chOff x="457580" y="5628520"/>
            <a:chExt cx="657017" cy="657017"/>
          </a:xfrm>
        </p:grpSpPr>
        <p:sp>
          <p:nvSpPr>
            <p:cNvPr id="31" name="Oval 3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07741" y="3611819"/>
            <a:ext cx="656923" cy="656923"/>
            <a:chOff x="457580" y="4622691"/>
            <a:chExt cx="657017" cy="657017"/>
          </a:xfrm>
        </p:grpSpPr>
        <p:sp>
          <p:nvSpPr>
            <p:cNvPr id="39" name="Oval 38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07741" y="1252046"/>
            <a:ext cx="656923" cy="656923"/>
            <a:chOff x="457580" y="2611033"/>
            <a:chExt cx="657017" cy="657017"/>
          </a:xfrm>
        </p:grpSpPr>
        <p:sp>
          <p:nvSpPr>
            <p:cNvPr id="42" name="Oval 41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883" y="497"/>
            <a:ext cx="5303094" cy="699353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75482" y="3031047"/>
            <a:ext cx="5485621" cy="94729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0" i="0" u="none" strike="noStrike" kern="1200" cap="none" spc="-4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39850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21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26" dur="6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33" dur="6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0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5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55" dur="6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785652"/>
          </a:xfrm>
        </p:spPr>
        <p:txBody>
          <a:bodyPr/>
          <a:lstStyle/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Audience target is IT leaders/decision makers</a:t>
            </a:r>
          </a:p>
          <a:p>
            <a:pPr lvl="1"/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Azure overview 101 focused on value and examples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880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275481" y="2125872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6930">
                      <a:schemeClr val="tx1"/>
                    </a:gs>
                    <a:gs pos="8660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Build and run open source solutions</a:t>
            </a: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275481" y="3764389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6930">
                      <a:schemeClr val="tx1"/>
                    </a:gs>
                    <a:gs pos="8660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Deploy the cloud on-premises</a:t>
            </a: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275481" y="2945130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6930">
                      <a:schemeClr val="tx1"/>
                    </a:gs>
                    <a:gs pos="8660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Extend on-premises data and apps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1333962" y="478636"/>
            <a:ext cx="656923" cy="656923"/>
            <a:chOff x="457580" y="4622691"/>
            <a:chExt cx="657017" cy="657017"/>
          </a:xfrm>
        </p:grpSpPr>
        <p:sp>
          <p:nvSpPr>
            <p:cNvPr id="54" name="Oval 53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275481" y="295731"/>
            <a:ext cx="11887878" cy="91744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2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-104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Openness and flexibility</a:t>
            </a:r>
            <a:br>
              <a:rPr kumimoji="0" lang="en-US" sz="4798" b="0" i="0" u="none" strike="noStrike" kern="1200" cap="none" spc="-104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</a:br>
            <a:r>
              <a:rPr kumimoji="0" lang="en-US" sz="3599" b="0" i="0" u="none" strike="noStrike" kern="1200" cap="none" spc="-3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Build freely, deploy anywhere</a:t>
            </a:r>
          </a:p>
        </p:txBody>
      </p:sp>
    </p:spTree>
    <p:extLst>
      <p:ext uri="{BB962C8B-B14F-4D97-AF65-F5344CB8AC3E}">
        <p14:creationId xmlns:p14="http://schemas.microsoft.com/office/powerpoint/2010/main" val="646583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18" dur="6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3" dur="6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8" dur="6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3" grpId="1"/>
      <p:bldP spid="34" grpId="0"/>
      <p:bldP spid="34" grpId="1"/>
      <p:bldP spid="35" grpId="0"/>
      <p:bldP spid="35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11333962" y="478636"/>
            <a:ext cx="656923" cy="656923"/>
            <a:chOff x="457580" y="4622691"/>
            <a:chExt cx="657017" cy="657017"/>
          </a:xfrm>
        </p:grpSpPr>
        <p:sp>
          <p:nvSpPr>
            <p:cNvPr id="102" name="Oval 101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5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Build and run open source solutions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75480" y="1668686"/>
            <a:ext cx="11885515" cy="5028486"/>
            <a:chOff x="274636" y="1668427"/>
            <a:chExt cx="11887201" cy="5029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4637" y="1668427"/>
              <a:ext cx="11887200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6930">
                        <a:schemeClr val="tx1"/>
                      </a:gs>
                      <a:gs pos="8660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Any tool, application, framework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74636" y="3192465"/>
              <a:ext cx="118872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74636" y="3893497"/>
              <a:ext cx="118872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74636" y="4594529"/>
              <a:ext cx="118872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74636" y="5295561"/>
              <a:ext cx="118872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74636" y="5996593"/>
              <a:ext cx="118872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74636" y="2491433"/>
              <a:ext cx="11887200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74637" y="6034763"/>
              <a:ext cx="11521379" cy="624694"/>
              <a:chOff x="274637" y="6034763"/>
              <a:chExt cx="11521379" cy="624694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274637" y="6034763"/>
                <a:ext cx="3017552" cy="62469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9741" tIns="93247" rIns="0" bIns="932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0179">
                          <a:schemeClr val="tx1"/>
                        </a:gs>
                        <a:gs pos="88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Segoe UI" pitchFamily="34" charset="0"/>
                    <a:cs typeface="Segoe UI Semilight" panose="020B0402040204020203" pitchFamily="34" charset="0"/>
                  </a:rPr>
                  <a:t>Infrastructure</a:t>
                </a:r>
              </a:p>
            </p:txBody>
          </p:sp>
          <p:sp>
            <p:nvSpPr>
              <p:cNvPr id="82" name="Freeform 16"/>
              <p:cNvSpPr>
                <a:spLocks noChangeAspect="1" noEditPoints="1"/>
              </p:cNvSpPr>
              <p:nvPr/>
            </p:nvSpPr>
            <p:spPr bwMode="auto">
              <a:xfrm>
                <a:off x="3441888" y="6196345"/>
                <a:ext cx="729935" cy="296769"/>
              </a:xfrm>
              <a:custGeom>
                <a:avLst/>
                <a:gdLst>
                  <a:gd name="T0" fmla="*/ 2455 w 2465"/>
                  <a:gd name="T1" fmla="*/ 416 h 1000"/>
                  <a:gd name="T2" fmla="*/ 2342 w 2465"/>
                  <a:gd name="T3" fmla="*/ 295 h 1000"/>
                  <a:gd name="T4" fmla="*/ 2273 w 2465"/>
                  <a:gd name="T5" fmla="*/ 483 h 1000"/>
                  <a:gd name="T6" fmla="*/ 2434 w 2465"/>
                  <a:gd name="T7" fmla="*/ 624 h 1000"/>
                  <a:gd name="T8" fmla="*/ 2248 w 2465"/>
                  <a:gd name="T9" fmla="*/ 597 h 1000"/>
                  <a:gd name="T10" fmla="*/ 2216 w 2465"/>
                  <a:gd name="T11" fmla="*/ 597 h 1000"/>
                  <a:gd name="T12" fmla="*/ 2465 w 2465"/>
                  <a:gd name="T13" fmla="*/ 628 h 1000"/>
                  <a:gd name="T14" fmla="*/ 2290 w 2465"/>
                  <a:gd name="T15" fmla="*/ 456 h 1000"/>
                  <a:gd name="T16" fmla="*/ 2342 w 2465"/>
                  <a:gd name="T17" fmla="*/ 322 h 1000"/>
                  <a:gd name="T18" fmla="*/ 1869 w 2465"/>
                  <a:gd name="T19" fmla="*/ 253 h 1000"/>
                  <a:gd name="T20" fmla="*/ 1734 w 2465"/>
                  <a:gd name="T21" fmla="*/ 753 h 1000"/>
                  <a:gd name="T22" fmla="*/ 1841 w 2465"/>
                  <a:gd name="T23" fmla="*/ 257 h 1000"/>
                  <a:gd name="T24" fmla="*/ 1913 w 2465"/>
                  <a:gd name="T25" fmla="*/ 629 h 1000"/>
                  <a:gd name="T26" fmla="*/ 2164 w 2465"/>
                  <a:gd name="T27" fmla="*/ 381 h 1000"/>
                  <a:gd name="T28" fmla="*/ 1913 w 2465"/>
                  <a:gd name="T29" fmla="*/ 629 h 1000"/>
                  <a:gd name="T30" fmla="*/ 1945 w 2465"/>
                  <a:gd name="T31" fmla="*/ 624 h 1000"/>
                  <a:gd name="T32" fmla="*/ 2131 w 2465"/>
                  <a:gd name="T33" fmla="*/ 386 h 1000"/>
                  <a:gd name="T34" fmla="*/ 1653 w 2465"/>
                  <a:gd name="T35" fmla="*/ 564 h 1000"/>
                  <a:gd name="T36" fmla="*/ 1588 w 2465"/>
                  <a:gd name="T37" fmla="*/ 601 h 1000"/>
                  <a:gd name="T38" fmla="*/ 1466 w 2465"/>
                  <a:gd name="T39" fmla="*/ 408 h 1000"/>
                  <a:gd name="T40" fmla="*/ 1588 w 2465"/>
                  <a:gd name="T41" fmla="*/ 423 h 1000"/>
                  <a:gd name="T42" fmla="*/ 1666 w 2465"/>
                  <a:gd name="T43" fmla="*/ 423 h 1000"/>
                  <a:gd name="T44" fmla="*/ 1385 w 2465"/>
                  <a:gd name="T45" fmla="*/ 394 h 1000"/>
                  <a:gd name="T46" fmla="*/ 1666 w 2465"/>
                  <a:gd name="T47" fmla="*/ 616 h 1000"/>
                  <a:gd name="T48" fmla="*/ 1328 w 2465"/>
                  <a:gd name="T49" fmla="*/ 609 h 1000"/>
                  <a:gd name="T50" fmla="*/ 1051 w 2465"/>
                  <a:gd name="T51" fmla="*/ 299 h 1000"/>
                  <a:gd name="T52" fmla="*/ 1049 w 2465"/>
                  <a:gd name="T53" fmla="*/ 707 h 1000"/>
                  <a:gd name="T54" fmla="*/ 1247 w 2465"/>
                  <a:gd name="T55" fmla="*/ 411 h 1000"/>
                  <a:gd name="T56" fmla="*/ 1118 w 2465"/>
                  <a:gd name="T57" fmla="*/ 640 h 1000"/>
                  <a:gd name="T58" fmla="*/ 59 w 2465"/>
                  <a:gd name="T59" fmla="*/ 538 h 1000"/>
                  <a:gd name="T60" fmla="*/ 395 w 2465"/>
                  <a:gd name="T61" fmla="*/ 997 h 1000"/>
                  <a:gd name="T62" fmla="*/ 799 w 2465"/>
                  <a:gd name="T63" fmla="*/ 593 h 1000"/>
                  <a:gd name="T64" fmla="*/ 378 w 2465"/>
                  <a:gd name="T65" fmla="*/ 858 h 1000"/>
                  <a:gd name="T66" fmla="*/ 395 w 2465"/>
                  <a:gd name="T67" fmla="*/ 604 h 1000"/>
                  <a:gd name="T68" fmla="*/ 395 w 2465"/>
                  <a:gd name="T69" fmla="*/ 835 h 1000"/>
                  <a:gd name="T70" fmla="*/ 516 w 2465"/>
                  <a:gd name="T71" fmla="*/ 714 h 1000"/>
                  <a:gd name="T72" fmla="*/ 536 w 2465"/>
                  <a:gd name="T73" fmla="*/ 463 h 1000"/>
                  <a:gd name="T74" fmla="*/ 536 w 2465"/>
                  <a:gd name="T75" fmla="*/ 694 h 1000"/>
                  <a:gd name="T76" fmla="*/ 657 w 2465"/>
                  <a:gd name="T77" fmla="*/ 573 h 1000"/>
                  <a:gd name="T78" fmla="*/ 266 w 2465"/>
                  <a:gd name="T79" fmla="*/ 463 h 1000"/>
                  <a:gd name="T80" fmla="*/ 145 w 2465"/>
                  <a:gd name="T81" fmla="*/ 584 h 1000"/>
                  <a:gd name="T82" fmla="*/ 375 w 2465"/>
                  <a:gd name="T83" fmla="*/ 584 h 1000"/>
                  <a:gd name="T84" fmla="*/ 407 w 2465"/>
                  <a:gd name="T85" fmla="*/ 234 h 1000"/>
                  <a:gd name="T86" fmla="*/ 407 w 2465"/>
                  <a:gd name="T87" fmla="*/ 3 h 1000"/>
                  <a:gd name="T88" fmla="*/ 286 w 2465"/>
                  <a:gd name="T89" fmla="*/ 124 h 1000"/>
                  <a:gd name="T90" fmla="*/ 536 w 2465"/>
                  <a:gd name="T91" fmla="*/ 395 h 1000"/>
                  <a:gd name="T92" fmla="*/ 657 w 2465"/>
                  <a:gd name="T93" fmla="*/ 274 h 1000"/>
                  <a:gd name="T94" fmla="*/ 427 w 2465"/>
                  <a:gd name="T95" fmla="*/ 274 h 1000"/>
                  <a:gd name="T96" fmla="*/ 266 w 2465"/>
                  <a:gd name="T97" fmla="*/ 395 h 1000"/>
                  <a:gd name="T98" fmla="*/ 266 w 2465"/>
                  <a:gd name="T99" fmla="*/ 165 h 1000"/>
                  <a:gd name="T100" fmla="*/ 145 w 2465"/>
                  <a:gd name="T101" fmla="*/ 286 h 1000"/>
                  <a:gd name="T102" fmla="*/ 689 w 2465"/>
                  <a:gd name="T103" fmla="*/ 322 h 1000"/>
                  <a:gd name="T104" fmla="*/ 568 w 2465"/>
                  <a:gd name="T105" fmla="*/ 443 h 1000"/>
                  <a:gd name="T106" fmla="*/ 799 w 2465"/>
                  <a:gd name="T107" fmla="*/ 443 h 1000"/>
                  <a:gd name="T108" fmla="*/ 286 w 2465"/>
                  <a:gd name="T109" fmla="*/ 432 h 1000"/>
                  <a:gd name="T110" fmla="*/ 407 w 2465"/>
                  <a:gd name="T111" fmla="*/ 553 h 1000"/>
                  <a:gd name="T112" fmla="*/ 407 w 2465"/>
                  <a:gd name="T113" fmla="*/ 322 h 1000"/>
                  <a:gd name="T114" fmla="*/ 124 w 2465"/>
                  <a:gd name="T115" fmla="*/ 553 h 1000"/>
                  <a:gd name="T116" fmla="*/ 3 w 2465"/>
                  <a:gd name="T117" fmla="*/ 432 h 1000"/>
                  <a:gd name="T118" fmla="*/ 234 w 2465"/>
                  <a:gd name="T119" fmla="*/ 432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65" h="1000">
                    <a:moveTo>
                      <a:pt x="2431" y="409"/>
                    </a:moveTo>
                    <a:cubicBezTo>
                      <a:pt x="2431" y="414"/>
                      <a:pt x="2433" y="416"/>
                      <a:pt x="2438" y="416"/>
                    </a:cubicBezTo>
                    <a:cubicBezTo>
                      <a:pt x="2455" y="416"/>
                      <a:pt x="2455" y="416"/>
                      <a:pt x="2455" y="416"/>
                    </a:cubicBezTo>
                    <a:cubicBezTo>
                      <a:pt x="2460" y="416"/>
                      <a:pt x="2462" y="414"/>
                      <a:pt x="2462" y="409"/>
                    </a:cubicBezTo>
                    <a:cubicBezTo>
                      <a:pt x="2462" y="380"/>
                      <a:pt x="2462" y="380"/>
                      <a:pt x="2462" y="380"/>
                    </a:cubicBezTo>
                    <a:cubicBezTo>
                      <a:pt x="2462" y="333"/>
                      <a:pt x="2435" y="295"/>
                      <a:pt x="2342" y="295"/>
                    </a:cubicBezTo>
                    <a:cubicBezTo>
                      <a:pt x="2248" y="295"/>
                      <a:pt x="2221" y="333"/>
                      <a:pt x="2221" y="380"/>
                    </a:cubicBezTo>
                    <a:cubicBezTo>
                      <a:pt x="2221" y="412"/>
                      <a:pt x="2221" y="412"/>
                      <a:pt x="2221" y="412"/>
                    </a:cubicBezTo>
                    <a:cubicBezTo>
                      <a:pt x="2221" y="450"/>
                      <a:pt x="2249" y="474"/>
                      <a:pt x="2273" y="483"/>
                    </a:cubicBezTo>
                    <a:cubicBezTo>
                      <a:pt x="2384" y="526"/>
                      <a:pt x="2384" y="526"/>
                      <a:pt x="2384" y="526"/>
                    </a:cubicBezTo>
                    <a:cubicBezTo>
                      <a:pt x="2408" y="535"/>
                      <a:pt x="2434" y="549"/>
                      <a:pt x="2434" y="582"/>
                    </a:cubicBezTo>
                    <a:cubicBezTo>
                      <a:pt x="2434" y="624"/>
                      <a:pt x="2434" y="624"/>
                      <a:pt x="2434" y="624"/>
                    </a:cubicBezTo>
                    <a:cubicBezTo>
                      <a:pt x="2434" y="660"/>
                      <a:pt x="2411" y="685"/>
                      <a:pt x="2341" y="685"/>
                    </a:cubicBezTo>
                    <a:cubicBezTo>
                      <a:pt x="2270" y="685"/>
                      <a:pt x="2248" y="660"/>
                      <a:pt x="2248" y="624"/>
                    </a:cubicBezTo>
                    <a:cubicBezTo>
                      <a:pt x="2248" y="597"/>
                      <a:pt x="2248" y="597"/>
                      <a:pt x="2248" y="597"/>
                    </a:cubicBezTo>
                    <a:cubicBezTo>
                      <a:pt x="2248" y="591"/>
                      <a:pt x="2246" y="589"/>
                      <a:pt x="2241" y="589"/>
                    </a:cubicBezTo>
                    <a:cubicBezTo>
                      <a:pt x="2224" y="589"/>
                      <a:pt x="2224" y="589"/>
                      <a:pt x="2224" y="589"/>
                    </a:cubicBezTo>
                    <a:cubicBezTo>
                      <a:pt x="2219" y="589"/>
                      <a:pt x="2216" y="591"/>
                      <a:pt x="2216" y="597"/>
                    </a:cubicBezTo>
                    <a:cubicBezTo>
                      <a:pt x="2216" y="628"/>
                      <a:pt x="2216" y="628"/>
                      <a:pt x="2216" y="628"/>
                    </a:cubicBezTo>
                    <a:cubicBezTo>
                      <a:pt x="2216" y="675"/>
                      <a:pt x="2246" y="712"/>
                      <a:pt x="2341" y="712"/>
                    </a:cubicBezTo>
                    <a:cubicBezTo>
                      <a:pt x="2436" y="712"/>
                      <a:pt x="2465" y="675"/>
                      <a:pt x="2465" y="628"/>
                    </a:cubicBezTo>
                    <a:cubicBezTo>
                      <a:pt x="2465" y="575"/>
                      <a:pt x="2465" y="575"/>
                      <a:pt x="2465" y="575"/>
                    </a:cubicBezTo>
                    <a:cubicBezTo>
                      <a:pt x="2465" y="534"/>
                      <a:pt x="2435" y="511"/>
                      <a:pt x="2405" y="500"/>
                    </a:cubicBezTo>
                    <a:cubicBezTo>
                      <a:pt x="2290" y="456"/>
                      <a:pt x="2290" y="456"/>
                      <a:pt x="2290" y="456"/>
                    </a:cubicBezTo>
                    <a:cubicBezTo>
                      <a:pt x="2274" y="450"/>
                      <a:pt x="2252" y="436"/>
                      <a:pt x="2252" y="405"/>
                    </a:cubicBezTo>
                    <a:cubicBezTo>
                      <a:pt x="2252" y="383"/>
                      <a:pt x="2252" y="383"/>
                      <a:pt x="2252" y="383"/>
                    </a:cubicBezTo>
                    <a:cubicBezTo>
                      <a:pt x="2252" y="347"/>
                      <a:pt x="2272" y="322"/>
                      <a:pt x="2342" y="322"/>
                    </a:cubicBezTo>
                    <a:cubicBezTo>
                      <a:pt x="2411" y="322"/>
                      <a:pt x="2431" y="347"/>
                      <a:pt x="2431" y="383"/>
                    </a:cubicBezTo>
                    <a:lnTo>
                      <a:pt x="2431" y="409"/>
                    </a:lnTo>
                    <a:close/>
                    <a:moveTo>
                      <a:pt x="1869" y="253"/>
                    </a:moveTo>
                    <a:cubicBezTo>
                      <a:pt x="1871" y="253"/>
                      <a:pt x="1872" y="255"/>
                      <a:pt x="1871" y="257"/>
                    </a:cubicBezTo>
                    <a:cubicBezTo>
                      <a:pt x="1739" y="749"/>
                      <a:pt x="1739" y="749"/>
                      <a:pt x="1739" y="749"/>
                    </a:cubicBezTo>
                    <a:cubicBezTo>
                      <a:pt x="1738" y="751"/>
                      <a:pt x="1736" y="753"/>
                      <a:pt x="1734" y="753"/>
                    </a:cubicBezTo>
                    <a:cubicBezTo>
                      <a:pt x="1711" y="753"/>
                      <a:pt x="1711" y="753"/>
                      <a:pt x="1711" y="753"/>
                    </a:cubicBezTo>
                    <a:cubicBezTo>
                      <a:pt x="1709" y="753"/>
                      <a:pt x="1708" y="751"/>
                      <a:pt x="1708" y="749"/>
                    </a:cubicBezTo>
                    <a:cubicBezTo>
                      <a:pt x="1841" y="257"/>
                      <a:pt x="1841" y="257"/>
                      <a:pt x="1841" y="257"/>
                    </a:cubicBezTo>
                    <a:cubicBezTo>
                      <a:pt x="1842" y="255"/>
                      <a:pt x="1844" y="253"/>
                      <a:pt x="1846" y="253"/>
                    </a:cubicBezTo>
                    <a:lnTo>
                      <a:pt x="1869" y="253"/>
                    </a:lnTo>
                    <a:close/>
                    <a:moveTo>
                      <a:pt x="1913" y="629"/>
                    </a:moveTo>
                    <a:cubicBezTo>
                      <a:pt x="1913" y="676"/>
                      <a:pt x="1942" y="714"/>
                      <a:pt x="2038" y="714"/>
                    </a:cubicBezTo>
                    <a:cubicBezTo>
                      <a:pt x="2134" y="714"/>
                      <a:pt x="2164" y="676"/>
                      <a:pt x="2164" y="629"/>
                    </a:cubicBezTo>
                    <a:cubicBezTo>
                      <a:pt x="2164" y="381"/>
                      <a:pt x="2164" y="381"/>
                      <a:pt x="2164" y="381"/>
                    </a:cubicBezTo>
                    <a:cubicBezTo>
                      <a:pt x="2164" y="334"/>
                      <a:pt x="2134" y="296"/>
                      <a:pt x="2038" y="296"/>
                    </a:cubicBezTo>
                    <a:cubicBezTo>
                      <a:pt x="1942" y="296"/>
                      <a:pt x="1913" y="334"/>
                      <a:pt x="1913" y="381"/>
                    </a:cubicBezTo>
                    <a:lnTo>
                      <a:pt x="1913" y="629"/>
                    </a:lnTo>
                    <a:close/>
                    <a:moveTo>
                      <a:pt x="2131" y="624"/>
                    </a:moveTo>
                    <a:cubicBezTo>
                      <a:pt x="2131" y="661"/>
                      <a:pt x="2108" y="686"/>
                      <a:pt x="2038" y="686"/>
                    </a:cubicBezTo>
                    <a:cubicBezTo>
                      <a:pt x="1968" y="686"/>
                      <a:pt x="1945" y="661"/>
                      <a:pt x="1945" y="624"/>
                    </a:cubicBezTo>
                    <a:cubicBezTo>
                      <a:pt x="1945" y="386"/>
                      <a:pt x="1945" y="386"/>
                      <a:pt x="1945" y="386"/>
                    </a:cubicBezTo>
                    <a:cubicBezTo>
                      <a:pt x="1945" y="349"/>
                      <a:pt x="1968" y="324"/>
                      <a:pt x="2038" y="324"/>
                    </a:cubicBezTo>
                    <a:cubicBezTo>
                      <a:pt x="2108" y="324"/>
                      <a:pt x="2131" y="349"/>
                      <a:pt x="2131" y="386"/>
                    </a:cubicBezTo>
                    <a:lnTo>
                      <a:pt x="2131" y="624"/>
                    </a:lnTo>
                    <a:close/>
                    <a:moveTo>
                      <a:pt x="1666" y="579"/>
                    </a:moveTo>
                    <a:cubicBezTo>
                      <a:pt x="1666" y="568"/>
                      <a:pt x="1663" y="564"/>
                      <a:pt x="1653" y="564"/>
                    </a:cubicBezTo>
                    <a:cubicBezTo>
                      <a:pt x="1603" y="564"/>
                      <a:pt x="1603" y="564"/>
                      <a:pt x="1603" y="564"/>
                    </a:cubicBezTo>
                    <a:cubicBezTo>
                      <a:pt x="1592" y="564"/>
                      <a:pt x="1588" y="568"/>
                      <a:pt x="1588" y="579"/>
                    </a:cubicBezTo>
                    <a:cubicBezTo>
                      <a:pt x="1588" y="601"/>
                      <a:pt x="1588" y="601"/>
                      <a:pt x="1588" y="601"/>
                    </a:cubicBezTo>
                    <a:cubicBezTo>
                      <a:pt x="1588" y="631"/>
                      <a:pt x="1567" y="646"/>
                      <a:pt x="1527" y="646"/>
                    </a:cubicBezTo>
                    <a:cubicBezTo>
                      <a:pt x="1487" y="646"/>
                      <a:pt x="1466" y="631"/>
                      <a:pt x="1466" y="601"/>
                    </a:cubicBezTo>
                    <a:cubicBezTo>
                      <a:pt x="1466" y="408"/>
                      <a:pt x="1466" y="408"/>
                      <a:pt x="1466" y="408"/>
                    </a:cubicBezTo>
                    <a:cubicBezTo>
                      <a:pt x="1466" y="378"/>
                      <a:pt x="1487" y="363"/>
                      <a:pt x="1527" y="363"/>
                    </a:cubicBezTo>
                    <a:cubicBezTo>
                      <a:pt x="1567" y="363"/>
                      <a:pt x="1588" y="378"/>
                      <a:pt x="1588" y="408"/>
                    </a:cubicBezTo>
                    <a:cubicBezTo>
                      <a:pt x="1588" y="423"/>
                      <a:pt x="1588" y="423"/>
                      <a:pt x="1588" y="423"/>
                    </a:cubicBezTo>
                    <a:cubicBezTo>
                      <a:pt x="1588" y="434"/>
                      <a:pt x="1592" y="438"/>
                      <a:pt x="1603" y="438"/>
                    </a:cubicBezTo>
                    <a:cubicBezTo>
                      <a:pt x="1653" y="438"/>
                      <a:pt x="1653" y="438"/>
                      <a:pt x="1653" y="438"/>
                    </a:cubicBezTo>
                    <a:cubicBezTo>
                      <a:pt x="1663" y="438"/>
                      <a:pt x="1666" y="434"/>
                      <a:pt x="1666" y="423"/>
                    </a:cubicBezTo>
                    <a:cubicBezTo>
                      <a:pt x="1666" y="394"/>
                      <a:pt x="1666" y="394"/>
                      <a:pt x="1666" y="394"/>
                    </a:cubicBezTo>
                    <a:cubicBezTo>
                      <a:pt x="1666" y="344"/>
                      <a:pt x="1634" y="296"/>
                      <a:pt x="1525" y="296"/>
                    </a:cubicBezTo>
                    <a:cubicBezTo>
                      <a:pt x="1417" y="296"/>
                      <a:pt x="1385" y="344"/>
                      <a:pt x="1385" y="394"/>
                    </a:cubicBezTo>
                    <a:cubicBezTo>
                      <a:pt x="1385" y="616"/>
                      <a:pt x="1385" y="616"/>
                      <a:pt x="1385" y="616"/>
                    </a:cubicBezTo>
                    <a:cubicBezTo>
                      <a:pt x="1385" y="666"/>
                      <a:pt x="1417" y="714"/>
                      <a:pt x="1525" y="714"/>
                    </a:cubicBezTo>
                    <a:cubicBezTo>
                      <a:pt x="1634" y="714"/>
                      <a:pt x="1666" y="666"/>
                      <a:pt x="1666" y="616"/>
                    </a:cubicBezTo>
                    <a:lnTo>
                      <a:pt x="1666" y="579"/>
                    </a:lnTo>
                    <a:close/>
                    <a:moveTo>
                      <a:pt x="1182" y="707"/>
                    </a:moveTo>
                    <a:cubicBezTo>
                      <a:pt x="1290" y="707"/>
                      <a:pt x="1328" y="660"/>
                      <a:pt x="1328" y="609"/>
                    </a:cubicBezTo>
                    <a:cubicBezTo>
                      <a:pt x="1328" y="397"/>
                      <a:pt x="1328" y="397"/>
                      <a:pt x="1328" y="397"/>
                    </a:cubicBezTo>
                    <a:cubicBezTo>
                      <a:pt x="1328" y="347"/>
                      <a:pt x="1290" y="299"/>
                      <a:pt x="1182" y="299"/>
                    </a:cubicBezTo>
                    <a:cubicBezTo>
                      <a:pt x="1051" y="299"/>
                      <a:pt x="1051" y="299"/>
                      <a:pt x="1051" y="299"/>
                    </a:cubicBezTo>
                    <a:cubicBezTo>
                      <a:pt x="1040" y="299"/>
                      <a:pt x="1037" y="304"/>
                      <a:pt x="1037" y="315"/>
                    </a:cubicBezTo>
                    <a:cubicBezTo>
                      <a:pt x="1037" y="691"/>
                      <a:pt x="1037" y="691"/>
                      <a:pt x="1037" y="691"/>
                    </a:cubicBezTo>
                    <a:cubicBezTo>
                      <a:pt x="1037" y="702"/>
                      <a:pt x="1040" y="707"/>
                      <a:pt x="1049" y="707"/>
                    </a:cubicBezTo>
                    <a:lnTo>
                      <a:pt x="1182" y="707"/>
                    </a:lnTo>
                    <a:close/>
                    <a:moveTo>
                      <a:pt x="1182" y="366"/>
                    </a:moveTo>
                    <a:cubicBezTo>
                      <a:pt x="1223" y="366"/>
                      <a:pt x="1247" y="381"/>
                      <a:pt x="1247" y="411"/>
                    </a:cubicBezTo>
                    <a:cubicBezTo>
                      <a:pt x="1247" y="595"/>
                      <a:pt x="1247" y="595"/>
                      <a:pt x="1247" y="595"/>
                    </a:cubicBezTo>
                    <a:cubicBezTo>
                      <a:pt x="1247" y="625"/>
                      <a:pt x="1223" y="640"/>
                      <a:pt x="1182" y="640"/>
                    </a:cubicBezTo>
                    <a:cubicBezTo>
                      <a:pt x="1118" y="640"/>
                      <a:pt x="1118" y="640"/>
                      <a:pt x="1118" y="640"/>
                    </a:cubicBezTo>
                    <a:cubicBezTo>
                      <a:pt x="1118" y="366"/>
                      <a:pt x="1118" y="366"/>
                      <a:pt x="1118" y="366"/>
                    </a:cubicBezTo>
                    <a:lnTo>
                      <a:pt x="1182" y="366"/>
                    </a:lnTo>
                    <a:close/>
                    <a:moveTo>
                      <a:pt x="59" y="538"/>
                    </a:moveTo>
                    <a:cubicBezTo>
                      <a:pt x="3" y="593"/>
                      <a:pt x="3" y="593"/>
                      <a:pt x="3" y="593"/>
                    </a:cubicBezTo>
                    <a:cubicBezTo>
                      <a:pt x="0" y="596"/>
                      <a:pt x="0" y="602"/>
                      <a:pt x="3" y="605"/>
                    </a:cubicBezTo>
                    <a:cubicBezTo>
                      <a:pt x="395" y="997"/>
                      <a:pt x="395" y="997"/>
                      <a:pt x="395" y="997"/>
                    </a:cubicBezTo>
                    <a:cubicBezTo>
                      <a:pt x="398" y="1000"/>
                      <a:pt x="404" y="1000"/>
                      <a:pt x="407" y="997"/>
                    </a:cubicBezTo>
                    <a:cubicBezTo>
                      <a:pt x="799" y="605"/>
                      <a:pt x="799" y="605"/>
                      <a:pt x="799" y="605"/>
                    </a:cubicBezTo>
                    <a:cubicBezTo>
                      <a:pt x="802" y="602"/>
                      <a:pt x="802" y="596"/>
                      <a:pt x="799" y="593"/>
                    </a:cubicBezTo>
                    <a:cubicBezTo>
                      <a:pt x="743" y="538"/>
                      <a:pt x="743" y="538"/>
                      <a:pt x="743" y="538"/>
                    </a:cubicBezTo>
                    <a:cubicBezTo>
                      <a:pt x="424" y="858"/>
                      <a:pt x="424" y="858"/>
                      <a:pt x="424" y="858"/>
                    </a:cubicBezTo>
                    <a:cubicBezTo>
                      <a:pt x="411" y="870"/>
                      <a:pt x="391" y="870"/>
                      <a:pt x="378" y="858"/>
                    </a:cubicBezTo>
                    <a:cubicBezTo>
                      <a:pt x="59" y="538"/>
                      <a:pt x="59" y="538"/>
                      <a:pt x="59" y="538"/>
                    </a:cubicBezTo>
                    <a:close/>
                    <a:moveTo>
                      <a:pt x="407" y="604"/>
                    </a:moveTo>
                    <a:cubicBezTo>
                      <a:pt x="404" y="601"/>
                      <a:pt x="398" y="601"/>
                      <a:pt x="395" y="604"/>
                    </a:cubicBezTo>
                    <a:cubicBezTo>
                      <a:pt x="286" y="714"/>
                      <a:pt x="286" y="714"/>
                      <a:pt x="286" y="714"/>
                    </a:cubicBezTo>
                    <a:cubicBezTo>
                      <a:pt x="283" y="717"/>
                      <a:pt x="283" y="722"/>
                      <a:pt x="286" y="725"/>
                    </a:cubicBezTo>
                    <a:cubicBezTo>
                      <a:pt x="395" y="835"/>
                      <a:pt x="395" y="835"/>
                      <a:pt x="395" y="835"/>
                    </a:cubicBezTo>
                    <a:cubicBezTo>
                      <a:pt x="398" y="838"/>
                      <a:pt x="404" y="838"/>
                      <a:pt x="407" y="835"/>
                    </a:cubicBezTo>
                    <a:cubicBezTo>
                      <a:pt x="516" y="725"/>
                      <a:pt x="516" y="725"/>
                      <a:pt x="516" y="725"/>
                    </a:cubicBezTo>
                    <a:cubicBezTo>
                      <a:pt x="519" y="722"/>
                      <a:pt x="519" y="717"/>
                      <a:pt x="516" y="714"/>
                    </a:cubicBezTo>
                    <a:lnTo>
                      <a:pt x="407" y="604"/>
                    </a:lnTo>
                    <a:close/>
                    <a:moveTo>
                      <a:pt x="548" y="463"/>
                    </a:moveTo>
                    <a:cubicBezTo>
                      <a:pt x="545" y="460"/>
                      <a:pt x="540" y="460"/>
                      <a:pt x="536" y="463"/>
                    </a:cubicBezTo>
                    <a:cubicBezTo>
                      <a:pt x="427" y="573"/>
                      <a:pt x="427" y="573"/>
                      <a:pt x="427" y="573"/>
                    </a:cubicBezTo>
                    <a:cubicBezTo>
                      <a:pt x="424" y="576"/>
                      <a:pt x="424" y="581"/>
                      <a:pt x="427" y="584"/>
                    </a:cubicBezTo>
                    <a:cubicBezTo>
                      <a:pt x="536" y="694"/>
                      <a:pt x="536" y="694"/>
                      <a:pt x="536" y="694"/>
                    </a:cubicBezTo>
                    <a:cubicBezTo>
                      <a:pt x="540" y="697"/>
                      <a:pt x="545" y="697"/>
                      <a:pt x="548" y="694"/>
                    </a:cubicBezTo>
                    <a:cubicBezTo>
                      <a:pt x="657" y="584"/>
                      <a:pt x="657" y="584"/>
                      <a:pt x="657" y="584"/>
                    </a:cubicBezTo>
                    <a:cubicBezTo>
                      <a:pt x="661" y="581"/>
                      <a:pt x="661" y="576"/>
                      <a:pt x="657" y="573"/>
                    </a:cubicBezTo>
                    <a:lnTo>
                      <a:pt x="548" y="463"/>
                    </a:lnTo>
                    <a:close/>
                    <a:moveTo>
                      <a:pt x="375" y="573"/>
                    </a:moveTo>
                    <a:cubicBezTo>
                      <a:pt x="266" y="463"/>
                      <a:pt x="266" y="463"/>
                      <a:pt x="266" y="463"/>
                    </a:cubicBezTo>
                    <a:cubicBezTo>
                      <a:pt x="262" y="460"/>
                      <a:pt x="257" y="460"/>
                      <a:pt x="254" y="463"/>
                    </a:cubicBezTo>
                    <a:cubicBezTo>
                      <a:pt x="145" y="573"/>
                      <a:pt x="145" y="573"/>
                      <a:pt x="145" y="573"/>
                    </a:cubicBezTo>
                    <a:cubicBezTo>
                      <a:pt x="141" y="576"/>
                      <a:pt x="141" y="581"/>
                      <a:pt x="145" y="584"/>
                    </a:cubicBezTo>
                    <a:cubicBezTo>
                      <a:pt x="254" y="694"/>
                      <a:pt x="254" y="694"/>
                      <a:pt x="254" y="694"/>
                    </a:cubicBezTo>
                    <a:cubicBezTo>
                      <a:pt x="257" y="697"/>
                      <a:pt x="262" y="697"/>
                      <a:pt x="266" y="694"/>
                    </a:cubicBezTo>
                    <a:cubicBezTo>
                      <a:pt x="375" y="584"/>
                      <a:pt x="375" y="584"/>
                      <a:pt x="375" y="584"/>
                    </a:cubicBezTo>
                    <a:cubicBezTo>
                      <a:pt x="378" y="581"/>
                      <a:pt x="378" y="576"/>
                      <a:pt x="375" y="573"/>
                    </a:cubicBezTo>
                    <a:close/>
                    <a:moveTo>
                      <a:pt x="395" y="234"/>
                    </a:moveTo>
                    <a:cubicBezTo>
                      <a:pt x="398" y="237"/>
                      <a:pt x="404" y="237"/>
                      <a:pt x="407" y="234"/>
                    </a:cubicBezTo>
                    <a:cubicBezTo>
                      <a:pt x="516" y="124"/>
                      <a:pt x="516" y="124"/>
                      <a:pt x="516" y="124"/>
                    </a:cubicBezTo>
                    <a:cubicBezTo>
                      <a:pt x="519" y="121"/>
                      <a:pt x="519" y="116"/>
                      <a:pt x="516" y="113"/>
                    </a:cubicBezTo>
                    <a:cubicBezTo>
                      <a:pt x="407" y="3"/>
                      <a:pt x="407" y="3"/>
                      <a:pt x="407" y="3"/>
                    </a:cubicBezTo>
                    <a:cubicBezTo>
                      <a:pt x="404" y="0"/>
                      <a:pt x="398" y="0"/>
                      <a:pt x="395" y="3"/>
                    </a:cubicBezTo>
                    <a:cubicBezTo>
                      <a:pt x="286" y="113"/>
                      <a:pt x="286" y="113"/>
                      <a:pt x="286" y="113"/>
                    </a:cubicBezTo>
                    <a:cubicBezTo>
                      <a:pt x="283" y="116"/>
                      <a:pt x="283" y="121"/>
                      <a:pt x="286" y="124"/>
                    </a:cubicBezTo>
                    <a:lnTo>
                      <a:pt x="395" y="234"/>
                    </a:lnTo>
                    <a:close/>
                    <a:moveTo>
                      <a:pt x="427" y="286"/>
                    </a:moveTo>
                    <a:cubicBezTo>
                      <a:pt x="536" y="395"/>
                      <a:pt x="536" y="395"/>
                      <a:pt x="536" y="395"/>
                    </a:cubicBezTo>
                    <a:cubicBezTo>
                      <a:pt x="540" y="398"/>
                      <a:pt x="545" y="398"/>
                      <a:pt x="548" y="395"/>
                    </a:cubicBezTo>
                    <a:cubicBezTo>
                      <a:pt x="657" y="286"/>
                      <a:pt x="657" y="286"/>
                      <a:pt x="657" y="286"/>
                    </a:cubicBezTo>
                    <a:cubicBezTo>
                      <a:pt x="661" y="283"/>
                      <a:pt x="661" y="277"/>
                      <a:pt x="657" y="274"/>
                    </a:cubicBezTo>
                    <a:cubicBezTo>
                      <a:pt x="548" y="165"/>
                      <a:pt x="548" y="165"/>
                      <a:pt x="548" y="165"/>
                    </a:cubicBezTo>
                    <a:cubicBezTo>
                      <a:pt x="545" y="162"/>
                      <a:pt x="540" y="162"/>
                      <a:pt x="536" y="165"/>
                    </a:cubicBezTo>
                    <a:cubicBezTo>
                      <a:pt x="427" y="274"/>
                      <a:pt x="427" y="274"/>
                      <a:pt x="427" y="274"/>
                    </a:cubicBezTo>
                    <a:cubicBezTo>
                      <a:pt x="424" y="277"/>
                      <a:pt x="424" y="283"/>
                      <a:pt x="427" y="286"/>
                    </a:cubicBezTo>
                    <a:close/>
                    <a:moveTo>
                      <a:pt x="254" y="395"/>
                    </a:moveTo>
                    <a:cubicBezTo>
                      <a:pt x="257" y="398"/>
                      <a:pt x="262" y="398"/>
                      <a:pt x="266" y="395"/>
                    </a:cubicBezTo>
                    <a:cubicBezTo>
                      <a:pt x="375" y="286"/>
                      <a:pt x="375" y="286"/>
                      <a:pt x="375" y="286"/>
                    </a:cubicBezTo>
                    <a:cubicBezTo>
                      <a:pt x="378" y="283"/>
                      <a:pt x="378" y="277"/>
                      <a:pt x="375" y="274"/>
                    </a:cubicBezTo>
                    <a:cubicBezTo>
                      <a:pt x="266" y="165"/>
                      <a:pt x="266" y="165"/>
                      <a:pt x="266" y="165"/>
                    </a:cubicBezTo>
                    <a:cubicBezTo>
                      <a:pt x="262" y="162"/>
                      <a:pt x="257" y="162"/>
                      <a:pt x="254" y="165"/>
                    </a:cubicBezTo>
                    <a:cubicBezTo>
                      <a:pt x="145" y="274"/>
                      <a:pt x="145" y="274"/>
                      <a:pt x="145" y="274"/>
                    </a:cubicBezTo>
                    <a:cubicBezTo>
                      <a:pt x="141" y="277"/>
                      <a:pt x="141" y="283"/>
                      <a:pt x="145" y="286"/>
                    </a:cubicBezTo>
                    <a:lnTo>
                      <a:pt x="254" y="395"/>
                    </a:lnTo>
                    <a:close/>
                    <a:moveTo>
                      <a:pt x="799" y="432"/>
                    </a:moveTo>
                    <a:cubicBezTo>
                      <a:pt x="689" y="322"/>
                      <a:pt x="689" y="322"/>
                      <a:pt x="689" y="322"/>
                    </a:cubicBezTo>
                    <a:cubicBezTo>
                      <a:pt x="686" y="319"/>
                      <a:pt x="681" y="319"/>
                      <a:pt x="678" y="322"/>
                    </a:cubicBezTo>
                    <a:cubicBezTo>
                      <a:pt x="568" y="432"/>
                      <a:pt x="568" y="432"/>
                      <a:pt x="568" y="432"/>
                    </a:cubicBezTo>
                    <a:cubicBezTo>
                      <a:pt x="565" y="435"/>
                      <a:pt x="565" y="440"/>
                      <a:pt x="568" y="443"/>
                    </a:cubicBezTo>
                    <a:cubicBezTo>
                      <a:pt x="678" y="553"/>
                      <a:pt x="678" y="553"/>
                      <a:pt x="678" y="553"/>
                    </a:cubicBezTo>
                    <a:cubicBezTo>
                      <a:pt x="681" y="556"/>
                      <a:pt x="686" y="556"/>
                      <a:pt x="689" y="553"/>
                    </a:cubicBezTo>
                    <a:cubicBezTo>
                      <a:pt x="799" y="443"/>
                      <a:pt x="799" y="443"/>
                      <a:pt x="799" y="443"/>
                    </a:cubicBezTo>
                    <a:cubicBezTo>
                      <a:pt x="802" y="440"/>
                      <a:pt x="802" y="435"/>
                      <a:pt x="799" y="432"/>
                    </a:cubicBezTo>
                    <a:close/>
                    <a:moveTo>
                      <a:pt x="395" y="322"/>
                    </a:moveTo>
                    <a:cubicBezTo>
                      <a:pt x="286" y="432"/>
                      <a:pt x="286" y="432"/>
                      <a:pt x="286" y="432"/>
                    </a:cubicBezTo>
                    <a:cubicBezTo>
                      <a:pt x="283" y="435"/>
                      <a:pt x="283" y="440"/>
                      <a:pt x="286" y="443"/>
                    </a:cubicBezTo>
                    <a:cubicBezTo>
                      <a:pt x="395" y="553"/>
                      <a:pt x="395" y="553"/>
                      <a:pt x="395" y="553"/>
                    </a:cubicBezTo>
                    <a:cubicBezTo>
                      <a:pt x="398" y="556"/>
                      <a:pt x="404" y="556"/>
                      <a:pt x="407" y="553"/>
                    </a:cubicBezTo>
                    <a:cubicBezTo>
                      <a:pt x="516" y="443"/>
                      <a:pt x="516" y="443"/>
                      <a:pt x="516" y="443"/>
                    </a:cubicBezTo>
                    <a:cubicBezTo>
                      <a:pt x="519" y="440"/>
                      <a:pt x="519" y="435"/>
                      <a:pt x="516" y="432"/>
                    </a:cubicBezTo>
                    <a:cubicBezTo>
                      <a:pt x="407" y="322"/>
                      <a:pt x="407" y="322"/>
                      <a:pt x="407" y="322"/>
                    </a:cubicBezTo>
                    <a:cubicBezTo>
                      <a:pt x="404" y="319"/>
                      <a:pt x="398" y="319"/>
                      <a:pt x="395" y="322"/>
                    </a:cubicBezTo>
                    <a:close/>
                    <a:moveTo>
                      <a:pt x="234" y="443"/>
                    </a:moveTo>
                    <a:cubicBezTo>
                      <a:pt x="124" y="553"/>
                      <a:pt x="124" y="553"/>
                      <a:pt x="124" y="553"/>
                    </a:cubicBezTo>
                    <a:cubicBezTo>
                      <a:pt x="121" y="556"/>
                      <a:pt x="116" y="556"/>
                      <a:pt x="113" y="553"/>
                    </a:cubicBezTo>
                    <a:cubicBezTo>
                      <a:pt x="3" y="443"/>
                      <a:pt x="3" y="443"/>
                      <a:pt x="3" y="443"/>
                    </a:cubicBezTo>
                    <a:cubicBezTo>
                      <a:pt x="0" y="440"/>
                      <a:pt x="0" y="435"/>
                      <a:pt x="3" y="432"/>
                    </a:cubicBezTo>
                    <a:cubicBezTo>
                      <a:pt x="113" y="322"/>
                      <a:pt x="113" y="322"/>
                      <a:pt x="113" y="322"/>
                    </a:cubicBezTo>
                    <a:cubicBezTo>
                      <a:pt x="116" y="319"/>
                      <a:pt x="121" y="319"/>
                      <a:pt x="124" y="322"/>
                    </a:cubicBezTo>
                    <a:cubicBezTo>
                      <a:pt x="234" y="432"/>
                      <a:pt x="234" y="432"/>
                      <a:pt x="234" y="432"/>
                    </a:cubicBezTo>
                    <a:cubicBezTo>
                      <a:pt x="237" y="435"/>
                      <a:pt x="237" y="440"/>
                      <a:pt x="234" y="443"/>
                    </a:cubicBezTo>
                    <a:close/>
                  </a:path>
                </a:pathLst>
              </a:custGeom>
              <a:solidFill>
                <a:srgbClr val="323A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37801" y="6215139"/>
                <a:ext cx="778651" cy="251237"/>
              </a:xfrm>
              <a:prstGeom prst="rect">
                <a:avLst/>
              </a:prstGeom>
            </p:spPr>
          </p:pic>
          <p:pic>
            <p:nvPicPr>
              <p:cNvPr id="1042" name="Picture 18" descr="https://upload.wikimedia.org/wikipedia/en/0/04/ConsenSys_logo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8" t="21043" r="4789" b="24218"/>
              <a:stretch/>
            </p:blipFill>
            <p:spPr bwMode="auto">
              <a:xfrm>
                <a:off x="5682430" y="6156930"/>
                <a:ext cx="1023881" cy="37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0" descr="Blockstack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2289" y="6141189"/>
                <a:ext cx="637630" cy="38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54590" y="6162414"/>
                <a:ext cx="298609" cy="350617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19177" y="6229350"/>
                <a:ext cx="924183" cy="220882"/>
              </a:xfrm>
              <a:prstGeom prst="rect">
                <a:avLst/>
              </a:prstGeom>
            </p:spPr>
          </p:pic>
          <p:pic>
            <p:nvPicPr>
              <p:cNvPr id="1046" name="Picture 22" descr="https://www.freebsd.org/logo/logo-full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9339" y="6220004"/>
                <a:ext cx="686677" cy="247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75897" y="6239043"/>
                <a:ext cx="712715" cy="166420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274637" y="5333730"/>
              <a:ext cx="7675122" cy="624694"/>
              <a:chOff x="274637" y="5333730"/>
              <a:chExt cx="7675122" cy="624694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274637" y="5333730"/>
                <a:ext cx="3017552" cy="62469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9741" tIns="93247" rIns="0" bIns="932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0179">
                          <a:schemeClr val="tx1"/>
                        </a:gs>
                        <a:gs pos="88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Segoe UI" pitchFamily="34" charset="0"/>
                    <a:cs typeface="Segoe UI Semilight" panose="020B0402040204020203" pitchFamily="34" charset="0"/>
                  </a:rPr>
                  <a:t>Containers</a:t>
                </a:r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627" t="10630" r="17627" b="10630"/>
              <a:stretch/>
            </p:blipFill>
            <p:spPr>
              <a:xfrm>
                <a:off x="3441888" y="5483958"/>
                <a:ext cx="436271" cy="33277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4748" y="5455440"/>
                <a:ext cx="955011" cy="369786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5649" y="5521617"/>
                <a:ext cx="924183" cy="220882"/>
              </a:xfrm>
              <a:prstGeom prst="rect">
                <a:avLst/>
              </a:prstGeom>
            </p:spPr>
          </p:pic>
          <p:sp>
            <p:nvSpPr>
              <p:cNvPr id="101" name="Freeform 16"/>
              <p:cNvSpPr>
                <a:spLocks noChangeAspect="1" noEditPoints="1"/>
              </p:cNvSpPr>
              <p:nvPr/>
            </p:nvSpPr>
            <p:spPr bwMode="auto">
              <a:xfrm>
                <a:off x="5777322" y="5492243"/>
                <a:ext cx="729935" cy="296769"/>
              </a:xfrm>
              <a:custGeom>
                <a:avLst/>
                <a:gdLst>
                  <a:gd name="T0" fmla="*/ 2455 w 2465"/>
                  <a:gd name="T1" fmla="*/ 416 h 1000"/>
                  <a:gd name="T2" fmla="*/ 2342 w 2465"/>
                  <a:gd name="T3" fmla="*/ 295 h 1000"/>
                  <a:gd name="T4" fmla="*/ 2273 w 2465"/>
                  <a:gd name="T5" fmla="*/ 483 h 1000"/>
                  <a:gd name="T6" fmla="*/ 2434 w 2465"/>
                  <a:gd name="T7" fmla="*/ 624 h 1000"/>
                  <a:gd name="T8" fmla="*/ 2248 w 2465"/>
                  <a:gd name="T9" fmla="*/ 597 h 1000"/>
                  <a:gd name="T10" fmla="*/ 2216 w 2465"/>
                  <a:gd name="T11" fmla="*/ 597 h 1000"/>
                  <a:gd name="T12" fmla="*/ 2465 w 2465"/>
                  <a:gd name="T13" fmla="*/ 628 h 1000"/>
                  <a:gd name="T14" fmla="*/ 2290 w 2465"/>
                  <a:gd name="T15" fmla="*/ 456 h 1000"/>
                  <a:gd name="T16" fmla="*/ 2342 w 2465"/>
                  <a:gd name="T17" fmla="*/ 322 h 1000"/>
                  <a:gd name="T18" fmla="*/ 1869 w 2465"/>
                  <a:gd name="T19" fmla="*/ 253 h 1000"/>
                  <a:gd name="T20" fmla="*/ 1734 w 2465"/>
                  <a:gd name="T21" fmla="*/ 753 h 1000"/>
                  <a:gd name="T22" fmla="*/ 1841 w 2465"/>
                  <a:gd name="T23" fmla="*/ 257 h 1000"/>
                  <a:gd name="T24" fmla="*/ 1913 w 2465"/>
                  <a:gd name="T25" fmla="*/ 629 h 1000"/>
                  <a:gd name="T26" fmla="*/ 2164 w 2465"/>
                  <a:gd name="T27" fmla="*/ 381 h 1000"/>
                  <a:gd name="T28" fmla="*/ 1913 w 2465"/>
                  <a:gd name="T29" fmla="*/ 629 h 1000"/>
                  <a:gd name="T30" fmla="*/ 1945 w 2465"/>
                  <a:gd name="T31" fmla="*/ 624 h 1000"/>
                  <a:gd name="T32" fmla="*/ 2131 w 2465"/>
                  <a:gd name="T33" fmla="*/ 386 h 1000"/>
                  <a:gd name="T34" fmla="*/ 1653 w 2465"/>
                  <a:gd name="T35" fmla="*/ 564 h 1000"/>
                  <a:gd name="T36" fmla="*/ 1588 w 2465"/>
                  <a:gd name="T37" fmla="*/ 601 h 1000"/>
                  <a:gd name="T38" fmla="*/ 1466 w 2465"/>
                  <a:gd name="T39" fmla="*/ 408 h 1000"/>
                  <a:gd name="T40" fmla="*/ 1588 w 2465"/>
                  <a:gd name="T41" fmla="*/ 423 h 1000"/>
                  <a:gd name="T42" fmla="*/ 1666 w 2465"/>
                  <a:gd name="T43" fmla="*/ 423 h 1000"/>
                  <a:gd name="T44" fmla="*/ 1385 w 2465"/>
                  <a:gd name="T45" fmla="*/ 394 h 1000"/>
                  <a:gd name="T46" fmla="*/ 1666 w 2465"/>
                  <a:gd name="T47" fmla="*/ 616 h 1000"/>
                  <a:gd name="T48" fmla="*/ 1328 w 2465"/>
                  <a:gd name="T49" fmla="*/ 609 h 1000"/>
                  <a:gd name="T50" fmla="*/ 1051 w 2465"/>
                  <a:gd name="T51" fmla="*/ 299 h 1000"/>
                  <a:gd name="T52" fmla="*/ 1049 w 2465"/>
                  <a:gd name="T53" fmla="*/ 707 h 1000"/>
                  <a:gd name="T54" fmla="*/ 1247 w 2465"/>
                  <a:gd name="T55" fmla="*/ 411 h 1000"/>
                  <a:gd name="T56" fmla="*/ 1118 w 2465"/>
                  <a:gd name="T57" fmla="*/ 640 h 1000"/>
                  <a:gd name="T58" fmla="*/ 59 w 2465"/>
                  <a:gd name="T59" fmla="*/ 538 h 1000"/>
                  <a:gd name="T60" fmla="*/ 395 w 2465"/>
                  <a:gd name="T61" fmla="*/ 997 h 1000"/>
                  <a:gd name="T62" fmla="*/ 799 w 2465"/>
                  <a:gd name="T63" fmla="*/ 593 h 1000"/>
                  <a:gd name="T64" fmla="*/ 378 w 2465"/>
                  <a:gd name="T65" fmla="*/ 858 h 1000"/>
                  <a:gd name="T66" fmla="*/ 395 w 2465"/>
                  <a:gd name="T67" fmla="*/ 604 h 1000"/>
                  <a:gd name="T68" fmla="*/ 395 w 2465"/>
                  <a:gd name="T69" fmla="*/ 835 h 1000"/>
                  <a:gd name="T70" fmla="*/ 516 w 2465"/>
                  <a:gd name="T71" fmla="*/ 714 h 1000"/>
                  <a:gd name="T72" fmla="*/ 536 w 2465"/>
                  <a:gd name="T73" fmla="*/ 463 h 1000"/>
                  <a:gd name="T74" fmla="*/ 536 w 2465"/>
                  <a:gd name="T75" fmla="*/ 694 h 1000"/>
                  <a:gd name="T76" fmla="*/ 657 w 2465"/>
                  <a:gd name="T77" fmla="*/ 573 h 1000"/>
                  <a:gd name="T78" fmla="*/ 266 w 2465"/>
                  <a:gd name="T79" fmla="*/ 463 h 1000"/>
                  <a:gd name="T80" fmla="*/ 145 w 2465"/>
                  <a:gd name="T81" fmla="*/ 584 h 1000"/>
                  <a:gd name="T82" fmla="*/ 375 w 2465"/>
                  <a:gd name="T83" fmla="*/ 584 h 1000"/>
                  <a:gd name="T84" fmla="*/ 407 w 2465"/>
                  <a:gd name="T85" fmla="*/ 234 h 1000"/>
                  <a:gd name="T86" fmla="*/ 407 w 2465"/>
                  <a:gd name="T87" fmla="*/ 3 h 1000"/>
                  <a:gd name="T88" fmla="*/ 286 w 2465"/>
                  <a:gd name="T89" fmla="*/ 124 h 1000"/>
                  <a:gd name="T90" fmla="*/ 536 w 2465"/>
                  <a:gd name="T91" fmla="*/ 395 h 1000"/>
                  <a:gd name="T92" fmla="*/ 657 w 2465"/>
                  <a:gd name="T93" fmla="*/ 274 h 1000"/>
                  <a:gd name="T94" fmla="*/ 427 w 2465"/>
                  <a:gd name="T95" fmla="*/ 274 h 1000"/>
                  <a:gd name="T96" fmla="*/ 266 w 2465"/>
                  <a:gd name="T97" fmla="*/ 395 h 1000"/>
                  <a:gd name="T98" fmla="*/ 266 w 2465"/>
                  <a:gd name="T99" fmla="*/ 165 h 1000"/>
                  <a:gd name="T100" fmla="*/ 145 w 2465"/>
                  <a:gd name="T101" fmla="*/ 286 h 1000"/>
                  <a:gd name="T102" fmla="*/ 689 w 2465"/>
                  <a:gd name="T103" fmla="*/ 322 h 1000"/>
                  <a:gd name="T104" fmla="*/ 568 w 2465"/>
                  <a:gd name="T105" fmla="*/ 443 h 1000"/>
                  <a:gd name="T106" fmla="*/ 799 w 2465"/>
                  <a:gd name="T107" fmla="*/ 443 h 1000"/>
                  <a:gd name="T108" fmla="*/ 286 w 2465"/>
                  <a:gd name="T109" fmla="*/ 432 h 1000"/>
                  <a:gd name="T110" fmla="*/ 407 w 2465"/>
                  <a:gd name="T111" fmla="*/ 553 h 1000"/>
                  <a:gd name="T112" fmla="*/ 407 w 2465"/>
                  <a:gd name="T113" fmla="*/ 322 h 1000"/>
                  <a:gd name="T114" fmla="*/ 124 w 2465"/>
                  <a:gd name="T115" fmla="*/ 553 h 1000"/>
                  <a:gd name="T116" fmla="*/ 3 w 2465"/>
                  <a:gd name="T117" fmla="*/ 432 h 1000"/>
                  <a:gd name="T118" fmla="*/ 234 w 2465"/>
                  <a:gd name="T119" fmla="*/ 432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65" h="1000">
                    <a:moveTo>
                      <a:pt x="2431" y="409"/>
                    </a:moveTo>
                    <a:cubicBezTo>
                      <a:pt x="2431" y="414"/>
                      <a:pt x="2433" y="416"/>
                      <a:pt x="2438" y="416"/>
                    </a:cubicBezTo>
                    <a:cubicBezTo>
                      <a:pt x="2455" y="416"/>
                      <a:pt x="2455" y="416"/>
                      <a:pt x="2455" y="416"/>
                    </a:cubicBezTo>
                    <a:cubicBezTo>
                      <a:pt x="2460" y="416"/>
                      <a:pt x="2462" y="414"/>
                      <a:pt x="2462" y="409"/>
                    </a:cubicBezTo>
                    <a:cubicBezTo>
                      <a:pt x="2462" y="380"/>
                      <a:pt x="2462" y="380"/>
                      <a:pt x="2462" y="380"/>
                    </a:cubicBezTo>
                    <a:cubicBezTo>
                      <a:pt x="2462" y="333"/>
                      <a:pt x="2435" y="295"/>
                      <a:pt x="2342" y="295"/>
                    </a:cubicBezTo>
                    <a:cubicBezTo>
                      <a:pt x="2248" y="295"/>
                      <a:pt x="2221" y="333"/>
                      <a:pt x="2221" y="380"/>
                    </a:cubicBezTo>
                    <a:cubicBezTo>
                      <a:pt x="2221" y="412"/>
                      <a:pt x="2221" y="412"/>
                      <a:pt x="2221" y="412"/>
                    </a:cubicBezTo>
                    <a:cubicBezTo>
                      <a:pt x="2221" y="450"/>
                      <a:pt x="2249" y="474"/>
                      <a:pt x="2273" y="483"/>
                    </a:cubicBezTo>
                    <a:cubicBezTo>
                      <a:pt x="2384" y="526"/>
                      <a:pt x="2384" y="526"/>
                      <a:pt x="2384" y="526"/>
                    </a:cubicBezTo>
                    <a:cubicBezTo>
                      <a:pt x="2408" y="535"/>
                      <a:pt x="2434" y="549"/>
                      <a:pt x="2434" y="582"/>
                    </a:cubicBezTo>
                    <a:cubicBezTo>
                      <a:pt x="2434" y="624"/>
                      <a:pt x="2434" y="624"/>
                      <a:pt x="2434" y="624"/>
                    </a:cubicBezTo>
                    <a:cubicBezTo>
                      <a:pt x="2434" y="660"/>
                      <a:pt x="2411" y="685"/>
                      <a:pt x="2341" y="685"/>
                    </a:cubicBezTo>
                    <a:cubicBezTo>
                      <a:pt x="2270" y="685"/>
                      <a:pt x="2248" y="660"/>
                      <a:pt x="2248" y="624"/>
                    </a:cubicBezTo>
                    <a:cubicBezTo>
                      <a:pt x="2248" y="597"/>
                      <a:pt x="2248" y="597"/>
                      <a:pt x="2248" y="597"/>
                    </a:cubicBezTo>
                    <a:cubicBezTo>
                      <a:pt x="2248" y="591"/>
                      <a:pt x="2246" y="589"/>
                      <a:pt x="2241" y="589"/>
                    </a:cubicBezTo>
                    <a:cubicBezTo>
                      <a:pt x="2224" y="589"/>
                      <a:pt x="2224" y="589"/>
                      <a:pt x="2224" y="589"/>
                    </a:cubicBezTo>
                    <a:cubicBezTo>
                      <a:pt x="2219" y="589"/>
                      <a:pt x="2216" y="591"/>
                      <a:pt x="2216" y="597"/>
                    </a:cubicBezTo>
                    <a:cubicBezTo>
                      <a:pt x="2216" y="628"/>
                      <a:pt x="2216" y="628"/>
                      <a:pt x="2216" y="628"/>
                    </a:cubicBezTo>
                    <a:cubicBezTo>
                      <a:pt x="2216" y="675"/>
                      <a:pt x="2246" y="712"/>
                      <a:pt x="2341" y="712"/>
                    </a:cubicBezTo>
                    <a:cubicBezTo>
                      <a:pt x="2436" y="712"/>
                      <a:pt x="2465" y="675"/>
                      <a:pt x="2465" y="628"/>
                    </a:cubicBezTo>
                    <a:cubicBezTo>
                      <a:pt x="2465" y="575"/>
                      <a:pt x="2465" y="575"/>
                      <a:pt x="2465" y="575"/>
                    </a:cubicBezTo>
                    <a:cubicBezTo>
                      <a:pt x="2465" y="534"/>
                      <a:pt x="2435" y="511"/>
                      <a:pt x="2405" y="500"/>
                    </a:cubicBezTo>
                    <a:cubicBezTo>
                      <a:pt x="2290" y="456"/>
                      <a:pt x="2290" y="456"/>
                      <a:pt x="2290" y="456"/>
                    </a:cubicBezTo>
                    <a:cubicBezTo>
                      <a:pt x="2274" y="450"/>
                      <a:pt x="2252" y="436"/>
                      <a:pt x="2252" y="405"/>
                    </a:cubicBezTo>
                    <a:cubicBezTo>
                      <a:pt x="2252" y="383"/>
                      <a:pt x="2252" y="383"/>
                      <a:pt x="2252" y="383"/>
                    </a:cubicBezTo>
                    <a:cubicBezTo>
                      <a:pt x="2252" y="347"/>
                      <a:pt x="2272" y="322"/>
                      <a:pt x="2342" y="322"/>
                    </a:cubicBezTo>
                    <a:cubicBezTo>
                      <a:pt x="2411" y="322"/>
                      <a:pt x="2431" y="347"/>
                      <a:pt x="2431" y="383"/>
                    </a:cubicBezTo>
                    <a:lnTo>
                      <a:pt x="2431" y="409"/>
                    </a:lnTo>
                    <a:close/>
                    <a:moveTo>
                      <a:pt x="1869" y="253"/>
                    </a:moveTo>
                    <a:cubicBezTo>
                      <a:pt x="1871" y="253"/>
                      <a:pt x="1872" y="255"/>
                      <a:pt x="1871" y="257"/>
                    </a:cubicBezTo>
                    <a:cubicBezTo>
                      <a:pt x="1739" y="749"/>
                      <a:pt x="1739" y="749"/>
                      <a:pt x="1739" y="749"/>
                    </a:cubicBezTo>
                    <a:cubicBezTo>
                      <a:pt x="1738" y="751"/>
                      <a:pt x="1736" y="753"/>
                      <a:pt x="1734" y="753"/>
                    </a:cubicBezTo>
                    <a:cubicBezTo>
                      <a:pt x="1711" y="753"/>
                      <a:pt x="1711" y="753"/>
                      <a:pt x="1711" y="753"/>
                    </a:cubicBezTo>
                    <a:cubicBezTo>
                      <a:pt x="1709" y="753"/>
                      <a:pt x="1708" y="751"/>
                      <a:pt x="1708" y="749"/>
                    </a:cubicBezTo>
                    <a:cubicBezTo>
                      <a:pt x="1841" y="257"/>
                      <a:pt x="1841" y="257"/>
                      <a:pt x="1841" y="257"/>
                    </a:cubicBezTo>
                    <a:cubicBezTo>
                      <a:pt x="1842" y="255"/>
                      <a:pt x="1844" y="253"/>
                      <a:pt x="1846" y="253"/>
                    </a:cubicBezTo>
                    <a:lnTo>
                      <a:pt x="1869" y="253"/>
                    </a:lnTo>
                    <a:close/>
                    <a:moveTo>
                      <a:pt x="1913" y="629"/>
                    </a:moveTo>
                    <a:cubicBezTo>
                      <a:pt x="1913" y="676"/>
                      <a:pt x="1942" y="714"/>
                      <a:pt x="2038" y="714"/>
                    </a:cubicBezTo>
                    <a:cubicBezTo>
                      <a:pt x="2134" y="714"/>
                      <a:pt x="2164" y="676"/>
                      <a:pt x="2164" y="629"/>
                    </a:cubicBezTo>
                    <a:cubicBezTo>
                      <a:pt x="2164" y="381"/>
                      <a:pt x="2164" y="381"/>
                      <a:pt x="2164" y="381"/>
                    </a:cubicBezTo>
                    <a:cubicBezTo>
                      <a:pt x="2164" y="334"/>
                      <a:pt x="2134" y="296"/>
                      <a:pt x="2038" y="296"/>
                    </a:cubicBezTo>
                    <a:cubicBezTo>
                      <a:pt x="1942" y="296"/>
                      <a:pt x="1913" y="334"/>
                      <a:pt x="1913" y="381"/>
                    </a:cubicBezTo>
                    <a:lnTo>
                      <a:pt x="1913" y="629"/>
                    </a:lnTo>
                    <a:close/>
                    <a:moveTo>
                      <a:pt x="2131" y="624"/>
                    </a:moveTo>
                    <a:cubicBezTo>
                      <a:pt x="2131" y="661"/>
                      <a:pt x="2108" y="686"/>
                      <a:pt x="2038" y="686"/>
                    </a:cubicBezTo>
                    <a:cubicBezTo>
                      <a:pt x="1968" y="686"/>
                      <a:pt x="1945" y="661"/>
                      <a:pt x="1945" y="624"/>
                    </a:cubicBezTo>
                    <a:cubicBezTo>
                      <a:pt x="1945" y="386"/>
                      <a:pt x="1945" y="386"/>
                      <a:pt x="1945" y="386"/>
                    </a:cubicBezTo>
                    <a:cubicBezTo>
                      <a:pt x="1945" y="349"/>
                      <a:pt x="1968" y="324"/>
                      <a:pt x="2038" y="324"/>
                    </a:cubicBezTo>
                    <a:cubicBezTo>
                      <a:pt x="2108" y="324"/>
                      <a:pt x="2131" y="349"/>
                      <a:pt x="2131" y="386"/>
                    </a:cubicBezTo>
                    <a:lnTo>
                      <a:pt x="2131" y="624"/>
                    </a:lnTo>
                    <a:close/>
                    <a:moveTo>
                      <a:pt x="1666" y="579"/>
                    </a:moveTo>
                    <a:cubicBezTo>
                      <a:pt x="1666" y="568"/>
                      <a:pt x="1663" y="564"/>
                      <a:pt x="1653" y="564"/>
                    </a:cubicBezTo>
                    <a:cubicBezTo>
                      <a:pt x="1603" y="564"/>
                      <a:pt x="1603" y="564"/>
                      <a:pt x="1603" y="564"/>
                    </a:cubicBezTo>
                    <a:cubicBezTo>
                      <a:pt x="1592" y="564"/>
                      <a:pt x="1588" y="568"/>
                      <a:pt x="1588" y="579"/>
                    </a:cubicBezTo>
                    <a:cubicBezTo>
                      <a:pt x="1588" y="601"/>
                      <a:pt x="1588" y="601"/>
                      <a:pt x="1588" y="601"/>
                    </a:cubicBezTo>
                    <a:cubicBezTo>
                      <a:pt x="1588" y="631"/>
                      <a:pt x="1567" y="646"/>
                      <a:pt x="1527" y="646"/>
                    </a:cubicBezTo>
                    <a:cubicBezTo>
                      <a:pt x="1487" y="646"/>
                      <a:pt x="1466" y="631"/>
                      <a:pt x="1466" y="601"/>
                    </a:cubicBezTo>
                    <a:cubicBezTo>
                      <a:pt x="1466" y="408"/>
                      <a:pt x="1466" y="408"/>
                      <a:pt x="1466" y="408"/>
                    </a:cubicBezTo>
                    <a:cubicBezTo>
                      <a:pt x="1466" y="378"/>
                      <a:pt x="1487" y="363"/>
                      <a:pt x="1527" y="363"/>
                    </a:cubicBezTo>
                    <a:cubicBezTo>
                      <a:pt x="1567" y="363"/>
                      <a:pt x="1588" y="378"/>
                      <a:pt x="1588" y="408"/>
                    </a:cubicBezTo>
                    <a:cubicBezTo>
                      <a:pt x="1588" y="423"/>
                      <a:pt x="1588" y="423"/>
                      <a:pt x="1588" y="423"/>
                    </a:cubicBezTo>
                    <a:cubicBezTo>
                      <a:pt x="1588" y="434"/>
                      <a:pt x="1592" y="438"/>
                      <a:pt x="1603" y="438"/>
                    </a:cubicBezTo>
                    <a:cubicBezTo>
                      <a:pt x="1653" y="438"/>
                      <a:pt x="1653" y="438"/>
                      <a:pt x="1653" y="438"/>
                    </a:cubicBezTo>
                    <a:cubicBezTo>
                      <a:pt x="1663" y="438"/>
                      <a:pt x="1666" y="434"/>
                      <a:pt x="1666" y="423"/>
                    </a:cubicBezTo>
                    <a:cubicBezTo>
                      <a:pt x="1666" y="394"/>
                      <a:pt x="1666" y="394"/>
                      <a:pt x="1666" y="394"/>
                    </a:cubicBezTo>
                    <a:cubicBezTo>
                      <a:pt x="1666" y="344"/>
                      <a:pt x="1634" y="296"/>
                      <a:pt x="1525" y="296"/>
                    </a:cubicBezTo>
                    <a:cubicBezTo>
                      <a:pt x="1417" y="296"/>
                      <a:pt x="1385" y="344"/>
                      <a:pt x="1385" y="394"/>
                    </a:cubicBezTo>
                    <a:cubicBezTo>
                      <a:pt x="1385" y="616"/>
                      <a:pt x="1385" y="616"/>
                      <a:pt x="1385" y="616"/>
                    </a:cubicBezTo>
                    <a:cubicBezTo>
                      <a:pt x="1385" y="666"/>
                      <a:pt x="1417" y="714"/>
                      <a:pt x="1525" y="714"/>
                    </a:cubicBezTo>
                    <a:cubicBezTo>
                      <a:pt x="1634" y="714"/>
                      <a:pt x="1666" y="666"/>
                      <a:pt x="1666" y="616"/>
                    </a:cubicBezTo>
                    <a:lnTo>
                      <a:pt x="1666" y="579"/>
                    </a:lnTo>
                    <a:close/>
                    <a:moveTo>
                      <a:pt x="1182" y="707"/>
                    </a:moveTo>
                    <a:cubicBezTo>
                      <a:pt x="1290" y="707"/>
                      <a:pt x="1328" y="660"/>
                      <a:pt x="1328" y="609"/>
                    </a:cubicBezTo>
                    <a:cubicBezTo>
                      <a:pt x="1328" y="397"/>
                      <a:pt x="1328" y="397"/>
                      <a:pt x="1328" y="397"/>
                    </a:cubicBezTo>
                    <a:cubicBezTo>
                      <a:pt x="1328" y="347"/>
                      <a:pt x="1290" y="299"/>
                      <a:pt x="1182" y="299"/>
                    </a:cubicBezTo>
                    <a:cubicBezTo>
                      <a:pt x="1051" y="299"/>
                      <a:pt x="1051" y="299"/>
                      <a:pt x="1051" y="299"/>
                    </a:cubicBezTo>
                    <a:cubicBezTo>
                      <a:pt x="1040" y="299"/>
                      <a:pt x="1037" y="304"/>
                      <a:pt x="1037" y="315"/>
                    </a:cubicBezTo>
                    <a:cubicBezTo>
                      <a:pt x="1037" y="691"/>
                      <a:pt x="1037" y="691"/>
                      <a:pt x="1037" y="691"/>
                    </a:cubicBezTo>
                    <a:cubicBezTo>
                      <a:pt x="1037" y="702"/>
                      <a:pt x="1040" y="707"/>
                      <a:pt x="1049" y="707"/>
                    </a:cubicBezTo>
                    <a:lnTo>
                      <a:pt x="1182" y="707"/>
                    </a:lnTo>
                    <a:close/>
                    <a:moveTo>
                      <a:pt x="1182" y="366"/>
                    </a:moveTo>
                    <a:cubicBezTo>
                      <a:pt x="1223" y="366"/>
                      <a:pt x="1247" y="381"/>
                      <a:pt x="1247" y="411"/>
                    </a:cubicBezTo>
                    <a:cubicBezTo>
                      <a:pt x="1247" y="595"/>
                      <a:pt x="1247" y="595"/>
                      <a:pt x="1247" y="595"/>
                    </a:cubicBezTo>
                    <a:cubicBezTo>
                      <a:pt x="1247" y="625"/>
                      <a:pt x="1223" y="640"/>
                      <a:pt x="1182" y="640"/>
                    </a:cubicBezTo>
                    <a:cubicBezTo>
                      <a:pt x="1118" y="640"/>
                      <a:pt x="1118" y="640"/>
                      <a:pt x="1118" y="640"/>
                    </a:cubicBezTo>
                    <a:cubicBezTo>
                      <a:pt x="1118" y="366"/>
                      <a:pt x="1118" y="366"/>
                      <a:pt x="1118" y="366"/>
                    </a:cubicBezTo>
                    <a:lnTo>
                      <a:pt x="1182" y="366"/>
                    </a:lnTo>
                    <a:close/>
                    <a:moveTo>
                      <a:pt x="59" y="538"/>
                    </a:moveTo>
                    <a:cubicBezTo>
                      <a:pt x="3" y="593"/>
                      <a:pt x="3" y="593"/>
                      <a:pt x="3" y="593"/>
                    </a:cubicBezTo>
                    <a:cubicBezTo>
                      <a:pt x="0" y="596"/>
                      <a:pt x="0" y="602"/>
                      <a:pt x="3" y="605"/>
                    </a:cubicBezTo>
                    <a:cubicBezTo>
                      <a:pt x="395" y="997"/>
                      <a:pt x="395" y="997"/>
                      <a:pt x="395" y="997"/>
                    </a:cubicBezTo>
                    <a:cubicBezTo>
                      <a:pt x="398" y="1000"/>
                      <a:pt x="404" y="1000"/>
                      <a:pt x="407" y="997"/>
                    </a:cubicBezTo>
                    <a:cubicBezTo>
                      <a:pt x="799" y="605"/>
                      <a:pt x="799" y="605"/>
                      <a:pt x="799" y="605"/>
                    </a:cubicBezTo>
                    <a:cubicBezTo>
                      <a:pt x="802" y="602"/>
                      <a:pt x="802" y="596"/>
                      <a:pt x="799" y="593"/>
                    </a:cubicBezTo>
                    <a:cubicBezTo>
                      <a:pt x="743" y="538"/>
                      <a:pt x="743" y="538"/>
                      <a:pt x="743" y="538"/>
                    </a:cubicBezTo>
                    <a:cubicBezTo>
                      <a:pt x="424" y="858"/>
                      <a:pt x="424" y="858"/>
                      <a:pt x="424" y="858"/>
                    </a:cubicBezTo>
                    <a:cubicBezTo>
                      <a:pt x="411" y="870"/>
                      <a:pt x="391" y="870"/>
                      <a:pt x="378" y="858"/>
                    </a:cubicBezTo>
                    <a:cubicBezTo>
                      <a:pt x="59" y="538"/>
                      <a:pt x="59" y="538"/>
                      <a:pt x="59" y="538"/>
                    </a:cubicBezTo>
                    <a:close/>
                    <a:moveTo>
                      <a:pt x="407" y="604"/>
                    </a:moveTo>
                    <a:cubicBezTo>
                      <a:pt x="404" y="601"/>
                      <a:pt x="398" y="601"/>
                      <a:pt x="395" y="604"/>
                    </a:cubicBezTo>
                    <a:cubicBezTo>
                      <a:pt x="286" y="714"/>
                      <a:pt x="286" y="714"/>
                      <a:pt x="286" y="714"/>
                    </a:cubicBezTo>
                    <a:cubicBezTo>
                      <a:pt x="283" y="717"/>
                      <a:pt x="283" y="722"/>
                      <a:pt x="286" y="725"/>
                    </a:cubicBezTo>
                    <a:cubicBezTo>
                      <a:pt x="395" y="835"/>
                      <a:pt x="395" y="835"/>
                      <a:pt x="395" y="835"/>
                    </a:cubicBezTo>
                    <a:cubicBezTo>
                      <a:pt x="398" y="838"/>
                      <a:pt x="404" y="838"/>
                      <a:pt x="407" y="835"/>
                    </a:cubicBezTo>
                    <a:cubicBezTo>
                      <a:pt x="516" y="725"/>
                      <a:pt x="516" y="725"/>
                      <a:pt x="516" y="725"/>
                    </a:cubicBezTo>
                    <a:cubicBezTo>
                      <a:pt x="519" y="722"/>
                      <a:pt x="519" y="717"/>
                      <a:pt x="516" y="714"/>
                    </a:cubicBezTo>
                    <a:lnTo>
                      <a:pt x="407" y="604"/>
                    </a:lnTo>
                    <a:close/>
                    <a:moveTo>
                      <a:pt x="548" y="463"/>
                    </a:moveTo>
                    <a:cubicBezTo>
                      <a:pt x="545" y="460"/>
                      <a:pt x="540" y="460"/>
                      <a:pt x="536" y="463"/>
                    </a:cubicBezTo>
                    <a:cubicBezTo>
                      <a:pt x="427" y="573"/>
                      <a:pt x="427" y="573"/>
                      <a:pt x="427" y="573"/>
                    </a:cubicBezTo>
                    <a:cubicBezTo>
                      <a:pt x="424" y="576"/>
                      <a:pt x="424" y="581"/>
                      <a:pt x="427" y="584"/>
                    </a:cubicBezTo>
                    <a:cubicBezTo>
                      <a:pt x="536" y="694"/>
                      <a:pt x="536" y="694"/>
                      <a:pt x="536" y="694"/>
                    </a:cubicBezTo>
                    <a:cubicBezTo>
                      <a:pt x="540" y="697"/>
                      <a:pt x="545" y="697"/>
                      <a:pt x="548" y="694"/>
                    </a:cubicBezTo>
                    <a:cubicBezTo>
                      <a:pt x="657" y="584"/>
                      <a:pt x="657" y="584"/>
                      <a:pt x="657" y="584"/>
                    </a:cubicBezTo>
                    <a:cubicBezTo>
                      <a:pt x="661" y="581"/>
                      <a:pt x="661" y="576"/>
                      <a:pt x="657" y="573"/>
                    </a:cubicBezTo>
                    <a:lnTo>
                      <a:pt x="548" y="463"/>
                    </a:lnTo>
                    <a:close/>
                    <a:moveTo>
                      <a:pt x="375" y="573"/>
                    </a:moveTo>
                    <a:cubicBezTo>
                      <a:pt x="266" y="463"/>
                      <a:pt x="266" y="463"/>
                      <a:pt x="266" y="463"/>
                    </a:cubicBezTo>
                    <a:cubicBezTo>
                      <a:pt x="262" y="460"/>
                      <a:pt x="257" y="460"/>
                      <a:pt x="254" y="463"/>
                    </a:cubicBezTo>
                    <a:cubicBezTo>
                      <a:pt x="145" y="573"/>
                      <a:pt x="145" y="573"/>
                      <a:pt x="145" y="573"/>
                    </a:cubicBezTo>
                    <a:cubicBezTo>
                      <a:pt x="141" y="576"/>
                      <a:pt x="141" y="581"/>
                      <a:pt x="145" y="584"/>
                    </a:cubicBezTo>
                    <a:cubicBezTo>
                      <a:pt x="254" y="694"/>
                      <a:pt x="254" y="694"/>
                      <a:pt x="254" y="694"/>
                    </a:cubicBezTo>
                    <a:cubicBezTo>
                      <a:pt x="257" y="697"/>
                      <a:pt x="262" y="697"/>
                      <a:pt x="266" y="694"/>
                    </a:cubicBezTo>
                    <a:cubicBezTo>
                      <a:pt x="375" y="584"/>
                      <a:pt x="375" y="584"/>
                      <a:pt x="375" y="584"/>
                    </a:cubicBezTo>
                    <a:cubicBezTo>
                      <a:pt x="378" y="581"/>
                      <a:pt x="378" y="576"/>
                      <a:pt x="375" y="573"/>
                    </a:cubicBezTo>
                    <a:close/>
                    <a:moveTo>
                      <a:pt x="395" y="234"/>
                    </a:moveTo>
                    <a:cubicBezTo>
                      <a:pt x="398" y="237"/>
                      <a:pt x="404" y="237"/>
                      <a:pt x="407" y="234"/>
                    </a:cubicBezTo>
                    <a:cubicBezTo>
                      <a:pt x="516" y="124"/>
                      <a:pt x="516" y="124"/>
                      <a:pt x="516" y="124"/>
                    </a:cubicBezTo>
                    <a:cubicBezTo>
                      <a:pt x="519" y="121"/>
                      <a:pt x="519" y="116"/>
                      <a:pt x="516" y="113"/>
                    </a:cubicBezTo>
                    <a:cubicBezTo>
                      <a:pt x="407" y="3"/>
                      <a:pt x="407" y="3"/>
                      <a:pt x="407" y="3"/>
                    </a:cubicBezTo>
                    <a:cubicBezTo>
                      <a:pt x="404" y="0"/>
                      <a:pt x="398" y="0"/>
                      <a:pt x="395" y="3"/>
                    </a:cubicBezTo>
                    <a:cubicBezTo>
                      <a:pt x="286" y="113"/>
                      <a:pt x="286" y="113"/>
                      <a:pt x="286" y="113"/>
                    </a:cubicBezTo>
                    <a:cubicBezTo>
                      <a:pt x="283" y="116"/>
                      <a:pt x="283" y="121"/>
                      <a:pt x="286" y="124"/>
                    </a:cubicBezTo>
                    <a:lnTo>
                      <a:pt x="395" y="234"/>
                    </a:lnTo>
                    <a:close/>
                    <a:moveTo>
                      <a:pt x="427" y="286"/>
                    </a:moveTo>
                    <a:cubicBezTo>
                      <a:pt x="536" y="395"/>
                      <a:pt x="536" y="395"/>
                      <a:pt x="536" y="395"/>
                    </a:cubicBezTo>
                    <a:cubicBezTo>
                      <a:pt x="540" y="398"/>
                      <a:pt x="545" y="398"/>
                      <a:pt x="548" y="395"/>
                    </a:cubicBezTo>
                    <a:cubicBezTo>
                      <a:pt x="657" y="286"/>
                      <a:pt x="657" y="286"/>
                      <a:pt x="657" y="286"/>
                    </a:cubicBezTo>
                    <a:cubicBezTo>
                      <a:pt x="661" y="283"/>
                      <a:pt x="661" y="277"/>
                      <a:pt x="657" y="274"/>
                    </a:cubicBezTo>
                    <a:cubicBezTo>
                      <a:pt x="548" y="165"/>
                      <a:pt x="548" y="165"/>
                      <a:pt x="548" y="165"/>
                    </a:cubicBezTo>
                    <a:cubicBezTo>
                      <a:pt x="545" y="162"/>
                      <a:pt x="540" y="162"/>
                      <a:pt x="536" y="165"/>
                    </a:cubicBezTo>
                    <a:cubicBezTo>
                      <a:pt x="427" y="274"/>
                      <a:pt x="427" y="274"/>
                      <a:pt x="427" y="274"/>
                    </a:cubicBezTo>
                    <a:cubicBezTo>
                      <a:pt x="424" y="277"/>
                      <a:pt x="424" y="283"/>
                      <a:pt x="427" y="286"/>
                    </a:cubicBezTo>
                    <a:close/>
                    <a:moveTo>
                      <a:pt x="254" y="395"/>
                    </a:moveTo>
                    <a:cubicBezTo>
                      <a:pt x="257" y="398"/>
                      <a:pt x="262" y="398"/>
                      <a:pt x="266" y="395"/>
                    </a:cubicBezTo>
                    <a:cubicBezTo>
                      <a:pt x="375" y="286"/>
                      <a:pt x="375" y="286"/>
                      <a:pt x="375" y="286"/>
                    </a:cubicBezTo>
                    <a:cubicBezTo>
                      <a:pt x="378" y="283"/>
                      <a:pt x="378" y="277"/>
                      <a:pt x="375" y="274"/>
                    </a:cubicBezTo>
                    <a:cubicBezTo>
                      <a:pt x="266" y="165"/>
                      <a:pt x="266" y="165"/>
                      <a:pt x="266" y="165"/>
                    </a:cubicBezTo>
                    <a:cubicBezTo>
                      <a:pt x="262" y="162"/>
                      <a:pt x="257" y="162"/>
                      <a:pt x="254" y="165"/>
                    </a:cubicBezTo>
                    <a:cubicBezTo>
                      <a:pt x="145" y="274"/>
                      <a:pt x="145" y="274"/>
                      <a:pt x="145" y="274"/>
                    </a:cubicBezTo>
                    <a:cubicBezTo>
                      <a:pt x="141" y="277"/>
                      <a:pt x="141" y="283"/>
                      <a:pt x="145" y="286"/>
                    </a:cubicBezTo>
                    <a:lnTo>
                      <a:pt x="254" y="395"/>
                    </a:lnTo>
                    <a:close/>
                    <a:moveTo>
                      <a:pt x="799" y="432"/>
                    </a:moveTo>
                    <a:cubicBezTo>
                      <a:pt x="689" y="322"/>
                      <a:pt x="689" y="322"/>
                      <a:pt x="689" y="322"/>
                    </a:cubicBezTo>
                    <a:cubicBezTo>
                      <a:pt x="686" y="319"/>
                      <a:pt x="681" y="319"/>
                      <a:pt x="678" y="322"/>
                    </a:cubicBezTo>
                    <a:cubicBezTo>
                      <a:pt x="568" y="432"/>
                      <a:pt x="568" y="432"/>
                      <a:pt x="568" y="432"/>
                    </a:cubicBezTo>
                    <a:cubicBezTo>
                      <a:pt x="565" y="435"/>
                      <a:pt x="565" y="440"/>
                      <a:pt x="568" y="443"/>
                    </a:cubicBezTo>
                    <a:cubicBezTo>
                      <a:pt x="678" y="553"/>
                      <a:pt x="678" y="553"/>
                      <a:pt x="678" y="553"/>
                    </a:cubicBezTo>
                    <a:cubicBezTo>
                      <a:pt x="681" y="556"/>
                      <a:pt x="686" y="556"/>
                      <a:pt x="689" y="553"/>
                    </a:cubicBezTo>
                    <a:cubicBezTo>
                      <a:pt x="799" y="443"/>
                      <a:pt x="799" y="443"/>
                      <a:pt x="799" y="443"/>
                    </a:cubicBezTo>
                    <a:cubicBezTo>
                      <a:pt x="802" y="440"/>
                      <a:pt x="802" y="435"/>
                      <a:pt x="799" y="432"/>
                    </a:cubicBezTo>
                    <a:close/>
                    <a:moveTo>
                      <a:pt x="395" y="322"/>
                    </a:moveTo>
                    <a:cubicBezTo>
                      <a:pt x="286" y="432"/>
                      <a:pt x="286" y="432"/>
                      <a:pt x="286" y="432"/>
                    </a:cubicBezTo>
                    <a:cubicBezTo>
                      <a:pt x="283" y="435"/>
                      <a:pt x="283" y="440"/>
                      <a:pt x="286" y="443"/>
                    </a:cubicBezTo>
                    <a:cubicBezTo>
                      <a:pt x="395" y="553"/>
                      <a:pt x="395" y="553"/>
                      <a:pt x="395" y="553"/>
                    </a:cubicBezTo>
                    <a:cubicBezTo>
                      <a:pt x="398" y="556"/>
                      <a:pt x="404" y="556"/>
                      <a:pt x="407" y="553"/>
                    </a:cubicBezTo>
                    <a:cubicBezTo>
                      <a:pt x="516" y="443"/>
                      <a:pt x="516" y="443"/>
                      <a:pt x="516" y="443"/>
                    </a:cubicBezTo>
                    <a:cubicBezTo>
                      <a:pt x="519" y="440"/>
                      <a:pt x="519" y="435"/>
                      <a:pt x="516" y="432"/>
                    </a:cubicBezTo>
                    <a:cubicBezTo>
                      <a:pt x="407" y="322"/>
                      <a:pt x="407" y="322"/>
                      <a:pt x="407" y="322"/>
                    </a:cubicBezTo>
                    <a:cubicBezTo>
                      <a:pt x="404" y="319"/>
                      <a:pt x="398" y="319"/>
                      <a:pt x="395" y="322"/>
                    </a:cubicBezTo>
                    <a:close/>
                    <a:moveTo>
                      <a:pt x="234" y="443"/>
                    </a:moveTo>
                    <a:cubicBezTo>
                      <a:pt x="124" y="553"/>
                      <a:pt x="124" y="553"/>
                      <a:pt x="124" y="553"/>
                    </a:cubicBezTo>
                    <a:cubicBezTo>
                      <a:pt x="121" y="556"/>
                      <a:pt x="116" y="556"/>
                      <a:pt x="113" y="553"/>
                    </a:cubicBezTo>
                    <a:cubicBezTo>
                      <a:pt x="3" y="443"/>
                      <a:pt x="3" y="443"/>
                      <a:pt x="3" y="443"/>
                    </a:cubicBezTo>
                    <a:cubicBezTo>
                      <a:pt x="0" y="440"/>
                      <a:pt x="0" y="435"/>
                      <a:pt x="3" y="432"/>
                    </a:cubicBezTo>
                    <a:cubicBezTo>
                      <a:pt x="113" y="322"/>
                      <a:pt x="113" y="322"/>
                      <a:pt x="113" y="322"/>
                    </a:cubicBezTo>
                    <a:cubicBezTo>
                      <a:pt x="116" y="319"/>
                      <a:pt x="121" y="319"/>
                      <a:pt x="124" y="322"/>
                    </a:cubicBezTo>
                    <a:cubicBezTo>
                      <a:pt x="234" y="432"/>
                      <a:pt x="234" y="432"/>
                      <a:pt x="234" y="432"/>
                    </a:cubicBezTo>
                    <a:cubicBezTo>
                      <a:pt x="237" y="435"/>
                      <a:pt x="237" y="440"/>
                      <a:pt x="234" y="443"/>
                    </a:cubicBezTo>
                    <a:close/>
                  </a:path>
                </a:pathLst>
              </a:custGeom>
              <a:solidFill>
                <a:srgbClr val="323A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74637" y="4632698"/>
              <a:ext cx="8588403" cy="624694"/>
              <a:chOff x="274637" y="4632698"/>
              <a:chExt cx="8588403" cy="62469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274637" y="4632698"/>
                <a:ext cx="3017552" cy="62469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9741" tIns="93247" rIns="0" bIns="932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0179">
                          <a:schemeClr val="tx1"/>
                        </a:gs>
                        <a:gs pos="88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Segoe UI" pitchFamily="34" charset="0"/>
                    <a:cs typeface="Segoe UI Semilight" panose="020B0402040204020203" pitchFamily="34" charset="0"/>
                  </a:rPr>
                  <a:t>Databases &amp; middleware</a:t>
                </a:r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4311" y="4845833"/>
                <a:ext cx="322890" cy="240876"/>
              </a:xfrm>
              <a:prstGeom prst="rect">
                <a:avLst/>
              </a:prstGeom>
            </p:spPr>
          </p:pic>
          <p:pic>
            <p:nvPicPr>
              <p:cNvPr id="1048" name="Picture 24" descr="https://azure.microsoft.com/svghandler/documentdb?width=600&amp;height=315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73" r="29373"/>
              <a:stretch/>
            </p:blipFill>
            <p:spPr bwMode="auto">
              <a:xfrm>
                <a:off x="3441888" y="4802610"/>
                <a:ext cx="217602" cy="276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02573" y="4876709"/>
                <a:ext cx="688675" cy="20011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60263" y="4829349"/>
                <a:ext cx="687783" cy="259966"/>
              </a:xfrm>
              <a:prstGeom prst="rect">
                <a:avLst/>
              </a:prstGeom>
            </p:spPr>
          </p:pic>
          <p:pic>
            <p:nvPicPr>
              <p:cNvPr id="1052" name="Picture 28" descr="https://upload.wikimedia.org/wikipedia/commons/thumb/6/68/Mariadb-seal-browntext.svg/2000px-Mariadb-seal-browntext.svg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1129" y="4835642"/>
                <a:ext cx="902254" cy="280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30" descr="https://upload.wikimedia.org/wikipedia/commons/thumb/5/5e/Cassandra_logo.svg/1280px-Cassandra_logo.svg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6465" y="4814084"/>
                <a:ext cx="426575" cy="285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274637" y="3931666"/>
              <a:ext cx="8142267" cy="624694"/>
              <a:chOff x="274637" y="3931666"/>
              <a:chExt cx="8142267" cy="624694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274637" y="3931666"/>
                <a:ext cx="3017552" cy="62469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9741" tIns="93247" rIns="0" bIns="932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0179">
                          <a:schemeClr val="tx1"/>
                        </a:gs>
                        <a:gs pos="88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Segoe UI" pitchFamily="34" charset="0"/>
                    <a:cs typeface="Segoe UI Semilight" panose="020B0402040204020203" pitchFamily="34" charset="0"/>
                  </a:rPr>
                  <a:t>Frameworks</a:t>
                </a:r>
              </a:p>
            </p:txBody>
          </p:sp>
          <p:pic>
            <p:nvPicPr>
              <p:cNvPr id="43" name="Picture 42" descr="PHP.png"/>
              <p:cNvPicPr>
                <a:picLocks noChangeAspect="1"/>
              </p:cNvPicPr>
              <p:nvPr/>
            </p:nvPicPr>
            <p:blipFill>
              <a:blip r:embed="rId18" cstate="print">
                <a:extLst/>
              </a:blip>
              <a:stretch>
                <a:fillRect/>
              </a:stretch>
            </p:blipFill>
            <p:spPr>
              <a:xfrm>
                <a:off x="7227072" y="4134189"/>
                <a:ext cx="393005" cy="239739"/>
              </a:xfrm>
              <a:prstGeom prst="rect">
                <a:avLst/>
              </a:prstGeom>
            </p:spPr>
          </p:pic>
          <p:pic>
            <p:nvPicPr>
              <p:cNvPr id="46" name="Picture 2"/>
              <p:cNvPicPr>
                <a:picLocks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41888" y="4066209"/>
                <a:ext cx="356206" cy="346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" descr="R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5905" y="4087991"/>
                <a:ext cx="320999" cy="307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32" descr="https://nodeblog.files.wordpress.com/2011/07/nodejs.png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2" t="9822" r="2009" b="15595"/>
              <a:stretch/>
            </p:blipFill>
            <p:spPr bwMode="auto">
              <a:xfrm>
                <a:off x="4153117" y="4095442"/>
                <a:ext cx="806117" cy="223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https://janikvonrotz.ch/wp-content/uploads/2015/10/Python-Logo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1" t="22824" r="3664" b="31799"/>
              <a:stretch/>
            </p:blipFill>
            <p:spPr bwMode="auto">
              <a:xfrm>
                <a:off x="5314257" y="4146403"/>
                <a:ext cx="724792" cy="186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14878" y="4023548"/>
                <a:ext cx="236365" cy="440931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274637" y="3230634"/>
              <a:ext cx="7787509" cy="624694"/>
              <a:chOff x="274637" y="3230634"/>
              <a:chExt cx="7787509" cy="624694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274637" y="3230634"/>
                <a:ext cx="3017552" cy="62469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9741" tIns="93247" rIns="0" bIns="932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0179">
                          <a:schemeClr val="tx1"/>
                        </a:gs>
                        <a:gs pos="88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Segoe UI" pitchFamily="34" charset="0"/>
                    <a:cs typeface="Segoe UI Semilight" panose="020B0402040204020203" pitchFamily="34" charset="0"/>
                  </a:rPr>
                  <a:t>DevOps</a:t>
                </a: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>
              <a:xfrm>
                <a:off x="5950748" y="3379861"/>
                <a:ext cx="333262" cy="33770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4747" y="3393322"/>
                <a:ext cx="277399" cy="299318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41888" y="3348010"/>
                <a:ext cx="396823" cy="389942"/>
              </a:xfrm>
              <a:prstGeom prst="rect">
                <a:avLst/>
              </a:prstGeom>
            </p:spPr>
          </p:pic>
          <p:pic>
            <p:nvPicPr>
              <p:cNvPr id="1060" name="Picture 36" descr="https://bigpanda.io/images/integrations/ansible.pn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9964" y="3337556"/>
                <a:ext cx="1349531" cy="4086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38" descr="http://thedailywtf.com/Content/Images/Sponsors/puppetlabs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5263" y="3468339"/>
                <a:ext cx="738232" cy="213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274637" y="2529602"/>
              <a:ext cx="7856143" cy="624694"/>
              <a:chOff x="274637" y="2529602"/>
              <a:chExt cx="7856143" cy="624694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274637" y="2529602"/>
                <a:ext cx="3017552" cy="62469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9741" tIns="93247" rIns="0" bIns="932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40179">
                          <a:schemeClr val="tx1"/>
                        </a:gs>
                        <a:gs pos="88000">
                          <a:schemeClr val="tx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Segoe UI" pitchFamily="34" charset="0"/>
                    <a:cs typeface="Segoe UI Semilight" panose="020B0402040204020203" pitchFamily="34" charset="0"/>
                  </a:rPr>
                  <a:t>Applications</a:t>
                </a:r>
              </a:p>
            </p:txBody>
          </p:sp>
          <p:sp>
            <p:nvSpPr>
              <p:cNvPr id="6" name="Freeform 5"/>
              <p:cNvSpPr>
                <a:spLocks noChangeAspect="1" noEditPoints="1"/>
              </p:cNvSpPr>
              <p:nvPr/>
            </p:nvSpPr>
            <p:spPr bwMode="auto">
              <a:xfrm>
                <a:off x="3441888" y="2711347"/>
                <a:ext cx="1182945" cy="270169"/>
              </a:xfrm>
              <a:custGeom>
                <a:avLst/>
                <a:gdLst>
                  <a:gd name="T0" fmla="*/ 854 w 1539"/>
                  <a:gd name="T1" fmla="*/ 160 h 349"/>
                  <a:gd name="T2" fmla="*/ 779 w 1539"/>
                  <a:gd name="T3" fmla="*/ 190 h 349"/>
                  <a:gd name="T4" fmla="*/ 705 w 1539"/>
                  <a:gd name="T5" fmla="*/ 132 h 349"/>
                  <a:gd name="T6" fmla="*/ 705 w 1539"/>
                  <a:gd name="T7" fmla="*/ 238 h 349"/>
                  <a:gd name="T8" fmla="*/ 751 w 1539"/>
                  <a:gd name="T9" fmla="*/ 191 h 349"/>
                  <a:gd name="T10" fmla="*/ 962 w 1539"/>
                  <a:gd name="T11" fmla="*/ 181 h 349"/>
                  <a:gd name="T12" fmla="*/ 765 w 1539"/>
                  <a:gd name="T13" fmla="*/ 135 h 349"/>
                  <a:gd name="T14" fmla="*/ 894 w 1539"/>
                  <a:gd name="T15" fmla="*/ 228 h 349"/>
                  <a:gd name="T16" fmla="*/ 894 w 1539"/>
                  <a:gd name="T17" fmla="*/ 135 h 349"/>
                  <a:gd name="T18" fmla="*/ 109 w 1539"/>
                  <a:gd name="T19" fmla="*/ 309 h 349"/>
                  <a:gd name="T20" fmla="*/ 263 w 1539"/>
                  <a:gd name="T21" fmla="*/ 126 h 349"/>
                  <a:gd name="T22" fmla="*/ 174 w 1539"/>
                  <a:gd name="T23" fmla="*/ 25 h 349"/>
                  <a:gd name="T24" fmla="*/ 100 w 1539"/>
                  <a:gd name="T25" fmla="*/ 103 h 349"/>
                  <a:gd name="T26" fmla="*/ 147 w 1539"/>
                  <a:gd name="T27" fmla="*/ 104 h 349"/>
                  <a:gd name="T28" fmla="*/ 211 w 1539"/>
                  <a:gd name="T29" fmla="*/ 91 h 349"/>
                  <a:gd name="T30" fmla="*/ 264 w 1539"/>
                  <a:gd name="T31" fmla="*/ 215 h 349"/>
                  <a:gd name="T32" fmla="*/ 174 w 1539"/>
                  <a:gd name="T33" fmla="*/ 324 h 349"/>
                  <a:gd name="T34" fmla="*/ 306 w 1539"/>
                  <a:gd name="T35" fmla="*/ 103 h 349"/>
                  <a:gd name="T36" fmla="*/ 324 w 1539"/>
                  <a:gd name="T37" fmla="*/ 174 h 349"/>
                  <a:gd name="T38" fmla="*/ 349 w 1539"/>
                  <a:gd name="T39" fmla="*/ 174 h 349"/>
                  <a:gd name="T40" fmla="*/ 174 w 1539"/>
                  <a:gd name="T41" fmla="*/ 8 h 349"/>
                  <a:gd name="T42" fmla="*/ 517 w 1539"/>
                  <a:gd name="T43" fmla="*/ 193 h 349"/>
                  <a:gd name="T44" fmla="*/ 586 w 1539"/>
                  <a:gd name="T45" fmla="*/ 91 h 349"/>
                  <a:gd name="T46" fmla="*/ 508 w 1539"/>
                  <a:gd name="T47" fmla="*/ 244 h 349"/>
                  <a:gd name="T48" fmla="*/ 396 w 1539"/>
                  <a:gd name="T49" fmla="*/ 128 h 349"/>
                  <a:gd name="T50" fmla="*/ 438 w 1539"/>
                  <a:gd name="T51" fmla="*/ 98 h 349"/>
                  <a:gd name="T52" fmla="*/ 483 w 1539"/>
                  <a:gd name="T53" fmla="*/ 91 h 349"/>
                  <a:gd name="T54" fmla="*/ 632 w 1539"/>
                  <a:gd name="T55" fmla="*/ 121 h 349"/>
                  <a:gd name="T56" fmla="*/ 590 w 1539"/>
                  <a:gd name="T57" fmla="*/ 181 h 349"/>
                  <a:gd name="T58" fmla="*/ 1046 w 1539"/>
                  <a:gd name="T59" fmla="*/ 231 h 349"/>
                  <a:gd name="T60" fmla="*/ 995 w 1539"/>
                  <a:gd name="T61" fmla="*/ 192 h 349"/>
                  <a:gd name="T62" fmla="*/ 1038 w 1539"/>
                  <a:gd name="T63" fmla="*/ 91 h 349"/>
                  <a:gd name="T64" fmla="*/ 1019 w 1539"/>
                  <a:gd name="T65" fmla="*/ 192 h 349"/>
                  <a:gd name="T66" fmla="*/ 1019 w 1539"/>
                  <a:gd name="T67" fmla="*/ 163 h 349"/>
                  <a:gd name="T68" fmla="*/ 1325 w 1539"/>
                  <a:gd name="T69" fmla="*/ 206 h 349"/>
                  <a:gd name="T70" fmla="*/ 1267 w 1539"/>
                  <a:gd name="T71" fmla="*/ 199 h 349"/>
                  <a:gd name="T72" fmla="*/ 1302 w 1539"/>
                  <a:gd name="T73" fmla="*/ 153 h 349"/>
                  <a:gd name="T74" fmla="*/ 1286 w 1539"/>
                  <a:gd name="T75" fmla="*/ 135 h 349"/>
                  <a:gd name="T76" fmla="*/ 1321 w 1539"/>
                  <a:gd name="T77" fmla="*/ 125 h 349"/>
                  <a:gd name="T78" fmla="*/ 1244 w 1539"/>
                  <a:gd name="T79" fmla="*/ 203 h 349"/>
                  <a:gd name="T80" fmla="*/ 1205 w 1539"/>
                  <a:gd name="T81" fmla="*/ 158 h 349"/>
                  <a:gd name="T82" fmla="*/ 1122 w 1539"/>
                  <a:gd name="T83" fmla="*/ 160 h 349"/>
                  <a:gd name="T84" fmla="*/ 1168 w 1539"/>
                  <a:gd name="T85" fmla="*/ 238 h 349"/>
                  <a:gd name="T86" fmla="*/ 1151 w 1539"/>
                  <a:gd name="T87" fmla="*/ 191 h 349"/>
                  <a:gd name="T88" fmla="*/ 1325 w 1539"/>
                  <a:gd name="T89" fmla="*/ 206 h 349"/>
                  <a:gd name="T90" fmla="*/ 1181 w 1539"/>
                  <a:gd name="T91" fmla="*/ 158 h 349"/>
                  <a:gd name="T92" fmla="*/ 1363 w 1539"/>
                  <a:gd name="T93" fmla="*/ 231 h 349"/>
                  <a:gd name="T94" fmla="*/ 1358 w 1539"/>
                  <a:gd name="T95" fmla="*/ 196 h 349"/>
                  <a:gd name="T96" fmla="*/ 1375 w 1539"/>
                  <a:gd name="T97" fmla="*/ 184 h 349"/>
                  <a:gd name="T98" fmla="*/ 1418 w 1539"/>
                  <a:gd name="T99" fmla="*/ 121 h 349"/>
                  <a:gd name="T100" fmla="*/ 1389 w 1539"/>
                  <a:gd name="T101" fmla="*/ 132 h 349"/>
                  <a:gd name="T102" fmla="*/ 1435 w 1539"/>
                  <a:gd name="T103" fmla="*/ 206 h 349"/>
                  <a:gd name="T104" fmla="*/ 1462 w 1539"/>
                  <a:gd name="T105" fmla="*/ 242 h 349"/>
                  <a:gd name="T106" fmla="*/ 1501 w 1539"/>
                  <a:gd name="T107" fmla="*/ 231 h 349"/>
                  <a:gd name="T108" fmla="*/ 1456 w 1539"/>
                  <a:gd name="T109" fmla="*/ 151 h 349"/>
                  <a:gd name="T110" fmla="*/ 1529 w 1539"/>
                  <a:gd name="T111" fmla="*/ 121 h 349"/>
                  <a:gd name="T112" fmla="*/ 1475 w 1539"/>
                  <a:gd name="T113" fmla="*/ 146 h 349"/>
                  <a:gd name="T114" fmla="*/ 1498 w 1539"/>
                  <a:gd name="T115" fmla="*/ 242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39" h="349">
                    <a:moveTo>
                      <a:pt x="893" y="125"/>
                    </a:moveTo>
                    <a:cubicBezTo>
                      <a:pt x="832" y="125"/>
                      <a:pt x="832" y="125"/>
                      <a:pt x="832" y="125"/>
                    </a:cubicBezTo>
                    <a:cubicBezTo>
                      <a:pt x="832" y="132"/>
                      <a:pt x="832" y="132"/>
                      <a:pt x="832" y="132"/>
                    </a:cubicBezTo>
                    <a:cubicBezTo>
                      <a:pt x="851" y="132"/>
                      <a:pt x="854" y="136"/>
                      <a:pt x="854" y="160"/>
                    </a:cubicBezTo>
                    <a:cubicBezTo>
                      <a:pt x="854" y="203"/>
                      <a:pt x="854" y="203"/>
                      <a:pt x="854" y="203"/>
                    </a:cubicBezTo>
                    <a:cubicBezTo>
                      <a:pt x="854" y="227"/>
                      <a:pt x="851" y="232"/>
                      <a:pt x="832" y="232"/>
                    </a:cubicBezTo>
                    <a:cubicBezTo>
                      <a:pt x="818" y="230"/>
                      <a:pt x="808" y="222"/>
                      <a:pt x="794" y="207"/>
                    </a:cubicBezTo>
                    <a:cubicBezTo>
                      <a:pt x="779" y="190"/>
                      <a:pt x="779" y="190"/>
                      <a:pt x="779" y="190"/>
                    </a:cubicBezTo>
                    <a:cubicBezTo>
                      <a:pt x="800" y="186"/>
                      <a:pt x="811" y="173"/>
                      <a:pt x="811" y="158"/>
                    </a:cubicBezTo>
                    <a:cubicBezTo>
                      <a:pt x="811" y="139"/>
                      <a:pt x="795" y="125"/>
                      <a:pt x="765" y="125"/>
                    </a:cubicBezTo>
                    <a:cubicBezTo>
                      <a:pt x="705" y="125"/>
                      <a:pt x="705" y="125"/>
                      <a:pt x="705" y="125"/>
                    </a:cubicBezTo>
                    <a:cubicBezTo>
                      <a:pt x="705" y="132"/>
                      <a:pt x="705" y="132"/>
                      <a:pt x="705" y="132"/>
                    </a:cubicBezTo>
                    <a:cubicBezTo>
                      <a:pt x="724" y="132"/>
                      <a:pt x="727" y="136"/>
                      <a:pt x="727" y="160"/>
                    </a:cubicBezTo>
                    <a:cubicBezTo>
                      <a:pt x="727" y="203"/>
                      <a:pt x="727" y="203"/>
                      <a:pt x="727" y="203"/>
                    </a:cubicBezTo>
                    <a:cubicBezTo>
                      <a:pt x="727" y="227"/>
                      <a:pt x="724" y="232"/>
                      <a:pt x="705" y="232"/>
                    </a:cubicBezTo>
                    <a:cubicBezTo>
                      <a:pt x="705" y="238"/>
                      <a:pt x="705" y="238"/>
                      <a:pt x="705" y="238"/>
                    </a:cubicBezTo>
                    <a:cubicBezTo>
                      <a:pt x="773" y="238"/>
                      <a:pt x="773" y="238"/>
                      <a:pt x="773" y="238"/>
                    </a:cubicBezTo>
                    <a:cubicBezTo>
                      <a:pt x="773" y="232"/>
                      <a:pt x="773" y="232"/>
                      <a:pt x="773" y="232"/>
                    </a:cubicBezTo>
                    <a:cubicBezTo>
                      <a:pt x="754" y="232"/>
                      <a:pt x="751" y="227"/>
                      <a:pt x="751" y="203"/>
                    </a:cubicBezTo>
                    <a:cubicBezTo>
                      <a:pt x="751" y="191"/>
                      <a:pt x="751" y="191"/>
                      <a:pt x="751" y="191"/>
                    </a:cubicBezTo>
                    <a:cubicBezTo>
                      <a:pt x="757" y="191"/>
                      <a:pt x="757" y="191"/>
                      <a:pt x="757" y="191"/>
                    </a:cubicBezTo>
                    <a:cubicBezTo>
                      <a:pt x="794" y="238"/>
                      <a:pt x="794" y="238"/>
                      <a:pt x="794" y="238"/>
                    </a:cubicBezTo>
                    <a:cubicBezTo>
                      <a:pt x="893" y="238"/>
                      <a:pt x="893" y="238"/>
                      <a:pt x="893" y="238"/>
                    </a:cubicBezTo>
                    <a:cubicBezTo>
                      <a:pt x="941" y="238"/>
                      <a:pt x="962" y="212"/>
                      <a:pt x="962" y="181"/>
                    </a:cubicBezTo>
                    <a:cubicBezTo>
                      <a:pt x="962" y="151"/>
                      <a:pt x="941" y="125"/>
                      <a:pt x="893" y="125"/>
                    </a:cubicBezTo>
                    <a:close/>
                    <a:moveTo>
                      <a:pt x="751" y="180"/>
                    </a:moveTo>
                    <a:cubicBezTo>
                      <a:pt x="751" y="135"/>
                      <a:pt x="751" y="135"/>
                      <a:pt x="751" y="135"/>
                    </a:cubicBezTo>
                    <a:cubicBezTo>
                      <a:pt x="765" y="135"/>
                      <a:pt x="765" y="135"/>
                      <a:pt x="765" y="135"/>
                    </a:cubicBezTo>
                    <a:cubicBezTo>
                      <a:pt x="780" y="135"/>
                      <a:pt x="787" y="146"/>
                      <a:pt x="787" y="158"/>
                    </a:cubicBezTo>
                    <a:cubicBezTo>
                      <a:pt x="787" y="170"/>
                      <a:pt x="780" y="180"/>
                      <a:pt x="765" y="180"/>
                    </a:cubicBezTo>
                    <a:lnTo>
                      <a:pt x="751" y="180"/>
                    </a:lnTo>
                    <a:close/>
                    <a:moveTo>
                      <a:pt x="894" y="228"/>
                    </a:moveTo>
                    <a:cubicBezTo>
                      <a:pt x="891" y="228"/>
                      <a:pt x="891" y="228"/>
                      <a:pt x="891" y="228"/>
                    </a:cubicBezTo>
                    <a:cubicBezTo>
                      <a:pt x="879" y="228"/>
                      <a:pt x="877" y="224"/>
                      <a:pt x="877" y="209"/>
                    </a:cubicBezTo>
                    <a:cubicBezTo>
                      <a:pt x="877" y="135"/>
                      <a:pt x="877" y="135"/>
                      <a:pt x="877" y="135"/>
                    </a:cubicBezTo>
                    <a:cubicBezTo>
                      <a:pt x="877" y="135"/>
                      <a:pt x="892" y="135"/>
                      <a:pt x="894" y="135"/>
                    </a:cubicBezTo>
                    <a:cubicBezTo>
                      <a:pt x="929" y="135"/>
                      <a:pt x="935" y="161"/>
                      <a:pt x="935" y="181"/>
                    </a:cubicBezTo>
                    <a:cubicBezTo>
                      <a:pt x="935" y="202"/>
                      <a:pt x="929" y="228"/>
                      <a:pt x="894" y="228"/>
                    </a:cubicBezTo>
                    <a:close/>
                    <a:moveTo>
                      <a:pt x="25" y="174"/>
                    </a:moveTo>
                    <a:cubicBezTo>
                      <a:pt x="25" y="234"/>
                      <a:pt x="59" y="285"/>
                      <a:pt x="109" y="309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29" y="132"/>
                      <a:pt x="25" y="153"/>
                      <a:pt x="25" y="174"/>
                    </a:cubicBezTo>
                    <a:close/>
                    <a:moveTo>
                      <a:pt x="275" y="167"/>
                    </a:moveTo>
                    <a:cubicBezTo>
                      <a:pt x="275" y="148"/>
                      <a:pt x="269" y="136"/>
                      <a:pt x="263" y="126"/>
                    </a:cubicBezTo>
                    <a:cubicBezTo>
                      <a:pt x="256" y="113"/>
                      <a:pt x="248" y="103"/>
                      <a:pt x="248" y="91"/>
                    </a:cubicBezTo>
                    <a:cubicBezTo>
                      <a:pt x="248" y="77"/>
                      <a:pt x="259" y="64"/>
                      <a:pt x="274" y="64"/>
                    </a:cubicBezTo>
                    <a:cubicBezTo>
                      <a:pt x="274" y="64"/>
                      <a:pt x="275" y="64"/>
                      <a:pt x="275" y="64"/>
                    </a:cubicBezTo>
                    <a:cubicBezTo>
                      <a:pt x="249" y="40"/>
                      <a:pt x="213" y="25"/>
                      <a:pt x="174" y="25"/>
                    </a:cubicBezTo>
                    <a:cubicBezTo>
                      <a:pt x="122" y="25"/>
                      <a:pt x="76" y="52"/>
                      <a:pt x="49" y="92"/>
                    </a:cubicBezTo>
                    <a:cubicBezTo>
                      <a:pt x="53" y="92"/>
                      <a:pt x="56" y="92"/>
                      <a:pt x="59" y="92"/>
                    </a:cubicBezTo>
                    <a:cubicBezTo>
                      <a:pt x="75" y="92"/>
                      <a:pt x="99" y="91"/>
                      <a:pt x="99" y="91"/>
                    </a:cubicBezTo>
                    <a:cubicBezTo>
                      <a:pt x="107" y="90"/>
                      <a:pt x="108" y="102"/>
                      <a:pt x="100" y="103"/>
                    </a:cubicBezTo>
                    <a:cubicBezTo>
                      <a:pt x="100" y="103"/>
                      <a:pt x="92" y="104"/>
                      <a:pt x="83" y="104"/>
                    </a:cubicBezTo>
                    <a:cubicBezTo>
                      <a:pt x="137" y="266"/>
                      <a:pt x="137" y="266"/>
                      <a:pt x="137" y="266"/>
                    </a:cubicBezTo>
                    <a:cubicBezTo>
                      <a:pt x="170" y="168"/>
                      <a:pt x="170" y="168"/>
                      <a:pt x="170" y="168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39" y="104"/>
                      <a:pt x="131" y="103"/>
                      <a:pt x="131" y="103"/>
                    </a:cubicBezTo>
                    <a:cubicBezTo>
                      <a:pt x="123" y="102"/>
                      <a:pt x="124" y="90"/>
                      <a:pt x="132" y="91"/>
                    </a:cubicBezTo>
                    <a:cubicBezTo>
                      <a:pt x="132" y="91"/>
                      <a:pt x="157" y="92"/>
                      <a:pt x="171" y="92"/>
                    </a:cubicBezTo>
                    <a:cubicBezTo>
                      <a:pt x="187" y="92"/>
                      <a:pt x="211" y="91"/>
                      <a:pt x="211" y="91"/>
                    </a:cubicBezTo>
                    <a:cubicBezTo>
                      <a:pt x="219" y="90"/>
                      <a:pt x="220" y="102"/>
                      <a:pt x="212" y="103"/>
                    </a:cubicBezTo>
                    <a:cubicBezTo>
                      <a:pt x="212" y="103"/>
                      <a:pt x="204" y="104"/>
                      <a:pt x="195" y="104"/>
                    </a:cubicBezTo>
                    <a:cubicBezTo>
                      <a:pt x="249" y="265"/>
                      <a:pt x="249" y="265"/>
                      <a:pt x="249" y="265"/>
                    </a:cubicBezTo>
                    <a:cubicBezTo>
                      <a:pt x="264" y="215"/>
                      <a:pt x="264" y="215"/>
                      <a:pt x="264" y="215"/>
                    </a:cubicBezTo>
                    <a:cubicBezTo>
                      <a:pt x="272" y="196"/>
                      <a:pt x="275" y="180"/>
                      <a:pt x="275" y="167"/>
                    </a:cubicBezTo>
                    <a:close/>
                    <a:moveTo>
                      <a:pt x="177" y="188"/>
                    </a:moveTo>
                    <a:cubicBezTo>
                      <a:pt x="132" y="318"/>
                      <a:pt x="132" y="318"/>
                      <a:pt x="132" y="318"/>
                    </a:cubicBezTo>
                    <a:cubicBezTo>
                      <a:pt x="146" y="322"/>
                      <a:pt x="160" y="324"/>
                      <a:pt x="174" y="324"/>
                    </a:cubicBezTo>
                    <a:cubicBezTo>
                      <a:pt x="192" y="324"/>
                      <a:pt x="209" y="321"/>
                      <a:pt x="224" y="316"/>
                    </a:cubicBezTo>
                    <a:cubicBezTo>
                      <a:pt x="224" y="315"/>
                      <a:pt x="223" y="314"/>
                      <a:pt x="223" y="314"/>
                    </a:cubicBezTo>
                    <a:lnTo>
                      <a:pt x="177" y="188"/>
                    </a:lnTo>
                    <a:close/>
                    <a:moveTo>
                      <a:pt x="306" y="103"/>
                    </a:moveTo>
                    <a:cubicBezTo>
                      <a:pt x="306" y="107"/>
                      <a:pt x="307" y="113"/>
                      <a:pt x="307" y="118"/>
                    </a:cubicBezTo>
                    <a:cubicBezTo>
                      <a:pt x="307" y="133"/>
                      <a:pt x="304" y="150"/>
                      <a:pt x="295" y="172"/>
                    </a:cubicBezTo>
                    <a:cubicBezTo>
                      <a:pt x="250" y="304"/>
                      <a:pt x="250" y="304"/>
                      <a:pt x="250" y="304"/>
                    </a:cubicBezTo>
                    <a:cubicBezTo>
                      <a:pt x="294" y="278"/>
                      <a:pt x="324" y="230"/>
                      <a:pt x="324" y="174"/>
                    </a:cubicBezTo>
                    <a:cubicBezTo>
                      <a:pt x="324" y="148"/>
                      <a:pt x="317" y="124"/>
                      <a:pt x="306" y="103"/>
                    </a:cubicBezTo>
                    <a:close/>
                    <a:moveTo>
                      <a:pt x="0" y="174"/>
                    </a:moveTo>
                    <a:cubicBezTo>
                      <a:pt x="0" y="271"/>
                      <a:pt x="78" y="349"/>
                      <a:pt x="174" y="349"/>
                    </a:cubicBezTo>
                    <a:cubicBezTo>
                      <a:pt x="271" y="349"/>
                      <a:pt x="349" y="271"/>
                      <a:pt x="349" y="174"/>
                    </a:cubicBezTo>
                    <a:cubicBezTo>
                      <a:pt x="349" y="78"/>
                      <a:pt x="271" y="0"/>
                      <a:pt x="174" y="0"/>
                    </a:cubicBezTo>
                    <a:cubicBezTo>
                      <a:pt x="78" y="0"/>
                      <a:pt x="0" y="78"/>
                      <a:pt x="0" y="174"/>
                    </a:cubicBezTo>
                    <a:close/>
                    <a:moveTo>
                      <a:pt x="8" y="174"/>
                    </a:moveTo>
                    <a:cubicBezTo>
                      <a:pt x="8" y="83"/>
                      <a:pt x="83" y="8"/>
                      <a:pt x="174" y="8"/>
                    </a:cubicBezTo>
                    <a:cubicBezTo>
                      <a:pt x="266" y="8"/>
                      <a:pt x="341" y="83"/>
                      <a:pt x="341" y="174"/>
                    </a:cubicBezTo>
                    <a:cubicBezTo>
                      <a:pt x="341" y="266"/>
                      <a:pt x="266" y="341"/>
                      <a:pt x="174" y="341"/>
                    </a:cubicBezTo>
                    <a:cubicBezTo>
                      <a:pt x="83" y="341"/>
                      <a:pt x="8" y="266"/>
                      <a:pt x="8" y="174"/>
                    </a:cubicBezTo>
                    <a:close/>
                    <a:moveTo>
                      <a:pt x="517" y="193"/>
                    </a:moveTo>
                    <a:cubicBezTo>
                      <a:pt x="540" y="124"/>
                      <a:pt x="540" y="124"/>
                      <a:pt x="540" y="124"/>
                    </a:cubicBezTo>
                    <a:cubicBezTo>
                      <a:pt x="547" y="104"/>
                      <a:pt x="544" y="98"/>
                      <a:pt x="522" y="98"/>
                    </a:cubicBezTo>
                    <a:cubicBezTo>
                      <a:pt x="522" y="91"/>
                      <a:pt x="522" y="91"/>
                      <a:pt x="522" y="91"/>
                    </a:cubicBezTo>
                    <a:cubicBezTo>
                      <a:pt x="586" y="91"/>
                      <a:pt x="586" y="91"/>
                      <a:pt x="586" y="91"/>
                    </a:cubicBezTo>
                    <a:cubicBezTo>
                      <a:pt x="586" y="98"/>
                      <a:pt x="586" y="98"/>
                      <a:pt x="586" y="98"/>
                    </a:cubicBezTo>
                    <a:cubicBezTo>
                      <a:pt x="565" y="98"/>
                      <a:pt x="560" y="103"/>
                      <a:pt x="551" y="128"/>
                    </a:cubicBezTo>
                    <a:cubicBezTo>
                      <a:pt x="512" y="244"/>
                      <a:pt x="512" y="244"/>
                      <a:pt x="512" y="244"/>
                    </a:cubicBezTo>
                    <a:cubicBezTo>
                      <a:pt x="508" y="244"/>
                      <a:pt x="508" y="244"/>
                      <a:pt x="508" y="244"/>
                    </a:cubicBezTo>
                    <a:cubicBezTo>
                      <a:pt x="474" y="138"/>
                      <a:pt x="474" y="138"/>
                      <a:pt x="474" y="138"/>
                    </a:cubicBezTo>
                    <a:cubicBezTo>
                      <a:pt x="438" y="244"/>
                      <a:pt x="438" y="244"/>
                      <a:pt x="438" y="244"/>
                    </a:cubicBezTo>
                    <a:cubicBezTo>
                      <a:pt x="434" y="244"/>
                      <a:pt x="434" y="244"/>
                      <a:pt x="434" y="244"/>
                    </a:cubicBezTo>
                    <a:cubicBezTo>
                      <a:pt x="396" y="128"/>
                      <a:pt x="396" y="128"/>
                      <a:pt x="396" y="128"/>
                    </a:cubicBezTo>
                    <a:cubicBezTo>
                      <a:pt x="388" y="103"/>
                      <a:pt x="383" y="98"/>
                      <a:pt x="363" y="98"/>
                    </a:cubicBezTo>
                    <a:cubicBezTo>
                      <a:pt x="363" y="91"/>
                      <a:pt x="363" y="91"/>
                      <a:pt x="363" y="91"/>
                    </a:cubicBezTo>
                    <a:cubicBezTo>
                      <a:pt x="438" y="91"/>
                      <a:pt x="438" y="91"/>
                      <a:pt x="438" y="91"/>
                    </a:cubicBezTo>
                    <a:cubicBezTo>
                      <a:pt x="438" y="98"/>
                      <a:pt x="438" y="98"/>
                      <a:pt x="438" y="98"/>
                    </a:cubicBezTo>
                    <a:cubicBezTo>
                      <a:pt x="418" y="98"/>
                      <a:pt x="413" y="103"/>
                      <a:pt x="420" y="124"/>
                    </a:cubicBezTo>
                    <a:cubicBezTo>
                      <a:pt x="443" y="193"/>
                      <a:pt x="443" y="193"/>
                      <a:pt x="443" y="193"/>
                    </a:cubicBezTo>
                    <a:cubicBezTo>
                      <a:pt x="477" y="91"/>
                      <a:pt x="477" y="91"/>
                      <a:pt x="477" y="91"/>
                    </a:cubicBezTo>
                    <a:cubicBezTo>
                      <a:pt x="483" y="91"/>
                      <a:pt x="483" y="91"/>
                      <a:pt x="483" y="91"/>
                    </a:cubicBezTo>
                    <a:lnTo>
                      <a:pt x="517" y="193"/>
                    </a:lnTo>
                    <a:close/>
                    <a:moveTo>
                      <a:pt x="632" y="242"/>
                    </a:moveTo>
                    <a:cubicBezTo>
                      <a:pt x="595" y="242"/>
                      <a:pt x="564" y="215"/>
                      <a:pt x="564" y="181"/>
                    </a:cubicBezTo>
                    <a:cubicBezTo>
                      <a:pt x="564" y="148"/>
                      <a:pt x="595" y="121"/>
                      <a:pt x="632" y="121"/>
                    </a:cubicBezTo>
                    <a:cubicBezTo>
                      <a:pt x="669" y="121"/>
                      <a:pt x="700" y="148"/>
                      <a:pt x="700" y="181"/>
                    </a:cubicBezTo>
                    <a:cubicBezTo>
                      <a:pt x="700" y="215"/>
                      <a:pt x="669" y="242"/>
                      <a:pt x="632" y="242"/>
                    </a:cubicBezTo>
                    <a:close/>
                    <a:moveTo>
                      <a:pt x="632" y="131"/>
                    </a:moveTo>
                    <a:cubicBezTo>
                      <a:pt x="601" y="131"/>
                      <a:pt x="590" y="159"/>
                      <a:pt x="590" y="181"/>
                    </a:cubicBezTo>
                    <a:cubicBezTo>
                      <a:pt x="590" y="204"/>
                      <a:pt x="601" y="232"/>
                      <a:pt x="632" y="232"/>
                    </a:cubicBezTo>
                    <a:cubicBezTo>
                      <a:pt x="663" y="232"/>
                      <a:pt x="674" y="204"/>
                      <a:pt x="674" y="181"/>
                    </a:cubicBezTo>
                    <a:cubicBezTo>
                      <a:pt x="674" y="159"/>
                      <a:pt x="663" y="131"/>
                      <a:pt x="632" y="131"/>
                    </a:cubicBezTo>
                    <a:close/>
                    <a:moveTo>
                      <a:pt x="1046" y="231"/>
                    </a:moveTo>
                    <a:cubicBezTo>
                      <a:pt x="1046" y="238"/>
                      <a:pt x="1046" y="238"/>
                      <a:pt x="1046" y="238"/>
                    </a:cubicBezTo>
                    <a:cubicBezTo>
                      <a:pt x="968" y="238"/>
                      <a:pt x="968" y="238"/>
                      <a:pt x="968" y="238"/>
                    </a:cubicBezTo>
                    <a:cubicBezTo>
                      <a:pt x="968" y="231"/>
                      <a:pt x="968" y="231"/>
                      <a:pt x="968" y="231"/>
                    </a:cubicBezTo>
                    <a:cubicBezTo>
                      <a:pt x="991" y="231"/>
                      <a:pt x="995" y="225"/>
                      <a:pt x="995" y="192"/>
                    </a:cubicBezTo>
                    <a:cubicBezTo>
                      <a:pt x="995" y="137"/>
                      <a:pt x="995" y="137"/>
                      <a:pt x="995" y="137"/>
                    </a:cubicBezTo>
                    <a:cubicBezTo>
                      <a:pt x="995" y="104"/>
                      <a:pt x="991" y="98"/>
                      <a:pt x="968" y="98"/>
                    </a:cubicBezTo>
                    <a:cubicBezTo>
                      <a:pt x="968" y="91"/>
                      <a:pt x="968" y="91"/>
                      <a:pt x="968" y="91"/>
                    </a:cubicBezTo>
                    <a:cubicBezTo>
                      <a:pt x="1038" y="91"/>
                      <a:pt x="1038" y="91"/>
                      <a:pt x="1038" y="91"/>
                    </a:cubicBezTo>
                    <a:cubicBezTo>
                      <a:pt x="1073" y="91"/>
                      <a:pt x="1092" y="109"/>
                      <a:pt x="1092" y="133"/>
                    </a:cubicBezTo>
                    <a:cubicBezTo>
                      <a:pt x="1092" y="157"/>
                      <a:pt x="1073" y="175"/>
                      <a:pt x="1038" y="175"/>
                    </a:cubicBezTo>
                    <a:cubicBezTo>
                      <a:pt x="1019" y="175"/>
                      <a:pt x="1019" y="175"/>
                      <a:pt x="1019" y="175"/>
                    </a:cubicBezTo>
                    <a:cubicBezTo>
                      <a:pt x="1019" y="192"/>
                      <a:pt x="1019" y="192"/>
                      <a:pt x="1019" y="192"/>
                    </a:cubicBezTo>
                    <a:cubicBezTo>
                      <a:pt x="1019" y="225"/>
                      <a:pt x="1023" y="231"/>
                      <a:pt x="1046" y="231"/>
                    </a:cubicBezTo>
                    <a:close/>
                    <a:moveTo>
                      <a:pt x="1038" y="104"/>
                    </a:moveTo>
                    <a:cubicBezTo>
                      <a:pt x="1019" y="104"/>
                      <a:pt x="1019" y="104"/>
                      <a:pt x="1019" y="104"/>
                    </a:cubicBezTo>
                    <a:cubicBezTo>
                      <a:pt x="1019" y="163"/>
                      <a:pt x="1019" y="163"/>
                      <a:pt x="1019" y="163"/>
                    </a:cubicBezTo>
                    <a:cubicBezTo>
                      <a:pt x="1038" y="163"/>
                      <a:pt x="1038" y="163"/>
                      <a:pt x="1038" y="163"/>
                    </a:cubicBezTo>
                    <a:cubicBezTo>
                      <a:pt x="1057" y="163"/>
                      <a:pt x="1066" y="149"/>
                      <a:pt x="1066" y="133"/>
                    </a:cubicBezTo>
                    <a:cubicBezTo>
                      <a:pt x="1066" y="117"/>
                      <a:pt x="1057" y="104"/>
                      <a:pt x="1038" y="104"/>
                    </a:cubicBezTo>
                    <a:close/>
                    <a:moveTo>
                      <a:pt x="1325" y="206"/>
                    </a:moveTo>
                    <a:cubicBezTo>
                      <a:pt x="1323" y="212"/>
                      <a:pt x="1323" y="212"/>
                      <a:pt x="1323" y="212"/>
                    </a:cubicBezTo>
                    <a:cubicBezTo>
                      <a:pt x="1320" y="223"/>
                      <a:pt x="1317" y="228"/>
                      <a:pt x="1292" y="228"/>
                    </a:cubicBezTo>
                    <a:cubicBezTo>
                      <a:pt x="1288" y="228"/>
                      <a:pt x="1288" y="228"/>
                      <a:pt x="1288" y="228"/>
                    </a:cubicBezTo>
                    <a:cubicBezTo>
                      <a:pt x="1270" y="228"/>
                      <a:pt x="1267" y="223"/>
                      <a:pt x="1267" y="199"/>
                    </a:cubicBezTo>
                    <a:cubicBezTo>
                      <a:pt x="1267" y="184"/>
                      <a:pt x="1267" y="184"/>
                      <a:pt x="1267" y="184"/>
                    </a:cubicBezTo>
                    <a:cubicBezTo>
                      <a:pt x="1294" y="184"/>
                      <a:pt x="1296" y="186"/>
                      <a:pt x="1296" y="204"/>
                    </a:cubicBezTo>
                    <a:cubicBezTo>
                      <a:pt x="1302" y="204"/>
                      <a:pt x="1302" y="204"/>
                      <a:pt x="1302" y="204"/>
                    </a:cubicBezTo>
                    <a:cubicBezTo>
                      <a:pt x="1302" y="153"/>
                      <a:pt x="1302" y="153"/>
                      <a:pt x="1302" y="153"/>
                    </a:cubicBezTo>
                    <a:cubicBezTo>
                      <a:pt x="1296" y="153"/>
                      <a:pt x="1296" y="153"/>
                      <a:pt x="1296" y="153"/>
                    </a:cubicBezTo>
                    <a:cubicBezTo>
                      <a:pt x="1296" y="171"/>
                      <a:pt x="1294" y="173"/>
                      <a:pt x="1267" y="173"/>
                    </a:cubicBezTo>
                    <a:cubicBezTo>
                      <a:pt x="1267" y="135"/>
                      <a:pt x="1267" y="135"/>
                      <a:pt x="1267" y="135"/>
                    </a:cubicBezTo>
                    <a:cubicBezTo>
                      <a:pt x="1286" y="135"/>
                      <a:pt x="1286" y="135"/>
                      <a:pt x="1286" y="135"/>
                    </a:cubicBezTo>
                    <a:cubicBezTo>
                      <a:pt x="1310" y="135"/>
                      <a:pt x="1313" y="139"/>
                      <a:pt x="1317" y="151"/>
                    </a:cubicBezTo>
                    <a:cubicBezTo>
                      <a:pt x="1318" y="157"/>
                      <a:pt x="1318" y="157"/>
                      <a:pt x="1318" y="157"/>
                    </a:cubicBezTo>
                    <a:cubicBezTo>
                      <a:pt x="1324" y="157"/>
                      <a:pt x="1324" y="157"/>
                      <a:pt x="1324" y="157"/>
                    </a:cubicBezTo>
                    <a:cubicBezTo>
                      <a:pt x="1321" y="125"/>
                      <a:pt x="1321" y="125"/>
                      <a:pt x="1321" y="125"/>
                    </a:cubicBezTo>
                    <a:cubicBezTo>
                      <a:pt x="1222" y="125"/>
                      <a:pt x="1222" y="125"/>
                      <a:pt x="1222" y="125"/>
                    </a:cubicBezTo>
                    <a:cubicBezTo>
                      <a:pt x="1222" y="132"/>
                      <a:pt x="1222" y="132"/>
                      <a:pt x="1222" y="132"/>
                    </a:cubicBezTo>
                    <a:cubicBezTo>
                      <a:pt x="1241" y="132"/>
                      <a:pt x="1244" y="136"/>
                      <a:pt x="1244" y="160"/>
                    </a:cubicBezTo>
                    <a:cubicBezTo>
                      <a:pt x="1244" y="203"/>
                      <a:pt x="1244" y="203"/>
                      <a:pt x="1244" y="203"/>
                    </a:cubicBezTo>
                    <a:cubicBezTo>
                      <a:pt x="1244" y="225"/>
                      <a:pt x="1241" y="231"/>
                      <a:pt x="1226" y="231"/>
                    </a:cubicBezTo>
                    <a:cubicBezTo>
                      <a:pt x="1212" y="229"/>
                      <a:pt x="1202" y="222"/>
                      <a:pt x="1189" y="207"/>
                    </a:cubicBezTo>
                    <a:cubicBezTo>
                      <a:pt x="1173" y="190"/>
                      <a:pt x="1173" y="190"/>
                      <a:pt x="1173" y="190"/>
                    </a:cubicBezTo>
                    <a:cubicBezTo>
                      <a:pt x="1194" y="186"/>
                      <a:pt x="1205" y="173"/>
                      <a:pt x="1205" y="158"/>
                    </a:cubicBezTo>
                    <a:cubicBezTo>
                      <a:pt x="1205" y="139"/>
                      <a:pt x="1190" y="125"/>
                      <a:pt x="1160" y="125"/>
                    </a:cubicBezTo>
                    <a:cubicBezTo>
                      <a:pt x="1100" y="125"/>
                      <a:pt x="1100" y="125"/>
                      <a:pt x="1100" y="125"/>
                    </a:cubicBezTo>
                    <a:cubicBezTo>
                      <a:pt x="1100" y="132"/>
                      <a:pt x="1100" y="132"/>
                      <a:pt x="1100" y="132"/>
                    </a:cubicBezTo>
                    <a:cubicBezTo>
                      <a:pt x="1119" y="132"/>
                      <a:pt x="1122" y="136"/>
                      <a:pt x="1122" y="160"/>
                    </a:cubicBezTo>
                    <a:cubicBezTo>
                      <a:pt x="1122" y="203"/>
                      <a:pt x="1122" y="203"/>
                      <a:pt x="1122" y="203"/>
                    </a:cubicBezTo>
                    <a:cubicBezTo>
                      <a:pt x="1122" y="227"/>
                      <a:pt x="1119" y="232"/>
                      <a:pt x="1100" y="232"/>
                    </a:cubicBezTo>
                    <a:cubicBezTo>
                      <a:pt x="1100" y="238"/>
                      <a:pt x="1100" y="238"/>
                      <a:pt x="1100" y="238"/>
                    </a:cubicBezTo>
                    <a:cubicBezTo>
                      <a:pt x="1168" y="238"/>
                      <a:pt x="1168" y="238"/>
                      <a:pt x="1168" y="238"/>
                    </a:cubicBezTo>
                    <a:cubicBezTo>
                      <a:pt x="1168" y="232"/>
                      <a:pt x="1168" y="232"/>
                      <a:pt x="1168" y="232"/>
                    </a:cubicBezTo>
                    <a:cubicBezTo>
                      <a:pt x="1149" y="232"/>
                      <a:pt x="1146" y="227"/>
                      <a:pt x="1146" y="203"/>
                    </a:cubicBezTo>
                    <a:cubicBezTo>
                      <a:pt x="1146" y="191"/>
                      <a:pt x="1146" y="191"/>
                      <a:pt x="1146" y="191"/>
                    </a:cubicBezTo>
                    <a:cubicBezTo>
                      <a:pt x="1151" y="191"/>
                      <a:pt x="1151" y="191"/>
                      <a:pt x="1151" y="191"/>
                    </a:cubicBezTo>
                    <a:cubicBezTo>
                      <a:pt x="1189" y="238"/>
                      <a:pt x="1189" y="238"/>
                      <a:pt x="1189" y="238"/>
                    </a:cubicBezTo>
                    <a:cubicBezTo>
                      <a:pt x="1328" y="238"/>
                      <a:pt x="1328" y="238"/>
                      <a:pt x="1328" y="238"/>
                    </a:cubicBezTo>
                    <a:cubicBezTo>
                      <a:pt x="1330" y="206"/>
                      <a:pt x="1330" y="206"/>
                      <a:pt x="1330" y="206"/>
                    </a:cubicBezTo>
                    <a:lnTo>
                      <a:pt x="1325" y="206"/>
                    </a:lnTo>
                    <a:close/>
                    <a:moveTo>
                      <a:pt x="1146" y="180"/>
                    </a:moveTo>
                    <a:cubicBezTo>
                      <a:pt x="1146" y="135"/>
                      <a:pt x="1146" y="135"/>
                      <a:pt x="1146" y="135"/>
                    </a:cubicBezTo>
                    <a:cubicBezTo>
                      <a:pt x="1159" y="135"/>
                      <a:pt x="1159" y="135"/>
                      <a:pt x="1159" y="135"/>
                    </a:cubicBezTo>
                    <a:cubicBezTo>
                      <a:pt x="1175" y="135"/>
                      <a:pt x="1181" y="146"/>
                      <a:pt x="1181" y="158"/>
                    </a:cubicBezTo>
                    <a:cubicBezTo>
                      <a:pt x="1181" y="170"/>
                      <a:pt x="1175" y="180"/>
                      <a:pt x="1159" y="180"/>
                    </a:cubicBezTo>
                    <a:lnTo>
                      <a:pt x="1146" y="180"/>
                    </a:lnTo>
                    <a:close/>
                    <a:moveTo>
                      <a:pt x="1394" y="242"/>
                    </a:moveTo>
                    <a:cubicBezTo>
                      <a:pt x="1380" y="242"/>
                      <a:pt x="1368" y="235"/>
                      <a:pt x="1363" y="231"/>
                    </a:cubicBezTo>
                    <a:cubicBezTo>
                      <a:pt x="1362" y="233"/>
                      <a:pt x="1359" y="238"/>
                      <a:pt x="1358" y="242"/>
                    </a:cubicBezTo>
                    <a:cubicBezTo>
                      <a:pt x="1351" y="242"/>
                      <a:pt x="1351" y="242"/>
                      <a:pt x="1351" y="242"/>
                    </a:cubicBezTo>
                    <a:cubicBezTo>
                      <a:pt x="1351" y="196"/>
                      <a:pt x="1351" y="196"/>
                      <a:pt x="1351" y="196"/>
                    </a:cubicBezTo>
                    <a:cubicBezTo>
                      <a:pt x="1358" y="196"/>
                      <a:pt x="1358" y="196"/>
                      <a:pt x="1358" y="196"/>
                    </a:cubicBezTo>
                    <a:cubicBezTo>
                      <a:pt x="1361" y="218"/>
                      <a:pt x="1376" y="231"/>
                      <a:pt x="1396" y="231"/>
                    </a:cubicBezTo>
                    <a:cubicBezTo>
                      <a:pt x="1407" y="231"/>
                      <a:pt x="1416" y="225"/>
                      <a:pt x="1416" y="215"/>
                    </a:cubicBezTo>
                    <a:cubicBezTo>
                      <a:pt x="1416" y="206"/>
                      <a:pt x="1408" y="199"/>
                      <a:pt x="1394" y="193"/>
                    </a:cubicBezTo>
                    <a:cubicBezTo>
                      <a:pt x="1375" y="184"/>
                      <a:pt x="1375" y="184"/>
                      <a:pt x="1375" y="184"/>
                    </a:cubicBezTo>
                    <a:cubicBezTo>
                      <a:pt x="1362" y="177"/>
                      <a:pt x="1351" y="166"/>
                      <a:pt x="1351" y="151"/>
                    </a:cubicBezTo>
                    <a:cubicBezTo>
                      <a:pt x="1351" y="135"/>
                      <a:pt x="1367" y="121"/>
                      <a:pt x="1388" y="121"/>
                    </a:cubicBezTo>
                    <a:cubicBezTo>
                      <a:pt x="1399" y="121"/>
                      <a:pt x="1408" y="125"/>
                      <a:pt x="1414" y="130"/>
                    </a:cubicBezTo>
                    <a:cubicBezTo>
                      <a:pt x="1416" y="129"/>
                      <a:pt x="1417" y="125"/>
                      <a:pt x="1418" y="121"/>
                    </a:cubicBezTo>
                    <a:cubicBezTo>
                      <a:pt x="1425" y="121"/>
                      <a:pt x="1425" y="121"/>
                      <a:pt x="1425" y="121"/>
                    </a:cubicBezTo>
                    <a:cubicBezTo>
                      <a:pt x="1425" y="161"/>
                      <a:pt x="1425" y="161"/>
                      <a:pt x="1425" y="161"/>
                    </a:cubicBezTo>
                    <a:cubicBezTo>
                      <a:pt x="1418" y="161"/>
                      <a:pt x="1418" y="161"/>
                      <a:pt x="1418" y="161"/>
                    </a:cubicBezTo>
                    <a:cubicBezTo>
                      <a:pt x="1415" y="145"/>
                      <a:pt x="1407" y="132"/>
                      <a:pt x="1389" y="132"/>
                    </a:cubicBezTo>
                    <a:cubicBezTo>
                      <a:pt x="1379" y="132"/>
                      <a:pt x="1370" y="137"/>
                      <a:pt x="1370" y="146"/>
                    </a:cubicBezTo>
                    <a:cubicBezTo>
                      <a:pt x="1370" y="154"/>
                      <a:pt x="1377" y="159"/>
                      <a:pt x="1394" y="167"/>
                    </a:cubicBezTo>
                    <a:cubicBezTo>
                      <a:pt x="1412" y="176"/>
                      <a:pt x="1412" y="176"/>
                      <a:pt x="1412" y="176"/>
                    </a:cubicBezTo>
                    <a:cubicBezTo>
                      <a:pt x="1429" y="184"/>
                      <a:pt x="1435" y="196"/>
                      <a:pt x="1435" y="206"/>
                    </a:cubicBezTo>
                    <a:cubicBezTo>
                      <a:pt x="1435" y="228"/>
                      <a:pt x="1416" y="242"/>
                      <a:pt x="1394" y="242"/>
                    </a:cubicBezTo>
                    <a:close/>
                    <a:moveTo>
                      <a:pt x="1498" y="242"/>
                    </a:moveTo>
                    <a:cubicBezTo>
                      <a:pt x="1484" y="242"/>
                      <a:pt x="1473" y="235"/>
                      <a:pt x="1468" y="231"/>
                    </a:cubicBezTo>
                    <a:cubicBezTo>
                      <a:pt x="1466" y="233"/>
                      <a:pt x="1463" y="238"/>
                      <a:pt x="1462" y="242"/>
                    </a:cubicBezTo>
                    <a:cubicBezTo>
                      <a:pt x="1456" y="242"/>
                      <a:pt x="1456" y="242"/>
                      <a:pt x="1456" y="242"/>
                    </a:cubicBezTo>
                    <a:cubicBezTo>
                      <a:pt x="1456" y="196"/>
                      <a:pt x="1456" y="196"/>
                      <a:pt x="1456" y="196"/>
                    </a:cubicBezTo>
                    <a:cubicBezTo>
                      <a:pt x="1462" y="196"/>
                      <a:pt x="1462" y="196"/>
                      <a:pt x="1462" y="196"/>
                    </a:cubicBezTo>
                    <a:cubicBezTo>
                      <a:pt x="1465" y="218"/>
                      <a:pt x="1481" y="231"/>
                      <a:pt x="1501" y="231"/>
                    </a:cubicBezTo>
                    <a:cubicBezTo>
                      <a:pt x="1512" y="231"/>
                      <a:pt x="1520" y="225"/>
                      <a:pt x="1520" y="215"/>
                    </a:cubicBezTo>
                    <a:cubicBezTo>
                      <a:pt x="1520" y="206"/>
                      <a:pt x="1513" y="199"/>
                      <a:pt x="1499" y="193"/>
                    </a:cubicBezTo>
                    <a:cubicBezTo>
                      <a:pt x="1479" y="184"/>
                      <a:pt x="1479" y="184"/>
                      <a:pt x="1479" y="184"/>
                    </a:cubicBezTo>
                    <a:cubicBezTo>
                      <a:pt x="1466" y="177"/>
                      <a:pt x="1456" y="166"/>
                      <a:pt x="1456" y="151"/>
                    </a:cubicBezTo>
                    <a:cubicBezTo>
                      <a:pt x="1456" y="135"/>
                      <a:pt x="1471" y="121"/>
                      <a:pt x="1492" y="121"/>
                    </a:cubicBezTo>
                    <a:cubicBezTo>
                      <a:pt x="1503" y="121"/>
                      <a:pt x="1513" y="125"/>
                      <a:pt x="1518" y="130"/>
                    </a:cubicBezTo>
                    <a:cubicBezTo>
                      <a:pt x="1520" y="129"/>
                      <a:pt x="1522" y="125"/>
                      <a:pt x="1523" y="121"/>
                    </a:cubicBezTo>
                    <a:cubicBezTo>
                      <a:pt x="1529" y="121"/>
                      <a:pt x="1529" y="121"/>
                      <a:pt x="1529" y="121"/>
                    </a:cubicBezTo>
                    <a:cubicBezTo>
                      <a:pt x="1529" y="161"/>
                      <a:pt x="1529" y="161"/>
                      <a:pt x="1529" y="161"/>
                    </a:cubicBezTo>
                    <a:cubicBezTo>
                      <a:pt x="1522" y="161"/>
                      <a:pt x="1522" y="161"/>
                      <a:pt x="1522" y="161"/>
                    </a:cubicBezTo>
                    <a:cubicBezTo>
                      <a:pt x="1520" y="145"/>
                      <a:pt x="1511" y="132"/>
                      <a:pt x="1493" y="132"/>
                    </a:cubicBezTo>
                    <a:cubicBezTo>
                      <a:pt x="1483" y="132"/>
                      <a:pt x="1475" y="137"/>
                      <a:pt x="1475" y="146"/>
                    </a:cubicBezTo>
                    <a:cubicBezTo>
                      <a:pt x="1475" y="154"/>
                      <a:pt x="1482" y="159"/>
                      <a:pt x="1498" y="167"/>
                    </a:cubicBezTo>
                    <a:cubicBezTo>
                      <a:pt x="1517" y="176"/>
                      <a:pt x="1517" y="176"/>
                      <a:pt x="1517" y="176"/>
                    </a:cubicBezTo>
                    <a:cubicBezTo>
                      <a:pt x="1533" y="184"/>
                      <a:pt x="1539" y="196"/>
                      <a:pt x="1539" y="206"/>
                    </a:cubicBezTo>
                    <a:cubicBezTo>
                      <a:pt x="1539" y="228"/>
                      <a:pt x="1521" y="242"/>
                      <a:pt x="1498" y="2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031" name="Picture 7" descr="http://yuaner.tw/slide-make-a-website/images/drupal_logo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244" y="2616013"/>
                <a:ext cx="372832" cy="451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https://www.openshift.com/images/logos/openshift_enterprise_gray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2487" y="2688400"/>
                <a:ext cx="1135541" cy="2885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11" descr="http://www.altoros.com/blog/wp-content/uploads/2015/06/CloudFoundry-logo-300x300-300x300.png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5439" y="2550013"/>
                <a:ext cx="565341" cy="56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8204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33962" y="478636"/>
            <a:ext cx="656923" cy="656923"/>
            <a:chOff x="457580" y="4622691"/>
            <a:chExt cx="657017" cy="657017"/>
          </a:xfrm>
        </p:grpSpPr>
        <p:sp>
          <p:nvSpPr>
            <p:cNvPr id="36" name="Oval 35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Extend on-premises data and apps</a:t>
            </a:r>
          </a:p>
        </p:txBody>
      </p:sp>
      <p:sp useBgFill="1">
        <p:nvSpPr>
          <p:cNvPr id="39" name="Rectangle 38"/>
          <p:cNvSpPr/>
          <p:nvPr/>
        </p:nvSpPr>
        <p:spPr bwMode="auto">
          <a:xfrm>
            <a:off x="884" y="1668687"/>
            <a:ext cx="274599" cy="532534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749" y="1771187"/>
            <a:ext cx="11733135" cy="5054718"/>
            <a:chOff x="228600" y="1546209"/>
            <a:chExt cx="11734800" cy="501396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19" name="Rectangle 18"/>
            <p:cNvSpPr/>
            <p:nvPr/>
          </p:nvSpPr>
          <p:spPr bwMode="auto">
            <a:xfrm>
              <a:off x="3985960" y="1546209"/>
              <a:ext cx="7977440" cy="501396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08" tIns="182854" rIns="365708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00" normalizeH="0" baseline="0" noProof="0" dirty="0">
                  <a:ln w="3175"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Seamless &amp; secure across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28600" y="1546209"/>
              <a:ext cx="3597638" cy="501396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82854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00" normalizeH="0" baseline="0" noProof="0" dirty="0">
                  <a:ln w="3175"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Hybrid Use Cases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1349" y="2416622"/>
              <a:ext cx="1695632" cy="3824713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7" tIns="137141" rIns="91427" bIns="9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Application Availability</a:t>
              </a:r>
            </a:p>
            <a:p>
              <a:pPr marL="0" marR="0" lvl="0" indent="0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Bottomless Storage</a:t>
              </a:r>
            </a:p>
            <a:p>
              <a:pPr marL="0" marR="0" lvl="0" indent="0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Identity Management</a:t>
              </a:r>
            </a:p>
            <a:p>
              <a:pPr marL="0" marR="0" lvl="0" indent="0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Full hybrid applications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20463" y="2905330"/>
            <a:ext cx="1521109" cy="3333866"/>
            <a:chOff x="2694060" y="2236771"/>
            <a:chExt cx="1765330" cy="3869131"/>
          </a:xfrm>
          <a:solidFill>
            <a:schemeClr val="tx1"/>
          </a:solidFill>
        </p:grpSpPr>
        <p:grpSp>
          <p:nvGrpSpPr>
            <p:cNvPr id="44" name="Group 43"/>
            <p:cNvGrpSpPr/>
            <p:nvPr/>
          </p:nvGrpSpPr>
          <p:grpSpPr>
            <a:xfrm>
              <a:off x="2694060" y="2236771"/>
              <a:ext cx="1438568" cy="3869131"/>
              <a:chOff x="1562842" y="1917599"/>
              <a:chExt cx="1197872" cy="3221762"/>
            </a:xfrm>
            <a:grpFill/>
          </p:grpSpPr>
          <p:grpSp>
            <p:nvGrpSpPr>
              <p:cNvPr id="46" name="Group 45"/>
              <p:cNvGrpSpPr/>
              <p:nvPr/>
            </p:nvGrpSpPr>
            <p:grpSpPr>
              <a:xfrm>
                <a:off x="1673173" y="3734422"/>
                <a:ext cx="1087541" cy="1404939"/>
                <a:chOff x="5426075" y="3095625"/>
                <a:chExt cx="1811338" cy="2339976"/>
              </a:xfrm>
              <a:grpFill/>
            </p:grpSpPr>
            <p:sp>
              <p:nvSpPr>
                <p:cNvPr id="54" name="Freeform 5"/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5" name="Freeform 6"/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6" name="Freeform 7"/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7" name="Freeform 8"/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8" name="Freeform 9"/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1562842" y="1917599"/>
                <a:ext cx="1043833" cy="1245529"/>
                <a:chOff x="1193801" y="2890838"/>
                <a:chExt cx="2062163" cy="2460625"/>
              </a:xfrm>
              <a:grpFill/>
            </p:grpSpPr>
            <p:sp>
              <p:nvSpPr>
                <p:cNvPr id="50" name="Freeform 13"/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1" name="Freeform 14"/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2" name="Freeform 15"/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3" name="Freeform 16"/>
                <p:cNvSpPr>
                  <a:spLocks noEditPoints="1"/>
                </p:cNvSpPr>
                <p:nvPr/>
              </p:nvSpPr>
              <p:spPr bwMode="auto">
                <a:xfrm>
                  <a:off x="1193801" y="2890838"/>
                  <a:ext cx="779463" cy="685800"/>
                </a:xfrm>
                <a:custGeom>
                  <a:avLst/>
                  <a:gdLst>
                    <a:gd name="T0" fmla="*/ 161 w 207"/>
                    <a:gd name="T1" fmla="*/ 49 h 182"/>
                    <a:gd name="T2" fmla="*/ 197 w 207"/>
                    <a:gd name="T3" fmla="*/ 49 h 182"/>
                    <a:gd name="T4" fmla="*/ 207 w 207"/>
                    <a:gd name="T5" fmla="*/ 60 h 182"/>
                    <a:gd name="T6" fmla="*/ 207 w 207"/>
                    <a:gd name="T7" fmla="*/ 110 h 182"/>
                    <a:gd name="T8" fmla="*/ 197 w 207"/>
                    <a:gd name="T9" fmla="*/ 121 h 182"/>
                    <a:gd name="T10" fmla="*/ 197 w 207"/>
                    <a:gd name="T11" fmla="*/ 156 h 182"/>
                    <a:gd name="T12" fmla="*/ 186 w 207"/>
                    <a:gd name="T13" fmla="*/ 167 h 182"/>
                    <a:gd name="T14" fmla="*/ 171 w 207"/>
                    <a:gd name="T15" fmla="*/ 167 h 182"/>
                    <a:gd name="T16" fmla="*/ 161 w 207"/>
                    <a:gd name="T17" fmla="*/ 156 h 182"/>
                    <a:gd name="T18" fmla="*/ 161 w 207"/>
                    <a:gd name="T19" fmla="*/ 121 h 182"/>
                    <a:gd name="T20" fmla="*/ 150 w 207"/>
                    <a:gd name="T21" fmla="*/ 110 h 182"/>
                    <a:gd name="T22" fmla="*/ 150 w 207"/>
                    <a:gd name="T23" fmla="*/ 60 h 182"/>
                    <a:gd name="T24" fmla="*/ 161 w 207"/>
                    <a:gd name="T25" fmla="*/ 49 h 182"/>
                    <a:gd name="T26" fmla="*/ 10 w 207"/>
                    <a:gd name="T27" fmla="*/ 49 h 182"/>
                    <a:gd name="T28" fmla="*/ 46 w 207"/>
                    <a:gd name="T29" fmla="*/ 49 h 182"/>
                    <a:gd name="T30" fmla="*/ 56 w 207"/>
                    <a:gd name="T31" fmla="*/ 60 h 182"/>
                    <a:gd name="T32" fmla="*/ 56 w 207"/>
                    <a:gd name="T33" fmla="*/ 110 h 182"/>
                    <a:gd name="T34" fmla="*/ 46 w 207"/>
                    <a:gd name="T35" fmla="*/ 121 h 182"/>
                    <a:gd name="T36" fmla="*/ 46 w 207"/>
                    <a:gd name="T37" fmla="*/ 156 h 182"/>
                    <a:gd name="T38" fmla="*/ 36 w 207"/>
                    <a:gd name="T39" fmla="*/ 167 h 182"/>
                    <a:gd name="T40" fmla="*/ 21 w 207"/>
                    <a:gd name="T41" fmla="*/ 167 h 182"/>
                    <a:gd name="T42" fmla="*/ 10 w 207"/>
                    <a:gd name="T43" fmla="*/ 156 h 182"/>
                    <a:gd name="T44" fmla="*/ 10 w 207"/>
                    <a:gd name="T45" fmla="*/ 121 h 182"/>
                    <a:gd name="T46" fmla="*/ 0 w 207"/>
                    <a:gd name="T47" fmla="*/ 110 h 182"/>
                    <a:gd name="T48" fmla="*/ 0 w 207"/>
                    <a:gd name="T49" fmla="*/ 60 h 182"/>
                    <a:gd name="T50" fmla="*/ 10 w 207"/>
                    <a:gd name="T51" fmla="*/ 49 h 182"/>
                    <a:gd name="T52" fmla="*/ 83 w 207"/>
                    <a:gd name="T53" fmla="*/ 44 h 182"/>
                    <a:gd name="T54" fmla="*/ 124 w 207"/>
                    <a:gd name="T55" fmla="*/ 44 h 182"/>
                    <a:gd name="T56" fmla="*/ 137 w 207"/>
                    <a:gd name="T57" fmla="*/ 57 h 182"/>
                    <a:gd name="T58" fmla="*/ 137 w 207"/>
                    <a:gd name="T59" fmla="*/ 115 h 182"/>
                    <a:gd name="T60" fmla="*/ 124 w 207"/>
                    <a:gd name="T61" fmla="*/ 128 h 182"/>
                    <a:gd name="T62" fmla="*/ 124 w 207"/>
                    <a:gd name="T63" fmla="*/ 169 h 182"/>
                    <a:gd name="T64" fmla="*/ 112 w 207"/>
                    <a:gd name="T65" fmla="*/ 182 h 182"/>
                    <a:gd name="T66" fmla="*/ 95 w 207"/>
                    <a:gd name="T67" fmla="*/ 182 h 182"/>
                    <a:gd name="T68" fmla="*/ 83 w 207"/>
                    <a:gd name="T69" fmla="*/ 169 h 182"/>
                    <a:gd name="T70" fmla="*/ 83 w 207"/>
                    <a:gd name="T71" fmla="*/ 128 h 182"/>
                    <a:gd name="T72" fmla="*/ 70 w 207"/>
                    <a:gd name="T73" fmla="*/ 115 h 182"/>
                    <a:gd name="T74" fmla="*/ 70 w 207"/>
                    <a:gd name="T75" fmla="*/ 57 h 182"/>
                    <a:gd name="T76" fmla="*/ 83 w 207"/>
                    <a:gd name="T77" fmla="*/ 44 h 182"/>
                    <a:gd name="T78" fmla="*/ 179 w 207"/>
                    <a:gd name="T79" fmla="*/ 11 h 182"/>
                    <a:gd name="T80" fmla="*/ 196 w 207"/>
                    <a:gd name="T81" fmla="*/ 28 h 182"/>
                    <a:gd name="T82" fmla="*/ 179 w 207"/>
                    <a:gd name="T83" fmla="*/ 46 h 182"/>
                    <a:gd name="T84" fmla="*/ 162 w 207"/>
                    <a:gd name="T85" fmla="*/ 28 h 182"/>
                    <a:gd name="T86" fmla="*/ 179 w 207"/>
                    <a:gd name="T87" fmla="*/ 11 h 182"/>
                    <a:gd name="T88" fmla="*/ 28 w 207"/>
                    <a:gd name="T89" fmla="*/ 11 h 182"/>
                    <a:gd name="T90" fmla="*/ 45 w 207"/>
                    <a:gd name="T91" fmla="*/ 28 h 182"/>
                    <a:gd name="T92" fmla="*/ 28 w 207"/>
                    <a:gd name="T93" fmla="*/ 46 h 182"/>
                    <a:gd name="T94" fmla="*/ 11 w 207"/>
                    <a:gd name="T95" fmla="*/ 28 h 182"/>
                    <a:gd name="T96" fmla="*/ 28 w 207"/>
                    <a:gd name="T97" fmla="*/ 11 h 182"/>
                    <a:gd name="T98" fmla="*/ 103 w 207"/>
                    <a:gd name="T99" fmla="*/ 0 h 182"/>
                    <a:gd name="T100" fmla="*/ 123 w 207"/>
                    <a:gd name="T101" fmla="*/ 20 h 182"/>
                    <a:gd name="T102" fmla="*/ 103 w 207"/>
                    <a:gd name="T103" fmla="*/ 41 h 182"/>
                    <a:gd name="T104" fmla="*/ 84 w 207"/>
                    <a:gd name="T105" fmla="*/ 20 h 182"/>
                    <a:gd name="T106" fmla="*/ 103 w 207"/>
                    <a:gd name="T107" fmla="*/ 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07" h="182">
                      <a:moveTo>
                        <a:pt x="161" y="49"/>
                      </a:moveTo>
                      <a:cubicBezTo>
                        <a:pt x="161" y="49"/>
                        <a:pt x="161" y="49"/>
                        <a:pt x="197" y="49"/>
                      </a:cubicBezTo>
                      <a:cubicBezTo>
                        <a:pt x="202" y="49"/>
                        <a:pt x="207" y="54"/>
                        <a:pt x="207" y="60"/>
                      </a:cubicBezTo>
                      <a:cubicBezTo>
                        <a:pt x="207" y="60"/>
                        <a:pt x="207" y="60"/>
                        <a:pt x="207" y="110"/>
                      </a:cubicBezTo>
                      <a:cubicBezTo>
                        <a:pt x="207" y="116"/>
                        <a:pt x="202" y="121"/>
                        <a:pt x="197" y="121"/>
                      </a:cubicBezTo>
                      <a:cubicBezTo>
                        <a:pt x="197" y="121"/>
                        <a:pt x="197" y="121"/>
                        <a:pt x="197" y="156"/>
                      </a:cubicBezTo>
                      <a:cubicBezTo>
                        <a:pt x="197" y="162"/>
                        <a:pt x="192" y="167"/>
                        <a:pt x="186" y="167"/>
                      </a:cubicBezTo>
                      <a:cubicBezTo>
                        <a:pt x="186" y="167"/>
                        <a:pt x="186" y="167"/>
                        <a:pt x="171" y="167"/>
                      </a:cubicBezTo>
                      <a:cubicBezTo>
                        <a:pt x="166" y="167"/>
                        <a:pt x="161" y="162"/>
                        <a:pt x="161" y="156"/>
                      </a:cubicBezTo>
                      <a:cubicBezTo>
                        <a:pt x="161" y="156"/>
                        <a:pt x="161" y="156"/>
                        <a:pt x="161" y="121"/>
                      </a:cubicBezTo>
                      <a:cubicBezTo>
                        <a:pt x="155" y="121"/>
                        <a:pt x="150" y="116"/>
                        <a:pt x="150" y="110"/>
                      </a:cubicBezTo>
                      <a:cubicBezTo>
                        <a:pt x="150" y="110"/>
                        <a:pt x="150" y="110"/>
                        <a:pt x="150" y="60"/>
                      </a:cubicBezTo>
                      <a:cubicBezTo>
                        <a:pt x="150" y="54"/>
                        <a:pt x="155" y="49"/>
                        <a:pt x="161" y="49"/>
                      </a:cubicBezTo>
                      <a:close/>
                      <a:moveTo>
                        <a:pt x="10" y="49"/>
                      </a:moveTo>
                      <a:cubicBezTo>
                        <a:pt x="10" y="49"/>
                        <a:pt x="11" y="49"/>
                        <a:pt x="46" y="49"/>
                      </a:cubicBezTo>
                      <a:cubicBezTo>
                        <a:pt x="52" y="49"/>
                        <a:pt x="56" y="54"/>
                        <a:pt x="56" y="60"/>
                      </a:cubicBezTo>
                      <a:cubicBezTo>
                        <a:pt x="56" y="60"/>
                        <a:pt x="56" y="60"/>
                        <a:pt x="56" y="110"/>
                      </a:cubicBezTo>
                      <a:cubicBezTo>
                        <a:pt x="56" y="116"/>
                        <a:pt x="52" y="121"/>
                        <a:pt x="46" y="121"/>
                      </a:cubicBezTo>
                      <a:cubicBezTo>
                        <a:pt x="46" y="121"/>
                        <a:pt x="46" y="121"/>
                        <a:pt x="46" y="156"/>
                      </a:cubicBezTo>
                      <a:cubicBezTo>
                        <a:pt x="46" y="162"/>
                        <a:pt x="41" y="167"/>
                        <a:pt x="36" y="167"/>
                      </a:cubicBezTo>
                      <a:cubicBezTo>
                        <a:pt x="36" y="167"/>
                        <a:pt x="36" y="167"/>
                        <a:pt x="21" y="167"/>
                      </a:cubicBezTo>
                      <a:cubicBezTo>
                        <a:pt x="15" y="167"/>
                        <a:pt x="10" y="162"/>
                        <a:pt x="10" y="156"/>
                      </a:cubicBezTo>
                      <a:cubicBezTo>
                        <a:pt x="10" y="156"/>
                        <a:pt x="10" y="156"/>
                        <a:pt x="10" y="121"/>
                      </a:cubicBezTo>
                      <a:cubicBezTo>
                        <a:pt x="5" y="121"/>
                        <a:pt x="0" y="116"/>
                        <a:pt x="0" y="110"/>
                      </a:cubicBezTo>
                      <a:cubicBezTo>
                        <a:pt x="0" y="110"/>
                        <a:pt x="0" y="110"/>
                        <a:pt x="0" y="60"/>
                      </a:cubicBezTo>
                      <a:cubicBezTo>
                        <a:pt x="0" y="54"/>
                        <a:pt x="5" y="49"/>
                        <a:pt x="10" y="49"/>
                      </a:cubicBezTo>
                      <a:close/>
                      <a:moveTo>
                        <a:pt x="83" y="44"/>
                      </a:moveTo>
                      <a:cubicBezTo>
                        <a:pt x="83" y="44"/>
                        <a:pt x="83" y="44"/>
                        <a:pt x="124" y="44"/>
                      </a:cubicBezTo>
                      <a:cubicBezTo>
                        <a:pt x="131" y="44"/>
                        <a:pt x="137" y="50"/>
                        <a:pt x="137" y="57"/>
                      </a:cubicBezTo>
                      <a:cubicBezTo>
                        <a:pt x="137" y="57"/>
                        <a:pt x="137" y="58"/>
                        <a:pt x="137" y="115"/>
                      </a:cubicBezTo>
                      <a:cubicBezTo>
                        <a:pt x="137" y="122"/>
                        <a:pt x="131" y="128"/>
                        <a:pt x="124" y="128"/>
                      </a:cubicBezTo>
                      <a:cubicBezTo>
                        <a:pt x="124" y="128"/>
                        <a:pt x="124" y="128"/>
                        <a:pt x="124" y="169"/>
                      </a:cubicBezTo>
                      <a:cubicBezTo>
                        <a:pt x="124" y="176"/>
                        <a:pt x="119" y="182"/>
                        <a:pt x="112" y="182"/>
                      </a:cubicBezTo>
                      <a:cubicBezTo>
                        <a:pt x="112" y="182"/>
                        <a:pt x="112" y="182"/>
                        <a:pt x="95" y="182"/>
                      </a:cubicBezTo>
                      <a:cubicBezTo>
                        <a:pt x="88" y="182"/>
                        <a:pt x="83" y="176"/>
                        <a:pt x="83" y="169"/>
                      </a:cubicBezTo>
                      <a:cubicBezTo>
                        <a:pt x="83" y="169"/>
                        <a:pt x="83" y="169"/>
                        <a:pt x="83" y="128"/>
                      </a:cubicBezTo>
                      <a:cubicBezTo>
                        <a:pt x="76" y="128"/>
                        <a:pt x="70" y="122"/>
                        <a:pt x="70" y="115"/>
                      </a:cubicBezTo>
                      <a:cubicBezTo>
                        <a:pt x="70" y="115"/>
                        <a:pt x="70" y="115"/>
                        <a:pt x="70" y="57"/>
                      </a:cubicBezTo>
                      <a:cubicBezTo>
                        <a:pt x="70" y="50"/>
                        <a:pt x="76" y="44"/>
                        <a:pt x="83" y="44"/>
                      </a:cubicBezTo>
                      <a:close/>
                      <a:moveTo>
                        <a:pt x="179" y="11"/>
                      </a:moveTo>
                      <a:cubicBezTo>
                        <a:pt x="188" y="11"/>
                        <a:pt x="196" y="19"/>
                        <a:pt x="196" y="28"/>
                      </a:cubicBezTo>
                      <a:cubicBezTo>
                        <a:pt x="196" y="38"/>
                        <a:pt x="188" y="46"/>
                        <a:pt x="179" y="46"/>
                      </a:cubicBezTo>
                      <a:cubicBezTo>
                        <a:pt x="169" y="46"/>
                        <a:pt x="162" y="38"/>
                        <a:pt x="162" y="28"/>
                      </a:cubicBezTo>
                      <a:cubicBezTo>
                        <a:pt x="162" y="19"/>
                        <a:pt x="169" y="11"/>
                        <a:pt x="179" y="11"/>
                      </a:cubicBezTo>
                      <a:close/>
                      <a:moveTo>
                        <a:pt x="28" y="11"/>
                      </a:moveTo>
                      <a:cubicBezTo>
                        <a:pt x="37" y="11"/>
                        <a:pt x="45" y="19"/>
                        <a:pt x="45" y="28"/>
                      </a:cubicBezTo>
                      <a:cubicBezTo>
                        <a:pt x="45" y="38"/>
                        <a:pt x="37" y="46"/>
                        <a:pt x="28" y="46"/>
                      </a:cubicBezTo>
                      <a:cubicBezTo>
                        <a:pt x="19" y="46"/>
                        <a:pt x="11" y="38"/>
                        <a:pt x="11" y="28"/>
                      </a:cubicBezTo>
                      <a:cubicBezTo>
                        <a:pt x="11" y="19"/>
                        <a:pt x="19" y="11"/>
                        <a:pt x="28" y="11"/>
                      </a:cubicBezTo>
                      <a:close/>
                      <a:moveTo>
                        <a:pt x="103" y="0"/>
                      </a:moveTo>
                      <a:cubicBezTo>
                        <a:pt x="114" y="0"/>
                        <a:pt x="123" y="9"/>
                        <a:pt x="123" y="20"/>
                      </a:cubicBezTo>
                      <a:cubicBezTo>
                        <a:pt x="123" y="32"/>
                        <a:pt x="114" y="41"/>
                        <a:pt x="103" y="41"/>
                      </a:cubicBezTo>
                      <a:cubicBezTo>
                        <a:pt x="93" y="41"/>
                        <a:pt x="84" y="32"/>
                        <a:pt x="84" y="20"/>
                      </a:cubicBezTo>
                      <a:cubicBezTo>
                        <a:pt x="84" y="9"/>
                        <a:pt x="93" y="0"/>
                        <a:pt x="10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05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2575877" y="3121012"/>
                <a:ext cx="0" cy="823278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832927" y="3121012"/>
                <a:ext cx="0" cy="532448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3985559" y="4457305"/>
              <a:ext cx="473831" cy="416894"/>
            </a:xfrm>
            <a:custGeom>
              <a:avLst/>
              <a:gdLst>
                <a:gd name="T0" fmla="*/ 161 w 207"/>
                <a:gd name="T1" fmla="*/ 49 h 182"/>
                <a:gd name="T2" fmla="*/ 197 w 207"/>
                <a:gd name="T3" fmla="*/ 49 h 182"/>
                <a:gd name="T4" fmla="*/ 207 w 207"/>
                <a:gd name="T5" fmla="*/ 60 h 182"/>
                <a:gd name="T6" fmla="*/ 207 w 207"/>
                <a:gd name="T7" fmla="*/ 110 h 182"/>
                <a:gd name="T8" fmla="*/ 197 w 207"/>
                <a:gd name="T9" fmla="*/ 121 h 182"/>
                <a:gd name="T10" fmla="*/ 197 w 207"/>
                <a:gd name="T11" fmla="*/ 156 h 182"/>
                <a:gd name="T12" fmla="*/ 186 w 207"/>
                <a:gd name="T13" fmla="*/ 167 h 182"/>
                <a:gd name="T14" fmla="*/ 171 w 207"/>
                <a:gd name="T15" fmla="*/ 167 h 182"/>
                <a:gd name="T16" fmla="*/ 161 w 207"/>
                <a:gd name="T17" fmla="*/ 156 h 182"/>
                <a:gd name="T18" fmla="*/ 161 w 207"/>
                <a:gd name="T19" fmla="*/ 121 h 182"/>
                <a:gd name="T20" fmla="*/ 150 w 207"/>
                <a:gd name="T21" fmla="*/ 110 h 182"/>
                <a:gd name="T22" fmla="*/ 150 w 207"/>
                <a:gd name="T23" fmla="*/ 60 h 182"/>
                <a:gd name="T24" fmla="*/ 161 w 207"/>
                <a:gd name="T25" fmla="*/ 49 h 182"/>
                <a:gd name="T26" fmla="*/ 10 w 207"/>
                <a:gd name="T27" fmla="*/ 49 h 182"/>
                <a:gd name="T28" fmla="*/ 46 w 207"/>
                <a:gd name="T29" fmla="*/ 49 h 182"/>
                <a:gd name="T30" fmla="*/ 56 w 207"/>
                <a:gd name="T31" fmla="*/ 60 h 182"/>
                <a:gd name="T32" fmla="*/ 56 w 207"/>
                <a:gd name="T33" fmla="*/ 110 h 182"/>
                <a:gd name="T34" fmla="*/ 46 w 207"/>
                <a:gd name="T35" fmla="*/ 121 h 182"/>
                <a:gd name="T36" fmla="*/ 46 w 207"/>
                <a:gd name="T37" fmla="*/ 156 h 182"/>
                <a:gd name="T38" fmla="*/ 36 w 207"/>
                <a:gd name="T39" fmla="*/ 167 h 182"/>
                <a:gd name="T40" fmla="*/ 21 w 207"/>
                <a:gd name="T41" fmla="*/ 167 h 182"/>
                <a:gd name="T42" fmla="*/ 10 w 207"/>
                <a:gd name="T43" fmla="*/ 156 h 182"/>
                <a:gd name="T44" fmla="*/ 10 w 207"/>
                <a:gd name="T45" fmla="*/ 121 h 182"/>
                <a:gd name="T46" fmla="*/ 0 w 207"/>
                <a:gd name="T47" fmla="*/ 110 h 182"/>
                <a:gd name="T48" fmla="*/ 0 w 207"/>
                <a:gd name="T49" fmla="*/ 60 h 182"/>
                <a:gd name="T50" fmla="*/ 10 w 207"/>
                <a:gd name="T51" fmla="*/ 49 h 182"/>
                <a:gd name="T52" fmla="*/ 83 w 207"/>
                <a:gd name="T53" fmla="*/ 44 h 182"/>
                <a:gd name="T54" fmla="*/ 124 w 207"/>
                <a:gd name="T55" fmla="*/ 44 h 182"/>
                <a:gd name="T56" fmla="*/ 137 w 207"/>
                <a:gd name="T57" fmla="*/ 57 h 182"/>
                <a:gd name="T58" fmla="*/ 137 w 207"/>
                <a:gd name="T59" fmla="*/ 115 h 182"/>
                <a:gd name="T60" fmla="*/ 124 w 207"/>
                <a:gd name="T61" fmla="*/ 128 h 182"/>
                <a:gd name="T62" fmla="*/ 124 w 207"/>
                <a:gd name="T63" fmla="*/ 169 h 182"/>
                <a:gd name="T64" fmla="*/ 112 w 207"/>
                <a:gd name="T65" fmla="*/ 182 h 182"/>
                <a:gd name="T66" fmla="*/ 95 w 207"/>
                <a:gd name="T67" fmla="*/ 182 h 182"/>
                <a:gd name="T68" fmla="*/ 83 w 207"/>
                <a:gd name="T69" fmla="*/ 169 h 182"/>
                <a:gd name="T70" fmla="*/ 83 w 207"/>
                <a:gd name="T71" fmla="*/ 128 h 182"/>
                <a:gd name="T72" fmla="*/ 70 w 207"/>
                <a:gd name="T73" fmla="*/ 115 h 182"/>
                <a:gd name="T74" fmla="*/ 70 w 207"/>
                <a:gd name="T75" fmla="*/ 57 h 182"/>
                <a:gd name="T76" fmla="*/ 83 w 207"/>
                <a:gd name="T77" fmla="*/ 44 h 182"/>
                <a:gd name="T78" fmla="*/ 179 w 207"/>
                <a:gd name="T79" fmla="*/ 11 h 182"/>
                <a:gd name="T80" fmla="*/ 196 w 207"/>
                <a:gd name="T81" fmla="*/ 28 h 182"/>
                <a:gd name="T82" fmla="*/ 179 w 207"/>
                <a:gd name="T83" fmla="*/ 46 h 182"/>
                <a:gd name="T84" fmla="*/ 162 w 207"/>
                <a:gd name="T85" fmla="*/ 28 h 182"/>
                <a:gd name="T86" fmla="*/ 179 w 207"/>
                <a:gd name="T87" fmla="*/ 11 h 182"/>
                <a:gd name="T88" fmla="*/ 28 w 207"/>
                <a:gd name="T89" fmla="*/ 11 h 182"/>
                <a:gd name="T90" fmla="*/ 45 w 207"/>
                <a:gd name="T91" fmla="*/ 28 h 182"/>
                <a:gd name="T92" fmla="*/ 28 w 207"/>
                <a:gd name="T93" fmla="*/ 46 h 182"/>
                <a:gd name="T94" fmla="*/ 11 w 207"/>
                <a:gd name="T95" fmla="*/ 28 h 182"/>
                <a:gd name="T96" fmla="*/ 28 w 207"/>
                <a:gd name="T97" fmla="*/ 11 h 182"/>
                <a:gd name="T98" fmla="*/ 103 w 207"/>
                <a:gd name="T99" fmla="*/ 0 h 182"/>
                <a:gd name="T100" fmla="*/ 123 w 207"/>
                <a:gd name="T101" fmla="*/ 20 h 182"/>
                <a:gd name="T102" fmla="*/ 103 w 207"/>
                <a:gd name="T103" fmla="*/ 41 h 182"/>
                <a:gd name="T104" fmla="*/ 84 w 207"/>
                <a:gd name="T105" fmla="*/ 20 h 182"/>
                <a:gd name="T106" fmla="*/ 103 w 207"/>
                <a:gd name="T10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" h="182">
                  <a:moveTo>
                    <a:pt x="161" y="49"/>
                  </a:moveTo>
                  <a:cubicBezTo>
                    <a:pt x="161" y="49"/>
                    <a:pt x="161" y="49"/>
                    <a:pt x="197" y="49"/>
                  </a:cubicBezTo>
                  <a:cubicBezTo>
                    <a:pt x="202" y="49"/>
                    <a:pt x="207" y="54"/>
                    <a:pt x="207" y="60"/>
                  </a:cubicBezTo>
                  <a:cubicBezTo>
                    <a:pt x="207" y="60"/>
                    <a:pt x="207" y="60"/>
                    <a:pt x="207" y="110"/>
                  </a:cubicBezTo>
                  <a:cubicBezTo>
                    <a:pt x="207" y="116"/>
                    <a:pt x="202" y="121"/>
                    <a:pt x="197" y="121"/>
                  </a:cubicBezTo>
                  <a:cubicBezTo>
                    <a:pt x="197" y="121"/>
                    <a:pt x="197" y="121"/>
                    <a:pt x="197" y="156"/>
                  </a:cubicBezTo>
                  <a:cubicBezTo>
                    <a:pt x="197" y="162"/>
                    <a:pt x="192" y="167"/>
                    <a:pt x="186" y="167"/>
                  </a:cubicBezTo>
                  <a:cubicBezTo>
                    <a:pt x="186" y="167"/>
                    <a:pt x="186" y="167"/>
                    <a:pt x="171" y="167"/>
                  </a:cubicBezTo>
                  <a:cubicBezTo>
                    <a:pt x="166" y="167"/>
                    <a:pt x="161" y="162"/>
                    <a:pt x="161" y="156"/>
                  </a:cubicBezTo>
                  <a:cubicBezTo>
                    <a:pt x="161" y="156"/>
                    <a:pt x="161" y="156"/>
                    <a:pt x="161" y="121"/>
                  </a:cubicBezTo>
                  <a:cubicBezTo>
                    <a:pt x="155" y="121"/>
                    <a:pt x="150" y="116"/>
                    <a:pt x="150" y="110"/>
                  </a:cubicBezTo>
                  <a:cubicBezTo>
                    <a:pt x="150" y="110"/>
                    <a:pt x="150" y="110"/>
                    <a:pt x="150" y="60"/>
                  </a:cubicBezTo>
                  <a:cubicBezTo>
                    <a:pt x="150" y="54"/>
                    <a:pt x="155" y="49"/>
                    <a:pt x="161" y="49"/>
                  </a:cubicBezTo>
                  <a:close/>
                  <a:moveTo>
                    <a:pt x="10" y="49"/>
                  </a:moveTo>
                  <a:cubicBezTo>
                    <a:pt x="10" y="49"/>
                    <a:pt x="11" y="49"/>
                    <a:pt x="46" y="49"/>
                  </a:cubicBezTo>
                  <a:cubicBezTo>
                    <a:pt x="52" y="49"/>
                    <a:pt x="56" y="54"/>
                    <a:pt x="56" y="60"/>
                  </a:cubicBezTo>
                  <a:cubicBezTo>
                    <a:pt x="56" y="60"/>
                    <a:pt x="56" y="60"/>
                    <a:pt x="56" y="110"/>
                  </a:cubicBezTo>
                  <a:cubicBezTo>
                    <a:pt x="56" y="116"/>
                    <a:pt x="52" y="121"/>
                    <a:pt x="46" y="121"/>
                  </a:cubicBezTo>
                  <a:cubicBezTo>
                    <a:pt x="46" y="121"/>
                    <a:pt x="46" y="121"/>
                    <a:pt x="46" y="156"/>
                  </a:cubicBezTo>
                  <a:cubicBezTo>
                    <a:pt x="46" y="162"/>
                    <a:pt x="41" y="167"/>
                    <a:pt x="36" y="167"/>
                  </a:cubicBezTo>
                  <a:cubicBezTo>
                    <a:pt x="36" y="167"/>
                    <a:pt x="36" y="167"/>
                    <a:pt x="21" y="167"/>
                  </a:cubicBezTo>
                  <a:cubicBezTo>
                    <a:pt x="15" y="167"/>
                    <a:pt x="10" y="162"/>
                    <a:pt x="10" y="156"/>
                  </a:cubicBezTo>
                  <a:cubicBezTo>
                    <a:pt x="10" y="156"/>
                    <a:pt x="10" y="156"/>
                    <a:pt x="10" y="121"/>
                  </a:cubicBezTo>
                  <a:cubicBezTo>
                    <a:pt x="5" y="121"/>
                    <a:pt x="0" y="116"/>
                    <a:pt x="0" y="110"/>
                  </a:cubicBezTo>
                  <a:cubicBezTo>
                    <a:pt x="0" y="110"/>
                    <a:pt x="0" y="110"/>
                    <a:pt x="0" y="60"/>
                  </a:cubicBezTo>
                  <a:cubicBezTo>
                    <a:pt x="0" y="54"/>
                    <a:pt x="5" y="49"/>
                    <a:pt x="10" y="49"/>
                  </a:cubicBezTo>
                  <a:close/>
                  <a:moveTo>
                    <a:pt x="83" y="44"/>
                  </a:moveTo>
                  <a:cubicBezTo>
                    <a:pt x="83" y="44"/>
                    <a:pt x="83" y="44"/>
                    <a:pt x="124" y="44"/>
                  </a:cubicBezTo>
                  <a:cubicBezTo>
                    <a:pt x="131" y="44"/>
                    <a:pt x="137" y="50"/>
                    <a:pt x="137" y="57"/>
                  </a:cubicBezTo>
                  <a:cubicBezTo>
                    <a:pt x="137" y="57"/>
                    <a:pt x="137" y="58"/>
                    <a:pt x="137" y="115"/>
                  </a:cubicBezTo>
                  <a:cubicBezTo>
                    <a:pt x="137" y="122"/>
                    <a:pt x="131" y="128"/>
                    <a:pt x="124" y="128"/>
                  </a:cubicBezTo>
                  <a:cubicBezTo>
                    <a:pt x="124" y="128"/>
                    <a:pt x="124" y="128"/>
                    <a:pt x="124" y="169"/>
                  </a:cubicBezTo>
                  <a:cubicBezTo>
                    <a:pt x="124" y="176"/>
                    <a:pt x="119" y="182"/>
                    <a:pt x="112" y="182"/>
                  </a:cubicBezTo>
                  <a:cubicBezTo>
                    <a:pt x="112" y="182"/>
                    <a:pt x="112" y="182"/>
                    <a:pt x="95" y="182"/>
                  </a:cubicBezTo>
                  <a:cubicBezTo>
                    <a:pt x="88" y="182"/>
                    <a:pt x="83" y="176"/>
                    <a:pt x="83" y="169"/>
                  </a:cubicBezTo>
                  <a:cubicBezTo>
                    <a:pt x="83" y="169"/>
                    <a:pt x="83" y="169"/>
                    <a:pt x="83" y="128"/>
                  </a:cubicBezTo>
                  <a:cubicBezTo>
                    <a:pt x="76" y="128"/>
                    <a:pt x="70" y="122"/>
                    <a:pt x="70" y="115"/>
                  </a:cubicBezTo>
                  <a:cubicBezTo>
                    <a:pt x="70" y="115"/>
                    <a:pt x="70" y="115"/>
                    <a:pt x="70" y="57"/>
                  </a:cubicBezTo>
                  <a:cubicBezTo>
                    <a:pt x="70" y="50"/>
                    <a:pt x="76" y="44"/>
                    <a:pt x="83" y="44"/>
                  </a:cubicBezTo>
                  <a:close/>
                  <a:moveTo>
                    <a:pt x="179" y="11"/>
                  </a:moveTo>
                  <a:cubicBezTo>
                    <a:pt x="188" y="11"/>
                    <a:pt x="196" y="19"/>
                    <a:pt x="196" y="28"/>
                  </a:cubicBezTo>
                  <a:cubicBezTo>
                    <a:pt x="196" y="38"/>
                    <a:pt x="188" y="46"/>
                    <a:pt x="179" y="46"/>
                  </a:cubicBezTo>
                  <a:cubicBezTo>
                    <a:pt x="169" y="46"/>
                    <a:pt x="162" y="38"/>
                    <a:pt x="162" y="28"/>
                  </a:cubicBezTo>
                  <a:cubicBezTo>
                    <a:pt x="162" y="19"/>
                    <a:pt x="169" y="11"/>
                    <a:pt x="179" y="11"/>
                  </a:cubicBezTo>
                  <a:close/>
                  <a:moveTo>
                    <a:pt x="28" y="11"/>
                  </a:moveTo>
                  <a:cubicBezTo>
                    <a:pt x="37" y="11"/>
                    <a:pt x="45" y="19"/>
                    <a:pt x="45" y="28"/>
                  </a:cubicBezTo>
                  <a:cubicBezTo>
                    <a:pt x="45" y="38"/>
                    <a:pt x="37" y="46"/>
                    <a:pt x="28" y="46"/>
                  </a:cubicBezTo>
                  <a:cubicBezTo>
                    <a:pt x="19" y="46"/>
                    <a:pt x="11" y="38"/>
                    <a:pt x="11" y="28"/>
                  </a:cubicBezTo>
                  <a:cubicBezTo>
                    <a:pt x="11" y="19"/>
                    <a:pt x="19" y="11"/>
                    <a:pt x="28" y="11"/>
                  </a:cubicBezTo>
                  <a:close/>
                  <a:moveTo>
                    <a:pt x="103" y="0"/>
                  </a:moveTo>
                  <a:cubicBezTo>
                    <a:pt x="114" y="0"/>
                    <a:pt x="123" y="9"/>
                    <a:pt x="123" y="20"/>
                  </a:cubicBezTo>
                  <a:cubicBezTo>
                    <a:pt x="123" y="32"/>
                    <a:pt x="114" y="41"/>
                    <a:pt x="103" y="41"/>
                  </a:cubicBezTo>
                  <a:cubicBezTo>
                    <a:pt x="93" y="41"/>
                    <a:pt x="84" y="32"/>
                    <a:pt x="84" y="20"/>
                  </a:cubicBezTo>
                  <a:cubicBezTo>
                    <a:pt x="84" y="9"/>
                    <a:pt x="93" y="0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60" name="Rectangle 59"/>
          <p:cNvSpPr/>
          <p:nvPr/>
        </p:nvSpPr>
        <p:spPr bwMode="auto">
          <a:xfrm>
            <a:off x="4379999" y="2552464"/>
            <a:ext cx="2747609" cy="88713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INFRASTRUCTURE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4379999" y="3509145"/>
            <a:ext cx="2747609" cy="887130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DATA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4379999" y="4465826"/>
            <a:ext cx="2747609" cy="40879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USERS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4379999" y="4944167"/>
            <a:ext cx="2747609" cy="8871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APPS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208622" y="3026722"/>
            <a:ext cx="4452217" cy="41287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Azure Site Recovery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7208622" y="3509143"/>
            <a:ext cx="4452217" cy="408790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Azure StorSimple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7208622" y="3987485"/>
            <a:ext cx="4452217" cy="408790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SQL Server Stretch DB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7208622" y="4465825"/>
            <a:ext cx="4452217" cy="40879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Azure Active Directory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7208622" y="4944166"/>
            <a:ext cx="4452217" cy="8871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App Service</a:t>
            </a:r>
          </a:p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Web | Mobile | Logic Apps | API Apps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7208621" y="2539148"/>
            <a:ext cx="4452217" cy="41287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Azure Backup</a:t>
            </a:r>
          </a:p>
        </p:txBody>
      </p:sp>
      <p:sp>
        <p:nvSpPr>
          <p:cNvPr id="71" name="Rectangle 70"/>
          <p:cNvSpPr/>
          <p:nvPr/>
        </p:nvSpPr>
        <p:spPr bwMode="auto">
          <a:xfrm>
            <a:off x="4379998" y="5923363"/>
            <a:ext cx="2747609" cy="47158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7208621" y="5932034"/>
            <a:ext cx="4452217" cy="47158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Operations Management Suite</a:t>
            </a:r>
          </a:p>
        </p:txBody>
      </p:sp>
    </p:spTree>
    <p:extLst>
      <p:ext uri="{BB962C8B-B14F-4D97-AF65-F5344CB8AC3E}">
        <p14:creationId xmlns:p14="http://schemas.microsoft.com/office/powerpoint/2010/main" val="73145423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333962" y="478636"/>
            <a:ext cx="656923" cy="656923"/>
            <a:chOff x="457580" y="4622691"/>
            <a:chExt cx="657017" cy="657017"/>
          </a:xfrm>
        </p:grpSpPr>
        <p:sp>
          <p:nvSpPr>
            <p:cNvPr id="41" name="Oval 40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2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490091" algn="l"/>
              </a:tabLst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Deploy the cloud on-premises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5481" y="1668686"/>
            <a:ext cx="11885514" cy="5028486"/>
            <a:chOff x="274637" y="1668427"/>
            <a:chExt cx="11887200" cy="50292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274637" y="1668427"/>
              <a:ext cx="11887200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18750">
                      <a:schemeClr val="accent1"/>
                    </a:gs>
                    <a:gs pos="32143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cs typeface="Segoe UI" pitchFamily="34" charset="0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186163" y="5797229"/>
              <a:ext cx="3287796" cy="826212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wrap="square" lIns="179157" tIns="143326" rIns="179157" bIns="143326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2800">
                  <a:gradFill>
                    <a:gsLst>
                      <a:gs pos="0">
                        <a:schemeClr val="accent4"/>
                      </a:gs>
                      <a:gs pos="100000">
                        <a:schemeClr val="accent4"/>
                      </a:gs>
                    </a:gsLst>
                    <a:lin ang="5400000" scaled="0"/>
                  </a:gra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349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74107">
                        <a:srgbClr val="D83B01"/>
                      </a:gs>
                      <a:gs pos="52679">
                        <a:srgbClr val="D83B0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MS PGothic" panose="020B0600070205080204" pitchFamily="34" charset="-128"/>
                  <a:cs typeface="Segoe UI Semilight" panose="020B0402040204020203" pitchFamily="34" charset="0"/>
                </a:rPr>
                <a:t>Microsoft Azure Stack</a:t>
              </a:r>
            </a:p>
            <a:p>
              <a:pPr marL="0" marR="0" lvl="0" indent="0" algn="ctr" defTabSz="91349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S PGothic" panose="020B0600070205080204" pitchFamily="34" charset="-128"/>
                  <a:cs typeface="Segoe UI Semibold" panose="020B0702040204020203" pitchFamily="34" charset="0"/>
                </a:rPr>
                <a:t>PRIVATE | HOSTED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519749" y="2441124"/>
              <a:ext cx="2620624" cy="3133952"/>
              <a:chOff x="7784374" y="2399957"/>
              <a:chExt cx="3017520" cy="3429000"/>
            </a:xfrm>
          </p:grpSpPr>
          <p:sp>
            <p:nvSpPr>
              <p:cNvPr id="174" name="Rectangle 23"/>
              <p:cNvSpPr>
                <a:spLocks noChangeArrowheads="1"/>
              </p:cNvSpPr>
              <p:nvPr/>
            </p:nvSpPr>
            <p:spPr bwMode="auto">
              <a:xfrm>
                <a:off x="7784374" y="2399957"/>
                <a:ext cx="3017520" cy="3429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89604" tIns="44801" rIns="89604" bIns="4480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3841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3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>
                <a:off x="7875814" y="4137326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Azure IaaS | Azure PaaS</a:t>
                </a:r>
              </a:p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4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Compute | Networking | Storage</a:t>
                </a:r>
              </a:p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4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App Service | Service Fabric</a:t>
                </a: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7875814" y="4960277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Cloud-inspired </a:t>
                </a:r>
                <a:b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</a:b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infrastructure</a:t>
                </a: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7875814" y="2491424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Portal | PowerShell |</a:t>
                </a:r>
                <a:b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</a:b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Dev-ops tools </a:t>
                </a:r>
              </a:p>
            </p:txBody>
          </p:sp>
          <p:sp>
            <p:nvSpPr>
              <p:cNvPr id="190" name="Rectangle 189"/>
              <p:cNvSpPr/>
              <p:nvPr/>
            </p:nvSpPr>
            <p:spPr bwMode="auto">
              <a:xfrm>
                <a:off x="7875814" y="3314375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 Semilight" panose="020B0402040204020203" pitchFamily="34" charset="0"/>
                  </a:rPr>
                  <a:t>Azure Resource Manager</a:t>
                </a: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1354459" y="5797228"/>
              <a:ext cx="2503906" cy="826212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wrap="none" lIns="179157" tIns="143326" rIns="179157" bIns="143326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2800">
                  <a:gradFill>
                    <a:gsLst>
                      <a:gs pos="0">
                        <a:schemeClr val="accent4"/>
                      </a:gs>
                      <a:gs pos="100000">
                        <a:schemeClr val="accent4"/>
                      </a:gs>
                    </a:gsLst>
                    <a:lin ang="5400000" scaled="0"/>
                  </a:gra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349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74107">
                        <a:srgbClr val="D83B01"/>
                      </a:gs>
                      <a:gs pos="52679">
                        <a:srgbClr val="D83B0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MS PGothic" panose="020B0600070205080204" pitchFamily="34" charset="-128"/>
                  <a:cs typeface="Segoe UI Semilight" panose="020B0402040204020203" pitchFamily="34" charset="0"/>
                </a:rPr>
                <a:t>Microsoft Azure</a:t>
              </a:r>
            </a:p>
            <a:p>
              <a:pPr marL="0" marR="0" lvl="0" indent="0" algn="ctr" defTabSz="91349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S PGothic" panose="020B0600070205080204" pitchFamily="34" charset="-128"/>
                  <a:cs typeface="Segoe UI Semibold" panose="020B0702040204020203" pitchFamily="34" charset="0"/>
                </a:rPr>
                <a:t>PUBLIC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75513" y="2516840"/>
              <a:ext cx="2461798" cy="2966783"/>
              <a:chOff x="1708087" y="2491424"/>
              <a:chExt cx="2834640" cy="3246093"/>
            </a:xfrm>
          </p:grpSpPr>
          <p:sp>
            <p:nvSpPr>
              <p:cNvPr id="193" name="Rectangle 192"/>
              <p:cNvSpPr/>
              <p:nvPr/>
            </p:nvSpPr>
            <p:spPr bwMode="auto">
              <a:xfrm>
                <a:off x="1708087" y="4137326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Azure IaaS | Azure PaaS</a:t>
                </a: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1708087" y="4960277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Cloud infrastructure</a:t>
                </a: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1708087" y="2491424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Portal | PowerShell | </a:t>
                </a:r>
                <a:b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</a:b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Dev-ops tools</a:t>
                </a: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1708087" y="3314375"/>
                <a:ext cx="2834640" cy="777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0" tIns="143366" rIns="0" bIns="14336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576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9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Azure Resource Manager</a:t>
                </a:r>
              </a:p>
            </p:txBody>
          </p:sp>
        </p:grpSp>
        <p:sp>
          <p:nvSpPr>
            <p:cNvPr id="198" name="Rectangle 197"/>
            <p:cNvSpPr/>
            <p:nvPr/>
          </p:nvSpPr>
          <p:spPr bwMode="auto">
            <a:xfrm>
              <a:off x="4899117" y="4603111"/>
              <a:ext cx="2638241" cy="565107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3751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Azure services in 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your datacenter</a:t>
              </a: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5071238" y="3791643"/>
              <a:ext cx="2293999" cy="565107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3751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Unified app development</a:t>
              </a: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4850751" y="2980175"/>
              <a:ext cx="2734972" cy="565107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3751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One Azure 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821">
                        <a:schemeClr val="tx1"/>
                      </a:gs>
                      <a:gs pos="25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ecosystem</a:t>
              </a:r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5400000">
              <a:off x="6082864" y="-1184653"/>
              <a:ext cx="270745" cy="7132242"/>
            </a:xfrm>
            <a:custGeom>
              <a:avLst/>
              <a:gdLst>
                <a:gd name="T0" fmla="*/ 100 w 100"/>
                <a:gd name="T1" fmla="*/ 0 h 228"/>
                <a:gd name="T2" fmla="*/ 0 w 100"/>
                <a:gd name="T3" fmla="*/ 0 h 228"/>
                <a:gd name="T4" fmla="*/ 0 w 100"/>
                <a:gd name="T5" fmla="*/ 228 h 228"/>
                <a:gd name="T6" fmla="*/ 100 w 100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228">
                  <a:moveTo>
                    <a:pt x="100" y="0"/>
                  </a:moveTo>
                  <a:lnTo>
                    <a:pt x="0" y="0"/>
                  </a:lnTo>
                  <a:lnTo>
                    <a:pt x="0" y="228"/>
                  </a:lnTo>
                  <a:lnTo>
                    <a:pt x="100" y="228"/>
                  </a:lnTo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74637" y="5750489"/>
              <a:ext cx="11887200" cy="0"/>
            </a:xfrm>
            <a:prstGeom prst="line">
              <a:avLst/>
            </a:prstGeom>
            <a:ln w="222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4206661" y="1914860"/>
              <a:ext cx="4023152" cy="63453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lIns="182854" tIns="146283" rIns="182854" bIns="146283">
              <a:spAutoFit/>
            </a:bodyPr>
            <a:lstStyle/>
            <a:p>
              <a:pPr marL="0" marR="0" lvl="0" indent="0" algn="ctr" defTabSz="91349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26667">
                        <a:srgbClr val="FFFFFF"/>
                      </a:gs>
                      <a:gs pos="84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MS PGothic" panose="020B0600070205080204" pitchFamily="34" charset="-128"/>
                  <a:cs typeface="Segoe UI Semilight" panose="020B0402040204020203" pitchFamily="34" charset="0"/>
                </a:rPr>
                <a:t>Azure Stack</a:t>
              </a:r>
            </a:p>
          </p:txBody>
        </p:sp>
        <p:sp>
          <p:nvSpPr>
            <p:cNvPr id="64" name="Freeform 9"/>
            <p:cNvSpPr>
              <a:spLocks noChangeAspect="1" noEditPoints="1"/>
            </p:cNvSpPr>
            <p:nvPr/>
          </p:nvSpPr>
          <p:spPr bwMode="auto">
            <a:xfrm>
              <a:off x="11406011" y="3769289"/>
              <a:ext cx="491064" cy="477623"/>
            </a:xfrm>
            <a:custGeom>
              <a:avLst/>
              <a:gdLst>
                <a:gd name="T0" fmla="*/ 524 w 2009"/>
                <a:gd name="T1" fmla="*/ 685 h 1950"/>
                <a:gd name="T2" fmla="*/ 524 w 2009"/>
                <a:gd name="T3" fmla="*/ 1862 h 1950"/>
                <a:gd name="T4" fmla="*/ 0 w 2009"/>
                <a:gd name="T5" fmla="*/ 598 h 1950"/>
                <a:gd name="T6" fmla="*/ 1922 w 2009"/>
                <a:gd name="T7" fmla="*/ 1137 h 1950"/>
                <a:gd name="T8" fmla="*/ 1693 w 2009"/>
                <a:gd name="T9" fmla="*/ 1950 h 1950"/>
                <a:gd name="T10" fmla="*/ 1693 w 2009"/>
                <a:gd name="T11" fmla="*/ 1050 h 1950"/>
                <a:gd name="T12" fmla="*/ 1588 w 2009"/>
                <a:gd name="T13" fmla="*/ 1950 h 1950"/>
                <a:gd name="T14" fmla="*/ 802 w 2009"/>
                <a:gd name="T15" fmla="*/ 173 h 1950"/>
                <a:gd name="T16" fmla="*/ 1127 w 2009"/>
                <a:gd name="T17" fmla="*/ 173 h 1950"/>
                <a:gd name="T18" fmla="*/ 1039 w 2009"/>
                <a:gd name="T19" fmla="*/ 88 h 1950"/>
                <a:gd name="T20" fmla="*/ 1171 w 2009"/>
                <a:gd name="T21" fmla="*/ 1707 h 1950"/>
                <a:gd name="T22" fmla="*/ 1046 w 2009"/>
                <a:gd name="T23" fmla="*/ 1862 h 1950"/>
                <a:gd name="T24" fmla="*/ 1127 w 2009"/>
                <a:gd name="T25" fmla="*/ 260 h 1950"/>
                <a:gd name="T26" fmla="*/ 716 w 2009"/>
                <a:gd name="T27" fmla="*/ 1862 h 1950"/>
                <a:gd name="T28" fmla="*/ 1108 w 2009"/>
                <a:gd name="T29" fmla="*/ 1557 h 1950"/>
                <a:gd name="T30" fmla="*/ 1501 w 2009"/>
                <a:gd name="T31" fmla="*/ 1862 h 1950"/>
                <a:gd name="T32" fmla="*/ 1394 w 2009"/>
                <a:gd name="T33" fmla="*/ 372 h 1950"/>
                <a:gd name="T34" fmla="*/ 1394 w 2009"/>
                <a:gd name="T35" fmla="*/ 459 h 1950"/>
                <a:gd name="T36" fmla="*/ 1307 w 2009"/>
                <a:gd name="T37" fmla="*/ 598 h 1950"/>
                <a:gd name="T38" fmla="*/ 1394 w 2009"/>
                <a:gd name="T39" fmla="*/ 598 h 1950"/>
                <a:gd name="T40" fmla="*/ 1307 w 2009"/>
                <a:gd name="T41" fmla="*/ 911 h 1950"/>
                <a:gd name="T42" fmla="*/ 1394 w 2009"/>
                <a:gd name="T43" fmla="*/ 1050 h 1950"/>
                <a:gd name="T44" fmla="*/ 1394 w 2009"/>
                <a:gd name="T45" fmla="*/ 1137 h 1950"/>
                <a:gd name="T46" fmla="*/ 1307 w 2009"/>
                <a:gd name="T47" fmla="*/ 1276 h 1950"/>
                <a:gd name="T48" fmla="*/ 1394 w 2009"/>
                <a:gd name="T49" fmla="*/ 1276 h 1950"/>
                <a:gd name="T50" fmla="*/ 822 w 2009"/>
                <a:gd name="T51" fmla="*/ 459 h 1950"/>
                <a:gd name="T52" fmla="*/ 910 w 2009"/>
                <a:gd name="T53" fmla="*/ 598 h 1950"/>
                <a:gd name="T54" fmla="*/ 910 w 2009"/>
                <a:gd name="T55" fmla="*/ 685 h 1950"/>
                <a:gd name="T56" fmla="*/ 822 w 2009"/>
                <a:gd name="T57" fmla="*/ 824 h 1950"/>
                <a:gd name="T58" fmla="*/ 910 w 2009"/>
                <a:gd name="T59" fmla="*/ 824 h 1950"/>
                <a:gd name="T60" fmla="*/ 822 w 2009"/>
                <a:gd name="T61" fmla="*/ 1137 h 1950"/>
                <a:gd name="T62" fmla="*/ 910 w 2009"/>
                <a:gd name="T63" fmla="*/ 1276 h 1950"/>
                <a:gd name="T64" fmla="*/ 910 w 2009"/>
                <a:gd name="T65" fmla="*/ 1363 h 1950"/>
                <a:gd name="T66" fmla="*/ 1065 w 2009"/>
                <a:gd name="T67" fmla="*/ 372 h 1950"/>
                <a:gd name="T68" fmla="*/ 1152 w 2009"/>
                <a:gd name="T69" fmla="*/ 372 h 1950"/>
                <a:gd name="T70" fmla="*/ 1065 w 2009"/>
                <a:gd name="T71" fmla="*/ 685 h 1950"/>
                <a:gd name="T72" fmla="*/ 1152 w 2009"/>
                <a:gd name="T73" fmla="*/ 824 h 1950"/>
                <a:gd name="T74" fmla="*/ 1152 w 2009"/>
                <a:gd name="T75" fmla="*/ 911 h 1950"/>
                <a:gd name="T76" fmla="*/ 1065 w 2009"/>
                <a:gd name="T77" fmla="*/ 1050 h 1950"/>
                <a:gd name="T78" fmla="*/ 1152 w 2009"/>
                <a:gd name="T79" fmla="*/ 1050 h 1950"/>
                <a:gd name="T80" fmla="*/ 1065 w 2009"/>
                <a:gd name="T81" fmla="*/ 1363 h 1950"/>
                <a:gd name="T82" fmla="*/ 282 w 2009"/>
                <a:gd name="T83" fmla="*/ 824 h 1950"/>
                <a:gd name="T84" fmla="*/ 282 w 2009"/>
                <a:gd name="T85" fmla="*/ 911 h 1950"/>
                <a:gd name="T86" fmla="*/ 195 w 2009"/>
                <a:gd name="T87" fmla="*/ 1050 h 1950"/>
                <a:gd name="T88" fmla="*/ 282 w 2009"/>
                <a:gd name="T89" fmla="*/ 1050 h 1950"/>
                <a:gd name="T90" fmla="*/ 195 w 2009"/>
                <a:gd name="T91" fmla="*/ 1363 h 1950"/>
                <a:gd name="T92" fmla="*/ 524 w 2009"/>
                <a:gd name="T93" fmla="*/ 824 h 1950"/>
                <a:gd name="T94" fmla="*/ 524 w 2009"/>
                <a:gd name="T95" fmla="*/ 911 h 1950"/>
                <a:gd name="T96" fmla="*/ 437 w 2009"/>
                <a:gd name="T97" fmla="*/ 1050 h 1950"/>
                <a:gd name="T98" fmla="*/ 524 w 2009"/>
                <a:gd name="T99" fmla="*/ 1050 h 1950"/>
                <a:gd name="T100" fmla="*/ 437 w 2009"/>
                <a:gd name="T101" fmla="*/ 1363 h 1950"/>
                <a:gd name="T102" fmla="*/ 195 w 2009"/>
                <a:gd name="T103" fmla="*/ 1589 h 1950"/>
                <a:gd name="T104" fmla="*/ 195 w 2009"/>
                <a:gd name="T105" fmla="*/ 1502 h 1950"/>
                <a:gd name="T106" fmla="*/ 524 w 2009"/>
                <a:gd name="T107" fmla="*/ 1589 h 1950"/>
                <a:gd name="T108" fmla="*/ 437 w 2009"/>
                <a:gd name="T109" fmla="*/ 1589 h 1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9" h="1950">
                  <a:moveTo>
                    <a:pt x="0" y="598"/>
                  </a:moveTo>
                  <a:cubicBezTo>
                    <a:pt x="524" y="598"/>
                    <a:pt x="524" y="598"/>
                    <a:pt x="524" y="598"/>
                  </a:cubicBezTo>
                  <a:cubicBezTo>
                    <a:pt x="524" y="685"/>
                    <a:pt x="524" y="685"/>
                    <a:pt x="524" y="685"/>
                  </a:cubicBezTo>
                  <a:cubicBezTo>
                    <a:pt x="88" y="685"/>
                    <a:pt x="88" y="685"/>
                    <a:pt x="88" y="685"/>
                  </a:cubicBezTo>
                  <a:cubicBezTo>
                    <a:pt x="88" y="1862"/>
                    <a:pt x="88" y="1862"/>
                    <a:pt x="88" y="1862"/>
                  </a:cubicBezTo>
                  <a:cubicBezTo>
                    <a:pt x="524" y="1862"/>
                    <a:pt x="524" y="1862"/>
                    <a:pt x="524" y="1862"/>
                  </a:cubicBezTo>
                  <a:cubicBezTo>
                    <a:pt x="524" y="1950"/>
                    <a:pt x="524" y="1950"/>
                    <a:pt x="524" y="1950"/>
                  </a:cubicBezTo>
                  <a:cubicBezTo>
                    <a:pt x="0" y="1950"/>
                    <a:pt x="0" y="1950"/>
                    <a:pt x="0" y="1950"/>
                  </a:cubicBezTo>
                  <a:lnTo>
                    <a:pt x="0" y="598"/>
                  </a:lnTo>
                  <a:close/>
                  <a:moveTo>
                    <a:pt x="1693" y="1050"/>
                  </a:moveTo>
                  <a:cubicBezTo>
                    <a:pt x="1693" y="1137"/>
                    <a:pt x="1693" y="1137"/>
                    <a:pt x="1693" y="1137"/>
                  </a:cubicBezTo>
                  <a:cubicBezTo>
                    <a:pt x="1922" y="1137"/>
                    <a:pt x="1922" y="1137"/>
                    <a:pt x="1922" y="1137"/>
                  </a:cubicBezTo>
                  <a:cubicBezTo>
                    <a:pt x="1922" y="1862"/>
                    <a:pt x="1922" y="1862"/>
                    <a:pt x="1922" y="1862"/>
                  </a:cubicBezTo>
                  <a:cubicBezTo>
                    <a:pt x="1693" y="1862"/>
                    <a:pt x="1693" y="1862"/>
                    <a:pt x="1693" y="1862"/>
                  </a:cubicBezTo>
                  <a:cubicBezTo>
                    <a:pt x="1693" y="1950"/>
                    <a:pt x="1693" y="1950"/>
                    <a:pt x="1693" y="1950"/>
                  </a:cubicBezTo>
                  <a:cubicBezTo>
                    <a:pt x="2009" y="1950"/>
                    <a:pt x="2009" y="1950"/>
                    <a:pt x="2009" y="1950"/>
                  </a:cubicBezTo>
                  <a:cubicBezTo>
                    <a:pt x="2009" y="1050"/>
                    <a:pt x="2009" y="1050"/>
                    <a:pt x="2009" y="1050"/>
                  </a:cubicBezTo>
                  <a:lnTo>
                    <a:pt x="1693" y="1050"/>
                  </a:lnTo>
                  <a:close/>
                  <a:moveTo>
                    <a:pt x="1127" y="173"/>
                  </a:moveTo>
                  <a:cubicBezTo>
                    <a:pt x="1588" y="173"/>
                    <a:pt x="1588" y="173"/>
                    <a:pt x="1588" y="173"/>
                  </a:cubicBezTo>
                  <a:cubicBezTo>
                    <a:pt x="1588" y="1950"/>
                    <a:pt x="1588" y="1950"/>
                    <a:pt x="1588" y="1950"/>
                  </a:cubicBezTo>
                  <a:cubicBezTo>
                    <a:pt x="628" y="1950"/>
                    <a:pt x="628" y="1950"/>
                    <a:pt x="628" y="1950"/>
                  </a:cubicBezTo>
                  <a:cubicBezTo>
                    <a:pt x="628" y="173"/>
                    <a:pt x="628" y="173"/>
                    <a:pt x="628" y="173"/>
                  </a:cubicBezTo>
                  <a:cubicBezTo>
                    <a:pt x="802" y="173"/>
                    <a:pt x="802" y="173"/>
                    <a:pt x="802" y="173"/>
                  </a:cubicBezTo>
                  <a:cubicBezTo>
                    <a:pt x="802" y="0"/>
                    <a:pt x="802" y="0"/>
                    <a:pt x="802" y="0"/>
                  </a:cubicBezTo>
                  <a:cubicBezTo>
                    <a:pt x="1127" y="0"/>
                    <a:pt x="1127" y="0"/>
                    <a:pt x="1127" y="0"/>
                  </a:cubicBezTo>
                  <a:lnTo>
                    <a:pt x="1127" y="173"/>
                  </a:lnTo>
                  <a:close/>
                  <a:moveTo>
                    <a:pt x="890" y="173"/>
                  </a:moveTo>
                  <a:cubicBezTo>
                    <a:pt x="1039" y="173"/>
                    <a:pt x="1039" y="173"/>
                    <a:pt x="1039" y="173"/>
                  </a:cubicBezTo>
                  <a:cubicBezTo>
                    <a:pt x="1039" y="88"/>
                    <a:pt x="1039" y="88"/>
                    <a:pt x="1039" y="88"/>
                  </a:cubicBezTo>
                  <a:cubicBezTo>
                    <a:pt x="890" y="88"/>
                    <a:pt x="890" y="88"/>
                    <a:pt x="890" y="88"/>
                  </a:cubicBezTo>
                  <a:lnTo>
                    <a:pt x="890" y="173"/>
                  </a:lnTo>
                  <a:close/>
                  <a:moveTo>
                    <a:pt x="1171" y="1707"/>
                  </a:moveTo>
                  <a:cubicBezTo>
                    <a:pt x="1171" y="1673"/>
                    <a:pt x="1143" y="1645"/>
                    <a:pt x="1108" y="1645"/>
                  </a:cubicBezTo>
                  <a:cubicBezTo>
                    <a:pt x="1074" y="1645"/>
                    <a:pt x="1046" y="1673"/>
                    <a:pt x="1046" y="1707"/>
                  </a:cubicBezTo>
                  <a:cubicBezTo>
                    <a:pt x="1046" y="1862"/>
                    <a:pt x="1046" y="1862"/>
                    <a:pt x="1046" y="1862"/>
                  </a:cubicBezTo>
                  <a:cubicBezTo>
                    <a:pt x="1171" y="1862"/>
                    <a:pt x="1171" y="1862"/>
                    <a:pt x="1171" y="1862"/>
                  </a:cubicBezTo>
                  <a:lnTo>
                    <a:pt x="1171" y="1707"/>
                  </a:lnTo>
                  <a:close/>
                  <a:moveTo>
                    <a:pt x="1127" y="260"/>
                  </a:moveTo>
                  <a:cubicBezTo>
                    <a:pt x="802" y="260"/>
                    <a:pt x="802" y="260"/>
                    <a:pt x="802" y="260"/>
                  </a:cubicBezTo>
                  <a:cubicBezTo>
                    <a:pt x="716" y="260"/>
                    <a:pt x="716" y="260"/>
                    <a:pt x="716" y="260"/>
                  </a:cubicBezTo>
                  <a:cubicBezTo>
                    <a:pt x="716" y="1862"/>
                    <a:pt x="716" y="1862"/>
                    <a:pt x="716" y="1862"/>
                  </a:cubicBezTo>
                  <a:cubicBezTo>
                    <a:pt x="958" y="1862"/>
                    <a:pt x="958" y="1862"/>
                    <a:pt x="958" y="1862"/>
                  </a:cubicBezTo>
                  <a:cubicBezTo>
                    <a:pt x="958" y="1707"/>
                    <a:pt x="958" y="1707"/>
                    <a:pt x="958" y="1707"/>
                  </a:cubicBezTo>
                  <a:cubicBezTo>
                    <a:pt x="958" y="1624"/>
                    <a:pt x="1026" y="1557"/>
                    <a:pt x="1108" y="1557"/>
                  </a:cubicBezTo>
                  <a:cubicBezTo>
                    <a:pt x="1191" y="1557"/>
                    <a:pt x="1259" y="1624"/>
                    <a:pt x="1259" y="1707"/>
                  </a:cubicBezTo>
                  <a:cubicBezTo>
                    <a:pt x="1259" y="1862"/>
                    <a:pt x="1259" y="1862"/>
                    <a:pt x="1259" y="1862"/>
                  </a:cubicBezTo>
                  <a:cubicBezTo>
                    <a:pt x="1501" y="1862"/>
                    <a:pt x="1501" y="1862"/>
                    <a:pt x="1501" y="1862"/>
                  </a:cubicBezTo>
                  <a:cubicBezTo>
                    <a:pt x="1501" y="260"/>
                    <a:pt x="1501" y="260"/>
                    <a:pt x="1501" y="260"/>
                  </a:cubicBezTo>
                  <a:lnTo>
                    <a:pt x="1127" y="260"/>
                  </a:lnTo>
                  <a:close/>
                  <a:moveTo>
                    <a:pt x="1394" y="372"/>
                  </a:moveTo>
                  <a:cubicBezTo>
                    <a:pt x="1307" y="372"/>
                    <a:pt x="1307" y="372"/>
                    <a:pt x="1307" y="372"/>
                  </a:cubicBezTo>
                  <a:cubicBezTo>
                    <a:pt x="1307" y="459"/>
                    <a:pt x="1307" y="459"/>
                    <a:pt x="1307" y="459"/>
                  </a:cubicBezTo>
                  <a:cubicBezTo>
                    <a:pt x="1394" y="459"/>
                    <a:pt x="1394" y="459"/>
                    <a:pt x="1394" y="459"/>
                  </a:cubicBezTo>
                  <a:lnTo>
                    <a:pt x="1394" y="372"/>
                  </a:lnTo>
                  <a:close/>
                  <a:moveTo>
                    <a:pt x="1394" y="598"/>
                  </a:moveTo>
                  <a:cubicBezTo>
                    <a:pt x="1307" y="598"/>
                    <a:pt x="1307" y="598"/>
                    <a:pt x="1307" y="598"/>
                  </a:cubicBezTo>
                  <a:cubicBezTo>
                    <a:pt x="1307" y="685"/>
                    <a:pt x="1307" y="685"/>
                    <a:pt x="1307" y="685"/>
                  </a:cubicBezTo>
                  <a:cubicBezTo>
                    <a:pt x="1394" y="685"/>
                    <a:pt x="1394" y="685"/>
                    <a:pt x="1394" y="685"/>
                  </a:cubicBezTo>
                  <a:lnTo>
                    <a:pt x="1394" y="598"/>
                  </a:lnTo>
                  <a:close/>
                  <a:moveTo>
                    <a:pt x="1394" y="824"/>
                  </a:moveTo>
                  <a:cubicBezTo>
                    <a:pt x="1307" y="824"/>
                    <a:pt x="1307" y="824"/>
                    <a:pt x="1307" y="824"/>
                  </a:cubicBezTo>
                  <a:cubicBezTo>
                    <a:pt x="1307" y="911"/>
                    <a:pt x="1307" y="911"/>
                    <a:pt x="1307" y="911"/>
                  </a:cubicBezTo>
                  <a:cubicBezTo>
                    <a:pt x="1394" y="911"/>
                    <a:pt x="1394" y="911"/>
                    <a:pt x="1394" y="911"/>
                  </a:cubicBezTo>
                  <a:lnTo>
                    <a:pt x="1394" y="824"/>
                  </a:lnTo>
                  <a:close/>
                  <a:moveTo>
                    <a:pt x="1394" y="1050"/>
                  </a:moveTo>
                  <a:cubicBezTo>
                    <a:pt x="1307" y="1050"/>
                    <a:pt x="1307" y="1050"/>
                    <a:pt x="1307" y="1050"/>
                  </a:cubicBezTo>
                  <a:cubicBezTo>
                    <a:pt x="1307" y="1137"/>
                    <a:pt x="1307" y="1137"/>
                    <a:pt x="1307" y="1137"/>
                  </a:cubicBezTo>
                  <a:cubicBezTo>
                    <a:pt x="1394" y="1137"/>
                    <a:pt x="1394" y="1137"/>
                    <a:pt x="1394" y="1137"/>
                  </a:cubicBezTo>
                  <a:lnTo>
                    <a:pt x="1394" y="1050"/>
                  </a:lnTo>
                  <a:close/>
                  <a:moveTo>
                    <a:pt x="1394" y="1276"/>
                  </a:moveTo>
                  <a:cubicBezTo>
                    <a:pt x="1307" y="1276"/>
                    <a:pt x="1307" y="1276"/>
                    <a:pt x="1307" y="1276"/>
                  </a:cubicBezTo>
                  <a:cubicBezTo>
                    <a:pt x="1307" y="1363"/>
                    <a:pt x="1307" y="1363"/>
                    <a:pt x="1307" y="1363"/>
                  </a:cubicBezTo>
                  <a:cubicBezTo>
                    <a:pt x="1394" y="1363"/>
                    <a:pt x="1394" y="1363"/>
                    <a:pt x="1394" y="1363"/>
                  </a:cubicBezTo>
                  <a:lnTo>
                    <a:pt x="1394" y="1276"/>
                  </a:lnTo>
                  <a:close/>
                  <a:moveTo>
                    <a:pt x="910" y="372"/>
                  </a:moveTo>
                  <a:cubicBezTo>
                    <a:pt x="822" y="372"/>
                    <a:pt x="822" y="372"/>
                    <a:pt x="822" y="372"/>
                  </a:cubicBezTo>
                  <a:cubicBezTo>
                    <a:pt x="822" y="459"/>
                    <a:pt x="822" y="459"/>
                    <a:pt x="822" y="459"/>
                  </a:cubicBezTo>
                  <a:cubicBezTo>
                    <a:pt x="910" y="459"/>
                    <a:pt x="910" y="459"/>
                    <a:pt x="910" y="459"/>
                  </a:cubicBezTo>
                  <a:lnTo>
                    <a:pt x="910" y="372"/>
                  </a:lnTo>
                  <a:close/>
                  <a:moveTo>
                    <a:pt x="910" y="598"/>
                  </a:moveTo>
                  <a:cubicBezTo>
                    <a:pt x="822" y="598"/>
                    <a:pt x="822" y="598"/>
                    <a:pt x="822" y="598"/>
                  </a:cubicBezTo>
                  <a:cubicBezTo>
                    <a:pt x="822" y="685"/>
                    <a:pt x="822" y="685"/>
                    <a:pt x="822" y="685"/>
                  </a:cubicBezTo>
                  <a:cubicBezTo>
                    <a:pt x="910" y="685"/>
                    <a:pt x="910" y="685"/>
                    <a:pt x="910" y="685"/>
                  </a:cubicBezTo>
                  <a:lnTo>
                    <a:pt x="910" y="598"/>
                  </a:lnTo>
                  <a:close/>
                  <a:moveTo>
                    <a:pt x="910" y="824"/>
                  </a:moveTo>
                  <a:cubicBezTo>
                    <a:pt x="822" y="824"/>
                    <a:pt x="822" y="824"/>
                    <a:pt x="822" y="824"/>
                  </a:cubicBezTo>
                  <a:cubicBezTo>
                    <a:pt x="822" y="911"/>
                    <a:pt x="822" y="911"/>
                    <a:pt x="822" y="911"/>
                  </a:cubicBezTo>
                  <a:cubicBezTo>
                    <a:pt x="910" y="911"/>
                    <a:pt x="910" y="911"/>
                    <a:pt x="910" y="911"/>
                  </a:cubicBezTo>
                  <a:lnTo>
                    <a:pt x="910" y="824"/>
                  </a:lnTo>
                  <a:close/>
                  <a:moveTo>
                    <a:pt x="910" y="1050"/>
                  </a:moveTo>
                  <a:cubicBezTo>
                    <a:pt x="822" y="1050"/>
                    <a:pt x="822" y="1050"/>
                    <a:pt x="822" y="1050"/>
                  </a:cubicBezTo>
                  <a:cubicBezTo>
                    <a:pt x="822" y="1137"/>
                    <a:pt x="822" y="1137"/>
                    <a:pt x="822" y="1137"/>
                  </a:cubicBezTo>
                  <a:cubicBezTo>
                    <a:pt x="910" y="1137"/>
                    <a:pt x="910" y="1137"/>
                    <a:pt x="910" y="1137"/>
                  </a:cubicBezTo>
                  <a:lnTo>
                    <a:pt x="910" y="1050"/>
                  </a:lnTo>
                  <a:close/>
                  <a:moveTo>
                    <a:pt x="910" y="1276"/>
                  </a:moveTo>
                  <a:cubicBezTo>
                    <a:pt x="822" y="1276"/>
                    <a:pt x="822" y="1276"/>
                    <a:pt x="822" y="1276"/>
                  </a:cubicBezTo>
                  <a:cubicBezTo>
                    <a:pt x="822" y="1363"/>
                    <a:pt x="822" y="1363"/>
                    <a:pt x="822" y="1363"/>
                  </a:cubicBezTo>
                  <a:cubicBezTo>
                    <a:pt x="910" y="1363"/>
                    <a:pt x="910" y="1363"/>
                    <a:pt x="910" y="1363"/>
                  </a:cubicBezTo>
                  <a:lnTo>
                    <a:pt x="910" y="1276"/>
                  </a:lnTo>
                  <a:close/>
                  <a:moveTo>
                    <a:pt x="1152" y="372"/>
                  </a:moveTo>
                  <a:cubicBezTo>
                    <a:pt x="1065" y="372"/>
                    <a:pt x="1065" y="372"/>
                    <a:pt x="1065" y="372"/>
                  </a:cubicBezTo>
                  <a:cubicBezTo>
                    <a:pt x="1065" y="459"/>
                    <a:pt x="1065" y="459"/>
                    <a:pt x="1065" y="459"/>
                  </a:cubicBezTo>
                  <a:cubicBezTo>
                    <a:pt x="1152" y="459"/>
                    <a:pt x="1152" y="459"/>
                    <a:pt x="1152" y="459"/>
                  </a:cubicBezTo>
                  <a:lnTo>
                    <a:pt x="1152" y="372"/>
                  </a:lnTo>
                  <a:close/>
                  <a:moveTo>
                    <a:pt x="1152" y="598"/>
                  </a:moveTo>
                  <a:cubicBezTo>
                    <a:pt x="1065" y="598"/>
                    <a:pt x="1065" y="598"/>
                    <a:pt x="1065" y="598"/>
                  </a:cubicBezTo>
                  <a:cubicBezTo>
                    <a:pt x="1065" y="685"/>
                    <a:pt x="1065" y="685"/>
                    <a:pt x="1065" y="685"/>
                  </a:cubicBezTo>
                  <a:cubicBezTo>
                    <a:pt x="1152" y="685"/>
                    <a:pt x="1152" y="685"/>
                    <a:pt x="1152" y="685"/>
                  </a:cubicBezTo>
                  <a:lnTo>
                    <a:pt x="1152" y="598"/>
                  </a:lnTo>
                  <a:close/>
                  <a:moveTo>
                    <a:pt x="1152" y="824"/>
                  </a:moveTo>
                  <a:cubicBezTo>
                    <a:pt x="1065" y="824"/>
                    <a:pt x="1065" y="824"/>
                    <a:pt x="1065" y="824"/>
                  </a:cubicBezTo>
                  <a:cubicBezTo>
                    <a:pt x="1065" y="911"/>
                    <a:pt x="1065" y="911"/>
                    <a:pt x="1065" y="911"/>
                  </a:cubicBezTo>
                  <a:cubicBezTo>
                    <a:pt x="1152" y="911"/>
                    <a:pt x="1152" y="911"/>
                    <a:pt x="1152" y="911"/>
                  </a:cubicBezTo>
                  <a:lnTo>
                    <a:pt x="1152" y="824"/>
                  </a:lnTo>
                  <a:close/>
                  <a:moveTo>
                    <a:pt x="1152" y="1050"/>
                  </a:moveTo>
                  <a:cubicBezTo>
                    <a:pt x="1065" y="1050"/>
                    <a:pt x="1065" y="1050"/>
                    <a:pt x="1065" y="1050"/>
                  </a:cubicBezTo>
                  <a:cubicBezTo>
                    <a:pt x="1065" y="1137"/>
                    <a:pt x="1065" y="1137"/>
                    <a:pt x="1065" y="1137"/>
                  </a:cubicBezTo>
                  <a:cubicBezTo>
                    <a:pt x="1152" y="1137"/>
                    <a:pt x="1152" y="1137"/>
                    <a:pt x="1152" y="1137"/>
                  </a:cubicBezTo>
                  <a:lnTo>
                    <a:pt x="1152" y="1050"/>
                  </a:lnTo>
                  <a:close/>
                  <a:moveTo>
                    <a:pt x="1152" y="1276"/>
                  </a:moveTo>
                  <a:cubicBezTo>
                    <a:pt x="1065" y="1276"/>
                    <a:pt x="1065" y="1276"/>
                    <a:pt x="1065" y="1276"/>
                  </a:cubicBezTo>
                  <a:cubicBezTo>
                    <a:pt x="1065" y="1363"/>
                    <a:pt x="1065" y="1363"/>
                    <a:pt x="1065" y="1363"/>
                  </a:cubicBezTo>
                  <a:cubicBezTo>
                    <a:pt x="1152" y="1363"/>
                    <a:pt x="1152" y="1363"/>
                    <a:pt x="1152" y="1363"/>
                  </a:cubicBezTo>
                  <a:lnTo>
                    <a:pt x="1152" y="1276"/>
                  </a:lnTo>
                  <a:close/>
                  <a:moveTo>
                    <a:pt x="282" y="824"/>
                  </a:moveTo>
                  <a:cubicBezTo>
                    <a:pt x="195" y="824"/>
                    <a:pt x="195" y="824"/>
                    <a:pt x="195" y="824"/>
                  </a:cubicBezTo>
                  <a:cubicBezTo>
                    <a:pt x="195" y="911"/>
                    <a:pt x="195" y="911"/>
                    <a:pt x="195" y="911"/>
                  </a:cubicBezTo>
                  <a:cubicBezTo>
                    <a:pt x="282" y="911"/>
                    <a:pt x="282" y="911"/>
                    <a:pt x="282" y="911"/>
                  </a:cubicBezTo>
                  <a:lnTo>
                    <a:pt x="282" y="824"/>
                  </a:lnTo>
                  <a:close/>
                  <a:moveTo>
                    <a:pt x="282" y="1050"/>
                  </a:moveTo>
                  <a:cubicBezTo>
                    <a:pt x="195" y="1050"/>
                    <a:pt x="195" y="1050"/>
                    <a:pt x="195" y="1050"/>
                  </a:cubicBezTo>
                  <a:cubicBezTo>
                    <a:pt x="195" y="1137"/>
                    <a:pt x="195" y="1137"/>
                    <a:pt x="195" y="1137"/>
                  </a:cubicBezTo>
                  <a:cubicBezTo>
                    <a:pt x="282" y="1137"/>
                    <a:pt x="282" y="1137"/>
                    <a:pt x="282" y="1137"/>
                  </a:cubicBezTo>
                  <a:lnTo>
                    <a:pt x="282" y="1050"/>
                  </a:lnTo>
                  <a:close/>
                  <a:moveTo>
                    <a:pt x="282" y="1276"/>
                  </a:moveTo>
                  <a:cubicBezTo>
                    <a:pt x="195" y="1276"/>
                    <a:pt x="195" y="1276"/>
                    <a:pt x="195" y="1276"/>
                  </a:cubicBezTo>
                  <a:cubicBezTo>
                    <a:pt x="195" y="1363"/>
                    <a:pt x="195" y="1363"/>
                    <a:pt x="195" y="1363"/>
                  </a:cubicBezTo>
                  <a:cubicBezTo>
                    <a:pt x="282" y="1363"/>
                    <a:pt x="282" y="1363"/>
                    <a:pt x="282" y="1363"/>
                  </a:cubicBezTo>
                  <a:lnTo>
                    <a:pt x="282" y="1276"/>
                  </a:lnTo>
                  <a:close/>
                  <a:moveTo>
                    <a:pt x="524" y="824"/>
                  </a:moveTo>
                  <a:cubicBezTo>
                    <a:pt x="437" y="824"/>
                    <a:pt x="437" y="824"/>
                    <a:pt x="437" y="824"/>
                  </a:cubicBezTo>
                  <a:cubicBezTo>
                    <a:pt x="437" y="911"/>
                    <a:pt x="437" y="911"/>
                    <a:pt x="437" y="911"/>
                  </a:cubicBezTo>
                  <a:cubicBezTo>
                    <a:pt x="524" y="911"/>
                    <a:pt x="524" y="911"/>
                    <a:pt x="524" y="911"/>
                  </a:cubicBezTo>
                  <a:lnTo>
                    <a:pt x="524" y="824"/>
                  </a:lnTo>
                  <a:close/>
                  <a:moveTo>
                    <a:pt x="524" y="1050"/>
                  </a:moveTo>
                  <a:cubicBezTo>
                    <a:pt x="437" y="1050"/>
                    <a:pt x="437" y="1050"/>
                    <a:pt x="437" y="1050"/>
                  </a:cubicBezTo>
                  <a:cubicBezTo>
                    <a:pt x="437" y="1137"/>
                    <a:pt x="437" y="1137"/>
                    <a:pt x="437" y="1137"/>
                  </a:cubicBezTo>
                  <a:cubicBezTo>
                    <a:pt x="524" y="1137"/>
                    <a:pt x="524" y="1137"/>
                    <a:pt x="524" y="1137"/>
                  </a:cubicBezTo>
                  <a:lnTo>
                    <a:pt x="524" y="1050"/>
                  </a:lnTo>
                  <a:close/>
                  <a:moveTo>
                    <a:pt x="524" y="1276"/>
                  </a:moveTo>
                  <a:cubicBezTo>
                    <a:pt x="437" y="1276"/>
                    <a:pt x="437" y="1276"/>
                    <a:pt x="437" y="1276"/>
                  </a:cubicBezTo>
                  <a:cubicBezTo>
                    <a:pt x="437" y="1363"/>
                    <a:pt x="437" y="1363"/>
                    <a:pt x="437" y="1363"/>
                  </a:cubicBezTo>
                  <a:cubicBezTo>
                    <a:pt x="524" y="1363"/>
                    <a:pt x="524" y="1363"/>
                    <a:pt x="524" y="1363"/>
                  </a:cubicBezTo>
                  <a:lnTo>
                    <a:pt x="524" y="1276"/>
                  </a:lnTo>
                  <a:close/>
                  <a:moveTo>
                    <a:pt x="195" y="1589"/>
                  </a:moveTo>
                  <a:cubicBezTo>
                    <a:pt x="282" y="1589"/>
                    <a:pt x="282" y="1589"/>
                    <a:pt x="282" y="1589"/>
                  </a:cubicBezTo>
                  <a:cubicBezTo>
                    <a:pt x="282" y="1502"/>
                    <a:pt x="282" y="1502"/>
                    <a:pt x="282" y="1502"/>
                  </a:cubicBezTo>
                  <a:cubicBezTo>
                    <a:pt x="195" y="1502"/>
                    <a:pt x="195" y="1502"/>
                    <a:pt x="195" y="1502"/>
                  </a:cubicBezTo>
                  <a:lnTo>
                    <a:pt x="195" y="1589"/>
                  </a:lnTo>
                  <a:close/>
                  <a:moveTo>
                    <a:pt x="437" y="1589"/>
                  </a:moveTo>
                  <a:cubicBezTo>
                    <a:pt x="524" y="1589"/>
                    <a:pt x="524" y="1589"/>
                    <a:pt x="524" y="1589"/>
                  </a:cubicBezTo>
                  <a:cubicBezTo>
                    <a:pt x="524" y="1502"/>
                    <a:pt x="524" y="1502"/>
                    <a:pt x="524" y="1502"/>
                  </a:cubicBezTo>
                  <a:cubicBezTo>
                    <a:pt x="437" y="1502"/>
                    <a:pt x="437" y="1502"/>
                    <a:pt x="437" y="1502"/>
                  </a:cubicBezTo>
                  <a:lnTo>
                    <a:pt x="437" y="1589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3"/>
            <p:cNvSpPr>
              <a:spLocks noChangeAspect="1" noEditPoints="1"/>
            </p:cNvSpPr>
            <p:nvPr/>
          </p:nvSpPr>
          <p:spPr bwMode="auto">
            <a:xfrm>
              <a:off x="571423" y="3830368"/>
              <a:ext cx="490537" cy="339726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74107">
                      <a:srgbClr val="D83B01"/>
                    </a:gs>
                    <a:gs pos="52679">
                      <a:srgbClr val="D83B01"/>
                    </a:gs>
                  </a:gsLst>
                </a:gra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44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80" y="-1885414"/>
            <a:ext cx="12434711" cy="13050295"/>
            <a:chOff x="5761038" y="-635"/>
            <a:chExt cx="6675437" cy="70059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15" r="16101"/>
            <a:stretch/>
          </p:blipFill>
          <p:spPr>
            <a:xfrm>
              <a:off x="5761039" y="-1"/>
              <a:ext cx="6674555" cy="700527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5761038" y="-635"/>
              <a:ext cx="6675437" cy="6994522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2745" y="3138772"/>
              <a:ext cx="3616546" cy="72772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 bwMode="auto">
          <a:xfrm>
            <a:off x="883" y="497"/>
            <a:ext cx="12434711" cy="1668219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333962" y="478636"/>
            <a:ext cx="656923" cy="656923"/>
            <a:chOff x="457580" y="4622691"/>
            <a:chExt cx="657017" cy="657017"/>
          </a:xfrm>
        </p:grpSpPr>
        <p:sp>
          <p:nvSpPr>
            <p:cNvPr id="23" name="Oval 22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ts val="1198"/>
              </a:spcAft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Openness and Flexibility</a:t>
            </a:r>
          </a:p>
        </p:txBody>
      </p:sp>
    </p:spTree>
    <p:extLst>
      <p:ext uri="{BB962C8B-B14F-4D97-AF65-F5344CB8AC3E}">
        <p14:creationId xmlns:p14="http://schemas.microsoft.com/office/powerpoint/2010/main" val="26592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09973"/>
            <a:ext cx="8762999" cy="1181862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638" y="3954463"/>
            <a:ext cx="12039599" cy="738664"/>
          </a:xfrm>
        </p:spPr>
        <p:txBody>
          <a:bodyPr/>
          <a:lstStyle/>
          <a:p>
            <a:r>
              <a:rPr lang="en-US" dirty="0"/>
              <a:t>Tanuj Bansal</a:t>
            </a:r>
          </a:p>
        </p:txBody>
      </p:sp>
    </p:spTree>
    <p:extLst>
      <p:ext uri="{BB962C8B-B14F-4D97-AF65-F5344CB8AC3E}">
        <p14:creationId xmlns:p14="http://schemas.microsoft.com/office/powerpoint/2010/main" val="20977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68445" y="3474064"/>
            <a:ext cx="4297071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56250">
                      <a:srgbClr val="D83B01"/>
                    </a:gs>
                    <a:gs pos="67000">
                      <a:srgbClr val="D83B0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Openness and flexibility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Build freely, deploy anywhere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68444" y="2294177"/>
            <a:ext cx="4203946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5000">
                      <a:srgbClr val="0078D7"/>
                    </a:gs>
                    <a:gs pos="5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Data and intelligence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Power decisions &amp; apps with insights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8445" y="4653952"/>
            <a:ext cx="2799848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6786">
                      <a:srgbClr val="008272"/>
                    </a:gs>
                    <a:gs pos="50000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Trust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Protect your business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68445" y="1114291"/>
            <a:ext cx="4752502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96429">
                      <a:srgbClr val="00188F"/>
                    </a:gs>
                    <a:gs pos="82143">
                      <a:srgbClr val="00188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Application innovation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Accelerate innovation with the cloud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07741" y="2431933"/>
            <a:ext cx="656923" cy="656923"/>
            <a:chOff x="457580" y="3616862"/>
            <a:chExt cx="657017" cy="657017"/>
          </a:xfrm>
        </p:grpSpPr>
        <p:sp>
          <p:nvSpPr>
            <p:cNvPr id="28" name="Oval 27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7741" y="4791707"/>
            <a:ext cx="656923" cy="656923"/>
            <a:chOff x="457580" y="5628520"/>
            <a:chExt cx="657017" cy="657017"/>
          </a:xfrm>
        </p:grpSpPr>
        <p:sp>
          <p:nvSpPr>
            <p:cNvPr id="31" name="Oval 3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07741" y="3611819"/>
            <a:ext cx="656923" cy="656923"/>
            <a:chOff x="457580" y="4622691"/>
            <a:chExt cx="657017" cy="657017"/>
          </a:xfrm>
        </p:grpSpPr>
        <p:sp>
          <p:nvSpPr>
            <p:cNvPr id="39" name="Oval 38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07741" y="1252046"/>
            <a:ext cx="656923" cy="656923"/>
            <a:chOff x="457580" y="2611033"/>
            <a:chExt cx="657017" cy="657017"/>
          </a:xfrm>
        </p:grpSpPr>
        <p:sp>
          <p:nvSpPr>
            <p:cNvPr id="42" name="Oval 41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883" y="497"/>
            <a:ext cx="5303094" cy="699353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75482" y="3031047"/>
            <a:ext cx="5485621" cy="94729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0" i="0" u="none" strike="noStrike" kern="1200" cap="none" spc="-4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15774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21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26" dur="6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33" dur="6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0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5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55" dur="6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275481" y="2125872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Detect and mitigate threats</a:t>
            </a:r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275481" y="3764389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Benefit from relentless business commitment</a:t>
            </a: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275481" y="2945130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Achieve global scale, in local regions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1333962" y="478636"/>
            <a:ext cx="656923" cy="656923"/>
            <a:chOff x="457580" y="5628520"/>
            <a:chExt cx="657017" cy="657017"/>
          </a:xfrm>
        </p:grpSpPr>
        <p:sp>
          <p:nvSpPr>
            <p:cNvPr id="42" name="Oval 41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275482" y="295731"/>
            <a:ext cx="11887878" cy="91744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2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-104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Trust</a:t>
            </a:r>
            <a:br>
              <a:rPr kumimoji="0" lang="en-US" sz="4798" b="0" i="0" u="none" strike="noStrike" kern="1200" cap="none" spc="-104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</a:br>
            <a:r>
              <a:rPr kumimoji="0" lang="en-US" sz="3599" b="0" i="0" u="none" strike="noStrike" kern="1200" cap="none" spc="-3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Protect your business</a:t>
            </a:r>
          </a:p>
        </p:txBody>
      </p:sp>
    </p:spTree>
    <p:extLst>
      <p:ext uri="{BB962C8B-B14F-4D97-AF65-F5344CB8AC3E}">
        <p14:creationId xmlns:p14="http://schemas.microsoft.com/office/powerpoint/2010/main" val="1930107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18" dur="6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3" dur="6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8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5" grpId="1"/>
      <p:bldP spid="26" grpId="0"/>
      <p:bldP spid="26" grpId="1"/>
      <p:bldP spid="27" grpId="0"/>
      <p:bldP spid="27" grpId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1333962" y="478636"/>
            <a:ext cx="656923" cy="656923"/>
            <a:chOff x="457580" y="5628520"/>
            <a:chExt cx="657017" cy="657017"/>
          </a:xfrm>
        </p:grpSpPr>
        <p:sp>
          <p:nvSpPr>
            <p:cNvPr id="81" name="Oval 8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20604" y="1668686"/>
            <a:ext cx="5942757" cy="5028486"/>
            <a:chOff x="6220603" y="1668427"/>
            <a:chExt cx="5943600" cy="5029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6220603" y="1668427"/>
              <a:ext cx="5943600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6930">
                        <a:schemeClr val="tx1"/>
                      </a:gs>
                      <a:gs pos="8660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Empowering you with </a:t>
              </a:r>
            </a:p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6930">
                        <a:schemeClr val="tx1"/>
                      </a:gs>
                      <a:gs pos="8660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Azure Security Center</a:t>
              </a:r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6501843" y="2792878"/>
              <a:ext cx="5381121" cy="3585442"/>
              <a:chOff x="1018749" y="2890093"/>
              <a:chExt cx="4199530" cy="279814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4562" y="3131976"/>
                <a:ext cx="3754018" cy="2295234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 flipH="1">
                <a:off x="1018749" y="2890093"/>
                <a:ext cx="4199530" cy="2798147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75483" y="1668686"/>
            <a:ext cx="5901055" cy="5028486"/>
            <a:chOff x="274639" y="1668427"/>
            <a:chExt cx="5901892" cy="5029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74639" y="1668427"/>
              <a:ext cx="5901892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6930">
                        <a:schemeClr val="tx1"/>
                      </a:gs>
                      <a:gs pos="8660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Securing the platform with </a:t>
              </a:r>
            </a:p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6930">
                        <a:schemeClr val="tx1"/>
                      </a:gs>
                      <a:gs pos="8660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Innovation </a:t>
              </a:r>
              <a:r>
                <a:rPr kumimoji="0" lang="en-US" sz="2800" b="1" i="0" u="none" strike="noStrike" kern="0" cap="none" spc="-30" normalizeH="0" baseline="0" noProof="0">
                  <a:ln w="3175">
                    <a:noFill/>
                  </a:ln>
                  <a:gradFill>
                    <a:gsLst>
                      <a:gs pos="96930">
                        <a:schemeClr val="tx1"/>
                      </a:gs>
                      <a:gs pos="8660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and transparency</a:t>
              </a:r>
              <a:endParaRPr kumimoji="0" lang="en-US" sz="2800" b="1" i="0" u="none" strike="noStrike" kern="0" cap="none" spc="-30" normalizeH="0" baseline="0" noProof="0" dirty="0">
                <a:ln w="3175">
                  <a:noFill/>
                </a:ln>
                <a:gradFill>
                  <a:gsLst>
                    <a:gs pos="96930">
                      <a:schemeClr val="tx1"/>
                    </a:gs>
                    <a:gs pos="8660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34079" y="3213453"/>
              <a:ext cx="2717776" cy="1758813"/>
              <a:chOff x="6361172" y="3105738"/>
              <a:chExt cx="2664728" cy="172448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604000" y="3105738"/>
                <a:ext cx="2119432" cy="1233014"/>
                <a:chOff x="6827520" y="3034618"/>
                <a:chExt cx="2119432" cy="1233014"/>
              </a:xfrm>
              <a:solidFill>
                <a:srgbClr val="940000"/>
              </a:solidFill>
            </p:grpSpPr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6827520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" name="Freeform 143"/>
                <p:cNvSpPr>
                  <a:spLocks/>
                </p:cNvSpPr>
                <p:nvPr/>
              </p:nvSpPr>
              <p:spPr bwMode="auto">
                <a:xfrm>
                  <a:off x="737211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144"/>
                <p:cNvSpPr>
                  <a:spLocks/>
                </p:cNvSpPr>
                <p:nvPr/>
              </p:nvSpPr>
              <p:spPr bwMode="auto">
                <a:xfrm>
                  <a:off x="7916704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Freeform 145"/>
                <p:cNvSpPr>
                  <a:spLocks/>
                </p:cNvSpPr>
                <p:nvPr/>
              </p:nvSpPr>
              <p:spPr bwMode="auto">
                <a:xfrm>
                  <a:off x="8461296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3" name="Group 152"/>
              <p:cNvGrpSpPr/>
              <p:nvPr/>
            </p:nvGrpSpPr>
            <p:grpSpPr>
              <a:xfrm>
                <a:off x="6361172" y="3311617"/>
                <a:ext cx="2664728" cy="1233014"/>
                <a:chOff x="6827520" y="3034618"/>
                <a:chExt cx="2664728" cy="1233014"/>
              </a:xfrm>
              <a:solidFill>
                <a:srgbClr val="D00000"/>
              </a:solidFill>
            </p:grpSpPr>
            <p:sp>
              <p:nvSpPr>
                <p:cNvPr id="154" name="Freeform 153"/>
                <p:cNvSpPr>
                  <a:spLocks/>
                </p:cNvSpPr>
                <p:nvPr/>
              </p:nvSpPr>
              <p:spPr bwMode="auto">
                <a:xfrm>
                  <a:off x="6827520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154"/>
                <p:cNvSpPr>
                  <a:spLocks/>
                </p:cNvSpPr>
                <p:nvPr/>
              </p:nvSpPr>
              <p:spPr bwMode="auto">
                <a:xfrm>
                  <a:off x="737211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155"/>
                <p:cNvSpPr>
                  <a:spLocks/>
                </p:cNvSpPr>
                <p:nvPr/>
              </p:nvSpPr>
              <p:spPr bwMode="auto">
                <a:xfrm>
                  <a:off x="7916704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156"/>
                <p:cNvSpPr>
                  <a:spLocks/>
                </p:cNvSpPr>
                <p:nvPr/>
              </p:nvSpPr>
              <p:spPr bwMode="auto">
                <a:xfrm>
                  <a:off x="8461296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157"/>
                <p:cNvSpPr>
                  <a:spLocks/>
                </p:cNvSpPr>
                <p:nvPr/>
              </p:nvSpPr>
              <p:spPr bwMode="auto">
                <a:xfrm>
                  <a:off x="900659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6650484" y="3597207"/>
                <a:ext cx="2119432" cy="1233014"/>
                <a:chOff x="6827520" y="3034618"/>
                <a:chExt cx="2119432" cy="1233014"/>
              </a:xfrm>
              <a:solidFill>
                <a:srgbClr val="FF0000"/>
              </a:solidFill>
            </p:grpSpPr>
            <p:sp>
              <p:nvSpPr>
                <p:cNvPr id="160" name="Freeform 159"/>
                <p:cNvSpPr>
                  <a:spLocks/>
                </p:cNvSpPr>
                <p:nvPr/>
              </p:nvSpPr>
              <p:spPr bwMode="auto">
                <a:xfrm>
                  <a:off x="6827520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rgbClr val="FF4F4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160"/>
                <p:cNvSpPr>
                  <a:spLocks/>
                </p:cNvSpPr>
                <p:nvPr/>
              </p:nvSpPr>
              <p:spPr bwMode="auto">
                <a:xfrm>
                  <a:off x="737211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rgbClr val="FF4F4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161"/>
                <p:cNvSpPr>
                  <a:spLocks/>
                </p:cNvSpPr>
                <p:nvPr/>
              </p:nvSpPr>
              <p:spPr bwMode="auto">
                <a:xfrm>
                  <a:off x="7916704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rgbClr val="FF4F4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162"/>
                <p:cNvSpPr>
                  <a:spLocks/>
                </p:cNvSpPr>
                <p:nvPr/>
              </p:nvSpPr>
              <p:spPr bwMode="auto">
                <a:xfrm>
                  <a:off x="8461296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rgbClr val="FF4F4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65" name="Group 164"/>
            <p:cNvGrpSpPr/>
            <p:nvPr/>
          </p:nvGrpSpPr>
          <p:grpSpPr>
            <a:xfrm>
              <a:off x="3223385" y="3213453"/>
              <a:ext cx="2717776" cy="1758813"/>
              <a:chOff x="6361172" y="3105738"/>
              <a:chExt cx="2664728" cy="1724483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6604000" y="3105738"/>
                <a:ext cx="2119432" cy="1233014"/>
                <a:chOff x="6827520" y="3034618"/>
                <a:chExt cx="2119432" cy="1233014"/>
              </a:xfrm>
              <a:solidFill>
                <a:srgbClr val="940000"/>
              </a:solidFill>
            </p:grpSpPr>
            <p:sp>
              <p:nvSpPr>
                <p:cNvPr id="178" name="Freeform 177"/>
                <p:cNvSpPr>
                  <a:spLocks/>
                </p:cNvSpPr>
                <p:nvPr/>
              </p:nvSpPr>
              <p:spPr bwMode="auto">
                <a:xfrm>
                  <a:off x="6827520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178"/>
                <p:cNvSpPr>
                  <a:spLocks/>
                </p:cNvSpPr>
                <p:nvPr/>
              </p:nvSpPr>
              <p:spPr bwMode="auto">
                <a:xfrm>
                  <a:off x="737211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Freeform 179"/>
                <p:cNvSpPr>
                  <a:spLocks/>
                </p:cNvSpPr>
                <p:nvPr/>
              </p:nvSpPr>
              <p:spPr bwMode="auto">
                <a:xfrm>
                  <a:off x="7916704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180"/>
                <p:cNvSpPr>
                  <a:spLocks/>
                </p:cNvSpPr>
                <p:nvPr/>
              </p:nvSpPr>
              <p:spPr bwMode="auto">
                <a:xfrm>
                  <a:off x="8461296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6361172" y="3311617"/>
                <a:ext cx="2664728" cy="1233014"/>
                <a:chOff x="6827520" y="3034618"/>
                <a:chExt cx="2664728" cy="1233014"/>
              </a:xfrm>
              <a:solidFill>
                <a:srgbClr val="D00000"/>
              </a:solidFill>
            </p:grpSpPr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>
                  <a:off x="6827520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Freeform 173"/>
                <p:cNvSpPr>
                  <a:spLocks/>
                </p:cNvSpPr>
                <p:nvPr/>
              </p:nvSpPr>
              <p:spPr bwMode="auto">
                <a:xfrm>
                  <a:off x="737211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Freeform 174"/>
                <p:cNvSpPr>
                  <a:spLocks/>
                </p:cNvSpPr>
                <p:nvPr/>
              </p:nvSpPr>
              <p:spPr bwMode="auto">
                <a:xfrm>
                  <a:off x="7916704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Freeform 175"/>
                <p:cNvSpPr>
                  <a:spLocks/>
                </p:cNvSpPr>
                <p:nvPr/>
              </p:nvSpPr>
              <p:spPr bwMode="auto">
                <a:xfrm>
                  <a:off x="8461296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Freeform 176"/>
                <p:cNvSpPr>
                  <a:spLocks/>
                </p:cNvSpPr>
                <p:nvPr/>
              </p:nvSpPr>
              <p:spPr bwMode="auto">
                <a:xfrm>
                  <a:off x="900659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6650484" y="3597207"/>
                <a:ext cx="2119432" cy="1233014"/>
                <a:chOff x="6827520" y="3034618"/>
                <a:chExt cx="2119432" cy="1233014"/>
              </a:xfrm>
              <a:solidFill>
                <a:srgbClr val="FF0000"/>
              </a:solidFill>
            </p:grpSpPr>
            <p:sp>
              <p:nvSpPr>
                <p:cNvPr id="169" name="Freeform 168"/>
                <p:cNvSpPr>
                  <a:spLocks/>
                </p:cNvSpPr>
                <p:nvPr/>
              </p:nvSpPr>
              <p:spPr bwMode="auto">
                <a:xfrm>
                  <a:off x="6827520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Freeform 169"/>
                <p:cNvSpPr>
                  <a:spLocks/>
                </p:cNvSpPr>
                <p:nvPr/>
              </p:nvSpPr>
              <p:spPr bwMode="auto">
                <a:xfrm>
                  <a:off x="7372112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Freeform 170"/>
                <p:cNvSpPr>
                  <a:spLocks/>
                </p:cNvSpPr>
                <p:nvPr/>
              </p:nvSpPr>
              <p:spPr bwMode="auto">
                <a:xfrm>
                  <a:off x="7916704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171"/>
                <p:cNvSpPr>
                  <a:spLocks/>
                </p:cNvSpPr>
                <p:nvPr/>
              </p:nvSpPr>
              <p:spPr bwMode="auto">
                <a:xfrm>
                  <a:off x="8461296" y="3034618"/>
                  <a:ext cx="485656" cy="1233014"/>
                </a:xfrm>
                <a:custGeom>
                  <a:avLst/>
                  <a:gdLst>
                    <a:gd name="connsiteX0" fmla="*/ 131385 w 485656"/>
                    <a:gd name="connsiteY0" fmla="*/ 228924 h 1233014"/>
                    <a:gd name="connsiteX1" fmla="*/ 355444 w 485656"/>
                    <a:gd name="connsiteY1" fmla="*/ 228924 h 1233014"/>
                    <a:gd name="connsiteX2" fmla="*/ 485656 w 485656"/>
                    <a:gd name="connsiteY2" fmla="*/ 359127 h 1233014"/>
                    <a:gd name="connsiteX3" fmla="*/ 485656 w 485656"/>
                    <a:gd name="connsiteY3" fmla="*/ 673492 h 1233014"/>
                    <a:gd name="connsiteX4" fmla="*/ 442252 w 485656"/>
                    <a:gd name="connsiteY4" fmla="*/ 718066 h 1233014"/>
                    <a:gd name="connsiteX5" fmla="*/ 397675 w 485656"/>
                    <a:gd name="connsiteY5" fmla="*/ 673492 h 1233014"/>
                    <a:gd name="connsiteX6" fmla="*/ 397675 w 485656"/>
                    <a:gd name="connsiteY6" fmla="*/ 389625 h 1233014"/>
                    <a:gd name="connsiteX7" fmla="*/ 374213 w 485656"/>
                    <a:gd name="connsiteY7" fmla="*/ 389625 h 1233014"/>
                    <a:gd name="connsiteX8" fmla="*/ 374213 w 485656"/>
                    <a:gd name="connsiteY8" fmla="*/ 1174364 h 1233014"/>
                    <a:gd name="connsiteX9" fmla="*/ 314386 w 485656"/>
                    <a:gd name="connsiteY9" fmla="*/ 1233014 h 1233014"/>
                    <a:gd name="connsiteX10" fmla="*/ 254559 w 485656"/>
                    <a:gd name="connsiteY10" fmla="*/ 1174364 h 1233014"/>
                    <a:gd name="connsiteX11" fmla="*/ 254559 w 485656"/>
                    <a:gd name="connsiteY11" fmla="*/ 720412 h 1233014"/>
                    <a:gd name="connsiteX12" fmla="*/ 231097 w 485656"/>
                    <a:gd name="connsiteY12" fmla="*/ 720412 h 1233014"/>
                    <a:gd name="connsiteX13" fmla="*/ 231097 w 485656"/>
                    <a:gd name="connsiteY13" fmla="*/ 1174364 h 1233014"/>
                    <a:gd name="connsiteX14" fmla="*/ 171270 w 485656"/>
                    <a:gd name="connsiteY14" fmla="*/ 1233014 h 1233014"/>
                    <a:gd name="connsiteX15" fmla="*/ 111443 w 485656"/>
                    <a:gd name="connsiteY15" fmla="*/ 1174364 h 1233014"/>
                    <a:gd name="connsiteX16" fmla="*/ 111443 w 485656"/>
                    <a:gd name="connsiteY16" fmla="*/ 389625 h 1233014"/>
                    <a:gd name="connsiteX17" fmla="*/ 87981 w 485656"/>
                    <a:gd name="connsiteY17" fmla="*/ 389625 h 1233014"/>
                    <a:gd name="connsiteX18" fmla="*/ 87981 w 485656"/>
                    <a:gd name="connsiteY18" fmla="*/ 673492 h 1233014"/>
                    <a:gd name="connsiteX19" fmla="*/ 44577 w 485656"/>
                    <a:gd name="connsiteY19" fmla="*/ 718066 h 1233014"/>
                    <a:gd name="connsiteX20" fmla="*/ 0 w 485656"/>
                    <a:gd name="connsiteY20" fmla="*/ 673492 h 1233014"/>
                    <a:gd name="connsiteX21" fmla="*/ 0 w 485656"/>
                    <a:gd name="connsiteY21" fmla="*/ 359127 h 1233014"/>
                    <a:gd name="connsiteX22" fmla="*/ 131385 w 485656"/>
                    <a:gd name="connsiteY22" fmla="*/ 228924 h 1233014"/>
                    <a:gd name="connsiteX23" fmla="*/ 243325 w 485656"/>
                    <a:gd name="connsiteY23" fmla="*/ 0 h 1233014"/>
                    <a:gd name="connsiteX24" fmla="*/ 344628 w 485656"/>
                    <a:gd name="connsiteY24" fmla="*/ 101552 h 1233014"/>
                    <a:gd name="connsiteX25" fmla="*/ 243325 w 485656"/>
                    <a:gd name="connsiteY25" fmla="*/ 203104 h 1233014"/>
                    <a:gd name="connsiteX26" fmla="*/ 142022 w 485656"/>
                    <a:gd name="connsiteY26" fmla="*/ 101552 h 1233014"/>
                    <a:gd name="connsiteX27" fmla="*/ 243325 w 485656"/>
                    <a:gd name="connsiteY27" fmla="*/ 0 h 12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85656" h="1233014">
                      <a:moveTo>
                        <a:pt x="131385" y="228924"/>
                      </a:moveTo>
                      <a:cubicBezTo>
                        <a:pt x="165405" y="228924"/>
                        <a:pt x="319079" y="228924"/>
                        <a:pt x="355444" y="228924"/>
                      </a:cubicBezTo>
                      <a:cubicBezTo>
                        <a:pt x="427002" y="228924"/>
                        <a:pt x="485656" y="287574"/>
                        <a:pt x="485656" y="359127"/>
                      </a:cubicBezTo>
                      <a:cubicBezTo>
                        <a:pt x="485656" y="395490"/>
                        <a:pt x="485656" y="648859"/>
                        <a:pt x="485656" y="673492"/>
                      </a:cubicBezTo>
                      <a:cubicBezTo>
                        <a:pt x="485656" y="698125"/>
                        <a:pt x="465714" y="718066"/>
                        <a:pt x="442252" y="718066"/>
                      </a:cubicBezTo>
                      <a:cubicBezTo>
                        <a:pt x="417617" y="718066"/>
                        <a:pt x="397675" y="698125"/>
                        <a:pt x="397675" y="673492"/>
                      </a:cubicBezTo>
                      <a:cubicBezTo>
                        <a:pt x="397675" y="645340"/>
                        <a:pt x="397675" y="389625"/>
                        <a:pt x="397675" y="389625"/>
                      </a:cubicBezTo>
                      <a:cubicBezTo>
                        <a:pt x="374213" y="389625"/>
                        <a:pt x="374213" y="389625"/>
                        <a:pt x="374213" y="389625"/>
                      </a:cubicBezTo>
                      <a:cubicBezTo>
                        <a:pt x="374213" y="389625"/>
                        <a:pt x="374213" y="1125098"/>
                        <a:pt x="374213" y="1174364"/>
                      </a:cubicBezTo>
                      <a:cubicBezTo>
                        <a:pt x="374213" y="1207208"/>
                        <a:pt x="347233" y="1233014"/>
                        <a:pt x="314386" y="1233014"/>
                      </a:cubicBezTo>
                      <a:cubicBezTo>
                        <a:pt x="281540" y="1233014"/>
                        <a:pt x="254559" y="1207208"/>
                        <a:pt x="254559" y="1174364"/>
                      </a:cubicBezTo>
                      <a:cubicBezTo>
                        <a:pt x="254559" y="1125098"/>
                        <a:pt x="254559" y="720412"/>
                        <a:pt x="254559" y="720412"/>
                      </a:cubicBezTo>
                      <a:cubicBezTo>
                        <a:pt x="231097" y="720412"/>
                        <a:pt x="231097" y="720412"/>
                        <a:pt x="231097" y="720412"/>
                      </a:cubicBezTo>
                      <a:cubicBezTo>
                        <a:pt x="231097" y="720412"/>
                        <a:pt x="231097" y="1125098"/>
                        <a:pt x="231097" y="1174364"/>
                      </a:cubicBezTo>
                      <a:cubicBezTo>
                        <a:pt x="231097" y="1207208"/>
                        <a:pt x="204117" y="1233014"/>
                        <a:pt x="171270" y="1233014"/>
                      </a:cubicBezTo>
                      <a:cubicBezTo>
                        <a:pt x="138424" y="1233014"/>
                        <a:pt x="111443" y="1207208"/>
                        <a:pt x="111443" y="1174364"/>
                      </a:cubicBezTo>
                      <a:cubicBezTo>
                        <a:pt x="111443" y="1125098"/>
                        <a:pt x="111443" y="389625"/>
                        <a:pt x="111443" y="389625"/>
                      </a:cubicBezTo>
                      <a:cubicBezTo>
                        <a:pt x="87981" y="389625"/>
                        <a:pt x="87981" y="389625"/>
                        <a:pt x="87981" y="389625"/>
                      </a:cubicBezTo>
                      <a:cubicBezTo>
                        <a:pt x="87981" y="389625"/>
                        <a:pt x="87981" y="645340"/>
                        <a:pt x="87981" y="673492"/>
                      </a:cubicBezTo>
                      <a:cubicBezTo>
                        <a:pt x="87981" y="698125"/>
                        <a:pt x="69212" y="718066"/>
                        <a:pt x="44577" y="718066"/>
                      </a:cubicBezTo>
                      <a:cubicBezTo>
                        <a:pt x="19943" y="718066"/>
                        <a:pt x="0" y="698125"/>
                        <a:pt x="0" y="673492"/>
                      </a:cubicBezTo>
                      <a:cubicBezTo>
                        <a:pt x="0" y="648859"/>
                        <a:pt x="0" y="395490"/>
                        <a:pt x="0" y="359127"/>
                      </a:cubicBezTo>
                      <a:cubicBezTo>
                        <a:pt x="0" y="287574"/>
                        <a:pt x="58654" y="228924"/>
                        <a:pt x="131385" y="228924"/>
                      </a:cubicBezTo>
                      <a:close/>
                      <a:moveTo>
                        <a:pt x="243325" y="0"/>
                      </a:moveTo>
                      <a:cubicBezTo>
                        <a:pt x="299273" y="0"/>
                        <a:pt x="344628" y="45466"/>
                        <a:pt x="344628" y="101552"/>
                      </a:cubicBezTo>
                      <a:cubicBezTo>
                        <a:pt x="344628" y="157638"/>
                        <a:pt x="299273" y="203104"/>
                        <a:pt x="243325" y="203104"/>
                      </a:cubicBezTo>
                      <a:cubicBezTo>
                        <a:pt x="187377" y="203104"/>
                        <a:pt x="142022" y="157638"/>
                        <a:pt x="142022" y="101552"/>
                      </a:cubicBezTo>
                      <a:cubicBezTo>
                        <a:pt x="142022" y="45466"/>
                        <a:pt x="187377" y="0"/>
                        <a:pt x="2433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853305" y="4720239"/>
              <a:ext cx="1557577" cy="54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0042" y="5082621"/>
              <a:ext cx="2505850" cy="720562"/>
              <a:chOff x="463482" y="5082621"/>
              <a:chExt cx="2505850" cy="72056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63482" y="5082621"/>
                <a:ext cx="2505850" cy="720562"/>
                <a:chOff x="6465452" y="5074580"/>
                <a:chExt cx="2456939" cy="706497"/>
              </a:xfrm>
            </p:grpSpPr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>
                  <a:off x="6465452" y="5074581"/>
                  <a:ext cx="523428" cy="546633"/>
                </a:xfrm>
                <a:custGeom>
                  <a:avLst/>
                  <a:gdLst>
                    <a:gd name="T0" fmla="*/ 0 w 203"/>
                    <a:gd name="T1" fmla="*/ 0 h 212"/>
                    <a:gd name="T2" fmla="*/ 203 w 203"/>
                    <a:gd name="T3" fmla="*/ 0 h 212"/>
                    <a:gd name="T4" fmla="*/ 203 w 203"/>
                    <a:gd name="T5" fmla="*/ 212 h 212"/>
                    <a:gd name="T6" fmla="*/ 0 w 203"/>
                    <a:gd name="T7" fmla="*/ 212 h 212"/>
                    <a:gd name="T8" fmla="*/ 52 w 203"/>
                    <a:gd name="T9" fmla="*/ 108 h 212"/>
                    <a:gd name="T10" fmla="*/ 0 w 203"/>
                    <a:gd name="T11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3" h="212">
                      <a:moveTo>
                        <a:pt x="0" y="0"/>
                      </a:moveTo>
                      <a:lnTo>
                        <a:pt x="203" y="0"/>
                      </a:lnTo>
                      <a:lnTo>
                        <a:pt x="203" y="212"/>
                      </a:lnTo>
                      <a:lnTo>
                        <a:pt x="0" y="212"/>
                      </a:lnTo>
                      <a:lnTo>
                        <a:pt x="52" y="1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" name="Freeform 6"/>
                <p:cNvSpPr>
                  <a:spLocks/>
                </p:cNvSpPr>
                <p:nvPr/>
              </p:nvSpPr>
              <p:spPr bwMode="auto">
                <a:xfrm>
                  <a:off x="6712984" y="5074581"/>
                  <a:ext cx="275896" cy="152128"/>
                </a:xfrm>
                <a:custGeom>
                  <a:avLst/>
                  <a:gdLst>
                    <a:gd name="T0" fmla="*/ 0 w 107"/>
                    <a:gd name="T1" fmla="*/ 59 h 59"/>
                    <a:gd name="T2" fmla="*/ 107 w 107"/>
                    <a:gd name="T3" fmla="*/ 0 h 59"/>
                    <a:gd name="T4" fmla="*/ 107 w 107"/>
                    <a:gd name="T5" fmla="*/ 59 h 59"/>
                    <a:gd name="T6" fmla="*/ 0 w 107"/>
                    <a:gd name="T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7" h="59">
                      <a:moveTo>
                        <a:pt x="0" y="59"/>
                      </a:moveTo>
                      <a:lnTo>
                        <a:pt x="107" y="0"/>
                      </a:lnTo>
                      <a:lnTo>
                        <a:pt x="107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Rectangle 8"/>
                <p:cNvSpPr>
                  <a:spLocks noChangeArrowheads="1"/>
                </p:cNvSpPr>
                <p:nvPr/>
              </p:nvSpPr>
              <p:spPr bwMode="auto">
                <a:xfrm>
                  <a:off x="6712984" y="5226709"/>
                  <a:ext cx="1975099" cy="554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 flipH="1">
                  <a:off x="8398963" y="5074580"/>
                  <a:ext cx="523428" cy="546633"/>
                  <a:chOff x="6617851" y="5226980"/>
                  <a:chExt cx="523428" cy="546633"/>
                </a:xfrm>
              </p:grpSpPr>
              <p:sp>
                <p:nvSpPr>
                  <p:cNvPr id="189" name="Freeform 5"/>
                  <p:cNvSpPr>
                    <a:spLocks/>
                  </p:cNvSpPr>
                  <p:nvPr/>
                </p:nvSpPr>
                <p:spPr bwMode="auto">
                  <a:xfrm>
                    <a:off x="6617851" y="5226980"/>
                    <a:ext cx="523428" cy="546633"/>
                  </a:xfrm>
                  <a:custGeom>
                    <a:avLst/>
                    <a:gdLst>
                      <a:gd name="T0" fmla="*/ 0 w 203"/>
                      <a:gd name="T1" fmla="*/ 0 h 212"/>
                      <a:gd name="T2" fmla="*/ 203 w 203"/>
                      <a:gd name="T3" fmla="*/ 0 h 212"/>
                      <a:gd name="T4" fmla="*/ 203 w 203"/>
                      <a:gd name="T5" fmla="*/ 212 h 212"/>
                      <a:gd name="T6" fmla="*/ 0 w 203"/>
                      <a:gd name="T7" fmla="*/ 212 h 212"/>
                      <a:gd name="T8" fmla="*/ 52 w 203"/>
                      <a:gd name="T9" fmla="*/ 108 h 212"/>
                      <a:gd name="T10" fmla="*/ 0 w 203"/>
                      <a:gd name="T11" fmla="*/ 0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3" h="212">
                        <a:moveTo>
                          <a:pt x="0" y="0"/>
                        </a:moveTo>
                        <a:lnTo>
                          <a:pt x="203" y="0"/>
                        </a:lnTo>
                        <a:lnTo>
                          <a:pt x="203" y="212"/>
                        </a:lnTo>
                        <a:lnTo>
                          <a:pt x="0" y="212"/>
                        </a:lnTo>
                        <a:lnTo>
                          <a:pt x="52" y="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Freeform 6"/>
                  <p:cNvSpPr>
                    <a:spLocks/>
                  </p:cNvSpPr>
                  <p:nvPr/>
                </p:nvSpPr>
                <p:spPr bwMode="auto">
                  <a:xfrm>
                    <a:off x="6865383" y="5226980"/>
                    <a:ext cx="275896" cy="152128"/>
                  </a:xfrm>
                  <a:custGeom>
                    <a:avLst/>
                    <a:gdLst>
                      <a:gd name="T0" fmla="*/ 0 w 107"/>
                      <a:gd name="T1" fmla="*/ 59 h 59"/>
                      <a:gd name="T2" fmla="*/ 107 w 107"/>
                      <a:gd name="T3" fmla="*/ 0 h 59"/>
                      <a:gd name="T4" fmla="*/ 107 w 107"/>
                      <a:gd name="T5" fmla="*/ 59 h 59"/>
                      <a:gd name="T6" fmla="*/ 0 w 107"/>
                      <a:gd name="T7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7" h="59">
                        <a:moveTo>
                          <a:pt x="0" y="59"/>
                        </a:moveTo>
                        <a:lnTo>
                          <a:pt x="107" y="0"/>
                        </a:lnTo>
                        <a:lnTo>
                          <a:pt x="107" y="59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28" name="Rectangle 27"/>
              <p:cNvSpPr/>
              <p:nvPr/>
            </p:nvSpPr>
            <p:spPr>
              <a:xfrm>
                <a:off x="853016" y="5366023"/>
                <a:ext cx="1726781" cy="358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73" b="1" i="0" u="none" strike="noStrike" kern="0" cap="none" spc="306" normalizeH="0" baseline="0" noProof="0" dirty="0">
                    <a:ln w="3175">
                      <a:noFill/>
                    </a:ln>
                    <a:gradFill>
                      <a:gsLst>
                        <a:gs pos="48214">
                          <a:srgbClr val="D83B01"/>
                        </a:gs>
                        <a:gs pos="30000">
                          <a:srgbClr val="D83B01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cs typeface="Segoe UI" pitchFamily="34" charset="0"/>
                  </a:rPr>
                  <a:t>RED TEAM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329348" y="5082621"/>
              <a:ext cx="2505850" cy="720562"/>
              <a:chOff x="3252788" y="5082621"/>
              <a:chExt cx="2505850" cy="720562"/>
            </a:xfrm>
          </p:grpSpPr>
          <p:grpSp>
            <p:nvGrpSpPr>
              <p:cNvPr id="191" name="Group 190"/>
              <p:cNvGrpSpPr/>
              <p:nvPr/>
            </p:nvGrpSpPr>
            <p:grpSpPr>
              <a:xfrm>
                <a:off x="3252788" y="5082621"/>
                <a:ext cx="2505850" cy="720562"/>
                <a:chOff x="6465452" y="5074580"/>
                <a:chExt cx="2456939" cy="706497"/>
              </a:xfrm>
            </p:grpSpPr>
            <p:sp>
              <p:nvSpPr>
                <p:cNvPr id="192" name="Freeform 5"/>
                <p:cNvSpPr>
                  <a:spLocks/>
                </p:cNvSpPr>
                <p:nvPr/>
              </p:nvSpPr>
              <p:spPr bwMode="auto">
                <a:xfrm>
                  <a:off x="6465452" y="5074581"/>
                  <a:ext cx="523428" cy="546633"/>
                </a:xfrm>
                <a:custGeom>
                  <a:avLst/>
                  <a:gdLst>
                    <a:gd name="T0" fmla="*/ 0 w 203"/>
                    <a:gd name="T1" fmla="*/ 0 h 212"/>
                    <a:gd name="T2" fmla="*/ 203 w 203"/>
                    <a:gd name="T3" fmla="*/ 0 h 212"/>
                    <a:gd name="T4" fmla="*/ 203 w 203"/>
                    <a:gd name="T5" fmla="*/ 212 h 212"/>
                    <a:gd name="T6" fmla="*/ 0 w 203"/>
                    <a:gd name="T7" fmla="*/ 212 h 212"/>
                    <a:gd name="T8" fmla="*/ 52 w 203"/>
                    <a:gd name="T9" fmla="*/ 108 h 212"/>
                    <a:gd name="T10" fmla="*/ 0 w 203"/>
                    <a:gd name="T11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3" h="212">
                      <a:moveTo>
                        <a:pt x="0" y="0"/>
                      </a:moveTo>
                      <a:lnTo>
                        <a:pt x="203" y="0"/>
                      </a:lnTo>
                      <a:lnTo>
                        <a:pt x="203" y="212"/>
                      </a:lnTo>
                      <a:lnTo>
                        <a:pt x="0" y="212"/>
                      </a:lnTo>
                      <a:lnTo>
                        <a:pt x="52" y="1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Freeform 6"/>
                <p:cNvSpPr>
                  <a:spLocks/>
                </p:cNvSpPr>
                <p:nvPr/>
              </p:nvSpPr>
              <p:spPr bwMode="auto">
                <a:xfrm>
                  <a:off x="6712984" y="5074581"/>
                  <a:ext cx="275896" cy="152128"/>
                </a:xfrm>
                <a:custGeom>
                  <a:avLst/>
                  <a:gdLst>
                    <a:gd name="T0" fmla="*/ 0 w 107"/>
                    <a:gd name="T1" fmla="*/ 59 h 59"/>
                    <a:gd name="T2" fmla="*/ 107 w 107"/>
                    <a:gd name="T3" fmla="*/ 0 h 59"/>
                    <a:gd name="T4" fmla="*/ 107 w 107"/>
                    <a:gd name="T5" fmla="*/ 59 h 59"/>
                    <a:gd name="T6" fmla="*/ 0 w 107"/>
                    <a:gd name="T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7" h="59">
                      <a:moveTo>
                        <a:pt x="0" y="59"/>
                      </a:moveTo>
                      <a:lnTo>
                        <a:pt x="107" y="0"/>
                      </a:lnTo>
                      <a:lnTo>
                        <a:pt x="107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" name="Rectangle 8"/>
                <p:cNvSpPr>
                  <a:spLocks noChangeArrowheads="1"/>
                </p:cNvSpPr>
                <p:nvPr/>
              </p:nvSpPr>
              <p:spPr bwMode="auto">
                <a:xfrm>
                  <a:off x="6712984" y="5226709"/>
                  <a:ext cx="1975099" cy="554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47" tIns="46623" rIns="93247" bIns="4662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259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73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95" name="Group 194"/>
                <p:cNvGrpSpPr/>
                <p:nvPr/>
              </p:nvGrpSpPr>
              <p:grpSpPr>
                <a:xfrm flipH="1">
                  <a:off x="8398963" y="5074580"/>
                  <a:ext cx="523428" cy="546633"/>
                  <a:chOff x="6617851" y="5226980"/>
                  <a:chExt cx="523428" cy="546633"/>
                </a:xfrm>
              </p:grpSpPr>
              <p:sp>
                <p:nvSpPr>
                  <p:cNvPr id="196" name="Freeform 5"/>
                  <p:cNvSpPr>
                    <a:spLocks/>
                  </p:cNvSpPr>
                  <p:nvPr/>
                </p:nvSpPr>
                <p:spPr bwMode="auto">
                  <a:xfrm>
                    <a:off x="6617851" y="5226980"/>
                    <a:ext cx="523428" cy="546633"/>
                  </a:xfrm>
                  <a:custGeom>
                    <a:avLst/>
                    <a:gdLst>
                      <a:gd name="T0" fmla="*/ 0 w 203"/>
                      <a:gd name="T1" fmla="*/ 0 h 212"/>
                      <a:gd name="T2" fmla="*/ 203 w 203"/>
                      <a:gd name="T3" fmla="*/ 0 h 212"/>
                      <a:gd name="T4" fmla="*/ 203 w 203"/>
                      <a:gd name="T5" fmla="*/ 212 h 212"/>
                      <a:gd name="T6" fmla="*/ 0 w 203"/>
                      <a:gd name="T7" fmla="*/ 212 h 212"/>
                      <a:gd name="T8" fmla="*/ 52 w 203"/>
                      <a:gd name="T9" fmla="*/ 108 h 212"/>
                      <a:gd name="T10" fmla="*/ 0 w 203"/>
                      <a:gd name="T11" fmla="*/ 0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3" h="212">
                        <a:moveTo>
                          <a:pt x="0" y="0"/>
                        </a:moveTo>
                        <a:lnTo>
                          <a:pt x="203" y="0"/>
                        </a:lnTo>
                        <a:lnTo>
                          <a:pt x="203" y="212"/>
                        </a:lnTo>
                        <a:lnTo>
                          <a:pt x="0" y="212"/>
                        </a:lnTo>
                        <a:lnTo>
                          <a:pt x="52" y="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7" name="Freeform 6"/>
                  <p:cNvSpPr>
                    <a:spLocks/>
                  </p:cNvSpPr>
                  <p:nvPr/>
                </p:nvSpPr>
                <p:spPr bwMode="auto">
                  <a:xfrm>
                    <a:off x="6865383" y="5226980"/>
                    <a:ext cx="275896" cy="152128"/>
                  </a:xfrm>
                  <a:custGeom>
                    <a:avLst/>
                    <a:gdLst>
                      <a:gd name="T0" fmla="*/ 0 w 107"/>
                      <a:gd name="T1" fmla="*/ 59 h 59"/>
                      <a:gd name="T2" fmla="*/ 107 w 107"/>
                      <a:gd name="T3" fmla="*/ 0 h 59"/>
                      <a:gd name="T4" fmla="*/ 107 w 107"/>
                      <a:gd name="T5" fmla="*/ 59 h 59"/>
                      <a:gd name="T6" fmla="*/ 0 w 107"/>
                      <a:gd name="T7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7" h="59">
                        <a:moveTo>
                          <a:pt x="0" y="59"/>
                        </a:moveTo>
                        <a:lnTo>
                          <a:pt x="107" y="0"/>
                        </a:lnTo>
                        <a:lnTo>
                          <a:pt x="107" y="59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47" tIns="46623" rIns="93247" bIns="46623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7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98" name="Rectangle 197"/>
              <p:cNvSpPr/>
              <p:nvPr/>
            </p:nvSpPr>
            <p:spPr>
              <a:xfrm>
                <a:off x="3563479" y="5373896"/>
                <a:ext cx="1884469" cy="35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32597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73" b="1" i="0" u="none" strike="noStrike" kern="0" cap="none" spc="306" normalizeH="0" baseline="0" noProof="0" dirty="0">
                    <a:ln w="3175">
                      <a:noFill/>
                    </a:ln>
                    <a:gradFill>
                      <a:gsLst>
                        <a:gs pos="50000">
                          <a:schemeClr val="accent4"/>
                        </a:gs>
                        <a:gs pos="38000">
                          <a:schemeClr val="accent4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cs typeface="Segoe UI" pitchFamily="34" charset="0"/>
                  </a:rPr>
                  <a:t>BLUE TEAM</a:t>
                </a: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5482" y="295731"/>
            <a:ext cx="11887878" cy="917444"/>
          </a:xfrm>
        </p:spPr>
        <p:txBody>
          <a:bodyPr/>
          <a:lstStyle/>
          <a:p>
            <a:pPr>
              <a:buSzPct val="90000"/>
              <a:tabLst>
                <a:tab pos="1490091" algn="l"/>
              </a:tabLst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Detect and mitigate threats</a:t>
            </a:r>
          </a:p>
        </p:txBody>
      </p:sp>
    </p:spTree>
    <p:extLst>
      <p:ext uri="{BB962C8B-B14F-4D97-AF65-F5344CB8AC3E}">
        <p14:creationId xmlns:p14="http://schemas.microsoft.com/office/powerpoint/2010/main" val="865941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333962" y="478636"/>
            <a:ext cx="656923" cy="656923"/>
            <a:chOff x="457580" y="5628520"/>
            <a:chExt cx="657017" cy="657017"/>
          </a:xfrm>
        </p:grpSpPr>
        <p:sp>
          <p:nvSpPr>
            <p:cNvPr id="28" name="Oval 27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Achieve global scale, in local regions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75481" y="1668686"/>
            <a:ext cx="11885514" cy="50284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59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 w="3175">
                <a:noFill/>
              </a:ln>
              <a:gradFill>
                <a:gsLst>
                  <a:gs pos="18750">
                    <a:schemeClr val="accent1"/>
                  </a:gs>
                  <a:gs pos="32143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+mj-lt"/>
              <a:cs typeface="Segoe UI" pitchFamily="34" charset="0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691951" y="1629873"/>
            <a:ext cx="10970471" cy="5189998"/>
            <a:chOff x="733216" y="1564692"/>
            <a:chExt cx="10972027" cy="5190734"/>
          </a:xfrm>
        </p:grpSpPr>
        <p:pic>
          <p:nvPicPr>
            <p:cNvPr id="116" name="World map" descr="world-map.png"/>
            <p:cNvPicPr>
              <a:picLocks noChangeAspect="1"/>
            </p:cNvPicPr>
            <p:nvPr/>
          </p:nvPicPr>
          <p:blipFill rotWithShape="1">
            <a:blip r:embed="rId3" cstate="screen">
              <a:alphaModFix amt="1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216" y="1564692"/>
              <a:ext cx="10972027" cy="5190734"/>
            </a:xfrm>
            <a:prstGeom prst="rect">
              <a:avLst/>
            </a:prstGeom>
            <a:blipFill dpi="0" rotWithShape="1">
              <a:blip r:embed="rId4">
                <a:alphaModFix amt="15000"/>
                <a:grayscl/>
              </a:blip>
              <a:srcRect/>
              <a:stretch>
                <a:fillRect/>
              </a:stretch>
            </a:blipFill>
            <a:ln w="55000" cap="flat" cmpd="thickThin" algn="ctr">
              <a:noFill/>
              <a:prstDash val="solid"/>
              <a:headEnd type="none" w="med" len="med"/>
              <a:tailEnd type="none" w="med" len="med"/>
            </a:ln>
            <a:effectLst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3487" y="3844443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8" name="Oval 117"/>
            <p:cNvSpPr/>
            <p:nvPr/>
          </p:nvSpPr>
          <p:spPr bwMode="auto">
            <a:xfrm>
              <a:off x="8224241" y="4045435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9511" y="3878476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0" name="Oval 119"/>
            <p:cNvSpPr/>
            <p:nvPr/>
          </p:nvSpPr>
          <p:spPr bwMode="auto">
            <a:xfrm>
              <a:off x="8284568" y="4088354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6465" y="2803758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8194" y="2819171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0912" y="2899546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6991" y="3236742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9898" y="4045435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1411" y="4345780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3965" y="3769129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8095" y="5533571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1933" y="5420194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8016" y="3518704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7995" y="3253147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5598" y="3235717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5387" y="3363638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1713" y="2780362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138" y="3617423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898" y="3136756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9389" y="3218297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9617" y="3321254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9568" y="5087366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4934" y="2935439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0520" y="3057338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0685" y="2777595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5" name="Oval 164"/>
            <p:cNvSpPr/>
            <p:nvPr/>
          </p:nvSpPr>
          <p:spPr bwMode="auto">
            <a:xfrm>
              <a:off x="4755085" y="5293120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6" name="Oval 165"/>
            <p:cNvSpPr/>
            <p:nvPr/>
          </p:nvSpPr>
          <p:spPr bwMode="auto">
            <a:xfrm>
              <a:off x="2467745" y="3442495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3195891" y="3818414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10356848" y="5739703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10550685" y="5626326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9124925" y="4547535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9398962" y="3974934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10121555" y="3568978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>
              <a:off x="10199387" y="3439474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8437608" y="4244926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9576768" y="3727217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9457238" y="3459745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5842466" y="2986115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6227579" y="3008491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6341665" y="3110060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6473708" y="3024923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3751274" y="3258329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4015688" y="3136430"/>
              <a:ext cx="73142" cy="73142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3805" y="3310448"/>
              <a:ext cx="494651" cy="4751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7" name="Rectangle 206"/>
          <p:cNvSpPr/>
          <p:nvPr/>
        </p:nvSpPr>
        <p:spPr>
          <a:xfrm>
            <a:off x="550634" y="4346293"/>
            <a:ext cx="1739194" cy="2252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5112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8" b="1" i="0" u="none" strike="noStrike" kern="0" cap="none" spc="-1000" normalizeH="0" baseline="0" noProof="0" dirty="0">
                <a:ln>
                  <a:noFill/>
                </a:ln>
                <a:gradFill>
                  <a:gsLst>
                    <a:gs pos="79464">
                      <a:srgbClr val="008272"/>
                    </a:gs>
                    <a:gs pos="48214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3</a:t>
            </a:r>
            <a:r>
              <a:rPr kumimoji="0" lang="en-US" sz="11998" b="1" i="0" u="none" strike="noStrike" kern="0" cap="none" spc="-428" normalizeH="0" baseline="0" noProof="0" dirty="0">
                <a:ln>
                  <a:noFill/>
                </a:ln>
                <a:gradFill>
                  <a:gsLst>
                    <a:gs pos="79464">
                      <a:srgbClr val="008272"/>
                    </a:gs>
                    <a:gs pos="48214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4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2857">
                      <a:schemeClr val="tx1"/>
                    </a:gs>
                    <a:gs pos="79464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MS PGothic" panose="020B0600070205080204" pitchFamily="34" charset="-128"/>
                <a:cs typeface="Segoe UI Semilight" panose="020B0402040204020203" pitchFamily="34" charset="0"/>
              </a:rPr>
              <a:t> </a:t>
            </a:r>
          </a:p>
          <a:p>
            <a:pPr marL="0" marR="0" lvl="0" indent="0" defTabSz="95112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2857">
                      <a:schemeClr val="tx1"/>
                    </a:gs>
                    <a:gs pos="79464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MS PGothic" panose="020B0600070205080204" pitchFamily="34" charset="-128"/>
                <a:cs typeface="Segoe UI Semilight" panose="020B0402040204020203" pitchFamily="34" charset="0"/>
              </a:rPr>
              <a:t>regions</a:t>
            </a:r>
            <a:endParaRPr kumimoji="0" lang="en-US" sz="3199" b="1" i="0" u="none" strike="noStrike" kern="0" cap="none" spc="0" normalizeH="0" baseline="0" noProof="0" dirty="0">
              <a:ln>
                <a:noFill/>
              </a:ln>
              <a:gradFill>
                <a:gsLst>
                  <a:gs pos="92857">
                    <a:schemeClr val="tx1"/>
                  </a:gs>
                  <a:gs pos="79464">
                    <a:schemeClr val="tx1"/>
                  </a:gs>
                </a:gsLst>
                <a:lin ang="5400000" scaled="0"/>
              </a:gra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3280451" y="3405504"/>
            <a:ext cx="73131" cy="73131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3402601" y="3491484"/>
            <a:ext cx="73131" cy="73131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3672311" y="3585582"/>
            <a:ext cx="73131" cy="73131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5992969" y="3051095"/>
            <a:ext cx="73131" cy="73131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9812001" y="3576344"/>
            <a:ext cx="73131" cy="73131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35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80921" y="1545061"/>
            <a:ext cx="8074633" cy="3904402"/>
            <a:chOff x="2128214" y="1694578"/>
            <a:chExt cx="8074633" cy="3904402"/>
          </a:xfrm>
        </p:grpSpPr>
        <p:sp>
          <p:nvSpPr>
            <p:cNvPr id="73" name="Oval 72"/>
            <p:cNvSpPr/>
            <p:nvPr/>
          </p:nvSpPr>
          <p:spPr bwMode="auto">
            <a:xfrm flipH="1">
              <a:off x="4305841" y="1740177"/>
              <a:ext cx="3858803" cy="3858803"/>
            </a:xfrm>
            <a:prstGeom prst="ellipse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Business Trans large"/>
            <p:cNvSpPr txBox="1"/>
            <p:nvPr/>
          </p:nvSpPr>
          <p:spPr>
            <a:xfrm>
              <a:off x="4925275" y="3156663"/>
              <a:ext cx="2619936" cy="8214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0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3175">
                    <a:noFill/>
                  </a:ln>
                  <a:gradFill>
                    <a:gsLst>
                      <a:gs pos="7143">
                        <a:schemeClr val="tx1"/>
                      </a:gs>
                      <a:gs pos="20536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Digital transformation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202405" y="1694578"/>
              <a:ext cx="1312170" cy="1312170"/>
              <a:chOff x="3005483" y="2840991"/>
              <a:chExt cx="1312542" cy="1312542"/>
            </a:xfrm>
          </p:grpSpPr>
          <p:sp>
            <p:nvSpPr>
              <p:cNvPr id="92" name="Oval 91"/>
              <p:cNvSpPr/>
              <p:nvPr/>
            </p:nvSpPr>
            <p:spPr bwMode="auto">
              <a:xfrm>
                <a:off x="3005483" y="2840991"/>
                <a:ext cx="1312542" cy="1312542"/>
              </a:xfrm>
              <a:prstGeom prst="ellipse">
                <a:avLst/>
              </a:prstGeom>
              <a:solidFill>
                <a:srgbClr val="F8F8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118323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7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3158834" y="2994342"/>
                <a:ext cx="1005840" cy="1005840"/>
                <a:chOff x="2486149" y="3040062"/>
                <a:chExt cx="914400" cy="914400"/>
              </a:xfrm>
            </p:grpSpPr>
            <p:sp>
              <p:nvSpPr>
                <p:cNvPr id="36" name="Oval 35"/>
                <p:cNvSpPr/>
                <p:nvPr/>
              </p:nvSpPr>
              <p:spPr bwMode="auto">
                <a:xfrm>
                  <a:off x="2486149" y="304006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18323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78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37" name="Group 36"/>
                <p:cNvGrpSpPr/>
                <p:nvPr/>
              </p:nvGrpSpPr>
              <p:grpSpPr>
                <a:xfrm>
                  <a:off x="2718485" y="3301180"/>
                  <a:ext cx="449726" cy="392158"/>
                  <a:chOff x="2532420" y="3433223"/>
                  <a:chExt cx="529777" cy="461962"/>
                </a:xfrm>
              </p:grpSpPr>
              <p:sp>
                <p:nvSpPr>
                  <p:cNvPr id="38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2671755" y="3476422"/>
                    <a:ext cx="390442" cy="418763"/>
                  </a:xfrm>
                  <a:custGeom>
                    <a:avLst/>
                    <a:gdLst>
                      <a:gd name="T0" fmla="*/ 94 w 112"/>
                      <a:gd name="T1" fmla="*/ 43 h 120"/>
                      <a:gd name="T2" fmla="*/ 104 w 112"/>
                      <a:gd name="T3" fmla="*/ 24 h 120"/>
                      <a:gd name="T4" fmla="*/ 80 w 112"/>
                      <a:gd name="T5" fmla="*/ 0 h 120"/>
                      <a:gd name="T6" fmla="*/ 56 w 112"/>
                      <a:gd name="T7" fmla="*/ 24 h 120"/>
                      <a:gd name="T8" fmla="*/ 66 w 112"/>
                      <a:gd name="T9" fmla="*/ 43 h 120"/>
                      <a:gd name="T10" fmla="*/ 51 w 112"/>
                      <a:gd name="T11" fmla="*/ 58 h 120"/>
                      <a:gd name="T12" fmla="*/ 32 w 112"/>
                      <a:gd name="T13" fmla="*/ 48 h 120"/>
                      <a:gd name="T14" fmla="*/ 8 w 112"/>
                      <a:gd name="T15" fmla="*/ 72 h 120"/>
                      <a:gd name="T16" fmla="*/ 18 w 112"/>
                      <a:gd name="T17" fmla="*/ 91 h 120"/>
                      <a:gd name="T18" fmla="*/ 0 w 112"/>
                      <a:gd name="T19" fmla="*/ 120 h 120"/>
                      <a:gd name="T20" fmla="*/ 8 w 112"/>
                      <a:gd name="T21" fmla="*/ 120 h 120"/>
                      <a:gd name="T22" fmla="*/ 32 w 112"/>
                      <a:gd name="T23" fmla="*/ 96 h 120"/>
                      <a:gd name="T24" fmla="*/ 56 w 112"/>
                      <a:gd name="T25" fmla="*/ 120 h 120"/>
                      <a:gd name="T26" fmla="*/ 64 w 112"/>
                      <a:gd name="T27" fmla="*/ 120 h 120"/>
                      <a:gd name="T28" fmla="*/ 46 w 112"/>
                      <a:gd name="T29" fmla="*/ 91 h 120"/>
                      <a:gd name="T30" fmla="*/ 56 w 112"/>
                      <a:gd name="T31" fmla="*/ 72 h 120"/>
                      <a:gd name="T32" fmla="*/ 80 w 112"/>
                      <a:gd name="T33" fmla="*/ 48 h 120"/>
                      <a:gd name="T34" fmla="*/ 104 w 112"/>
                      <a:gd name="T35" fmla="*/ 72 h 120"/>
                      <a:gd name="T36" fmla="*/ 112 w 112"/>
                      <a:gd name="T37" fmla="*/ 72 h 120"/>
                      <a:gd name="T38" fmla="*/ 94 w 112"/>
                      <a:gd name="T39" fmla="*/ 43 h 120"/>
                      <a:gd name="T40" fmla="*/ 32 w 112"/>
                      <a:gd name="T41" fmla="*/ 88 h 120"/>
                      <a:gd name="T42" fmla="*/ 16 w 112"/>
                      <a:gd name="T43" fmla="*/ 72 h 120"/>
                      <a:gd name="T44" fmla="*/ 32 w 112"/>
                      <a:gd name="T45" fmla="*/ 56 h 120"/>
                      <a:gd name="T46" fmla="*/ 48 w 112"/>
                      <a:gd name="T47" fmla="*/ 72 h 120"/>
                      <a:gd name="T48" fmla="*/ 32 w 112"/>
                      <a:gd name="T49" fmla="*/ 88 h 120"/>
                      <a:gd name="T50" fmla="*/ 80 w 112"/>
                      <a:gd name="T51" fmla="*/ 40 h 120"/>
                      <a:gd name="T52" fmla="*/ 64 w 112"/>
                      <a:gd name="T53" fmla="*/ 24 h 120"/>
                      <a:gd name="T54" fmla="*/ 80 w 112"/>
                      <a:gd name="T55" fmla="*/ 8 h 120"/>
                      <a:gd name="T56" fmla="*/ 96 w 112"/>
                      <a:gd name="T57" fmla="*/ 24 h 120"/>
                      <a:gd name="T58" fmla="*/ 80 w 112"/>
                      <a:gd name="T59" fmla="*/ 4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12" h="120">
                        <a:moveTo>
                          <a:pt x="94" y="43"/>
                        </a:moveTo>
                        <a:cubicBezTo>
                          <a:pt x="100" y="39"/>
                          <a:pt x="104" y="32"/>
                          <a:pt x="104" y="24"/>
                        </a:cubicBezTo>
                        <a:cubicBezTo>
                          <a:pt x="104" y="11"/>
                          <a:pt x="93" y="0"/>
                          <a:pt x="80" y="0"/>
                        </a:cubicBezTo>
                        <a:cubicBezTo>
                          <a:pt x="66" y="0"/>
                          <a:pt x="56" y="11"/>
                          <a:pt x="56" y="24"/>
                        </a:cubicBezTo>
                        <a:cubicBezTo>
                          <a:pt x="56" y="32"/>
                          <a:pt x="60" y="39"/>
                          <a:pt x="66" y="43"/>
                        </a:cubicBezTo>
                        <a:cubicBezTo>
                          <a:pt x="59" y="47"/>
                          <a:pt x="54" y="52"/>
                          <a:pt x="51" y="58"/>
                        </a:cubicBezTo>
                        <a:cubicBezTo>
                          <a:pt x="47" y="52"/>
                          <a:pt x="40" y="48"/>
                          <a:pt x="32" y="48"/>
                        </a:cubicBezTo>
                        <a:cubicBezTo>
                          <a:pt x="18" y="48"/>
                          <a:pt x="8" y="59"/>
                          <a:pt x="8" y="72"/>
                        </a:cubicBezTo>
                        <a:cubicBezTo>
                          <a:pt x="8" y="80"/>
                          <a:pt x="12" y="87"/>
                          <a:pt x="18" y="91"/>
                        </a:cubicBezTo>
                        <a:cubicBezTo>
                          <a:pt x="7" y="97"/>
                          <a:pt x="0" y="108"/>
                          <a:pt x="0" y="120"/>
                        </a:cubicBezTo>
                        <a:cubicBezTo>
                          <a:pt x="8" y="120"/>
                          <a:pt x="8" y="120"/>
                          <a:pt x="8" y="120"/>
                        </a:cubicBezTo>
                        <a:cubicBezTo>
                          <a:pt x="8" y="107"/>
                          <a:pt x="18" y="96"/>
                          <a:pt x="32" y="96"/>
                        </a:cubicBezTo>
                        <a:cubicBezTo>
                          <a:pt x="45" y="96"/>
                          <a:pt x="56" y="107"/>
                          <a:pt x="56" y="120"/>
                        </a:cubicBezTo>
                        <a:cubicBezTo>
                          <a:pt x="64" y="120"/>
                          <a:pt x="64" y="120"/>
                          <a:pt x="64" y="120"/>
                        </a:cubicBezTo>
                        <a:cubicBezTo>
                          <a:pt x="64" y="108"/>
                          <a:pt x="56" y="97"/>
                          <a:pt x="46" y="91"/>
                        </a:cubicBezTo>
                        <a:cubicBezTo>
                          <a:pt x="52" y="87"/>
                          <a:pt x="56" y="80"/>
                          <a:pt x="56" y="72"/>
                        </a:cubicBezTo>
                        <a:cubicBezTo>
                          <a:pt x="56" y="59"/>
                          <a:pt x="66" y="48"/>
                          <a:pt x="80" y="48"/>
                        </a:cubicBezTo>
                        <a:cubicBezTo>
                          <a:pt x="93" y="48"/>
                          <a:pt x="104" y="59"/>
                          <a:pt x="104" y="72"/>
                        </a:cubicBezTo>
                        <a:cubicBezTo>
                          <a:pt x="112" y="72"/>
                          <a:pt x="112" y="72"/>
                          <a:pt x="112" y="72"/>
                        </a:cubicBezTo>
                        <a:cubicBezTo>
                          <a:pt x="112" y="60"/>
                          <a:pt x="104" y="49"/>
                          <a:pt x="94" y="43"/>
                        </a:cubicBezTo>
                        <a:close/>
                        <a:moveTo>
                          <a:pt x="32" y="88"/>
                        </a:moveTo>
                        <a:cubicBezTo>
                          <a:pt x="23" y="88"/>
                          <a:pt x="16" y="81"/>
                          <a:pt x="16" y="72"/>
                        </a:cubicBezTo>
                        <a:cubicBezTo>
                          <a:pt x="16" y="63"/>
                          <a:pt x="23" y="56"/>
                          <a:pt x="32" y="56"/>
                        </a:cubicBezTo>
                        <a:cubicBezTo>
                          <a:pt x="41" y="56"/>
                          <a:pt x="48" y="63"/>
                          <a:pt x="48" y="72"/>
                        </a:cubicBezTo>
                        <a:cubicBezTo>
                          <a:pt x="48" y="81"/>
                          <a:pt x="41" y="88"/>
                          <a:pt x="32" y="88"/>
                        </a:cubicBezTo>
                        <a:close/>
                        <a:moveTo>
                          <a:pt x="80" y="40"/>
                        </a:moveTo>
                        <a:cubicBezTo>
                          <a:pt x="71" y="40"/>
                          <a:pt x="64" y="33"/>
                          <a:pt x="64" y="24"/>
                        </a:cubicBezTo>
                        <a:cubicBezTo>
                          <a:pt x="64" y="15"/>
                          <a:pt x="71" y="8"/>
                          <a:pt x="80" y="8"/>
                        </a:cubicBezTo>
                        <a:cubicBezTo>
                          <a:pt x="89" y="8"/>
                          <a:pt x="96" y="15"/>
                          <a:pt x="96" y="24"/>
                        </a:cubicBezTo>
                        <a:cubicBezTo>
                          <a:pt x="96" y="33"/>
                          <a:pt x="89" y="40"/>
                          <a:pt x="80" y="4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2532420" y="3433223"/>
                    <a:ext cx="303199" cy="170944"/>
                  </a:xfrm>
                  <a:custGeom>
                    <a:avLst/>
                    <a:gdLst>
                      <a:gd name="T0" fmla="*/ 87 w 87"/>
                      <a:gd name="T1" fmla="*/ 49 h 49"/>
                      <a:gd name="T2" fmla="*/ 19 w 87"/>
                      <a:gd name="T3" fmla="*/ 49 h 49"/>
                      <a:gd name="T4" fmla="*/ 0 w 87"/>
                      <a:gd name="T5" fmla="*/ 30 h 49"/>
                      <a:gd name="T6" fmla="*/ 0 w 87"/>
                      <a:gd name="T7" fmla="*/ 19 h 49"/>
                      <a:gd name="T8" fmla="*/ 19 w 87"/>
                      <a:gd name="T9" fmla="*/ 0 h 49"/>
                      <a:gd name="T10" fmla="*/ 49 w 87"/>
                      <a:gd name="T11" fmla="*/ 0 h 49"/>
                      <a:gd name="T12" fmla="*/ 68 w 87"/>
                      <a:gd name="T13" fmla="*/ 19 h 49"/>
                      <a:gd name="T14" fmla="*/ 68 w 87"/>
                      <a:gd name="T15" fmla="*/ 28 h 49"/>
                      <a:gd name="T16" fmla="*/ 87 w 87"/>
                      <a:gd name="T17" fmla="*/ 49 h 49"/>
                      <a:gd name="T18" fmla="*/ 19 w 87"/>
                      <a:gd name="T19" fmla="*/ 8 h 49"/>
                      <a:gd name="T20" fmla="*/ 8 w 87"/>
                      <a:gd name="T21" fmla="*/ 19 h 49"/>
                      <a:gd name="T22" fmla="*/ 8 w 87"/>
                      <a:gd name="T23" fmla="*/ 30 h 49"/>
                      <a:gd name="T24" fmla="*/ 19 w 87"/>
                      <a:gd name="T25" fmla="*/ 41 h 49"/>
                      <a:gd name="T26" fmla="*/ 69 w 87"/>
                      <a:gd name="T27" fmla="*/ 41 h 49"/>
                      <a:gd name="T28" fmla="*/ 60 w 87"/>
                      <a:gd name="T29" fmla="*/ 31 h 49"/>
                      <a:gd name="T30" fmla="*/ 60 w 87"/>
                      <a:gd name="T31" fmla="*/ 19 h 49"/>
                      <a:gd name="T32" fmla="*/ 49 w 87"/>
                      <a:gd name="T33" fmla="*/ 8 h 49"/>
                      <a:gd name="T34" fmla="*/ 19 w 87"/>
                      <a:gd name="T35" fmla="*/ 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9">
                        <a:moveTo>
                          <a:pt x="87" y="49"/>
                        </a:moveTo>
                        <a:cubicBezTo>
                          <a:pt x="19" y="49"/>
                          <a:pt x="19" y="49"/>
                          <a:pt x="19" y="49"/>
                        </a:cubicBezTo>
                        <a:cubicBezTo>
                          <a:pt x="9" y="49"/>
                          <a:pt x="0" y="41"/>
                          <a:pt x="0" y="30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9"/>
                          <a:pt x="9" y="0"/>
                          <a:pt x="1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60" y="0"/>
                          <a:pt x="68" y="9"/>
                          <a:pt x="68" y="19"/>
                        </a:cubicBezTo>
                        <a:cubicBezTo>
                          <a:pt x="68" y="28"/>
                          <a:pt x="68" y="28"/>
                          <a:pt x="68" y="28"/>
                        </a:cubicBezTo>
                        <a:lnTo>
                          <a:pt x="87" y="49"/>
                        </a:lnTo>
                        <a:close/>
                        <a:moveTo>
                          <a:pt x="19" y="8"/>
                        </a:moveTo>
                        <a:cubicBezTo>
                          <a:pt x="13" y="8"/>
                          <a:pt x="8" y="13"/>
                          <a:pt x="8" y="19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8" y="36"/>
                          <a:pt x="13" y="41"/>
                          <a:pt x="19" y="41"/>
                        </a:cubicBezTo>
                        <a:cubicBezTo>
                          <a:pt x="69" y="41"/>
                          <a:pt x="69" y="41"/>
                          <a:pt x="69" y="41"/>
                        </a:cubicBezTo>
                        <a:cubicBezTo>
                          <a:pt x="60" y="31"/>
                          <a:pt x="60" y="31"/>
                          <a:pt x="60" y="31"/>
                        </a:cubicBezTo>
                        <a:cubicBezTo>
                          <a:pt x="60" y="19"/>
                          <a:pt x="60" y="19"/>
                          <a:pt x="60" y="19"/>
                        </a:cubicBezTo>
                        <a:cubicBezTo>
                          <a:pt x="60" y="13"/>
                          <a:pt x="55" y="8"/>
                          <a:pt x="49" y="8"/>
                        </a:cubicBezTo>
                        <a:lnTo>
                          <a:pt x="19" y="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85" name="Freeform 84"/>
            <p:cNvSpPr>
              <a:spLocks/>
            </p:cNvSpPr>
            <p:nvPr/>
          </p:nvSpPr>
          <p:spPr bwMode="auto">
            <a:xfrm rot="6858978" flipH="1" flipV="1">
              <a:off x="4411497" y="2823364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202405" y="4201019"/>
              <a:ext cx="1312170" cy="1312170"/>
              <a:chOff x="3737678" y="5144754"/>
              <a:chExt cx="1312542" cy="1312542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3737678" y="5144754"/>
                <a:ext cx="1312542" cy="1312542"/>
              </a:xfrm>
              <a:prstGeom prst="ellipse">
                <a:avLst/>
              </a:prstGeom>
              <a:solidFill>
                <a:srgbClr val="F8F8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118323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7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891029" y="5301378"/>
                <a:ext cx="1005840" cy="1005840"/>
                <a:chOff x="4669408" y="3040062"/>
                <a:chExt cx="914400" cy="914400"/>
              </a:xfrm>
            </p:grpSpPr>
            <p:sp>
              <p:nvSpPr>
                <p:cNvPr id="41" name="Oval 40"/>
                <p:cNvSpPr/>
                <p:nvPr/>
              </p:nvSpPr>
              <p:spPr bwMode="auto">
                <a:xfrm>
                  <a:off x="4669408" y="304006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18323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78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4944841" y="3264392"/>
                  <a:ext cx="363534" cy="465739"/>
                  <a:chOff x="4744392" y="3360420"/>
                  <a:chExt cx="428242" cy="548640"/>
                </a:xfrm>
              </p:grpSpPr>
              <p:sp>
                <p:nvSpPr>
                  <p:cNvPr id="43" name="Freeform 49"/>
                  <p:cNvSpPr>
                    <a:spLocks noEditPoints="1"/>
                  </p:cNvSpPr>
                  <p:nvPr/>
                </p:nvSpPr>
                <p:spPr bwMode="auto">
                  <a:xfrm>
                    <a:off x="4744392" y="3360420"/>
                    <a:ext cx="167995" cy="548640"/>
                  </a:xfrm>
                  <a:custGeom>
                    <a:avLst/>
                    <a:gdLst>
                      <a:gd name="T0" fmla="*/ 30 w 38"/>
                      <a:gd name="T1" fmla="*/ 70 h 126"/>
                      <a:gd name="T2" fmla="*/ 38 w 38"/>
                      <a:gd name="T3" fmla="*/ 70 h 126"/>
                      <a:gd name="T4" fmla="*/ 38 w 38"/>
                      <a:gd name="T5" fmla="*/ 64 h 126"/>
                      <a:gd name="T6" fmla="*/ 22 w 38"/>
                      <a:gd name="T7" fmla="*/ 64 h 126"/>
                      <a:gd name="T8" fmla="*/ 22 w 38"/>
                      <a:gd name="T9" fmla="*/ 27 h 126"/>
                      <a:gd name="T10" fmla="*/ 30 w 38"/>
                      <a:gd name="T11" fmla="*/ 19 h 126"/>
                      <a:gd name="T12" fmla="*/ 30 w 38"/>
                      <a:gd name="T13" fmla="*/ 0 h 126"/>
                      <a:gd name="T14" fmla="*/ 8 w 38"/>
                      <a:gd name="T15" fmla="*/ 0 h 126"/>
                      <a:gd name="T16" fmla="*/ 8 w 38"/>
                      <a:gd name="T17" fmla="*/ 19 h 126"/>
                      <a:gd name="T18" fmla="*/ 16 w 38"/>
                      <a:gd name="T19" fmla="*/ 27 h 126"/>
                      <a:gd name="T20" fmla="*/ 16 w 38"/>
                      <a:gd name="T21" fmla="*/ 64 h 126"/>
                      <a:gd name="T22" fmla="*/ 0 w 38"/>
                      <a:gd name="T23" fmla="*/ 64 h 126"/>
                      <a:gd name="T24" fmla="*/ 0 w 38"/>
                      <a:gd name="T25" fmla="*/ 70 h 126"/>
                      <a:gd name="T26" fmla="*/ 8 w 38"/>
                      <a:gd name="T27" fmla="*/ 70 h 126"/>
                      <a:gd name="T28" fmla="*/ 8 w 38"/>
                      <a:gd name="T29" fmla="*/ 115 h 126"/>
                      <a:gd name="T30" fmla="*/ 19 w 38"/>
                      <a:gd name="T31" fmla="*/ 126 h 126"/>
                      <a:gd name="T32" fmla="*/ 30 w 38"/>
                      <a:gd name="T33" fmla="*/ 115 h 126"/>
                      <a:gd name="T34" fmla="*/ 30 w 38"/>
                      <a:gd name="T35" fmla="*/ 70 h 126"/>
                      <a:gd name="T36" fmla="*/ 14 w 38"/>
                      <a:gd name="T37" fmla="*/ 16 h 126"/>
                      <a:gd name="T38" fmla="*/ 14 w 38"/>
                      <a:gd name="T39" fmla="*/ 6 h 126"/>
                      <a:gd name="T40" fmla="*/ 24 w 38"/>
                      <a:gd name="T41" fmla="*/ 6 h 126"/>
                      <a:gd name="T42" fmla="*/ 24 w 38"/>
                      <a:gd name="T43" fmla="*/ 16 h 126"/>
                      <a:gd name="T44" fmla="*/ 19 w 38"/>
                      <a:gd name="T45" fmla="*/ 21 h 126"/>
                      <a:gd name="T46" fmla="*/ 14 w 38"/>
                      <a:gd name="T47" fmla="*/ 16 h 126"/>
                      <a:gd name="T48" fmla="*/ 24 w 38"/>
                      <a:gd name="T49" fmla="*/ 115 h 126"/>
                      <a:gd name="T50" fmla="*/ 19 w 38"/>
                      <a:gd name="T51" fmla="*/ 120 h 126"/>
                      <a:gd name="T52" fmla="*/ 14 w 38"/>
                      <a:gd name="T53" fmla="*/ 115 h 126"/>
                      <a:gd name="T54" fmla="*/ 14 w 38"/>
                      <a:gd name="T55" fmla="*/ 70 h 126"/>
                      <a:gd name="T56" fmla="*/ 24 w 38"/>
                      <a:gd name="T57" fmla="*/ 70 h 126"/>
                      <a:gd name="T58" fmla="*/ 24 w 38"/>
                      <a:gd name="T59" fmla="*/ 115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8" h="126">
                        <a:moveTo>
                          <a:pt x="30" y="70"/>
                        </a:moveTo>
                        <a:cubicBezTo>
                          <a:pt x="38" y="70"/>
                          <a:pt x="38" y="70"/>
                          <a:pt x="38" y="70"/>
                        </a:cubicBezTo>
                        <a:cubicBezTo>
                          <a:pt x="38" y="64"/>
                          <a:pt x="38" y="64"/>
                          <a:pt x="38" y="64"/>
                        </a:cubicBezTo>
                        <a:cubicBezTo>
                          <a:pt x="22" y="64"/>
                          <a:pt x="22" y="64"/>
                          <a:pt x="22" y="64"/>
                        </a:cubicBezTo>
                        <a:cubicBezTo>
                          <a:pt x="22" y="27"/>
                          <a:pt x="22" y="27"/>
                          <a:pt x="22" y="27"/>
                        </a:cubicBezTo>
                        <a:cubicBezTo>
                          <a:pt x="30" y="19"/>
                          <a:pt x="30" y="19"/>
                          <a:pt x="30" y="19"/>
                        </a:cubicBezTo>
                        <a:cubicBezTo>
                          <a:pt x="30" y="0"/>
                          <a:pt x="30" y="0"/>
                          <a:pt x="30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16" y="27"/>
                          <a:pt x="16" y="27"/>
                          <a:pt x="16" y="27"/>
                        </a:cubicBezTo>
                        <a:cubicBezTo>
                          <a:pt x="16" y="64"/>
                          <a:pt x="16" y="64"/>
                          <a:pt x="16" y="64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cubicBezTo>
                          <a:pt x="8" y="70"/>
                          <a:pt x="8" y="70"/>
                          <a:pt x="8" y="70"/>
                        </a:cubicBezTo>
                        <a:cubicBezTo>
                          <a:pt x="8" y="115"/>
                          <a:pt x="8" y="115"/>
                          <a:pt x="8" y="115"/>
                        </a:cubicBezTo>
                        <a:cubicBezTo>
                          <a:pt x="8" y="121"/>
                          <a:pt x="13" y="126"/>
                          <a:pt x="19" y="126"/>
                        </a:cubicBezTo>
                        <a:cubicBezTo>
                          <a:pt x="25" y="126"/>
                          <a:pt x="30" y="121"/>
                          <a:pt x="30" y="115"/>
                        </a:cubicBezTo>
                        <a:lnTo>
                          <a:pt x="30" y="70"/>
                        </a:lnTo>
                        <a:close/>
                        <a:moveTo>
                          <a:pt x="14" y="16"/>
                        </a:move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24" y="6"/>
                          <a:pt x="24" y="6"/>
                          <a:pt x="24" y="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lnTo>
                          <a:pt x="14" y="16"/>
                        </a:lnTo>
                        <a:close/>
                        <a:moveTo>
                          <a:pt x="24" y="115"/>
                        </a:moveTo>
                        <a:cubicBezTo>
                          <a:pt x="24" y="118"/>
                          <a:pt x="22" y="120"/>
                          <a:pt x="19" y="120"/>
                        </a:cubicBezTo>
                        <a:cubicBezTo>
                          <a:pt x="16" y="120"/>
                          <a:pt x="14" y="118"/>
                          <a:pt x="14" y="115"/>
                        </a:cubicBezTo>
                        <a:cubicBezTo>
                          <a:pt x="14" y="70"/>
                          <a:pt x="14" y="70"/>
                          <a:pt x="14" y="70"/>
                        </a:cubicBezTo>
                        <a:cubicBezTo>
                          <a:pt x="24" y="70"/>
                          <a:pt x="24" y="70"/>
                          <a:pt x="24" y="70"/>
                        </a:cubicBezTo>
                        <a:lnTo>
                          <a:pt x="24" y="11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solidFill>
                      <a:schemeClr val="accent1"/>
                    </a:solidFill>
                  </a:ln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" name="Freeform 50"/>
                  <p:cNvSpPr>
                    <a:spLocks noEditPoints="1"/>
                  </p:cNvSpPr>
                  <p:nvPr/>
                </p:nvSpPr>
                <p:spPr bwMode="auto">
                  <a:xfrm>
                    <a:off x="4970614" y="3360420"/>
                    <a:ext cx="202020" cy="548640"/>
                  </a:xfrm>
                  <a:custGeom>
                    <a:avLst/>
                    <a:gdLst>
                      <a:gd name="T0" fmla="*/ 34 w 46"/>
                      <a:gd name="T1" fmla="*/ 43 h 126"/>
                      <a:gd name="T2" fmla="*/ 35 w 46"/>
                      <a:gd name="T3" fmla="*/ 43 h 126"/>
                      <a:gd name="T4" fmla="*/ 46 w 46"/>
                      <a:gd name="T5" fmla="*/ 23 h 126"/>
                      <a:gd name="T6" fmla="*/ 23 w 46"/>
                      <a:gd name="T7" fmla="*/ 0 h 126"/>
                      <a:gd name="T8" fmla="*/ 0 w 46"/>
                      <a:gd name="T9" fmla="*/ 23 h 126"/>
                      <a:gd name="T10" fmla="*/ 12 w 46"/>
                      <a:gd name="T11" fmla="*/ 43 h 126"/>
                      <a:gd name="T12" fmla="*/ 12 w 46"/>
                      <a:gd name="T13" fmla="*/ 43 h 126"/>
                      <a:gd name="T14" fmla="*/ 12 w 46"/>
                      <a:gd name="T15" fmla="*/ 115 h 126"/>
                      <a:gd name="T16" fmla="*/ 23 w 46"/>
                      <a:gd name="T17" fmla="*/ 126 h 126"/>
                      <a:gd name="T18" fmla="*/ 34 w 46"/>
                      <a:gd name="T19" fmla="*/ 115 h 126"/>
                      <a:gd name="T20" fmla="*/ 34 w 46"/>
                      <a:gd name="T21" fmla="*/ 43 h 126"/>
                      <a:gd name="T22" fmla="*/ 30 w 46"/>
                      <a:gd name="T23" fmla="*/ 39 h 126"/>
                      <a:gd name="T24" fmla="*/ 28 w 46"/>
                      <a:gd name="T25" fmla="*/ 39 h 126"/>
                      <a:gd name="T26" fmla="*/ 28 w 46"/>
                      <a:gd name="T27" fmla="*/ 115 h 126"/>
                      <a:gd name="T28" fmla="*/ 23 w 46"/>
                      <a:gd name="T29" fmla="*/ 120 h 126"/>
                      <a:gd name="T30" fmla="*/ 18 w 46"/>
                      <a:gd name="T31" fmla="*/ 115 h 126"/>
                      <a:gd name="T32" fmla="*/ 18 w 46"/>
                      <a:gd name="T33" fmla="*/ 39 h 126"/>
                      <a:gd name="T34" fmla="*/ 16 w 46"/>
                      <a:gd name="T35" fmla="*/ 39 h 126"/>
                      <a:gd name="T36" fmla="*/ 6 w 46"/>
                      <a:gd name="T37" fmla="*/ 23 h 126"/>
                      <a:gd name="T38" fmla="*/ 19 w 46"/>
                      <a:gd name="T39" fmla="*/ 7 h 126"/>
                      <a:gd name="T40" fmla="*/ 20 w 46"/>
                      <a:gd name="T41" fmla="*/ 6 h 126"/>
                      <a:gd name="T42" fmla="*/ 20 w 46"/>
                      <a:gd name="T43" fmla="*/ 19 h 126"/>
                      <a:gd name="T44" fmla="*/ 23 w 46"/>
                      <a:gd name="T45" fmla="*/ 22 h 126"/>
                      <a:gd name="T46" fmla="*/ 26 w 46"/>
                      <a:gd name="T47" fmla="*/ 19 h 126"/>
                      <a:gd name="T48" fmla="*/ 26 w 46"/>
                      <a:gd name="T49" fmla="*/ 6 h 126"/>
                      <a:gd name="T50" fmla="*/ 27 w 46"/>
                      <a:gd name="T51" fmla="*/ 7 h 126"/>
                      <a:gd name="T52" fmla="*/ 40 w 46"/>
                      <a:gd name="T53" fmla="*/ 23 h 126"/>
                      <a:gd name="T54" fmla="*/ 30 w 46"/>
                      <a:gd name="T55" fmla="*/ 39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6" h="126">
                        <a:moveTo>
                          <a:pt x="34" y="43"/>
                        </a:moveTo>
                        <a:cubicBezTo>
                          <a:pt x="35" y="43"/>
                          <a:pt x="35" y="43"/>
                          <a:pt x="35" y="43"/>
                        </a:cubicBezTo>
                        <a:cubicBezTo>
                          <a:pt x="42" y="39"/>
                          <a:pt x="46" y="31"/>
                          <a:pt x="46" y="23"/>
                        </a:cubicBezTo>
                        <a:cubicBezTo>
                          <a:pt x="46" y="10"/>
                          <a:pt x="36" y="0"/>
                          <a:pt x="23" y="0"/>
                        </a:cubicBezTo>
                        <a:cubicBezTo>
                          <a:pt x="10" y="0"/>
                          <a:pt x="0" y="10"/>
                          <a:pt x="0" y="23"/>
                        </a:cubicBezTo>
                        <a:cubicBezTo>
                          <a:pt x="0" y="31"/>
                          <a:pt x="4" y="39"/>
                          <a:pt x="12" y="43"/>
                        </a:cubicBezTo>
                        <a:cubicBezTo>
                          <a:pt x="12" y="43"/>
                          <a:pt x="12" y="43"/>
                          <a:pt x="12" y="43"/>
                        </a:cubicBezTo>
                        <a:cubicBezTo>
                          <a:pt x="12" y="115"/>
                          <a:pt x="12" y="115"/>
                          <a:pt x="12" y="115"/>
                        </a:cubicBezTo>
                        <a:cubicBezTo>
                          <a:pt x="12" y="121"/>
                          <a:pt x="17" y="126"/>
                          <a:pt x="23" y="126"/>
                        </a:cubicBezTo>
                        <a:cubicBezTo>
                          <a:pt x="29" y="126"/>
                          <a:pt x="34" y="121"/>
                          <a:pt x="34" y="115"/>
                        </a:cubicBezTo>
                        <a:lnTo>
                          <a:pt x="34" y="43"/>
                        </a:lnTo>
                        <a:close/>
                        <a:moveTo>
                          <a:pt x="30" y="39"/>
                        </a:moveTo>
                        <a:cubicBezTo>
                          <a:pt x="28" y="39"/>
                          <a:pt x="28" y="39"/>
                          <a:pt x="28" y="39"/>
                        </a:cubicBezTo>
                        <a:cubicBezTo>
                          <a:pt x="28" y="115"/>
                          <a:pt x="28" y="115"/>
                          <a:pt x="28" y="115"/>
                        </a:cubicBezTo>
                        <a:cubicBezTo>
                          <a:pt x="28" y="118"/>
                          <a:pt x="26" y="120"/>
                          <a:pt x="23" y="120"/>
                        </a:cubicBezTo>
                        <a:cubicBezTo>
                          <a:pt x="20" y="120"/>
                          <a:pt x="18" y="118"/>
                          <a:pt x="18" y="115"/>
                        </a:cubicBezTo>
                        <a:cubicBezTo>
                          <a:pt x="18" y="39"/>
                          <a:pt x="18" y="39"/>
                          <a:pt x="18" y="39"/>
                        </a:cubicBezTo>
                        <a:cubicBezTo>
                          <a:pt x="16" y="39"/>
                          <a:pt x="16" y="39"/>
                          <a:pt x="16" y="39"/>
                        </a:cubicBezTo>
                        <a:cubicBezTo>
                          <a:pt x="10" y="36"/>
                          <a:pt x="6" y="30"/>
                          <a:pt x="6" y="23"/>
                        </a:cubicBezTo>
                        <a:cubicBezTo>
                          <a:pt x="6" y="15"/>
                          <a:pt x="11" y="9"/>
                          <a:pt x="19" y="7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19"/>
                          <a:pt x="20" y="19"/>
                          <a:pt x="20" y="19"/>
                        </a:cubicBezTo>
                        <a:cubicBezTo>
                          <a:pt x="20" y="21"/>
                          <a:pt x="21" y="22"/>
                          <a:pt x="23" y="22"/>
                        </a:cubicBezTo>
                        <a:cubicBezTo>
                          <a:pt x="25" y="22"/>
                          <a:pt x="26" y="21"/>
                          <a:pt x="26" y="19"/>
                        </a:cubicBezTo>
                        <a:cubicBezTo>
                          <a:pt x="26" y="6"/>
                          <a:pt x="26" y="6"/>
                          <a:pt x="26" y="6"/>
                        </a:cubicBezTo>
                        <a:cubicBezTo>
                          <a:pt x="27" y="7"/>
                          <a:pt x="27" y="7"/>
                          <a:pt x="27" y="7"/>
                        </a:cubicBezTo>
                        <a:cubicBezTo>
                          <a:pt x="35" y="9"/>
                          <a:pt x="40" y="15"/>
                          <a:pt x="40" y="23"/>
                        </a:cubicBezTo>
                        <a:cubicBezTo>
                          <a:pt x="40" y="30"/>
                          <a:pt x="36" y="36"/>
                          <a:pt x="30" y="3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solidFill>
                      <a:schemeClr val="accent1"/>
                    </a:solidFill>
                  </a:ln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3259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grpSp>
          <p:nvGrpSpPr>
            <p:cNvPr id="7" name="Group 6"/>
            <p:cNvGrpSpPr/>
            <p:nvPr/>
          </p:nvGrpSpPr>
          <p:grpSpPr>
            <a:xfrm>
              <a:off x="6909622" y="4201019"/>
              <a:ext cx="1312170" cy="1312170"/>
              <a:chOff x="7334115" y="5131475"/>
              <a:chExt cx="1312542" cy="1312542"/>
            </a:xfrm>
          </p:grpSpPr>
          <p:sp>
            <p:nvSpPr>
              <p:cNvPr id="98" name="Oval 97"/>
              <p:cNvSpPr/>
              <p:nvPr/>
            </p:nvSpPr>
            <p:spPr bwMode="auto">
              <a:xfrm>
                <a:off x="7334115" y="5131475"/>
                <a:ext cx="1312542" cy="1312542"/>
              </a:xfrm>
              <a:prstGeom prst="ellipse">
                <a:avLst/>
              </a:prstGeom>
              <a:solidFill>
                <a:srgbClr val="F8F8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118323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7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7487466" y="528482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118323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7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5" name="Freeform 94"/>
            <p:cNvSpPr>
              <a:spLocks/>
            </p:cNvSpPr>
            <p:nvPr/>
          </p:nvSpPr>
          <p:spPr bwMode="auto">
            <a:xfrm rot="18758123" flipH="1" flipV="1">
              <a:off x="8000138" y="4265537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909622" y="1694578"/>
              <a:ext cx="1312170" cy="1312170"/>
              <a:chOff x="8201004" y="2849271"/>
              <a:chExt cx="1312542" cy="1312542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8201004" y="2849271"/>
                <a:ext cx="1312542" cy="1312542"/>
              </a:xfrm>
              <a:prstGeom prst="ellipse">
                <a:avLst/>
              </a:prstGeom>
              <a:solidFill>
                <a:srgbClr val="F8F8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118323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7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8350883" y="2994342"/>
                <a:ext cx="1005840" cy="1005840"/>
                <a:chOff x="9035926" y="3040062"/>
                <a:chExt cx="914400" cy="914400"/>
              </a:xfrm>
            </p:grpSpPr>
            <p:sp>
              <p:nvSpPr>
                <p:cNvPr id="61" name="Oval 60"/>
                <p:cNvSpPr/>
                <p:nvPr/>
              </p:nvSpPr>
              <p:spPr bwMode="auto">
                <a:xfrm>
                  <a:off x="9035926" y="304006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219354" tIns="175483" rIns="219354" bIns="175483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18323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78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9290477" y="3294904"/>
                  <a:ext cx="405298" cy="404717"/>
                  <a:chOff x="-2627313" y="-174625"/>
                  <a:chExt cx="2216150" cy="2212975"/>
                </a:xfrm>
              </p:grpSpPr>
              <p:sp>
                <p:nvSpPr>
                  <p:cNvPr id="63" name="Freeform 5"/>
                  <p:cNvSpPr>
                    <a:spLocks/>
                  </p:cNvSpPr>
                  <p:nvPr/>
                </p:nvSpPr>
                <p:spPr bwMode="auto">
                  <a:xfrm>
                    <a:off x="-2627313" y="-174625"/>
                    <a:ext cx="2216150" cy="2212975"/>
                  </a:xfrm>
                  <a:custGeom>
                    <a:avLst/>
                    <a:gdLst>
                      <a:gd name="T0" fmla="*/ 1396 w 1396"/>
                      <a:gd name="T1" fmla="*/ 468 h 1394"/>
                      <a:gd name="T2" fmla="*/ 927 w 1396"/>
                      <a:gd name="T3" fmla="*/ 0 h 1394"/>
                      <a:gd name="T4" fmla="*/ 0 w 1396"/>
                      <a:gd name="T5" fmla="*/ 0 h 1394"/>
                      <a:gd name="T6" fmla="*/ 0 w 1396"/>
                      <a:gd name="T7" fmla="*/ 926 h 1394"/>
                      <a:gd name="T8" fmla="*/ 469 w 1396"/>
                      <a:gd name="T9" fmla="*/ 1394 h 1394"/>
                      <a:gd name="T10" fmla="*/ 1396 w 1396"/>
                      <a:gd name="T11" fmla="*/ 1394 h 1394"/>
                      <a:gd name="T12" fmla="*/ 1396 w 1396"/>
                      <a:gd name="T13" fmla="*/ 468 h 1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96" h="1394">
                        <a:moveTo>
                          <a:pt x="1396" y="468"/>
                        </a:moveTo>
                        <a:lnTo>
                          <a:pt x="927" y="0"/>
                        </a:lnTo>
                        <a:lnTo>
                          <a:pt x="0" y="0"/>
                        </a:lnTo>
                        <a:lnTo>
                          <a:pt x="0" y="926"/>
                        </a:lnTo>
                        <a:lnTo>
                          <a:pt x="469" y="1394"/>
                        </a:lnTo>
                        <a:lnTo>
                          <a:pt x="1396" y="1394"/>
                        </a:lnTo>
                        <a:lnTo>
                          <a:pt x="1396" y="468"/>
                        </a:lnTo>
                        <a:close/>
                      </a:path>
                    </a:pathLst>
                  </a:custGeom>
                  <a:noFill/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04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-2627313" y="-174625"/>
                    <a:ext cx="2216150" cy="742950"/>
                  </a:xfrm>
                  <a:custGeom>
                    <a:avLst/>
                    <a:gdLst>
                      <a:gd name="T0" fmla="*/ 1396 w 1396"/>
                      <a:gd name="T1" fmla="*/ 468 h 468"/>
                      <a:gd name="T2" fmla="*/ 469 w 1396"/>
                      <a:gd name="T3" fmla="*/ 468 h 468"/>
                      <a:gd name="T4" fmla="*/ 0 w 1396"/>
                      <a:gd name="T5" fmla="*/ 0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96" h="468">
                        <a:moveTo>
                          <a:pt x="1396" y="468"/>
                        </a:moveTo>
                        <a:lnTo>
                          <a:pt x="469" y="46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04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-1882775" y="568325"/>
                    <a:ext cx="0" cy="1470025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04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6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-1900238" y="-174625"/>
                    <a:ext cx="762000" cy="74295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04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7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-1536700" y="188912"/>
                    <a:ext cx="744537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14" tIns="45706" rIns="91414" bIns="457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04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0505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84" name="Freeform 83"/>
            <p:cNvSpPr>
              <a:spLocks/>
            </p:cNvSpPr>
            <p:nvPr/>
          </p:nvSpPr>
          <p:spPr bwMode="auto">
            <a:xfrm rot="3284225" flipV="1">
              <a:off x="4370285" y="4227794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9" name="engage"/>
            <p:cNvSpPr/>
            <p:nvPr/>
          </p:nvSpPr>
          <p:spPr bwMode="auto">
            <a:xfrm>
              <a:off x="2128214" y="1868856"/>
              <a:ext cx="2193938" cy="91691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7143">
                        <a:schemeClr val="tx1"/>
                      </a:gs>
                      <a:gs pos="20536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Engage your customers</a:t>
              </a:r>
            </a:p>
          </p:txBody>
        </p:sp>
        <p:sp>
          <p:nvSpPr>
            <p:cNvPr id="71" name="empower"/>
            <p:cNvSpPr/>
            <p:nvPr/>
          </p:nvSpPr>
          <p:spPr bwMode="auto">
            <a:xfrm>
              <a:off x="2128214" y="4398632"/>
              <a:ext cx="2193938" cy="91691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7143">
                        <a:schemeClr val="tx1"/>
                      </a:gs>
                      <a:gs pos="20536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Empower your employees</a:t>
              </a:r>
            </a:p>
          </p:txBody>
        </p:sp>
        <p:sp>
          <p:nvSpPr>
            <p:cNvPr id="70" name="optimize"/>
            <p:cNvSpPr/>
            <p:nvPr/>
          </p:nvSpPr>
          <p:spPr bwMode="auto">
            <a:xfrm>
              <a:off x="8008909" y="4398632"/>
              <a:ext cx="2193938" cy="91691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7143">
                        <a:schemeClr val="tx1"/>
                      </a:gs>
                      <a:gs pos="20536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Optimize your operations</a:t>
              </a:r>
            </a:p>
          </p:txBody>
        </p:sp>
        <p:sp>
          <p:nvSpPr>
            <p:cNvPr id="68" name="transform"/>
            <p:cNvSpPr/>
            <p:nvPr/>
          </p:nvSpPr>
          <p:spPr bwMode="auto">
            <a:xfrm>
              <a:off x="8008909" y="1868856"/>
              <a:ext cx="2193938" cy="91691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32114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7143">
                        <a:schemeClr val="tx1"/>
                      </a:gs>
                      <a:gs pos="20536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Transform your products</a:t>
              </a: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 rot="1856903" flipH="1" flipV="1">
              <a:off x="5281383" y="5277745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 rot="19786451" flipV="1">
              <a:off x="7082822" y="5289455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 rot="14812449" flipV="1">
              <a:off x="7954754" y="2795217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 rot="8621118" flipV="1">
              <a:off x="5359286" y="1833767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 rot="2005605" flipV="1">
              <a:off x="6988034" y="1812685"/>
              <a:ext cx="91414" cy="193837"/>
            </a:xfrm>
            <a:custGeom>
              <a:avLst/>
              <a:gdLst>
                <a:gd name="T0" fmla="*/ 0 w 72"/>
                <a:gd name="T1" fmla="*/ 0 h 138"/>
                <a:gd name="T2" fmla="*/ 72 w 72"/>
                <a:gd name="T3" fmla="*/ 69 h 138"/>
                <a:gd name="T4" fmla="*/ 0 w 7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38">
                  <a:moveTo>
                    <a:pt x="0" y="0"/>
                  </a:moveTo>
                  <a:lnTo>
                    <a:pt x="72" y="69"/>
                  </a:lnTo>
                  <a:lnTo>
                    <a:pt x="0" y="138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2" name="Line 9"/>
            <p:cNvSpPr>
              <a:spLocks noChangeShapeType="1"/>
            </p:cNvSpPr>
            <p:nvPr/>
          </p:nvSpPr>
          <p:spPr bwMode="auto">
            <a:xfrm>
              <a:off x="7619600" y="4988506"/>
              <a:ext cx="17098" cy="3733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10"/>
            <p:cNvSpPr>
              <a:spLocks noChangeShapeType="1"/>
            </p:cNvSpPr>
            <p:nvPr/>
          </p:nvSpPr>
          <p:spPr bwMode="auto">
            <a:xfrm>
              <a:off x="7494716" y="4692105"/>
              <a:ext cx="17098" cy="33597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11"/>
            <p:cNvSpPr>
              <a:spLocks noChangeShapeType="1"/>
            </p:cNvSpPr>
            <p:nvPr/>
          </p:nvSpPr>
          <p:spPr bwMode="auto">
            <a:xfrm flipH="1">
              <a:off x="7498434" y="4988506"/>
              <a:ext cx="13380" cy="3733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12"/>
            <p:cNvSpPr>
              <a:spLocks noChangeShapeType="1"/>
            </p:cNvSpPr>
            <p:nvPr/>
          </p:nvSpPr>
          <p:spPr bwMode="auto">
            <a:xfrm flipH="1">
              <a:off x="7619601" y="4692105"/>
              <a:ext cx="13380" cy="33597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>
              <a:off x="7696908" y="4910859"/>
              <a:ext cx="37167" cy="17171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>
              <a:off x="7397340" y="4789911"/>
              <a:ext cx="37167" cy="1343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16"/>
            <p:cNvSpPr>
              <a:spLocks noChangeShapeType="1"/>
            </p:cNvSpPr>
            <p:nvPr/>
          </p:nvSpPr>
          <p:spPr bwMode="auto">
            <a:xfrm flipV="1">
              <a:off x="7696908" y="4789911"/>
              <a:ext cx="37167" cy="13439"/>
            </a:xfrm>
            <a:prstGeom prst="line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0" name="Line 17"/>
            <p:cNvSpPr>
              <a:spLocks noChangeShapeType="1"/>
            </p:cNvSpPr>
            <p:nvPr/>
          </p:nvSpPr>
          <p:spPr bwMode="auto">
            <a:xfrm flipV="1">
              <a:off x="7397340" y="4910859"/>
              <a:ext cx="37167" cy="17171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Oval 20"/>
            <p:cNvSpPr>
              <a:spLocks noChangeArrowheads="1"/>
            </p:cNvSpPr>
            <p:nvPr/>
          </p:nvSpPr>
          <p:spPr bwMode="auto">
            <a:xfrm>
              <a:off x="7427816" y="4718983"/>
              <a:ext cx="275783" cy="276243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7301263" y="4599625"/>
              <a:ext cx="514923" cy="51492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9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1333962" y="478636"/>
            <a:ext cx="656923" cy="656923"/>
            <a:chOff x="457580" y="5628520"/>
            <a:chExt cx="657017" cy="657017"/>
          </a:xfrm>
        </p:grpSpPr>
        <p:sp>
          <p:nvSpPr>
            <p:cNvPr id="91" name="Oval 9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5481" y="1668686"/>
            <a:ext cx="11885514" cy="5028486"/>
            <a:chOff x="274637" y="1668427"/>
            <a:chExt cx="11887200" cy="5029200"/>
          </a:xfrm>
        </p:grpSpPr>
        <p:sp>
          <p:nvSpPr>
            <p:cNvPr id="84" name="Rectangle 83"/>
            <p:cNvSpPr/>
            <p:nvPr/>
          </p:nvSpPr>
          <p:spPr bwMode="auto">
            <a:xfrm>
              <a:off x="274637" y="1668427"/>
              <a:ext cx="11887200" cy="50292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18750">
                      <a:schemeClr val="accent1"/>
                    </a:gs>
                    <a:gs pos="32143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cs typeface="Segoe UI" pitchFamily="34" charset="0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457517" y="1851307"/>
              <a:ext cx="11521440" cy="150876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2988" tIns="186494" rIns="372988" bIns="14919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52" b="0" i="0" u="none" strike="noStrike" kern="0" cap="none" spc="-102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Segoe UI" pitchFamily="34" charset="0"/>
              </a:endParaRPr>
            </a:p>
          </p:txBody>
        </p:sp>
        <p:sp>
          <p:nvSpPr>
            <p:cNvPr id="291" name="Rectangle 290"/>
            <p:cNvSpPr/>
            <p:nvPr/>
          </p:nvSpPr>
          <p:spPr bwMode="auto">
            <a:xfrm>
              <a:off x="457517" y="3405781"/>
              <a:ext cx="11521440" cy="150876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2988" tIns="186494" rIns="372988" bIns="14919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52" b="0" i="0" u="none" strike="noStrike" kern="0" cap="none" spc="-102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Segoe UI" pitchFamily="34" charset="0"/>
              </a:endParaRPr>
            </a:p>
          </p:txBody>
        </p:sp>
        <p:sp>
          <p:nvSpPr>
            <p:cNvPr id="296" name="Rectangle 295"/>
            <p:cNvSpPr/>
            <p:nvPr/>
          </p:nvSpPr>
          <p:spPr bwMode="auto">
            <a:xfrm>
              <a:off x="457517" y="4960256"/>
              <a:ext cx="11521440" cy="1554491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2988" tIns="186494" rIns="372988" bIns="14919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52" b="0" i="0" u="none" strike="noStrike" kern="0" cap="none" spc="-102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Segoe UI" pitchFamily="34" charset="0"/>
              </a:endParaRPr>
            </a:p>
          </p:txBody>
        </p:sp>
        <p:pic>
          <p:nvPicPr>
            <p:cNvPr id="403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2" r="16881" b="43417"/>
            <a:stretch/>
          </p:blipFill>
          <p:spPr>
            <a:xfrm>
              <a:off x="1805870" y="3617583"/>
              <a:ext cx="826635" cy="714531"/>
            </a:xfrm>
            <a:prstGeom prst="rect">
              <a:avLst/>
            </a:prstGeom>
          </p:spPr>
        </p:pic>
        <p:pic>
          <p:nvPicPr>
            <p:cNvPr id="406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126" y="3626794"/>
              <a:ext cx="724653" cy="696108"/>
            </a:xfrm>
            <a:prstGeom prst="rect">
              <a:avLst/>
            </a:prstGeom>
          </p:spPr>
        </p:pic>
        <p:pic>
          <p:nvPicPr>
            <p:cNvPr id="408" name="Picture 4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702" y="3830311"/>
              <a:ext cx="738639" cy="289075"/>
            </a:xfrm>
            <a:prstGeom prst="rect">
              <a:avLst/>
            </a:prstGeom>
          </p:spPr>
        </p:pic>
        <p:pic>
          <p:nvPicPr>
            <p:cNvPr id="410" name="Picture 40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576" y="3667936"/>
              <a:ext cx="632604" cy="613825"/>
            </a:xfrm>
            <a:prstGeom prst="rect">
              <a:avLst/>
            </a:prstGeom>
          </p:spPr>
        </p:pic>
        <p:pic>
          <p:nvPicPr>
            <p:cNvPr id="411" name="Picture 4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375" y="3637245"/>
              <a:ext cx="695867" cy="675207"/>
            </a:xfrm>
            <a:prstGeom prst="rect">
              <a:avLst/>
            </a:prstGeom>
          </p:spPr>
        </p:pic>
        <p:pic>
          <p:nvPicPr>
            <p:cNvPr id="413" name="Picture 4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94" y="3620906"/>
              <a:ext cx="729543" cy="707885"/>
            </a:xfrm>
            <a:prstGeom prst="rect">
              <a:avLst/>
            </a:prstGeom>
          </p:spPr>
        </p:pic>
        <p:pic>
          <p:nvPicPr>
            <p:cNvPr id="414" name="Picture 413" descr="http://1.bp.blogspot.com/-zsub2Ach6i8/T3qyuPps54I/AAAAAAAAAVY/2DAjv_gntto/s1600/irs-logo.jpeg.pn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300" y="3623309"/>
              <a:ext cx="724590" cy="703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Picture 4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" t="2105" r="5136" b="14296"/>
            <a:stretch/>
          </p:blipFill>
          <p:spPr>
            <a:xfrm>
              <a:off x="560674" y="3689721"/>
              <a:ext cx="945835" cy="570255"/>
            </a:xfrm>
            <a:prstGeom prst="rect">
              <a:avLst/>
            </a:prstGeom>
          </p:spPr>
        </p:pic>
        <p:pic>
          <p:nvPicPr>
            <p:cNvPr id="416" name="Picture 4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666" y="3619348"/>
              <a:ext cx="752146" cy="711000"/>
            </a:xfrm>
            <a:prstGeom prst="rect">
              <a:avLst/>
            </a:prstGeom>
          </p:spPr>
        </p:pic>
        <p:pic>
          <p:nvPicPr>
            <p:cNvPr id="421" name="Picture 6" descr="image00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025" y="3601433"/>
              <a:ext cx="723714" cy="702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4" name="Rectangle 403"/>
            <p:cNvSpPr>
              <a:spLocks/>
            </p:cNvSpPr>
            <p:nvPr/>
          </p:nvSpPr>
          <p:spPr>
            <a:xfrm>
              <a:off x="1609660" y="4457341"/>
              <a:ext cx="1152149" cy="45720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HIPAA/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HITECH</a:t>
              </a:r>
            </a:p>
          </p:txBody>
        </p:sp>
        <p:sp>
          <p:nvSpPr>
            <p:cNvPr id="405" name="Rectangle 404"/>
            <p:cNvSpPr>
              <a:spLocks/>
            </p:cNvSpPr>
            <p:nvPr/>
          </p:nvSpPr>
          <p:spPr>
            <a:xfrm>
              <a:off x="457517" y="4457341"/>
              <a:ext cx="1152149" cy="45720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FedRAMP</a:t>
              </a:r>
              <a:endParaRPr kumimoji="0" lang="en-US" sz="1099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2857">
                      <a:schemeClr val="tx1"/>
                    </a:gs>
                    <a:gs pos="79464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MS PGothic" panose="020B0600070205080204" pitchFamily="34" charset="-128"/>
              </a:endParaRPr>
            </a:p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JAB P-ATO</a:t>
              </a:r>
            </a:p>
          </p:txBody>
        </p:sp>
        <p:sp>
          <p:nvSpPr>
            <p:cNvPr id="407" name="Rectangle 406"/>
            <p:cNvSpPr>
              <a:spLocks/>
            </p:cNvSpPr>
            <p:nvPr/>
          </p:nvSpPr>
          <p:spPr>
            <a:xfrm>
              <a:off x="2761804" y="4457341"/>
              <a:ext cx="1152149" cy="457200"/>
            </a:xfrm>
            <a:prstGeom prst="rect">
              <a:avLst/>
            </a:prstGeom>
            <a:noFill/>
          </p:spPr>
          <p:txBody>
            <a:bodyPr wrap="non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FIPS 140-2</a:t>
              </a:r>
            </a:p>
          </p:txBody>
        </p:sp>
        <p:sp>
          <p:nvSpPr>
            <p:cNvPr id="409" name="Rectangle 408"/>
            <p:cNvSpPr>
              <a:spLocks/>
            </p:cNvSpPr>
            <p:nvPr/>
          </p:nvSpPr>
          <p:spPr>
            <a:xfrm>
              <a:off x="5066091" y="4457341"/>
              <a:ext cx="1152149" cy="45720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FERPA</a:t>
              </a:r>
            </a:p>
          </p:txBody>
        </p:sp>
        <p:sp>
          <p:nvSpPr>
            <p:cNvPr id="412" name="Rectangle 411"/>
            <p:cNvSpPr>
              <a:spLocks/>
            </p:cNvSpPr>
            <p:nvPr/>
          </p:nvSpPr>
          <p:spPr>
            <a:xfrm>
              <a:off x="6218234" y="4457341"/>
              <a:ext cx="1152149" cy="457200"/>
            </a:xfrm>
            <a:prstGeom prst="rect">
              <a:avLst/>
            </a:prstGeom>
            <a:noFill/>
          </p:spPr>
          <p:txBody>
            <a:bodyPr wrap="non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DISA Level 2</a:t>
              </a:r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9674665" y="4457341"/>
              <a:ext cx="1152149" cy="457200"/>
            </a:xfrm>
            <a:prstGeom prst="rect">
              <a:avLst/>
            </a:prstGeom>
            <a:noFill/>
          </p:spPr>
          <p:txBody>
            <a:bodyPr wrap="non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ITAR-ready</a:t>
              </a:r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7370378" y="4457341"/>
              <a:ext cx="1152149" cy="457200"/>
            </a:xfrm>
            <a:prstGeom prst="rect">
              <a:avLst/>
            </a:prstGeom>
            <a:noFill/>
          </p:spPr>
          <p:txBody>
            <a:bodyPr wrap="non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CJIS</a:t>
              </a:r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3913947" y="4457341"/>
              <a:ext cx="1152149" cy="457200"/>
            </a:xfrm>
            <a:prstGeom prst="rect">
              <a:avLst/>
            </a:prstGeom>
            <a:noFill/>
          </p:spPr>
          <p:txBody>
            <a:bodyPr wrap="non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21 CFR</a:t>
              </a:r>
            </a:p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Part 11</a:t>
              </a:r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8522521" y="4457341"/>
              <a:ext cx="1152149" cy="457200"/>
            </a:xfrm>
            <a:prstGeom prst="rect">
              <a:avLst/>
            </a:prstGeom>
            <a:noFill/>
          </p:spPr>
          <p:txBody>
            <a:bodyPr wrap="non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IRS 1075</a:t>
              </a:r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10826808" y="4457341"/>
              <a:ext cx="1152149" cy="45720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93801" eaLnBrk="0" fontAlgn="ctr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Section 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MS PGothic" panose="020B0600070205080204" pitchFamily="34" charset="-128"/>
                </a:rPr>
                <a:t>508 VPAT</a:t>
              </a:r>
            </a:p>
          </p:txBody>
        </p:sp>
        <p:pic>
          <p:nvPicPr>
            <p:cNvPr id="387" name="Picture 14" descr="http://www.theauditpeople.com/sites/default/files/pictures/iso-logo.pn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0916" y="2130324"/>
              <a:ext cx="755179" cy="55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80903" y="2072192"/>
              <a:ext cx="754130" cy="669902"/>
            </a:xfrm>
            <a:prstGeom prst="rect">
              <a:avLst/>
            </a:prstGeom>
          </p:spPr>
        </p:pic>
        <p:pic>
          <p:nvPicPr>
            <p:cNvPr id="389" name="Picture 38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3140" y="2072192"/>
              <a:ext cx="688940" cy="669902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40724" y="2072192"/>
              <a:ext cx="754130" cy="669902"/>
            </a:xfrm>
            <a:prstGeom prst="rect">
              <a:avLst/>
            </a:prstGeom>
          </p:spPr>
        </p:pic>
        <p:pic>
          <p:nvPicPr>
            <p:cNvPr id="391" name="Picture 39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08793" y="2173684"/>
              <a:ext cx="756406" cy="466918"/>
            </a:xfrm>
            <a:prstGeom prst="rect">
              <a:avLst/>
            </a:prstGeom>
          </p:spPr>
        </p:pic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15338" y="2200116"/>
              <a:ext cx="1112882" cy="414054"/>
            </a:xfrm>
            <a:prstGeom prst="rect">
              <a:avLst/>
            </a:prstGeom>
          </p:spPr>
        </p:pic>
        <p:pic>
          <p:nvPicPr>
            <p:cNvPr id="393" name="Picture 39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84" y="2072192"/>
              <a:ext cx="690401" cy="669902"/>
            </a:xfrm>
            <a:prstGeom prst="rect">
              <a:avLst/>
            </a:prstGeom>
          </p:spPr>
        </p:pic>
        <p:sp>
          <p:nvSpPr>
            <p:cNvPr id="394" name="Rectangle 393"/>
            <p:cNvSpPr>
              <a:spLocks/>
            </p:cNvSpPr>
            <p:nvPr/>
          </p:nvSpPr>
          <p:spPr>
            <a:xfrm>
              <a:off x="854668" y="2902867"/>
              <a:ext cx="645884" cy="15527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ISO 27001</a:t>
              </a:r>
            </a:p>
          </p:txBody>
        </p:sp>
        <p:sp>
          <p:nvSpPr>
            <p:cNvPr id="395" name="Rectangle 394"/>
            <p:cNvSpPr>
              <a:spLocks/>
            </p:cNvSpPr>
            <p:nvPr/>
          </p:nvSpPr>
          <p:spPr>
            <a:xfrm>
              <a:off x="5010056" y="2902867"/>
              <a:ext cx="976183" cy="15527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PCI DSS Level 1</a:t>
              </a:r>
            </a:p>
          </p:txBody>
        </p:sp>
        <p:sp>
          <p:nvSpPr>
            <p:cNvPr id="396" name="Rectangle 395"/>
            <p:cNvSpPr>
              <a:spLocks/>
            </p:cNvSpPr>
            <p:nvPr/>
          </p:nvSpPr>
          <p:spPr>
            <a:xfrm>
              <a:off x="2192651" y="2902867"/>
              <a:ext cx="850277" cy="15527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SOC 1 Type 2</a:t>
              </a:r>
            </a:p>
          </p:txBody>
        </p:sp>
        <p:sp>
          <p:nvSpPr>
            <p:cNvPr id="397" name="Rectangle 396"/>
            <p:cNvSpPr>
              <a:spLocks/>
            </p:cNvSpPr>
            <p:nvPr/>
          </p:nvSpPr>
          <p:spPr>
            <a:xfrm>
              <a:off x="3632830" y="2902867"/>
              <a:ext cx="850277" cy="15527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SOC 2 Type 2</a:t>
              </a:r>
            </a:p>
          </p:txBody>
        </p:sp>
        <p:sp>
          <p:nvSpPr>
            <p:cNvPr id="398" name="Rectangle 397"/>
            <p:cNvSpPr>
              <a:spLocks/>
            </p:cNvSpPr>
            <p:nvPr/>
          </p:nvSpPr>
          <p:spPr>
            <a:xfrm>
              <a:off x="8055563" y="2902867"/>
              <a:ext cx="645884" cy="15527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ISO 27018</a:t>
              </a:r>
            </a:p>
          </p:txBody>
        </p:sp>
        <p:sp>
          <p:nvSpPr>
            <p:cNvPr id="399" name="Rectangle 398"/>
            <p:cNvSpPr>
              <a:spLocks/>
            </p:cNvSpPr>
            <p:nvPr/>
          </p:nvSpPr>
          <p:spPr>
            <a:xfrm>
              <a:off x="6464134" y="2902867"/>
              <a:ext cx="948385" cy="31054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Cloud Controls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Matrix</a:t>
              </a:r>
            </a:p>
          </p:txBody>
        </p:sp>
        <p:sp>
          <p:nvSpPr>
            <p:cNvPr id="400" name="Rectangle 399"/>
            <p:cNvSpPr>
              <a:spLocks/>
            </p:cNvSpPr>
            <p:nvPr/>
          </p:nvSpPr>
          <p:spPr>
            <a:xfrm>
              <a:off x="9149092" y="2902867"/>
              <a:ext cx="1339186" cy="31054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Content Delivery and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Security Association</a:t>
              </a:r>
            </a:p>
          </p:txBody>
        </p:sp>
        <p:sp>
          <p:nvSpPr>
            <p:cNvPr id="401" name="Rectangle 400"/>
            <p:cNvSpPr>
              <a:spLocks/>
            </p:cNvSpPr>
            <p:nvPr/>
          </p:nvSpPr>
          <p:spPr>
            <a:xfrm>
              <a:off x="10858253" y="2902867"/>
              <a:ext cx="801222" cy="31054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Shared</a:t>
              </a:r>
            </a:p>
            <a:p>
              <a:pPr marL="0" marR="0" lvl="0" indent="0" algn="ctr" defTabSz="608913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Assessments</a:t>
              </a:r>
            </a:p>
          </p:txBody>
        </p:sp>
        <p:pic>
          <p:nvPicPr>
            <p:cNvPr id="402" name="Picture 40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8201" y="2176323"/>
              <a:ext cx="961326" cy="461640"/>
            </a:xfrm>
            <a:prstGeom prst="rect">
              <a:avLst/>
            </a:prstGeom>
          </p:spPr>
        </p:pic>
        <p:pic>
          <p:nvPicPr>
            <p:cNvPr id="366" name="Picture 36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7290" y="5227575"/>
              <a:ext cx="652283" cy="410768"/>
            </a:xfrm>
            <a:prstGeom prst="rect">
              <a:avLst/>
            </a:prstGeom>
          </p:spPr>
        </p:pic>
        <p:pic>
          <p:nvPicPr>
            <p:cNvPr id="368" name="Picture 36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597" y="5284965"/>
              <a:ext cx="932084" cy="295989"/>
            </a:xfrm>
            <a:prstGeom prst="rect">
              <a:avLst/>
            </a:prstGeom>
          </p:spPr>
        </p:pic>
        <p:pic>
          <p:nvPicPr>
            <p:cNvPr id="370" name="Picture 4" descr="image00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015" y="5223238"/>
              <a:ext cx="696443" cy="41944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2" name="Picture 37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416" y="5162618"/>
              <a:ext cx="557225" cy="540683"/>
            </a:xfrm>
            <a:prstGeom prst="rect">
              <a:avLst/>
            </a:prstGeom>
          </p:spPr>
        </p:pic>
        <p:pic>
          <p:nvPicPr>
            <p:cNvPr id="373" name="Picture 372" descr="http://ts1.mm.bing.net/th?&amp;id=HN.607999990459468225&amp;w=300&amp;h=300&amp;c=0&amp;pid=1.9&amp;rs=0&amp;p=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1888" y="5152959"/>
              <a:ext cx="597115" cy="56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Picture 373" descr="IRAP logo">
              <a:hlinkClick r:id="rId25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023" y="5207747"/>
              <a:ext cx="730038" cy="45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Picture 37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104" y="5300161"/>
              <a:ext cx="667043" cy="265597"/>
            </a:xfrm>
            <a:prstGeom prst="rect">
              <a:avLst/>
            </a:prstGeom>
          </p:spPr>
        </p:pic>
        <p:pic>
          <p:nvPicPr>
            <p:cNvPr id="376" name="Picture 375" descr="FISC : The Center for Financial Industry Infomation System">
              <a:hlinkClick r:id="rId28" tooltip="&quot;FISC HOME&quot;"/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10775" r="69960" b="10775"/>
            <a:stretch/>
          </p:blipFill>
          <p:spPr bwMode="auto">
            <a:xfrm>
              <a:off x="10106146" y="5322051"/>
              <a:ext cx="603405" cy="2218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Picture 8" descr="image00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259" y="5128694"/>
              <a:ext cx="627148" cy="60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3" name="Picture 382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73" y="5179434"/>
              <a:ext cx="754098" cy="507050"/>
            </a:xfrm>
            <a:prstGeom prst="rect">
              <a:avLst/>
            </a:prstGeom>
          </p:spPr>
        </p:pic>
        <p:sp>
          <p:nvSpPr>
            <p:cNvPr id="364" name="Rectangle 363"/>
            <p:cNvSpPr>
              <a:spLocks/>
            </p:cNvSpPr>
            <p:nvPr/>
          </p:nvSpPr>
          <p:spPr>
            <a:xfrm>
              <a:off x="457518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European 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Union Model Clauses</a:t>
              </a:r>
            </a:p>
          </p:txBody>
        </p:sp>
        <p:sp>
          <p:nvSpPr>
            <p:cNvPr id="367" name="Rectangle 366"/>
            <p:cNvSpPr>
              <a:spLocks/>
            </p:cNvSpPr>
            <p:nvPr/>
          </p:nvSpPr>
          <p:spPr>
            <a:xfrm>
              <a:off x="2552324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United Kingdom 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G-Cloud</a:t>
              </a:r>
            </a:p>
          </p:txBody>
        </p:sp>
        <p:sp>
          <p:nvSpPr>
            <p:cNvPr id="369" name="Rectangle 368"/>
            <p:cNvSpPr>
              <a:spLocks/>
            </p:cNvSpPr>
            <p:nvPr/>
          </p:nvSpPr>
          <p:spPr>
            <a:xfrm>
              <a:off x="6741935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Singapore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MTCS Level 3 </a:t>
              </a:r>
            </a:p>
          </p:txBody>
        </p:sp>
        <p:sp>
          <p:nvSpPr>
            <p:cNvPr id="371" name="Rectangle 370"/>
            <p:cNvSpPr>
              <a:spLocks/>
            </p:cNvSpPr>
            <p:nvPr/>
          </p:nvSpPr>
          <p:spPr>
            <a:xfrm>
              <a:off x="7789338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Australia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 Signals 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Directorate</a:t>
              </a:r>
            </a:p>
          </p:txBody>
        </p:sp>
        <p:sp>
          <p:nvSpPr>
            <p:cNvPr id="377" name="Rectangle 376"/>
            <p:cNvSpPr>
              <a:spLocks/>
            </p:cNvSpPr>
            <p:nvPr/>
          </p:nvSpPr>
          <p:spPr>
            <a:xfrm>
              <a:off x="9884144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Japan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Financial Services</a:t>
              </a:r>
            </a:p>
          </p:txBody>
        </p:sp>
        <p:sp>
          <p:nvSpPr>
            <p:cNvPr id="379" name="Rectangle 378"/>
            <p:cNvSpPr>
              <a:spLocks/>
            </p:cNvSpPr>
            <p:nvPr/>
          </p:nvSpPr>
          <p:spPr>
            <a:xfrm>
              <a:off x="3599727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China Multi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Layer Protection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Scheme</a:t>
              </a:r>
            </a:p>
          </p:txBody>
        </p:sp>
        <p:sp>
          <p:nvSpPr>
            <p:cNvPr id="380" name="Rectangle 379"/>
            <p:cNvSpPr>
              <a:spLocks/>
            </p:cNvSpPr>
            <p:nvPr/>
          </p:nvSpPr>
          <p:spPr>
            <a:xfrm>
              <a:off x="5694532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China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CCCPPF</a:t>
              </a:r>
            </a:p>
          </p:txBody>
        </p:sp>
        <p:sp>
          <p:nvSpPr>
            <p:cNvPr id="381" name="Rectangle 380"/>
            <p:cNvSpPr>
              <a:spLocks/>
            </p:cNvSpPr>
            <p:nvPr/>
          </p:nvSpPr>
          <p:spPr>
            <a:xfrm>
              <a:off x="8836741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 New 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Zealand 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GCIO</a:t>
              </a:r>
            </a:p>
          </p:txBody>
        </p:sp>
        <p:sp>
          <p:nvSpPr>
            <p:cNvPr id="382" name="Rectangle 381"/>
            <p:cNvSpPr>
              <a:spLocks/>
            </p:cNvSpPr>
            <p:nvPr/>
          </p:nvSpPr>
          <p:spPr>
            <a:xfrm>
              <a:off x="4647129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China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GB 18030</a:t>
              </a:r>
            </a:p>
          </p:txBody>
        </p:sp>
        <p:sp>
          <p:nvSpPr>
            <p:cNvPr id="384" name="Rectangle 383"/>
            <p:cNvSpPr>
              <a:spLocks/>
            </p:cNvSpPr>
            <p:nvPr/>
          </p:nvSpPr>
          <p:spPr>
            <a:xfrm>
              <a:off x="1504921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EU Safe </a:t>
              </a:r>
              <a:b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</a:b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Harbor</a:t>
              </a:r>
            </a:p>
          </p:txBody>
        </p:sp>
        <p:sp>
          <p:nvSpPr>
            <p:cNvPr id="385" name="Rectangle 384"/>
            <p:cNvSpPr>
              <a:spLocks/>
            </p:cNvSpPr>
            <p:nvPr/>
          </p:nvSpPr>
          <p:spPr>
            <a:xfrm>
              <a:off x="10931549" y="5874667"/>
              <a:ext cx="1047409" cy="640080"/>
            </a:xfrm>
            <a:prstGeom prst="rect">
              <a:avLst/>
            </a:prstGeom>
            <a:noFill/>
          </p:spPr>
          <p:txBody>
            <a:bodyPr wrap="square" lIns="0" tIns="0" rIns="0">
              <a:noAutofit/>
            </a:bodyPr>
            <a:lstStyle/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ENISA</a:t>
              </a:r>
            </a:p>
            <a:p>
              <a:pPr marL="0" marR="0" lvl="0" indent="0" algn="ctr" defTabSz="582215" eaLnBrk="1" fontAlgn="ctr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2857">
                        <a:schemeClr val="tx1"/>
                      </a:gs>
                      <a:gs pos="79464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</a:rPr>
                <a:t>IAF</a:t>
              </a:r>
            </a:p>
          </p:txBody>
        </p:sp>
        <p:pic>
          <p:nvPicPr>
            <p:cNvPr id="386" name="Picture 385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27" y="5158967"/>
              <a:ext cx="598253" cy="54798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sz="4399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Benefit from relentless business commitment</a:t>
            </a:r>
          </a:p>
        </p:txBody>
      </p:sp>
    </p:spTree>
    <p:extLst>
      <p:ext uri="{BB962C8B-B14F-4D97-AF65-F5344CB8AC3E}">
        <p14:creationId xmlns:p14="http://schemas.microsoft.com/office/powerpoint/2010/main" val="2502818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68445" y="3474064"/>
            <a:ext cx="4297071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56250">
                      <a:srgbClr val="D83B01"/>
                    </a:gs>
                    <a:gs pos="67000">
                      <a:srgbClr val="D83B0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Openness and flexibility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Build freely, deploy anywhere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68444" y="2294177"/>
            <a:ext cx="4203946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5000">
                      <a:srgbClr val="0078D7"/>
                    </a:gs>
                    <a:gs pos="5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Data and intelligence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Power decisions &amp; apps with insights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8445" y="4653952"/>
            <a:ext cx="2799848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6786">
                      <a:srgbClr val="008272"/>
                    </a:gs>
                    <a:gs pos="50000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Trust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Protect your business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68445" y="1114291"/>
            <a:ext cx="4752502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96429">
                      <a:srgbClr val="00188F"/>
                    </a:gs>
                    <a:gs pos="82143">
                      <a:srgbClr val="00188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Application innovation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Accelerate innovation with the cloud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07741" y="2431933"/>
            <a:ext cx="656923" cy="656923"/>
            <a:chOff x="457580" y="3616862"/>
            <a:chExt cx="657017" cy="657017"/>
          </a:xfrm>
        </p:grpSpPr>
        <p:sp>
          <p:nvSpPr>
            <p:cNvPr id="28" name="Oval 27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7741" y="4791707"/>
            <a:ext cx="656923" cy="656923"/>
            <a:chOff x="457580" y="5628520"/>
            <a:chExt cx="657017" cy="657017"/>
          </a:xfrm>
        </p:grpSpPr>
        <p:sp>
          <p:nvSpPr>
            <p:cNvPr id="31" name="Oval 3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07741" y="3611819"/>
            <a:ext cx="656923" cy="656923"/>
            <a:chOff x="457580" y="4622691"/>
            <a:chExt cx="657017" cy="657017"/>
          </a:xfrm>
        </p:grpSpPr>
        <p:sp>
          <p:nvSpPr>
            <p:cNvPr id="39" name="Oval 38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07741" y="1252046"/>
            <a:ext cx="656923" cy="656923"/>
            <a:chOff x="457580" y="2611033"/>
            <a:chExt cx="657017" cy="657017"/>
          </a:xfrm>
        </p:grpSpPr>
        <p:sp>
          <p:nvSpPr>
            <p:cNvPr id="42" name="Oval 41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883" y="497"/>
            <a:ext cx="5303094" cy="699353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75482" y="3031047"/>
            <a:ext cx="5485621" cy="94729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0" i="0" u="none" strike="noStrike" kern="1200" cap="none" spc="-4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1081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21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26" dur="6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33" dur="6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0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5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55" dur="6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/>
          <p:cNvSpPr/>
          <p:nvPr/>
        </p:nvSpPr>
        <p:spPr bwMode="auto">
          <a:xfrm>
            <a:off x="460936" y="3878262"/>
            <a:ext cx="2011110" cy="20111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28" tIns="146262" rIns="182828" bIns="1462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PRODUCTIVITY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2768088" y="3878262"/>
            <a:ext cx="2011110" cy="20111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28" tIns="146262" rIns="182828" bIns="1462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BUSINESS</a:t>
            </a:r>
            <a:b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</a:b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APPS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5075237" y="3878262"/>
            <a:ext cx="2011110" cy="20111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28" tIns="146262" rIns="182828" bIns="1462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SECURITY &amp;</a:t>
            </a:r>
            <a:b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</a:b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MANAGEMENT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7382387" y="3878262"/>
            <a:ext cx="2011110" cy="20111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28" tIns="146262" rIns="182828" bIns="1462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DATA &amp;</a:t>
            </a:r>
            <a:b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</a:b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INTELLIGENCE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9689535" y="3878262"/>
            <a:ext cx="2011110" cy="20111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28" tIns="146262" rIns="182828" bIns="1462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APPLICATION</a:t>
            </a:r>
            <a:b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</a:br>
            <a:r>
              <a:rPr kumimoji="0" lang="en-US" sz="1598" b="1" i="0" u="none" strike="noStrike" kern="0" cap="none" spc="50" normalizeH="0" baseline="0" noProof="0" dirty="0">
                <a:ln>
                  <a:noFill/>
                </a:ln>
                <a:gradFill>
                  <a:gsLst>
                    <a:gs pos="24779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INNOVATION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324" y="295730"/>
            <a:ext cx="11886192" cy="917444"/>
          </a:xfrm>
          <a:prstGeom prst="rect">
            <a:avLst/>
          </a:prstGeom>
        </p:spPr>
        <p:txBody>
          <a:bodyPr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-100" normalizeH="0" baseline="0" noProof="0" dirty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Microsoft Cloud</a:t>
            </a:r>
          </a:p>
        </p:txBody>
      </p:sp>
      <p:sp>
        <p:nvSpPr>
          <p:cNvPr id="51" name="Business apps"/>
          <p:cNvSpPr/>
          <p:nvPr/>
        </p:nvSpPr>
        <p:spPr>
          <a:xfrm>
            <a:off x="2960072" y="2579663"/>
            <a:ext cx="1659766" cy="48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5112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Dynamics</a:t>
            </a:r>
          </a:p>
        </p:txBody>
      </p:sp>
      <p:sp>
        <p:nvSpPr>
          <p:cNvPr id="61" name="Business apps"/>
          <p:cNvSpPr/>
          <p:nvPr/>
        </p:nvSpPr>
        <p:spPr>
          <a:xfrm>
            <a:off x="605638" y="2579663"/>
            <a:ext cx="1756225" cy="48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5112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Office 365</a:t>
            </a:r>
          </a:p>
        </p:txBody>
      </p:sp>
      <p:sp>
        <p:nvSpPr>
          <p:cNvPr id="74" name="Business apps"/>
          <p:cNvSpPr/>
          <p:nvPr/>
        </p:nvSpPr>
        <p:spPr>
          <a:xfrm>
            <a:off x="4671736" y="1251822"/>
            <a:ext cx="2818111" cy="255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5112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Secure Productive Enterprise &amp;</a:t>
            </a:r>
          </a:p>
          <a:p>
            <a:pPr marL="0" marR="0" lvl="0" indent="0" algn="ctr" defTabSz="95112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Operations Management + Security</a:t>
            </a:r>
          </a:p>
        </p:txBody>
      </p:sp>
      <p:sp>
        <p:nvSpPr>
          <p:cNvPr id="83" name="Business apps"/>
          <p:cNvSpPr/>
          <p:nvPr/>
        </p:nvSpPr>
        <p:spPr>
          <a:xfrm>
            <a:off x="7353895" y="2191919"/>
            <a:ext cx="2219282" cy="128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5112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Cortana Intelligence Suite</a:t>
            </a:r>
          </a:p>
        </p:txBody>
      </p:sp>
      <p:sp>
        <p:nvSpPr>
          <p:cNvPr id="92" name="Business apps"/>
          <p:cNvSpPr/>
          <p:nvPr/>
        </p:nvSpPr>
        <p:spPr>
          <a:xfrm>
            <a:off x="10112390" y="2516407"/>
            <a:ext cx="1083490" cy="5336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34821">
                      <a:schemeClr val="tx1"/>
                    </a:gs>
                    <a:gs pos="48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365002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100000" autoRev="1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10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ur society and tech"/>
          <p:cNvSpPr txBox="1">
            <a:spLocks/>
          </p:cNvSpPr>
          <p:nvPr/>
        </p:nvSpPr>
        <p:spPr>
          <a:xfrm>
            <a:off x="279780" y="3098963"/>
            <a:ext cx="12126254" cy="93584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96" b="0" i="0" u="none" strike="noStrike" kern="1200" cap="none" spc="-102" normalizeH="0" baseline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1460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IT Pro resources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rPr>
              <a:t>To advance your career in cloud technology</a:t>
            </a:r>
          </a:p>
        </p:txBody>
      </p:sp>
      <p:sp>
        <p:nvSpPr>
          <p:cNvPr id="5" name="checks"/>
          <p:cNvSpPr/>
          <p:nvPr/>
        </p:nvSpPr>
        <p:spPr bwMode="auto">
          <a:xfrm>
            <a:off x="3147376" y="1940604"/>
            <a:ext cx="9166861" cy="3973353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Cloud role mapping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Expert advice on skills needed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Self-paced curriculum by cloud role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$300 Azure credits and extended trials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Pluralsight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3 month subscription (10 courses)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Phone support incident 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Weekly short videos and insights from Microsoft’s leaders and engineers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Connect with community of peers and Microsoft experts</a:t>
            </a:r>
          </a:p>
        </p:txBody>
      </p:sp>
      <p:sp>
        <p:nvSpPr>
          <p:cNvPr id="6" name="White Fade"/>
          <p:cNvSpPr/>
          <p:nvPr/>
        </p:nvSpPr>
        <p:spPr bwMode="auto">
          <a:xfrm>
            <a:off x="3017838" y="1592261"/>
            <a:ext cx="9418637" cy="540226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web1"/>
          <p:cNvSpPr/>
          <p:nvPr/>
        </p:nvSpPr>
        <p:spPr bwMode="auto">
          <a:xfrm>
            <a:off x="3147376" y="1940604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Career Center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3"/>
              </a:rPr>
              <a:t>www.microsoft.com/itprocareercenter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7" name="web2"/>
          <p:cNvSpPr/>
          <p:nvPr/>
        </p:nvSpPr>
        <p:spPr bwMode="auto">
          <a:xfrm>
            <a:off x="3147376" y="2944539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Cloud Essentials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4"/>
              </a:rPr>
              <a:t>www.microsoft.com/itprocloudessentials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0" name="web3"/>
          <p:cNvSpPr/>
          <p:nvPr/>
        </p:nvSpPr>
        <p:spPr bwMode="auto">
          <a:xfrm>
            <a:off x="3147376" y="394656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Mechanics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5"/>
              </a:rPr>
              <a:t>www.microsoft.com/mechanics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9" name="web4"/>
          <p:cNvSpPr/>
          <p:nvPr/>
        </p:nvSpPr>
        <p:spPr bwMode="auto">
          <a:xfrm>
            <a:off x="3147376" y="495383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Tech Community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6"/>
              </a:rPr>
              <a:t>https://techcommunity.microsoft.com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5" name="Mask"/>
          <p:cNvSpPr/>
          <p:nvPr/>
        </p:nvSpPr>
        <p:spPr bwMode="auto">
          <a:xfrm>
            <a:off x="-487361" y="1516062"/>
            <a:ext cx="3634737" cy="5486402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1"/>
          <p:cNvSpPr/>
          <p:nvPr/>
        </p:nvSpPr>
        <p:spPr bwMode="auto">
          <a:xfrm>
            <a:off x="274639" y="1940604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Plan your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career path</a:t>
            </a:r>
          </a:p>
        </p:txBody>
      </p:sp>
      <p:sp>
        <p:nvSpPr>
          <p:cNvPr id="10" name="2"/>
          <p:cNvSpPr/>
          <p:nvPr/>
        </p:nvSpPr>
        <p:spPr bwMode="auto">
          <a:xfrm>
            <a:off x="274639" y="2944539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Get started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with Azure</a:t>
            </a:r>
          </a:p>
        </p:txBody>
      </p:sp>
      <p:sp>
        <p:nvSpPr>
          <p:cNvPr id="12" name="4"/>
          <p:cNvSpPr/>
          <p:nvPr/>
        </p:nvSpPr>
        <p:spPr bwMode="auto">
          <a:xfrm>
            <a:off x="274639" y="495383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Connect with peers and experts </a:t>
            </a:r>
          </a:p>
        </p:txBody>
      </p:sp>
      <p:sp>
        <p:nvSpPr>
          <p:cNvPr id="15" name="4"/>
          <p:cNvSpPr/>
          <p:nvPr/>
        </p:nvSpPr>
        <p:spPr bwMode="auto">
          <a:xfrm>
            <a:off x="274639" y="394656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Demos and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how-to videos</a:t>
            </a:r>
          </a:p>
        </p:txBody>
      </p:sp>
    </p:spTree>
    <p:extLst>
      <p:ext uri="{BB962C8B-B14F-4D97-AF65-F5344CB8AC3E}">
        <p14:creationId xmlns:p14="http://schemas.microsoft.com/office/powerpoint/2010/main" val="814863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4 1.20744E-6 L 3.66862E-6 1.207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7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7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7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7" grpId="0" animBg="1"/>
      <p:bldP spid="20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IT Pro resources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rPr>
              <a:t>To advance your career in cloud technology</a:t>
            </a:r>
          </a:p>
        </p:txBody>
      </p:sp>
      <p:sp>
        <p:nvSpPr>
          <p:cNvPr id="5" name="checks"/>
          <p:cNvSpPr/>
          <p:nvPr/>
        </p:nvSpPr>
        <p:spPr bwMode="auto">
          <a:xfrm>
            <a:off x="3147376" y="1940604"/>
            <a:ext cx="9166861" cy="3973353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Cloud role mapping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Expert advice on skills needed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Self-paced curriculum by cloud role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$300 Azure credits and extended trials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Pluralsight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3 month subscription (10 courses)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Phone support incident 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Weekly short videos and insights from Microsoft’s leaders and engineers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Connect with community of peers and Microsoft experts</a:t>
            </a:r>
          </a:p>
        </p:txBody>
      </p:sp>
      <p:sp>
        <p:nvSpPr>
          <p:cNvPr id="6" name="White Fade"/>
          <p:cNvSpPr/>
          <p:nvPr/>
        </p:nvSpPr>
        <p:spPr bwMode="auto">
          <a:xfrm>
            <a:off x="3017838" y="1592261"/>
            <a:ext cx="9418637" cy="540226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web1"/>
          <p:cNvSpPr/>
          <p:nvPr/>
        </p:nvSpPr>
        <p:spPr bwMode="auto">
          <a:xfrm>
            <a:off x="3147376" y="1940604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Career Center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3"/>
              </a:rPr>
              <a:t>www.microsoft.com/itprocareercenter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7" name="web2"/>
          <p:cNvSpPr/>
          <p:nvPr/>
        </p:nvSpPr>
        <p:spPr bwMode="auto">
          <a:xfrm>
            <a:off x="3147376" y="2944539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Cloud Essentials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4"/>
              </a:rPr>
              <a:t>www.microsoft.com/itprocloudessentials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0" name="web3"/>
          <p:cNvSpPr/>
          <p:nvPr/>
        </p:nvSpPr>
        <p:spPr bwMode="auto">
          <a:xfrm>
            <a:off x="3147376" y="394656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Mechanics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5"/>
              </a:rPr>
              <a:t>www.microsoft.com/mechanics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9" name="web4"/>
          <p:cNvSpPr/>
          <p:nvPr/>
        </p:nvSpPr>
        <p:spPr bwMode="auto">
          <a:xfrm>
            <a:off x="3147376" y="495383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Tech Community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6"/>
              </a:rPr>
              <a:t>https://techcommunity.microsoft.com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5" name="Mask"/>
          <p:cNvSpPr/>
          <p:nvPr/>
        </p:nvSpPr>
        <p:spPr bwMode="auto">
          <a:xfrm>
            <a:off x="-487361" y="1516062"/>
            <a:ext cx="3634737" cy="5486402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1"/>
          <p:cNvSpPr/>
          <p:nvPr/>
        </p:nvSpPr>
        <p:spPr bwMode="auto">
          <a:xfrm>
            <a:off x="274639" y="1940604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Plan your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career path</a:t>
            </a:r>
          </a:p>
        </p:txBody>
      </p:sp>
      <p:sp>
        <p:nvSpPr>
          <p:cNvPr id="10" name="2"/>
          <p:cNvSpPr/>
          <p:nvPr/>
        </p:nvSpPr>
        <p:spPr bwMode="auto">
          <a:xfrm>
            <a:off x="274639" y="2944539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Get started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with Azure</a:t>
            </a:r>
          </a:p>
        </p:txBody>
      </p:sp>
      <p:sp>
        <p:nvSpPr>
          <p:cNvPr id="12" name="4"/>
          <p:cNvSpPr/>
          <p:nvPr/>
        </p:nvSpPr>
        <p:spPr bwMode="auto">
          <a:xfrm>
            <a:off x="274639" y="495383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Connect with peers and experts </a:t>
            </a:r>
          </a:p>
        </p:txBody>
      </p:sp>
      <p:sp>
        <p:nvSpPr>
          <p:cNvPr id="15" name="4"/>
          <p:cNvSpPr/>
          <p:nvPr/>
        </p:nvSpPr>
        <p:spPr bwMode="auto">
          <a:xfrm>
            <a:off x="274639" y="394656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Demos and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how-to videos</a:t>
            </a:r>
          </a:p>
        </p:txBody>
      </p:sp>
    </p:spTree>
    <p:extLst>
      <p:ext uri="{BB962C8B-B14F-4D97-AF65-F5344CB8AC3E}">
        <p14:creationId xmlns:p14="http://schemas.microsoft.com/office/powerpoint/2010/main" val="50452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4 1.20744E-6 L 3.66862E-6 1.207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7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7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7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7" grpId="0" animBg="1"/>
      <p:bldP spid="20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PC or Tablet visit MyIgnite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3"/>
              </a:rPr>
              <a:t>http://myignite.microsoft.com</a:t>
            </a: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phone download and use the Ignite Mobile App by scanning the QR code above or visiting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4"/>
              </a:rPr>
              <a:t>https://aka.ms/ignite.mobileapp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1247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Mobile"/>
          <p:cNvGrpSpPr/>
          <p:nvPr/>
        </p:nvGrpSpPr>
        <p:grpSpPr>
          <a:xfrm>
            <a:off x="1286753" y="3790934"/>
            <a:ext cx="648084" cy="648084"/>
            <a:chOff x="3103446" y="3910351"/>
            <a:chExt cx="648268" cy="648268"/>
          </a:xfrm>
          <a:solidFill>
            <a:schemeClr val="accent1"/>
          </a:solidFill>
        </p:grpSpPr>
        <p:sp>
          <p:nvSpPr>
            <p:cNvPr id="144" name="Oval 143"/>
            <p:cNvSpPr/>
            <p:nvPr/>
          </p:nvSpPr>
          <p:spPr bwMode="auto">
            <a:xfrm>
              <a:off x="3103446" y="3910351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6940" y="4106650"/>
              <a:ext cx="484632" cy="243821"/>
            </a:xfrm>
            <a:prstGeom prst="rect">
              <a:avLst/>
            </a:prstGeom>
            <a:grpFill/>
          </p:spPr>
        </p:pic>
      </p:grpSp>
      <p:grpSp>
        <p:nvGrpSpPr>
          <p:cNvPr id="146" name="Group 145"/>
          <p:cNvGrpSpPr/>
          <p:nvPr/>
        </p:nvGrpSpPr>
        <p:grpSpPr>
          <a:xfrm>
            <a:off x="1580282" y="2019414"/>
            <a:ext cx="648084" cy="648084"/>
            <a:chOff x="948711" y="2441942"/>
            <a:chExt cx="648268" cy="648268"/>
          </a:xfrm>
          <a:solidFill>
            <a:schemeClr val="accent1"/>
          </a:solidFill>
        </p:grpSpPr>
        <p:sp>
          <p:nvSpPr>
            <p:cNvPr id="147" name="Oval 146"/>
            <p:cNvSpPr/>
            <p:nvPr/>
          </p:nvSpPr>
          <p:spPr bwMode="auto">
            <a:xfrm>
              <a:off x="948711" y="2441942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1177028" y="2597223"/>
              <a:ext cx="191634" cy="337706"/>
              <a:chOff x="2185022" y="1374442"/>
              <a:chExt cx="191634" cy="337706"/>
            </a:xfrm>
            <a:grpFill/>
          </p:grpSpPr>
          <p:sp>
            <p:nvSpPr>
              <p:cNvPr id="149" name="Rectangle 148"/>
              <p:cNvSpPr/>
              <p:nvPr/>
            </p:nvSpPr>
            <p:spPr bwMode="auto">
              <a:xfrm>
                <a:off x="2185022" y="1374442"/>
                <a:ext cx="191634" cy="337706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2185022" y="1402801"/>
                <a:ext cx="191634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2185022" y="1652833"/>
                <a:ext cx="191634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267675" y="1682127"/>
                <a:ext cx="26329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</p:cxnSp>
        </p:grpSp>
      </p:grpSp>
      <p:grpSp>
        <p:nvGrpSpPr>
          <p:cNvPr id="153" name="Group 152"/>
          <p:cNvGrpSpPr/>
          <p:nvPr/>
        </p:nvGrpSpPr>
        <p:grpSpPr>
          <a:xfrm>
            <a:off x="4571555" y="1490640"/>
            <a:ext cx="648084" cy="648084"/>
            <a:chOff x="4388901" y="2804545"/>
            <a:chExt cx="648268" cy="648268"/>
          </a:xfrm>
          <a:solidFill>
            <a:schemeClr val="accent1"/>
          </a:solidFill>
        </p:grpSpPr>
        <p:sp>
          <p:nvSpPr>
            <p:cNvPr id="159" name="Oval 158"/>
            <p:cNvSpPr/>
            <p:nvPr/>
          </p:nvSpPr>
          <p:spPr bwMode="auto">
            <a:xfrm>
              <a:off x="4388901" y="2804545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4584799" y="2988980"/>
              <a:ext cx="256473" cy="279398"/>
              <a:chOff x="3364252" y="3706912"/>
              <a:chExt cx="256473" cy="279398"/>
            </a:xfrm>
            <a:grpFill/>
          </p:grpSpPr>
          <p:sp>
            <p:nvSpPr>
              <p:cNvPr id="161" name="Oval 113"/>
              <p:cNvSpPr>
                <a:spLocks noChangeArrowheads="1"/>
              </p:cNvSpPr>
              <p:nvPr/>
            </p:nvSpPr>
            <p:spPr bwMode="auto">
              <a:xfrm>
                <a:off x="3417266" y="3706912"/>
                <a:ext cx="151878" cy="149012"/>
              </a:xfrm>
              <a:prstGeom prst="ellips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Freeform 114"/>
              <p:cNvSpPr>
                <a:spLocks/>
              </p:cNvSpPr>
              <p:nvPr/>
            </p:nvSpPr>
            <p:spPr bwMode="auto">
              <a:xfrm>
                <a:off x="3364252" y="3858790"/>
                <a:ext cx="256473" cy="127520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70" name="Group 169"/>
          <p:cNvGrpSpPr/>
          <p:nvPr/>
        </p:nvGrpSpPr>
        <p:grpSpPr>
          <a:xfrm>
            <a:off x="2642224" y="769014"/>
            <a:ext cx="648084" cy="648084"/>
            <a:chOff x="1608419" y="1103152"/>
            <a:chExt cx="648268" cy="648268"/>
          </a:xfrm>
          <a:solidFill>
            <a:schemeClr val="accent1"/>
          </a:solidFill>
        </p:grpSpPr>
        <p:sp>
          <p:nvSpPr>
            <p:cNvPr id="171" name="Oval 170"/>
            <p:cNvSpPr/>
            <p:nvPr/>
          </p:nvSpPr>
          <p:spPr bwMode="auto">
            <a:xfrm>
              <a:off x="1608419" y="1103152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1778647" y="1301093"/>
              <a:ext cx="307813" cy="252387"/>
              <a:chOff x="2107086" y="1452805"/>
              <a:chExt cx="307813" cy="252387"/>
            </a:xfrm>
            <a:grpFill/>
          </p:grpSpPr>
          <p:sp>
            <p:nvSpPr>
              <p:cNvPr id="175" name="Rectangle 174"/>
              <p:cNvSpPr/>
              <p:nvPr/>
            </p:nvSpPr>
            <p:spPr bwMode="auto">
              <a:xfrm>
                <a:off x="2107086" y="1596776"/>
                <a:ext cx="108416" cy="108416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2252041" y="1452805"/>
                <a:ext cx="162858" cy="162858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2107086" y="1453330"/>
                <a:ext cx="108416" cy="108416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2253489" y="1652588"/>
                <a:ext cx="159337" cy="51699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73" name="Straight Connector 172"/>
            <p:cNvCxnSpPr/>
            <p:nvPr/>
          </p:nvCxnSpPr>
          <p:spPr>
            <a:xfrm>
              <a:off x="1979319" y="1500876"/>
              <a:ext cx="0" cy="51699"/>
            </a:xfrm>
            <a:prstGeom prst="line">
              <a:avLst/>
            </a:pr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</p:cxnSp>
        <p:cxnSp>
          <p:nvCxnSpPr>
            <p:cNvPr id="174" name="Straight Connector 173"/>
            <p:cNvCxnSpPr/>
            <p:nvPr/>
          </p:nvCxnSpPr>
          <p:spPr>
            <a:xfrm>
              <a:off x="2031707" y="1500876"/>
              <a:ext cx="0" cy="51699"/>
            </a:xfrm>
            <a:prstGeom prst="line">
              <a:avLst/>
            </a:pr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</p:cxnSp>
      </p:grpSp>
      <p:grpSp>
        <p:nvGrpSpPr>
          <p:cNvPr id="179" name="Group 178"/>
          <p:cNvGrpSpPr/>
          <p:nvPr/>
        </p:nvGrpSpPr>
        <p:grpSpPr>
          <a:xfrm>
            <a:off x="5894196" y="497394"/>
            <a:ext cx="648084" cy="648084"/>
            <a:chOff x="7217120" y="1485211"/>
            <a:chExt cx="648268" cy="648268"/>
          </a:xfrm>
          <a:solidFill>
            <a:schemeClr val="accent1"/>
          </a:solidFill>
        </p:grpSpPr>
        <p:sp>
          <p:nvSpPr>
            <p:cNvPr id="180" name="Oval 179"/>
            <p:cNvSpPr/>
            <p:nvPr/>
          </p:nvSpPr>
          <p:spPr bwMode="auto">
            <a:xfrm>
              <a:off x="7217120" y="1485211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81" name="Group 4"/>
            <p:cNvGrpSpPr>
              <a:grpSpLocks noChangeAspect="1"/>
            </p:cNvGrpSpPr>
            <p:nvPr/>
          </p:nvGrpSpPr>
          <p:grpSpPr bwMode="auto">
            <a:xfrm>
              <a:off x="7338682" y="1674602"/>
              <a:ext cx="405145" cy="269486"/>
              <a:chOff x="4840" y="550"/>
              <a:chExt cx="221" cy="147"/>
            </a:xfrm>
            <a:grpFill/>
          </p:grpSpPr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4840" y="550"/>
                <a:ext cx="151" cy="84"/>
              </a:xfrm>
              <a:custGeom>
                <a:avLst/>
                <a:gdLst>
                  <a:gd name="T0" fmla="*/ 33 w 77"/>
                  <a:gd name="T1" fmla="*/ 30 h 43"/>
                  <a:gd name="T2" fmla="*/ 49 w 77"/>
                  <a:gd name="T3" fmla="*/ 27 h 43"/>
                  <a:gd name="T4" fmla="*/ 54 w 77"/>
                  <a:gd name="T5" fmla="*/ 17 h 43"/>
                  <a:gd name="T6" fmla="*/ 70 w 77"/>
                  <a:gd name="T7" fmla="*/ 22 h 43"/>
                  <a:gd name="T8" fmla="*/ 77 w 77"/>
                  <a:gd name="T9" fmla="*/ 15 h 43"/>
                  <a:gd name="T10" fmla="*/ 45 w 77"/>
                  <a:gd name="T11" fmla="*/ 5 h 43"/>
                  <a:gd name="T12" fmla="*/ 36 w 77"/>
                  <a:gd name="T13" fmla="*/ 7 h 43"/>
                  <a:gd name="T14" fmla="*/ 14 w 77"/>
                  <a:gd name="T15" fmla="*/ 0 h 43"/>
                  <a:gd name="T16" fmla="*/ 0 w 77"/>
                  <a:gd name="T17" fmla="*/ 37 h 43"/>
                  <a:gd name="T18" fmla="*/ 17 w 77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3">
                    <a:moveTo>
                      <a:pt x="33" y="30"/>
                    </a:moveTo>
                    <a:cubicBezTo>
                      <a:pt x="33" y="30"/>
                      <a:pt x="44" y="32"/>
                      <a:pt x="49" y="27"/>
                    </a:cubicBezTo>
                    <a:cubicBezTo>
                      <a:pt x="54" y="21"/>
                      <a:pt x="54" y="17"/>
                      <a:pt x="54" y="17"/>
                    </a:cubicBezTo>
                    <a:cubicBezTo>
                      <a:pt x="54" y="17"/>
                      <a:pt x="70" y="22"/>
                      <a:pt x="70" y="22"/>
                    </a:cubicBezTo>
                    <a:cubicBezTo>
                      <a:pt x="70" y="22"/>
                      <a:pt x="77" y="22"/>
                      <a:pt x="77" y="1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1" y="3"/>
                      <a:pt x="36" y="7"/>
                    </a:cubicBezTo>
                    <a:cubicBezTo>
                      <a:pt x="31" y="10"/>
                      <a:pt x="14" y="0"/>
                      <a:pt x="14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43"/>
                      <a:pt x="17" y="43"/>
                      <a:pt x="17" y="43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4918" y="554"/>
                <a:ext cx="143" cy="143"/>
              </a:xfrm>
              <a:custGeom>
                <a:avLst/>
                <a:gdLst>
                  <a:gd name="T0" fmla="*/ 43 w 73"/>
                  <a:gd name="T1" fmla="*/ 7 h 73"/>
                  <a:gd name="T2" fmla="*/ 57 w 73"/>
                  <a:gd name="T3" fmla="*/ 0 h 73"/>
                  <a:gd name="T4" fmla="*/ 73 w 73"/>
                  <a:gd name="T5" fmla="*/ 34 h 73"/>
                  <a:gd name="T6" fmla="*/ 60 w 73"/>
                  <a:gd name="T7" fmla="*/ 40 h 73"/>
                  <a:gd name="T8" fmla="*/ 45 w 73"/>
                  <a:gd name="T9" fmla="*/ 53 h 73"/>
                  <a:gd name="T10" fmla="*/ 9 w 73"/>
                  <a:gd name="T11" fmla="*/ 72 h 73"/>
                  <a:gd name="T12" fmla="*/ 3 w 73"/>
                  <a:gd name="T13" fmla="*/ 71 h 73"/>
                  <a:gd name="T14" fmla="*/ 4 w 73"/>
                  <a:gd name="T15" fmla="*/ 64 h 73"/>
                  <a:gd name="T16" fmla="*/ 32 w 73"/>
                  <a:gd name="T17" fmla="*/ 4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73">
                    <a:moveTo>
                      <a:pt x="43" y="7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40"/>
                      <a:pt x="49" y="51"/>
                      <a:pt x="45" y="53"/>
                    </a:cubicBezTo>
                    <a:cubicBezTo>
                      <a:pt x="41" y="55"/>
                      <a:pt x="9" y="72"/>
                      <a:pt x="9" y="72"/>
                    </a:cubicBezTo>
                    <a:cubicBezTo>
                      <a:pt x="9" y="72"/>
                      <a:pt x="5" y="73"/>
                      <a:pt x="3" y="71"/>
                    </a:cubicBezTo>
                    <a:cubicBezTo>
                      <a:pt x="0" y="67"/>
                      <a:pt x="4" y="64"/>
                      <a:pt x="4" y="64"/>
                    </a:cubicBezTo>
                    <a:cubicBezTo>
                      <a:pt x="32" y="49"/>
                      <a:pt x="32" y="49"/>
                      <a:pt x="32" y="49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4899" y="634"/>
                <a:ext cx="74" cy="55"/>
              </a:xfrm>
              <a:custGeom>
                <a:avLst/>
                <a:gdLst>
                  <a:gd name="T0" fmla="*/ 38 w 38"/>
                  <a:gd name="T1" fmla="*/ 0 h 28"/>
                  <a:gd name="T2" fmla="*/ 2 w 38"/>
                  <a:gd name="T3" fmla="*/ 18 h 28"/>
                  <a:gd name="T4" fmla="*/ 2 w 38"/>
                  <a:gd name="T5" fmla="*/ 24 h 28"/>
                  <a:gd name="T6" fmla="*/ 14 w 38"/>
                  <a:gd name="T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28">
                    <a:moveTo>
                      <a:pt x="38" y="0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0" y="21"/>
                      <a:pt x="2" y="24"/>
                    </a:cubicBezTo>
                    <a:cubicBezTo>
                      <a:pt x="4" y="28"/>
                      <a:pt x="11" y="25"/>
                      <a:pt x="14" y="23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4885" y="618"/>
                <a:ext cx="78" cy="57"/>
              </a:xfrm>
              <a:custGeom>
                <a:avLst/>
                <a:gdLst>
                  <a:gd name="T0" fmla="*/ 40 w 40"/>
                  <a:gd name="T1" fmla="*/ 0 h 29"/>
                  <a:gd name="T2" fmla="*/ 2 w 40"/>
                  <a:gd name="T3" fmla="*/ 19 h 29"/>
                  <a:gd name="T4" fmla="*/ 1 w 40"/>
                  <a:gd name="T5" fmla="*/ 25 h 29"/>
                  <a:gd name="T6" fmla="*/ 14 w 40"/>
                  <a:gd name="T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9">
                    <a:moveTo>
                      <a:pt x="40" y="0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0" y="22"/>
                      <a:pt x="1" y="25"/>
                    </a:cubicBezTo>
                    <a:cubicBezTo>
                      <a:pt x="4" y="29"/>
                      <a:pt x="11" y="26"/>
                      <a:pt x="14" y="24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4881" y="622"/>
                <a:ext cx="31" cy="34"/>
              </a:xfrm>
              <a:custGeom>
                <a:avLst/>
                <a:gdLst>
                  <a:gd name="T0" fmla="*/ 16 w 16"/>
                  <a:gd name="T1" fmla="*/ 0 h 17"/>
                  <a:gd name="T2" fmla="*/ 2 w 16"/>
                  <a:gd name="T3" fmla="*/ 8 h 17"/>
                  <a:gd name="T4" fmla="*/ 1 w 16"/>
                  <a:gd name="T5" fmla="*/ 13 h 17"/>
                  <a:gd name="T6" fmla="*/ 14 w 16"/>
                  <a:gd name="T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7">
                    <a:moveTo>
                      <a:pt x="16" y="0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0" y="10"/>
                      <a:pt x="1" y="13"/>
                    </a:cubicBezTo>
                    <a:cubicBezTo>
                      <a:pt x="4" y="17"/>
                      <a:pt x="11" y="14"/>
                      <a:pt x="14" y="12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1" name="Cloud"/>
          <p:cNvGrpSpPr/>
          <p:nvPr/>
        </p:nvGrpSpPr>
        <p:grpSpPr>
          <a:xfrm>
            <a:off x="7216836" y="1485781"/>
            <a:ext cx="648084" cy="648084"/>
            <a:chOff x="1455950" y="2494303"/>
            <a:chExt cx="648268" cy="648268"/>
          </a:xfrm>
          <a:solidFill>
            <a:schemeClr val="accent1"/>
          </a:solidFill>
        </p:grpSpPr>
        <p:sp>
          <p:nvSpPr>
            <p:cNvPr id="192" name="Oval 191"/>
            <p:cNvSpPr/>
            <p:nvPr/>
          </p:nvSpPr>
          <p:spPr bwMode="auto">
            <a:xfrm>
              <a:off x="1455950" y="2494303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94" name="Freeform 5"/>
            <p:cNvSpPr>
              <a:spLocks/>
            </p:cNvSpPr>
            <p:nvPr/>
          </p:nvSpPr>
          <p:spPr bwMode="auto">
            <a:xfrm>
              <a:off x="1560166" y="2686982"/>
              <a:ext cx="439836" cy="229354"/>
            </a:xfrm>
            <a:custGeom>
              <a:avLst/>
              <a:gdLst>
                <a:gd name="T0" fmla="*/ 74 w 188"/>
                <a:gd name="T1" fmla="*/ 97 h 97"/>
                <a:gd name="T2" fmla="*/ 149 w 188"/>
                <a:gd name="T3" fmla="*/ 97 h 97"/>
                <a:gd name="T4" fmla="*/ 152 w 188"/>
                <a:gd name="T5" fmla="*/ 97 h 97"/>
                <a:gd name="T6" fmla="*/ 188 w 188"/>
                <a:gd name="T7" fmla="*/ 62 h 97"/>
                <a:gd name="T8" fmla="*/ 152 w 188"/>
                <a:gd name="T9" fmla="*/ 26 h 97"/>
                <a:gd name="T10" fmla="*/ 127 w 188"/>
                <a:gd name="T11" fmla="*/ 36 h 97"/>
                <a:gd name="T12" fmla="*/ 126 w 188"/>
                <a:gd name="T13" fmla="*/ 37 h 97"/>
                <a:gd name="T14" fmla="*/ 124 w 188"/>
                <a:gd name="T15" fmla="*/ 30 h 97"/>
                <a:gd name="T16" fmla="*/ 79 w 188"/>
                <a:gd name="T17" fmla="*/ 0 h 97"/>
                <a:gd name="T18" fmla="*/ 79 w 188"/>
                <a:gd name="T19" fmla="*/ 0 h 97"/>
                <a:gd name="T20" fmla="*/ 32 w 188"/>
                <a:gd name="T21" fmla="*/ 39 h 97"/>
                <a:gd name="T22" fmla="*/ 31 w 188"/>
                <a:gd name="T23" fmla="*/ 46 h 97"/>
                <a:gd name="T24" fmla="*/ 26 w 188"/>
                <a:gd name="T25" fmla="*/ 45 h 97"/>
                <a:gd name="T26" fmla="*/ 0 w 188"/>
                <a:gd name="T27" fmla="*/ 71 h 97"/>
                <a:gd name="T28" fmla="*/ 21 w 188"/>
                <a:gd name="T29" fmla="*/ 97 h 97"/>
                <a:gd name="T30" fmla="*/ 26 w 188"/>
                <a:gd name="T31" fmla="*/ 97 h 97"/>
                <a:gd name="T32" fmla="*/ 26 w 188"/>
                <a:gd name="T33" fmla="*/ 97 h 97"/>
                <a:gd name="T34" fmla="*/ 76 w 188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97">
                  <a:moveTo>
                    <a:pt x="74" y="97"/>
                  </a:moveTo>
                  <a:cubicBezTo>
                    <a:pt x="149" y="97"/>
                    <a:pt x="149" y="97"/>
                    <a:pt x="149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72" y="97"/>
                    <a:pt x="188" y="81"/>
                    <a:pt x="188" y="62"/>
                  </a:cubicBezTo>
                  <a:cubicBezTo>
                    <a:pt x="188" y="42"/>
                    <a:pt x="172" y="26"/>
                    <a:pt x="152" y="26"/>
                  </a:cubicBezTo>
                  <a:cubicBezTo>
                    <a:pt x="142" y="26"/>
                    <a:pt x="133" y="30"/>
                    <a:pt x="127" y="36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17" y="13"/>
                    <a:pt x="9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6" y="0"/>
                    <a:pt x="36" y="17"/>
                    <a:pt x="32" y="39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2" y="45"/>
                    <a:pt x="0" y="57"/>
                    <a:pt x="0" y="71"/>
                  </a:cubicBezTo>
                  <a:cubicBezTo>
                    <a:pt x="0" y="84"/>
                    <a:pt x="9" y="94"/>
                    <a:pt x="21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76" y="97"/>
                    <a:pt x="76" y="97"/>
                    <a:pt x="76" y="97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6" name="On Premise"/>
          <p:cNvGrpSpPr/>
          <p:nvPr/>
        </p:nvGrpSpPr>
        <p:grpSpPr>
          <a:xfrm>
            <a:off x="10209064" y="2019414"/>
            <a:ext cx="648084" cy="648084"/>
            <a:chOff x="10123177" y="1394851"/>
            <a:chExt cx="648268" cy="648268"/>
          </a:xfrm>
          <a:solidFill>
            <a:schemeClr val="accent1"/>
          </a:solidFill>
        </p:grpSpPr>
        <p:sp>
          <p:nvSpPr>
            <p:cNvPr id="205" name="Oval 204"/>
            <p:cNvSpPr/>
            <p:nvPr/>
          </p:nvSpPr>
          <p:spPr bwMode="auto">
            <a:xfrm>
              <a:off x="10123177" y="1394851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4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8147" y="1549821"/>
              <a:ext cx="338328" cy="338328"/>
            </a:xfrm>
            <a:prstGeom prst="rect">
              <a:avLst/>
            </a:prstGeom>
            <a:grpFill/>
          </p:spPr>
        </p:pic>
      </p:grpSp>
      <p:grpSp>
        <p:nvGrpSpPr>
          <p:cNvPr id="135" name="Market"/>
          <p:cNvGrpSpPr/>
          <p:nvPr/>
        </p:nvGrpSpPr>
        <p:grpSpPr>
          <a:xfrm>
            <a:off x="4628966" y="6265961"/>
            <a:ext cx="648084" cy="648084"/>
            <a:chOff x="4046126" y="4296959"/>
            <a:chExt cx="648268" cy="648268"/>
          </a:xfrm>
          <a:solidFill>
            <a:schemeClr val="accent1"/>
          </a:solidFill>
        </p:grpSpPr>
        <p:sp>
          <p:nvSpPr>
            <p:cNvPr id="136" name="Oval 135"/>
            <p:cNvSpPr/>
            <p:nvPr/>
          </p:nvSpPr>
          <p:spPr bwMode="auto">
            <a:xfrm>
              <a:off x="4046126" y="4296959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4164733" y="4500034"/>
              <a:ext cx="386831" cy="278455"/>
              <a:chOff x="5337907" y="4693239"/>
              <a:chExt cx="537723" cy="387073"/>
            </a:xfrm>
            <a:grpFill/>
          </p:grpSpPr>
          <p:sp>
            <p:nvSpPr>
              <p:cNvPr id="138" name="Freeform 9"/>
              <p:cNvSpPr>
                <a:spLocks/>
              </p:cNvSpPr>
              <p:nvPr/>
            </p:nvSpPr>
            <p:spPr bwMode="auto">
              <a:xfrm>
                <a:off x="5337907" y="4693239"/>
                <a:ext cx="451807" cy="264477"/>
              </a:xfrm>
              <a:custGeom>
                <a:avLst/>
                <a:gdLst>
                  <a:gd name="T0" fmla="*/ 0 w 328"/>
                  <a:gd name="T1" fmla="*/ 0 h 192"/>
                  <a:gd name="T2" fmla="*/ 54 w 328"/>
                  <a:gd name="T3" fmla="*/ 0 h 192"/>
                  <a:gd name="T4" fmla="*/ 137 w 328"/>
                  <a:gd name="T5" fmla="*/ 192 h 192"/>
                  <a:gd name="T6" fmla="*/ 328 w 328"/>
                  <a:gd name="T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8" h="192">
                    <a:moveTo>
                      <a:pt x="0" y="0"/>
                    </a:moveTo>
                    <a:lnTo>
                      <a:pt x="54" y="0"/>
                    </a:lnTo>
                    <a:lnTo>
                      <a:pt x="137" y="192"/>
                    </a:lnTo>
                    <a:lnTo>
                      <a:pt x="328" y="192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Freeform 10"/>
              <p:cNvSpPr>
                <a:spLocks/>
              </p:cNvSpPr>
              <p:nvPr/>
            </p:nvSpPr>
            <p:spPr bwMode="auto">
              <a:xfrm>
                <a:off x="5491317" y="4733361"/>
                <a:ext cx="384313" cy="166675"/>
              </a:xfrm>
              <a:custGeom>
                <a:avLst/>
                <a:gdLst>
                  <a:gd name="T0" fmla="*/ 0 w 279"/>
                  <a:gd name="T1" fmla="*/ 0 h 121"/>
                  <a:gd name="T2" fmla="*/ 48 w 279"/>
                  <a:gd name="T3" fmla="*/ 121 h 121"/>
                  <a:gd name="T4" fmla="*/ 225 w 279"/>
                  <a:gd name="T5" fmla="*/ 121 h 121"/>
                  <a:gd name="T6" fmla="*/ 279 w 279"/>
                  <a:gd name="T7" fmla="*/ 0 h 121"/>
                  <a:gd name="T8" fmla="*/ 0 w 279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121">
                    <a:moveTo>
                      <a:pt x="0" y="0"/>
                    </a:moveTo>
                    <a:lnTo>
                      <a:pt x="48" y="121"/>
                    </a:lnTo>
                    <a:lnTo>
                      <a:pt x="225" y="121"/>
                    </a:lnTo>
                    <a:lnTo>
                      <a:pt x="27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Oval 11"/>
              <p:cNvSpPr>
                <a:spLocks noChangeArrowheads="1"/>
              </p:cNvSpPr>
              <p:nvPr/>
            </p:nvSpPr>
            <p:spPr bwMode="auto">
              <a:xfrm>
                <a:off x="5533506" y="5010060"/>
                <a:ext cx="71628" cy="70252"/>
              </a:xfrm>
              <a:prstGeom prst="ellips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Oval 12"/>
              <p:cNvSpPr>
                <a:spLocks noChangeArrowheads="1"/>
              </p:cNvSpPr>
              <p:nvPr/>
            </p:nvSpPr>
            <p:spPr bwMode="auto">
              <a:xfrm>
                <a:off x="5708444" y="5010060"/>
                <a:ext cx="73005" cy="70252"/>
              </a:xfrm>
              <a:prstGeom prst="ellips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7277098" y="6233724"/>
            <a:ext cx="648084" cy="648084"/>
            <a:chOff x="6900011" y="5339250"/>
            <a:chExt cx="648268" cy="648268"/>
          </a:xfrm>
          <a:solidFill>
            <a:schemeClr val="accent1"/>
          </a:solidFill>
        </p:grpSpPr>
        <p:sp>
          <p:nvSpPr>
            <p:cNvPr id="214" name="Oval 213"/>
            <p:cNvSpPr/>
            <p:nvPr/>
          </p:nvSpPr>
          <p:spPr bwMode="auto">
            <a:xfrm>
              <a:off x="6900011" y="5339250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7078509" y="5517957"/>
              <a:ext cx="291272" cy="290854"/>
              <a:chOff x="-2627313" y="-174625"/>
              <a:chExt cx="2216150" cy="2212975"/>
            </a:xfrm>
            <a:grpFill/>
          </p:grpSpPr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-2627313" y="-174625"/>
                <a:ext cx="2216150" cy="2212975"/>
              </a:xfrm>
              <a:custGeom>
                <a:avLst/>
                <a:gdLst>
                  <a:gd name="T0" fmla="*/ 1396 w 1396"/>
                  <a:gd name="T1" fmla="*/ 468 h 1394"/>
                  <a:gd name="T2" fmla="*/ 927 w 1396"/>
                  <a:gd name="T3" fmla="*/ 0 h 1394"/>
                  <a:gd name="T4" fmla="*/ 0 w 1396"/>
                  <a:gd name="T5" fmla="*/ 0 h 1394"/>
                  <a:gd name="T6" fmla="*/ 0 w 1396"/>
                  <a:gd name="T7" fmla="*/ 926 h 1394"/>
                  <a:gd name="T8" fmla="*/ 469 w 1396"/>
                  <a:gd name="T9" fmla="*/ 1394 h 1394"/>
                  <a:gd name="T10" fmla="*/ 1396 w 1396"/>
                  <a:gd name="T11" fmla="*/ 1394 h 1394"/>
                  <a:gd name="T12" fmla="*/ 1396 w 1396"/>
                  <a:gd name="T13" fmla="*/ 468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6" h="1394">
                    <a:moveTo>
                      <a:pt x="1396" y="468"/>
                    </a:moveTo>
                    <a:lnTo>
                      <a:pt x="927" y="0"/>
                    </a:lnTo>
                    <a:lnTo>
                      <a:pt x="0" y="0"/>
                    </a:lnTo>
                    <a:lnTo>
                      <a:pt x="0" y="926"/>
                    </a:lnTo>
                    <a:lnTo>
                      <a:pt x="469" y="1394"/>
                    </a:lnTo>
                    <a:lnTo>
                      <a:pt x="1396" y="1394"/>
                    </a:lnTo>
                    <a:lnTo>
                      <a:pt x="1396" y="46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6"/>
              <p:cNvSpPr>
                <a:spLocks/>
              </p:cNvSpPr>
              <p:nvPr/>
            </p:nvSpPr>
            <p:spPr bwMode="auto">
              <a:xfrm>
                <a:off x="-2627313" y="-174625"/>
                <a:ext cx="2216150" cy="742950"/>
              </a:xfrm>
              <a:custGeom>
                <a:avLst/>
                <a:gdLst>
                  <a:gd name="T0" fmla="*/ 1396 w 1396"/>
                  <a:gd name="T1" fmla="*/ 468 h 468"/>
                  <a:gd name="T2" fmla="*/ 469 w 1396"/>
                  <a:gd name="T3" fmla="*/ 468 h 468"/>
                  <a:gd name="T4" fmla="*/ 0 w 1396"/>
                  <a:gd name="T5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6" h="468">
                    <a:moveTo>
                      <a:pt x="1396" y="468"/>
                    </a:moveTo>
                    <a:lnTo>
                      <a:pt x="469" y="46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Line 7"/>
              <p:cNvSpPr>
                <a:spLocks noChangeShapeType="1"/>
              </p:cNvSpPr>
              <p:nvPr/>
            </p:nvSpPr>
            <p:spPr bwMode="auto">
              <a:xfrm>
                <a:off x="-1882775" y="568325"/>
                <a:ext cx="0" cy="1470025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Line 8"/>
              <p:cNvSpPr>
                <a:spLocks noChangeShapeType="1"/>
              </p:cNvSpPr>
              <p:nvPr/>
            </p:nvSpPr>
            <p:spPr bwMode="auto">
              <a:xfrm>
                <a:off x="-1900238" y="-174625"/>
                <a:ext cx="762000" cy="74295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Line 9"/>
              <p:cNvSpPr>
                <a:spLocks noChangeShapeType="1"/>
              </p:cNvSpPr>
              <p:nvPr/>
            </p:nvSpPr>
            <p:spPr bwMode="auto">
              <a:xfrm>
                <a:off x="-1536700" y="188912"/>
                <a:ext cx="744537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63" name="Group 162"/>
          <p:cNvGrpSpPr/>
          <p:nvPr/>
        </p:nvGrpSpPr>
        <p:grpSpPr>
          <a:xfrm>
            <a:off x="3165678" y="5616921"/>
            <a:ext cx="649039" cy="649039"/>
            <a:chOff x="10216018" y="4916452"/>
            <a:chExt cx="648268" cy="648268"/>
          </a:xfrm>
          <a:solidFill>
            <a:schemeClr val="accent1"/>
          </a:solidFill>
        </p:grpSpPr>
        <p:sp>
          <p:nvSpPr>
            <p:cNvPr id="164" name="Oval 163"/>
            <p:cNvSpPr/>
            <p:nvPr/>
          </p:nvSpPr>
          <p:spPr bwMode="auto">
            <a:xfrm>
              <a:off x="10216018" y="4916452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65" name="Group 4"/>
            <p:cNvGrpSpPr>
              <a:grpSpLocks noChangeAspect="1"/>
            </p:cNvGrpSpPr>
            <p:nvPr/>
          </p:nvGrpSpPr>
          <p:grpSpPr bwMode="auto">
            <a:xfrm>
              <a:off x="10382409" y="5086599"/>
              <a:ext cx="315487" cy="307975"/>
              <a:chOff x="1759" y="236"/>
              <a:chExt cx="252" cy="246"/>
            </a:xfrm>
            <a:grpFill/>
          </p:grpSpPr>
          <p:sp>
            <p:nvSpPr>
              <p:cNvPr id="166" name="Freeform 5"/>
              <p:cNvSpPr>
                <a:spLocks/>
              </p:cNvSpPr>
              <p:nvPr/>
            </p:nvSpPr>
            <p:spPr bwMode="auto">
              <a:xfrm>
                <a:off x="1759" y="236"/>
                <a:ext cx="252" cy="246"/>
              </a:xfrm>
              <a:custGeom>
                <a:avLst/>
                <a:gdLst>
                  <a:gd name="T0" fmla="*/ 0 w 252"/>
                  <a:gd name="T1" fmla="*/ 0 h 246"/>
                  <a:gd name="T2" fmla="*/ 0 w 252"/>
                  <a:gd name="T3" fmla="*/ 246 h 246"/>
                  <a:gd name="T4" fmla="*/ 252 w 252"/>
                  <a:gd name="T5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2" h="246">
                    <a:moveTo>
                      <a:pt x="0" y="0"/>
                    </a:moveTo>
                    <a:lnTo>
                      <a:pt x="0" y="246"/>
                    </a:lnTo>
                    <a:lnTo>
                      <a:pt x="252" y="246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167" name="Rectangle 6"/>
              <p:cNvSpPr>
                <a:spLocks noChangeArrowheads="1"/>
              </p:cNvSpPr>
              <p:nvPr/>
            </p:nvSpPr>
            <p:spPr bwMode="auto">
              <a:xfrm>
                <a:off x="1799" y="376"/>
                <a:ext cx="32" cy="106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168" name="Rectangle 7"/>
              <p:cNvSpPr>
                <a:spLocks noChangeArrowheads="1"/>
              </p:cNvSpPr>
              <p:nvPr/>
            </p:nvSpPr>
            <p:spPr bwMode="auto">
              <a:xfrm>
                <a:off x="1862" y="283"/>
                <a:ext cx="33" cy="199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169" name="Rectangle 8"/>
              <p:cNvSpPr>
                <a:spLocks noChangeArrowheads="1"/>
              </p:cNvSpPr>
              <p:nvPr/>
            </p:nvSpPr>
            <p:spPr bwMode="auto">
              <a:xfrm>
                <a:off x="1926" y="324"/>
                <a:ext cx="33" cy="158"/>
              </a:xfrm>
              <a:prstGeom prst="rect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</p:grpSp>
      <p:grpSp>
        <p:nvGrpSpPr>
          <p:cNvPr id="229" name="Group 228"/>
          <p:cNvGrpSpPr/>
          <p:nvPr/>
        </p:nvGrpSpPr>
        <p:grpSpPr>
          <a:xfrm>
            <a:off x="8633883" y="5811108"/>
            <a:ext cx="649039" cy="649039"/>
            <a:chOff x="8265298" y="237772"/>
            <a:chExt cx="648268" cy="648268"/>
          </a:xfrm>
          <a:solidFill>
            <a:schemeClr val="accent1"/>
          </a:solidFill>
        </p:grpSpPr>
        <p:sp>
          <p:nvSpPr>
            <p:cNvPr id="230" name="Oval 229"/>
            <p:cNvSpPr/>
            <p:nvPr/>
          </p:nvSpPr>
          <p:spPr bwMode="auto">
            <a:xfrm>
              <a:off x="8265298" y="237772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37670" rIns="0" bIns="3767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5315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1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231" name="Group 77"/>
            <p:cNvGrpSpPr>
              <a:grpSpLocks noChangeAspect="1"/>
            </p:cNvGrpSpPr>
            <p:nvPr/>
          </p:nvGrpSpPr>
          <p:grpSpPr bwMode="auto">
            <a:xfrm>
              <a:off x="8385836" y="364013"/>
              <a:ext cx="407192" cy="395786"/>
              <a:chOff x="4759" y="491"/>
              <a:chExt cx="357" cy="347"/>
            </a:xfrm>
            <a:grpFill/>
          </p:grpSpPr>
          <p:sp>
            <p:nvSpPr>
              <p:cNvPr id="232" name="Freeform 78"/>
              <p:cNvSpPr>
                <a:spLocks/>
              </p:cNvSpPr>
              <p:nvPr/>
            </p:nvSpPr>
            <p:spPr bwMode="auto">
              <a:xfrm>
                <a:off x="4789" y="629"/>
                <a:ext cx="180" cy="179"/>
              </a:xfrm>
              <a:custGeom>
                <a:avLst/>
                <a:gdLst>
                  <a:gd name="T0" fmla="*/ 75 w 83"/>
                  <a:gd name="T1" fmla="*/ 83 h 83"/>
                  <a:gd name="T2" fmla="*/ 8 w 83"/>
                  <a:gd name="T3" fmla="*/ 83 h 83"/>
                  <a:gd name="T4" fmla="*/ 0 w 83"/>
                  <a:gd name="T5" fmla="*/ 75 h 83"/>
                  <a:gd name="T6" fmla="*/ 0 w 83"/>
                  <a:gd name="T7" fmla="*/ 8 h 83"/>
                  <a:gd name="T8" fmla="*/ 8 w 83"/>
                  <a:gd name="T9" fmla="*/ 0 h 83"/>
                  <a:gd name="T10" fmla="*/ 75 w 83"/>
                  <a:gd name="T11" fmla="*/ 0 h 83"/>
                  <a:gd name="T12" fmla="*/ 83 w 83"/>
                  <a:gd name="T13" fmla="*/ 8 h 83"/>
                  <a:gd name="T14" fmla="*/ 83 w 83"/>
                  <a:gd name="T15" fmla="*/ 75 h 83"/>
                  <a:gd name="T16" fmla="*/ 75 w 83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83">
                    <a:moveTo>
                      <a:pt x="75" y="83"/>
                    </a:moveTo>
                    <a:cubicBezTo>
                      <a:pt x="8" y="83"/>
                      <a:pt x="8" y="83"/>
                      <a:pt x="8" y="83"/>
                    </a:cubicBezTo>
                    <a:cubicBezTo>
                      <a:pt x="4" y="83"/>
                      <a:pt x="0" y="79"/>
                      <a:pt x="0" y="7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0" y="0"/>
                      <a:pt x="83" y="3"/>
                      <a:pt x="83" y="8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83" y="79"/>
                      <a:pt x="80" y="83"/>
                      <a:pt x="75" y="8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34" name="Line 79"/>
              <p:cNvSpPr>
                <a:spLocks noChangeShapeType="1"/>
              </p:cNvSpPr>
              <p:nvPr/>
            </p:nvSpPr>
            <p:spPr bwMode="auto">
              <a:xfrm>
                <a:off x="4818" y="597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47" name="Line 80"/>
              <p:cNvSpPr>
                <a:spLocks noChangeShapeType="1"/>
              </p:cNvSpPr>
              <p:nvPr/>
            </p:nvSpPr>
            <p:spPr bwMode="auto">
              <a:xfrm>
                <a:off x="4848" y="597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48" name="Line 81"/>
              <p:cNvSpPr>
                <a:spLocks noChangeShapeType="1"/>
              </p:cNvSpPr>
              <p:nvPr/>
            </p:nvSpPr>
            <p:spPr bwMode="auto">
              <a:xfrm>
                <a:off x="4880" y="597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49" name="Line 82"/>
              <p:cNvSpPr>
                <a:spLocks noChangeShapeType="1"/>
              </p:cNvSpPr>
              <p:nvPr/>
            </p:nvSpPr>
            <p:spPr bwMode="auto">
              <a:xfrm>
                <a:off x="4910" y="597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0" name="Line 83"/>
              <p:cNvSpPr>
                <a:spLocks noChangeShapeType="1"/>
              </p:cNvSpPr>
              <p:nvPr/>
            </p:nvSpPr>
            <p:spPr bwMode="auto">
              <a:xfrm>
                <a:off x="4941" y="597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1" name="Line 84"/>
              <p:cNvSpPr>
                <a:spLocks noChangeShapeType="1"/>
              </p:cNvSpPr>
              <p:nvPr/>
            </p:nvSpPr>
            <p:spPr bwMode="auto">
              <a:xfrm flipH="1">
                <a:off x="4973" y="655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2" name="Line 85"/>
              <p:cNvSpPr>
                <a:spLocks noChangeShapeType="1"/>
              </p:cNvSpPr>
              <p:nvPr/>
            </p:nvSpPr>
            <p:spPr bwMode="auto">
              <a:xfrm flipH="1">
                <a:off x="4973" y="687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3" name="Line 86"/>
              <p:cNvSpPr>
                <a:spLocks noChangeShapeType="1"/>
              </p:cNvSpPr>
              <p:nvPr/>
            </p:nvSpPr>
            <p:spPr bwMode="auto">
              <a:xfrm flipH="1">
                <a:off x="4973" y="717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4" name="Line 87"/>
              <p:cNvSpPr>
                <a:spLocks noChangeShapeType="1"/>
              </p:cNvSpPr>
              <p:nvPr/>
            </p:nvSpPr>
            <p:spPr bwMode="auto">
              <a:xfrm flipH="1">
                <a:off x="4973" y="748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5" name="Line 88"/>
              <p:cNvSpPr>
                <a:spLocks noChangeShapeType="1"/>
              </p:cNvSpPr>
              <p:nvPr/>
            </p:nvSpPr>
            <p:spPr bwMode="auto">
              <a:xfrm flipH="1">
                <a:off x="4973" y="780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6" name="Line 89"/>
              <p:cNvSpPr>
                <a:spLocks noChangeShapeType="1"/>
              </p:cNvSpPr>
              <p:nvPr/>
            </p:nvSpPr>
            <p:spPr bwMode="auto">
              <a:xfrm flipH="1">
                <a:off x="4759" y="655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7" name="Line 90"/>
              <p:cNvSpPr>
                <a:spLocks noChangeShapeType="1"/>
              </p:cNvSpPr>
              <p:nvPr/>
            </p:nvSpPr>
            <p:spPr bwMode="auto">
              <a:xfrm flipH="1">
                <a:off x="4759" y="687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8" name="Line 91"/>
              <p:cNvSpPr>
                <a:spLocks noChangeShapeType="1"/>
              </p:cNvSpPr>
              <p:nvPr/>
            </p:nvSpPr>
            <p:spPr bwMode="auto">
              <a:xfrm flipH="1">
                <a:off x="4759" y="717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59" name="Line 92"/>
              <p:cNvSpPr>
                <a:spLocks noChangeShapeType="1"/>
              </p:cNvSpPr>
              <p:nvPr/>
            </p:nvSpPr>
            <p:spPr bwMode="auto">
              <a:xfrm flipH="1">
                <a:off x="4759" y="748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60" name="Line 93"/>
              <p:cNvSpPr>
                <a:spLocks noChangeShapeType="1"/>
              </p:cNvSpPr>
              <p:nvPr/>
            </p:nvSpPr>
            <p:spPr bwMode="auto">
              <a:xfrm flipH="1">
                <a:off x="4759" y="780"/>
                <a:ext cx="2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61" name="Line 94"/>
              <p:cNvSpPr>
                <a:spLocks noChangeShapeType="1"/>
              </p:cNvSpPr>
              <p:nvPr/>
            </p:nvSpPr>
            <p:spPr bwMode="auto">
              <a:xfrm>
                <a:off x="4818" y="810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62" name="Line 95"/>
              <p:cNvSpPr>
                <a:spLocks noChangeShapeType="1"/>
              </p:cNvSpPr>
              <p:nvPr/>
            </p:nvSpPr>
            <p:spPr bwMode="auto">
              <a:xfrm>
                <a:off x="4848" y="810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63" name="Line 96"/>
              <p:cNvSpPr>
                <a:spLocks noChangeShapeType="1"/>
              </p:cNvSpPr>
              <p:nvPr/>
            </p:nvSpPr>
            <p:spPr bwMode="auto">
              <a:xfrm>
                <a:off x="4880" y="810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73" name="Line 97"/>
              <p:cNvSpPr>
                <a:spLocks noChangeShapeType="1"/>
              </p:cNvSpPr>
              <p:nvPr/>
            </p:nvSpPr>
            <p:spPr bwMode="auto">
              <a:xfrm>
                <a:off x="4910" y="810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75" name="Line 98"/>
              <p:cNvSpPr>
                <a:spLocks noChangeShapeType="1"/>
              </p:cNvSpPr>
              <p:nvPr/>
            </p:nvSpPr>
            <p:spPr bwMode="auto">
              <a:xfrm>
                <a:off x="4941" y="810"/>
                <a:ext cx="0" cy="28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77" name="Freeform 99"/>
              <p:cNvSpPr>
                <a:spLocks/>
              </p:cNvSpPr>
              <p:nvPr/>
            </p:nvSpPr>
            <p:spPr bwMode="auto">
              <a:xfrm>
                <a:off x="4949" y="558"/>
                <a:ext cx="100" cy="101"/>
              </a:xfrm>
              <a:custGeom>
                <a:avLst/>
                <a:gdLst>
                  <a:gd name="T0" fmla="*/ 0 w 46"/>
                  <a:gd name="T1" fmla="*/ 0 h 47"/>
                  <a:gd name="T2" fmla="*/ 46 w 46"/>
                  <a:gd name="T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6" h="47">
                    <a:moveTo>
                      <a:pt x="0" y="0"/>
                    </a:moveTo>
                    <a:cubicBezTo>
                      <a:pt x="25" y="0"/>
                      <a:pt x="46" y="21"/>
                      <a:pt x="46" y="47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91" name="Freeform 100"/>
              <p:cNvSpPr>
                <a:spLocks/>
              </p:cNvSpPr>
              <p:nvPr/>
            </p:nvSpPr>
            <p:spPr bwMode="auto">
              <a:xfrm>
                <a:off x="4949" y="526"/>
                <a:ext cx="134" cy="133"/>
              </a:xfrm>
              <a:custGeom>
                <a:avLst/>
                <a:gdLst>
                  <a:gd name="T0" fmla="*/ 0 w 62"/>
                  <a:gd name="T1" fmla="*/ 0 h 62"/>
                  <a:gd name="T2" fmla="*/ 62 w 62"/>
                  <a:gd name="T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2" h="62">
                    <a:moveTo>
                      <a:pt x="0" y="0"/>
                    </a:moveTo>
                    <a:cubicBezTo>
                      <a:pt x="34" y="0"/>
                      <a:pt x="62" y="27"/>
                      <a:pt x="62" y="62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292" name="Freeform 101"/>
              <p:cNvSpPr>
                <a:spLocks/>
              </p:cNvSpPr>
              <p:nvPr/>
            </p:nvSpPr>
            <p:spPr bwMode="auto">
              <a:xfrm>
                <a:off x="4949" y="491"/>
                <a:ext cx="167" cy="168"/>
              </a:xfrm>
              <a:custGeom>
                <a:avLst/>
                <a:gdLst>
                  <a:gd name="T0" fmla="*/ 0 w 77"/>
                  <a:gd name="T1" fmla="*/ 0 h 78"/>
                  <a:gd name="T2" fmla="*/ 77 w 77"/>
                  <a:gd name="T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7" h="78">
                    <a:moveTo>
                      <a:pt x="0" y="0"/>
                    </a:moveTo>
                    <a:cubicBezTo>
                      <a:pt x="42" y="0"/>
                      <a:pt x="77" y="35"/>
                      <a:pt x="77" y="78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</p:grpSp>
      <p:grpSp>
        <p:nvGrpSpPr>
          <p:cNvPr id="293" name="Group 292"/>
          <p:cNvGrpSpPr/>
          <p:nvPr/>
        </p:nvGrpSpPr>
        <p:grpSpPr>
          <a:xfrm>
            <a:off x="10556049" y="3732549"/>
            <a:ext cx="649039" cy="649039"/>
            <a:chOff x="3621273" y="2916749"/>
            <a:chExt cx="1005840" cy="1005840"/>
          </a:xfrm>
          <a:solidFill>
            <a:schemeClr val="accent1"/>
          </a:solidFill>
        </p:grpSpPr>
        <p:sp>
          <p:nvSpPr>
            <p:cNvPr id="294" name="Oval 293"/>
            <p:cNvSpPr/>
            <p:nvPr/>
          </p:nvSpPr>
          <p:spPr bwMode="auto">
            <a:xfrm>
              <a:off x="3621273" y="2916749"/>
              <a:ext cx="1005840" cy="1005840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37670" rIns="0" bIns="3767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5315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1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95" name="Freeform 5"/>
            <p:cNvSpPr>
              <a:spLocks/>
            </p:cNvSpPr>
            <p:nvPr/>
          </p:nvSpPr>
          <p:spPr bwMode="auto">
            <a:xfrm>
              <a:off x="3858457" y="3186947"/>
              <a:ext cx="444653" cy="369888"/>
            </a:xfrm>
            <a:custGeom>
              <a:avLst/>
              <a:gdLst>
                <a:gd name="T0" fmla="*/ 0 w 113"/>
                <a:gd name="T1" fmla="*/ 46 h 94"/>
                <a:gd name="T2" fmla="*/ 0 w 113"/>
                <a:gd name="T3" fmla="*/ 94 h 94"/>
                <a:gd name="T4" fmla="*/ 113 w 113"/>
                <a:gd name="T5" fmla="*/ 94 h 94"/>
                <a:gd name="T6" fmla="*/ 113 w 113"/>
                <a:gd name="T7" fmla="*/ 45 h 94"/>
                <a:gd name="T8" fmla="*/ 106 w 113"/>
                <a:gd name="T9" fmla="*/ 45 h 94"/>
                <a:gd name="T10" fmla="*/ 104 w 113"/>
                <a:gd name="T11" fmla="*/ 0 h 94"/>
                <a:gd name="T12" fmla="*/ 95 w 113"/>
                <a:gd name="T13" fmla="*/ 0 h 94"/>
                <a:gd name="T14" fmla="*/ 92 w 113"/>
                <a:gd name="T15" fmla="*/ 45 h 94"/>
                <a:gd name="T16" fmla="*/ 71 w 113"/>
                <a:gd name="T17" fmla="*/ 45 h 94"/>
                <a:gd name="T18" fmla="*/ 71 w 113"/>
                <a:gd name="T19" fmla="*/ 20 h 94"/>
                <a:gd name="T20" fmla="*/ 36 w 113"/>
                <a:gd name="T21" fmla="*/ 43 h 94"/>
                <a:gd name="T22" fmla="*/ 36 w 113"/>
                <a:gd name="T23" fmla="*/ 22 h 94"/>
                <a:gd name="T24" fmla="*/ 0 w 113"/>
                <a:gd name="T25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94">
                  <a:moveTo>
                    <a:pt x="0" y="46"/>
                  </a:moveTo>
                  <a:lnTo>
                    <a:pt x="0" y="94"/>
                  </a:lnTo>
                  <a:lnTo>
                    <a:pt x="113" y="94"/>
                  </a:lnTo>
                  <a:lnTo>
                    <a:pt x="113" y="45"/>
                  </a:lnTo>
                  <a:lnTo>
                    <a:pt x="106" y="45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92" y="45"/>
                  </a:lnTo>
                  <a:lnTo>
                    <a:pt x="71" y="45"/>
                  </a:lnTo>
                  <a:lnTo>
                    <a:pt x="71" y="20"/>
                  </a:lnTo>
                  <a:lnTo>
                    <a:pt x="36" y="43"/>
                  </a:lnTo>
                  <a:lnTo>
                    <a:pt x="36" y="22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73863" tIns="36932" rIns="73863" bIns="3693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2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296" name="City"/>
          <p:cNvGrpSpPr/>
          <p:nvPr/>
        </p:nvGrpSpPr>
        <p:grpSpPr>
          <a:xfrm>
            <a:off x="8936153" y="769015"/>
            <a:ext cx="649039" cy="649039"/>
            <a:chOff x="4382941" y="502008"/>
            <a:chExt cx="648268" cy="648268"/>
          </a:xfrm>
          <a:solidFill>
            <a:schemeClr val="accent1"/>
          </a:solidFill>
        </p:grpSpPr>
        <p:sp>
          <p:nvSpPr>
            <p:cNvPr id="297" name="Oval 296"/>
            <p:cNvSpPr/>
            <p:nvPr/>
          </p:nvSpPr>
          <p:spPr bwMode="auto">
            <a:xfrm>
              <a:off x="4382941" y="502008"/>
              <a:ext cx="648268" cy="648268"/>
            </a:xfrm>
            <a:prstGeom prst="ellipse">
              <a:avLst/>
            </a:prstGeom>
            <a:grp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23" rIns="0" bIns="4662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114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298" name="Group 297"/>
            <p:cNvGrpSpPr/>
            <p:nvPr/>
          </p:nvGrpSpPr>
          <p:grpSpPr>
            <a:xfrm>
              <a:off x="4552862" y="652734"/>
              <a:ext cx="308426" cy="322184"/>
              <a:chOff x="8453437" y="3398838"/>
              <a:chExt cx="427038" cy="446087"/>
            </a:xfrm>
            <a:grpFill/>
          </p:grpSpPr>
          <p:sp>
            <p:nvSpPr>
              <p:cNvPr id="299" name="Line 68"/>
              <p:cNvSpPr>
                <a:spLocks noChangeShapeType="1"/>
              </p:cNvSpPr>
              <p:nvPr/>
            </p:nvSpPr>
            <p:spPr bwMode="auto">
              <a:xfrm>
                <a:off x="8453437" y="3844925"/>
                <a:ext cx="427038" cy="0"/>
              </a:xfrm>
              <a:prstGeom prst="line">
                <a:avLst/>
              </a:pr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00" name="Freeform 69"/>
              <p:cNvSpPr>
                <a:spLocks/>
              </p:cNvSpPr>
              <p:nvPr/>
            </p:nvSpPr>
            <p:spPr bwMode="auto">
              <a:xfrm>
                <a:off x="8483600" y="3603625"/>
                <a:ext cx="222250" cy="241300"/>
              </a:xfrm>
              <a:custGeom>
                <a:avLst/>
                <a:gdLst>
                  <a:gd name="T0" fmla="*/ 0 w 140"/>
                  <a:gd name="T1" fmla="*/ 152 h 152"/>
                  <a:gd name="T2" fmla="*/ 0 w 140"/>
                  <a:gd name="T3" fmla="*/ 0 h 152"/>
                  <a:gd name="T4" fmla="*/ 140 w 140"/>
                  <a:gd name="T5" fmla="*/ 0 h 152"/>
                  <a:gd name="T6" fmla="*/ 140 w 140"/>
                  <a:gd name="T7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152">
                    <a:moveTo>
                      <a:pt x="0" y="152"/>
                    </a:moveTo>
                    <a:lnTo>
                      <a:pt x="0" y="0"/>
                    </a:lnTo>
                    <a:lnTo>
                      <a:pt x="140" y="0"/>
                    </a:lnTo>
                    <a:lnTo>
                      <a:pt x="140" y="152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01" name="Freeform 70"/>
              <p:cNvSpPr>
                <a:spLocks/>
              </p:cNvSpPr>
              <p:nvPr/>
            </p:nvSpPr>
            <p:spPr bwMode="auto">
              <a:xfrm>
                <a:off x="8642350" y="3511550"/>
                <a:ext cx="209550" cy="333375"/>
              </a:xfrm>
              <a:custGeom>
                <a:avLst/>
                <a:gdLst>
                  <a:gd name="T0" fmla="*/ 0 w 132"/>
                  <a:gd name="T1" fmla="*/ 45 h 210"/>
                  <a:gd name="T2" fmla="*/ 0 w 132"/>
                  <a:gd name="T3" fmla="*/ 0 h 210"/>
                  <a:gd name="T4" fmla="*/ 132 w 132"/>
                  <a:gd name="T5" fmla="*/ 0 h 210"/>
                  <a:gd name="T6" fmla="*/ 132 w 132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2" h="210">
                    <a:moveTo>
                      <a:pt x="0" y="45"/>
                    </a:moveTo>
                    <a:lnTo>
                      <a:pt x="0" y="0"/>
                    </a:lnTo>
                    <a:lnTo>
                      <a:pt x="132" y="0"/>
                    </a:lnTo>
                    <a:lnTo>
                      <a:pt x="132" y="210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02" name="Freeform 71"/>
              <p:cNvSpPr>
                <a:spLocks/>
              </p:cNvSpPr>
              <p:nvPr/>
            </p:nvSpPr>
            <p:spPr bwMode="auto">
              <a:xfrm>
                <a:off x="8601075" y="3398838"/>
                <a:ext cx="112713" cy="174625"/>
              </a:xfrm>
              <a:custGeom>
                <a:avLst/>
                <a:gdLst>
                  <a:gd name="T0" fmla="*/ 0 w 71"/>
                  <a:gd name="T1" fmla="*/ 110 h 110"/>
                  <a:gd name="T2" fmla="*/ 0 w 71"/>
                  <a:gd name="T3" fmla="*/ 53 h 110"/>
                  <a:gd name="T4" fmla="*/ 71 w 71"/>
                  <a:gd name="T5" fmla="*/ 0 h 110"/>
                  <a:gd name="T6" fmla="*/ 71 w 71"/>
                  <a:gd name="T7" fmla="*/ 53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110">
                    <a:moveTo>
                      <a:pt x="0" y="110"/>
                    </a:moveTo>
                    <a:lnTo>
                      <a:pt x="0" y="53"/>
                    </a:lnTo>
                    <a:lnTo>
                      <a:pt x="71" y="0"/>
                    </a:lnTo>
                    <a:lnTo>
                      <a:pt x="71" y="53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03" name="Freeform 72"/>
              <p:cNvSpPr>
                <a:spLocks/>
              </p:cNvSpPr>
              <p:nvPr/>
            </p:nvSpPr>
            <p:spPr bwMode="auto">
              <a:xfrm>
                <a:off x="8729663" y="3765550"/>
                <a:ext cx="50800" cy="69850"/>
              </a:xfrm>
              <a:custGeom>
                <a:avLst/>
                <a:gdLst>
                  <a:gd name="T0" fmla="*/ 0 w 32"/>
                  <a:gd name="T1" fmla="*/ 0 h 44"/>
                  <a:gd name="T2" fmla="*/ 32 w 32"/>
                  <a:gd name="T3" fmla="*/ 0 h 44"/>
                  <a:gd name="T4" fmla="*/ 32 w 32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4">
                    <a:moveTo>
                      <a:pt x="0" y="0"/>
                    </a:moveTo>
                    <a:lnTo>
                      <a:pt x="32" y="0"/>
                    </a:lnTo>
                    <a:lnTo>
                      <a:pt x="32" y="44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04" name="Freeform 73"/>
              <p:cNvSpPr>
                <a:spLocks/>
              </p:cNvSpPr>
              <p:nvPr/>
            </p:nvSpPr>
            <p:spPr bwMode="auto">
              <a:xfrm>
                <a:off x="8558213" y="3765550"/>
                <a:ext cx="71438" cy="79375"/>
              </a:xfrm>
              <a:custGeom>
                <a:avLst/>
                <a:gdLst>
                  <a:gd name="T0" fmla="*/ 0 w 45"/>
                  <a:gd name="T1" fmla="*/ 47 h 50"/>
                  <a:gd name="T2" fmla="*/ 0 w 45"/>
                  <a:gd name="T3" fmla="*/ 0 h 50"/>
                  <a:gd name="T4" fmla="*/ 45 w 45"/>
                  <a:gd name="T5" fmla="*/ 0 h 50"/>
                  <a:gd name="T6" fmla="*/ 45 w 45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0">
                    <a:moveTo>
                      <a:pt x="0" y="47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45" y="50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05" name="Line 74"/>
              <p:cNvSpPr>
                <a:spLocks noChangeShapeType="1"/>
              </p:cNvSpPr>
              <p:nvPr/>
            </p:nvSpPr>
            <p:spPr bwMode="auto">
              <a:xfrm>
                <a:off x="8872538" y="3706813"/>
                <a:ext cx="0" cy="0"/>
              </a:xfrm>
              <a:prstGeom prst="line">
                <a:avLst/>
              </a:prstGeom>
              <a:grpFill/>
              <a:ln w="12700" cap="flat">
                <a:solidFill>
                  <a:srgbClr val="4B4B4B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73863" tIns="36932" rIns="73863" bIns="3693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3855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62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</p:grpSp>
      <p:sp>
        <p:nvSpPr>
          <p:cNvPr id="283" name="Partner node 2"/>
          <p:cNvSpPr/>
          <p:nvPr/>
        </p:nvSpPr>
        <p:spPr bwMode="auto">
          <a:xfrm>
            <a:off x="8903517" y="2453207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284" name="Partner node 2"/>
          <p:cNvSpPr/>
          <p:nvPr/>
        </p:nvSpPr>
        <p:spPr bwMode="auto">
          <a:xfrm>
            <a:off x="4422013" y="605934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286" name="Partner node 2"/>
          <p:cNvSpPr/>
          <p:nvPr/>
        </p:nvSpPr>
        <p:spPr bwMode="auto">
          <a:xfrm>
            <a:off x="3266963" y="2453207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285" name="Partner node 2"/>
          <p:cNvSpPr/>
          <p:nvPr/>
        </p:nvSpPr>
        <p:spPr bwMode="auto">
          <a:xfrm>
            <a:off x="10484274" y="4855744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287" name="Partner node 2"/>
          <p:cNvSpPr/>
          <p:nvPr/>
        </p:nvSpPr>
        <p:spPr bwMode="auto">
          <a:xfrm>
            <a:off x="1934839" y="5463051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288" name="Partner node 2"/>
          <p:cNvSpPr/>
          <p:nvPr/>
        </p:nvSpPr>
        <p:spPr bwMode="auto">
          <a:xfrm>
            <a:off x="9834374" y="5775102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127" name="Partner node 2"/>
          <p:cNvSpPr/>
          <p:nvPr/>
        </p:nvSpPr>
        <p:spPr bwMode="auto">
          <a:xfrm>
            <a:off x="995960" y="5121741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306" name="Partner node 2"/>
          <p:cNvSpPr/>
          <p:nvPr/>
        </p:nvSpPr>
        <p:spPr bwMode="auto">
          <a:xfrm>
            <a:off x="6091302" y="5886571"/>
            <a:ext cx="265997" cy="265997"/>
          </a:xfrm>
          <a:prstGeom prst="ellipse">
            <a:avLst/>
          </a:prstGeom>
          <a:solidFill>
            <a:schemeClr val="accent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778918" y="2610937"/>
            <a:ext cx="4878641" cy="54848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7143">
                      <a:schemeClr val="tx1"/>
                    </a:gs>
                    <a:gs pos="20536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GOING </a:t>
            </a:r>
            <a:r>
              <a:rPr kumimoji="0" lang="en-US" sz="2800" b="1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7143">
                      <a:schemeClr val="tx1"/>
                    </a:gs>
                    <a:gs pos="20536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DIGITAL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4918030" y="3390817"/>
            <a:ext cx="2665579" cy="141256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12 years</a:t>
            </a:r>
          </a:p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average age of S&amp;P 500 corporations</a:t>
            </a:r>
          </a:p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 by 2020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351044" y="3390817"/>
            <a:ext cx="2285676" cy="141256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1 million/hour </a:t>
            </a:r>
          </a:p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new devices coming online </a:t>
            </a:r>
          </a:p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by 2020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864921" y="3395738"/>
            <a:ext cx="2499070" cy="10735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60% computing</a:t>
            </a:r>
          </a:p>
          <a:p>
            <a:pPr marL="0" marR="0" lvl="0" indent="0" algn="ctr" defTabSz="91404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2143">
                      <a:schemeClr val="tx1"/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in the public cloud by 2025</a:t>
            </a:r>
          </a:p>
        </p:txBody>
      </p:sp>
    </p:spTree>
    <p:extLst>
      <p:ext uri="{BB962C8B-B14F-4D97-AF65-F5344CB8AC3E}">
        <p14:creationId xmlns:p14="http://schemas.microsoft.com/office/powerpoint/2010/main" val="3225769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9" dur="6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5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ac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2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ac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autoRev="1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8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accel="10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8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ac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9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accel="100000" autoRev="1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accel="10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8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accel="100000" autoRev="1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30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accel="10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7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9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accel="10000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16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accel="10000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28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mph" presetSubtype="0" accel="10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8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accel="100000" autoRev="1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4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ac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19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mph" presetSubtype="0" accel="100000" autoRev="1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accel="10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19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mph" presetSubtype="0" accel="10000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accel="10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8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4843E-7 3.33182E-6 L -5.94843E-7 0.17998 " pathEditMode="relative" rAng="0" ptsTypes="AA">
                                      <p:cBhvr>
                                        <p:cTn id="98" dur="6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103" dur="6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12E-7 3.33182E-6 L 9.012E-7 0.17998 " pathEditMode="relative" rAng="0" ptsTypes="AA">
                                      <p:cBhvr>
                                        <p:cTn id="108" dur="60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  <p:bldP spid="283" grpId="1" animBg="1"/>
      <p:bldP spid="284" grpId="0" animBg="1"/>
      <p:bldP spid="284" grpId="1" animBg="1"/>
      <p:bldP spid="286" grpId="0" animBg="1"/>
      <p:bldP spid="286" grpId="1" animBg="1"/>
      <p:bldP spid="285" grpId="0" animBg="1"/>
      <p:bldP spid="285" grpId="1" animBg="1"/>
      <p:bldP spid="287" grpId="0" animBg="1"/>
      <p:bldP spid="287" grpId="1" animBg="1"/>
      <p:bldP spid="288" grpId="0" animBg="1"/>
      <p:bldP spid="288" grpId="1" animBg="1"/>
      <p:bldP spid="127" grpId="0" animBg="1"/>
      <p:bldP spid="127" grpId="1" animBg="1"/>
      <p:bldP spid="306" grpId="0" animBg="1"/>
      <p:bldP spid="306" grpId="1" animBg="1"/>
      <p:bldP spid="114" grpId="0"/>
      <p:bldP spid="114" grpId="1"/>
      <p:bldP spid="115" grpId="0"/>
      <p:bldP spid="115" grpId="1"/>
      <p:bldP spid="118" grpId="0"/>
      <p:bldP spid="118" grpId="1"/>
      <p:bldP spid="113" grpId="0"/>
      <p:bldP spid="1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68445" y="3474064"/>
            <a:ext cx="4297071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56250">
                      <a:srgbClr val="D83B01"/>
                    </a:gs>
                    <a:gs pos="67000">
                      <a:srgbClr val="D83B01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Openness and flexibility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Build freely, deploy anywhere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68444" y="2294177"/>
            <a:ext cx="4203946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5000">
                      <a:srgbClr val="0078D7"/>
                    </a:gs>
                    <a:gs pos="5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Data and intelligence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Power decisions &amp; apps with insights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8445" y="4653952"/>
            <a:ext cx="2799848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26786">
                      <a:srgbClr val="008272"/>
                    </a:gs>
                    <a:gs pos="50000">
                      <a:srgbClr val="008272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Trust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Protect your business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68445" y="1114291"/>
            <a:ext cx="4752502" cy="945204"/>
          </a:xfrm>
          <a:prstGeom prst="rect">
            <a:avLst/>
          </a:prstGeom>
        </p:spPr>
        <p:txBody>
          <a:bodyPr wrap="square" lIns="182854" tIns="146283" rIns="182854" bIns="146283">
            <a:spAutoFit/>
          </a:bodyPr>
          <a:lstStyle/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96429">
                      <a:srgbClr val="00188F"/>
                    </a:gs>
                    <a:gs pos="82143">
                      <a:srgbClr val="00188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cs typeface="Segoe UI" pitchFamily="34" charset="0"/>
              </a:rPr>
              <a:t>Application innovation</a:t>
            </a:r>
          </a:p>
          <a:p>
            <a:pPr marL="0" marR="0" lvl="0" indent="0" defTabSz="93233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2143">
                      <a:srgbClr val="505050"/>
                    </a:gs>
                    <a:gs pos="5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</a:rPr>
              <a:t>Accelerate innovation with the cloud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07741" y="2431933"/>
            <a:ext cx="656923" cy="656923"/>
            <a:chOff x="457580" y="3616862"/>
            <a:chExt cx="657017" cy="657017"/>
          </a:xfrm>
        </p:grpSpPr>
        <p:sp>
          <p:nvSpPr>
            <p:cNvPr id="28" name="Oval 27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7741" y="4791707"/>
            <a:ext cx="656923" cy="656923"/>
            <a:chOff x="457580" y="5628520"/>
            <a:chExt cx="657017" cy="657017"/>
          </a:xfrm>
        </p:grpSpPr>
        <p:sp>
          <p:nvSpPr>
            <p:cNvPr id="31" name="Oval 30"/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Freeform 13"/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07741" y="3611819"/>
            <a:ext cx="656923" cy="656923"/>
            <a:chOff x="457580" y="4622691"/>
            <a:chExt cx="657017" cy="657017"/>
          </a:xfrm>
        </p:grpSpPr>
        <p:sp>
          <p:nvSpPr>
            <p:cNvPr id="39" name="Oval 38"/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13"/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07741" y="1252046"/>
            <a:ext cx="656923" cy="656923"/>
            <a:chOff x="457580" y="2611033"/>
            <a:chExt cx="657017" cy="657017"/>
          </a:xfrm>
        </p:grpSpPr>
        <p:sp>
          <p:nvSpPr>
            <p:cNvPr id="42" name="Oval 41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3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883" y="497"/>
            <a:ext cx="5303094" cy="699353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75482" y="3031047"/>
            <a:ext cx="5485621" cy="94729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0" i="0" u="none" strike="noStrike" kern="1200" cap="none" spc="-40" normalizeH="0" baseline="0" noProof="0" dirty="0">
                <a:ln w="3175">
                  <a:noFill/>
                </a:ln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24590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218E-6 3.33182E-6 L -4.44218E-6 0.17975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21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26" dur="6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33" dur="6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0" dur="4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45" dur="4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31019E-7 -3.01407E-6 L 0.02451 -3.01407E-6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32831E-6 -3.01407E-6 L 0.11386 -3.01407E-6 " pathEditMode="relative" rAng="0" ptsTypes="AA">
                                      <p:cBhvr>
                                        <p:cTn id="55" dur="6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Application innovation</a:t>
            </a:r>
            <a:b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3599" spc="-3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Accelerate innovation with the cloud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275481" y="2125872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7281">
                      <a:schemeClr val="tx1"/>
                    </a:gs>
                    <a:gs pos="72368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Build apps faster and easier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275481" y="3764389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 w="3175">
                  <a:noFill/>
                </a:ln>
                <a:gradFill>
                  <a:gsLst>
                    <a:gs pos="87281">
                      <a:schemeClr val="tx1"/>
                    </a:gs>
                    <a:gs pos="72368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Deliver native mobile apps seamlessly</a:t>
            </a: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275481" y="2945130"/>
            <a:ext cx="11885514" cy="749534"/>
          </a:xfrm>
          <a:prstGeom prst="rect">
            <a:avLst/>
          </a:prstGeom>
        </p:spPr>
        <p:txBody>
          <a:bodyPr vert="horz" wrap="square" lIns="146283" tIns="91427" rIns="146283" bIns="91427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 w="3175">
                  <a:noFill/>
                </a:ln>
                <a:gradFill>
                  <a:gsLst>
                    <a:gs pos="87281">
                      <a:schemeClr val="tx1"/>
                    </a:gs>
                    <a:gs pos="72368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Manage applications proactively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1333962" y="478636"/>
            <a:ext cx="656923" cy="656923"/>
            <a:chOff x="457580" y="2611033"/>
            <a:chExt cx="657017" cy="657017"/>
          </a:xfrm>
        </p:grpSpPr>
        <p:sp>
          <p:nvSpPr>
            <p:cNvPr id="46" name="Oval 45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7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91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18" dur="6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3" dur="6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7.62596E-7 L 0 0.09124 " pathEditMode="relative" rAng="0" ptsTypes="AA">
                                      <p:cBhvr>
                                        <p:cTn id="28" dur="6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247918" y="1668717"/>
            <a:ext cx="3931363" cy="5028457"/>
            <a:chOff x="8248206" y="1668457"/>
            <a:chExt cx="3931920" cy="5029170"/>
          </a:xfrm>
        </p:grpSpPr>
        <p:sp>
          <p:nvSpPr>
            <p:cNvPr id="10" name="Rectangle 9"/>
            <p:cNvSpPr/>
            <p:nvPr/>
          </p:nvSpPr>
          <p:spPr bwMode="auto">
            <a:xfrm>
              <a:off x="8248206" y="1668457"/>
              <a:ext cx="3931920" cy="502917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Azure </a:t>
              </a:r>
              <a:b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Marketplace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690413" y="3446121"/>
              <a:ext cx="3047507" cy="2030554"/>
              <a:chOff x="4426824" y="1869032"/>
              <a:chExt cx="3324602" cy="221518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65"/>
              <a:stretch/>
            </p:blipFill>
            <p:spPr>
              <a:xfrm>
                <a:off x="4604301" y="2063712"/>
                <a:ext cx="2973004" cy="1710856"/>
              </a:xfrm>
              <a:prstGeom prst="rect">
                <a:avLst/>
              </a:prstGeom>
            </p:spPr>
          </p:pic>
          <p:sp>
            <p:nvSpPr>
              <p:cNvPr id="24" name="Oval 12"/>
              <p:cNvSpPr>
                <a:spLocks noChangeArrowheads="1"/>
              </p:cNvSpPr>
              <p:nvPr/>
            </p:nvSpPr>
            <p:spPr bwMode="auto">
              <a:xfrm flipH="1">
                <a:off x="6059897" y="1975607"/>
                <a:ext cx="60890" cy="60890"/>
              </a:xfrm>
              <a:prstGeom prst="ellipse">
                <a:avLst/>
              </a:prstGeom>
              <a:noFill/>
              <a:ln w="7938" cap="flat">
                <a:solidFill>
                  <a:srgbClr val="BCBE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 flipH="1">
                <a:off x="4426824" y="1869032"/>
                <a:ext cx="3324602" cy="2215183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261700" y="1668717"/>
            <a:ext cx="3931363" cy="5028457"/>
            <a:chOff x="4261422" y="1668457"/>
            <a:chExt cx="3931920" cy="502917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261422" y="1668457"/>
              <a:ext cx="3931920" cy="502917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Azure </a:t>
              </a:r>
            </a:p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Internet of Things</a:t>
              </a: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4703629" y="3446121"/>
              <a:ext cx="3047507" cy="2030554"/>
              <a:chOff x="4249249" y="2654326"/>
              <a:chExt cx="3698678" cy="246442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194"/>
              <a:stretch/>
            </p:blipFill>
            <p:spPr>
              <a:xfrm>
                <a:off x="4446489" y="2868985"/>
                <a:ext cx="3329860" cy="1871093"/>
              </a:xfrm>
              <a:prstGeom prst="rect">
                <a:avLst/>
              </a:prstGeom>
            </p:spPr>
          </p:pic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 flipH="1">
                <a:off x="4249249" y="2654326"/>
                <a:ext cx="3698678" cy="2464429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95731"/>
            <a:ext cx="11887878" cy="917444"/>
          </a:xfrm>
        </p:spPr>
        <p:txBody>
          <a:bodyPr/>
          <a:lstStyle/>
          <a:p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Build apps faster and easier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14711" y="4777226"/>
            <a:ext cx="5108955" cy="1919947"/>
            <a:chOff x="-115609" y="4777408"/>
            <a:chExt cx="5109680" cy="1920219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274636" y="4777408"/>
              <a:ext cx="3931920" cy="192021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Build on IaaS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1531" y="5863708"/>
              <a:ext cx="2377478" cy="747289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algn="ctr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Virtual </a:t>
              </a:r>
              <a:b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machines</a:t>
              </a:r>
            </a:p>
          </p:txBody>
        </p:sp>
        <p:sp>
          <p:nvSpPr>
            <p:cNvPr id="128" name="Freeform 30"/>
            <p:cNvSpPr>
              <a:spLocks noChangeAspect="1" noEditPoints="1"/>
            </p:cNvSpPr>
            <p:nvPr/>
          </p:nvSpPr>
          <p:spPr bwMode="auto">
            <a:xfrm>
              <a:off x="1959336" y="5610535"/>
              <a:ext cx="376411" cy="211769"/>
            </a:xfrm>
            <a:custGeom>
              <a:avLst/>
              <a:gdLst>
                <a:gd name="T0" fmla="*/ 155 w 259"/>
                <a:gd name="T1" fmla="*/ 53 h 143"/>
                <a:gd name="T2" fmla="*/ 146 w 259"/>
                <a:gd name="T3" fmla="*/ 56 h 143"/>
                <a:gd name="T4" fmla="*/ 146 w 259"/>
                <a:gd name="T5" fmla="*/ 55 h 143"/>
                <a:gd name="T6" fmla="*/ 130 w 259"/>
                <a:gd name="T7" fmla="*/ 44 h 143"/>
                <a:gd name="T8" fmla="*/ 113 w 259"/>
                <a:gd name="T9" fmla="*/ 58 h 143"/>
                <a:gd name="T10" fmla="*/ 113 w 259"/>
                <a:gd name="T11" fmla="*/ 60 h 143"/>
                <a:gd name="T12" fmla="*/ 112 w 259"/>
                <a:gd name="T13" fmla="*/ 60 h 143"/>
                <a:gd name="T14" fmla="*/ 102 w 259"/>
                <a:gd name="T15" fmla="*/ 69 h 143"/>
                <a:gd name="T16" fmla="*/ 110 w 259"/>
                <a:gd name="T17" fmla="*/ 79 h 143"/>
                <a:gd name="T18" fmla="*/ 112 w 259"/>
                <a:gd name="T19" fmla="*/ 79 h 143"/>
                <a:gd name="T20" fmla="*/ 155 w 259"/>
                <a:gd name="T21" fmla="*/ 79 h 143"/>
                <a:gd name="T22" fmla="*/ 168 w 259"/>
                <a:gd name="T23" fmla="*/ 66 h 143"/>
                <a:gd name="T24" fmla="*/ 155 w 259"/>
                <a:gd name="T25" fmla="*/ 53 h 143"/>
                <a:gd name="T26" fmla="*/ 34 w 259"/>
                <a:gd name="T27" fmla="*/ 0 h 143"/>
                <a:gd name="T28" fmla="*/ 34 w 259"/>
                <a:gd name="T29" fmla="*/ 126 h 143"/>
                <a:gd name="T30" fmla="*/ 230 w 259"/>
                <a:gd name="T31" fmla="*/ 126 h 143"/>
                <a:gd name="T32" fmla="*/ 230 w 259"/>
                <a:gd name="T33" fmla="*/ 0 h 143"/>
                <a:gd name="T34" fmla="*/ 34 w 259"/>
                <a:gd name="T35" fmla="*/ 0 h 143"/>
                <a:gd name="T36" fmla="*/ 221 w 259"/>
                <a:gd name="T37" fmla="*/ 118 h 143"/>
                <a:gd name="T38" fmla="*/ 42 w 259"/>
                <a:gd name="T39" fmla="*/ 118 h 143"/>
                <a:gd name="T40" fmla="*/ 42 w 259"/>
                <a:gd name="T41" fmla="*/ 8 h 143"/>
                <a:gd name="T42" fmla="*/ 221 w 259"/>
                <a:gd name="T43" fmla="*/ 8 h 143"/>
                <a:gd name="T44" fmla="*/ 221 w 259"/>
                <a:gd name="T45" fmla="*/ 118 h 143"/>
                <a:gd name="T46" fmla="*/ 150 w 259"/>
                <a:gd name="T47" fmla="*/ 132 h 143"/>
                <a:gd name="T48" fmla="*/ 150 w 259"/>
                <a:gd name="T49" fmla="*/ 135 h 143"/>
                <a:gd name="T50" fmla="*/ 114 w 259"/>
                <a:gd name="T51" fmla="*/ 135 h 143"/>
                <a:gd name="T52" fmla="*/ 114 w 259"/>
                <a:gd name="T53" fmla="*/ 132 h 143"/>
                <a:gd name="T54" fmla="*/ 4 w 259"/>
                <a:gd name="T55" fmla="*/ 132 h 143"/>
                <a:gd name="T56" fmla="*/ 12 w 259"/>
                <a:gd name="T57" fmla="*/ 143 h 143"/>
                <a:gd name="T58" fmla="*/ 251 w 259"/>
                <a:gd name="T59" fmla="*/ 143 h 143"/>
                <a:gd name="T60" fmla="*/ 259 w 259"/>
                <a:gd name="T61" fmla="*/ 132 h 143"/>
                <a:gd name="T62" fmla="*/ 150 w 259"/>
                <a:gd name="T63" fmla="*/ 132 h 143"/>
                <a:gd name="T64" fmla="*/ 150 w 259"/>
                <a:gd name="T65" fmla="*/ 13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9" h="143">
                  <a:moveTo>
                    <a:pt x="155" y="53"/>
                  </a:moveTo>
                  <a:cubicBezTo>
                    <a:pt x="152" y="53"/>
                    <a:pt x="149" y="54"/>
                    <a:pt x="146" y="56"/>
                  </a:cubicBezTo>
                  <a:cubicBezTo>
                    <a:pt x="146" y="55"/>
                    <a:pt x="146" y="55"/>
                    <a:pt x="146" y="55"/>
                  </a:cubicBezTo>
                  <a:cubicBezTo>
                    <a:pt x="143" y="49"/>
                    <a:pt x="137" y="44"/>
                    <a:pt x="130" y="44"/>
                  </a:cubicBezTo>
                  <a:cubicBezTo>
                    <a:pt x="122" y="44"/>
                    <a:pt x="115" y="50"/>
                    <a:pt x="113" y="58"/>
                  </a:cubicBezTo>
                  <a:cubicBezTo>
                    <a:pt x="113" y="60"/>
                    <a:pt x="113" y="60"/>
                    <a:pt x="113" y="60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07" y="60"/>
                    <a:pt x="102" y="64"/>
                    <a:pt x="102" y="69"/>
                  </a:cubicBezTo>
                  <a:cubicBezTo>
                    <a:pt x="102" y="74"/>
                    <a:pt x="106" y="78"/>
                    <a:pt x="110" y="7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55" y="79"/>
                    <a:pt x="155" y="79"/>
                    <a:pt x="155" y="79"/>
                  </a:cubicBezTo>
                  <a:cubicBezTo>
                    <a:pt x="162" y="79"/>
                    <a:pt x="168" y="73"/>
                    <a:pt x="168" y="66"/>
                  </a:cubicBezTo>
                  <a:cubicBezTo>
                    <a:pt x="168" y="59"/>
                    <a:pt x="162" y="53"/>
                    <a:pt x="155" y="53"/>
                  </a:cubicBezTo>
                  <a:close/>
                  <a:moveTo>
                    <a:pt x="34" y="0"/>
                  </a:moveTo>
                  <a:cubicBezTo>
                    <a:pt x="34" y="126"/>
                    <a:pt x="34" y="126"/>
                    <a:pt x="34" y="126"/>
                  </a:cubicBezTo>
                  <a:cubicBezTo>
                    <a:pt x="230" y="126"/>
                    <a:pt x="230" y="126"/>
                    <a:pt x="230" y="126"/>
                  </a:cubicBezTo>
                  <a:cubicBezTo>
                    <a:pt x="230" y="0"/>
                    <a:pt x="230" y="0"/>
                    <a:pt x="230" y="0"/>
                  </a:cubicBezTo>
                  <a:lnTo>
                    <a:pt x="34" y="0"/>
                  </a:lnTo>
                  <a:close/>
                  <a:moveTo>
                    <a:pt x="221" y="118"/>
                  </a:moveTo>
                  <a:cubicBezTo>
                    <a:pt x="42" y="118"/>
                    <a:pt x="42" y="118"/>
                    <a:pt x="42" y="11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221" y="8"/>
                    <a:pt x="221" y="8"/>
                    <a:pt x="221" y="8"/>
                  </a:cubicBezTo>
                  <a:cubicBezTo>
                    <a:pt x="221" y="118"/>
                    <a:pt x="221" y="118"/>
                    <a:pt x="221" y="118"/>
                  </a:cubicBezTo>
                  <a:close/>
                  <a:moveTo>
                    <a:pt x="150" y="132"/>
                  </a:moveTo>
                  <a:cubicBezTo>
                    <a:pt x="150" y="133"/>
                    <a:pt x="150" y="135"/>
                    <a:pt x="150" y="135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4" y="132"/>
                    <a:pt x="114" y="132"/>
                    <a:pt x="114" y="132"/>
                  </a:cubicBezTo>
                  <a:cubicBezTo>
                    <a:pt x="0" y="132"/>
                    <a:pt x="4" y="132"/>
                    <a:pt x="4" y="132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9" y="132"/>
                    <a:pt x="259" y="132"/>
                    <a:pt x="259" y="132"/>
                  </a:cubicBezTo>
                  <a:cubicBezTo>
                    <a:pt x="150" y="132"/>
                    <a:pt x="150" y="132"/>
                    <a:pt x="150" y="132"/>
                  </a:cubicBezTo>
                  <a:cubicBezTo>
                    <a:pt x="150" y="132"/>
                    <a:pt x="150" y="132"/>
                    <a:pt x="150" y="1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83772">
                      <a:schemeClr val="tx1"/>
                    </a:gs>
                    <a:gs pos="4285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sp>
          <p:nvSpPr>
            <p:cNvPr id="129" name="Freeform 21"/>
            <p:cNvSpPr>
              <a:spLocks noChangeAspect="1" noEditPoints="1"/>
            </p:cNvSpPr>
            <p:nvPr/>
          </p:nvSpPr>
          <p:spPr bwMode="auto">
            <a:xfrm>
              <a:off x="778484" y="5645815"/>
              <a:ext cx="223280" cy="192269"/>
            </a:xfrm>
            <a:custGeom>
              <a:avLst/>
              <a:gdLst>
                <a:gd name="T0" fmla="*/ 143 w 288"/>
                <a:gd name="T1" fmla="*/ 175 h 248"/>
                <a:gd name="T2" fmla="*/ 3 w 288"/>
                <a:gd name="T3" fmla="*/ 139 h 248"/>
                <a:gd name="T4" fmla="*/ 3 w 288"/>
                <a:gd name="T5" fmla="*/ 117 h 248"/>
                <a:gd name="T6" fmla="*/ 141 w 288"/>
                <a:gd name="T7" fmla="*/ 151 h 248"/>
                <a:gd name="T8" fmla="*/ 143 w 288"/>
                <a:gd name="T9" fmla="*/ 151 h 248"/>
                <a:gd name="T10" fmla="*/ 145 w 288"/>
                <a:gd name="T11" fmla="*/ 151 h 248"/>
                <a:gd name="T12" fmla="*/ 283 w 288"/>
                <a:gd name="T13" fmla="*/ 117 h 248"/>
                <a:gd name="T14" fmla="*/ 283 w 288"/>
                <a:gd name="T15" fmla="*/ 139 h 248"/>
                <a:gd name="T16" fmla="*/ 143 w 288"/>
                <a:gd name="T17" fmla="*/ 175 h 248"/>
                <a:gd name="T18" fmla="*/ 283 w 288"/>
                <a:gd name="T19" fmla="*/ 214 h 248"/>
                <a:gd name="T20" fmla="*/ 283 w 288"/>
                <a:gd name="T21" fmla="*/ 190 h 248"/>
                <a:gd name="T22" fmla="*/ 145 w 288"/>
                <a:gd name="T23" fmla="*/ 227 h 248"/>
                <a:gd name="T24" fmla="*/ 143 w 288"/>
                <a:gd name="T25" fmla="*/ 227 h 248"/>
                <a:gd name="T26" fmla="*/ 141 w 288"/>
                <a:gd name="T27" fmla="*/ 227 h 248"/>
                <a:gd name="T28" fmla="*/ 3 w 288"/>
                <a:gd name="T29" fmla="*/ 190 h 248"/>
                <a:gd name="T30" fmla="*/ 3 w 288"/>
                <a:gd name="T31" fmla="*/ 214 h 248"/>
                <a:gd name="T32" fmla="*/ 143 w 288"/>
                <a:gd name="T33" fmla="*/ 248 h 248"/>
                <a:gd name="T34" fmla="*/ 283 w 288"/>
                <a:gd name="T35" fmla="*/ 214 h 248"/>
                <a:gd name="T36" fmla="*/ 288 w 288"/>
                <a:gd name="T37" fmla="*/ 68 h 248"/>
                <a:gd name="T38" fmla="*/ 288 w 288"/>
                <a:gd name="T39" fmla="*/ 37 h 248"/>
                <a:gd name="T40" fmla="*/ 143 w 288"/>
                <a:gd name="T41" fmla="*/ 0 h 248"/>
                <a:gd name="T42" fmla="*/ 0 w 288"/>
                <a:gd name="T43" fmla="*/ 37 h 248"/>
                <a:gd name="T44" fmla="*/ 0 w 288"/>
                <a:gd name="T45" fmla="*/ 68 h 248"/>
                <a:gd name="T46" fmla="*/ 143 w 288"/>
                <a:gd name="T47" fmla="*/ 103 h 248"/>
                <a:gd name="T48" fmla="*/ 288 w 288"/>
                <a:gd name="T49" fmla="*/ 6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8" h="248">
                  <a:moveTo>
                    <a:pt x="143" y="175"/>
                  </a:moveTo>
                  <a:lnTo>
                    <a:pt x="3" y="139"/>
                  </a:lnTo>
                  <a:lnTo>
                    <a:pt x="3" y="117"/>
                  </a:lnTo>
                  <a:lnTo>
                    <a:pt x="141" y="151"/>
                  </a:lnTo>
                  <a:lnTo>
                    <a:pt x="143" y="151"/>
                  </a:lnTo>
                  <a:lnTo>
                    <a:pt x="145" y="151"/>
                  </a:lnTo>
                  <a:lnTo>
                    <a:pt x="283" y="117"/>
                  </a:lnTo>
                  <a:lnTo>
                    <a:pt x="283" y="139"/>
                  </a:lnTo>
                  <a:lnTo>
                    <a:pt x="143" y="175"/>
                  </a:lnTo>
                  <a:close/>
                  <a:moveTo>
                    <a:pt x="283" y="214"/>
                  </a:moveTo>
                  <a:lnTo>
                    <a:pt x="283" y="190"/>
                  </a:lnTo>
                  <a:lnTo>
                    <a:pt x="145" y="227"/>
                  </a:lnTo>
                  <a:lnTo>
                    <a:pt x="143" y="227"/>
                  </a:lnTo>
                  <a:lnTo>
                    <a:pt x="141" y="227"/>
                  </a:lnTo>
                  <a:lnTo>
                    <a:pt x="3" y="190"/>
                  </a:lnTo>
                  <a:lnTo>
                    <a:pt x="3" y="214"/>
                  </a:lnTo>
                  <a:lnTo>
                    <a:pt x="143" y="248"/>
                  </a:lnTo>
                  <a:lnTo>
                    <a:pt x="283" y="214"/>
                  </a:lnTo>
                  <a:close/>
                  <a:moveTo>
                    <a:pt x="288" y="68"/>
                  </a:moveTo>
                  <a:lnTo>
                    <a:pt x="288" y="37"/>
                  </a:lnTo>
                  <a:lnTo>
                    <a:pt x="143" y="0"/>
                  </a:lnTo>
                  <a:lnTo>
                    <a:pt x="0" y="37"/>
                  </a:lnTo>
                  <a:lnTo>
                    <a:pt x="0" y="68"/>
                  </a:lnTo>
                  <a:lnTo>
                    <a:pt x="143" y="103"/>
                  </a:lnTo>
                  <a:lnTo>
                    <a:pt x="288" y="6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83772">
                      <a:schemeClr val="tx1"/>
                    </a:gs>
                    <a:gs pos="4285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sp>
          <p:nvSpPr>
            <p:cNvPr id="130" name="Freeform 21"/>
            <p:cNvSpPr>
              <a:spLocks noChangeAspect="1" noEditPoints="1"/>
            </p:cNvSpPr>
            <p:nvPr/>
          </p:nvSpPr>
          <p:spPr bwMode="auto">
            <a:xfrm>
              <a:off x="3290594" y="5601233"/>
              <a:ext cx="330626" cy="230372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  <a:gd name="T44" fmla="*/ 78 w 128"/>
                <a:gd name="T45" fmla="*/ 57 h 88"/>
                <a:gd name="T46" fmla="*/ 72 w 128"/>
                <a:gd name="T47" fmla="*/ 60 h 88"/>
                <a:gd name="T48" fmla="*/ 56 w 128"/>
                <a:gd name="T49" fmla="*/ 54 h 88"/>
                <a:gd name="T50" fmla="*/ 56 w 128"/>
                <a:gd name="T51" fmla="*/ 52 h 88"/>
                <a:gd name="T52" fmla="*/ 56 w 128"/>
                <a:gd name="T53" fmla="*/ 51 h 88"/>
                <a:gd name="T54" fmla="*/ 72 w 128"/>
                <a:gd name="T55" fmla="*/ 41 h 88"/>
                <a:gd name="T56" fmla="*/ 78 w 128"/>
                <a:gd name="T57" fmla="*/ 44 h 88"/>
                <a:gd name="T58" fmla="*/ 84 w 128"/>
                <a:gd name="T59" fmla="*/ 38 h 88"/>
                <a:gd name="T60" fmla="*/ 78 w 128"/>
                <a:gd name="T61" fmla="*/ 31 h 88"/>
                <a:gd name="T62" fmla="*/ 71 w 128"/>
                <a:gd name="T63" fmla="*/ 36 h 88"/>
                <a:gd name="T64" fmla="*/ 53 w 128"/>
                <a:gd name="T65" fmla="*/ 47 h 88"/>
                <a:gd name="T66" fmla="*/ 50 w 128"/>
                <a:gd name="T67" fmla="*/ 46 h 88"/>
                <a:gd name="T68" fmla="*/ 43 w 128"/>
                <a:gd name="T69" fmla="*/ 52 h 88"/>
                <a:gd name="T70" fmla="*/ 50 w 128"/>
                <a:gd name="T71" fmla="*/ 59 h 88"/>
                <a:gd name="T72" fmla="*/ 53 w 128"/>
                <a:gd name="T73" fmla="*/ 58 h 88"/>
                <a:gd name="T74" fmla="*/ 71 w 128"/>
                <a:gd name="T75" fmla="*/ 65 h 88"/>
                <a:gd name="T76" fmla="*/ 78 w 128"/>
                <a:gd name="T77" fmla="*/ 70 h 88"/>
                <a:gd name="T78" fmla="*/ 84 w 128"/>
                <a:gd name="T79" fmla="*/ 64 h 88"/>
                <a:gd name="T80" fmla="*/ 78 w 128"/>
                <a:gd name="T81" fmla="*/ 5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2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7" y="0"/>
                    <a:pt x="64" y="0"/>
                  </a:cubicBezTo>
                  <a:cubicBezTo>
                    <a:pt x="45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2" y="32"/>
                    <a:pt x="0" y="45"/>
                    <a:pt x="0" y="60"/>
                  </a:cubicBezTo>
                  <a:cubicBezTo>
                    <a:pt x="0" y="76"/>
                    <a:pt x="12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8" y="8"/>
                    <a:pt x="64" y="8"/>
                  </a:cubicBezTo>
                  <a:cubicBezTo>
                    <a:pt x="75" y="8"/>
                    <a:pt x="85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  <a:moveTo>
                    <a:pt x="78" y="57"/>
                  </a:moveTo>
                  <a:cubicBezTo>
                    <a:pt x="75" y="57"/>
                    <a:pt x="73" y="58"/>
                    <a:pt x="72" y="60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4"/>
                    <a:pt x="56" y="53"/>
                    <a:pt x="56" y="52"/>
                  </a:cubicBezTo>
                  <a:cubicBezTo>
                    <a:pt x="56" y="52"/>
                    <a:pt x="56" y="51"/>
                    <a:pt x="56" y="5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73" y="43"/>
                    <a:pt x="75" y="44"/>
                    <a:pt x="78" y="44"/>
                  </a:cubicBezTo>
                  <a:cubicBezTo>
                    <a:pt x="81" y="44"/>
                    <a:pt x="84" y="41"/>
                    <a:pt x="84" y="38"/>
                  </a:cubicBezTo>
                  <a:cubicBezTo>
                    <a:pt x="84" y="34"/>
                    <a:pt x="81" y="31"/>
                    <a:pt x="78" y="31"/>
                  </a:cubicBezTo>
                  <a:cubicBezTo>
                    <a:pt x="75" y="31"/>
                    <a:pt x="72" y="33"/>
                    <a:pt x="71" y="36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2" y="46"/>
                    <a:pt x="51" y="46"/>
                    <a:pt x="50" y="46"/>
                  </a:cubicBezTo>
                  <a:cubicBezTo>
                    <a:pt x="46" y="46"/>
                    <a:pt x="43" y="49"/>
                    <a:pt x="43" y="52"/>
                  </a:cubicBezTo>
                  <a:cubicBezTo>
                    <a:pt x="43" y="56"/>
                    <a:pt x="46" y="59"/>
                    <a:pt x="50" y="59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2" y="68"/>
                    <a:pt x="75" y="70"/>
                    <a:pt x="78" y="70"/>
                  </a:cubicBezTo>
                  <a:cubicBezTo>
                    <a:pt x="81" y="70"/>
                    <a:pt x="84" y="67"/>
                    <a:pt x="84" y="64"/>
                  </a:cubicBezTo>
                  <a:cubicBezTo>
                    <a:pt x="84" y="60"/>
                    <a:pt x="81" y="57"/>
                    <a:pt x="78" y="5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 w="3175">
                  <a:noFill/>
                </a:ln>
                <a:gradFill>
                  <a:gsLst>
                    <a:gs pos="83772">
                      <a:schemeClr val="tx1"/>
                    </a:gs>
                    <a:gs pos="4285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cs typeface="Segoe UI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15609" y="5990186"/>
              <a:ext cx="1718364" cy="517065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Storage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273752" y="5990186"/>
              <a:ext cx="2720319" cy="517065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Networking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1333962" y="478636"/>
            <a:ext cx="656923" cy="656923"/>
            <a:chOff x="457580" y="2611033"/>
            <a:chExt cx="657017" cy="657017"/>
          </a:xfrm>
        </p:grpSpPr>
        <p:sp>
          <p:nvSpPr>
            <p:cNvPr id="133" name="Oval 132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4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5479" y="1668716"/>
            <a:ext cx="4540785" cy="3067112"/>
            <a:chOff x="274636" y="1668456"/>
            <a:chExt cx="4541429" cy="3067548"/>
          </a:xfrm>
        </p:grpSpPr>
        <p:sp>
          <p:nvSpPr>
            <p:cNvPr id="9" name="Rectangle 8"/>
            <p:cNvSpPr/>
            <p:nvPr/>
          </p:nvSpPr>
          <p:spPr bwMode="auto">
            <a:xfrm>
              <a:off x="274638" y="1668456"/>
              <a:ext cx="3931920" cy="3067548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Build on PaaS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74636" y="2581550"/>
              <a:ext cx="2720319" cy="747289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Existing </a:t>
              </a:r>
              <a:b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frameworks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095746" y="3411653"/>
              <a:ext cx="2720319" cy="747289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Serverless </a:t>
              </a:r>
              <a:b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Compute</a:t>
              </a:r>
            </a:p>
          </p:txBody>
        </p: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2307606" y="2780894"/>
              <a:ext cx="253224" cy="254837"/>
              <a:chOff x="6512990" y="1747047"/>
              <a:chExt cx="1235956" cy="1270956"/>
            </a:xfrm>
            <a:solidFill>
              <a:schemeClr val="tx1"/>
            </a:solidFill>
          </p:grpSpPr>
          <p:sp>
            <p:nvSpPr>
              <p:cNvPr id="73" name="Rectangle 33"/>
              <p:cNvSpPr>
                <a:spLocks noChangeArrowheads="1"/>
              </p:cNvSpPr>
              <p:nvPr/>
            </p:nvSpPr>
            <p:spPr bwMode="auto">
              <a:xfrm>
                <a:off x="6512990" y="1747047"/>
                <a:ext cx="522386" cy="554698"/>
              </a:xfrm>
              <a:prstGeom prst="rect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24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74" name="Rectangle 34"/>
              <p:cNvSpPr>
                <a:spLocks noChangeArrowheads="1"/>
              </p:cNvSpPr>
              <p:nvPr/>
            </p:nvSpPr>
            <p:spPr bwMode="auto">
              <a:xfrm>
                <a:off x="7210403" y="1747047"/>
                <a:ext cx="538542" cy="554698"/>
              </a:xfrm>
              <a:prstGeom prst="rect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24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75" name="Rectangle 35"/>
              <p:cNvSpPr>
                <a:spLocks noChangeArrowheads="1"/>
              </p:cNvSpPr>
              <p:nvPr/>
            </p:nvSpPr>
            <p:spPr bwMode="auto">
              <a:xfrm>
                <a:off x="6512990" y="2463304"/>
                <a:ext cx="522385" cy="554698"/>
              </a:xfrm>
              <a:prstGeom prst="rect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24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76" name="Rectangle 36"/>
              <p:cNvSpPr>
                <a:spLocks noChangeArrowheads="1"/>
              </p:cNvSpPr>
              <p:nvPr/>
            </p:nvSpPr>
            <p:spPr bwMode="auto">
              <a:xfrm>
                <a:off x="7210404" y="2463304"/>
                <a:ext cx="538542" cy="554699"/>
              </a:xfrm>
              <a:prstGeom prst="rect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24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77" name="Freeform 37"/>
              <p:cNvSpPr>
                <a:spLocks/>
              </p:cNvSpPr>
              <p:nvPr/>
            </p:nvSpPr>
            <p:spPr bwMode="auto">
              <a:xfrm>
                <a:off x="6635507" y="2094629"/>
                <a:ext cx="974766" cy="552007"/>
              </a:xfrm>
              <a:custGeom>
                <a:avLst/>
                <a:gdLst>
                  <a:gd name="T0" fmla="*/ 48 w 268"/>
                  <a:gd name="T1" fmla="*/ 41 h 151"/>
                  <a:gd name="T2" fmla="*/ 73 w 268"/>
                  <a:gd name="T3" fmla="*/ 49 h 151"/>
                  <a:gd name="T4" fmla="*/ 141 w 268"/>
                  <a:gd name="T5" fmla="*/ 0 h 151"/>
                  <a:gd name="T6" fmla="*/ 214 w 268"/>
                  <a:gd name="T7" fmla="*/ 67 h 151"/>
                  <a:gd name="T8" fmla="*/ 229 w 268"/>
                  <a:gd name="T9" fmla="*/ 63 h 151"/>
                  <a:gd name="T10" fmla="*/ 268 w 268"/>
                  <a:gd name="T11" fmla="*/ 107 h 151"/>
                  <a:gd name="T12" fmla="*/ 229 w 268"/>
                  <a:gd name="T13" fmla="*/ 151 h 151"/>
                  <a:gd name="T14" fmla="*/ 48 w 268"/>
                  <a:gd name="T15" fmla="*/ 151 h 151"/>
                  <a:gd name="T16" fmla="*/ 0 w 268"/>
                  <a:gd name="T17" fmla="*/ 96 h 151"/>
                  <a:gd name="T18" fmla="*/ 48 w 268"/>
                  <a:gd name="T19" fmla="*/ 4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151">
                    <a:moveTo>
                      <a:pt x="48" y="41"/>
                    </a:moveTo>
                    <a:cubicBezTo>
                      <a:pt x="57" y="41"/>
                      <a:pt x="66" y="44"/>
                      <a:pt x="73" y="49"/>
                    </a:cubicBezTo>
                    <a:cubicBezTo>
                      <a:pt x="85" y="20"/>
                      <a:pt x="111" y="0"/>
                      <a:pt x="141" y="0"/>
                    </a:cubicBezTo>
                    <a:cubicBezTo>
                      <a:pt x="177" y="0"/>
                      <a:pt x="207" y="29"/>
                      <a:pt x="214" y="67"/>
                    </a:cubicBezTo>
                    <a:cubicBezTo>
                      <a:pt x="219" y="65"/>
                      <a:pt x="224" y="63"/>
                      <a:pt x="229" y="63"/>
                    </a:cubicBezTo>
                    <a:cubicBezTo>
                      <a:pt x="251" y="63"/>
                      <a:pt x="268" y="83"/>
                      <a:pt x="268" y="107"/>
                    </a:cubicBezTo>
                    <a:cubicBezTo>
                      <a:pt x="268" y="131"/>
                      <a:pt x="251" y="151"/>
                      <a:pt x="229" y="151"/>
                    </a:cubicBezTo>
                    <a:cubicBezTo>
                      <a:pt x="48" y="151"/>
                      <a:pt x="48" y="151"/>
                      <a:pt x="48" y="151"/>
                    </a:cubicBezTo>
                    <a:cubicBezTo>
                      <a:pt x="21" y="151"/>
                      <a:pt x="0" y="126"/>
                      <a:pt x="0" y="96"/>
                    </a:cubicBezTo>
                    <a:cubicBezTo>
                      <a:pt x="0" y="66"/>
                      <a:pt x="21" y="41"/>
                      <a:pt x="48" y="41"/>
                    </a:cubicBezTo>
                    <a:close/>
                  </a:path>
                </a:pathLst>
              </a:custGeom>
              <a:solidFill>
                <a:srgbClr val="EAEAEA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3247" tIns="46623" rIns="93247" bIns="4662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24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113" name="Freeform 699"/>
            <p:cNvSpPr>
              <a:spLocks noChangeAspect="1" noEditPoints="1"/>
            </p:cNvSpPr>
            <p:nvPr/>
          </p:nvSpPr>
          <p:spPr bwMode="auto">
            <a:xfrm>
              <a:off x="456445" y="2775906"/>
              <a:ext cx="271980" cy="271980"/>
            </a:xfrm>
            <a:custGeom>
              <a:avLst/>
              <a:gdLst>
                <a:gd name="T0" fmla="*/ 149 w 194"/>
                <a:gd name="T1" fmla="*/ 132 h 194"/>
                <a:gd name="T2" fmla="*/ 142 w 194"/>
                <a:gd name="T3" fmla="*/ 147 h 194"/>
                <a:gd name="T4" fmla="*/ 149 w 194"/>
                <a:gd name="T5" fmla="*/ 163 h 194"/>
                <a:gd name="T6" fmla="*/ 167 w 194"/>
                <a:gd name="T7" fmla="*/ 167 h 194"/>
                <a:gd name="T8" fmla="*/ 180 w 194"/>
                <a:gd name="T9" fmla="*/ 153 h 194"/>
                <a:gd name="T10" fmla="*/ 176 w 194"/>
                <a:gd name="T11" fmla="*/ 136 h 194"/>
                <a:gd name="T12" fmla="*/ 161 w 194"/>
                <a:gd name="T13" fmla="*/ 128 h 194"/>
                <a:gd name="T14" fmla="*/ 21 w 194"/>
                <a:gd name="T15" fmla="*/ 132 h 194"/>
                <a:gd name="T16" fmla="*/ 13 w 194"/>
                <a:gd name="T17" fmla="*/ 147 h 194"/>
                <a:gd name="T18" fmla="*/ 21 w 194"/>
                <a:gd name="T19" fmla="*/ 163 h 194"/>
                <a:gd name="T20" fmla="*/ 38 w 194"/>
                <a:gd name="T21" fmla="*/ 167 h 194"/>
                <a:gd name="T22" fmla="*/ 50 w 194"/>
                <a:gd name="T23" fmla="*/ 153 h 194"/>
                <a:gd name="T24" fmla="*/ 48 w 194"/>
                <a:gd name="T25" fmla="*/ 136 h 194"/>
                <a:gd name="T26" fmla="*/ 32 w 194"/>
                <a:gd name="T27" fmla="*/ 128 h 194"/>
                <a:gd name="T28" fmla="*/ 30 w 194"/>
                <a:gd name="T29" fmla="*/ 82 h 194"/>
                <a:gd name="T30" fmla="*/ 32 w 194"/>
                <a:gd name="T31" fmla="*/ 115 h 194"/>
                <a:gd name="T32" fmla="*/ 65 w 194"/>
                <a:gd name="T33" fmla="*/ 147 h 194"/>
                <a:gd name="T34" fmla="*/ 57 w 194"/>
                <a:gd name="T35" fmla="*/ 169 h 194"/>
                <a:gd name="T36" fmla="*/ 117 w 194"/>
                <a:gd name="T37" fmla="*/ 176 h 194"/>
                <a:gd name="T38" fmla="*/ 130 w 194"/>
                <a:gd name="T39" fmla="*/ 155 h 194"/>
                <a:gd name="T40" fmla="*/ 146 w 194"/>
                <a:gd name="T41" fmla="*/ 121 h 194"/>
                <a:gd name="T42" fmla="*/ 167 w 194"/>
                <a:gd name="T43" fmla="*/ 109 h 194"/>
                <a:gd name="T44" fmla="*/ 126 w 194"/>
                <a:gd name="T45" fmla="*/ 44 h 194"/>
                <a:gd name="T46" fmla="*/ 105 w 194"/>
                <a:gd name="T47" fmla="*/ 63 h 194"/>
                <a:gd name="T48" fmla="*/ 78 w 194"/>
                <a:gd name="T49" fmla="*/ 57 h 194"/>
                <a:gd name="T50" fmla="*/ 96 w 194"/>
                <a:gd name="T51" fmla="*/ 11 h 194"/>
                <a:gd name="T52" fmla="*/ 80 w 194"/>
                <a:gd name="T53" fmla="*/ 19 h 194"/>
                <a:gd name="T54" fmla="*/ 78 w 194"/>
                <a:gd name="T55" fmla="*/ 38 h 194"/>
                <a:gd name="T56" fmla="*/ 90 w 194"/>
                <a:gd name="T57" fmla="*/ 49 h 194"/>
                <a:gd name="T58" fmla="*/ 107 w 194"/>
                <a:gd name="T59" fmla="*/ 48 h 194"/>
                <a:gd name="T60" fmla="*/ 117 w 194"/>
                <a:gd name="T61" fmla="*/ 30 h 194"/>
                <a:gd name="T62" fmla="*/ 107 w 194"/>
                <a:gd name="T63" fmla="*/ 15 h 194"/>
                <a:gd name="T64" fmla="*/ 96 w 194"/>
                <a:gd name="T65" fmla="*/ 0 h 194"/>
                <a:gd name="T66" fmla="*/ 128 w 194"/>
                <a:gd name="T67" fmla="*/ 30 h 194"/>
                <a:gd name="T68" fmla="*/ 167 w 194"/>
                <a:gd name="T69" fmla="*/ 61 h 194"/>
                <a:gd name="T70" fmla="*/ 180 w 194"/>
                <a:gd name="T71" fmla="*/ 121 h 194"/>
                <a:gd name="T72" fmla="*/ 192 w 194"/>
                <a:gd name="T73" fmla="*/ 140 h 194"/>
                <a:gd name="T74" fmla="*/ 178 w 194"/>
                <a:gd name="T75" fmla="*/ 176 h 194"/>
                <a:gd name="T76" fmla="*/ 146 w 194"/>
                <a:gd name="T77" fmla="*/ 176 h 194"/>
                <a:gd name="T78" fmla="*/ 69 w 194"/>
                <a:gd name="T79" fmla="*/ 188 h 194"/>
                <a:gd name="T80" fmla="*/ 32 w 194"/>
                <a:gd name="T81" fmla="*/ 180 h 194"/>
                <a:gd name="T82" fmla="*/ 0 w 194"/>
                <a:gd name="T83" fmla="*/ 147 h 194"/>
                <a:gd name="T84" fmla="*/ 7 w 194"/>
                <a:gd name="T85" fmla="*/ 126 h 194"/>
                <a:gd name="T86" fmla="*/ 17 w 194"/>
                <a:gd name="T87" fmla="*/ 84 h 194"/>
                <a:gd name="T88" fmla="*/ 65 w 194"/>
                <a:gd name="T89" fmla="*/ 30 h 194"/>
                <a:gd name="T90" fmla="*/ 80 w 194"/>
                <a:gd name="T91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4" h="194">
                  <a:moveTo>
                    <a:pt x="161" y="128"/>
                  </a:moveTo>
                  <a:lnTo>
                    <a:pt x="155" y="128"/>
                  </a:lnTo>
                  <a:lnTo>
                    <a:pt x="149" y="132"/>
                  </a:lnTo>
                  <a:lnTo>
                    <a:pt x="146" y="136"/>
                  </a:lnTo>
                  <a:lnTo>
                    <a:pt x="144" y="142"/>
                  </a:lnTo>
                  <a:lnTo>
                    <a:pt x="142" y="147"/>
                  </a:lnTo>
                  <a:lnTo>
                    <a:pt x="144" y="153"/>
                  </a:lnTo>
                  <a:lnTo>
                    <a:pt x="146" y="159"/>
                  </a:lnTo>
                  <a:lnTo>
                    <a:pt x="149" y="163"/>
                  </a:lnTo>
                  <a:lnTo>
                    <a:pt x="155" y="167"/>
                  </a:lnTo>
                  <a:lnTo>
                    <a:pt x="161" y="167"/>
                  </a:lnTo>
                  <a:lnTo>
                    <a:pt x="167" y="167"/>
                  </a:lnTo>
                  <a:lnTo>
                    <a:pt x="172" y="163"/>
                  </a:lnTo>
                  <a:lnTo>
                    <a:pt x="176" y="159"/>
                  </a:lnTo>
                  <a:lnTo>
                    <a:pt x="180" y="153"/>
                  </a:lnTo>
                  <a:lnTo>
                    <a:pt x="180" y="147"/>
                  </a:lnTo>
                  <a:lnTo>
                    <a:pt x="180" y="142"/>
                  </a:lnTo>
                  <a:lnTo>
                    <a:pt x="176" y="136"/>
                  </a:lnTo>
                  <a:lnTo>
                    <a:pt x="172" y="132"/>
                  </a:lnTo>
                  <a:lnTo>
                    <a:pt x="167" y="128"/>
                  </a:lnTo>
                  <a:lnTo>
                    <a:pt x="161" y="128"/>
                  </a:lnTo>
                  <a:close/>
                  <a:moveTo>
                    <a:pt x="32" y="128"/>
                  </a:moveTo>
                  <a:lnTo>
                    <a:pt x="27" y="128"/>
                  </a:lnTo>
                  <a:lnTo>
                    <a:pt x="21" y="132"/>
                  </a:lnTo>
                  <a:lnTo>
                    <a:pt x="17" y="136"/>
                  </a:lnTo>
                  <a:lnTo>
                    <a:pt x="13" y="142"/>
                  </a:lnTo>
                  <a:lnTo>
                    <a:pt x="13" y="147"/>
                  </a:lnTo>
                  <a:lnTo>
                    <a:pt x="13" y="153"/>
                  </a:lnTo>
                  <a:lnTo>
                    <a:pt x="17" y="159"/>
                  </a:lnTo>
                  <a:lnTo>
                    <a:pt x="21" y="163"/>
                  </a:lnTo>
                  <a:lnTo>
                    <a:pt x="27" y="167"/>
                  </a:lnTo>
                  <a:lnTo>
                    <a:pt x="32" y="167"/>
                  </a:lnTo>
                  <a:lnTo>
                    <a:pt x="38" y="167"/>
                  </a:lnTo>
                  <a:lnTo>
                    <a:pt x="44" y="163"/>
                  </a:lnTo>
                  <a:lnTo>
                    <a:pt x="48" y="159"/>
                  </a:lnTo>
                  <a:lnTo>
                    <a:pt x="50" y="153"/>
                  </a:lnTo>
                  <a:lnTo>
                    <a:pt x="52" y="147"/>
                  </a:lnTo>
                  <a:lnTo>
                    <a:pt x="50" y="142"/>
                  </a:lnTo>
                  <a:lnTo>
                    <a:pt x="48" y="136"/>
                  </a:lnTo>
                  <a:lnTo>
                    <a:pt x="44" y="132"/>
                  </a:lnTo>
                  <a:lnTo>
                    <a:pt x="38" y="128"/>
                  </a:lnTo>
                  <a:lnTo>
                    <a:pt x="32" y="128"/>
                  </a:lnTo>
                  <a:close/>
                  <a:moveTo>
                    <a:pt x="67" y="44"/>
                  </a:moveTo>
                  <a:lnTo>
                    <a:pt x="46" y="59"/>
                  </a:lnTo>
                  <a:lnTo>
                    <a:pt x="30" y="82"/>
                  </a:lnTo>
                  <a:lnTo>
                    <a:pt x="25" y="109"/>
                  </a:lnTo>
                  <a:lnTo>
                    <a:pt x="27" y="117"/>
                  </a:lnTo>
                  <a:lnTo>
                    <a:pt x="32" y="115"/>
                  </a:lnTo>
                  <a:lnTo>
                    <a:pt x="48" y="121"/>
                  </a:lnTo>
                  <a:lnTo>
                    <a:pt x="59" y="132"/>
                  </a:lnTo>
                  <a:lnTo>
                    <a:pt x="65" y="147"/>
                  </a:lnTo>
                  <a:lnTo>
                    <a:pt x="63" y="155"/>
                  </a:lnTo>
                  <a:lnTo>
                    <a:pt x="61" y="161"/>
                  </a:lnTo>
                  <a:lnTo>
                    <a:pt x="57" y="169"/>
                  </a:lnTo>
                  <a:lnTo>
                    <a:pt x="75" y="176"/>
                  </a:lnTo>
                  <a:lnTo>
                    <a:pt x="96" y="180"/>
                  </a:lnTo>
                  <a:lnTo>
                    <a:pt x="117" y="176"/>
                  </a:lnTo>
                  <a:lnTo>
                    <a:pt x="136" y="169"/>
                  </a:lnTo>
                  <a:lnTo>
                    <a:pt x="132" y="161"/>
                  </a:lnTo>
                  <a:lnTo>
                    <a:pt x="130" y="155"/>
                  </a:lnTo>
                  <a:lnTo>
                    <a:pt x="128" y="147"/>
                  </a:lnTo>
                  <a:lnTo>
                    <a:pt x="134" y="132"/>
                  </a:lnTo>
                  <a:lnTo>
                    <a:pt x="146" y="121"/>
                  </a:lnTo>
                  <a:lnTo>
                    <a:pt x="161" y="115"/>
                  </a:lnTo>
                  <a:lnTo>
                    <a:pt x="167" y="117"/>
                  </a:lnTo>
                  <a:lnTo>
                    <a:pt x="167" y="109"/>
                  </a:lnTo>
                  <a:lnTo>
                    <a:pt x="163" y="82"/>
                  </a:lnTo>
                  <a:lnTo>
                    <a:pt x="148" y="59"/>
                  </a:lnTo>
                  <a:lnTo>
                    <a:pt x="126" y="44"/>
                  </a:lnTo>
                  <a:lnTo>
                    <a:pt x="121" y="51"/>
                  </a:lnTo>
                  <a:lnTo>
                    <a:pt x="115" y="57"/>
                  </a:lnTo>
                  <a:lnTo>
                    <a:pt x="105" y="63"/>
                  </a:lnTo>
                  <a:lnTo>
                    <a:pt x="96" y="63"/>
                  </a:lnTo>
                  <a:lnTo>
                    <a:pt x="86" y="63"/>
                  </a:lnTo>
                  <a:lnTo>
                    <a:pt x="78" y="57"/>
                  </a:lnTo>
                  <a:lnTo>
                    <a:pt x="73" y="51"/>
                  </a:lnTo>
                  <a:lnTo>
                    <a:pt x="67" y="44"/>
                  </a:lnTo>
                  <a:close/>
                  <a:moveTo>
                    <a:pt x="96" y="11"/>
                  </a:moveTo>
                  <a:lnTo>
                    <a:pt x="90" y="13"/>
                  </a:lnTo>
                  <a:lnTo>
                    <a:pt x="84" y="15"/>
                  </a:lnTo>
                  <a:lnTo>
                    <a:pt x="80" y="19"/>
                  </a:lnTo>
                  <a:lnTo>
                    <a:pt x="78" y="24"/>
                  </a:lnTo>
                  <a:lnTo>
                    <a:pt x="76" y="30"/>
                  </a:lnTo>
                  <a:lnTo>
                    <a:pt x="78" y="38"/>
                  </a:lnTo>
                  <a:lnTo>
                    <a:pt x="80" y="42"/>
                  </a:lnTo>
                  <a:lnTo>
                    <a:pt x="84" y="48"/>
                  </a:lnTo>
                  <a:lnTo>
                    <a:pt x="90" y="49"/>
                  </a:lnTo>
                  <a:lnTo>
                    <a:pt x="96" y="51"/>
                  </a:lnTo>
                  <a:lnTo>
                    <a:pt x="103" y="49"/>
                  </a:lnTo>
                  <a:lnTo>
                    <a:pt x="107" y="48"/>
                  </a:lnTo>
                  <a:lnTo>
                    <a:pt x="113" y="42"/>
                  </a:lnTo>
                  <a:lnTo>
                    <a:pt x="115" y="38"/>
                  </a:lnTo>
                  <a:lnTo>
                    <a:pt x="117" y="30"/>
                  </a:lnTo>
                  <a:lnTo>
                    <a:pt x="115" y="24"/>
                  </a:lnTo>
                  <a:lnTo>
                    <a:pt x="113" y="19"/>
                  </a:lnTo>
                  <a:lnTo>
                    <a:pt x="107" y="15"/>
                  </a:lnTo>
                  <a:lnTo>
                    <a:pt x="103" y="13"/>
                  </a:lnTo>
                  <a:lnTo>
                    <a:pt x="96" y="11"/>
                  </a:lnTo>
                  <a:close/>
                  <a:moveTo>
                    <a:pt x="96" y="0"/>
                  </a:moveTo>
                  <a:lnTo>
                    <a:pt x="113" y="3"/>
                  </a:lnTo>
                  <a:lnTo>
                    <a:pt x="124" y="15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49" y="44"/>
                  </a:lnTo>
                  <a:lnTo>
                    <a:pt x="167" y="61"/>
                  </a:lnTo>
                  <a:lnTo>
                    <a:pt x="176" y="84"/>
                  </a:lnTo>
                  <a:lnTo>
                    <a:pt x="180" y="109"/>
                  </a:lnTo>
                  <a:lnTo>
                    <a:pt x="180" y="121"/>
                  </a:lnTo>
                  <a:lnTo>
                    <a:pt x="186" y="126"/>
                  </a:lnTo>
                  <a:lnTo>
                    <a:pt x="190" y="132"/>
                  </a:lnTo>
                  <a:lnTo>
                    <a:pt x="192" y="140"/>
                  </a:lnTo>
                  <a:lnTo>
                    <a:pt x="194" y="147"/>
                  </a:lnTo>
                  <a:lnTo>
                    <a:pt x="190" y="165"/>
                  </a:lnTo>
                  <a:lnTo>
                    <a:pt x="178" y="176"/>
                  </a:lnTo>
                  <a:lnTo>
                    <a:pt x="161" y="180"/>
                  </a:lnTo>
                  <a:lnTo>
                    <a:pt x="153" y="178"/>
                  </a:lnTo>
                  <a:lnTo>
                    <a:pt x="146" y="176"/>
                  </a:lnTo>
                  <a:lnTo>
                    <a:pt x="123" y="188"/>
                  </a:lnTo>
                  <a:lnTo>
                    <a:pt x="96" y="194"/>
                  </a:lnTo>
                  <a:lnTo>
                    <a:pt x="69" y="188"/>
                  </a:lnTo>
                  <a:lnTo>
                    <a:pt x="46" y="176"/>
                  </a:lnTo>
                  <a:lnTo>
                    <a:pt x="40" y="178"/>
                  </a:lnTo>
                  <a:lnTo>
                    <a:pt x="32" y="180"/>
                  </a:lnTo>
                  <a:lnTo>
                    <a:pt x="15" y="176"/>
                  </a:lnTo>
                  <a:lnTo>
                    <a:pt x="4" y="165"/>
                  </a:lnTo>
                  <a:lnTo>
                    <a:pt x="0" y="147"/>
                  </a:lnTo>
                  <a:lnTo>
                    <a:pt x="0" y="140"/>
                  </a:lnTo>
                  <a:lnTo>
                    <a:pt x="4" y="132"/>
                  </a:lnTo>
                  <a:lnTo>
                    <a:pt x="7" y="126"/>
                  </a:lnTo>
                  <a:lnTo>
                    <a:pt x="13" y="121"/>
                  </a:lnTo>
                  <a:lnTo>
                    <a:pt x="13" y="109"/>
                  </a:lnTo>
                  <a:lnTo>
                    <a:pt x="17" y="84"/>
                  </a:lnTo>
                  <a:lnTo>
                    <a:pt x="27" y="61"/>
                  </a:lnTo>
                  <a:lnTo>
                    <a:pt x="44" y="44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9" y="15"/>
                  </a:lnTo>
                  <a:lnTo>
                    <a:pt x="80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06" tIns="44804" rIns="89606" bIns="44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3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772">
                      <a:schemeClr val="tx1"/>
                    </a:gs>
                    <a:gs pos="4285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sp>
          <p:nvSpPr>
            <p:cNvPr id="114" name="Freeform 10"/>
            <p:cNvSpPr>
              <a:spLocks noChangeAspect="1"/>
            </p:cNvSpPr>
            <p:nvPr/>
          </p:nvSpPr>
          <p:spPr bwMode="auto">
            <a:xfrm>
              <a:off x="2335745" y="3633751"/>
              <a:ext cx="158161" cy="267460"/>
            </a:xfrm>
            <a:custGeom>
              <a:avLst/>
              <a:gdLst>
                <a:gd name="T0" fmla="*/ 123 w 123"/>
                <a:gd name="T1" fmla="*/ 77 h 208"/>
                <a:gd name="T2" fmla="*/ 74 w 123"/>
                <a:gd name="T3" fmla="*/ 77 h 208"/>
                <a:gd name="T4" fmla="*/ 115 w 123"/>
                <a:gd name="T5" fmla="*/ 0 h 208"/>
                <a:gd name="T6" fmla="*/ 34 w 123"/>
                <a:gd name="T7" fmla="*/ 0 h 208"/>
                <a:gd name="T8" fmla="*/ 0 w 123"/>
                <a:gd name="T9" fmla="*/ 115 h 208"/>
                <a:gd name="T10" fmla="*/ 50 w 123"/>
                <a:gd name="T11" fmla="*/ 115 h 208"/>
                <a:gd name="T12" fmla="*/ 32 w 123"/>
                <a:gd name="T13" fmla="*/ 208 h 208"/>
                <a:gd name="T14" fmla="*/ 123 w 123"/>
                <a:gd name="T15" fmla="*/ 7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208">
                  <a:moveTo>
                    <a:pt x="123" y="77"/>
                  </a:moveTo>
                  <a:lnTo>
                    <a:pt x="74" y="77"/>
                  </a:lnTo>
                  <a:lnTo>
                    <a:pt x="115" y="0"/>
                  </a:lnTo>
                  <a:lnTo>
                    <a:pt x="34" y="0"/>
                  </a:lnTo>
                  <a:lnTo>
                    <a:pt x="0" y="115"/>
                  </a:lnTo>
                  <a:lnTo>
                    <a:pt x="50" y="115"/>
                  </a:lnTo>
                  <a:lnTo>
                    <a:pt x="32" y="208"/>
                  </a:lnTo>
                  <a:lnTo>
                    <a:pt x="123" y="77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06" tIns="44804" rIns="89606" bIns="44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3" b="0" i="0" u="none" strike="noStrike" kern="0" cap="none" spc="0" normalizeH="0" baseline="0" noProof="0">
                <a:ln>
                  <a:noFill/>
                </a:ln>
                <a:gradFill>
                  <a:gsLst>
                    <a:gs pos="83772">
                      <a:schemeClr val="tx1"/>
                    </a:gs>
                    <a:gs pos="4285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sp>
          <p:nvSpPr>
            <p:cNvPr id="115" name="Freeform 5"/>
            <p:cNvSpPr>
              <a:spLocks noChangeAspect="1" noEditPoints="1"/>
            </p:cNvSpPr>
            <p:nvPr/>
          </p:nvSpPr>
          <p:spPr bwMode="auto">
            <a:xfrm>
              <a:off x="456445" y="3662236"/>
              <a:ext cx="332176" cy="210491"/>
            </a:xfrm>
            <a:custGeom>
              <a:avLst/>
              <a:gdLst>
                <a:gd name="T0" fmla="*/ 916 w 925"/>
                <a:gd name="T1" fmla="*/ 435 h 585"/>
                <a:gd name="T2" fmla="*/ 763 w 925"/>
                <a:gd name="T3" fmla="*/ 377 h 585"/>
                <a:gd name="T4" fmla="*/ 567 w 925"/>
                <a:gd name="T5" fmla="*/ 438 h 585"/>
                <a:gd name="T6" fmla="*/ 588 w 925"/>
                <a:gd name="T7" fmla="*/ 399 h 585"/>
                <a:gd name="T8" fmla="*/ 523 w 925"/>
                <a:gd name="T9" fmla="*/ 357 h 585"/>
                <a:gd name="T10" fmla="*/ 474 w 925"/>
                <a:gd name="T11" fmla="*/ 381 h 585"/>
                <a:gd name="T12" fmla="*/ 458 w 925"/>
                <a:gd name="T13" fmla="*/ 357 h 585"/>
                <a:gd name="T14" fmla="*/ 426 w 925"/>
                <a:gd name="T15" fmla="*/ 371 h 585"/>
                <a:gd name="T16" fmla="*/ 369 w 925"/>
                <a:gd name="T17" fmla="*/ 310 h 585"/>
                <a:gd name="T18" fmla="*/ 348 w 925"/>
                <a:gd name="T19" fmla="*/ 274 h 585"/>
                <a:gd name="T20" fmla="*/ 306 w 925"/>
                <a:gd name="T21" fmla="*/ 277 h 585"/>
                <a:gd name="T22" fmla="*/ 240 w 925"/>
                <a:gd name="T23" fmla="*/ 267 h 585"/>
                <a:gd name="T24" fmla="*/ 0 w 925"/>
                <a:gd name="T25" fmla="*/ 286 h 585"/>
                <a:gd name="T26" fmla="*/ 153 w 925"/>
                <a:gd name="T27" fmla="*/ 480 h 585"/>
                <a:gd name="T28" fmla="*/ 596 w 925"/>
                <a:gd name="T29" fmla="*/ 585 h 585"/>
                <a:gd name="T30" fmla="*/ 925 w 925"/>
                <a:gd name="T31" fmla="*/ 454 h 585"/>
                <a:gd name="T32" fmla="*/ 710 w 925"/>
                <a:gd name="T33" fmla="*/ 516 h 585"/>
                <a:gd name="T34" fmla="*/ 417 w 925"/>
                <a:gd name="T35" fmla="*/ 543 h 585"/>
                <a:gd name="T36" fmla="*/ 165 w 925"/>
                <a:gd name="T37" fmla="*/ 438 h 585"/>
                <a:gd name="T38" fmla="*/ 42 w 925"/>
                <a:gd name="T39" fmla="*/ 328 h 585"/>
                <a:gd name="T40" fmla="*/ 244 w 925"/>
                <a:gd name="T41" fmla="*/ 309 h 585"/>
                <a:gd name="T42" fmla="*/ 417 w 925"/>
                <a:gd name="T43" fmla="*/ 422 h 585"/>
                <a:gd name="T44" fmla="*/ 534 w 925"/>
                <a:gd name="T45" fmla="*/ 469 h 585"/>
                <a:gd name="T46" fmla="*/ 273 w 925"/>
                <a:gd name="T47" fmla="*/ 375 h 585"/>
                <a:gd name="T48" fmla="*/ 236 w 925"/>
                <a:gd name="T49" fmla="*/ 417 h 585"/>
                <a:gd name="T50" fmla="*/ 381 w 925"/>
                <a:gd name="T51" fmla="*/ 511 h 585"/>
                <a:gd name="T52" fmla="*/ 578 w 925"/>
                <a:gd name="T53" fmla="*/ 485 h 585"/>
                <a:gd name="T54" fmla="*/ 625 w 925"/>
                <a:gd name="T55" fmla="*/ 484 h 585"/>
                <a:gd name="T56" fmla="*/ 781 w 925"/>
                <a:gd name="T57" fmla="*/ 415 h 585"/>
                <a:gd name="T58" fmla="*/ 868 w 925"/>
                <a:gd name="T59" fmla="*/ 436 h 585"/>
                <a:gd name="T60" fmla="*/ 348 w 925"/>
                <a:gd name="T61" fmla="*/ 200 h 585"/>
                <a:gd name="T62" fmla="*/ 306 w 925"/>
                <a:gd name="T63" fmla="*/ 126 h 585"/>
                <a:gd name="T64" fmla="*/ 348 w 925"/>
                <a:gd name="T65" fmla="*/ 200 h 585"/>
                <a:gd name="T66" fmla="*/ 306 w 925"/>
                <a:gd name="T67" fmla="*/ 52 h 585"/>
                <a:gd name="T68" fmla="*/ 359 w 925"/>
                <a:gd name="T69" fmla="*/ 0 h 585"/>
                <a:gd name="T70" fmla="*/ 348 w 925"/>
                <a:gd name="T71" fmla="*/ 42 h 585"/>
                <a:gd name="T72" fmla="*/ 594 w 925"/>
                <a:gd name="T73" fmla="*/ 42 h 585"/>
                <a:gd name="T74" fmla="*/ 535 w 925"/>
                <a:gd name="T75" fmla="*/ 0 h 585"/>
                <a:gd name="T76" fmla="*/ 594 w 925"/>
                <a:gd name="T77" fmla="*/ 42 h 585"/>
                <a:gd name="T78" fmla="*/ 417 w 925"/>
                <a:gd name="T79" fmla="*/ 42 h 585"/>
                <a:gd name="T80" fmla="*/ 476 w 925"/>
                <a:gd name="T81" fmla="*/ 0 h 585"/>
                <a:gd name="T82" fmla="*/ 663 w 925"/>
                <a:gd name="T83" fmla="*/ 42 h 585"/>
                <a:gd name="T84" fmla="*/ 653 w 925"/>
                <a:gd name="T85" fmla="*/ 0 h 585"/>
                <a:gd name="T86" fmla="*/ 705 w 925"/>
                <a:gd name="T87" fmla="*/ 52 h 585"/>
                <a:gd name="T88" fmla="*/ 663 w 925"/>
                <a:gd name="T89" fmla="*/ 42 h 585"/>
                <a:gd name="T90" fmla="*/ 663 w 925"/>
                <a:gd name="T91" fmla="*/ 170 h 585"/>
                <a:gd name="T92" fmla="*/ 705 w 925"/>
                <a:gd name="T93" fmla="*/ 111 h 585"/>
                <a:gd name="T94" fmla="*/ 663 w 925"/>
                <a:gd name="T95" fmla="*/ 229 h 585"/>
                <a:gd name="T96" fmla="*/ 705 w 925"/>
                <a:gd name="T97" fmla="*/ 288 h 585"/>
                <a:gd name="T98" fmla="*/ 663 w 925"/>
                <a:gd name="T99" fmla="*/ 229 h 585"/>
                <a:gd name="T100" fmla="*/ 653 w 925"/>
                <a:gd name="T101" fmla="*/ 399 h 585"/>
                <a:gd name="T102" fmla="*/ 663 w 925"/>
                <a:gd name="T103" fmla="*/ 357 h 585"/>
                <a:gd name="T104" fmla="*/ 705 w 925"/>
                <a:gd name="T105" fmla="*/ 34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5" h="585">
                  <a:moveTo>
                    <a:pt x="916" y="435"/>
                  </a:moveTo>
                  <a:cubicBezTo>
                    <a:pt x="916" y="435"/>
                    <a:pt x="916" y="435"/>
                    <a:pt x="916" y="435"/>
                  </a:cubicBezTo>
                  <a:cubicBezTo>
                    <a:pt x="899" y="400"/>
                    <a:pt x="875" y="377"/>
                    <a:pt x="846" y="368"/>
                  </a:cubicBezTo>
                  <a:cubicBezTo>
                    <a:pt x="820" y="359"/>
                    <a:pt x="791" y="363"/>
                    <a:pt x="763" y="377"/>
                  </a:cubicBezTo>
                  <a:cubicBezTo>
                    <a:pt x="618" y="442"/>
                    <a:pt x="618" y="442"/>
                    <a:pt x="618" y="442"/>
                  </a:cubicBezTo>
                  <a:cubicBezTo>
                    <a:pt x="567" y="438"/>
                    <a:pt x="567" y="438"/>
                    <a:pt x="567" y="438"/>
                  </a:cubicBezTo>
                  <a:cubicBezTo>
                    <a:pt x="559" y="422"/>
                    <a:pt x="547" y="409"/>
                    <a:pt x="532" y="399"/>
                  </a:cubicBezTo>
                  <a:cubicBezTo>
                    <a:pt x="588" y="399"/>
                    <a:pt x="588" y="399"/>
                    <a:pt x="588" y="399"/>
                  </a:cubicBezTo>
                  <a:cubicBezTo>
                    <a:pt x="588" y="357"/>
                    <a:pt x="588" y="357"/>
                    <a:pt x="588" y="357"/>
                  </a:cubicBezTo>
                  <a:cubicBezTo>
                    <a:pt x="523" y="357"/>
                    <a:pt x="523" y="357"/>
                    <a:pt x="523" y="357"/>
                  </a:cubicBezTo>
                  <a:cubicBezTo>
                    <a:pt x="523" y="393"/>
                    <a:pt x="523" y="393"/>
                    <a:pt x="523" y="393"/>
                  </a:cubicBezTo>
                  <a:cubicBezTo>
                    <a:pt x="508" y="385"/>
                    <a:pt x="491" y="381"/>
                    <a:pt x="474" y="381"/>
                  </a:cubicBezTo>
                  <a:cubicBezTo>
                    <a:pt x="458" y="381"/>
                    <a:pt x="458" y="381"/>
                    <a:pt x="458" y="381"/>
                  </a:cubicBezTo>
                  <a:cubicBezTo>
                    <a:pt x="458" y="357"/>
                    <a:pt x="458" y="357"/>
                    <a:pt x="458" y="357"/>
                  </a:cubicBezTo>
                  <a:cubicBezTo>
                    <a:pt x="426" y="357"/>
                    <a:pt x="426" y="357"/>
                    <a:pt x="426" y="357"/>
                  </a:cubicBezTo>
                  <a:cubicBezTo>
                    <a:pt x="426" y="371"/>
                    <a:pt x="426" y="371"/>
                    <a:pt x="426" y="371"/>
                  </a:cubicBezTo>
                  <a:cubicBezTo>
                    <a:pt x="370" y="311"/>
                    <a:pt x="370" y="311"/>
                    <a:pt x="370" y="311"/>
                  </a:cubicBezTo>
                  <a:cubicBezTo>
                    <a:pt x="369" y="310"/>
                    <a:pt x="369" y="310"/>
                    <a:pt x="369" y="310"/>
                  </a:cubicBezTo>
                  <a:cubicBezTo>
                    <a:pt x="362" y="305"/>
                    <a:pt x="355" y="300"/>
                    <a:pt x="348" y="296"/>
                  </a:cubicBezTo>
                  <a:cubicBezTo>
                    <a:pt x="348" y="274"/>
                    <a:pt x="348" y="274"/>
                    <a:pt x="348" y="274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286" y="270"/>
                    <a:pt x="264" y="267"/>
                    <a:pt x="242" y="267"/>
                  </a:cubicBezTo>
                  <a:cubicBezTo>
                    <a:pt x="240" y="267"/>
                    <a:pt x="240" y="267"/>
                    <a:pt x="240" y="267"/>
                  </a:cubicBezTo>
                  <a:cubicBezTo>
                    <a:pt x="148" y="286"/>
                    <a:pt x="148" y="286"/>
                    <a:pt x="148" y="286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153" y="480"/>
                    <a:pt x="153" y="480"/>
                    <a:pt x="153" y="480"/>
                  </a:cubicBezTo>
                  <a:cubicBezTo>
                    <a:pt x="183" y="498"/>
                    <a:pt x="330" y="585"/>
                    <a:pt x="417" y="585"/>
                  </a:cubicBezTo>
                  <a:cubicBezTo>
                    <a:pt x="596" y="585"/>
                    <a:pt x="596" y="585"/>
                    <a:pt x="596" y="585"/>
                  </a:cubicBezTo>
                  <a:cubicBezTo>
                    <a:pt x="642" y="585"/>
                    <a:pt x="688" y="574"/>
                    <a:pt x="729" y="553"/>
                  </a:cubicBezTo>
                  <a:cubicBezTo>
                    <a:pt x="925" y="454"/>
                    <a:pt x="925" y="454"/>
                    <a:pt x="925" y="454"/>
                  </a:cubicBezTo>
                  <a:lnTo>
                    <a:pt x="916" y="435"/>
                  </a:lnTo>
                  <a:close/>
                  <a:moveTo>
                    <a:pt x="710" y="516"/>
                  </a:moveTo>
                  <a:cubicBezTo>
                    <a:pt x="675" y="534"/>
                    <a:pt x="636" y="543"/>
                    <a:pt x="596" y="543"/>
                  </a:cubicBezTo>
                  <a:cubicBezTo>
                    <a:pt x="417" y="543"/>
                    <a:pt x="417" y="543"/>
                    <a:pt x="417" y="543"/>
                  </a:cubicBezTo>
                  <a:cubicBezTo>
                    <a:pt x="348" y="543"/>
                    <a:pt x="216" y="469"/>
                    <a:pt x="170" y="441"/>
                  </a:cubicBezTo>
                  <a:cubicBezTo>
                    <a:pt x="165" y="438"/>
                    <a:pt x="165" y="438"/>
                    <a:pt x="165" y="438"/>
                  </a:cubicBezTo>
                  <a:cubicBezTo>
                    <a:pt x="42" y="438"/>
                    <a:pt x="42" y="438"/>
                    <a:pt x="42" y="438"/>
                  </a:cubicBezTo>
                  <a:cubicBezTo>
                    <a:pt x="42" y="328"/>
                    <a:pt x="42" y="328"/>
                    <a:pt x="42" y="328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244" y="309"/>
                    <a:pt x="244" y="309"/>
                    <a:pt x="244" y="309"/>
                  </a:cubicBezTo>
                  <a:cubicBezTo>
                    <a:pt x="279" y="309"/>
                    <a:pt x="314" y="321"/>
                    <a:pt x="342" y="342"/>
                  </a:cubicBezTo>
                  <a:cubicBezTo>
                    <a:pt x="417" y="422"/>
                    <a:pt x="417" y="422"/>
                    <a:pt x="417" y="422"/>
                  </a:cubicBezTo>
                  <a:cubicBezTo>
                    <a:pt x="474" y="422"/>
                    <a:pt x="474" y="422"/>
                    <a:pt x="474" y="422"/>
                  </a:cubicBezTo>
                  <a:cubicBezTo>
                    <a:pt x="503" y="422"/>
                    <a:pt x="527" y="442"/>
                    <a:pt x="534" y="469"/>
                  </a:cubicBezTo>
                  <a:cubicBezTo>
                    <a:pt x="396" y="469"/>
                    <a:pt x="396" y="469"/>
                    <a:pt x="396" y="469"/>
                  </a:cubicBezTo>
                  <a:cubicBezTo>
                    <a:pt x="273" y="375"/>
                    <a:pt x="273" y="375"/>
                    <a:pt x="273" y="375"/>
                  </a:cubicBezTo>
                  <a:cubicBezTo>
                    <a:pt x="236" y="375"/>
                    <a:pt x="236" y="375"/>
                    <a:pt x="236" y="375"/>
                  </a:cubicBezTo>
                  <a:cubicBezTo>
                    <a:pt x="236" y="417"/>
                    <a:pt x="236" y="417"/>
                    <a:pt x="236" y="417"/>
                  </a:cubicBezTo>
                  <a:cubicBezTo>
                    <a:pt x="259" y="417"/>
                    <a:pt x="259" y="417"/>
                    <a:pt x="259" y="417"/>
                  </a:cubicBezTo>
                  <a:cubicBezTo>
                    <a:pt x="381" y="511"/>
                    <a:pt x="381" y="511"/>
                    <a:pt x="381" y="511"/>
                  </a:cubicBezTo>
                  <a:cubicBezTo>
                    <a:pt x="578" y="511"/>
                    <a:pt x="578" y="511"/>
                    <a:pt x="578" y="511"/>
                  </a:cubicBezTo>
                  <a:cubicBezTo>
                    <a:pt x="578" y="485"/>
                    <a:pt x="578" y="485"/>
                    <a:pt x="578" y="485"/>
                  </a:cubicBezTo>
                  <a:cubicBezTo>
                    <a:pt x="578" y="484"/>
                    <a:pt x="578" y="482"/>
                    <a:pt x="578" y="480"/>
                  </a:cubicBezTo>
                  <a:cubicBezTo>
                    <a:pt x="625" y="484"/>
                    <a:pt x="625" y="484"/>
                    <a:pt x="625" y="484"/>
                  </a:cubicBezTo>
                  <a:cubicBezTo>
                    <a:pt x="780" y="415"/>
                    <a:pt x="780" y="415"/>
                    <a:pt x="780" y="415"/>
                  </a:cubicBezTo>
                  <a:cubicBezTo>
                    <a:pt x="781" y="415"/>
                    <a:pt x="781" y="415"/>
                    <a:pt x="781" y="415"/>
                  </a:cubicBezTo>
                  <a:cubicBezTo>
                    <a:pt x="800" y="405"/>
                    <a:pt x="818" y="403"/>
                    <a:pt x="833" y="408"/>
                  </a:cubicBezTo>
                  <a:cubicBezTo>
                    <a:pt x="846" y="412"/>
                    <a:pt x="858" y="421"/>
                    <a:pt x="868" y="436"/>
                  </a:cubicBezTo>
                  <a:lnTo>
                    <a:pt x="710" y="516"/>
                  </a:lnTo>
                  <a:close/>
                  <a:moveTo>
                    <a:pt x="348" y="200"/>
                  </a:moveTo>
                  <a:cubicBezTo>
                    <a:pt x="306" y="200"/>
                    <a:pt x="306" y="200"/>
                    <a:pt x="306" y="200"/>
                  </a:cubicBezTo>
                  <a:cubicBezTo>
                    <a:pt x="306" y="126"/>
                    <a:pt x="306" y="126"/>
                    <a:pt x="306" y="126"/>
                  </a:cubicBezTo>
                  <a:cubicBezTo>
                    <a:pt x="348" y="126"/>
                    <a:pt x="348" y="126"/>
                    <a:pt x="348" y="126"/>
                  </a:cubicBezTo>
                  <a:lnTo>
                    <a:pt x="348" y="200"/>
                  </a:lnTo>
                  <a:close/>
                  <a:moveTo>
                    <a:pt x="348" y="52"/>
                  </a:moveTo>
                  <a:cubicBezTo>
                    <a:pt x="306" y="52"/>
                    <a:pt x="306" y="52"/>
                    <a:pt x="306" y="52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42"/>
                    <a:pt x="359" y="42"/>
                    <a:pt x="359" y="42"/>
                  </a:cubicBezTo>
                  <a:cubicBezTo>
                    <a:pt x="348" y="42"/>
                    <a:pt x="348" y="42"/>
                    <a:pt x="348" y="42"/>
                  </a:cubicBezTo>
                  <a:lnTo>
                    <a:pt x="348" y="52"/>
                  </a:lnTo>
                  <a:close/>
                  <a:moveTo>
                    <a:pt x="594" y="42"/>
                  </a:moveTo>
                  <a:cubicBezTo>
                    <a:pt x="535" y="42"/>
                    <a:pt x="535" y="42"/>
                    <a:pt x="535" y="42"/>
                  </a:cubicBezTo>
                  <a:cubicBezTo>
                    <a:pt x="535" y="0"/>
                    <a:pt x="535" y="0"/>
                    <a:pt x="535" y="0"/>
                  </a:cubicBezTo>
                  <a:cubicBezTo>
                    <a:pt x="594" y="0"/>
                    <a:pt x="594" y="0"/>
                    <a:pt x="594" y="0"/>
                  </a:cubicBezTo>
                  <a:lnTo>
                    <a:pt x="594" y="42"/>
                  </a:lnTo>
                  <a:close/>
                  <a:moveTo>
                    <a:pt x="476" y="42"/>
                  </a:moveTo>
                  <a:cubicBezTo>
                    <a:pt x="417" y="42"/>
                    <a:pt x="417" y="42"/>
                    <a:pt x="417" y="42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76" y="0"/>
                    <a:pt x="476" y="0"/>
                    <a:pt x="476" y="0"/>
                  </a:cubicBezTo>
                  <a:lnTo>
                    <a:pt x="476" y="42"/>
                  </a:lnTo>
                  <a:close/>
                  <a:moveTo>
                    <a:pt x="663" y="42"/>
                  </a:moveTo>
                  <a:cubicBezTo>
                    <a:pt x="653" y="42"/>
                    <a:pt x="653" y="42"/>
                    <a:pt x="653" y="42"/>
                  </a:cubicBezTo>
                  <a:cubicBezTo>
                    <a:pt x="653" y="0"/>
                    <a:pt x="653" y="0"/>
                    <a:pt x="653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05" y="52"/>
                    <a:pt x="705" y="52"/>
                    <a:pt x="705" y="52"/>
                  </a:cubicBezTo>
                  <a:cubicBezTo>
                    <a:pt x="663" y="52"/>
                    <a:pt x="663" y="52"/>
                    <a:pt x="663" y="52"/>
                  </a:cubicBezTo>
                  <a:lnTo>
                    <a:pt x="663" y="42"/>
                  </a:lnTo>
                  <a:close/>
                  <a:moveTo>
                    <a:pt x="705" y="170"/>
                  </a:moveTo>
                  <a:cubicBezTo>
                    <a:pt x="663" y="170"/>
                    <a:pt x="663" y="170"/>
                    <a:pt x="663" y="170"/>
                  </a:cubicBezTo>
                  <a:cubicBezTo>
                    <a:pt x="663" y="111"/>
                    <a:pt x="663" y="111"/>
                    <a:pt x="663" y="111"/>
                  </a:cubicBezTo>
                  <a:cubicBezTo>
                    <a:pt x="705" y="111"/>
                    <a:pt x="705" y="111"/>
                    <a:pt x="705" y="111"/>
                  </a:cubicBezTo>
                  <a:lnTo>
                    <a:pt x="705" y="170"/>
                  </a:lnTo>
                  <a:close/>
                  <a:moveTo>
                    <a:pt x="663" y="229"/>
                  </a:moveTo>
                  <a:cubicBezTo>
                    <a:pt x="705" y="229"/>
                    <a:pt x="705" y="229"/>
                    <a:pt x="705" y="229"/>
                  </a:cubicBezTo>
                  <a:cubicBezTo>
                    <a:pt x="705" y="288"/>
                    <a:pt x="705" y="288"/>
                    <a:pt x="705" y="288"/>
                  </a:cubicBezTo>
                  <a:cubicBezTo>
                    <a:pt x="663" y="288"/>
                    <a:pt x="663" y="288"/>
                    <a:pt x="663" y="288"/>
                  </a:cubicBezTo>
                  <a:lnTo>
                    <a:pt x="663" y="229"/>
                  </a:lnTo>
                  <a:close/>
                  <a:moveTo>
                    <a:pt x="705" y="399"/>
                  </a:moveTo>
                  <a:cubicBezTo>
                    <a:pt x="653" y="399"/>
                    <a:pt x="653" y="399"/>
                    <a:pt x="653" y="399"/>
                  </a:cubicBezTo>
                  <a:cubicBezTo>
                    <a:pt x="653" y="357"/>
                    <a:pt x="653" y="357"/>
                    <a:pt x="653" y="357"/>
                  </a:cubicBezTo>
                  <a:cubicBezTo>
                    <a:pt x="663" y="357"/>
                    <a:pt x="663" y="357"/>
                    <a:pt x="663" y="357"/>
                  </a:cubicBezTo>
                  <a:cubicBezTo>
                    <a:pt x="663" y="347"/>
                    <a:pt x="663" y="347"/>
                    <a:pt x="663" y="347"/>
                  </a:cubicBezTo>
                  <a:cubicBezTo>
                    <a:pt x="705" y="347"/>
                    <a:pt x="705" y="347"/>
                    <a:pt x="705" y="347"/>
                  </a:cubicBezTo>
                  <a:lnTo>
                    <a:pt x="705" y="39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83772">
                      <a:schemeClr val="tx1"/>
                    </a:gs>
                    <a:gs pos="42857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77002" y="2581550"/>
              <a:ext cx="2720319" cy="747289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Web </a:t>
              </a:r>
              <a:b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and mobile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4636" y="3522453"/>
              <a:ext cx="2720319" cy="517065"/>
            </a:xfrm>
            <a:prstGeom prst="rect">
              <a:avLst/>
            </a:prstGeom>
            <a:noFill/>
          </p:spPr>
          <p:txBody>
            <a:bodyPr wrap="square" lIns="639989" tIns="146283" rIns="182854" bIns="146283" rtlCol="0">
              <a:sp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772">
                        <a:schemeClr val="tx1"/>
                      </a:gs>
                      <a:gs pos="42857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Microservices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573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333962" y="478636"/>
            <a:ext cx="656923" cy="656923"/>
            <a:chOff x="457580" y="2611033"/>
            <a:chExt cx="657017" cy="657017"/>
          </a:xfrm>
        </p:grpSpPr>
        <p:sp>
          <p:nvSpPr>
            <p:cNvPr id="40" name="Oval 39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204570" y="1668719"/>
            <a:ext cx="3958790" cy="5028491"/>
            <a:chOff x="8204851" y="1668458"/>
            <a:chExt cx="3959352" cy="5029205"/>
          </a:xfrm>
        </p:grpSpPr>
        <p:sp>
          <p:nvSpPr>
            <p:cNvPr id="10" name="Rectangle 9"/>
            <p:cNvSpPr/>
            <p:nvPr/>
          </p:nvSpPr>
          <p:spPr bwMode="auto">
            <a:xfrm>
              <a:off x="8204851" y="1668458"/>
              <a:ext cx="3959352" cy="502920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3860">
                        <a:schemeClr val="tx1"/>
                      </a:gs>
                      <a:gs pos="78571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Operations Management Suite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8360968" y="3262594"/>
              <a:ext cx="3581987" cy="2386677"/>
              <a:chOff x="8408824" y="2897183"/>
              <a:chExt cx="3687484" cy="245697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6188" y="3109730"/>
                <a:ext cx="3292177" cy="1915761"/>
              </a:xfrm>
              <a:prstGeom prst="rect">
                <a:avLst/>
              </a:prstGeom>
            </p:spPr>
          </p:pic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 flipH="1">
                <a:off x="8408824" y="2897183"/>
                <a:ext cx="3687484" cy="2456970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82854" tIns="146283" rIns="182854" bIns="14628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240024" y="1668719"/>
            <a:ext cx="3913077" cy="5028491"/>
            <a:chOff x="4239744" y="1668458"/>
            <a:chExt cx="3913632" cy="502920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239744" y="1668458"/>
              <a:ext cx="3913632" cy="502920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3860">
                        <a:schemeClr val="tx1"/>
                      </a:gs>
                      <a:gs pos="78571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Application </a:t>
              </a:r>
              <a:b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3860">
                        <a:schemeClr val="tx1"/>
                      </a:gs>
                      <a:gs pos="78571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3860">
                        <a:schemeClr val="tx1"/>
                      </a:gs>
                      <a:gs pos="78571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Insights</a:t>
              </a:r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4395861" y="3262594"/>
              <a:ext cx="3581987" cy="2386677"/>
              <a:chOff x="4374238" y="2897183"/>
              <a:chExt cx="3687484" cy="2456970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0881" y="3106740"/>
                <a:ext cx="3288099" cy="2227260"/>
              </a:xfrm>
              <a:prstGeom prst="rect">
                <a:avLst/>
              </a:prstGeom>
            </p:spPr>
          </p:pic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 flipH="1">
                <a:off x="4374238" y="2897183"/>
                <a:ext cx="3687484" cy="2456970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82854" tIns="146283" rIns="182854" bIns="14628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75481" y="1668719"/>
            <a:ext cx="3913077" cy="5028491"/>
            <a:chOff x="274638" y="1668458"/>
            <a:chExt cx="3913632" cy="5029205"/>
          </a:xfrm>
        </p:grpSpPr>
        <p:sp>
          <p:nvSpPr>
            <p:cNvPr id="9" name="Rectangle 8"/>
            <p:cNvSpPr/>
            <p:nvPr/>
          </p:nvSpPr>
          <p:spPr bwMode="auto">
            <a:xfrm>
              <a:off x="274638" y="1668458"/>
              <a:ext cx="3913632" cy="502920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2597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30" normalizeH="0" baseline="0" noProof="0" dirty="0">
                  <a:ln w="3175">
                    <a:noFill/>
                  </a:ln>
                  <a:gradFill>
                    <a:gsLst>
                      <a:gs pos="93860">
                        <a:schemeClr val="tx1"/>
                      </a:gs>
                      <a:gs pos="78571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Azure Portal</a:t>
              </a:r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430755" y="3262594"/>
              <a:ext cx="3581987" cy="2386677"/>
              <a:chOff x="329539" y="2905390"/>
              <a:chExt cx="3687484" cy="2456970"/>
            </a:xfrm>
          </p:grpSpPr>
          <p:sp>
            <p:nvSpPr>
              <p:cNvPr id="144" name="Freeform 143"/>
              <p:cNvSpPr>
                <a:spLocks/>
              </p:cNvSpPr>
              <p:nvPr/>
            </p:nvSpPr>
            <p:spPr bwMode="auto">
              <a:xfrm flipH="1">
                <a:off x="329539" y="2905390"/>
                <a:ext cx="3687484" cy="2456970"/>
              </a:xfrm>
              <a:custGeom>
                <a:avLst/>
                <a:gdLst>
                  <a:gd name="connsiteX0" fmla="*/ 3144928 w 3324602"/>
                  <a:gd name="connsiteY0" fmla="*/ 192735 h 2215183"/>
                  <a:gd name="connsiteX1" fmla="*/ 3144928 w 3324602"/>
                  <a:gd name="connsiteY1" fmla="*/ 1868111 h 2215183"/>
                  <a:gd name="connsiteX2" fmla="*/ 179673 w 3324602"/>
                  <a:gd name="connsiteY2" fmla="*/ 1868111 h 2215183"/>
                  <a:gd name="connsiteX3" fmla="*/ 179673 w 3324602"/>
                  <a:gd name="connsiteY3" fmla="*/ 192735 h 2215183"/>
                  <a:gd name="connsiteX4" fmla="*/ 3191157 w 3324602"/>
                  <a:gd name="connsiteY4" fmla="*/ 0 h 2215183"/>
                  <a:gd name="connsiteX5" fmla="*/ 133446 w 3324602"/>
                  <a:gd name="connsiteY5" fmla="*/ 0 h 2215183"/>
                  <a:gd name="connsiteX6" fmla="*/ 0 w 3324602"/>
                  <a:gd name="connsiteY6" fmla="*/ 133207 h 2215183"/>
                  <a:gd name="connsiteX7" fmla="*/ 0 w 3324602"/>
                  <a:gd name="connsiteY7" fmla="*/ 2080332 h 2215183"/>
                  <a:gd name="connsiteX8" fmla="*/ 133446 w 3324602"/>
                  <a:gd name="connsiteY8" fmla="*/ 2215183 h 2215183"/>
                  <a:gd name="connsiteX9" fmla="*/ 3191157 w 3324602"/>
                  <a:gd name="connsiteY9" fmla="*/ 2215183 h 2215183"/>
                  <a:gd name="connsiteX10" fmla="*/ 3324602 w 3324602"/>
                  <a:gd name="connsiteY10" fmla="*/ 2080332 h 2215183"/>
                  <a:gd name="connsiteX11" fmla="*/ 3324602 w 3324602"/>
                  <a:gd name="connsiteY11" fmla="*/ 133207 h 2215183"/>
                  <a:gd name="connsiteX12" fmla="*/ 3191157 w 3324602"/>
                  <a:gd name="connsiteY12" fmla="*/ 0 h 221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24602" h="2215183">
                    <a:moveTo>
                      <a:pt x="3144928" y="192735"/>
                    </a:moveTo>
                    <a:lnTo>
                      <a:pt x="3144928" y="1868111"/>
                    </a:lnTo>
                    <a:lnTo>
                      <a:pt x="179673" y="1868111"/>
                    </a:lnTo>
                    <a:lnTo>
                      <a:pt x="179673" y="192735"/>
                    </a:lnTo>
                    <a:close/>
                    <a:moveTo>
                      <a:pt x="3191157" y="0"/>
                    </a:moveTo>
                    <a:cubicBezTo>
                      <a:pt x="133446" y="0"/>
                      <a:pt x="133446" y="0"/>
                      <a:pt x="133446" y="0"/>
                    </a:cubicBezTo>
                    <a:cubicBezTo>
                      <a:pt x="59309" y="0"/>
                      <a:pt x="0" y="59203"/>
                      <a:pt x="0" y="133207"/>
                    </a:cubicBezTo>
                    <a:cubicBezTo>
                      <a:pt x="0" y="2080332"/>
                      <a:pt x="0" y="2080332"/>
                      <a:pt x="0" y="2080332"/>
                    </a:cubicBezTo>
                    <a:cubicBezTo>
                      <a:pt x="0" y="2154335"/>
                      <a:pt x="59309" y="2215183"/>
                      <a:pt x="133446" y="2215183"/>
                    </a:cubicBezTo>
                    <a:cubicBezTo>
                      <a:pt x="3191157" y="2215183"/>
                      <a:pt x="3191157" y="2215183"/>
                      <a:pt x="3191157" y="2215183"/>
                    </a:cubicBezTo>
                    <a:cubicBezTo>
                      <a:pt x="3265293" y="2215183"/>
                      <a:pt x="3324602" y="2154335"/>
                      <a:pt x="3324602" y="2080332"/>
                    </a:cubicBezTo>
                    <a:cubicBezTo>
                      <a:pt x="3324602" y="133207"/>
                      <a:pt x="3324602" y="133207"/>
                      <a:pt x="3324602" y="133207"/>
                    </a:cubicBezTo>
                    <a:cubicBezTo>
                      <a:pt x="3324602" y="59203"/>
                      <a:pt x="3265293" y="0"/>
                      <a:pt x="31911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82854" tIns="146283" rIns="182854" bIns="14628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73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530935" y="3117731"/>
                <a:ext cx="3308805" cy="1861241"/>
                <a:chOff x="522370" y="3075602"/>
                <a:chExt cx="3221488" cy="179929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876" b="23407"/>
                <a:stretch/>
              </p:blipFill>
              <p:spPr>
                <a:xfrm>
                  <a:off x="522370" y="3075602"/>
                  <a:ext cx="471730" cy="1799293"/>
                </a:xfrm>
                <a:prstGeom prst="rect">
                  <a:avLst/>
                </a:prstGeom>
              </p:spPr>
            </p:pic>
            <p:grpSp>
              <p:nvGrpSpPr>
                <p:cNvPr id="7" name="Group 6"/>
                <p:cNvGrpSpPr/>
                <p:nvPr/>
              </p:nvGrpSpPr>
              <p:grpSpPr>
                <a:xfrm>
                  <a:off x="990711" y="3075602"/>
                  <a:ext cx="2753147" cy="1799292"/>
                  <a:chOff x="3910748" y="3287864"/>
                  <a:chExt cx="2923831" cy="1912158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673" t="14130" r="11305" b="25058"/>
                  <a:stretch/>
                </p:blipFill>
                <p:spPr>
                  <a:xfrm>
                    <a:off x="3910748" y="3287864"/>
                    <a:ext cx="2923831" cy="1912158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546" t="74814" r="63085" b="10396"/>
                  <a:stretch/>
                </p:blipFill>
                <p:spPr>
                  <a:xfrm>
                    <a:off x="5371638" y="4231965"/>
                    <a:ext cx="1431655" cy="763128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 5"/>
                  <p:cNvSpPr/>
                  <p:nvPr/>
                </p:nvSpPr>
                <p:spPr bwMode="auto">
                  <a:xfrm>
                    <a:off x="5387703" y="4981303"/>
                    <a:ext cx="1367246" cy="1770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50846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48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95731"/>
            <a:ext cx="11887878" cy="917444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Manage applications proactively</a:t>
            </a:r>
          </a:p>
        </p:txBody>
      </p:sp>
    </p:spTree>
    <p:extLst>
      <p:ext uri="{BB962C8B-B14F-4D97-AF65-F5344CB8AC3E}">
        <p14:creationId xmlns:p14="http://schemas.microsoft.com/office/powerpoint/2010/main" val="29990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 bwMode="auto">
          <a:xfrm>
            <a:off x="883" y="496"/>
            <a:ext cx="12434711" cy="1587786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11333962" y="478636"/>
            <a:ext cx="656923" cy="656923"/>
            <a:chOff x="457580" y="2611033"/>
            <a:chExt cx="657017" cy="657017"/>
          </a:xfrm>
        </p:grpSpPr>
        <p:sp>
          <p:nvSpPr>
            <p:cNvPr id="101" name="Oval 100"/>
            <p:cNvSpPr/>
            <p:nvPr/>
          </p:nvSpPr>
          <p:spPr bwMode="auto">
            <a:xfrm>
              <a:off x="457580" y="2611033"/>
              <a:ext cx="657017" cy="657017"/>
            </a:xfrm>
            <a:prstGeom prst="ellipse">
              <a:avLst/>
            </a:prstGeom>
            <a:solidFill>
              <a:srgbClr val="00188F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" name="Freeform 13"/>
            <p:cNvSpPr>
              <a:spLocks noChangeAspect="1" noEditPoints="1"/>
            </p:cNvSpPr>
            <p:nvPr/>
          </p:nvSpPr>
          <p:spPr bwMode="auto">
            <a:xfrm>
              <a:off x="618566" y="2798123"/>
              <a:ext cx="335044" cy="232037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Deliver native mobile apps seamlessly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275482" y="1771187"/>
            <a:ext cx="11887878" cy="501324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08" tIns="182854" rIns="365708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59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-10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Segoe UI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921437" y="2621645"/>
            <a:ext cx="6906285" cy="3930921"/>
            <a:chOff x="579437" y="1145432"/>
            <a:chExt cx="10210800" cy="5811787"/>
          </a:xfrm>
        </p:grpSpPr>
        <p:sp>
          <p:nvSpPr>
            <p:cNvPr id="95" name="Right Arrow 94"/>
            <p:cNvSpPr/>
            <p:nvPr/>
          </p:nvSpPr>
          <p:spPr>
            <a:xfrm rot="16200000">
              <a:off x="1551351" y="4233503"/>
              <a:ext cx="1736782" cy="288000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4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96" name="Bent Arrow 95"/>
            <p:cNvSpPr/>
            <p:nvPr/>
          </p:nvSpPr>
          <p:spPr>
            <a:xfrm rot="10800000">
              <a:off x="3021733" y="3320227"/>
              <a:ext cx="6903678" cy="2403864"/>
            </a:xfrm>
            <a:prstGeom prst="bentArrow">
              <a:avLst>
                <a:gd name="adj1" fmla="val 4873"/>
                <a:gd name="adj2" fmla="val 8600"/>
                <a:gd name="adj3" fmla="val 13322"/>
                <a:gd name="adj4" fmla="val 2947"/>
              </a:avLst>
            </a:prstGeom>
            <a:solidFill>
              <a:schemeClr val="accent4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97" name="Rounded Rectangle 96"/>
            <p:cNvSpPr/>
            <p:nvPr/>
          </p:nvSpPr>
          <p:spPr bwMode="auto">
            <a:xfrm>
              <a:off x="2058820" y="4184015"/>
              <a:ext cx="721843" cy="721843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 bwMode="auto">
            <a:xfrm>
              <a:off x="1216575" y="4184015"/>
              <a:ext cx="721843" cy="721843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" name="Right Arrow 102"/>
            <p:cNvSpPr/>
            <p:nvPr/>
          </p:nvSpPr>
          <p:spPr>
            <a:xfrm rot="16200000">
              <a:off x="709105" y="4233503"/>
              <a:ext cx="1736782" cy="288000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4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04" name="Right Arrow 103"/>
            <p:cNvSpPr/>
            <p:nvPr/>
          </p:nvSpPr>
          <p:spPr>
            <a:xfrm>
              <a:off x="2888139" y="2110190"/>
              <a:ext cx="1772730" cy="1042079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4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05" name="Right Arrow 104"/>
            <p:cNvSpPr/>
            <p:nvPr/>
          </p:nvSpPr>
          <p:spPr>
            <a:xfrm>
              <a:off x="5348862" y="2110190"/>
              <a:ext cx="1811050" cy="1042079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4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06" name="Right Arrow 105"/>
            <p:cNvSpPr/>
            <p:nvPr/>
          </p:nvSpPr>
          <p:spPr>
            <a:xfrm>
              <a:off x="7795589" y="2110190"/>
              <a:ext cx="1128250" cy="1042079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4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1513" y="1169611"/>
              <a:ext cx="2874406" cy="674762"/>
            </a:xfrm>
            <a:prstGeom prst="rect">
              <a:avLst/>
            </a:prstGeom>
          </p:spPr>
          <p:txBody>
            <a:bodyPr vert="horz" wrap="square" lIns="93247" tIns="93247" rIns="93247" bIns="93247" rtlCol="0" anchor="ctr">
              <a:noAutofit/>
            </a:bodyPr>
            <a:lstStyle/>
            <a:p>
              <a:pPr marL="237961" marR="0" lvl="0" indent="-237961" algn="ct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Code Repository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863694" y="4208150"/>
              <a:ext cx="1709773" cy="721842"/>
            </a:xfrm>
            <a:prstGeom prst="rect">
              <a:avLst/>
            </a:prstGeom>
          </p:spPr>
          <p:txBody>
            <a:bodyPr vert="horz" wrap="square" lIns="93247" tIns="93247" rIns="93247" bIns="93247" rtlCol="0" anchor="ctr">
              <a:noAutofit/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Backlog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295224" y="1145432"/>
              <a:ext cx="2451635" cy="720880"/>
            </a:xfrm>
            <a:prstGeom prst="rect">
              <a:avLst/>
            </a:prstGeom>
          </p:spPr>
          <p:txBody>
            <a:bodyPr vert="horz" wrap="square" lIns="93247" tIns="93247" rIns="93247" bIns="93247" rtlCol="0" anchor="ctr">
              <a:noAutofit/>
            </a:bodyPr>
            <a:lstStyle/>
            <a:p>
              <a:pPr marL="237961" marR="0" lvl="0" indent="-237961" algn="ct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Build + Deploy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325925" y="5594569"/>
              <a:ext cx="3435365" cy="388585"/>
            </a:xfrm>
            <a:prstGeom prst="rect">
              <a:avLst/>
            </a:prstGeom>
          </p:spPr>
          <p:txBody>
            <a:bodyPr vert="horz" wrap="square" lIns="93247" tIns="93247" rIns="93247" bIns="93247" rtlCol="0" anchor="ctr">
              <a:noAutofit/>
            </a:bodyPr>
            <a:lstStyle/>
            <a:p>
              <a:pPr marL="0" marR="0" lvl="0" indent="0" algn="ct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32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Monitor and improve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244343" y="1877038"/>
              <a:ext cx="1632056" cy="1632056"/>
            </a:xfrm>
            <a:prstGeom prst="roundRect">
              <a:avLst>
                <a:gd name="adj" fmla="val 5783"/>
              </a:avLst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033" y="4233113"/>
              <a:ext cx="565085" cy="591368"/>
            </a:xfrm>
            <a:prstGeom prst="rect">
              <a:avLst/>
            </a:prstGeom>
          </p:spPr>
        </p:pic>
        <p:sp>
          <p:nvSpPr>
            <p:cNvPr id="113" name="Rounded Rectangle 112"/>
            <p:cNvSpPr/>
            <p:nvPr/>
          </p:nvSpPr>
          <p:spPr>
            <a:xfrm>
              <a:off x="3716168" y="1877038"/>
              <a:ext cx="1632056" cy="1632056"/>
            </a:xfrm>
            <a:prstGeom prst="roundRect">
              <a:avLst>
                <a:gd name="adj" fmla="val 5783"/>
              </a:avLst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3280" y="4233113"/>
              <a:ext cx="565085" cy="591368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1290" y="4686668"/>
              <a:ext cx="2276347" cy="1662577"/>
            </a:xfrm>
            <a:prstGeom prst="rect">
              <a:avLst/>
            </a:prstGeom>
          </p:spPr>
        </p:pic>
        <p:grpSp>
          <p:nvGrpSpPr>
            <p:cNvPr id="117" name="Group 116"/>
            <p:cNvGrpSpPr/>
            <p:nvPr/>
          </p:nvGrpSpPr>
          <p:grpSpPr>
            <a:xfrm>
              <a:off x="1417637" y="2121694"/>
              <a:ext cx="1208943" cy="1150980"/>
              <a:chOff x="1628786" y="2094289"/>
              <a:chExt cx="1185346" cy="1128515"/>
            </a:xfrm>
          </p:grpSpPr>
          <p:pic>
            <p:nvPicPr>
              <p:cNvPr id="187" name="Picture 18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8786" y="2588363"/>
                <a:ext cx="455690" cy="634441"/>
              </a:xfrm>
              <a:prstGeom prst="rect">
                <a:avLst/>
              </a:prstGeom>
            </p:spPr>
          </p:pic>
          <p:pic>
            <p:nvPicPr>
              <p:cNvPr id="189" name="Picture 18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6926" y="2094289"/>
                <a:ext cx="727206" cy="725111"/>
              </a:xfrm>
              <a:prstGeom prst="rect">
                <a:avLst/>
              </a:prstGeom>
            </p:spPr>
          </p:pic>
        </p:grp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10155" y="2110189"/>
              <a:ext cx="1243471" cy="1042178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5543560" y="1166810"/>
              <a:ext cx="2985023" cy="732518"/>
            </a:xfrm>
            <a:prstGeom prst="rect">
              <a:avLst/>
            </a:prstGeom>
          </p:spPr>
          <p:txBody>
            <a:bodyPr vert="horz" wrap="square" lIns="93247" tIns="93247" rIns="93247" bIns="93247" rtlCol="0" anchor="ctr">
              <a:noAutofit/>
            </a:bodyPr>
            <a:lstStyle/>
            <a:p>
              <a:pPr marL="237961" marR="0" lvl="0" indent="-237961" algn="ct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Automated Testing</a:t>
              </a: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6208347" y="1877038"/>
              <a:ext cx="1632056" cy="1632056"/>
            </a:xfrm>
            <a:prstGeom prst="roundRect">
              <a:avLst>
                <a:gd name="adj" fmla="val 5783"/>
              </a:avLst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846714" y="1346122"/>
              <a:ext cx="1943523" cy="388585"/>
            </a:xfrm>
            <a:prstGeom prst="rect">
              <a:avLst/>
            </a:prstGeom>
          </p:spPr>
          <p:txBody>
            <a:bodyPr vert="horz" wrap="square" lIns="93247" tIns="93247" rIns="93247" bIns="93247" rtlCol="0" anchor="ctr">
              <a:noAutofit/>
            </a:bodyPr>
            <a:lstStyle/>
            <a:p>
              <a:pPr marL="237961" marR="0" lvl="0" indent="-237961" algn="ct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Segoe UI" pitchFamily="34" charset="0"/>
                  <a:cs typeface="Segoe UI Semilight" panose="020B0402040204020203" pitchFamily="34" charset="0"/>
                </a:rPr>
                <a:t>User Testing</a:t>
              </a: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9002448" y="1877038"/>
              <a:ext cx="1632056" cy="1632056"/>
            </a:xfrm>
            <a:prstGeom prst="roundRect">
              <a:avLst>
                <a:gd name="adj" fmla="val 5783"/>
              </a:avLst>
            </a:prstGeom>
            <a:solidFill>
              <a:srgbClr val="50505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3247" tIns="93247" rIns="93247" bIns="9324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0269" y="2191775"/>
              <a:ext cx="1004562" cy="1002582"/>
            </a:xfrm>
            <a:prstGeom prst="rect">
              <a:avLst/>
            </a:prstGeom>
          </p:spPr>
        </p:pic>
        <p:grpSp>
          <p:nvGrpSpPr>
            <p:cNvPr id="129" name="Group 128"/>
            <p:cNvGrpSpPr/>
            <p:nvPr/>
          </p:nvGrpSpPr>
          <p:grpSpPr>
            <a:xfrm>
              <a:off x="4379774" y="3112294"/>
              <a:ext cx="1686063" cy="695545"/>
              <a:chOff x="4633536" y="3025775"/>
              <a:chExt cx="1686302" cy="695644"/>
            </a:xfrm>
          </p:grpSpPr>
          <p:sp>
            <p:nvSpPr>
              <p:cNvPr id="166" name="AutoShape 30"/>
              <p:cNvSpPr>
                <a:spLocks noChangeAspect="1" noChangeArrowheads="1" noTextEdit="1"/>
              </p:cNvSpPr>
              <p:nvPr/>
            </p:nvSpPr>
            <p:spPr bwMode="auto">
              <a:xfrm>
                <a:off x="5151438" y="3025775"/>
                <a:ext cx="1168400" cy="560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67" name="Rectangle 39"/>
              <p:cNvSpPr>
                <a:spLocks noChangeArrowheads="1"/>
              </p:cNvSpPr>
              <p:nvPr/>
            </p:nvSpPr>
            <p:spPr bwMode="auto">
              <a:xfrm>
                <a:off x="5389563" y="3027363"/>
                <a:ext cx="754063" cy="512763"/>
              </a:xfrm>
              <a:prstGeom prst="rect">
                <a:avLst/>
              </a:pr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68" name="Oval 40"/>
              <p:cNvSpPr>
                <a:spLocks noChangeArrowheads="1"/>
              </p:cNvSpPr>
              <p:nvPr/>
            </p:nvSpPr>
            <p:spPr bwMode="auto">
              <a:xfrm>
                <a:off x="5759451" y="3038475"/>
                <a:ext cx="12700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70" name="Rectangle 41"/>
              <p:cNvSpPr>
                <a:spLocks noChangeArrowheads="1"/>
              </p:cNvSpPr>
              <p:nvPr/>
            </p:nvSpPr>
            <p:spPr bwMode="auto">
              <a:xfrm>
                <a:off x="5414963" y="3067050"/>
                <a:ext cx="703263" cy="45085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71" name="Freeform 42"/>
              <p:cNvSpPr>
                <a:spLocks/>
              </p:cNvSpPr>
              <p:nvPr/>
            </p:nvSpPr>
            <p:spPr bwMode="auto">
              <a:xfrm>
                <a:off x="5272088" y="3548063"/>
                <a:ext cx="973138" cy="39688"/>
              </a:xfrm>
              <a:custGeom>
                <a:avLst/>
                <a:gdLst>
                  <a:gd name="T0" fmla="*/ 0 w 449"/>
                  <a:gd name="T1" fmla="*/ 0 h 18"/>
                  <a:gd name="T2" fmla="*/ 0 w 449"/>
                  <a:gd name="T3" fmla="*/ 1 h 18"/>
                  <a:gd name="T4" fmla="*/ 17 w 449"/>
                  <a:gd name="T5" fmla="*/ 18 h 18"/>
                  <a:gd name="T6" fmla="*/ 433 w 449"/>
                  <a:gd name="T7" fmla="*/ 18 h 18"/>
                  <a:gd name="T8" fmla="*/ 449 w 449"/>
                  <a:gd name="T9" fmla="*/ 1 h 18"/>
                  <a:gd name="T10" fmla="*/ 449 w 449"/>
                  <a:gd name="T11" fmla="*/ 0 h 18"/>
                  <a:gd name="T12" fmla="*/ 0 w 44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18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8" y="18"/>
                      <a:pt x="17" y="18"/>
                    </a:cubicBezTo>
                    <a:cubicBezTo>
                      <a:pt x="433" y="18"/>
                      <a:pt x="433" y="18"/>
                      <a:pt x="433" y="18"/>
                    </a:cubicBezTo>
                    <a:cubicBezTo>
                      <a:pt x="442" y="18"/>
                      <a:pt x="449" y="10"/>
                      <a:pt x="449" y="1"/>
                    </a:cubicBezTo>
                    <a:cubicBezTo>
                      <a:pt x="449" y="0"/>
                      <a:pt x="449" y="0"/>
                      <a:pt x="4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75" name="Freeform 47"/>
              <p:cNvSpPr>
                <a:spLocks/>
              </p:cNvSpPr>
              <p:nvPr/>
            </p:nvSpPr>
            <p:spPr bwMode="auto">
              <a:xfrm>
                <a:off x="5635626" y="3194050"/>
                <a:ext cx="254000" cy="228600"/>
              </a:xfrm>
              <a:custGeom>
                <a:avLst/>
                <a:gdLst>
                  <a:gd name="T0" fmla="*/ 99 w 117"/>
                  <a:gd name="T1" fmla="*/ 40 h 105"/>
                  <a:gd name="T2" fmla="*/ 114 w 117"/>
                  <a:gd name="T3" fmla="*/ 14 h 105"/>
                  <a:gd name="T4" fmla="*/ 89 w 117"/>
                  <a:gd name="T5" fmla="*/ 1 h 105"/>
                  <a:gd name="T6" fmla="*/ 63 w 117"/>
                  <a:gd name="T7" fmla="*/ 7 h 105"/>
                  <a:gd name="T8" fmla="*/ 40 w 117"/>
                  <a:gd name="T9" fmla="*/ 1 h 105"/>
                  <a:gd name="T10" fmla="*/ 12 w 117"/>
                  <a:gd name="T11" fmla="*/ 18 h 105"/>
                  <a:gd name="T12" fmla="*/ 20 w 117"/>
                  <a:gd name="T13" fmla="*/ 87 h 105"/>
                  <a:gd name="T14" fmla="*/ 42 w 117"/>
                  <a:gd name="T15" fmla="*/ 105 h 105"/>
                  <a:gd name="T16" fmla="*/ 64 w 117"/>
                  <a:gd name="T17" fmla="*/ 99 h 105"/>
                  <a:gd name="T18" fmla="*/ 87 w 117"/>
                  <a:gd name="T19" fmla="*/ 104 h 105"/>
                  <a:gd name="T20" fmla="*/ 108 w 117"/>
                  <a:gd name="T21" fmla="*/ 88 h 105"/>
                  <a:gd name="T22" fmla="*/ 117 w 117"/>
                  <a:gd name="T23" fmla="*/ 68 h 105"/>
                  <a:gd name="T24" fmla="*/ 99 w 117"/>
                  <a:gd name="T25" fmla="*/ 4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105">
                    <a:moveTo>
                      <a:pt x="99" y="40"/>
                    </a:moveTo>
                    <a:cubicBezTo>
                      <a:pt x="99" y="23"/>
                      <a:pt x="113" y="15"/>
                      <a:pt x="114" y="14"/>
                    </a:cubicBezTo>
                    <a:cubicBezTo>
                      <a:pt x="106" y="3"/>
                      <a:pt x="93" y="1"/>
                      <a:pt x="89" y="1"/>
                    </a:cubicBezTo>
                    <a:cubicBezTo>
                      <a:pt x="78" y="0"/>
                      <a:pt x="68" y="7"/>
                      <a:pt x="63" y="7"/>
                    </a:cubicBezTo>
                    <a:cubicBezTo>
                      <a:pt x="57" y="7"/>
                      <a:pt x="49" y="1"/>
                      <a:pt x="40" y="1"/>
                    </a:cubicBezTo>
                    <a:cubicBezTo>
                      <a:pt x="28" y="1"/>
                      <a:pt x="18" y="8"/>
                      <a:pt x="12" y="18"/>
                    </a:cubicBezTo>
                    <a:cubicBezTo>
                      <a:pt x="0" y="39"/>
                      <a:pt x="9" y="70"/>
                      <a:pt x="20" y="87"/>
                    </a:cubicBezTo>
                    <a:cubicBezTo>
                      <a:pt x="26" y="96"/>
                      <a:pt x="33" y="105"/>
                      <a:pt x="42" y="105"/>
                    </a:cubicBezTo>
                    <a:cubicBezTo>
                      <a:pt x="51" y="104"/>
                      <a:pt x="54" y="99"/>
                      <a:pt x="64" y="99"/>
                    </a:cubicBezTo>
                    <a:cubicBezTo>
                      <a:pt x="75" y="99"/>
                      <a:pt x="78" y="105"/>
                      <a:pt x="87" y="104"/>
                    </a:cubicBezTo>
                    <a:cubicBezTo>
                      <a:pt x="96" y="104"/>
                      <a:pt x="102" y="96"/>
                      <a:pt x="108" y="88"/>
                    </a:cubicBezTo>
                    <a:cubicBezTo>
                      <a:pt x="115" y="78"/>
                      <a:pt x="117" y="69"/>
                      <a:pt x="117" y="68"/>
                    </a:cubicBezTo>
                    <a:cubicBezTo>
                      <a:pt x="117" y="68"/>
                      <a:pt x="99" y="61"/>
                      <a:pt x="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77" name="Freeform 48"/>
              <p:cNvSpPr>
                <a:spLocks/>
              </p:cNvSpPr>
              <p:nvPr/>
            </p:nvSpPr>
            <p:spPr bwMode="auto">
              <a:xfrm>
                <a:off x="5768976" y="3125788"/>
                <a:ext cx="61913" cy="68263"/>
              </a:xfrm>
              <a:custGeom>
                <a:avLst/>
                <a:gdLst>
                  <a:gd name="T0" fmla="*/ 21 w 29"/>
                  <a:gd name="T1" fmla="*/ 22 h 32"/>
                  <a:gd name="T2" fmla="*/ 28 w 29"/>
                  <a:gd name="T3" fmla="*/ 0 h 32"/>
                  <a:gd name="T4" fmla="*/ 8 w 29"/>
                  <a:gd name="T5" fmla="*/ 10 h 32"/>
                  <a:gd name="T6" fmla="*/ 1 w 29"/>
                  <a:gd name="T7" fmla="*/ 31 h 32"/>
                  <a:gd name="T8" fmla="*/ 21 w 29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21" y="22"/>
                    </a:moveTo>
                    <a:cubicBezTo>
                      <a:pt x="26" y="16"/>
                      <a:pt x="29" y="8"/>
                      <a:pt x="28" y="0"/>
                    </a:cubicBezTo>
                    <a:cubicBezTo>
                      <a:pt x="21" y="0"/>
                      <a:pt x="13" y="4"/>
                      <a:pt x="8" y="10"/>
                    </a:cubicBezTo>
                    <a:cubicBezTo>
                      <a:pt x="3" y="15"/>
                      <a:pt x="0" y="23"/>
                      <a:pt x="1" y="31"/>
                    </a:cubicBezTo>
                    <a:cubicBezTo>
                      <a:pt x="8" y="32"/>
                      <a:pt x="16" y="27"/>
                      <a:pt x="2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grpSp>
            <p:nvGrpSpPr>
              <p:cNvPr id="178" name="Group 177"/>
              <p:cNvGrpSpPr/>
              <p:nvPr/>
            </p:nvGrpSpPr>
            <p:grpSpPr>
              <a:xfrm>
                <a:off x="4633536" y="3161031"/>
                <a:ext cx="974725" cy="560388"/>
                <a:chOff x="4084638" y="3027363"/>
                <a:chExt cx="974725" cy="560388"/>
              </a:xfrm>
            </p:grpSpPr>
            <p:sp>
              <p:nvSpPr>
                <p:cNvPr id="179" name="Rectangle 43"/>
                <p:cNvSpPr>
                  <a:spLocks noChangeArrowheads="1"/>
                </p:cNvSpPr>
                <p:nvPr/>
              </p:nvSpPr>
              <p:spPr bwMode="auto">
                <a:xfrm>
                  <a:off x="4200526" y="3027363"/>
                  <a:ext cx="754063" cy="512763"/>
                </a:xfrm>
                <a:prstGeom prst="rect">
                  <a:avLst/>
                </a:prstGeom>
                <a:solidFill>
                  <a:srgbClr val="9F9F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0" name="Oval 44"/>
                <p:cNvSpPr>
                  <a:spLocks noChangeArrowheads="1"/>
                </p:cNvSpPr>
                <p:nvPr/>
              </p:nvSpPr>
              <p:spPr bwMode="auto">
                <a:xfrm>
                  <a:off x="4570413" y="3038475"/>
                  <a:ext cx="12700" cy="127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1" name="Rectangle 45"/>
                <p:cNvSpPr>
                  <a:spLocks noChangeArrowheads="1"/>
                </p:cNvSpPr>
                <p:nvPr/>
              </p:nvSpPr>
              <p:spPr bwMode="auto">
                <a:xfrm>
                  <a:off x="4225926" y="3067050"/>
                  <a:ext cx="704850" cy="45085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2" name="Freeform 46"/>
                <p:cNvSpPr>
                  <a:spLocks/>
                </p:cNvSpPr>
                <p:nvPr/>
              </p:nvSpPr>
              <p:spPr bwMode="auto">
                <a:xfrm>
                  <a:off x="4084638" y="3548063"/>
                  <a:ext cx="974725" cy="39688"/>
                </a:xfrm>
                <a:custGeom>
                  <a:avLst/>
                  <a:gdLst>
                    <a:gd name="T0" fmla="*/ 0 w 449"/>
                    <a:gd name="T1" fmla="*/ 0 h 18"/>
                    <a:gd name="T2" fmla="*/ 0 w 449"/>
                    <a:gd name="T3" fmla="*/ 1 h 18"/>
                    <a:gd name="T4" fmla="*/ 16 w 449"/>
                    <a:gd name="T5" fmla="*/ 18 h 18"/>
                    <a:gd name="T6" fmla="*/ 432 w 449"/>
                    <a:gd name="T7" fmla="*/ 18 h 18"/>
                    <a:gd name="T8" fmla="*/ 449 w 449"/>
                    <a:gd name="T9" fmla="*/ 1 h 18"/>
                    <a:gd name="T10" fmla="*/ 449 w 449"/>
                    <a:gd name="T11" fmla="*/ 0 h 18"/>
                    <a:gd name="T12" fmla="*/ 0 w 449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8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0"/>
                        <a:pt x="7" y="18"/>
                        <a:pt x="16" y="18"/>
                      </a:cubicBezTo>
                      <a:cubicBezTo>
                        <a:pt x="432" y="18"/>
                        <a:pt x="432" y="18"/>
                        <a:pt x="432" y="18"/>
                      </a:cubicBezTo>
                      <a:cubicBezTo>
                        <a:pt x="441" y="18"/>
                        <a:pt x="449" y="10"/>
                        <a:pt x="449" y="1"/>
                      </a:cubicBezTo>
                      <a:cubicBezTo>
                        <a:pt x="449" y="0"/>
                        <a:pt x="449" y="0"/>
                        <a:pt x="44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E7E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3" name="Freeform 49"/>
                <p:cNvSpPr>
                  <a:spLocks/>
                </p:cNvSpPr>
                <p:nvPr/>
              </p:nvSpPr>
              <p:spPr bwMode="auto">
                <a:xfrm>
                  <a:off x="4556126" y="3155950"/>
                  <a:ext cx="144463" cy="127000"/>
                </a:xfrm>
                <a:custGeom>
                  <a:avLst/>
                  <a:gdLst>
                    <a:gd name="T0" fmla="*/ 0 w 91"/>
                    <a:gd name="T1" fmla="*/ 80 h 80"/>
                    <a:gd name="T2" fmla="*/ 91 w 91"/>
                    <a:gd name="T3" fmla="*/ 80 h 80"/>
                    <a:gd name="T4" fmla="*/ 91 w 91"/>
                    <a:gd name="T5" fmla="*/ 0 h 80"/>
                    <a:gd name="T6" fmla="*/ 0 w 91"/>
                    <a:gd name="T7" fmla="*/ 14 h 80"/>
                    <a:gd name="T8" fmla="*/ 0 w 91"/>
                    <a:gd name="T9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0">
                      <a:moveTo>
                        <a:pt x="0" y="80"/>
                      </a:moveTo>
                      <a:lnTo>
                        <a:pt x="91" y="80"/>
                      </a:lnTo>
                      <a:lnTo>
                        <a:pt x="91" y="0"/>
                      </a:lnTo>
                      <a:lnTo>
                        <a:pt x="0" y="14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4" name="Freeform 50"/>
                <p:cNvSpPr>
                  <a:spLocks/>
                </p:cNvSpPr>
                <p:nvPr/>
              </p:nvSpPr>
              <p:spPr bwMode="auto">
                <a:xfrm>
                  <a:off x="4440238" y="3178175"/>
                  <a:ext cx="111125" cy="104775"/>
                </a:xfrm>
                <a:custGeom>
                  <a:avLst/>
                  <a:gdLst>
                    <a:gd name="T0" fmla="*/ 70 w 70"/>
                    <a:gd name="T1" fmla="*/ 66 h 66"/>
                    <a:gd name="T2" fmla="*/ 70 w 70"/>
                    <a:gd name="T3" fmla="*/ 0 h 66"/>
                    <a:gd name="T4" fmla="*/ 0 w 70"/>
                    <a:gd name="T5" fmla="*/ 9 h 66"/>
                    <a:gd name="T6" fmla="*/ 0 w 70"/>
                    <a:gd name="T7" fmla="*/ 66 h 66"/>
                    <a:gd name="T8" fmla="*/ 70 w 70"/>
                    <a:gd name="T9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6">
                      <a:moveTo>
                        <a:pt x="70" y="66"/>
                      </a:moveTo>
                      <a:lnTo>
                        <a:pt x="70" y="0"/>
                      </a:lnTo>
                      <a:lnTo>
                        <a:pt x="0" y="9"/>
                      </a:lnTo>
                      <a:lnTo>
                        <a:pt x="0" y="66"/>
                      </a:lnTo>
                      <a:lnTo>
                        <a:pt x="70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5" name="Freeform 51"/>
                <p:cNvSpPr>
                  <a:spLocks/>
                </p:cNvSpPr>
                <p:nvPr/>
              </p:nvSpPr>
              <p:spPr bwMode="auto">
                <a:xfrm>
                  <a:off x="4440238" y="3287713"/>
                  <a:ext cx="111125" cy="107950"/>
                </a:xfrm>
                <a:custGeom>
                  <a:avLst/>
                  <a:gdLst>
                    <a:gd name="T0" fmla="*/ 70 w 70"/>
                    <a:gd name="T1" fmla="*/ 0 h 68"/>
                    <a:gd name="T2" fmla="*/ 0 w 70"/>
                    <a:gd name="T3" fmla="*/ 0 h 68"/>
                    <a:gd name="T4" fmla="*/ 0 w 70"/>
                    <a:gd name="T5" fmla="*/ 59 h 68"/>
                    <a:gd name="T6" fmla="*/ 70 w 70"/>
                    <a:gd name="T7" fmla="*/ 68 h 68"/>
                    <a:gd name="T8" fmla="*/ 70 w 70"/>
                    <a:gd name="T9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8">
                      <a:moveTo>
                        <a:pt x="70" y="0"/>
                      </a:moveTo>
                      <a:lnTo>
                        <a:pt x="0" y="0"/>
                      </a:lnTo>
                      <a:lnTo>
                        <a:pt x="0" y="59"/>
                      </a:lnTo>
                      <a:lnTo>
                        <a:pt x="70" y="68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  <p:sp>
              <p:nvSpPr>
                <p:cNvPr id="186" name="Freeform 52"/>
                <p:cNvSpPr>
                  <a:spLocks/>
                </p:cNvSpPr>
                <p:nvPr/>
              </p:nvSpPr>
              <p:spPr bwMode="auto">
                <a:xfrm>
                  <a:off x="4556126" y="3287713"/>
                  <a:ext cx="144463" cy="130175"/>
                </a:xfrm>
                <a:custGeom>
                  <a:avLst/>
                  <a:gdLst>
                    <a:gd name="T0" fmla="*/ 0 w 91"/>
                    <a:gd name="T1" fmla="*/ 0 h 82"/>
                    <a:gd name="T2" fmla="*/ 0 w 91"/>
                    <a:gd name="T3" fmla="*/ 68 h 82"/>
                    <a:gd name="T4" fmla="*/ 91 w 91"/>
                    <a:gd name="T5" fmla="*/ 82 h 82"/>
                    <a:gd name="T6" fmla="*/ 91 w 91"/>
                    <a:gd name="T7" fmla="*/ 0 h 82"/>
                    <a:gd name="T8" fmla="*/ 0 w 91"/>
                    <a:gd name="T9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2">
                      <a:moveTo>
                        <a:pt x="0" y="0"/>
                      </a:moveTo>
                      <a:lnTo>
                        <a:pt x="0" y="68"/>
                      </a:lnTo>
                      <a:lnTo>
                        <a:pt x="91" y="82"/>
                      </a:lnTo>
                      <a:lnTo>
                        <a:pt x="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4" tIns="45706" rIns="91414" bIns="457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318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</a:endParaRPr>
                </a:p>
              </p:txBody>
            </p:sp>
          </p:grpSp>
        </p:grpSp>
        <p:sp>
          <p:nvSpPr>
            <p:cNvPr id="130" name="Freeform 5"/>
            <p:cNvSpPr>
              <a:spLocks/>
            </p:cNvSpPr>
            <p:nvPr/>
          </p:nvSpPr>
          <p:spPr bwMode="auto">
            <a:xfrm>
              <a:off x="579437" y="6787357"/>
              <a:ext cx="2801938" cy="169862"/>
            </a:xfrm>
            <a:custGeom>
              <a:avLst/>
              <a:gdLst>
                <a:gd name="T0" fmla="*/ 1523 w 1523"/>
                <a:gd name="T1" fmla="*/ 46 h 93"/>
                <a:gd name="T2" fmla="*/ 1476 w 1523"/>
                <a:gd name="T3" fmla="*/ 93 h 93"/>
                <a:gd name="T4" fmla="*/ 47 w 1523"/>
                <a:gd name="T5" fmla="*/ 93 h 93"/>
                <a:gd name="T6" fmla="*/ 0 w 1523"/>
                <a:gd name="T7" fmla="*/ 46 h 93"/>
                <a:gd name="T8" fmla="*/ 0 w 1523"/>
                <a:gd name="T9" fmla="*/ 46 h 93"/>
                <a:gd name="T10" fmla="*/ 47 w 1523"/>
                <a:gd name="T11" fmla="*/ 0 h 93"/>
                <a:gd name="T12" fmla="*/ 1476 w 1523"/>
                <a:gd name="T13" fmla="*/ 0 h 93"/>
                <a:gd name="T14" fmla="*/ 1523 w 1523"/>
                <a:gd name="T15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3" h="93">
                  <a:moveTo>
                    <a:pt x="1523" y="46"/>
                  </a:moveTo>
                  <a:cubicBezTo>
                    <a:pt x="1523" y="72"/>
                    <a:pt x="1502" y="93"/>
                    <a:pt x="1476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21" y="93"/>
                    <a:pt x="0" y="72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1476" y="0"/>
                    <a:pt x="1476" y="0"/>
                    <a:pt x="1476" y="0"/>
                  </a:cubicBezTo>
                  <a:cubicBezTo>
                    <a:pt x="1502" y="0"/>
                    <a:pt x="1523" y="21"/>
                    <a:pt x="1523" y="46"/>
                  </a:cubicBezTo>
                  <a:close/>
                </a:path>
              </a:pathLst>
            </a:custGeom>
            <a:solidFill>
              <a:srgbClr val="022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7"/>
            <p:cNvSpPr>
              <a:spLocks/>
            </p:cNvSpPr>
            <p:nvPr/>
          </p:nvSpPr>
          <p:spPr bwMode="auto">
            <a:xfrm>
              <a:off x="671512" y="5955507"/>
              <a:ext cx="901700" cy="895350"/>
            </a:xfrm>
            <a:custGeom>
              <a:avLst/>
              <a:gdLst>
                <a:gd name="T0" fmla="*/ 64 w 490"/>
                <a:gd name="T1" fmla="*/ 469 h 487"/>
                <a:gd name="T2" fmla="*/ 32 w 490"/>
                <a:gd name="T3" fmla="*/ 487 h 487"/>
                <a:gd name="T4" fmla="*/ 26 w 490"/>
                <a:gd name="T5" fmla="*/ 487 h 487"/>
                <a:gd name="T6" fmla="*/ 13 w 490"/>
                <a:gd name="T7" fmla="*/ 462 h 487"/>
                <a:gd name="T8" fmla="*/ 385 w 490"/>
                <a:gd name="T9" fmla="*/ 18 h 487"/>
                <a:gd name="T10" fmla="*/ 416 w 490"/>
                <a:gd name="T11" fmla="*/ 0 h 487"/>
                <a:gd name="T12" fmla="*/ 467 w 490"/>
                <a:gd name="T13" fmla="*/ 0 h 487"/>
                <a:gd name="T14" fmla="*/ 475 w 490"/>
                <a:gd name="T15" fmla="*/ 31 h 487"/>
                <a:gd name="T16" fmla="*/ 64 w 490"/>
                <a:gd name="T17" fmla="*/ 46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487">
                  <a:moveTo>
                    <a:pt x="64" y="469"/>
                  </a:moveTo>
                  <a:cubicBezTo>
                    <a:pt x="54" y="481"/>
                    <a:pt x="42" y="487"/>
                    <a:pt x="32" y="487"/>
                  </a:cubicBezTo>
                  <a:cubicBezTo>
                    <a:pt x="26" y="487"/>
                    <a:pt x="26" y="487"/>
                    <a:pt x="26" y="487"/>
                  </a:cubicBezTo>
                  <a:cubicBezTo>
                    <a:pt x="17" y="487"/>
                    <a:pt x="0" y="484"/>
                    <a:pt x="13" y="462"/>
                  </a:cubicBezTo>
                  <a:cubicBezTo>
                    <a:pt x="21" y="449"/>
                    <a:pt x="385" y="18"/>
                    <a:pt x="385" y="18"/>
                  </a:cubicBezTo>
                  <a:cubicBezTo>
                    <a:pt x="392" y="8"/>
                    <a:pt x="406" y="0"/>
                    <a:pt x="416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7" y="0"/>
                    <a:pt x="490" y="13"/>
                    <a:pt x="475" y="31"/>
                  </a:cubicBezTo>
                  <a:lnTo>
                    <a:pt x="64" y="469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8"/>
            <p:cNvSpPr>
              <a:spLocks/>
            </p:cNvSpPr>
            <p:nvPr/>
          </p:nvSpPr>
          <p:spPr bwMode="auto">
            <a:xfrm>
              <a:off x="2381249" y="5955507"/>
              <a:ext cx="903288" cy="895350"/>
            </a:xfrm>
            <a:custGeom>
              <a:avLst/>
              <a:gdLst>
                <a:gd name="T0" fmla="*/ 427 w 491"/>
                <a:gd name="T1" fmla="*/ 469 h 487"/>
                <a:gd name="T2" fmla="*/ 458 w 491"/>
                <a:gd name="T3" fmla="*/ 487 h 487"/>
                <a:gd name="T4" fmla="*/ 464 w 491"/>
                <a:gd name="T5" fmla="*/ 487 h 487"/>
                <a:gd name="T6" fmla="*/ 477 w 491"/>
                <a:gd name="T7" fmla="*/ 462 h 487"/>
                <a:gd name="T8" fmla="*/ 105 w 491"/>
                <a:gd name="T9" fmla="*/ 18 h 487"/>
                <a:gd name="T10" fmla="*/ 74 w 491"/>
                <a:gd name="T11" fmla="*/ 0 h 487"/>
                <a:gd name="T12" fmla="*/ 23 w 491"/>
                <a:gd name="T13" fmla="*/ 0 h 487"/>
                <a:gd name="T14" fmla="*/ 15 w 491"/>
                <a:gd name="T15" fmla="*/ 31 h 487"/>
                <a:gd name="T16" fmla="*/ 427 w 491"/>
                <a:gd name="T17" fmla="*/ 46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487">
                  <a:moveTo>
                    <a:pt x="427" y="469"/>
                  </a:moveTo>
                  <a:cubicBezTo>
                    <a:pt x="436" y="481"/>
                    <a:pt x="448" y="487"/>
                    <a:pt x="458" y="487"/>
                  </a:cubicBezTo>
                  <a:cubicBezTo>
                    <a:pt x="464" y="487"/>
                    <a:pt x="464" y="487"/>
                    <a:pt x="464" y="487"/>
                  </a:cubicBezTo>
                  <a:cubicBezTo>
                    <a:pt x="473" y="487"/>
                    <a:pt x="491" y="484"/>
                    <a:pt x="477" y="462"/>
                  </a:cubicBezTo>
                  <a:cubicBezTo>
                    <a:pt x="469" y="449"/>
                    <a:pt x="105" y="18"/>
                    <a:pt x="105" y="18"/>
                  </a:cubicBezTo>
                  <a:cubicBezTo>
                    <a:pt x="98" y="8"/>
                    <a:pt x="84" y="0"/>
                    <a:pt x="7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4" y="0"/>
                    <a:pt x="0" y="13"/>
                    <a:pt x="15" y="31"/>
                  </a:cubicBezTo>
                  <a:lnTo>
                    <a:pt x="427" y="469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"/>
            <p:cNvSpPr>
              <a:spLocks/>
            </p:cNvSpPr>
            <p:nvPr/>
          </p:nvSpPr>
          <p:spPr bwMode="auto">
            <a:xfrm>
              <a:off x="1268412" y="5955507"/>
              <a:ext cx="304800" cy="196850"/>
            </a:xfrm>
            <a:custGeom>
              <a:avLst/>
              <a:gdLst>
                <a:gd name="T0" fmla="*/ 143 w 166"/>
                <a:gd name="T1" fmla="*/ 0 h 107"/>
                <a:gd name="T2" fmla="*/ 92 w 166"/>
                <a:gd name="T3" fmla="*/ 0 h 107"/>
                <a:gd name="T4" fmla="*/ 61 w 166"/>
                <a:gd name="T5" fmla="*/ 18 h 107"/>
                <a:gd name="T6" fmla="*/ 0 w 166"/>
                <a:gd name="T7" fmla="*/ 90 h 107"/>
                <a:gd name="T8" fmla="*/ 80 w 166"/>
                <a:gd name="T9" fmla="*/ 107 h 107"/>
                <a:gd name="T10" fmla="*/ 151 w 166"/>
                <a:gd name="T11" fmla="*/ 31 h 107"/>
                <a:gd name="T12" fmla="*/ 143 w 166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14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82" y="0"/>
                    <a:pt x="68" y="8"/>
                    <a:pt x="61" y="18"/>
                  </a:cubicBezTo>
                  <a:cubicBezTo>
                    <a:pt x="61" y="18"/>
                    <a:pt x="36" y="47"/>
                    <a:pt x="0" y="90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66" y="13"/>
                    <a:pt x="153" y="0"/>
                    <a:pt x="143" y="0"/>
                  </a:cubicBez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10"/>
            <p:cNvSpPr>
              <a:spLocks/>
            </p:cNvSpPr>
            <p:nvPr/>
          </p:nvSpPr>
          <p:spPr bwMode="auto">
            <a:xfrm>
              <a:off x="2381249" y="5955507"/>
              <a:ext cx="371475" cy="254000"/>
            </a:xfrm>
            <a:custGeom>
              <a:avLst/>
              <a:gdLst>
                <a:gd name="T0" fmla="*/ 105 w 202"/>
                <a:gd name="T1" fmla="*/ 18 h 138"/>
                <a:gd name="T2" fmla="*/ 74 w 202"/>
                <a:gd name="T3" fmla="*/ 0 h 138"/>
                <a:gd name="T4" fmla="*/ 23 w 202"/>
                <a:gd name="T5" fmla="*/ 0 h 138"/>
                <a:gd name="T6" fmla="*/ 15 w 202"/>
                <a:gd name="T7" fmla="*/ 31 h 138"/>
                <a:gd name="T8" fmla="*/ 115 w 202"/>
                <a:gd name="T9" fmla="*/ 138 h 138"/>
                <a:gd name="T10" fmla="*/ 202 w 202"/>
                <a:gd name="T11" fmla="*/ 133 h 138"/>
                <a:gd name="T12" fmla="*/ 105 w 202"/>
                <a:gd name="T13" fmla="*/ 1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138">
                  <a:moveTo>
                    <a:pt x="105" y="18"/>
                  </a:moveTo>
                  <a:cubicBezTo>
                    <a:pt x="98" y="8"/>
                    <a:pt x="84" y="0"/>
                    <a:pt x="7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4" y="0"/>
                    <a:pt x="0" y="13"/>
                    <a:pt x="15" y="31"/>
                  </a:cubicBezTo>
                  <a:cubicBezTo>
                    <a:pt x="115" y="138"/>
                    <a:pt x="115" y="138"/>
                    <a:pt x="115" y="138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147" y="68"/>
                    <a:pt x="105" y="18"/>
                    <a:pt x="105" y="18"/>
                  </a:cubicBez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11"/>
            <p:cNvSpPr>
              <a:spLocks/>
            </p:cNvSpPr>
            <p:nvPr/>
          </p:nvSpPr>
          <p:spPr bwMode="auto">
            <a:xfrm>
              <a:off x="608012" y="5795169"/>
              <a:ext cx="2738438" cy="239712"/>
            </a:xfrm>
            <a:custGeom>
              <a:avLst/>
              <a:gdLst>
                <a:gd name="T0" fmla="*/ 1489 w 1489"/>
                <a:gd name="T1" fmla="*/ 0 h 131"/>
                <a:gd name="T2" fmla="*/ 0 w 1489"/>
                <a:gd name="T3" fmla="*/ 0 h 131"/>
                <a:gd name="T4" fmla="*/ 0 w 1489"/>
                <a:gd name="T5" fmla="*/ 18 h 131"/>
                <a:gd name="T6" fmla="*/ 744 w 1489"/>
                <a:gd name="T7" fmla="*/ 131 h 131"/>
                <a:gd name="T8" fmla="*/ 1489 w 1489"/>
                <a:gd name="T9" fmla="*/ 16 h 131"/>
                <a:gd name="T10" fmla="*/ 1489 w 1489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9" h="131">
                  <a:moveTo>
                    <a:pt x="14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23" y="84"/>
                    <a:pt x="409" y="131"/>
                    <a:pt x="744" y="131"/>
                  </a:cubicBezTo>
                  <a:cubicBezTo>
                    <a:pt x="1079" y="131"/>
                    <a:pt x="1367" y="84"/>
                    <a:pt x="1489" y="16"/>
                  </a:cubicBezTo>
                  <a:lnTo>
                    <a:pt x="1489" y="0"/>
                  </a:lnTo>
                  <a:close/>
                </a:path>
              </a:pathLst>
            </a:custGeom>
            <a:solidFill>
              <a:srgbClr val="B89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26"/>
            <p:cNvSpPr>
              <a:spLocks noEditPoints="1"/>
            </p:cNvSpPr>
            <p:nvPr/>
          </p:nvSpPr>
          <p:spPr bwMode="auto">
            <a:xfrm>
              <a:off x="741362" y="5566569"/>
              <a:ext cx="265113" cy="228600"/>
            </a:xfrm>
            <a:custGeom>
              <a:avLst/>
              <a:gdLst>
                <a:gd name="T0" fmla="*/ 120 w 144"/>
                <a:gd name="T1" fmla="*/ 23 h 124"/>
                <a:gd name="T2" fmla="*/ 103 w 144"/>
                <a:gd name="T3" fmla="*/ 23 h 124"/>
                <a:gd name="T4" fmla="*/ 103 w 144"/>
                <a:gd name="T5" fmla="*/ 4 h 124"/>
                <a:gd name="T6" fmla="*/ 99 w 144"/>
                <a:gd name="T7" fmla="*/ 0 h 124"/>
                <a:gd name="T8" fmla="*/ 4 w 144"/>
                <a:gd name="T9" fmla="*/ 0 h 124"/>
                <a:gd name="T10" fmla="*/ 0 w 144"/>
                <a:gd name="T11" fmla="*/ 4 h 124"/>
                <a:gd name="T12" fmla="*/ 0 w 144"/>
                <a:gd name="T13" fmla="*/ 114 h 124"/>
                <a:gd name="T14" fmla="*/ 4 w 144"/>
                <a:gd name="T15" fmla="*/ 118 h 124"/>
                <a:gd name="T16" fmla="*/ 9 w 144"/>
                <a:gd name="T17" fmla="*/ 118 h 124"/>
                <a:gd name="T18" fmla="*/ 9 w 144"/>
                <a:gd name="T19" fmla="*/ 124 h 124"/>
                <a:gd name="T20" fmla="*/ 95 w 144"/>
                <a:gd name="T21" fmla="*/ 124 h 124"/>
                <a:gd name="T22" fmla="*/ 95 w 144"/>
                <a:gd name="T23" fmla="*/ 118 h 124"/>
                <a:gd name="T24" fmla="*/ 99 w 144"/>
                <a:gd name="T25" fmla="*/ 118 h 124"/>
                <a:gd name="T26" fmla="*/ 103 w 144"/>
                <a:gd name="T27" fmla="*/ 114 h 124"/>
                <a:gd name="T28" fmla="*/ 103 w 144"/>
                <a:gd name="T29" fmla="*/ 92 h 124"/>
                <a:gd name="T30" fmla="*/ 120 w 144"/>
                <a:gd name="T31" fmla="*/ 92 h 124"/>
                <a:gd name="T32" fmla="*/ 144 w 144"/>
                <a:gd name="T33" fmla="*/ 69 h 124"/>
                <a:gd name="T34" fmla="*/ 144 w 144"/>
                <a:gd name="T35" fmla="*/ 47 h 124"/>
                <a:gd name="T36" fmla="*/ 120 w 144"/>
                <a:gd name="T37" fmla="*/ 23 h 124"/>
                <a:gd name="T38" fmla="*/ 132 w 144"/>
                <a:gd name="T39" fmla="*/ 69 h 124"/>
                <a:gd name="T40" fmla="*/ 120 w 144"/>
                <a:gd name="T41" fmla="*/ 81 h 124"/>
                <a:gd name="T42" fmla="*/ 103 w 144"/>
                <a:gd name="T43" fmla="*/ 81 h 124"/>
                <a:gd name="T44" fmla="*/ 103 w 144"/>
                <a:gd name="T45" fmla="*/ 35 h 124"/>
                <a:gd name="T46" fmla="*/ 120 w 144"/>
                <a:gd name="T47" fmla="*/ 35 h 124"/>
                <a:gd name="T48" fmla="*/ 132 w 144"/>
                <a:gd name="T49" fmla="*/ 47 h 124"/>
                <a:gd name="T50" fmla="*/ 132 w 144"/>
                <a:gd name="T51" fmla="*/ 6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4">
                  <a:moveTo>
                    <a:pt x="120" y="23"/>
                  </a:moveTo>
                  <a:cubicBezTo>
                    <a:pt x="103" y="23"/>
                    <a:pt x="103" y="23"/>
                    <a:pt x="103" y="2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1" y="0"/>
                    <a:pt x="9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101" y="118"/>
                    <a:pt x="103" y="116"/>
                    <a:pt x="103" y="114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33" y="92"/>
                    <a:pt x="144" y="82"/>
                    <a:pt x="144" y="69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4" y="34"/>
                    <a:pt x="133" y="23"/>
                    <a:pt x="120" y="23"/>
                  </a:cubicBezTo>
                  <a:close/>
                  <a:moveTo>
                    <a:pt x="132" y="69"/>
                  </a:moveTo>
                  <a:cubicBezTo>
                    <a:pt x="132" y="75"/>
                    <a:pt x="127" y="81"/>
                    <a:pt x="120" y="81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20" y="35"/>
                    <a:pt x="120" y="35"/>
                    <a:pt x="120" y="35"/>
                  </a:cubicBezTo>
                  <a:cubicBezTo>
                    <a:pt x="127" y="35"/>
                    <a:pt x="132" y="40"/>
                    <a:pt x="132" y="47"/>
                  </a:cubicBezTo>
                  <a:lnTo>
                    <a:pt x="132" y="69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27"/>
            <p:cNvSpPr>
              <a:spLocks/>
            </p:cNvSpPr>
            <p:nvPr/>
          </p:nvSpPr>
          <p:spPr bwMode="auto">
            <a:xfrm>
              <a:off x="760412" y="5649119"/>
              <a:ext cx="71438" cy="30162"/>
            </a:xfrm>
            <a:custGeom>
              <a:avLst/>
              <a:gdLst>
                <a:gd name="T0" fmla="*/ 26 w 39"/>
                <a:gd name="T1" fmla="*/ 5 h 16"/>
                <a:gd name="T2" fmla="*/ 7 w 39"/>
                <a:gd name="T3" fmla="*/ 12 h 16"/>
                <a:gd name="T4" fmla="*/ 3 w 39"/>
                <a:gd name="T5" fmla="*/ 6 h 16"/>
                <a:gd name="T6" fmla="*/ 9 w 39"/>
                <a:gd name="T7" fmla="*/ 0 h 16"/>
                <a:gd name="T8" fmla="*/ 8 w 39"/>
                <a:gd name="T9" fmla="*/ 0 h 16"/>
                <a:gd name="T10" fmla="*/ 0 w 39"/>
                <a:gd name="T11" fmla="*/ 8 h 16"/>
                <a:gd name="T12" fmla="*/ 7 w 39"/>
                <a:gd name="T13" fmla="*/ 16 h 16"/>
                <a:gd name="T14" fmla="*/ 39 w 39"/>
                <a:gd name="T15" fmla="*/ 16 h 16"/>
                <a:gd name="T16" fmla="*/ 26 w 39"/>
                <a:gd name="T17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6">
                  <a:moveTo>
                    <a:pt x="26" y="5"/>
                  </a:moveTo>
                  <a:cubicBezTo>
                    <a:pt x="19" y="5"/>
                    <a:pt x="17" y="12"/>
                    <a:pt x="7" y="12"/>
                  </a:cubicBezTo>
                  <a:cubicBezTo>
                    <a:pt x="5" y="12"/>
                    <a:pt x="3" y="9"/>
                    <a:pt x="3" y="6"/>
                  </a:cubicBezTo>
                  <a:cubicBezTo>
                    <a:pt x="3" y="3"/>
                    <a:pt x="6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3" y="16"/>
                    <a:pt x="7" y="16"/>
                  </a:cubicBezTo>
                  <a:cubicBezTo>
                    <a:pt x="13" y="16"/>
                    <a:pt x="39" y="16"/>
                    <a:pt x="39" y="16"/>
                  </a:cubicBezTo>
                  <a:cubicBezTo>
                    <a:pt x="39" y="16"/>
                    <a:pt x="38" y="5"/>
                    <a:pt x="26" y="5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8"/>
            <p:cNvSpPr>
              <a:spLocks/>
            </p:cNvSpPr>
            <p:nvPr/>
          </p:nvSpPr>
          <p:spPr bwMode="auto">
            <a:xfrm>
              <a:off x="841374" y="5649119"/>
              <a:ext cx="71438" cy="30162"/>
            </a:xfrm>
            <a:custGeom>
              <a:avLst/>
              <a:gdLst>
                <a:gd name="T0" fmla="*/ 13 w 39"/>
                <a:gd name="T1" fmla="*/ 5 h 16"/>
                <a:gd name="T2" fmla="*/ 32 w 39"/>
                <a:gd name="T3" fmla="*/ 12 h 16"/>
                <a:gd name="T4" fmla="*/ 35 w 39"/>
                <a:gd name="T5" fmla="*/ 6 h 16"/>
                <a:gd name="T6" fmla="*/ 30 w 39"/>
                <a:gd name="T7" fmla="*/ 0 h 16"/>
                <a:gd name="T8" fmla="*/ 31 w 39"/>
                <a:gd name="T9" fmla="*/ 0 h 16"/>
                <a:gd name="T10" fmla="*/ 39 w 39"/>
                <a:gd name="T11" fmla="*/ 8 h 16"/>
                <a:gd name="T12" fmla="*/ 32 w 39"/>
                <a:gd name="T13" fmla="*/ 16 h 16"/>
                <a:gd name="T14" fmla="*/ 0 w 39"/>
                <a:gd name="T15" fmla="*/ 16 h 16"/>
                <a:gd name="T16" fmla="*/ 13 w 39"/>
                <a:gd name="T17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6">
                  <a:moveTo>
                    <a:pt x="13" y="5"/>
                  </a:moveTo>
                  <a:cubicBezTo>
                    <a:pt x="20" y="5"/>
                    <a:pt x="22" y="12"/>
                    <a:pt x="32" y="12"/>
                  </a:cubicBezTo>
                  <a:cubicBezTo>
                    <a:pt x="34" y="12"/>
                    <a:pt x="35" y="9"/>
                    <a:pt x="35" y="6"/>
                  </a:cubicBezTo>
                  <a:cubicBezTo>
                    <a:pt x="35" y="3"/>
                    <a:pt x="33" y="0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0"/>
                    <a:pt x="39" y="4"/>
                    <a:pt x="39" y="8"/>
                  </a:cubicBezTo>
                  <a:cubicBezTo>
                    <a:pt x="39" y="13"/>
                    <a:pt x="36" y="16"/>
                    <a:pt x="32" y="16"/>
                  </a:cubicBezTo>
                  <a:cubicBezTo>
                    <a:pt x="26" y="16"/>
                    <a:pt x="0" y="16"/>
                    <a:pt x="0" y="16"/>
                  </a:cubicBezTo>
                  <a:cubicBezTo>
                    <a:pt x="0" y="16"/>
                    <a:pt x="1" y="5"/>
                    <a:pt x="13" y="5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6"/>
            <p:cNvSpPr>
              <a:spLocks noChangeArrowheads="1"/>
            </p:cNvSpPr>
            <p:nvPr/>
          </p:nvSpPr>
          <p:spPr bwMode="auto">
            <a:xfrm>
              <a:off x="1267789" y="5322094"/>
              <a:ext cx="639763" cy="43338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Oval 17"/>
            <p:cNvSpPr>
              <a:spLocks noChangeArrowheads="1"/>
            </p:cNvSpPr>
            <p:nvPr/>
          </p:nvSpPr>
          <p:spPr bwMode="auto">
            <a:xfrm>
              <a:off x="1582114" y="5331619"/>
              <a:ext cx="1111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18"/>
            <p:cNvSpPr>
              <a:spLocks noChangeArrowheads="1"/>
            </p:cNvSpPr>
            <p:nvPr/>
          </p:nvSpPr>
          <p:spPr bwMode="auto">
            <a:xfrm>
              <a:off x="1290014" y="5355432"/>
              <a:ext cx="596900" cy="3825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9"/>
            <p:cNvSpPr>
              <a:spLocks/>
            </p:cNvSpPr>
            <p:nvPr/>
          </p:nvSpPr>
          <p:spPr bwMode="auto">
            <a:xfrm>
              <a:off x="1169364" y="5763419"/>
              <a:ext cx="825500" cy="33337"/>
            </a:xfrm>
            <a:custGeom>
              <a:avLst/>
              <a:gdLst>
                <a:gd name="T0" fmla="*/ 0 w 449"/>
                <a:gd name="T1" fmla="*/ 0 h 18"/>
                <a:gd name="T2" fmla="*/ 0 w 449"/>
                <a:gd name="T3" fmla="*/ 1 h 18"/>
                <a:gd name="T4" fmla="*/ 16 w 449"/>
                <a:gd name="T5" fmla="*/ 18 h 18"/>
                <a:gd name="T6" fmla="*/ 432 w 449"/>
                <a:gd name="T7" fmla="*/ 18 h 18"/>
                <a:gd name="T8" fmla="*/ 449 w 449"/>
                <a:gd name="T9" fmla="*/ 1 h 18"/>
                <a:gd name="T10" fmla="*/ 449 w 449"/>
                <a:gd name="T11" fmla="*/ 0 h 18"/>
                <a:gd name="T12" fmla="*/ 0 w 4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7" y="18"/>
                    <a:pt x="16" y="18"/>
                  </a:cubicBezTo>
                  <a:cubicBezTo>
                    <a:pt x="432" y="18"/>
                    <a:pt x="432" y="18"/>
                    <a:pt x="432" y="18"/>
                  </a:cubicBezTo>
                  <a:cubicBezTo>
                    <a:pt x="441" y="18"/>
                    <a:pt x="449" y="10"/>
                    <a:pt x="449" y="1"/>
                  </a:cubicBezTo>
                  <a:cubicBezTo>
                    <a:pt x="449" y="0"/>
                    <a:pt x="449" y="0"/>
                    <a:pt x="44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Rectangle 12"/>
            <p:cNvSpPr>
              <a:spLocks noChangeArrowheads="1"/>
            </p:cNvSpPr>
            <p:nvPr/>
          </p:nvSpPr>
          <p:spPr bwMode="auto">
            <a:xfrm>
              <a:off x="2104402" y="5322094"/>
              <a:ext cx="639763" cy="43338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13"/>
            <p:cNvSpPr>
              <a:spLocks noChangeArrowheads="1"/>
            </p:cNvSpPr>
            <p:nvPr/>
          </p:nvSpPr>
          <p:spPr bwMode="auto">
            <a:xfrm>
              <a:off x="2418727" y="5331619"/>
              <a:ext cx="1111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Rectangle 14"/>
            <p:cNvSpPr>
              <a:spLocks noChangeArrowheads="1"/>
            </p:cNvSpPr>
            <p:nvPr/>
          </p:nvSpPr>
          <p:spPr bwMode="auto">
            <a:xfrm>
              <a:off x="2126627" y="5355432"/>
              <a:ext cx="595313" cy="3825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5"/>
            <p:cNvSpPr>
              <a:spLocks/>
            </p:cNvSpPr>
            <p:nvPr/>
          </p:nvSpPr>
          <p:spPr bwMode="auto">
            <a:xfrm>
              <a:off x="2004389" y="5763419"/>
              <a:ext cx="825500" cy="33337"/>
            </a:xfrm>
            <a:custGeom>
              <a:avLst/>
              <a:gdLst>
                <a:gd name="T0" fmla="*/ 0 w 449"/>
                <a:gd name="T1" fmla="*/ 0 h 18"/>
                <a:gd name="T2" fmla="*/ 0 w 449"/>
                <a:gd name="T3" fmla="*/ 1 h 18"/>
                <a:gd name="T4" fmla="*/ 17 w 449"/>
                <a:gd name="T5" fmla="*/ 18 h 18"/>
                <a:gd name="T6" fmla="*/ 433 w 449"/>
                <a:gd name="T7" fmla="*/ 18 h 18"/>
                <a:gd name="T8" fmla="*/ 449 w 449"/>
                <a:gd name="T9" fmla="*/ 1 h 18"/>
                <a:gd name="T10" fmla="*/ 449 w 449"/>
                <a:gd name="T11" fmla="*/ 0 h 18"/>
                <a:gd name="T12" fmla="*/ 0 w 4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8" y="18"/>
                    <a:pt x="17" y="18"/>
                  </a:cubicBezTo>
                  <a:cubicBezTo>
                    <a:pt x="433" y="18"/>
                    <a:pt x="433" y="18"/>
                    <a:pt x="433" y="18"/>
                  </a:cubicBezTo>
                  <a:cubicBezTo>
                    <a:pt x="442" y="18"/>
                    <a:pt x="449" y="10"/>
                    <a:pt x="449" y="1"/>
                  </a:cubicBezTo>
                  <a:cubicBezTo>
                    <a:pt x="449" y="0"/>
                    <a:pt x="449" y="0"/>
                    <a:pt x="44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2286095" y="5396449"/>
              <a:ext cx="253964" cy="296819"/>
              <a:chOff x="5026109" y="4686995"/>
              <a:chExt cx="253964" cy="296819"/>
            </a:xfrm>
          </p:grpSpPr>
          <p:sp>
            <p:nvSpPr>
              <p:cNvPr id="164" name="Freeform 47"/>
              <p:cNvSpPr>
                <a:spLocks/>
              </p:cNvSpPr>
              <p:nvPr/>
            </p:nvSpPr>
            <p:spPr bwMode="auto">
              <a:xfrm>
                <a:off x="5026109" y="4755247"/>
                <a:ext cx="253964" cy="228567"/>
              </a:xfrm>
              <a:custGeom>
                <a:avLst/>
                <a:gdLst>
                  <a:gd name="T0" fmla="*/ 99 w 117"/>
                  <a:gd name="T1" fmla="*/ 40 h 105"/>
                  <a:gd name="T2" fmla="*/ 114 w 117"/>
                  <a:gd name="T3" fmla="*/ 14 h 105"/>
                  <a:gd name="T4" fmla="*/ 89 w 117"/>
                  <a:gd name="T5" fmla="*/ 1 h 105"/>
                  <a:gd name="T6" fmla="*/ 63 w 117"/>
                  <a:gd name="T7" fmla="*/ 7 h 105"/>
                  <a:gd name="T8" fmla="*/ 40 w 117"/>
                  <a:gd name="T9" fmla="*/ 1 h 105"/>
                  <a:gd name="T10" fmla="*/ 12 w 117"/>
                  <a:gd name="T11" fmla="*/ 18 h 105"/>
                  <a:gd name="T12" fmla="*/ 20 w 117"/>
                  <a:gd name="T13" fmla="*/ 87 h 105"/>
                  <a:gd name="T14" fmla="*/ 42 w 117"/>
                  <a:gd name="T15" fmla="*/ 105 h 105"/>
                  <a:gd name="T16" fmla="*/ 64 w 117"/>
                  <a:gd name="T17" fmla="*/ 99 h 105"/>
                  <a:gd name="T18" fmla="*/ 87 w 117"/>
                  <a:gd name="T19" fmla="*/ 104 h 105"/>
                  <a:gd name="T20" fmla="*/ 108 w 117"/>
                  <a:gd name="T21" fmla="*/ 88 h 105"/>
                  <a:gd name="T22" fmla="*/ 117 w 117"/>
                  <a:gd name="T23" fmla="*/ 68 h 105"/>
                  <a:gd name="T24" fmla="*/ 99 w 117"/>
                  <a:gd name="T25" fmla="*/ 4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105">
                    <a:moveTo>
                      <a:pt x="99" y="40"/>
                    </a:moveTo>
                    <a:cubicBezTo>
                      <a:pt x="99" y="23"/>
                      <a:pt x="113" y="15"/>
                      <a:pt x="114" y="14"/>
                    </a:cubicBezTo>
                    <a:cubicBezTo>
                      <a:pt x="106" y="3"/>
                      <a:pt x="93" y="1"/>
                      <a:pt x="89" y="1"/>
                    </a:cubicBezTo>
                    <a:cubicBezTo>
                      <a:pt x="78" y="0"/>
                      <a:pt x="68" y="7"/>
                      <a:pt x="63" y="7"/>
                    </a:cubicBezTo>
                    <a:cubicBezTo>
                      <a:pt x="57" y="7"/>
                      <a:pt x="49" y="1"/>
                      <a:pt x="40" y="1"/>
                    </a:cubicBezTo>
                    <a:cubicBezTo>
                      <a:pt x="28" y="1"/>
                      <a:pt x="18" y="8"/>
                      <a:pt x="12" y="18"/>
                    </a:cubicBezTo>
                    <a:cubicBezTo>
                      <a:pt x="0" y="39"/>
                      <a:pt x="9" y="70"/>
                      <a:pt x="20" y="87"/>
                    </a:cubicBezTo>
                    <a:cubicBezTo>
                      <a:pt x="26" y="96"/>
                      <a:pt x="33" y="105"/>
                      <a:pt x="42" y="105"/>
                    </a:cubicBezTo>
                    <a:cubicBezTo>
                      <a:pt x="51" y="104"/>
                      <a:pt x="54" y="99"/>
                      <a:pt x="64" y="99"/>
                    </a:cubicBezTo>
                    <a:cubicBezTo>
                      <a:pt x="75" y="99"/>
                      <a:pt x="78" y="105"/>
                      <a:pt x="87" y="104"/>
                    </a:cubicBezTo>
                    <a:cubicBezTo>
                      <a:pt x="96" y="104"/>
                      <a:pt x="102" y="96"/>
                      <a:pt x="108" y="88"/>
                    </a:cubicBezTo>
                    <a:cubicBezTo>
                      <a:pt x="115" y="78"/>
                      <a:pt x="117" y="69"/>
                      <a:pt x="117" y="68"/>
                    </a:cubicBezTo>
                    <a:cubicBezTo>
                      <a:pt x="117" y="68"/>
                      <a:pt x="99" y="61"/>
                      <a:pt x="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65" name="Freeform 48"/>
              <p:cNvSpPr>
                <a:spLocks/>
              </p:cNvSpPr>
              <p:nvPr/>
            </p:nvSpPr>
            <p:spPr bwMode="auto">
              <a:xfrm>
                <a:off x="5159440" y="4686995"/>
                <a:ext cx="61904" cy="68253"/>
              </a:xfrm>
              <a:custGeom>
                <a:avLst/>
                <a:gdLst>
                  <a:gd name="T0" fmla="*/ 21 w 29"/>
                  <a:gd name="T1" fmla="*/ 22 h 32"/>
                  <a:gd name="T2" fmla="*/ 28 w 29"/>
                  <a:gd name="T3" fmla="*/ 0 h 32"/>
                  <a:gd name="T4" fmla="*/ 8 w 29"/>
                  <a:gd name="T5" fmla="*/ 10 h 32"/>
                  <a:gd name="T6" fmla="*/ 1 w 29"/>
                  <a:gd name="T7" fmla="*/ 31 h 32"/>
                  <a:gd name="T8" fmla="*/ 21 w 29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21" y="22"/>
                    </a:moveTo>
                    <a:cubicBezTo>
                      <a:pt x="26" y="16"/>
                      <a:pt x="29" y="8"/>
                      <a:pt x="28" y="0"/>
                    </a:cubicBezTo>
                    <a:cubicBezTo>
                      <a:pt x="21" y="0"/>
                      <a:pt x="13" y="4"/>
                      <a:pt x="8" y="10"/>
                    </a:cubicBezTo>
                    <a:cubicBezTo>
                      <a:pt x="3" y="15"/>
                      <a:pt x="0" y="23"/>
                      <a:pt x="1" y="31"/>
                    </a:cubicBezTo>
                    <a:cubicBezTo>
                      <a:pt x="8" y="32"/>
                      <a:pt x="16" y="27"/>
                      <a:pt x="2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4" tIns="45706" rIns="91414" bIns="4570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18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  <p:grpSp>
          <p:nvGrpSpPr>
            <p:cNvPr id="153" name="Group 31"/>
            <p:cNvGrpSpPr>
              <a:grpSpLocks noChangeAspect="1"/>
            </p:cNvGrpSpPr>
            <p:nvPr/>
          </p:nvGrpSpPr>
          <p:grpSpPr bwMode="auto">
            <a:xfrm>
              <a:off x="9204325" y="2184400"/>
              <a:ext cx="1196975" cy="936625"/>
              <a:chOff x="5798" y="1376"/>
              <a:chExt cx="754" cy="590"/>
            </a:xfrm>
          </p:grpSpPr>
          <p:sp>
            <p:nvSpPr>
              <p:cNvPr id="154" name="AutoShape 30"/>
              <p:cNvSpPr>
                <a:spLocks noChangeAspect="1" noChangeArrowheads="1" noTextEdit="1"/>
              </p:cNvSpPr>
              <p:nvPr/>
            </p:nvSpPr>
            <p:spPr bwMode="auto">
              <a:xfrm>
                <a:off x="5798" y="1376"/>
                <a:ext cx="754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Freeform 32"/>
              <p:cNvSpPr>
                <a:spLocks/>
              </p:cNvSpPr>
              <p:nvPr/>
            </p:nvSpPr>
            <p:spPr bwMode="auto">
              <a:xfrm>
                <a:off x="5799" y="1377"/>
                <a:ext cx="752" cy="589"/>
              </a:xfrm>
              <a:custGeom>
                <a:avLst/>
                <a:gdLst>
                  <a:gd name="T0" fmla="*/ 659 w 752"/>
                  <a:gd name="T1" fmla="*/ 0 h 589"/>
                  <a:gd name="T2" fmla="*/ 258 w 752"/>
                  <a:gd name="T3" fmla="*/ 402 h 589"/>
                  <a:gd name="T4" fmla="*/ 92 w 752"/>
                  <a:gd name="T5" fmla="*/ 237 h 589"/>
                  <a:gd name="T6" fmla="*/ 0 w 752"/>
                  <a:gd name="T7" fmla="*/ 330 h 589"/>
                  <a:gd name="T8" fmla="*/ 165 w 752"/>
                  <a:gd name="T9" fmla="*/ 496 h 589"/>
                  <a:gd name="T10" fmla="*/ 164 w 752"/>
                  <a:gd name="T11" fmla="*/ 496 h 589"/>
                  <a:gd name="T12" fmla="*/ 257 w 752"/>
                  <a:gd name="T13" fmla="*/ 589 h 589"/>
                  <a:gd name="T14" fmla="*/ 752 w 752"/>
                  <a:gd name="T15" fmla="*/ 93 h 589"/>
                  <a:gd name="T16" fmla="*/ 659 w 752"/>
                  <a:gd name="T1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2" h="589">
                    <a:moveTo>
                      <a:pt x="659" y="0"/>
                    </a:moveTo>
                    <a:lnTo>
                      <a:pt x="258" y="402"/>
                    </a:lnTo>
                    <a:lnTo>
                      <a:pt x="92" y="237"/>
                    </a:lnTo>
                    <a:lnTo>
                      <a:pt x="0" y="330"/>
                    </a:lnTo>
                    <a:lnTo>
                      <a:pt x="165" y="496"/>
                    </a:lnTo>
                    <a:lnTo>
                      <a:pt x="164" y="496"/>
                    </a:lnTo>
                    <a:lnTo>
                      <a:pt x="257" y="589"/>
                    </a:lnTo>
                    <a:lnTo>
                      <a:pt x="752" y="93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rgbClr val="8DC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59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0" name="Rounded Rectangle 189"/>
          <p:cNvSpPr/>
          <p:nvPr/>
        </p:nvSpPr>
        <p:spPr bwMode="auto">
          <a:xfrm>
            <a:off x="8515836" y="3909839"/>
            <a:ext cx="2469894" cy="1164375"/>
          </a:xfrm>
          <a:prstGeom prst="round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User Authentication</a:t>
            </a:r>
          </a:p>
        </p:txBody>
      </p:sp>
      <p:sp>
        <p:nvSpPr>
          <p:cNvPr id="192" name="Rounded Rectangle 191"/>
          <p:cNvSpPr/>
          <p:nvPr/>
        </p:nvSpPr>
        <p:spPr bwMode="auto">
          <a:xfrm>
            <a:off x="8546892" y="5184402"/>
            <a:ext cx="2469894" cy="1164375"/>
          </a:xfrm>
          <a:prstGeom prst="round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Push Notifications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961021" y="1837649"/>
            <a:ext cx="3724672" cy="690942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Mobile DevOps</a:t>
            </a:r>
          </a:p>
        </p:txBody>
      </p:sp>
      <p:sp>
        <p:nvSpPr>
          <p:cNvPr id="194" name="Rounded Rectangle 193"/>
          <p:cNvSpPr/>
          <p:nvPr/>
        </p:nvSpPr>
        <p:spPr bwMode="auto">
          <a:xfrm>
            <a:off x="8510619" y="2635326"/>
            <a:ext cx="2469894" cy="1164375"/>
          </a:xfrm>
          <a:prstGeom prst="round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Cloud and Offline Data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7596724" y="1814736"/>
            <a:ext cx="4467529" cy="690942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Mobile Back-end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03" y="5505103"/>
            <a:ext cx="231423" cy="2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7645BF26-5E45-428D-8A8C-D391F4476141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4F43A21-9696-48F3-B9B7-2EDC14895D10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1E44DB9-F8DD-48AE-8162-26CDF62A116D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08B3FEDF-27CE-477E-A1F2-9805036CC047}" vid="{CD0BEC05-913A-4A4A-B174-12DECD18D25B}"/>
    </a:ext>
  </a:extLst>
</a:theme>
</file>

<file path=ppt/theme/theme5.xml><?xml version="1.0" encoding="utf-8"?>
<a:theme xmlns:a="http://schemas.openxmlformats.org/drawingml/2006/main" name="6-30537_Envision 2016 Keynote Template">
  <a:themeElements>
    <a:clrScheme name="Envision 2016 General Colors">
      <a:dk1>
        <a:srgbClr val="505050"/>
      </a:dk1>
      <a:lt1>
        <a:srgbClr val="FFFFFF"/>
      </a:lt1>
      <a:dk2>
        <a:srgbClr val="107C10"/>
      </a:dk2>
      <a:lt2>
        <a:srgbClr val="F8F8F8"/>
      </a:lt2>
      <a:accent1>
        <a:srgbClr val="002050"/>
      </a:accent1>
      <a:accent2>
        <a:srgbClr val="107C10"/>
      </a:accent2>
      <a:accent3>
        <a:srgbClr val="BAD80A"/>
      </a:accent3>
      <a:accent4>
        <a:srgbClr val="0078D7"/>
      </a:accent4>
      <a:accent5>
        <a:srgbClr val="505050"/>
      </a:accent5>
      <a:accent6>
        <a:srgbClr val="747474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Envision_2016_Keynote_16x9_Template_033016" id="{6BB7CA33-D663-4366-BD8A-38B270669132}" vid="{152881AD-48A7-43F3-9C33-242C8A6BA4A7}"/>
    </a:ext>
  </a:extLst>
</a:theme>
</file>

<file path=ppt/theme/theme6.xml><?xml version="1.0" encoding="utf-8"?>
<a:theme xmlns:a="http://schemas.openxmlformats.org/drawingml/2006/main" name="3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08B3FEDF-27CE-477E-A1F2-9805036CC047}" vid="{CD0BEC05-913A-4A4A-B174-12DECD18D25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Arpan  Shah, Tanuj Bansal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2016-09-27T04:00:00+00:00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BRK1024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dcmitype/"/>
    <ds:schemaRef ds:uri="http://purl.org/dc/elements/1.1/"/>
    <ds:schemaRef ds:uri="230e9df3-be65-4c73-a93b-d1236ebd677e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8ff673fc-3231-4e3a-893b-6d7f7cd32766"/>
    <ds:schemaRef ds:uri="01c77077-aee4-4b5f-bd4e-9cd40a6fff29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Microsoft_2016_16x9_Template_v02</Template>
  <TotalTime>1</TotalTime>
  <Words>1232</Words>
  <Application>Microsoft Office PowerPoint</Application>
  <PresentationFormat>Custom</PresentationFormat>
  <Paragraphs>370</Paragraphs>
  <Slides>37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MS PGothic</vt:lpstr>
      <vt:lpstr>Arial</vt:lpstr>
      <vt:lpstr>Calibri</vt:lpstr>
      <vt:lpstr>Consolas</vt:lpstr>
      <vt:lpstr>Segoe UI</vt:lpstr>
      <vt:lpstr>Segoe UI Light</vt:lpstr>
      <vt:lpstr>Segoe UI Semibold</vt:lpstr>
      <vt:lpstr>Segoe UI Semilight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6-30537_Envision 2016 Keynote Template</vt:lpstr>
      <vt:lpstr>3_5-50002_Ignite_Breakout_Template</vt:lpstr>
      <vt:lpstr>Transform your business  with Azure</vt:lpstr>
      <vt:lpstr>Session</vt:lpstr>
      <vt:lpstr>PowerPoint Presentation</vt:lpstr>
      <vt:lpstr>PowerPoint Presentation</vt:lpstr>
      <vt:lpstr>PowerPoint Presentation</vt:lpstr>
      <vt:lpstr>Application innovation Accelerate innovation with the cloud</vt:lpstr>
      <vt:lpstr>Build apps faster and easier</vt:lpstr>
      <vt:lpstr>Manage applications proactively</vt:lpstr>
      <vt:lpstr>Deliver native mobile apps seamlessly</vt:lpstr>
      <vt:lpstr>Application innovation</vt:lpstr>
      <vt:lpstr>Demo</vt:lpstr>
      <vt:lpstr>PowerPoint Presentation</vt:lpstr>
      <vt:lpstr>PowerPoint Presentation</vt:lpstr>
      <vt:lpstr>Support business strategy with any data </vt:lpstr>
      <vt:lpstr>Predict and respond proactively</vt:lpstr>
      <vt:lpstr>Learn and engage with artificial intelligence</vt:lpstr>
      <vt:lpstr>Data and intelligence</vt:lpstr>
      <vt:lpstr>Demo</vt:lpstr>
      <vt:lpstr>PowerPoint Presentation</vt:lpstr>
      <vt:lpstr>PowerPoint Presentation</vt:lpstr>
      <vt:lpstr>Build and run open source solutions</vt:lpstr>
      <vt:lpstr>Extend on-premises data and apps</vt:lpstr>
      <vt:lpstr>Deploy the cloud on-premises</vt:lpstr>
      <vt:lpstr>Openness and Flexibility</vt:lpstr>
      <vt:lpstr>Demo</vt:lpstr>
      <vt:lpstr>PowerPoint Presentation</vt:lpstr>
      <vt:lpstr>PowerPoint Presentation</vt:lpstr>
      <vt:lpstr>Detect and mitigate threats</vt:lpstr>
      <vt:lpstr>Achieve global scale, in local regions</vt:lpstr>
      <vt:lpstr>Benefit from relentless business commitment</vt:lpstr>
      <vt:lpstr>PowerPoint Presentation</vt:lpstr>
      <vt:lpstr>PowerPoint Presentation</vt:lpstr>
      <vt:lpstr>PowerPoint Presentation</vt:lpstr>
      <vt:lpstr>Free IT Pro resources To advance your career in cloud technology</vt:lpstr>
      <vt:lpstr>Free IT Pro resources To advance your career in cloud technology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 your business with Azure</dc:title>
  <dc:subject>&lt;Speech title here&gt;</dc:subject>
  <dc:creator>MS Events 0093</dc:creator>
  <cp:keywords>Microsoft 2016</cp:keywords>
  <dc:description>Template: Mitchell Derrey, Silverfox Productions_x000d_
Formatting: _x000d_
Audience Type:</dc:description>
  <cp:lastModifiedBy>MS Events 0093</cp:lastModifiedBy>
  <cp:revision>1</cp:revision>
  <dcterms:created xsi:type="dcterms:W3CDTF">2016-09-29T12:32:19Z</dcterms:created>
  <dcterms:modified xsi:type="dcterms:W3CDTF">2016-09-29T12:34:11Z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