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2.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88" r:id="rId8"/>
    <p:sldMasterId id="2147484402" r:id="rId9"/>
    <p:sldMasterId id="2147484421" r:id="rId10"/>
    <p:sldMasterId id="2147484436" r:id="rId11"/>
    <p:sldMasterId id="2147484448" r:id="rId12"/>
    <p:sldMasterId id="2147484474" r:id="rId13"/>
    <p:sldMasterId id="2147484496" r:id="rId14"/>
    <p:sldMasterId id="2147484515" r:id="rId15"/>
    <p:sldMasterId id="2147484523" r:id="rId16"/>
    <p:sldMasterId id="2147484535" r:id="rId17"/>
    <p:sldMasterId id="2147484547" r:id="rId18"/>
    <p:sldMasterId id="2147484569" r:id="rId19"/>
    <p:sldMasterId id="2147484592" r:id="rId20"/>
    <p:sldMasterId id="2147484611" r:id="rId21"/>
  </p:sldMasterIdLst>
  <p:notesMasterIdLst>
    <p:notesMasterId r:id="rId53"/>
  </p:notesMasterIdLst>
  <p:handoutMasterIdLst>
    <p:handoutMasterId r:id="rId54"/>
  </p:handoutMasterIdLst>
  <p:sldIdLst>
    <p:sldId id="318" r:id="rId22"/>
    <p:sldId id="317"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320" r:id="rId49"/>
    <p:sldId id="321" r:id="rId50"/>
    <p:sldId id="319" r:id="rId51"/>
    <p:sldId id="282" r:id="rId5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6215" autoAdjust="0"/>
  </p:normalViewPr>
  <p:slideViewPr>
    <p:cSldViewPr>
      <p:cViewPr varScale="1">
        <p:scale>
          <a:sx n="105" d="100"/>
          <a:sy n="105" d="100"/>
        </p:scale>
        <p:origin x="96" y="11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0.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oleObject" Target="file:///\\equiviostr\public_all\Product%20Management\General%20documents\Excel%20for%20Equivio%20Analytics%20Demo%20r01%20v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search!$C$149</c:f>
              <c:strCache>
                <c:ptCount val="1"/>
                <c:pt idx="0">
                  <c:v>Files</c:v>
                </c:pt>
              </c:strCache>
            </c:strRef>
          </c:tx>
          <c:spPr>
            <a:solidFill>
              <a:srgbClr val="FF8C00"/>
            </a:solidFill>
            <a:ln>
              <a:noFill/>
            </a:ln>
            <a:effectLst/>
          </c:spPr>
          <c:invertIfNegative val="0"/>
          <c:cat>
            <c:strRef>
              <c:f>search!$A$150:$A$169</c:f>
              <c:strCache>
                <c:ptCount val="20"/>
                <c:pt idx="0">
                  <c:v>jeff</c:v>
                </c:pt>
                <c:pt idx="1">
                  <c:v>said, company, jones</c:v>
                </c:pt>
                <c:pt idx="2">
                  <c:v>electricity, california, utility</c:v>
                </c:pt>
                <c:pt idx="3">
                  <c:v>bush, house, president, said, national</c:v>
                </c:pt>
                <c:pt idx="4">
                  <c:v>edison, utility, governor</c:v>
                </c:pt>
                <c:pt idx="5">
                  <c:v>newsletters, news, subscribe</c:v>
                </c:pt>
                <c:pt idx="6">
                  <c:v>strategies, usa, environmental, renewed</c:v>
                </c:pt>
                <c:pt idx="7">
                  <c:v>power</c:v>
                </c:pt>
                <c:pt idx="8">
                  <c:v>bills</c:v>
                </c:pt>
                <c:pt idx="9">
                  <c:v>global, business, organization, announcement, organizational</c:v>
                </c:pt>
                <c:pt idx="10">
                  <c:v>davis, state, energy</c:v>
                </c:pt>
                <c:pt idx="11">
                  <c:v>transmission</c:v>
                </c:pt>
                <c:pt idx="12">
                  <c:v>ferc, prices</c:v>
                </c:pt>
                <c:pt idx="13">
                  <c:v>john</c:v>
                </c:pt>
                <c:pt idx="14">
                  <c:v>developments, manager, business, technologies</c:v>
                </c:pt>
                <c:pt idx="15">
                  <c:v>rate</c:v>
                </c:pt>
                <c:pt idx="16">
                  <c:v>partnership, share, fastow, investor, chief</c:v>
                </c:pt>
                <c:pt idx="17">
                  <c:v>james, enw, john, david, robert</c:v>
                </c:pt>
                <c:pt idx="18">
                  <c:v>europe, european</c:v>
                </c:pt>
                <c:pt idx="19">
                  <c:v>gas</c:v>
                </c:pt>
              </c:strCache>
            </c:strRef>
          </c:cat>
          <c:val>
            <c:numRef>
              <c:f>search!$C$150:$C$162</c:f>
              <c:numCache>
                <c:formatCode>General</c:formatCode>
                <c:ptCount val="13"/>
                <c:pt idx="0">
                  <c:v>130</c:v>
                </c:pt>
                <c:pt idx="1">
                  <c:v>106</c:v>
                </c:pt>
                <c:pt idx="2">
                  <c:v>8</c:v>
                </c:pt>
                <c:pt idx="3">
                  <c:v>2</c:v>
                </c:pt>
                <c:pt idx="4">
                  <c:v>54</c:v>
                </c:pt>
                <c:pt idx="5">
                  <c:v>14</c:v>
                </c:pt>
                <c:pt idx="6">
                  <c:v>69</c:v>
                </c:pt>
                <c:pt idx="7">
                  <c:v>14</c:v>
                </c:pt>
                <c:pt idx="8">
                  <c:v>25</c:v>
                </c:pt>
                <c:pt idx="9">
                  <c:v>32</c:v>
                </c:pt>
                <c:pt idx="10">
                  <c:v>45</c:v>
                </c:pt>
                <c:pt idx="11">
                  <c:v>62</c:v>
                </c:pt>
                <c:pt idx="12">
                  <c:v>53</c:v>
                </c:pt>
              </c:numCache>
            </c:numRef>
          </c:val>
          <c:extLst>
            <c:ext xmlns:c16="http://schemas.microsoft.com/office/drawing/2014/chart" uri="{C3380CC4-5D6E-409C-BE32-E72D297353CC}">
              <c16:uniqueId val="{00000000-9C5E-4FEA-947C-5DCD16F14D7F}"/>
            </c:ext>
          </c:extLst>
        </c:ser>
        <c:ser>
          <c:idx val="1"/>
          <c:order val="1"/>
          <c:tx>
            <c:strRef>
              <c:f>search!$D$149</c:f>
              <c:strCache>
                <c:ptCount val="1"/>
                <c:pt idx="0">
                  <c:v>Relevant</c:v>
                </c:pt>
              </c:strCache>
            </c:strRef>
          </c:tx>
          <c:spPr>
            <a:solidFill>
              <a:srgbClr val="D3D3D3"/>
            </a:solidFill>
            <a:ln>
              <a:noFill/>
            </a:ln>
            <a:effectLst/>
          </c:spPr>
          <c:invertIfNegative val="0"/>
          <c:cat>
            <c:strRef>
              <c:f>search!$A$150:$A$169</c:f>
              <c:strCache>
                <c:ptCount val="20"/>
                <c:pt idx="0">
                  <c:v>jeff</c:v>
                </c:pt>
                <c:pt idx="1">
                  <c:v>said, company, jones</c:v>
                </c:pt>
                <c:pt idx="2">
                  <c:v>electricity, california, utility</c:v>
                </c:pt>
                <c:pt idx="3">
                  <c:v>bush, house, president, said, national</c:v>
                </c:pt>
                <c:pt idx="4">
                  <c:v>edison, utility, governor</c:v>
                </c:pt>
                <c:pt idx="5">
                  <c:v>newsletters, news, subscribe</c:v>
                </c:pt>
                <c:pt idx="6">
                  <c:v>strategies, usa, environmental, renewed</c:v>
                </c:pt>
                <c:pt idx="7">
                  <c:v>power</c:v>
                </c:pt>
                <c:pt idx="8">
                  <c:v>bills</c:v>
                </c:pt>
                <c:pt idx="9">
                  <c:v>global, business, organization, announcement, organizational</c:v>
                </c:pt>
                <c:pt idx="10">
                  <c:v>davis, state, energy</c:v>
                </c:pt>
                <c:pt idx="11">
                  <c:v>transmission</c:v>
                </c:pt>
                <c:pt idx="12">
                  <c:v>ferc, prices</c:v>
                </c:pt>
                <c:pt idx="13">
                  <c:v>john</c:v>
                </c:pt>
                <c:pt idx="14">
                  <c:v>developments, manager, business, technologies</c:v>
                </c:pt>
                <c:pt idx="15">
                  <c:v>rate</c:v>
                </c:pt>
                <c:pt idx="16">
                  <c:v>partnership, share, fastow, investor, chief</c:v>
                </c:pt>
                <c:pt idx="17">
                  <c:v>james, enw, john, david, robert</c:v>
                </c:pt>
                <c:pt idx="18">
                  <c:v>europe, european</c:v>
                </c:pt>
                <c:pt idx="19">
                  <c:v>gas</c:v>
                </c:pt>
              </c:strCache>
            </c:strRef>
          </c:cat>
          <c:val>
            <c:numRef>
              <c:f>search!$D$150:$D$162</c:f>
              <c:numCache>
                <c:formatCode>General</c:formatCode>
                <c:ptCount val="13"/>
                <c:pt idx="0">
                  <c:v>28</c:v>
                </c:pt>
                <c:pt idx="1">
                  <c:v>25</c:v>
                </c:pt>
                <c:pt idx="2">
                  <c:v>121</c:v>
                </c:pt>
                <c:pt idx="3">
                  <c:v>122</c:v>
                </c:pt>
                <c:pt idx="4">
                  <c:v>67</c:v>
                </c:pt>
                <c:pt idx="5">
                  <c:v>96</c:v>
                </c:pt>
                <c:pt idx="6">
                  <c:v>40</c:v>
                </c:pt>
                <c:pt idx="7">
                  <c:v>92</c:v>
                </c:pt>
                <c:pt idx="8">
                  <c:v>80</c:v>
                </c:pt>
                <c:pt idx="9">
                  <c:v>71</c:v>
                </c:pt>
                <c:pt idx="10">
                  <c:v>51</c:v>
                </c:pt>
                <c:pt idx="11">
                  <c:v>34</c:v>
                </c:pt>
                <c:pt idx="12">
                  <c:v>42</c:v>
                </c:pt>
              </c:numCache>
            </c:numRef>
          </c:val>
          <c:extLst>
            <c:ext xmlns:c16="http://schemas.microsoft.com/office/drawing/2014/chart" uri="{C3380CC4-5D6E-409C-BE32-E72D297353CC}">
              <c16:uniqueId val="{00000001-9C5E-4FEA-947C-5DCD16F14D7F}"/>
            </c:ext>
          </c:extLst>
        </c:ser>
        <c:dLbls>
          <c:showLegendKey val="0"/>
          <c:showVal val="0"/>
          <c:showCatName val="0"/>
          <c:showSerName val="0"/>
          <c:showPercent val="0"/>
          <c:showBubbleSize val="0"/>
        </c:dLbls>
        <c:gapWidth val="150"/>
        <c:overlap val="100"/>
        <c:axId val="1041749304"/>
        <c:axId val="1041748648"/>
      </c:barChart>
      <c:catAx>
        <c:axId val="1041749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041748648"/>
        <c:crosses val="autoZero"/>
        <c:auto val="1"/>
        <c:lblAlgn val="ctr"/>
        <c:lblOffset val="100"/>
        <c:noMultiLvlLbl val="0"/>
      </c:catAx>
      <c:valAx>
        <c:axId val="104174864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041749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Series 1</c:v>
                </c:pt>
              </c:strCache>
            </c:strRef>
          </c:tx>
          <c:spPr>
            <a:ln w="12700" cap="rnd">
              <a:solidFill>
                <a:schemeClr val="accent6"/>
              </a:solidFill>
              <a:round/>
            </a:ln>
            <a:effectLst/>
          </c:spPr>
          <c:marker>
            <c:symbol val="circle"/>
            <c:size val="5"/>
            <c:spPr>
              <a:solidFill>
                <a:schemeClr val="accent6"/>
              </a:solidFill>
              <a:ln w="9525">
                <a:solidFill>
                  <a:schemeClr val="accent6"/>
                </a:solidFill>
              </a:ln>
              <a:effectLst/>
            </c:spPr>
          </c:marker>
          <c:cat>
            <c:numRef>
              <c:f>Sheet1!$A$2:$A$13</c:f>
              <c:numCache>
                <c:formatCode>B1mmm\-yy</c:formatCode>
                <c:ptCount val="12"/>
                <c:pt idx="0">
                  <c:v>41395</c:v>
                </c:pt>
                <c:pt idx="1">
                  <c:v>41426</c:v>
                </c:pt>
                <c:pt idx="2">
                  <c:v>41456</c:v>
                </c:pt>
                <c:pt idx="3">
                  <c:v>41487</c:v>
                </c:pt>
                <c:pt idx="4">
                  <c:v>41518</c:v>
                </c:pt>
                <c:pt idx="5">
                  <c:v>41548</c:v>
                </c:pt>
                <c:pt idx="6">
                  <c:v>41579</c:v>
                </c:pt>
                <c:pt idx="7">
                  <c:v>41609</c:v>
                </c:pt>
                <c:pt idx="8">
                  <c:v>41640</c:v>
                </c:pt>
                <c:pt idx="9">
                  <c:v>41671</c:v>
                </c:pt>
                <c:pt idx="10">
                  <c:v>41699</c:v>
                </c:pt>
                <c:pt idx="11">
                  <c:v>41730</c:v>
                </c:pt>
              </c:numCache>
            </c:numRef>
          </c:cat>
          <c:val>
            <c:numRef>
              <c:f>Sheet1!$B$2:$B$13</c:f>
              <c:numCache>
                <c:formatCode>General</c:formatCode>
                <c:ptCount val="12"/>
                <c:pt idx="0">
                  <c:v>112</c:v>
                </c:pt>
                <c:pt idx="1">
                  <c:v>958</c:v>
                </c:pt>
                <c:pt idx="2">
                  <c:v>984</c:v>
                </c:pt>
                <c:pt idx="3">
                  <c:v>306</c:v>
                </c:pt>
                <c:pt idx="4">
                  <c:v>35</c:v>
                </c:pt>
                <c:pt idx="5">
                  <c:v>318</c:v>
                </c:pt>
                <c:pt idx="6">
                  <c:v>217</c:v>
                </c:pt>
                <c:pt idx="7">
                  <c:v>626</c:v>
                </c:pt>
                <c:pt idx="8">
                  <c:v>927</c:v>
                </c:pt>
                <c:pt idx="9">
                  <c:v>816</c:v>
                </c:pt>
                <c:pt idx="10">
                  <c:v>572</c:v>
                </c:pt>
                <c:pt idx="11">
                  <c:v>233</c:v>
                </c:pt>
              </c:numCache>
            </c:numRef>
          </c:val>
          <c:smooth val="0"/>
          <c:extLst>
            <c:ext xmlns:c16="http://schemas.microsoft.com/office/drawing/2014/chart" uri="{C3380CC4-5D6E-409C-BE32-E72D297353CC}">
              <c16:uniqueId val="{00000000-3007-43A9-9372-BBFDA4755808}"/>
            </c:ext>
          </c:extLst>
        </c:ser>
        <c:ser>
          <c:idx val="1"/>
          <c:order val="1"/>
          <c:tx>
            <c:strRef>
              <c:f>Sheet1!$C$1</c:f>
              <c:strCache>
                <c:ptCount val="1"/>
                <c:pt idx="0">
                  <c:v>1000</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Sheet1!$A$2:$A$13</c:f>
              <c:numCache>
                <c:formatCode>B1mmm\-yy</c:formatCode>
                <c:ptCount val="12"/>
                <c:pt idx="0">
                  <c:v>41395</c:v>
                </c:pt>
                <c:pt idx="1">
                  <c:v>41426</c:v>
                </c:pt>
                <c:pt idx="2">
                  <c:v>41456</c:v>
                </c:pt>
                <c:pt idx="3">
                  <c:v>41487</c:v>
                </c:pt>
                <c:pt idx="4">
                  <c:v>41518</c:v>
                </c:pt>
                <c:pt idx="5">
                  <c:v>41548</c:v>
                </c:pt>
                <c:pt idx="6">
                  <c:v>41579</c:v>
                </c:pt>
                <c:pt idx="7">
                  <c:v>41609</c:v>
                </c:pt>
                <c:pt idx="8">
                  <c:v>41640</c:v>
                </c:pt>
                <c:pt idx="9">
                  <c:v>41671</c:v>
                </c:pt>
                <c:pt idx="10">
                  <c:v>41699</c:v>
                </c:pt>
                <c:pt idx="11">
                  <c:v>41730</c:v>
                </c:pt>
              </c:numCache>
            </c:numRef>
          </c:cat>
          <c:val>
            <c:numRef>
              <c:f>Sheet1!$C$2:$C$13</c:f>
              <c:numCache>
                <c:formatCode>General</c:formatCode>
                <c:ptCount val="12"/>
              </c:numCache>
            </c:numRef>
          </c:val>
          <c:smooth val="0"/>
          <c:extLst>
            <c:ext xmlns:c16="http://schemas.microsoft.com/office/drawing/2014/chart" uri="{C3380CC4-5D6E-409C-BE32-E72D297353CC}">
              <c16:uniqueId val="{00000001-3007-43A9-9372-BBFDA4755808}"/>
            </c:ext>
          </c:extLst>
        </c:ser>
        <c:dLbls>
          <c:showLegendKey val="0"/>
          <c:showVal val="0"/>
          <c:showCatName val="0"/>
          <c:showSerName val="0"/>
          <c:showPercent val="0"/>
          <c:showBubbleSize val="0"/>
        </c:dLbls>
        <c:marker val="1"/>
        <c:smooth val="0"/>
        <c:axId val="323074800"/>
        <c:axId val="323073680"/>
      </c:lineChart>
      <c:dateAx>
        <c:axId val="323074800"/>
        <c:scaling>
          <c:orientation val="minMax"/>
        </c:scaling>
        <c:delete val="0"/>
        <c:axPos val="b"/>
        <c:numFmt formatCode="B1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Segoe UI" panose="020B0502040204020203" pitchFamily="34" charset="0"/>
                <a:ea typeface="+mn-ea"/>
                <a:cs typeface="+mn-cs"/>
              </a:defRPr>
            </a:pPr>
            <a:endParaRPr lang="en-US"/>
          </a:p>
        </c:txPr>
        <c:crossAx val="323073680"/>
        <c:crosses val="autoZero"/>
        <c:auto val="1"/>
        <c:lblOffset val="100"/>
        <c:baseTimeUnit val="months"/>
      </c:dateAx>
      <c:valAx>
        <c:axId val="323073680"/>
        <c:scaling>
          <c:orientation val="minMax"/>
        </c:scaling>
        <c:delete val="0"/>
        <c:axPos val="l"/>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Segoe UI" panose="020B0502040204020203" pitchFamily="34" charset="0"/>
                <a:ea typeface="+mn-ea"/>
                <a:cs typeface="+mn-cs"/>
              </a:defRPr>
            </a:pPr>
            <a:endParaRPr lang="en-US"/>
          </a:p>
        </c:txPr>
        <c:crossAx val="323074800"/>
        <c:crosses val="autoZero"/>
        <c:crossBetween val="between"/>
        <c:majorUnit val="300"/>
      </c:valAx>
      <c:spPr>
        <a:noFill/>
        <a:ln>
          <a:noFill/>
        </a:ln>
        <a:effectLst/>
      </c:spPr>
    </c:plotArea>
    <c:plotVisOnly val="1"/>
    <c:dispBlanksAs val="gap"/>
    <c:showDLblsOverMax val="0"/>
  </c:chart>
  <c:spPr>
    <a:noFill/>
    <a:ln w="3175">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000531637128578E-2"/>
          <c:y val="4.9311452584862837E-2"/>
          <c:w val="0.95199946836287141"/>
          <c:h val="0.83439391842233623"/>
        </c:manualLayout>
      </c:layout>
      <c:lineChart>
        <c:grouping val="standard"/>
        <c:varyColors val="0"/>
        <c:ser>
          <c:idx val="0"/>
          <c:order val="0"/>
          <c:tx>
            <c:strRef>
              <c:f>Sheet1!$B$1</c:f>
              <c:strCache>
                <c:ptCount val="1"/>
                <c:pt idx="0">
                  <c:v>Series 1</c:v>
                </c:pt>
              </c:strCache>
            </c:strRef>
          </c:tx>
          <c:spPr>
            <a:ln w="12700" cap="rnd">
              <a:solidFill>
                <a:schemeClr val="accent6"/>
              </a:solidFill>
              <a:round/>
            </a:ln>
            <a:effectLst/>
          </c:spPr>
          <c:marker>
            <c:symbol val="circle"/>
            <c:size val="5"/>
            <c:spPr>
              <a:solidFill>
                <a:srgbClr val="FF8C00"/>
              </a:solidFill>
              <a:ln w="9525">
                <a:solidFill>
                  <a:schemeClr val="accent6"/>
                </a:solidFill>
              </a:ln>
              <a:effectLst/>
            </c:spPr>
          </c:marker>
          <c:cat>
            <c:numRef>
              <c:f>Sheet1!$A$2:$A$13</c:f>
              <c:numCache>
                <c:formatCode>B1mmm\-yy</c:formatCode>
                <c:ptCount val="12"/>
                <c:pt idx="0">
                  <c:v>41760</c:v>
                </c:pt>
                <c:pt idx="1">
                  <c:v>41791</c:v>
                </c:pt>
                <c:pt idx="2">
                  <c:v>41821</c:v>
                </c:pt>
                <c:pt idx="3">
                  <c:v>41852</c:v>
                </c:pt>
                <c:pt idx="4">
                  <c:v>41883</c:v>
                </c:pt>
                <c:pt idx="5">
                  <c:v>41913</c:v>
                </c:pt>
                <c:pt idx="6">
                  <c:v>41944</c:v>
                </c:pt>
                <c:pt idx="7">
                  <c:v>41974</c:v>
                </c:pt>
                <c:pt idx="8">
                  <c:v>42005</c:v>
                </c:pt>
                <c:pt idx="9">
                  <c:v>42036</c:v>
                </c:pt>
                <c:pt idx="10">
                  <c:v>42064</c:v>
                </c:pt>
                <c:pt idx="11">
                  <c:v>42095</c:v>
                </c:pt>
              </c:numCache>
            </c:numRef>
          </c:cat>
          <c:val>
            <c:numRef>
              <c:f>Sheet1!$B$2:$B$13</c:f>
              <c:numCache>
                <c:formatCode>General</c:formatCode>
                <c:ptCount val="12"/>
                <c:pt idx="0">
                  <c:v>29</c:v>
                </c:pt>
                <c:pt idx="1">
                  <c:v>19</c:v>
                </c:pt>
                <c:pt idx="2">
                  <c:v>25</c:v>
                </c:pt>
                <c:pt idx="3">
                  <c:v>28</c:v>
                </c:pt>
                <c:pt idx="4">
                  <c:v>20</c:v>
                </c:pt>
                <c:pt idx="5">
                  <c:v>4</c:v>
                </c:pt>
                <c:pt idx="6">
                  <c:v>16</c:v>
                </c:pt>
                <c:pt idx="7">
                  <c:v>2</c:v>
                </c:pt>
                <c:pt idx="8">
                  <c:v>19</c:v>
                </c:pt>
                <c:pt idx="9">
                  <c:v>18</c:v>
                </c:pt>
                <c:pt idx="10">
                  <c:v>9</c:v>
                </c:pt>
                <c:pt idx="11">
                  <c:v>28</c:v>
                </c:pt>
              </c:numCache>
            </c:numRef>
          </c:val>
          <c:smooth val="0"/>
          <c:extLst>
            <c:ext xmlns:c16="http://schemas.microsoft.com/office/drawing/2014/chart" uri="{C3380CC4-5D6E-409C-BE32-E72D297353CC}">
              <c16:uniqueId val="{00000000-70F0-4584-834A-1282CBCED60E}"/>
            </c:ext>
          </c:extLst>
        </c:ser>
        <c:dLbls>
          <c:showLegendKey val="0"/>
          <c:showVal val="0"/>
          <c:showCatName val="0"/>
          <c:showSerName val="0"/>
          <c:showPercent val="0"/>
          <c:showBubbleSize val="0"/>
        </c:dLbls>
        <c:marker val="1"/>
        <c:smooth val="0"/>
        <c:axId val="299077552"/>
        <c:axId val="299088136"/>
      </c:lineChart>
      <c:dateAx>
        <c:axId val="299077552"/>
        <c:scaling>
          <c:orientation val="minMax"/>
        </c:scaling>
        <c:delete val="0"/>
        <c:axPos val="b"/>
        <c:numFmt formatCode="B1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299088136"/>
        <c:crosses val="autoZero"/>
        <c:auto val="1"/>
        <c:lblOffset val="100"/>
        <c:baseTimeUnit val="months"/>
      </c:dateAx>
      <c:valAx>
        <c:axId val="299088136"/>
        <c:scaling>
          <c:orientation val="minMax"/>
        </c:scaling>
        <c:delete val="0"/>
        <c:axPos val="l"/>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299077552"/>
        <c:crosses val="autoZero"/>
        <c:crossBetween val="between"/>
      </c:valAx>
      <c:spPr>
        <a:noFill/>
        <a:ln>
          <a:noFill/>
        </a:ln>
        <a:effectLst/>
      </c:spPr>
    </c:plotArea>
    <c:plotVisOnly val="1"/>
    <c:dispBlanksAs val="gap"/>
    <c:showDLblsOverMax val="0"/>
  </c:chart>
  <c:spPr>
    <a:noFill/>
    <a:ln w="3175">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9/26/2016 3:22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9/26/2016 3:22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35294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48855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73140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994201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40941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89306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04774E-7F1F-486E-B44D-F84ABD923C3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09443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04774E-7F1F-486E-B44D-F84ABD923C3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5875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30167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30532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8672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E34DC70-3FCA-4715-A6FB-969A9F4CFA0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973683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711278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29687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200" b="0" i="0" u="none" strike="noStrike" kern="1200" cap="none" spc="0" normalizeH="0" baseline="0" noProof="0" smtClean="0">
                <a:ln>
                  <a:noFill/>
                </a:ln>
                <a:solidFill>
                  <a:srgbClr val="505050"/>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505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05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85802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17D118-1690-458F-B4D2-F9DA5D6F50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9/26/2016 3:22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prstClr val="black"/>
              </a:solidFill>
              <a:effectLst/>
              <a:uLnTx/>
              <a:uFillTx/>
            </a:endParaRPr>
          </a:p>
        </p:txBody>
      </p:sp>
      <p:sp>
        <p:nvSpPr>
          <p:cNvPr id="6" name="Footer Placeholder 5"/>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42937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8030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9/26/2016 3:22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5748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200" b="0" i="0" u="none" strike="noStrike" kern="1200" cap="none" spc="0" normalizeH="0" baseline="0" noProof="0" smtClean="0">
                <a:ln>
                  <a:noFill/>
                </a:ln>
                <a:solidFill>
                  <a:srgbClr val="505050"/>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505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4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9/26/2016 3:22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15435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9/26/2016 3:22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5238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9519" defTabSz="913751">
              <a:spcBef>
                <a:spcPct val="0"/>
              </a:spcBef>
              <a:spcAft>
                <a:spcPts val="600"/>
              </a:spcAft>
              <a:buClr>
                <a:srgbClr val="777777">
                  <a:lumMod val="60000"/>
                  <a:lumOff val="40000"/>
                </a:srgbClr>
              </a:buClr>
              <a:buSzPct val="120000"/>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6F6F146-2F6B-42A1-8AC9-59FC5B984828}"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9869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9/26/2016 3:22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395620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897472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89785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637646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615721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8207045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9940665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56192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766428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159562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8122362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712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2647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353000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770152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207191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028"/>
            <a:ext cx="12436475" cy="6992469"/>
          </a:xfrm>
          <a:prstGeom prst="rect">
            <a:avLst/>
          </a:prstGeom>
        </p:spPr>
      </p:pic>
      <p:sp>
        <p:nvSpPr>
          <p:cNvPr id="16" name="Rectangle 15"/>
          <p:cNvSpPr/>
          <p:nvPr userDrawn="1"/>
        </p:nvSpPr>
        <p:spPr>
          <a:xfrm>
            <a:off x="0" y="3025833"/>
            <a:ext cx="12436475" cy="3967664"/>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4" name="Rectangle 3"/>
          <p:cNvSpPr/>
          <p:nvPr userDrawn="1"/>
        </p:nvSpPr>
        <p:spPr bwMode="auto">
          <a:xfrm>
            <a:off x="269177" y="4710941"/>
            <a:ext cx="6402452" cy="36544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2515" y="4752506"/>
            <a:ext cx="6402388" cy="1280160"/>
          </a:xfrm>
          <a:noFill/>
        </p:spPr>
        <p:txBody>
          <a:bodyPr lIns="146304" tIns="91440" rIns="146304" bIns="0" anchor="t" anchorCtr="0"/>
          <a:lstStyle>
            <a:lvl1pPr marL="0" algn="l" defTabSz="914224" rtl="0" eaLnBrk="1" latinLnBrk="0" hangingPunct="1">
              <a:defRPr lang="en-US" sz="3999" b="1" kern="1200" spc="-50" dirty="0">
                <a:solidFill>
                  <a:srgbClr val="FFFFFF"/>
                </a:solidFill>
                <a:latin typeface="+mn-lt"/>
                <a:ea typeface="+mn-ea"/>
                <a:cs typeface="Bodoni Std Bold Italic"/>
              </a:defRPr>
            </a:lvl1pPr>
          </a:lstStyle>
          <a:p>
            <a:r>
              <a:rPr lang="en-US" dirty="0"/>
              <a:t>Presentation title</a:t>
            </a:r>
          </a:p>
        </p:txBody>
      </p:sp>
      <p:sp>
        <p:nvSpPr>
          <p:cNvPr id="3" name="Text Placeholder 2"/>
          <p:cNvSpPr>
            <a:spLocks noGrp="1"/>
          </p:cNvSpPr>
          <p:nvPr>
            <p:ph type="body" sz="quarter" idx="14" hasCustomPrompt="1"/>
          </p:nvPr>
        </p:nvSpPr>
        <p:spPr bwMode="auto">
          <a:xfrm>
            <a:off x="269176" y="6032659"/>
            <a:ext cx="6402388" cy="485614"/>
          </a:xfrm>
        </p:spPr>
        <p:txBody>
          <a:bodyPr tIns="0" bIns="109728">
            <a:noAutofit/>
          </a:bodyPr>
          <a:lstStyle>
            <a:lvl1pPr marL="0" indent="0" algn="l" defTabSz="914224" rtl="0" eaLnBrk="1" latinLnBrk="0" hangingPunct="1">
              <a:spcBef>
                <a:spcPts val="0"/>
              </a:spcBef>
              <a:buNone/>
              <a:defRPr lang="en-US" sz="2400" kern="1200" spc="-50" baseline="0" dirty="0" smtClean="0">
                <a:solidFill>
                  <a:srgbClr val="ED6722"/>
                </a:solidFill>
                <a:latin typeface="+mn-lt"/>
                <a:ea typeface="+mn-ea"/>
                <a:cs typeface="Bodoni Std Bold Italic"/>
              </a:defRPr>
            </a:lvl1pPr>
          </a:lstStyle>
          <a:p>
            <a:pPr lvl="0"/>
            <a:r>
              <a:rPr lang="en-US" dirty="0"/>
              <a:t>Subtitle</a:t>
            </a:r>
          </a:p>
        </p:txBody>
      </p:sp>
      <p:pic>
        <p:nvPicPr>
          <p:cNvPr id="13" name="Picture 12"/>
          <p:cNvPicPr>
            <a:picLocks noChangeAspect="1"/>
          </p:cNvPicPr>
          <p:nvPr userDrawn="1"/>
        </p:nvPicPr>
        <p:blipFill>
          <a:blip r:embed="rId3"/>
          <a:stretch>
            <a:fillRect/>
          </a:stretch>
        </p:blipFill>
        <p:spPr bwMode="black">
          <a:xfrm>
            <a:off x="11451323" y="6052757"/>
            <a:ext cx="365760" cy="365760"/>
          </a:xfrm>
          <a:prstGeom prst="rect">
            <a:avLst/>
          </a:prstGeom>
        </p:spPr>
      </p:pic>
      <p:pic>
        <p:nvPicPr>
          <p:cNvPr id="14" name="Picture 13"/>
          <p:cNvPicPr>
            <a:picLocks noChangeAspect="1"/>
          </p:cNvPicPr>
          <p:nvPr userDrawn="1"/>
        </p:nvPicPr>
        <p:blipFill rotWithShape="1">
          <a:blip r:embed="rId4"/>
          <a:srcRect l="29178"/>
          <a:stretch/>
        </p:blipFill>
        <p:spPr>
          <a:xfrm>
            <a:off x="270828" y="318967"/>
            <a:ext cx="1100910" cy="493112"/>
          </a:xfrm>
          <a:prstGeom prst="rect">
            <a:avLst/>
          </a:prstGeom>
        </p:spPr>
      </p:pic>
    </p:spTree>
    <p:extLst>
      <p:ext uri="{BB962C8B-B14F-4D97-AF65-F5344CB8AC3E}">
        <p14:creationId xmlns:p14="http://schemas.microsoft.com/office/powerpoint/2010/main" val="245884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t="7813" b="7813"/>
          <a:stretch/>
        </p:blipFill>
        <p:spPr>
          <a:xfrm>
            <a:off x="318" y="-318"/>
            <a:ext cx="12435840" cy="6995160"/>
          </a:xfrm>
          <a:prstGeom prst="rect">
            <a:avLst/>
          </a:prstGeom>
        </p:spPr>
      </p:pic>
      <p:sp>
        <p:nvSpPr>
          <p:cNvPr id="16" name="Rectangle 15"/>
          <p:cNvSpPr/>
          <p:nvPr userDrawn="1"/>
        </p:nvSpPr>
        <p:spPr>
          <a:xfrm>
            <a:off x="0" y="3025833"/>
            <a:ext cx="12436475" cy="3967664"/>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4" name="Rectangle 3"/>
          <p:cNvSpPr/>
          <p:nvPr userDrawn="1"/>
        </p:nvSpPr>
        <p:spPr bwMode="auto">
          <a:xfrm>
            <a:off x="269177" y="4710941"/>
            <a:ext cx="6402452" cy="36544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2515" y="5073931"/>
            <a:ext cx="6402388" cy="1280160"/>
          </a:xfrm>
          <a:noFill/>
        </p:spPr>
        <p:txBody>
          <a:bodyPr lIns="146304" tIns="91440" rIns="146304" bIns="0" anchor="t" anchorCtr="0"/>
          <a:lstStyle>
            <a:lvl1pPr marL="0" algn="l" defTabSz="914224" rtl="0" eaLnBrk="1" latinLnBrk="0" hangingPunct="1">
              <a:defRPr lang="en-US" sz="4799" b="1" kern="1200" spc="-50" dirty="0">
                <a:solidFill>
                  <a:srgbClr val="FFFFFF"/>
                </a:solidFill>
                <a:latin typeface="+mn-lt"/>
                <a:ea typeface="+mn-ea"/>
                <a:cs typeface="Bodoni Std Bold Italic"/>
              </a:defRPr>
            </a:lvl1pPr>
          </a:lstStyle>
          <a:p>
            <a:r>
              <a:rPr lang="en-US" dirty="0"/>
              <a:t>Presentation title</a:t>
            </a:r>
          </a:p>
        </p:txBody>
      </p:sp>
      <p:pic>
        <p:nvPicPr>
          <p:cNvPr id="13" name="Picture 12"/>
          <p:cNvPicPr>
            <a:picLocks noChangeAspect="1"/>
          </p:cNvPicPr>
          <p:nvPr userDrawn="1"/>
        </p:nvPicPr>
        <p:blipFill>
          <a:blip r:embed="rId3"/>
          <a:stretch>
            <a:fillRect/>
          </a:stretch>
        </p:blipFill>
        <p:spPr bwMode="black">
          <a:xfrm>
            <a:off x="11451323" y="6052757"/>
            <a:ext cx="365760" cy="365760"/>
          </a:xfrm>
          <a:prstGeom prst="rect">
            <a:avLst/>
          </a:prstGeom>
        </p:spPr>
      </p:pic>
      <p:pic>
        <p:nvPicPr>
          <p:cNvPr id="14" name="Picture 13"/>
          <p:cNvPicPr>
            <a:picLocks noChangeAspect="1"/>
          </p:cNvPicPr>
          <p:nvPr userDrawn="1"/>
        </p:nvPicPr>
        <p:blipFill rotWithShape="1">
          <a:blip r:embed="rId4"/>
          <a:srcRect l="29178"/>
          <a:stretch/>
        </p:blipFill>
        <p:spPr>
          <a:xfrm>
            <a:off x="270828" y="318967"/>
            <a:ext cx="1100910" cy="493112"/>
          </a:xfrm>
          <a:prstGeom prst="rect">
            <a:avLst/>
          </a:prstGeom>
        </p:spPr>
      </p:pic>
    </p:spTree>
    <p:extLst>
      <p:ext uri="{BB962C8B-B14F-4D97-AF65-F5344CB8AC3E}">
        <p14:creationId xmlns:p14="http://schemas.microsoft.com/office/powerpoint/2010/main" val="388437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917575"/>
          </a:xfrm>
        </p:spPr>
        <p:txBody>
          <a:bodyPr/>
          <a:lstStyle>
            <a:lvl1pPr marL="0" algn="l" defTabSz="914053" rtl="0" eaLnBrk="1" latinLnBrk="0" hangingPunct="1">
              <a:spcBef>
                <a:spcPct val="0"/>
              </a:spcBef>
              <a:buNone/>
              <a:defRPr lang="en-US" sz="4399" b="1" i="0" u="none" kern="1200" spc="-150" baseline="0" dirty="0">
                <a:solidFill>
                  <a:srgbClr val="3B3738"/>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62202633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_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917575"/>
          </a:xfrm>
        </p:spPr>
        <p:txBody>
          <a:bodyPr/>
          <a:lstStyle>
            <a:lvl1pPr marL="0" algn="l" defTabSz="914053" rtl="0" eaLnBrk="1" latinLnBrk="0" hangingPunct="1">
              <a:spcBef>
                <a:spcPct val="0"/>
              </a:spcBef>
              <a:buNone/>
              <a:defRPr lang="en-US" sz="4399" b="1" i="0" u="none" kern="1200" spc="-150" baseline="0" dirty="0">
                <a:solidFill>
                  <a:schemeClr val="bg1"/>
                </a:solidFill>
                <a:latin typeface="+mn-lt"/>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257146223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_Sub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822960"/>
          </a:xfrm>
        </p:spPr>
        <p:txBody>
          <a:bodyPr/>
          <a:lstStyle>
            <a:lvl1pPr marL="0" algn="l" defTabSz="914053" rtl="0" eaLnBrk="1" latinLnBrk="0" hangingPunct="1">
              <a:spcBef>
                <a:spcPct val="0"/>
              </a:spcBef>
              <a:buNone/>
              <a:defRPr lang="en-US" sz="4399" b="1" i="0" u="none" kern="1200" spc="-150" baseline="0" dirty="0">
                <a:solidFill>
                  <a:srgbClr val="3B3738"/>
                </a:solidFill>
                <a:latin typeface="+mn-lt"/>
                <a:ea typeface="+mn-ea"/>
                <a:cs typeface="+mn-cs"/>
              </a:defRPr>
            </a:lvl1pPr>
          </a:lstStyle>
          <a:p>
            <a:r>
              <a:rPr lang="en-US"/>
              <a:t>Click to edit Master title style</a:t>
            </a:r>
            <a:endParaRPr lang="en-US" dirty="0"/>
          </a:p>
        </p:txBody>
      </p:sp>
      <p:sp>
        <p:nvSpPr>
          <p:cNvPr id="8" name="Text Placeholder 7"/>
          <p:cNvSpPr>
            <a:spLocks noGrp="1"/>
          </p:cNvSpPr>
          <p:nvPr>
            <p:ph type="body" sz="quarter" idx="10"/>
          </p:nvPr>
        </p:nvSpPr>
        <p:spPr>
          <a:xfrm>
            <a:off x="274639" y="1175751"/>
            <a:ext cx="11888787" cy="696866"/>
          </a:xfrm>
        </p:spPr>
        <p:txBody>
          <a:bodyPr tIns="0" bIns="0"/>
          <a:lstStyle>
            <a:lvl1pPr marL="0" indent="0">
              <a:buNone/>
              <a:defRPr lang="en-US" sz="2000" kern="1200" spc="-30" baseline="0" dirty="0">
                <a:solidFill>
                  <a:srgbClr val="ED6722"/>
                </a:solidFill>
                <a:latin typeface="+mn-lt"/>
                <a:ea typeface="+mn-ea"/>
                <a:cs typeface="Bodoni Std Bold Italic"/>
              </a:defRPr>
            </a:lvl1pPr>
          </a:lstStyle>
          <a:p>
            <a:pPr marL="0" lvl="0" algn="l" defTabSz="914224" rtl="0" eaLnBrk="1" latinLnBrk="0" hangingPunct="1"/>
            <a:r>
              <a:rPr lang="en-US"/>
              <a:t>Edit Master text styles</a:t>
            </a:r>
          </a:p>
          <a:p>
            <a:pPr marL="0" lvl="1" algn="l" defTabSz="914224" rtl="0" eaLnBrk="1" latinLnBrk="0" hangingPunct="1"/>
            <a:r>
              <a:rPr lang="en-US"/>
              <a:t>Second level</a:t>
            </a:r>
          </a:p>
        </p:txBody>
      </p:sp>
    </p:spTree>
    <p:extLst>
      <p:ext uri="{BB962C8B-B14F-4D97-AF65-F5344CB8AC3E}">
        <p14:creationId xmlns:p14="http://schemas.microsoft.com/office/powerpoint/2010/main" val="108507361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_Subtitle_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822960"/>
          </a:xfrm>
        </p:spPr>
        <p:txBody>
          <a:bodyPr/>
          <a:lstStyle>
            <a:lvl1pPr marL="0" algn="l" defTabSz="914053" rtl="0" eaLnBrk="1" latinLnBrk="0" hangingPunct="1">
              <a:spcBef>
                <a:spcPct val="0"/>
              </a:spcBef>
              <a:buNone/>
              <a:defRPr lang="en-US" sz="4399" b="1" i="0" u="none" kern="1200" spc="-150" baseline="0" dirty="0">
                <a:solidFill>
                  <a:schemeClr val="bg1"/>
                </a:solidFill>
                <a:latin typeface="+mn-lt"/>
                <a:ea typeface="+mn-ea"/>
                <a:cs typeface="+mn-cs"/>
              </a:defRPr>
            </a:lvl1pPr>
          </a:lstStyle>
          <a:p>
            <a:r>
              <a:rPr lang="en-US"/>
              <a:t>Click to edit Master title style</a:t>
            </a:r>
            <a:endParaRPr lang="en-US" dirty="0"/>
          </a:p>
        </p:txBody>
      </p:sp>
      <p:sp>
        <p:nvSpPr>
          <p:cNvPr id="8" name="Text Placeholder 7"/>
          <p:cNvSpPr>
            <a:spLocks noGrp="1"/>
          </p:cNvSpPr>
          <p:nvPr>
            <p:ph type="body" sz="quarter" idx="10"/>
          </p:nvPr>
        </p:nvSpPr>
        <p:spPr>
          <a:xfrm>
            <a:off x="274639" y="1175751"/>
            <a:ext cx="11888787" cy="696866"/>
          </a:xfrm>
        </p:spPr>
        <p:txBody>
          <a:bodyPr tIns="0" bIns="0"/>
          <a:lstStyle>
            <a:lvl1pPr marL="0" indent="0">
              <a:buNone/>
              <a:defRPr lang="en-US" sz="2000" kern="1200" spc="-30" baseline="0" dirty="0">
                <a:solidFill>
                  <a:srgbClr val="ED6722"/>
                </a:solidFill>
                <a:latin typeface="+mn-lt"/>
                <a:ea typeface="+mn-ea"/>
                <a:cs typeface="Bodoni Std Bold Italic"/>
              </a:defRPr>
            </a:lvl1pPr>
          </a:lstStyle>
          <a:p>
            <a:pPr marL="0" lvl="0" algn="l" defTabSz="914224" rtl="0" eaLnBrk="1" latinLnBrk="0" hangingPunct="1"/>
            <a:r>
              <a:rPr lang="en-US"/>
              <a:t>Edit Master text styles</a:t>
            </a:r>
          </a:p>
          <a:p>
            <a:pPr marL="0" lvl="1" algn="l" defTabSz="914224" rtl="0" eaLnBrk="1" latinLnBrk="0" hangingPunct="1"/>
            <a:r>
              <a:rPr lang="en-US"/>
              <a:t>Second level</a:t>
            </a:r>
          </a:p>
        </p:txBody>
      </p:sp>
    </p:spTree>
    <p:extLst>
      <p:ext uri="{BB962C8B-B14F-4D97-AF65-F5344CB8AC3E}">
        <p14:creationId xmlns:p14="http://schemas.microsoft.com/office/powerpoint/2010/main" val="417894624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19099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894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2C29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4973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00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a:t>
            </a:r>
            <a:r>
              <a:rPr lang="en-US" sz="700" baseline="0" dirty="0">
                <a:gradFill>
                  <a:gsLst>
                    <a:gs pos="0">
                      <a:schemeClr val="tx1"/>
                    </a:gs>
                    <a:gs pos="100000">
                      <a:schemeClr val="tx1"/>
                    </a:gs>
                  </a:gsLst>
                  <a:lin ang="5400000" scaled="0"/>
                </a:gradFill>
                <a:cs typeface="Segoe UI" pitchFamily="34" charset="0"/>
              </a:rPr>
              <a:t> Copyright</a:t>
            </a:r>
            <a:r>
              <a:rPr lang="en-US" sz="700" dirty="0">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167852365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7"/>
            </a:lvl1pPr>
          </a:lstStyle>
          <a:p>
            <a:r>
              <a:rPr lang="en-US"/>
              <a:t>Click to edit Master title style</a:t>
            </a:r>
          </a:p>
        </p:txBody>
      </p:sp>
      <p:sp>
        <p:nvSpPr>
          <p:cNvPr id="3" name="Subtitle 2"/>
          <p:cNvSpPr>
            <a:spLocks noGrp="1"/>
          </p:cNvSpPr>
          <p:nvPr>
            <p:ph type="subTitle" idx="1"/>
          </p:nvPr>
        </p:nvSpPr>
        <p:spPr>
          <a:xfrm>
            <a:off x="1554560" y="3673746"/>
            <a:ext cx="9327356" cy="527358"/>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p>
        </p:txBody>
      </p:sp>
      <p:sp>
        <p:nvSpPr>
          <p:cNvPr id="4" name="Date Placeholder 3"/>
          <p:cNvSpPr>
            <a:spLocks noGrp="1"/>
          </p:cNvSpPr>
          <p:nvPr>
            <p:ph type="dt" sz="half" idx="10"/>
          </p:nvPr>
        </p:nvSpPr>
        <p:spPr>
          <a:xfrm>
            <a:off x="855009" y="6482890"/>
            <a:ext cx="2798207" cy="372394"/>
          </a:xfrm>
          <a:prstGeom prst="rect">
            <a:avLst/>
          </a:prstGeom>
        </p:spPr>
        <p:txBody>
          <a:bodyPr/>
          <a:lstStyle/>
          <a:p>
            <a:fld id="{7AE1BF60-A66A-438C-BF25-C17A0F0BCB85}" type="datetimeFigureOut">
              <a:rPr lang="en-US" smtClean="0"/>
              <a:t>9/26/2016</a:t>
            </a:fld>
            <a:endParaRPr lang="en-US" dirty="0"/>
          </a:p>
        </p:txBody>
      </p:sp>
      <p:sp>
        <p:nvSpPr>
          <p:cNvPr id="5" name="Footer Placeholder 4"/>
          <p:cNvSpPr>
            <a:spLocks noGrp="1"/>
          </p:cNvSpPr>
          <p:nvPr>
            <p:ph type="ftr" sz="quarter" idx="11"/>
          </p:nvPr>
        </p:nvSpPr>
        <p:spPr>
          <a:xfrm>
            <a:off x="4119583" y="6482890"/>
            <a:ext cx="4197310" cy="37239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83260" y="6482890"/>
            <a:ext cx="2798207" cy="372394"/>
          </a:xfrm>
          <a:prstGeom prst="rect">
            <a:avLst/>
          </a:prstGeom>
        </p:spPr>
        <p:txBody>
          <a:bodyPr/>
          <a:lstStyle/>
          <a:p>
            <a:fld id="{2C37B095-44B0-4A68-951B-2A35C142A3C6}" type="slidenum">
              <a:rPr lang="en-US" smtClean="0"/>
              <a:t>‹#›</a:t>
            </a:fld>
            <a:endParaRPr lang="en-US" dirty="0"/>
          </a:p>
        </p:txBody>
      </p:sp>
    </p:spTree>
    <p:extLst>
      <p:ext uri="{BB962C8B-B14F-4D97-AF65-F5344CB8AC3E}">
        <p14:creationId xmlns:p14="http://schemas.microsoft.com/office/powerpoint/2010/main" val="10778626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hree column_4">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lstStyle/>
          <a:p>
            <a:r>
              <a:rPr lang="en-US"/>
              <a:t>Click to edit Master title style</a:t>
            </a:r>
            <a:endParaRPr lang="en-US" dirty="0"/>
          </a:p>
        </p:txBody>
      </p:sp>
      <p:sp>
        <p:nvSpPr>
          <p:cNvPr id="3" name="Content Placeholder 2"/>
          <p:cNvSpPr>
            <a:spLocks noGrp="1"/>
          </p:cNvSpPr>
          <p:nvPr>
            <p:ph idx="1"/>
          </p:nvPr>
        </p:nvSpPr>
        <p:spPr>
          <a:xfrm>
            <a:off x="233184" y="1632056"/>
            <a:ext cx="8886898" cy="1657961"/>
          </a:xfrm>
        </p:spPr>
        <p:txBody>
          <a:bodyPr lIns="137160" rIns="137160" bIns="137160">
            <a:normAutofit/>
          </a:bodyPr>
          <a:lstStyle>
            <a:lvl1pPr>
              <a:defRPr sz="2040"/>
            </a:lvl1pPr>
            <a:lvl2pPr>
              <a:defRPr sz="1632"/>
            </a:lvl2pPr>
            <a:lvl3pPr>
              <a:defRPr sz="1428"/>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233185" y="6683658"/>
            <a:ext cx="11426011" cy="310868"/>
          </a:xfrm>
        </p:spPr>
        <p:txBody>
          <a:bodyPr/>
          <a:lstStyle>
            <a:lvl1pPr>
              <a:defRPr dirty="0"/>
            </a:lvl1pPr>
          </a:lstStyle>
          <a:p>
            <a:pPr defTabSz="932330"/>
            <a:endParaRPr lang="en-US">
              <a:solidFill>
                <a:srgbClr val="000000"/>
              </a:solidFill>
            </a:endParaRPr>
          </a:p>
        </p:txBody>
      </p:sp>
      <p:sp>
        <p:nvSpPr>
          <p:cNvPr id="6" name="Slide Number Placeholder 5"/>
          <p:cNvSpPr>
            <a:spLocks noGrp="1"/>
          </p:cNvSpPr>
          <p:nvPr>
            <p:ph type="sldNum" sz="quarter" idx="12"/>
          </p:nvPr>
        </p:nvSpPr>
        <p:spPr/>
        <p:txBody>
          <a:bodyPr/>
          <a:lstStyle/>
          <a:p>
            <a:pPr defTabSz="932330"/>
            <a:fld id="{FB729ABE-044A-472F-86F1-BEFBB904A5C9}" type="slidenum">
              <a:rPr lang="en-US" smtClean="0">
                <a:solidFill>
                  <a:srgbClr val="737373"/>
                </a:solidFill>
              </a:rPr>
              <a:pPr defTabSz="932330"/>
              <a:t>‹#›</a:t>
            </a:fld>
            <a:endParaRPr lang="en-US" dirty="0">
              <a:solidFill>
                <a:srgbClr val="737373"/>
              </a:solidFill>
            </a:endParaRPr>
          </a:p>
        </p:txBody>
      </p:sp>
      <p:sp>
        <p:nvSpPr>
          <p:cNvPr id="11" name="Content Placeholder 8"/>
          <p:cNvSpPr>
            <a:spLocks noGrp="1"/>
          </p:cNvSpPr>
          <p:nvPr>
            <p:ph sz="quarter" idx="13"/>
          </p:nvPr>
        </p:nvSpPr>
        <p:spPr>
          <a:xfrm>
            <a:off x="233183" y="3497265"/>
            <a:ext cx="3917490" cy="2794701"/>
          </a:xfrm>
        </p:spPr>
        <p:txBody>
          <a:bodyPr lIns="137160" rIns="137160" bIns="137160">
            <a:noAutofit/>
          </a:bodyPr>
          <a:lstStyle>
            <a:lvl1pPr>
              <a:defRPr sz="2040"/>
            </a:lvl1pPr>
            <a:lvl2pPr>
              <a:defRPr sz="1632"/>
            </a:lvl2pPr>
            <a:lvl3pPr>
              <a:defRPr sz="1428"/>
            </a:lvl3pPr>
            <a:lvl4pPr>
              <a:defRPr sz="1224"/>
            </a:lvl4pPr>
            <a:lvl5pPr>
              <a:defRPr sz="12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8"/>
          <p:cNvSpPr>
            <a:spLocks noGrp="1"/>
          </p:cNvSpPr>
          <p:nvPr>
            <p:ph sz="quarter" idx="14"/>
          </p:nvPr>
        </p:nvSpPr>
        <p:spPr>
          <a:xfrm>
            <a:off x="4240059" y="3497265"/>
            <a:ext cx="3917490" cy="2794701"/>
          </a:xfrm>
        </p:spPr>
        <p:txBody>
          <a:bodyPr lIns="137160" rIns="137160" bIns="137160">
            <a:noAutofit/>
          </a:bodyPr>
          <a:lstStyle>
            <a:lvl1pPr>
              <a:defRPr sz="2040"/>
            </a:lvl1pPr>
            <a:lvl2pPr>
              <a:defRPr sz="1632"/>
            </a:lvl2pPr>
            <a:lvl3pPr>
              <a:defRPr sz="1428"/>
            </a:lvl3pPr>
            <a:lvl4pPr>
              <a:defRPr sz="1224"/>
            </a:lvl4pPr>
            <a:lvl5pPr>
              <a:defRPr sz="12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8"/>
          <p:cNvSpPr>
            <a:spLocks noGrp="1"/>
          </p:cNvSpPr>
          <p:nvPr>
            <p:ph sz="quarter" idx="15"/>
          </p:nvPr>
        </p:nvSpPr>
        <p:spPr>
          <a:xfrm>
            <a:off x="8246937" y="3497265"/>
            <a:ext cx="3917490" cy="2794701"/>
          </a:xfrm>
        </p:spPr>
        <p:txBody>
          <a:bodyPr lIns="137160" rIns="137160" bIns="137160">
            <a:noAutofit/>
          </a:bodyPr>
          <a:lstStyle>
            <a:lvl1pPr>
              <a:defRPr sz="2040"/>
            </a:lvl1pPr>
            <a:lvl2pPr>
              <a:defRPr sz="1632"/>
            </a:lvl2pPr>
            <a:lvl3pPr>
              <a:defRPr sz="1428"/>
            </a:lvl3pPr>
            <a:lvl4pPr>
              <a:defRPr sz="1224"/>
            </a:lvl4pPr>
            <a:lvl5pPr>
              <a:defRPr sz="12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0611709"/>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33184" y="1632057"/>
            <a:ext cx="12049414" cy="2139047"/>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pPr defTabSz="932330"/>
            <a:fld id="{FAADACFB-7C71-4E89-89D2-7BBA40B7BFA9}" type="slidenum">
              <a:rPr lang="en-US" smtClean="0">
                <a:solidFill>
                  <a:srgbClr val="505050"/>
                </a:solidFill>
              </a:rPr>
              <a:pPr defTabSz="932330"/>
              <a:t>‹#›</a:t>
            </a:fld>
            <a:endParaRPr lang="en-US" dirty="0">
              <a:solidFill>
                <a:srgbClr val="505050"/>
              </a:solidFill>
            </a:endParaRPr>
          </a:p>
        </p:txBody>
      </p:sp>
      <p:sp>
        <p:nvSpPr>
          <p:cNvPr id="20" name="Footer Placeholder 19"/>
          <p:cNvSpPr>
            <a:spLocks noGrp="1"/>
          </p:cNvSpPr>
          <p:nvPr>
            <p:ph type="ftr" sz="quarter" idx="16"/>
          </p:nvPr>
        </p:nvSpPr>
        <p:spPr>
          <a:xfrm>
            <a:off x="233185" y="6683660"/>
            <a:ext cx="11426011" cy="310869"/>
          </a:xfrm>
        </p:spPr>
        <p:txBody>
          <a:bodyPr/>
          <a:lstStyle/>
          <a:p>
            <a:pPr defTabSz="932330"/>
            <a:endParaRPr lang="en-US" dirty="0">
              <a:solidFill>
                <a:srgbClr val="505050"/>
              </a:solidFill>
            </a:endParaRPr>
          </a:p>
        </p:txBody>
      </p:sp>
    </p:spTree>
    <p:extLst>
      <p:ext uri="{BB962C8B-B14F-4D97-AF65-F5344CB8AC3E}">
        <p14:creationId xmlns:p14="http://schemas.microsoft.com/office/powerpoint/2010/main" val="97665647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7"/>
            </a:lvl1pPr>
          </a:lstStyle>
          <a:p>
            <a:r>
              <a:rPr lang="en-US"/>
              <a:t>Click to edit Master title style</a:t>
            </a:r>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035B4DA9-DE92-433D-BB28-C757319D9EFF}"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B64BD-F7A0-4DF8-AA00-6254914FC1BC}" type="slidenum">
              <a:rPr lang="en-US" smtClean="0"/>
              <a:t>‹#›</a:t>
            </a:fld>
            <a:endParaRPr lang="en-US"/>
          </a:p>
        </p:txBody>
      </p:sp>
    </p:spTree>
    <p:extLst>
      <p:ext uri="{BB962C8B-B14F-4D97-AF65-F5344CB8AC3E}">
        <p14:creationId xmlns:p14="http://schemas.microsoft.com/office/powerpoint/2010/main" val="1184781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B4DA9-DE92-433D-BB28-C757319D9EFF}"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B64BD-F7A0-4DF8-AA00-6254914FC1BC}" type="slidenum">
              <a:rPr lang="en-US" smtClean="0"/>
              <a:t>‹#›</a:t>
            </a:fld>
            <a:endParaRPr lang="en-US"/>
          </a:p>
        </p:txBody>
      </p:sp>
    </p:spTree>
    <p:extLst>
      <p:ext uri="{BB962C8B-B14F-4D97-AF65-F5344CB8AC3E}">
        <p14:creationId xmlns:p14="http://schemas.microsoft.com/office/powerpoint/2010/main" val="6896338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117"/>
            </a:lvl1pPr>
          </a:lstStyle>
          <a:p>
            <a:r>
              <a:rPr lang="en-US"/>
              <a:t>Click to edit Master title style</a:t>
            </a:r>
          </a:p>
        </p:txBody>
      </p:sp>
      <p:sp>
        <p:nvSpPr>
          <p:cNvPr id="3" name="Text Placeholder 2"/>
          <p:cNvSpPr>
            <a:spLocks noGrp="1"/>
          </p:cNvSpPr>
          <p:nvPr>
            <p:ph type="body" idx="1"/>
          </p:nvPr>
        </p:nvSpPr>
        <p:spPr>
          <a:xfrm>
            <a:off x="848530" y="4680829"/>
            <a:ext cx="10726460" cy="1530052"/>
          </a:xfrm>
        </p:spPr>
        <p:txBody>
          <a:bodyPr/>
          <a:lstStyle>
            <a:lvl1pPr marL="0" indent="0">
              <a:buNone/>
              <a:defRPr sz="2448">
                <a:solidFill>
                  <a:schemeClr val="tx1">
                    <a:tint val="75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5B4DA9-DE92-433D-BB28-C757319D9EFF}"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B64BD-F7A0-4DF8-AA00-6254914FC1BC}" type="slidenum">
              <a:rPr lang="en-US" smtClean="0"/>
              <a:t>‹#›</a:t>
            </a:fld>
            <a:endParaRPr lang="en-US"/>
          </a:p>
        </p:txBody>
      </p:sp>
    </p:spTree>
    <p:extLst>
      <p:ext uri="{BB962C8B-B14F-4D97-AF65-F5344CB8AC3E}">
        <p14:creationId xmlns:p14="http://schemas.microsoft.com/office/powerpoint/2010/main" val="23540589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5B4DA9-DE92-433D-BB28-C757319D9EFF}" type="datetimeFigureOut">
              <a:rPr lang="en-US" smtClean="0"/>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B64BD-F7A0-4DF8-AA00-6254914FC1BC}" type="slidenum">
              <a:rPr lang="en-US" smtClean="0"/>
              <a:t>‹#›</a:t>
            </a:fld>
            <a:endParaRPr lang="en-US"/>
          </a:p>
        </p:txBody>
      </p:sp>
    </p:spTree>
    <p:extLst>
      <p:ext uri="{BB962C8B-B14F-4D97-AF65-F5344CB8AC3E}">
        <p14:creationId xmlns:p14="http://schemas.microsoft.com/office/powerpoint/2010/main" val="37239356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5"/>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9" y="1714631"/>
            <a:ext cx="5261211" cy="840314"/>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4" name="Content Placeholder 3"/>
          <p:cNvSpPr>
            <a:spLocks noGrp="1"/>
          </p:cNvSpPr>
          <p:nvPr>
            <p:ph sz="half" idx="2"/>
          </p:nvPr>
        </p:nvSpPr>
        <p:spPr>
          <a:xfrm>
            <a:off x="856629"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5B4DA9-DE92-433D-BB28-C757319D9EFF}" type="datetimeFigureOut">
              <a:rPr lang="en-US" smtClean="0"/>
              <a:t>9/26/2016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B64BD-F7A0-4DF8-AA00-6254914FC1BC}" type="slidenum">
              <a:rPr lang="en-US" smtClean="0"/>
              <a:t>‹#›</a:t>
            </a:fld>
            <a:endParaRPr lang="en-US"/>
          </a:p>
        </p:txBody>
      </p:sp>
    </p:spTree>
    <p:extLst>
      <p:ext uri="{BB962C8B-B14F-4D97-AF65-F5344CB8AC3E}">
        <p14:creationId xmlns:p14="http://schemas.microsoft.com/office/powerpoint/2010/main" val="2833877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5B4DA9-DE92-433D-BB28-C757319D9EFF}" type="datetimeFigureOut">
              <a:rPr lang="en-US" smtClean="0"/>
              <a:t>9/26/2016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2B64BD-F7A0-4DF8-AA00-6254914FC1BC}" type="slidenum">
              <a:rPr lang="en-US" smtClean="0"/>
              <a:t>‹#›</a:t>
            </a:fld>
            <a:endParaRPr lang="en-US"/>
          </a:p>
        </p:txBody>
      </p:sp>
    </p:spTree>
    <p:extLst>
      <p:ext uri="{BB962C8B-B14F-4D97-AF65-F5344CB8AC3E}">
        <p14:creationId xmlns:p14="http://schemas.microsoft.com/office/powerpoint/2010/main" val="36631308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B4DA9-DE92-433D-BB28-C757319D9EFF}" type="datetimeFigureOut">
              <a:rPr lang="en-US" smtClean="0"/>
              <a:t>9/26/2016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2B64BD-F7A0-4DF8-AA00-6254914FC1BC}" type="slidenum">
              <a:rPr lang="en-US" smtClean="0"/>
              <a:t>‹#›</a:t>
            </a:fld>
            <a:endParaRPr lang="en-US"/>
          </a:p>
        </p:txBody>
      </p:sp>
    </p:spTree>
    <p:extLst>
      <p:ext uri="{BB962C8B-B14F-4D97-AF65-F5344CB8AC3E}">
        <p14:creationId xmlns:p14="http://schemas.microsoft.com/office/powerpoint/2010/main" val="19241624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3" y="1007084"/>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209" indent="0">
              <a:buNone/>
              <a:defRPr sz="1428"/>
            </a:lvl2pPr>
            <a:lvl3pPr marL="932418" indent="0">
              <a:buNone/>
              <a:defRPr sz="1224"/>
            </a:lvl3pPr>
            <a:lvl4pPr marL="1398627" indent="0">
              <a:buNone/>
              <a:defRPr sz="1020"/>
            </a:lvl4pPr>
            <a:lvl5pPr marL="1864835" indent="0">
              <a:buNone/>
              <a:defRPr sz="1020"/>
            </a:lvl5pPr>
            <a:lvl6pPr marL="2331044" indent="0">
              <a:buNone/>
              <a:defRPr sz="1020"/>
            </a:lvl6pPr>
            <a:lvl7pPr marL="2797253" indent="0">
              <a:buNone/>
              <a:defRPr sz="1020"/>
            </a:lvl7pPr>
            <a:lvl8pPr marL="3263461" indent="0">
              <a:buNone/>
              <a:defRPr sz="1020"/>
            </a:lvl8pPr>
            <a:lvl9pPr marL="3729669"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035B4DA9-DE92-433D-BB28-C757319D9EFF}" type="datetimeFigureOut">
              <a:rPr lang="en-US" smtClean="0"/>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B64BD-F7A0-4DF8-AA00-6254914FC1BC}" type="slidenum">
              <a:rPr lang="en-US" smtClean="0"/>
              <a:t>‹#›</a:t>
            </a:fld>
            <a:endParaRPr lang="en-US"/>
          </a:p>
        </p:txBody>
      </p:sp>
    </p:spTree>
    <p:extLst>
      <p:ext uri="{BB962C8B-B14F-4D97-AF65-F5344CB8AC3E}">
        <p14:creationId xmlns:p14="http://schemas.microsoft.com/office/powerpoint/2010/main" val="30197355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p>
        </p:txBody>
      </p:sp>
      <p:sp>
        <p:nvSpPr>
          <p:cNvPr id="3" name="Picture Placeholder 2"/>
          <p:cNvSpPr>
            <a:spLocks noGrp="1"/>
          </p:cNvSpPr>
          <p:nvPr>
            <p:ph type="pic" idx="1"/>
          </p:nvPr>
        </p:nvSpPr>
        <p:spPr>
          <a:xfrm>
            <a:off x="5287123" y="1007084"/>
            <a:ext cx="6295965" cy="4970646"/>
          </a:xfrm>
        </p:spPr>
        <p:txBody>
          <a:bodyPr/>
          <a:lstStyle>
            <a:lvl1pPr marL="0" indent="0">
              <a:buNone/>
              <a:defRPr sz="3264"/>
            </a:lvl1pPr>
            <a:lvl2pPr marL="466209" indent="0">
              <a:buNone/>
              <a:defRPr sz="2856"/>
            </a:lvl2pPr>
            <a:lvl3pPr marL="932418" indent="0">
              <a:buNone/>
              <a:defRPr sz="2448"/>
            </a:lvl3pPr>
            <a:lvl4pPr marL="1398627" indent="0">
              <a:buNone/>
              <a:defRPr sz="2040"/>
            </a:lvl4pPr>
            <a:lvl5pPr marL="1864835" indent="0">
              <a:buNone/>
              <a:defRPr sz="2040"/>
            </a:lvl5pPr>
            <a:lvl6pPr marL="2331044" indent="0">
              <a:buNone/>
              <a:defRPr sz="2040"/>
            </a:lvl6pPr>
            <a:lvl7pPr marL="2797253" indent="0">
              <a:buNone/>
              <a:defRPr sz="2040"/>
            </a:lvl7pPr>
            <a:lvl8pPr marL="3263461" indent="0">
              <a:buNone/>
              <a:defRPr sz="2040"/>
            </a:lvl8pPr>
            <a:lvl9pPr marL="3729669" indent="0">
              <a:buNone/>
              <a:defRPr sz="2040"/>
            </a:lvl9pPr>
          </a:lstStyle>
          <a:p>
            <a:endParaRPr lang="en-US"/>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209" indent="0">
              <a:buNone/>
              <a:defRPr sz="1428"/>
            </a:lvl2pPr>
            <a:lvl3pPr marL="932418" indent="0">
              <a:buNone/>
              <a:defRPr sz="1224"/>
            </a:lvl3pPr>
            <a:lvl4pPr marL="1398627" indent="0">
              <a:buNone/>
              <a:defRPr sz="1020"/>
            </a:lvl4pPr>
            <a:lvl5pPr marL="1864835" indent="0">
              <a:buNone/>
              <a:defRPr sz="1020"/>
            </a:lvl5pPr>
            <a:lvl6pPr marL="2331044" indent="0">
              <a:buNone/>
              <a:defRPr sz="1020"/>
            </a:lvl6pPr>
            <a:lvl7pPr marL="2797253" indent="0">
              <a:buNone/>
              <a:defRPr sz="1020"/>
            </a:lvl7pPr>
            <a:lvl8pPr marL="3263461" indent="0">
              <a:buNone/>
              <a:defRPr sz="1020"/>
            </a:lvl8pPr>
            <a:lvl9pPr marL="3729669"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035B4DA9-DE92-433D-BB28-C757319D9EFF}" type="datetimeFigureOut">
              <a:rPr lang="en-US" smtClean="0"/>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B64BD-F7A0-4DF8-AA00-6254914FC1BC}" type="slidenum">
              <a:rPr lang="en-US" smtClean="0"/>
              <a:t>‹#›</a:t>
            </a:fld>
            <a:endParaRPr lang="en-US"/>
          </a:p>
        </p:txBody>
      </p:sp>
    </p:spTree>
    <p:extLst>
      <p:ext uri="{BB962C8B-B14F-4D97-AF65-F5344CB8AC3E}">
        <p14:creationId xmlns:p14="http://schemas.microsoft.com/office/powerpoint/2010/main" val="37401641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B4DA9-DE92-433D-BB28-C757319D9EFF}"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B64BD-F7A0-4DF8-AA00-6254914FC1BC}" type="slidenum">
              <a:rPr lang="en-US" smtClean="0"/>
              <a:t>‹#›</a:t>
            </a:fld>
            <a:endParaRPr lang="en-US"/>
          </a:p>
        </p:txBody>
      </p:sp>
    </p:spTree>
    <p:extLst>
      <p:ext uri="{BB962C8B-B14F-4D97-AF65-F5344CB8AC3E}">
        <p14:creationId xmlns:p14="http://schemas.microsoft.com/office/powerpoint/2010/main" val="16956632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5"/>
            <a:ext cx="2681615" cy="5927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5009" y="372395"/>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B4DA9-DE92-433D-BB28-C757319D9EFF}"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B64BD-F7A0-4DF8-AA00-6254914FC1BC}" type="slidenum">
              <a:rPr lang="en-US" smtClean="0"/>
              <a:t>‹#›</a:t>
            </a:fld>
            <a:endParaRPr lang="en-US"/>
          </a:p>
        </p:txBody>
      </p:sp>
    </p:spTree>
    <p:extLst>
      <p:ext uri="{BB962C8B-B14F-4D97-AF65-F5344CB8AC3E}">
        <p14:creationId xmlns:p14="http://schemas.microsoft.com/office/powerpoint/2010/main" val="54943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41" t="8088" b="18978"/>
          <a:stretch/>
        </p:blipFill>
        <p:spPr>
          <a:xfrm>
            <a:off x="-1" y="-1"/>
            <a:ext cx="12436475" cy="6995517"/>
          </a:xfrm>
          <a:prstGeom prst="rect">
            <a:avLst/>
          </a:prstGeom>
        </p:spPr>
      </p:pic>
    </p:spTree>
    <p:extLst>
      <p:ext uri="{BB962C8B-B14F-4D97-AF65-F5344CB8AC3E}">
        <p14:creationId xmlns:p14="http://schemas.microsoft.com/office/powerpoint/2010/main" val="1782735475"/>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488" y="5915185"/>
            <a:ext cx="2237256" cy="822960"/>
          </a:xfrm>
          <a:prstGeom prst="rect">
            <a:avLst/>
          </a:prstGeom>
        </p:spPr>
      </p:pic>
    </p:spTree>
    <p:extLst>
      <p:ext uri="{BB962C8B-B14F-4D97-AF65-F5344CB8AC3E}">
        <p14:creationId xmlns:p14="http://schemas.microsoft.com/office/powerpoint/2010/main" val="2102447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3431245"/>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026465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72210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439919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135562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9020495"/>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534559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28670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1088087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5650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5882177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5705040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54282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620273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352960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955635791"/>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61298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3399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6205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199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489170"/>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230" y="3145040"/>
            <a:ext cx="3291840" cy="705834"/>
          </a:xfrm>
          <a:prstGeom prst="rect">
            <a:avLst/>
          </a:prstGeom>
        </p:spPr>
      </p:pic>
      <p:pic>
        <p:nvPicPr>
          <p:cNvPr id="4" name="Picture 3"/>
          <p:cNvPicPr>
            <a:picLocks noChangeAspect="1"/>
          </p:cNvPicPr>
          <p:nvPr userDrawn="1"/>
        </p:nvPicPr>
        <p:blipFill>
          <a:blip r:embed="rId2"/>
          <a:stretch>
            <a:fillRect/>
          </a:stretch>
        </p:blipFill>
        <p:spPr>
          <a:xfrm>
            <a:off x="459230" y="3145040"/>
            <a:ext cx="3291840" cy="705834"/>
          </a:xfrm>
          <a:prstGeom prst="rect">
            <a:avLst/>
          </a:prstGeom>
        </p:spPr>
      </p:pic>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22814557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212599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41137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32892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6651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82370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50772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80779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70270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1163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54498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97009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1544395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371128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2808394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232282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921778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5426463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9344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545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0227074"/>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175576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76285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Walkin">
    <p:bg>
      <p:bgRef idx="1001">
        <a:schemeClr val="bg2"/>
      </p:bgRef>
    </p:bg>
    <p:spTree>
      <p:nvGrpSpPr>
        <p:cNvPr id="1" name=""/>
        <p:cNvGrpSpPr/>
        <p:nvPr/>
      </p:nvGrpSpPr>
      <p:grpSpPr>
        <a:xfrm>
          <a:off x="0" y="0"/>
          <a:ext cx="0" cy="0"/>
          <a:chOff x="0" y="0"/>
          <a:chExt cx="0" cy="0"/>
        </a:xfrm>
      </p:grpSpPr>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2" y="6240963"/>
            <a:ext cx="1278510" cy="274137"/>
          </a:xfrm>
          <a:prstGeom prst="rect">
            <a:avLst/>
          </a:prstGeom>
        </p:spPr>
      </p:pic>
      <p:pic>
        <p:nvPicPr>
          <p:cNvPr id="80" name="Picture 79"/>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black">
          <a:xfrm>
            <a:off x="457200" y="479425"/>
            <a:ext cx="1449939" cy="306604"/>
          </a:xfrm>
          <a:prstGeom prst="rect">
            <a:avLst/>
          </a:prstGeom>
        </p:spPr>
      </p:pic>
      <p:sp>
        <p:nvSpPr>
          <p:cNvPr id="157" name="TextBox 156"/>
          <p:cNvSpPr txBox="1"/>
          <p:nvPr userDrawn="1"/>
        </p:nvSpPr>
        <p:spPr>
          <a:xfrm>
            <a:off x="10603690" y="6062368"/>
            <a:ext cx="1558084" cy="634440"/>
          </a:xfrm>
          <a:prstGeom prst="rect">
            <a:avLst/>
          </a:prstGeom>
          <a:noFill/>
        </p:spPr>
        <p:txBody>
          <a:bodyPr wrap="none" lIns="182828" tIns="146262" rIns="182828" bIns="146262" rtlCol="0" anchor="b">
            <a:spAutoFit/>
          </a:bodyPr>
          <a:lstStyle/>
          <a:p>
            <a:pPr algn="r">
              <a:lnSpc>
                <a:spcPct val="90000"/>
              </a:lnSpc>
              <a:spcAft>
                <a:spcPts val="600"/>
              </a:spcAft>
            </a:pPr>
            <a:r>
              <a:rPr lang="en-US" sz="2400" dirty="0">
                <a:gradFill>
                  <a:gsLst>
                    <a:gs pos="2917">
                      <a:schemeClr val="tx1"/>
                    </a:gs>
                    <a:gs pos="30000">
                      <a:schemeClr val="tx1"/>
                    </a:gs>
                  </a:gsLst>
                  <a:lin ang="5400000" scaled="0"/>
                </a:gradFill>
              </a:rPr>
              <a:t>#WPC16</a:t>
            </a:r>
          </a:p>
        </p:txBody>
      </p:sp>
      <p:grpSp>
        <p:nvGrpSpPr>
          <p:cNvPr id="43" name="Group 42"/>
          <p:cNvGrpSpPr/>
          <p:nvPr userDrawn="1"/>
        </p:nvGrpSpPr>
        <p:grpSpPr bwMode="black">
          <a:xfrm>
            <a:off x="394446" y="1211289"/>
            <a:ext cx="3915640" cy="3177845"/>
            <a:chOff x="394443" y="1325247"/>
            <a:chExt cx="3629258" cy="2945424"/>
          </a:xfrm>
        </p:grpSpPr>
        <p:sp>
          <p:nvSpPr>
            <p:cNvPr id="44" name="Freeform 5"/>
            <p:cNvSpPr>
              <a:spLocks/>
            </p:cNvSpPr>
            <p:nvPr userDrawn="1"/>
          </p:nvSpPr>
          <p:spPr bwMode="black">
            <a:xfrm>
              <a:off x="452957" y="1363316"/>
              <a:ext cx="525213" cy="52380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6"/>
            <p:cNvSpPr>
              <a:spLocks noEditPoints="1"/>
            </p:cNvSpPr>
            <p:nvPr userDrawn="1"/>
          </p:nvSpPr>
          <p:spPr bwMode="black">
            <a:xfrm>
              <a:off x="1096607" y="1340052"/>
              <a:ext cx="78253" cy="547068"/>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7"/>
            <p:cNvSpPr>
              <a:spLocks/>
            </p:cNvSpPr>
            <p:nvPr userDrawn="1"/>
          </p:nvSpPr>
          <p:spPr bwMode="black">
            <a:xfrm>
              <a:off x="1255229" y="1503608"/>
              <a:ext cx="277059" cy="391266"/>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Freeform 8"/>
            <p:cNvSpPr>
              <a:spLocks/>
            </p:cNvSpPr>
            <p:nvPr userDrawn="1"/>
          </p:nvSpPr>
          <p:spPr bwMode="black">
            <a:xfrm>
              <a:off x="1620410" y="1505018"/>
              <a:ext cx="191756" cy="382101"/>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Freeform 9"/>
            <p:cNvSpPr>
              <a:spLocks noEditPoints="1"/>
            </p:cNvSpPr>
            <p:nvPr userDrawn="1"/>
          </p:nvSpPr>
          <p:spPr bwMode="black">
            <a:xfrm>
              <a:off x="1838955" y="1503608"/>
              <a:ext cx="361657" cy="391266"/>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10"/>
            <p:cNvSpPr>
              <a:spLocks/>
            </p:cNvSpPr>
            <p:nvPr userDrawn="1"/>
          </p:nvSpPr>
          <p:spPr bwMode="black">
            <a:xfrm>
              <a:off x="2267586" y="1503608"/>
              <a:ext cx="227005" cy="391266"/>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0" name="Freeform 11"/>
            <p:cNvSpPr>
              <a:spLocks noEditPoints="1"/>
            </p:cNvSpPr>
            <p:nvPr userDrawn="1"/>
          </p:nvSpPr>
          <p:spPr bwMode="black">
            <a:xfrm>
              <a:off x="2550989" y="1503608"/>
              <a:ext cx="363772" cy="39126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1" name="Freeform 12"/>
            <p:cNvSpPr>
              <a:spLocks/>
            </p:cNvSpPr>
            <p:nvPr userDrawn="1"/>
          </p:nvSpPr>
          <p:spPr bwMode="black">
            <a:xfrm>
              <a:off x="2951420" y="1325247"/>
              <a:ext cx="221365" cy="561872"/>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2" name="Freeform 13"/>
            <p:cNvSpPr>
              <a:spLocks/>
            </p:cNvSpPr>
            <p:nvPr userDrawn="1"/>
          </p:nvSpPr>
          <p:spPr bwMode="black">
            <a:xfrm>
              <a:off x="3191115" y="1401385"/>
              <a:ext cx="215020" cy="493489"/>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Freeform 14"/>
            <p:cNvSpPr>
              <a:spLocks/>
            </p:cNvSpPr>
            <p:nvPr userDrawn="1"/>
          </p:nvSpPr>
          <p:spPr bwMode="black">
            <a:xfrm>
              <a:off x="394443" y="2155013"/>
              <a:ext cx="669030" cy="52380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15"/>
            <p:cNvSpPr>
              <a:spLocks noEditPoints="1"/>
            </p:cNvSpPr>
            <p:nvPr userDrawn="1"/>
          </p:nvSpPr>
          <p:spPr bwMode="black">
            <a:xfrm>
              <a:off x="1086737" y="2295305"/>
              <a:ext cx="361657" cy="391971"/>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16"/>
            <p:cNvSpPr>
              <a:spLocks/>
            </p:cNvSpPr>
            <p:nvPr userDrawn="1"/>
          </p:nvSpPr>
          <p:spPr bwMode="black">
            <a:xfrm>
              <a:off x="1540042" y="2296715"/>
              <a:ext cx="191756" cy="382101"/>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Rectangle 17"/>
            <p:cNvSpPr>
              <a:spLocks noChangeArrowheads="1"/>
            </p:cNvSpPr>
            <p:nvPr userDrawn="1"/>
          </p:nvSpPr>
          <p:spPr bwMode="black">
            <a:xfrm>
              <a:off x="1795246" y="2125404"/>
              <a:ext cx="60629" cy="5534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18"/>
            <p:cNvSpPr>
              <a:spLocks noEditPoints="1"/>
            </p:cNvSpPr>
            <p:nvPr userDrawn="1"/>
          </p:nvSpPr>
          <p:spPr bwMode="black">
            <a:xfrm>
              <a:off x="1945408" y="2125404"/>
              <a:ext cx="340507" cy="561872"/>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19"/>
            <p:cNvSpPr>
              <a:spLocks/>
            </p:cNvSpPr>
            <p:nvPr userDrawn="1"/>
          </p:nvSpPr>
          <p:spPr bwMode="black">
            <a:xfrm>
              <a:off x="2354299" y="2303765"/>
              <a:ext cx="513228" cy="37505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20"/>
            <p:cNvSpPr>
              <a:spLocks noEditPoints="1"/>
            </p:cNvSpPr>
            <p:nvPr userDrawn="1"/>
          </p:nvSpPr>
          <p:spPr bwMode="black">
            <a:xfrm>
              <a:off x="2929566" y="2131749"/>
              <a:ext cx="76843" cy="547068"/>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21"/>
            <p:cNvSpPr>
              <a:spLocks noEditPoints="1"/>
            </p:cNvSpPr>
            <p:nvPr userDrawn="1"/>
          </p:nvSpPr>
          <p:spPr bwMode="black">
            <a:xfrm>
              <a:off x="3088187" y="2125404"/>
              <a:ext cx="338392" cy="561872"/>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22"/>
            <p:cNvSpPr>
              <a:spLocks noEditPoints="1"/>
            </p:cNvSpPr>
            <p:nvPr userDrawn="1"/>
          </p:nvSpPr>
          <p:spPr bwMode="black">
            <a:xfrm>
              <a:off x="3518227" y="2295305"/>
              <a:ext cx="320063" cy="391971"/>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3"/>
            <p:cNvSpPr>
              <a:spLocks noEditPoints="1"/>
            </p:cNvSpPr>
            <p:nvPr userDrawn="1"/>
          </p:nvSpPr>
          <p:spPr bwMode="black">
            <a:xfrm>
              <a:off x="452957" y="2946711"/>
              <a:ext cx="315128" cy="52380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4"/>
            <p:cNvSpPr>
              <a:spLocks noEditPoints="1"/>
            </p:cNvSpPr>
            <p:nvPr userDrawn="1"/>
          </p:nvSpPr>
          <p:spPr bwMode="black">
            <a:xfrm>
              <a:off x="803334" y="3087003"/>
              <a:ext cx="289748" cy="391971"/>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5"/>
            <p:cNvSpPr>
              <a:spLocks/>
            </p:cNvSpPr>
            <p:nvPr userDrawn="1"/>
          </p:nvSpPr>
          <p:spPr bwMode="black">
            <a:xfrm>
              <a:off x="1205175" y="3088413"/>
              <a:ext cx="191756" cy="382101"/>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6"/>
            <p:cNvSpPr>
              <a:spLocks/>
            </p:cNvSpPr>
            <p:nvPr userDrawn="1"/>
          </p:nvSpPr>
          <p:spPr bwMode="black">
            <a:xfrm>
              <a:off x="1438524" y="2985485"/>
              <a:ext cx="213610" cy="493489"/>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7"/>
            <p:cNvSpPr>
              <a:spLocks/>
            </p:cNvSpPr>
            <p:nvPr userDrawn="1"/>
          </p:nvSpPr>
          <p:spPr bwMode="black">
            <a:xfrm>
              <a:off x="1731798" y="3087003"/>
              <a:ext cx="305258" cy="383511"/>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28"/>
            <p:cNvSpPr>
              <a:spLocks noEditPoints="1"/>
            </p:cNvSpPr>
            <p:nvPr userDrawn="1"/>
          </p:nvSpPr>
          <p:spPr bwMode="black">
            <a:xfrm>
              <a:off x="2118834" y="3087003"/>
              <a:ext cx="322178" cy="391971"/>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29"/>
            <p:cNvSpPr>
              <a:spLocks/>
            </p:cNvSpPr>
            <p:nvPr userDrawn="1"/>
          </p:nvSpPr>
          <p:spPr bwMode="black">
            <a:xfrm>
              <a:off x="2527725" y="3088413"/>
              <a:ext cx="191756" cy="382101"/>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30"/>
            <p:cNvSpPr>
              <a:spLocks/>
            </p:cNvSpPr>
            <p:nvPr userDrawn="1"/>
          </p:nvSpPr>
          <p:spPr bwMode="black">
            <a:xfrm>
              <a:off x="419822" y="3728538"/>
              <a:ext cx="383511" cy="542133"/>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31"/>
            <p:cNvSpPr>
              <a:spLocks noEditPoints="1"/>
            </p:cNvSpPr>
            <p:nvPr userDrawn="1"/>
          </p:nvSpPr>
          <p:spPr bwMode="black">
            <a:xfrm>
              <a:off x="871717" y="3878700"/>
              <a:ext cx="363772" cy="391971"/>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32"/>
            <p:cNvSpPr>
              <a:spLocks/>
            </p:cNvSpPr>
            <p:nvPr userDrawn="1"/>
          </p:nvSpPr>
          <p:spPr bwMode="black">
            <a:xfrm>
              <a:off x="1325022" y="3878700"/>
              <a:ext cx="305258" cy="383511"/>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33"/>
            <p:cNvSpPr>
              <a:spLocks/>
            </p:cNvSpPr>
            <p:nvPr userDrawn="1"/>
          </p:nvSpPr>
          <p:spPr bwMode="black">
            <a:xfrm>
              <a:off x="1702188" y="3700339"/>
              <a:ext cx="222070" cy="561872"/>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34"/>
            <p:cNvSpPr>
              <a:spLocks noEditPoints="1"/>
            </p:cNvSpPr>
            <p:nvPr userDrawn="1"/>
          </p:nvSpPr>
          <p:spPr bwMode="black">
            <a:xfrm>
              <a:off x="1943998" y="3878700"/>
              <a:ext cx="321473" cy="391971"/>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35"/>
            <p:cNvSpPr>
              <a:spLocks/>
            </p:cNvSpPr>
            <p:nvPr userDrawn="1"/>
          </p:nvSpPr>
          <p:spPr bwMode="black">
            <a:xfrm>
              <a:off x="2350774" y="3880815"/>
              <a:ext cx="193166" cy="381396"/>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36"/>
            <p:cNvSpPr>
              <a:spLocks noEditPoints="1"/>
            </p:cNvSpPr>
            <p:nvPr userDrawn="1"/>
          </p:nvSpPr>
          <p:spPr bwMode="black">
            <a:xfrm>
              <a:off x="2569319" y="3878700"/>
              <a:ext cx="322178" cy="391971"/>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37"/>
            <p:cNvSpPr>
              <a:spLocks/>
            </p:cNvSpPr>
            <p:nvPr userDrawn="1"/>
          </p:nvSpPr>
          <p:spPr bwMode="black">
            <a:xfrm>
              <a:off x="2978210" y="3878700"/>
              <a:ext cx="304553" cy="383511"/>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38"/>
            <p:cNvSpPr>
              <a:spLocks/>
            </p:cNvSpPr>
            <p:nvPr userDrawn="1"/>
          </p:nvSpPr>
          <p:spPr bwMode="black">
            <a:xfrm>
              <a:off x="3366656" y="3878700"/>
              <a:ext cx="274944" cy="391971"/>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39"/>
            <p:cNvSpPr>
              <a:spLocks noEditPoints="1"/>
            </p:cNvSpPr>
            <p:nvPr userDrawn="1"/>
          </p:nvSpPr>
          <p:spPr bwMode="black">
            <a:xfrm>
              <a:off x="3703638" y="3878700"/>
              <a:ext cx="320063" cy="391971"/>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69346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2" y="6240963"/>
            <a:ext cx="1278510" cy="274137"/>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84181"/>
            <a:ext cx="1449939" cy="306604"/>
          </a:xfrm>
          <a:prstGeom prst="rect">
            <a:avLst/>
          </a:prstGeom>
        </p:spPr>
      </p:pic>
      <p:sp>
        <p:nvSpPr>
          <p:cNvPr id="8"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74703" y="3955786"/>
            <a:ext cx="7315137" cy="1828007"/>
          </a:xfrm>
          <a:noFill/>
        </p:spPr>
        <p:txBody>
          <a:bodyPr lIns="146304" tIns="109728" rIns="146304" bIns="109728">
            <a:noAutofit/>
          </a:bodyPr>
          <a:lstStyle>
            <a:lvl1pPr marL="0" indent="0">
              <a:spcBef>
                <a:spcPts val="0"/>
              </a:spcBef>
              <a:buNone/>
              <a:defRPr sz="3198"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spTree>
    <p:extLst>
      <p:ext uri="{BB962C8B-B14F-4D97-AF65-F5344CB8AC3E}">
        <p14:creationId xmlns:p14="http://schemas.microsoft.com/office/powerpoint/2010/main" val="30361300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40" y="1212850"/>
            <a:ext cx="11887200" cy="2096222"/>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513" indent="0">
              <a:buNone/>
              <a:defRPr/>
            </a:lvl3pPr>
            <a:lvl4pPr marL="457024" indent="0">
              <a:buNone/>
              <a:defRPr/>
            </a:lvl4pPr>
            <a:lvl5pPr marL="685537"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356171"/>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161517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41" y="1212851"/>
            <a:ext cx="5486399" cy="1982081"/>
          </a:xfrm>
        </p:spPr>
        <p:txBody>
          <a:bodyPr wrap="square">
            <a:spAutoFit/>
          </a:bodyPr>
          <a:lstStyle>
            <a:lvl1pPr marL="0" indent="0">
              <a:spcBef>
                <a:spcPts val="1224"/>
              </a:spcBef>
              <a:buClr>
                <a:schemeClr val="tx1"/>
              </a:buClr>
              <a:buFont typeface="Wingdings" pitchFamily="2" charset="2"/>
              <a:buNone/>
              <a:defRPr sz="3198"/>
            </a:lvl1pPr>
            <a:lvl2pPr marL="0" indent="0">
              <a:buNone/>
              <a:defRPr sz="2400"/>
            </a:lvl2pPr>
            <a:lvl3pPr marL="231686" indent="0">
              <a:buNone/>
              <a:tabLst/>
              <a:defRPr sz="2000"/>
            </a:lvl3pPr>
            <a:lvl4pPr marL="460198" indent="0">
              <a:buNone/>
              <a:defRPr/>
            </a:lvl4pPr>
            <a:lvl5pPr marL="685537"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51"/>
            <a:ext cx="5486399" cy="1982081"/>
          </a:xfrm>
        </p:spPr>
        <p:txBody>
          <a:bodyPr wrap="square">
            <a:spAutoFit/>
          </a:bodyPr>
          <a:lstStyle>
            <a:lvl1pPr marL="0" indent="0">
              <a:spcBef>
                <a:spcPts val="1224"/>
              </a:spcBef>
              <a:buClr>
                <a:schemeClr val="tx1"/>
              </a:buClr>
              <a:buFont typeface="Wingdings" pitchFamily="2" charset="2"/>
              <a:buNone/>
              <a:defRPr sz="3198"/>
            </a:lvl1pPr>
            <a:lvl2pPr marL="0" indent="0">
              <a:buNone/>
              <a:defRPr sz="2400"/>
            </a:lvl2pPr>
            <a:lvl3pPr marL="231686" indent="0">
              <a:buNone/>
              <a:tabLst/>
              <a:defRPr sz="2000"/>
            </a:lvl3pPr>
            <a:lvl4pPr marL="460198" indent="0">
              <a:buNone/>
              <a:defRPr/>
            </a:lvl4pPr>
            <a:lvl5pPr marL="685537"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4942910"/>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5081291"/>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4843309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4"/>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33100168"/>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5"/>
            <a:ext cx="11704637" cy="1181862"/>
          </a:xfrm>
          <a:noFill/>
        </p:spPr>
        <p:txBody>
          <a:bodyPr wrap="square"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1704636" cy="738664"/>
          </a:xfrm>
          <a:noFill/>
        </p:spPr>
        <p:txBody>
          <a:bodyPr wrap="square"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spTree>
    <p:extLst>
      <p:ext uri="{BB962C8B-B14F-4D97-AF65-F5344CB8AC3E}">
        <p14:creationId xmlns:p14="http://schemas.microsoft.com/office/powerpoint/2010/main" val="3144152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5"/>
            <a:ext cx="11704636" cy="1181862"/>
          </a:xfrm>
          <a:noFill/>
        </p:spPr>
        <p:txBody>
          <a:bodyPr wrap="square"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8710953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578917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504097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673325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0152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0339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6">
            <a:lumMod val="2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9629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3C3C3C"/>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8"/>
            <a:ext cx="11887199" cy="403187"/>
          </a:xfrm>
          <a:prstGeom prst="rect">
            <a:avLst/>
          </a:prstGeom>
          <a:noFill/>
          <a:ln w="12700">
            <a:noFill/>
            <a:miter lim="800000"/>
            <a:headEnd type="none" w="sm" len="sm"/>
            <a:tailEnd type="none" w="sm" len="sm"/>
          </a:ln>
          <a:effectLst/>
        </p:spPr>
        <p:txBody>
          <a:bodyPr vert="horz" wrap="square" lIns="182828" tIns="146262" rIns="182828" bIns="146262" numCol="1" anchor="t" anchorCtr="0" compatLnSpc="1">
            <a:prstTxWarp prst="textNoShape">
              <a:avLst/>
            </a:prstTxWarp>
            <a:spAutoFit/>
          </a:bodyPr>
          <a:lstStyle/>
          <a:p>
            <a:pPr defTabSz="931932"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black">
          <a:xfrm>
            <a:off x="457200" y="479425"/>
            <a:ext cx="1449939" cy="306604"/>
          </a:xfrm>
          <a:prstGeom prst="rect">
            <a:avLst/>
          </a:prstGeom>
        </p:spPr>
      </p:pic>
    </p:spTree>
    <p:extLst>
      <p:ext uri="{BB962C8B-B14F-4D97-AF65-F5344CB8AC3E}">
        <p14:creationId xmlns:p14="http://schemas.microsoft.com/office/powerpoint/2010/main" val="2010400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263257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3440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Admin port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2"/>
            <a:ext cx="12436473" cy="455331"/>
          </a:xfrm>
          <a:prstGeom prst="rect">
            <a:avLst/>
          </a:prstGeom>
        </p:spPr>
      </p:pic>
      <p:sp>
        <p:nvSpPr>
          <p:cNvPr id="5" name="Rectangle 4"/>
          <p:cNvSpPr/>
          <p:nvPr/>
        </p:nvSpPr>
        <p:spPr>
          <a:xfrm>
            <a:off x="1900422" y="102661"/>
            <a:ext cx="1174035" cy="250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593" dirty="0">
                <a:latin typeface="+mj-lt"/>
              </a:rPr>
              <a:t>Admin center</a:t>
            </a:r>
          </a:p>
        </p:txBody>
      </p:sp>
    </p:spTree>
    <p:extLst>
      <p:ext uri="{BB962C8B-B14F-4D97-AF65-F5344CB8AC3E}">
        <p14:creationId xmlns:p14="http://schemas.microsoft.com/office/powerpoint/2010/main" val="27317245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1_Admin_portal_home">
    <p:bg>
      <p:bgPr>
        <a:solidFill>
          <a:srgbClr val="F1F1F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2"/>
            <a:ext cx="12436473" cy="455331"/>
          </a:xfrm>
          <a:prstGeom prst="rect">
            <a:avLst/>
          </a:prstGeom>
        </p:spPr>
      </p:pic>
      <p:sp>
        <p:nvSpPr>
          <p:cNvPr id="5" name="Rectangle 4"/>
          <p:cNvSpPr/>
          <p:nvPr/>
        </p:nvSpPr>
        <p:spPr>
          <a:xfrm>
            <a:off x="1900422" y="102661"/>
            <a:ext cx="1174035" cy="250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593" dirty="0">
                <a:latin typeface="+mj-lt"/>
              </a:rPr>
              <a:t>Admin center</a:t>
            </a:r>
          </a:p>
        </p:txBody>
      </p:sp>
      <p:grpSp>
        <p:nvGrpSpPr>
          <p:cNvPr id="4" name="Group 3"/>
          <p:cNvGrpSpPr/>
          <p:nvPr userDrawn="1"/>
        </p:nvGrpSpPr>
        <p:grpSpPr>
          <a:xfrm>
            <a:off x="0" y="455340"/>
            <a:ext cx="455224" cy="6539185"/>
            <a:chOff x="0" y="457199"/>
            <a:chExt cx="457200" cy="6565900"/>
          </a:xfrm>
        </p:grpSpPr>
        <p:sp>
          <p:nvSpPr>
            <p:cNvPr id="7" name="Rectangle 6"/>
            <p:cNvSpPr/>
            <p:nvPr/>
          </p:nvSpPr>
          <p:spPr>
            <a:xfrm>
              <a:off x="0" y="457200"/>
              <a:ext cx="457200" cy="656589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576" tIns="36576" rIns="36576" bIns="36576" rtlCol="0" anchor="ctr"/>
            <a:lstStyle/>
            <a:p>
              <a:pPr algn="ctr"/>
              <a:endParaRPr lang="en-US" sz="2687" dirty="0"/>
            </a:p>
          </p:txBody>
        </p:sp>
        <p:sp>
          <p:nvSpPr>
            <p:cNvPr id="8" name="Rectangle 7"/>
            <p:cNvSpPr/>
            <p:nvPr/>
          </p:nvSpPr>
          <p:spPr>
            <a:xfrm>
              <a:off x="0" y="914399"/>
              <a:ext cx="457200" cy="4572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9" name="Rectangle 8"/>
            <p:cNvSpPr/>
            <p:nvPr/>
          </p:nvSpPr>
          <p:spPr>
            <a:xfrm>
              <a:off x="0" y="1371598"/>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10" name="Rectangle 9"/>
            <p:cNvSpPr/>
            <p:nvPr/>
          </p:nvSpPr>
          <p:spPr>
            <a:xfrm>
              <a:off x="0" y="2741005"/>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office365icons" panose="02000503000000000000" pitchFamily="2" charset="0"/>
                </a:rPr>
                <a:t></a:t>
              </a:r>
              <a:endParaRPr lang="en-US" sz="1593" dirty="0">
                <a:solidFill>
                  <a:schemeClr val="bg1"/>
                </a:solidFill>
              </a:endParaRPr>
            </a:p>
          </p:txBody>
        </p:sp>
        <p:sp>
          <p:nvSpPr>
            <p:cNvPr id="11" name="Rectangle 10"/>
            <p:cNvSpPr/>
            <p:nvPr/>
          </p:nvSpPr>
          <p:spPr>
            <a:xfrm>
              <a:off x="0" y="3196014"/>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12" name="Rectangle 11"/>
            <p:cNvSpPr/>
            <p:nvPr/>
          </p:nvSpPr>
          <p:spPr>
            <a:xfrm>
              <a:off x="0" y="457199"/>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438912" bIns="36576" rtlCol="0" anchor="ctr"/>
            <a:lstStyle/>
            <a:p>
              <a:endParaRPr lang="en-US" sz="1094" dirty="0">
                <a:solidFill>
                  <a:schemeClr val="bg1"/>
                </a:solidFill>
              </a:endParaRPr>
            </a:p>
          </p:txBody>
        </p:sp>
        <p:sp>
          <p:nvSpPr>
            <p:cNvPr id="13" name="Rectangle 12"/>
            <p:cNvSpPr/>
            <p:nvPr/>
          </p:nvSpPr>
          <p:spPr>
            <a:xfrm>
              <a:off x="57533" y="578996"/>
              <a:ext cx="295868" cy="248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73152" tIns="36576" rIns="73152" bIns="36576" rtlCol="0" anchor="ctr">
              <a:spAutoFit/>
            </a:bodyPr>
            <a:lstStyle/>
            <a:p>
              <a:pPr algn="ctr"/>
              <a:r>
                <a:rPr lang="en-US" sz="1094" dirty="0">
                  <a:solidFill>
                    <a:schemeClr val="bg1"/>
                  </a:solidFill>
                  <a:latin typeface="Segoe MDL2 Assets" panose="050A0102010101010101" pitchFamily="18" charset="0"/>
                </a:rPr>
                <a:t></a:t>
              </a:r>
              <a:endParaRPr lang="en-US" sz="895" dirty="0">
                <a:solidFill>
                  <a:schemeClr val="bg1"/>
                </a:solidFill>
              </a:endParaRPr>
            </a:p>
          </p:txBody>
        </p:sp>
        <p:sp>
          <p:nvSpPr>
            <p:cNvPr id="14" name="Rectangle 13"/>
            <p:cNvSpPr/>
            <p:nvPr/>
          </p:nvSpPr>
          <p:spPr>
            <a:xfrm>
              <a:off x="0" y="4554337"/>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15" name="Rectangle 14"/>
            <p:cNvSpPr/>
            <p:nvPr/>
          </p:nvSpPr>
          <p:spPr>
            <a:xfrm>
              <a:off x="0" y="1828798"/>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office365icons" panose="02000503000000000000" pitchFamily="2" charset="0"/>
                </a:rPr>
                <a:t></a:t>
              </a:r>
              <a:endParaRPr lang="en-US" sz="1094" dirty="0">
                <a:solidFill>
                  <a:schemeClr val="bg1"/>
                </a:solidFill>
                <a:latin typeface="office365icons" panose="02000503000000000000" pitchFamily="2" charset="0"/>
              </a:endParaRPr>
            </a:p>
          </p:txBody>
        </p:sp>
        <p:sp>
          <p:nvSpPr>
            <p:cNvPr id="16" name="Rectangle 15"/>
            <p:cNvSpPr/>
            <p:nvPr/>
          </p:nvSpPr>
          <p:spPr>
            <a:xfrm>
              <a:off x="0" y="2283806"/>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17" name="Rectangle 16"/>
            <p:cNvSpPr/>
            <p:nvPr/>
          </p:nvSpPr>
          <p:spPr>
            <a:xfrm>
              <a:off x="0" y="3653213"/>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18" name="Rectangle 17"/>
            <p:cNvSpPr/>
            <p:nvPr/>
          </p:nvSpPr>
          <p:spPr>
            <a:xfrm>
              <a:off x="0" y="4097138"/>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office365icons" panose="02000503000000000000" pitchFamily="2" charset="0"/>
                </a:rPr>
                <a:t></a:t>
              </a:r>
              <a:endParaRPr lang="en-US" sz="1593" dirty="0">
                <a:solidFill>
                  <a:schemeClr val="bg1"/>
                </a:solidFill>
              </a:endParaRPr>
            </a:p>
          </p:txBody>
        </p:sp>
        <p:sp>
          <p:nvSpPr>
            <p:cNvPr id="19" name="Rectangle 18"/>
            <p:cNvSpPr/>
            <p:nvPr/>
          </p:nvSpPr>
          <p:spPr>
            <a:xfrm>
              <a:off x="0" y="5012345"/>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office365icons" panose="02000503000000000000" pitchFamily="2" charset="0"/>
                </a:rPr>
                <a:t></a:t>
              </a:r>
              <a:endParaRPr lang="en-US" sz="1593" dirty="0">
                <a:solidFill>
                  <a:schemeClr val="bg1"/>
                </a:solidFill>
              </a:endParaRPr>
            </a:p>
          </p:txBody>
        </p:sp>
        <p:cxnSp>
          <p:nvCxnSpPr>
            <p:cNvPr id="20" name="Straight Connector 19"/>
            <p:cNvCxnSpPr/>
            <p:nvPr/>
          </p:nvCxnSpPr>
          <p:spPr>
            <a:xfrm>
              <a:off x="36576" y="5012345"/>
              <a:ext cx="402336" cy="0"/>
            </a:xfrm>
            <a:prstGeom prst="line">
              <a:avLst/>
            </a:prstGeom>
            <a:ln w="12700">
              <a:solidFill>
                <a:srgbClr val="666666"/>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userDrawn="1"/>
        </p:nvSpPr>
        <p:spPr>
          <a:xfrm>
            <a:off x="819404" y="813375"/>
            <a:ext cx="544504" cy="250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1593" dirty="0">
                <a:solidFill>
                  <a:srgbClr val="505050"/>
                </a:solidFill>
                <a:latin typeface="Segoe UI Semilight" panose="020B0402040204020203" pitchFamily="34" charset="0"/>
                <a:cs typeface="Segoe UI Semilight" panose="020B0402040204020203" pitchFamily="34" charset="0"/>
              </a:rPr>
              <a:t>Home</a:t>
            </a:r>
          </a:p>
        </p:txBody>
      </p:sp>
    </p:spTree>
    <p:extLst>
      <p:ext uri="{BB962C8B-B14F-4D97-AF65-F5344CB8AC3E}">
        <p14:creationId xmlns:p14="http://schemas.microsoft.com/office/powerpoint/2010/main" val="34500605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Users_p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2"/>
            <a:ext cx="12436473" cy="455331"/>
          </a:xfrm>
          <a:prstGeom prst="rect">
            <a:avLst/>
          </a:prstGeom>
        </p:spPr>
      </p:pic>
      <p:sp>
        <p:nvSpPr>
          <p:cNvPr id="5" name="Rectangle 4"/>
          <p:cNvSpPr/>
          <p:nvPr/>
        </p:nvSpPr>
        <p:spPr>
          <a:xfrm>
            <a:off x="1900422" y="102661"/>
            <a:ext cx="1174035" cy="250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593" dirty="0">
                <a:latin typeface="+mj-lt"/>
              </a:rPr>
              <a:t>Admin center</a:t>
            </a:r>
          </a:p>
        </p:txBody>
      </p:sp>
      <p:grpSp>
        <p:nvGrpSpPr>
          <p:cNvPr id="4" name="Group 3"/>
          <p:cNvGrpSpPr/>
          <p:nvPr userDrawn="1"/>
        </p:nvGrpSpPr>
        <p:grpSpPr>
          <a:xfrm>
            <a:off x="0" y="455340"/>
            <a:ext cx="455224" cy="6539185"/>
            <a:chOff x="0" y="457199"/>
            <a:chExt cx="457200" cy="6565900"/>
          </a:xfrm>
        </p:grpSpPr>
        <p:sp>
          <p:nvSpPr>
            <p:cNvPr id="7" name="Rectangle 6"/>
            <p:cNvSpPr/>
            <p:nvPr/>
          </p:nvSpPr>
          <p:spPr>
            <a:xfrm>
              <a:off x="0" y="457200"/>
              <a:ext cx="457200" cy="656589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576" tIns="36576" rIns="36576" bIns="36576" rtlCol="0" anchor="ctr"/>
            <a:lstStyle/>
            <a:p>
              <a:pPr algn="ctr"/>
              <a:endParaRPr lang="en-US" sz="2687" dirty="0"/>
            </a:p>
          </p:txBody>
        </p:sp>
        <p:sp>
          <p:nvSpPr>
            <p:cNvPr id="8" name="Rectangle 7"/>
            <p:cNvSpPr/>
            <p:nvPr/>
          </p:nvSpPr>
          <p:spPr>
            <a:xfrm>
              <a:off x="0" y="914399"/>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9" name="Rectangle 8"/>
            <p:cNvSpPr/>
            <p:nvPr/>
          </p:nvSpPr>
          <p:spPr>
            <a:xfrm>
              <a:off x="0" y="1371598"/>
              <a:ext cx="457200" cy="4572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10" name="Rectangle 9"/>
            <p:cNvSpPr/>
            <p:nvPr/>
          </p:nvSpPr>
          <p:spPr>
            <a:xfrm>
              <a:off x="0" y="2741005"/>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office365icons" panose="02000503000000000000" pitchFamily="2" charset="0"/>
                </a:rPr>
                <a:t></a:t>
              </a:r>
              <a:endParaRPr lang="en-US" sz="1593" dirty="0">
                <a:solidFill>
                  <a:schemeClr val="bg1"/>
                </a:solidFill>
              </a:endParaRPr>
            </a:p>
          </p:txBody>
        </p:sp>
        <p:sp>
          <p:nvSpPr>
            <p:cNvPr id="11" name="Rectangle 10"/>
            <p:cNvSpPr/>
            <p:nvPr/>
          </p:nvSpPr>
          <p:spPr>
            <a:xfrm>
              <a:off x="0" y="3196014"/>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12" name="Rectangle 11"/>
            <p:cNvSpPr/>
            <p:nvPr/>
          </p:nvSpPr>
          <p:spPr>
            <a:xfrm>
              <a:off x="0" y="457199"/>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438912" bIns="36576" rtlCol="0" anchor="ctr"/>
            <a:lstStyle/>
            <a:p>
              <a:endParaRPr lang="en-US" sz="1094" dirty="0">
                <a:solidFill>
                  <a:schemeClr val="bg1"/>
                </a:solidFill>
              </a:endParaRPr>
            </a:p>
          </p:txBody>
        </p:sp>
        <p:sp>
          <p:nvSpPr>
            <p:cNvPr id="13" name="Rectangle 12"/>
            <p:cNvSpPr/>
            <p:nvPr/>
          </p:nvSpPr>
          <p:spPr>
            <a:xfrm>
              <a:off x="57533" y="578996"/>
              <a:ext cx="295868" cy="248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73152" tIns="36576" rIns="73152" bIns="36576" rtlCol="0" anchor="ctr">
              <a:spAutoFit/>
            </a:bodyPr>
            <a:lstStyle/>
            <a:p>
              <a:pPr algn="ctr"/>
              <a:r>
                <a:rPr lang="en-US" sz="1094" dirty="0">
                  <a:solidFill>
                    <a:schemeClr val="bg1"/>
                  </a:solidFill>
                  <a:latin typeface="Segoe MDL2 Assets" panose="050A0102010101010101" pitchFamily="18" charset="0"/>
                </a:rPr>
                <a:t></a:t>
              </a:r>
              <a:endParaRPr lang="en-US" sz="895" dirty="0">
                <a:solidFill>
                  <a:schemeClr val="bg1"/>
                </a:solidFill>
              </a:endParaRPr>
            </a:p>
          </p:txBody>
        </p:sp>
        <p:sp>
          <p:nvSpPr>
            <p:cNvPr id="14" name="Rectangle 13"/>
            <p:cNvSpPr/>
            <p:nvPr/>
          </p:nvSpPr>
          <p:spPr>
            <a:xfrm>
              <a:off x="0" y="4554337"/>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15" name="Rectangle 14"/>
            <p:cNvSpPr/>
            <p:nvPr/>
          </p:nvSpPr>
          <p:spPr>
            <a:xfrm>
              <a:off x="0" y="1828798"/>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office365icons" panose="02000503000000000000" pitchFamily="2" charset="0"/>
                </a:rPr>
                <a:t></a:t>
              </a:r>
              <a:endParaRPr lang="en-US" sz="1094" dirty="0">
                <a:solidFill>
                  <a:schemeClr val="bg1"/>
                </a:solidFill>
                <a:latin typeface="office365icons" panose="02000503000000000000" pitchFamily="2" charset="0"/>
              </a:endParaRPr>
            </a:p>
          </p:txBody>
        </p:sp>
        <p:sp>
          <p:nvSpPr>
            <p:cNvPr id="16" name="Rectangle 15"/>
            <p:cNvSpPr/>
            <p:nvPr/>
          </p:nvSpPr>
          <p:spPr>
            <a:xfrm>
              <a:off x="0" y="2283806"/>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17" name="Rectangle 16"/>
            <p:cNvSpPr/>
            <p:nvPr/>
          </p:nvSpPr>
          <p:spPr>
            <a:xfrm>
              <a:off x="0" y="3653213"/>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Segoe MDL2 Assets" panose="050A0102010101010101" pitchFamily="18" charset="0"/>
                </a:rPr>
                <a:t></a:t>
              </a:r>
              <a:endParaRPr lang="en-US" sz="1094" dirty="0">
                <a:solidFill>
                  <a:schemeClr val="bg1"/>
                </a:solidFill>
              </a:endParaRPr>
            </a:p>
          </p:txBody>
        </p:sp>
        <p:sp>
          <p:nvSpPr>
            <p:cNvPr id="18" name="Rectangle 17"/>
            <p:cNvSpPr/>
            <p:nvPr/>
          </p:nvSpPr>
          <p:spPr>
            <a:xfrm>
              <a:off x="0" y="4097138"/>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office365icons" panose="02000503000000000000" pitchFamily="2" charset="0"/>
                </a:rPr>
                <a:t></a:t>
              </a:r>
              <a:endParaRPr lang="en-US" sz="1593" dirty="0">
                <a:solidFill>
                  <a:schemeClr val="bg1"/>
                </a:solidFill>
              </a:endParaRPr>
            </a:p>
          </p:txBody>
        </p:sp>
        <p:sp>
          <p:nvSpPr>
            <p:cNvPr id="19" name="Rectangle 18"/>
            <p:cNvSpPr/>
            <p:nvPr/>
          </p:nvSpPr>
          <p:spPr>
            <a:xfrm>
              <a:off x="0" y="5012345"/>
              <a:ext cx="457200" cy="4572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36576" rIns="0" bIns="36576" rtlCol="0" anchor="ctr"/>
            <a:lstStyle/>
            <a:p>
              <a:r>
                <a:rPr lang="en-US" sz="1593" dirty="0">
                  <a:solidFill>
                    <a:schemeClr val="bg1"/>
                  </a:solidFill>
                  <a:latin typeface="office365icons" panose="02000503000000000000" pitchFamily="2" charset="0"/>
                </a:rPr>
                <a:t></a:t>
              </a:r>
              <a:endParaRPr lang="en-US" sz="1593" dirty="0">
                <a:solidFill>
                  <a:schemeClr val="bg1"/>
                </a:solidFill>
              </a:endParaRPr>
            </a:p>
          </p:txBody>
        </p:sp>
        <p:cxnSp>
          <p:nvCxnSpPr>
            <p:cNvPr id="20" name="Straight Connector 19"/>
            <p:cNvCxnSpPr/>
            <p:nvPr/>
          </p:nvCxnSpPr>
          <p:spPr>
            <a:xfrm>
              <a:off x="36576" y="5012345"/>
              <a:ext cx="402336" cy="0"/>
            </a:xfrm>
            <a:prstGeom prst="line">
              <a:avLst/>
            </a:prstGeom>
            <a:ln w="12700">
              <a:solidFill>
                <a:srgbClr val="666666"/>
              </a:solidFill>
            </a:ln>
          </p:spPr>
          <p:style>
            <a:lnRef idx="1">
              <a:schemeClr val="accent1"/>
            </a:lnRef>
            <a:fillRef idx="0">
              <a:schemeClr val="accent1"/>
            </a:fillRef>
            <a:effectRef idx="0">
              <a:schemeClr val="accent1"/>
            </a:effectRef>
            <a:fontRef idx="minor">
              <a:schemeClr val="tx1"/>
            </a:fontRef>
          </p:style>
        </p:cxnSp>
      </p:grpSp>
      <p:sp>
        <p:nvSpPr>
          <p:cNvPr id="22" name="Rectangle 21"/>
          <p:cNvSpPr/>
          <p:nvPr userDrawn="1"/>
        </p:nvSpPr>
        <p:spPr>
          <a:xfrm>
            <a:off x="819404" y="813375"/>
            <a:ext cx="544504" cy="250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1593" dirty="0">
                <a:solidFill>
                  <a:srgbClr val="505050"/>
                </a:solidFill>
                <a:latin typeface="Segoe UI Semilight" panose="020B0402040204020203" pitchFamily="34" charset="0"/>
                <a:cs typeface="Segoe UI Semilight" panose="020B0402040204020203" pitchFamily="34" charset="0"/>
              </a:rPr>
              <a:t>Home</a:t>
            </a:r>
          </a:p>
        </p:txBody>
      </p:sp>
      <p:sp>
        <p:nvSpPr>
          <p:cNvPr id="24" name="Rectangle 23"/>
          <p:cNvSpPr/>
          <p:nvPr userDrawn="1"/>
        </p:nvSpPr>
        <p:spPr>
          <a:xfrm>
            <a:off x="1637529" y="813375"/>
            <a:ext cx="1651498" cy="250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1593" dirty="0">
                <a:solidFill>
                  <a:srgbClr val="505050"/>
                </a:solidFill>
                <a:latin typeface="Segoe UI Semilight" panose="020B0402040204020203" pitchFamily="34" charset="0"/>
                <a:cs typeface="Segoe UI Semilight" panose="020B0402040204020203" pitchFamily="34" charset="0"/>
              </a:rPr>
              <a:t>Users: Active users</a:t>
            </a:r>
          </a:p>
        </p:txBody>
      </p:sp>
      <p:sp>
        <p:nvSpPr>
          <p:cNvPr id="26" name="Rectangle 25"/>
          <p:cNvSpPr/>
          <p:nvPr userDrawn="1"/>
        </p:nvSpPr>
        <p:spPr>
          <a:xfrm>
            <a:off x="1392315" y="832321"/>
            <a:ext cx="207664" cy="250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sz="1593" dirty="0">
                <a:solidFill>
                  <a:srgbClr val="505050"/>
                </a:solidFill>
                <a:latin typeface="Segoe MDL2 Assets" panose="050A0102010101010101" pitchFamily="18" charset="0"/>
              </a:rPr>
              <a:t></a:t>
            </a:r>
            <a:endParaRPr lang="en-US" sz="1593" dirty="0">
              <a:solidFill>
                <a:srgbClr val="505050"/>
              </a:solidFill>
            </a:endParaRPr>
          </a:p>
        </p:txBody>
      </p:sp>
    </p:spTree>
    <p:extLst>
      <p:ext uri="{BB962C8B-B14F-4D97-AF65-F5344CB8AC3E}">
        <p14:creationId xmlns:p14="http://schemas.microsoft.com/office/powerpoint/2010/main" val="28577295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Custom port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2"/>
            <a:ext cx="12436473" cy="455331"/>
          </a:xfrm>
          <a:prstGeom prst="rect">
            <a:avLst/>
          </a:prstGeom>
        </p:spPr>
      </p:pic>
      <p:sp>
        <p:nvSpPr>
          <p:cNvPr id="7" name="Rectangle 6"/>
          <p:cNvSpPr/>
          <p:nvPr userDrawn="1"/>
        </p:nvSpPr>
        <p:spPr>
          <a:xfrm>
            <a:off x="1900422" y="102661"/>
            <a:ext cx="1050484" cy="250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593" dirty="0">
                <a:latin typeface="+mj-lt"/>
              </a:rPr>
              <a:t>Portal name</a:t>
            </a:r>
          </a:p>
        </p:txBody>
      </p:sp>
    </p:spTree>
    <p:extLst>
      <p:ext uri="{BB962C8B-B14F-4D97-AF65-F5344CB8AC3E}">
        <p14:creationId xmlns:p14="http://schemas.microsoft.com/office/powerpoint/2010/main" val="24507097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p:cNvSpPr/>
          <p:nvPr userDrawn="1"/>
        </p:nvSpPr>
        <p:spPr>
          <a:xfrm>
            <a:off x="0" y="0"/>
            <a:ext cx="12436475" cy="699401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408" tIns="36408" rIns="36408" bIns="36408" rtlCol="0" anchor="ctr"/>
          <a:lstStyle/>
          <a:p>
            <a:pPr algn="ctr"/>
            <a:endParaRPr lang="en-US" sz="2687" dirty="0">
              <a:solidFill>
                <a:schemeClr val="tx1"/>
              </a:solidFill>
            </a:endParaRPr>
          </a:p>
        </p:txBody>
      </p:sp>
      <p:sp>
        <p:nvSpPr>
          <p:cNvPr id="13" name="Rectangle 12"/>
          <p:cNvSpPr/>
          <p:nvPr userDrawn="1"/>
        </p:nvSpPr>
        <p:spPr>
          <a:xfrm>
            <a:off x="103666" y="-142262"/>
            <a:ext cx="1571376" cy="1796313"/>
          </a:xfrm>
          <a:prstGeom prst="rect">
            <a:avLst/>
          </a:prstGeom>
        </p:spPr>
        <p:txBody>
          <a:bodyPr wrap="none" lIns="0" tIns="0" rIns="0" bIns="0">
            <a:spAutoFit/>
          </a:bodyPr>
          <a:lstStyle/>
          <a:p>
            <a:r>
              <a:rPr lang="en-US" sz="11445" dirty="0">
                <a:solidFill>
                  <a:schemeClr val="bg1"/>
                </a:solidFill>
                <a:latin typeface="office365icons" panose="02000503000000000000" pitchFamily="2" charset="0"/>
              </a:rPr>
              <a:t></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7574" y="6403529"/>
            <a:ext cx="1384308" cy="509338"/>
          </a:xfrm>
          <a:prstGeom prst="rect">
            <a:avLst/>
          </a:prstGeom>
        </p:spPr>
      </p:pic>
      <p:sp>
        <p:nvSpPr>
          <p:cNvPr id="15" name="Rectangle 14"/>
          <p:cNvSpPr/>
          <p:nvPr userDrawn="1"/>
        </p:nvSpPr>
        <p:spPr>
          <a:xfrm>
            <a:off x="1530256" y="6504935"/>
            <a:ext cx="1041588" cy="312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r>
              <a:rPr lang="en-US" sz="1991" dirty="0">
                <a:solidFill>
                  <a:schemeClr val="bg1"/>
                </a:solidFill>
                <a:latin typeface="office365icons" panose="02000503000000000000" pitchFamily="2" charset="0"/>
              </a:rPr>
              <a:t></a:t>
            </a:r>
            <a:endParaRPr lang="en-US" sz="1991" dirty="0">
              <a:solidFill>
                <a:schemeClr val="bg1"/>
              </a:solidFill>
              <a:latin typeface="+mj-lt"/>
            </a:endParaRPr>
          </a:p>
        </p:txBody>
      </p:sp>
      <p:sp>
        <p:nvSpPr>
          <p:cNvPr id="20" name="Text Placeholder 2"/>
          <p:cNvSpPr>
            <a:spLocks noGrp="1"/>
          </p:cNvSpPr>
          <p:nvPr>
            <p:ph type="body" idx="1"/>
          </p:nvPr>
        </p:nvSpPr>
        <p:spPr>
          <a:xfrm>
            <a:off x="222703" y="3542444"/>
            <a:ext cx="8940669" cy="183914"/>
          </a:xfrm>
          <a:prstGeom prst="rect">
            <a:avLst/>
          </a:prstGeom>
        </p:spPr>
        <p:txBody>
          <a:bodyPr lIns="0" tIns="0" rIns="0" bIns="0">
            <a:spAutoFit/>
          </a:bodyPr>
          <a:lstStyle>
            <a:lvl1pPr marL="0" indent="0">
              <a:lnSpc>
                <a:spcPct val="100000"/>
              </a:lnSpc>
              <a:spcBef>
                <a:spcPts val="0"/>
              </a:spcBef>
              <a:buNone/>
              <a:defRPr sz="1194">
                <a:solidFill>
                  <a:schemeClr val="bg1"/>
                </a:solidFill>
              </a:defRPr>
            </a:lvl1pPr>
            <a:lvl2pPr marL="466027" indent="0">
              <a:buNone/>
              <a:defRPr sz="2039">
                <a:solidFill>
                  <a:schemeClr val="tx1">
                    <a:tint val="75000"/>
                  </a:schemeClr>
                </a:solidFill>
              </a:defRPr>
            </a:lvl2pPr>
            <a:lvl3pPr marL="932053" indent="0">
              <a:buNone/>
              <a:defRPr sz="1835">
                <a:solidFill>
                  <a:schemeClr val="tx1">
                    <a:tint val="75000"/>
                  </a:schemeClr>
                </a:solidFill>
              </a:defRPr>
            </a:lvl3pPr>
            <a:lvl4pPr marL="1398080" indent="0">
              <a:buNone/>
              <a:defRPr sz="1632">
                <a:solidFill>
                  <a:schemeClr val="tx1">
                    <a:tint val="75000"/>
                  </a:schemeClr>
                </a:solidFill>
              </a:defRPr>
            </a:lvl4pPr>
            <a:lvl5pPr marL="1864106" indent="0">
              <a:buNone/>
              <a:defRPr sz="1632">
                <a:solidFill>
                  <a:schemeClr val="tx1">
                    <a:tint val="75000"/>
                  </a:schemeClr>
                </a:solidFill>
              </a:defRPr>
            </a:lvl5pPr>
            <a:lvl6pPr marL="2330133" indent="0">
              <a:buNone/>
              <a:defRPr sz="1632">
                <a:solidFill>
                  <a:schemeClr val="tx1">
                    <a:tint val="75000"/>
                  </a:schemeClr>
                </a:solidFill>
              </a:defRPr>
            </a:lvl6pPr>
            <a:lvl7pPr marL="2796159" indent="0">
              <a:buNone/>
              <a:defRPr sz="1632">
                <a:solidFill>
                  <a:schemeClr val="tx1">
                    <a:tint val="75000"/>
                  </a:schemeClr>
                </a:solidFill>
              </a:defRPr>
            </a:lvl7pPr>
            <a:lvl8pPr marL="3262186" indent="0">
              <a:buNone/>
              <a:defRPr sz="1632">
                <a:solidFill>
                  <a:schemeClr val="tx1">
                    <a:tint val="75000"/>
                  </a:schemeClr>
                </a:solidFill>
              </a:defRPr>
            </a:lvl8pPr>
            <a:lvl9pPr marL="3728212" indent="0">
              <a:buNone/>
              <a:defRPr sz="1632">
                <a:solidFill>
                  <a:schemeClr val="tx1">
                    <a:tint val="75000"/>
                  </a:schemeClr>
                </a:solidFill>
              </a:defRPr>
            </a:lvl9pPr>
          </a:lstStyle>
          <a:p>
            <a:pPr lvl="0"/>
            <a:r>
              <a:rPr lang="en-US" dirty="0"/>
              <a:t>Edit Master text styles</a:t>
            </a:r>
          </a:p>
        </p:txBody>
      </p:sp>
      <p:sp>
        <p:nvSpPr>
          <p:cNvPr id="21" name="Title 1"/>
          <p:cNvSpPr>
            <a:spLocks noGrp="1"/>
          </p:cNvSpPr>
          <p:nvPr>
            <p:ph type="title"/>
          </p:nvPr>
        </p:nvSpPr>
        <p:spPr>
          <a:xfrm>
            <a:off x="222703" y="3044711"/>
            <a:ext cx="8940669" cy="429134"/>
          </a:xfrm>
          <a:prstGeom prst="rect">
            <a:avLst/>
          </a:prstGeom>
        </p:spPr>
        <p:txBody>
          <a:bodyPr lIns="0" tIns="0" rIns="0" bIns="0" anchor="b">
            <a:spAutoFit/>
          </a:bodyPr>
          <a:lstStyle>
            <a:lvl1pPr>
              <a:lnSpc>
                <a:spcPct val="100000"/>
              </a:lnSpc>
              <a:defRPr sz="2787">
                <a:solidFill>
                  <a:schemeClr val="bg1"/>
                </a:solidFill>
                <a:latin typeface="+mj-lt"/>
                <a:cs typeface="Segoe UI Light" panose="020B0502040204020203" pitchFamily="34" charset="0"/>
              </a:defRPr>
            </a:lvl1pPr>
          </a:lstStyle>
          <a:p>
            <a:r>
              <a:rPr lang="en-US" dirty="0"/>
              <a:t>Click to edit Master title style</a:t>
            </a:r>
          </a:p>
        </p:txBody>
      </p:sp>
      <p:sp>
        <p:nvSpPr>
          <p:cNvPr id="7" name="Text Placeholder 6"/>
          <p:cNvSpPr>
            <a:spLocks noGrp="1"/>
          </p:cNvSpPr>
          <p:nvPr>
            <p:ph type="body" sz="quarter" idx="10" hasCustomPrompt="1"/>
          </p:nvPr>
        </p:nvSpPr>
        <p:spPr>
          <a:xfrm>
            <a:off x="11744704" y="5773413"/>
            <a:ext cx="472438" cy="1103488"/>
          </a:xfrm>
          <a:prstGeom prst="rect">
            <a:avLst/>
          </a:prstGeom>
        </p:spPr>
        <p:txBody>
          <a:bodyPr wrap="none" lIns="0" tIns="0" rIns="0" bIns="0" anchor="b">
            <a:spAutoFit/>
          </a:bodyPr>
          <a:lstStyle>
            <a:lvl1pPr marL="0" indent="0" algn="r">
              <a:lnSpc>
                <a:spcPct val="100000"/>
              </a:lnSpc>
              <a:spcBef>
                <a:spcPts val="0"/>
              </a:spcBef>
              <a:buFontTx/>
              <a:buNone/>
              <a:defRPr sz="3583">
                <a:solidFill>
                  <a:schemeClr val="bg1"/>
                </a:solidFill>
                <a:latin typeface="+mj-lt"/>
              </a:defRPr>
            </a:lvl1pPr>
          </a:lstStyle>
          <a:p>
            <a:pPr lvl="0"/>
            <a:r>
              <a:rPr lang="en-US" dirty="0"/>
              <a:t>00</a:t>
            </a:r>
          </a:p>
          <a:p>
            <a:pPr lvl="0"/>
            <a:r>
              <a:rPr lang="en-US" dirty="0"/>
              <a:t>00</a:t>
            </a:r>
          </a:p>
        </p:txBody>
      </p:sp>
    </p:spTree>
    <p:extLst>
      <p:ext uri="{BB962C8B-B14F-4D97-AF65-F5344CB8AC3E}">
        <p14:creationId xmlns:p14="http://schemas.microsoft.com/office/powerpoint/2010/main" val="3017917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Section_title">
    <p:bg>
      <p:bgPr>
        <a:solidFill>
          <a:srgbClr val="11467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0703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7"/>
            <a:ext cx="9327356" cy="2435131"/>
          </a:xfrm>
        </p:spPr>
        <p:txBody>
          <a:bodyPr anchor="b"/>
          <a:lstStyle>
            <a:lvl1pPr algn="ctr">
              <a:defRPr sz="6117"/>
            </a:lvl1pPr>
          </a:lstStyle>
          <a:p>
            <a:r>
              <a:rPr lang="en-US"/>
              <a:t>Click to edit Master title style</a:t>
            </a:r>
            <a:endParaRPr lang="en-US" dirty="0"/>
          </a:p>
        </p:txBody>
      </p:sp>
      <p:sp>
        <p:nvSpPr>
          <p:cNvPr id="3" name="Subtitle 2"/>
          <p:cNvSpPr>
            <a:spLocks noGrp="1"/>
          </p:cNvSpPr>
          <p:nvPr>
            <p:ph type="subTitle" idx="1"/>
          </p:nvPr>
        </p:nvSpPr>
        <p:spPr>
          <a:xfrm>
            <a:off x="1554560" y="3673746"/>
            <a:ext cx="9327356" cy="1688724"/>
          </a:xfrm>
        </p:spPr>
        <p:txBody>
          <a:bodyPr/>
          <a:lstStyle>
            <a:lvl1pPr marL="0" indent="0" algn="ctr">
              <a:buNone/>
              <a:defRPr sz="2448"/>
            </a:lvl1pPr>
            <a:lvl2pPr marL="466185" indent="0" algn="ctr">
              <a:buNone/>
              <a:defRPr sz="2040"/>
            </a:lvl2pPr>
            <a:lvl3pPr marL="932372" indent="0" algn="ctr">
              <a:buNone/>
              <a:defRPr sz="1836"/>
            </a:lvl3pPr>
            <a:lvl4pPr marL="1398557" indent="0" algn="ctr">
              <a:buNone/>
              <a:defRPr sz="1632"/>
            </a:lvl4pPr>
            <a:lvl5pPr marL="1864743" indent="0" algn="ctr">
              <a:buNone/>
              <a:defRPr sz="1632"/>
            </a:lvl5pPr>
            <a:lvl6pPr marL="2330929" indent="0" algn="ctr">
              <a:buNone/>
              <a:defRPr sz="1632"/>
            </a:lvl6pPr>
            <a:lvl7pPr marL="2797116" indent="0" algn="ctr">
              <a:buNone/>
              <a:defRPr sz="1632"/>
            </a:lvl7pPr>
            <a:lvl8pPr marL="3263302" indent="0" algn="ctr">
              <a:buNone/>
              <a:defRPr sz="1632"/>
            </a:lvl8pPr>
            <a:lvl9pPr marL="3729487" indent="0" algn="ctr">
              <a:buNone/>
              <a:defRPr sz="163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A84546-67C5-41D7-A7E2-4F104D2435DB}" type="datetimeFigureOut">
              <a:rPr lang="en-US" smtClean="0"/>
              <a:t>9/26/2016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CBB17-39C9-4408-8E13-6B3B7F256A5E}" type="slidenum">
              <a:rPr lang="en-US" smtClean="0"/>
              <a:t>‹#›</a:t>
            </a:fld>
            <a:endParaRPr lang="en-US" dirty="0"/>
          </a:p>
        </p:txBody>
      </p:sp>
    </p:spTree>
    <p:extLst>
      <p:ext uri="{BB962C8B-B14F-4D97-AF65-F5344CB8AC3E}">
        <p14:creationId xmlns:p14="http://schemas.microsoft.com/office/powerpoint/2010/main" val="27651047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A84546-67C5-41D7-A7E2-4F104D2435DB}" type="datetimeFigureOut">
              <a:rPr lang="en-US" smtClean="0"/>
              <a:t>9/26/2016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CBB17-39C9-4408-8E13-6B3B7F256A5E}" type="slidenum">
              <a:rPr lang="en-US" smtClean="0"/>
              <a:t>‹#›</a:t>
            </a:fld>
            <a:endParaRPr lang="en-US" dirty="0"/>
          </a:p>
        </p:txBody>
      </p:sp>
    </p:spTree>
    <p:extLst>
      <p:ext uri="{BB962C8B-B14F-4D97-AF65-F5344CB8AC3E}">
        <p14:creationId xmlns:p14="http://schemas.microsoft.com/office/powerpoint/2010/main" val="35880571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117"/>
            </a:lvl1pPr>
          </a:lstStyle>
          <a:p>
            <a:r>
              <a:rPr lang="en-US"/>
              <a:t>Click to edit Master title style</a:t>
            </a:r>
            <a:endParaRPr lang="en-US" dirty="0"/>
          </a:p>
        </p:txBody>
      </p:sp>
      <p:sp>
        <p:nvSpPr>
          <p:cNvPr id="3" name="Text Placeholder 2"/>
          <p:cNvSpPr>
            <a:spLocks noGrp="1"/>
          </p:cNvSpPr>
          <p:nvPr>
            <p:ph type="body" idx="1"/>
          </p:nvPr>
        </p:nvSpPr>
        <p:spPr>
          <a:xfrm>
            <a:off x="848530" y="4680829"/>
            <a:ext cx="10726460" cy="1530052"/>
          </a:xfrm>
        </p:spPr>
        <p:txBody>
          <a:bodyPr/>
          <a:lstStyle>
            <a:lvl1pPr marL="0" indent="0">
              <a:buNone/>
              <a:defRPr sz="2448">
                <a:solidFill>
                  <a:schemeClr val="tx1">
                    <a:tint val="75000"/>
                  </a:schemeClr>
                </a:solidFill>
              </a:defRPr>
            </a:lvl1pPr>
            <a:lvl2pPr marL="466185" indent="0">
              <a:buNone/>
              <a:defRPr sz="2040">
                <a:solidFill>
                  <a:schemeClr val="tx1">
                    <a:tint val="75000"/>
                  </a:schemeClr>
                </a:solidFill>
              </a:defRPr>
            </a:lvl2pPr>
            <a:lvl3pPr marL="932372" indent="0">
              <a:buNone/>
              <a:defRPr sz="1836">
                <a:solidFill>
                  <a:schemeClr val="tx1">
                    <a:tint val="75000"/>
                  </a:schemeClr>
                </a:solidFill>
              </a:defRPr>
            </a:lvl3pPr>
            <a:lvl4pPr marL="1398557" indent="0">
              <a:buNone/>
              <a:defRPr sz="1632">
                <a:solidFill>
                  <a:schemeClr val="tx1">
                    <a:tint val="75000"/>
                  </a:schemeClr>
                </a:solidFill>
              </a:defRPr>
            </a:lvl4pPr>
            <a:lvl5pPr marL="1864743" indent="0">
              <a:buNone/>
              <a:defRPr sz="1632">
                <a:solidFill>
                  <a:schemeClr val="tx1">
                    <a:tint val="75000"/>
                  </a:schemeClr>
                </a:solidFill>
              </a:defRPr>
            </a:lvl5pPr>
            <a:lvl6pPr marL="2330929" indent="0">
              <a:buNone/>
              <a:defRPr sz="1632">
                <a:solidFill>
                  <a:schemeClr val="tx1">
                    <a:tint val="75000"/>
                  </a:schemeClr>
                </a:solidFill>
              </a:defRPr>
            </a:lvl6pPr>
            <a:lvl7pPr marL="2797116" indent="0">
              <a:buNone/>
              <a:defRPr sz="1632">
                <a:solidFill>
                  <a:schemeClr val="tx1">
                    <a:tint val="75000"/>
                  </a:schemeClr>
                </a:solidFill>
              </a:defRPr>
            </a:lvl7pPr>
            <a:lvl8pPr marL="3263302" indent="0">
              <a:buNone/>
              <a:defRPr sz="1632">
                <a:solidFill>
                  <a:schemeClr val="tx1">
                    <a:tint val="75000"/>
                  </a:schemeClr>
                </a:solidFill>
              </a:defRPr>
            </a:lvl8pPr>
            <a:lvl9pPr marL="3729487"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A84546-67C5-41D7-A7E2-4F104D2435DB}" type="datetimeFigureOut">
              <a:rPr lang="en-US" smtClean="0"/>
              <a:t>9/26/2016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CBB17-39C9-4408-8E13-6B3B7F256A5E}" type="slidenum">
              <a:rPr lang="en-US" smtClean="0"/>
              <a:t>‹#›</a:t>
            </a:fld>
            <a:endParaRPr lang="en-US" dirty="0"/>
          </a:p>
        </p:txBody>
      </p:sp>
    </p:spTree>
    <p:extLst>
      <p:ext uri="{BB962C8B-B14F-4D97-AF65-F5344CB8AC3E}">
        <p14:creationId xmlns:p14="http://schemas.microsoft.com/office/powerpoint/2010/main" val="17181159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5008" y="1861969"/>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5965" y="1861969"/>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A84546-67C5-41D7-A7E2-4F104D2435DB}" type="datetimeFigureOut">
              <a:rPr lang="en-US" smtClean="0"/>
              <a:t>9/26/2016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CBB17-39C9-4408-8E13-6B3B7F256A5E}" type="slidenum">
              <a:rPr lang="en-US" smtClean="0"/>
              <a:t>‹#›</a:t>
            </a:fld>
            <a:endParaRPr lang="en-US" dirty="0"/>
          </a:p>
        </p:txBody>
      </p:sp>
    </p:spTree>
    <p:extLst>
      <p:ext uri="{BB962C8B-B14F-4D97-AF65-F5344CB8AC3E}">
        <p14:creationId xmlns:p14="http://schemas.microsoft.com/office/powerpoint/2010/main" val="18440998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5"/>
            <a:ext cx="10726460" cy="13519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6628" y="1714631"/>
            <a:ext cx="5261212" cy="840314"/>
          </a:xfrm>
        </p:spPr>
        <p:txBody>
          <a:bodyPr anchor="b"/>
          <a:lstStyle>
            <a:lvl1pPr marL="0" indent="0">
              <a:buNone/>
              <a:defRPr sz="2448" b="1"/>
            </a:lvl1pPr>
            <a:lvl2pPr marL="466185" indent="0">
              <a:buNone/>
              <a:defRPr sz="2040" b="1"/>
            </a:lvl2pPr>
            <a:lvl3pPr marL="932372" indent="0">
              <a:buNone/>
              <a:defRPr sz="1836" b="1"/>
            </a:lvl3pPr>
            <a:lvl4pPr marL="1398557" indent="0">
              <a:buNone/>
              <a:defRPr sz="1632" b="1"/>
            </a:lvl4pPr>
            <a:lvl5pPr marL="1864743" indent="0">
              <a:buNone/>
              <a:defRPr sz="1632" b="1"/>
            </a:lvl5pPr>
            <a:lvl6pPr marL="2330929" indent="0">
              <a:buNone/>
              <a:defRPr sz="1632" b="1"/>
            </a:lvl6pPr>
            <a:lvl7pPr marL="2797116" indent="0">
              <a:buNone/>
              <a:defRPr sz="1632" b="1"/>
            </a:lvl7pPr>
            <a:lvl8pPr marL="3263302" indent="0">
              <a:buNone/>
              <a:defRPr sz="1632" b="1"/>
            </a:lvl8pPr>
            <a:lvl9pPr marL="3729487" indent="0">
              <a:buNone/>
              <a:defRPr sz="1632" b="1"/>
            </a:lvl9pPr>
          </a:lstStyle>
          <a:p>
            <a:pPr lvl="0"/>
            <a:r>
              <a:rPr lang="en-US"/>
              <a:t>Click to edit Master text styles</a:t>
            </a:r>
          </a:p>
        </p:txBody>
      </p:sp>
      <p:sp>
        <p:nvSpPr>
          <p:cNvPr id="4" name="Content Placeholder 3"/>
          <p:cNvSpPr>
            <a:spLocks noGrp="1"/>
          </p:cNvSpPr>
          <p:nvPr>
            <p:ph sz="half" idx="2"/>
          </p:nvPr>
        </p:nvSpPr>
        <p:spPr>
          <a:xfrm>
            <a:off x="856628" y="2554945"/>
            <a:ext cx="5261212"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185" indent="0">
              <a:buNone/>
              <a:defRPr sz="2040" b="1"/>
            </a:lvl2pPr>
            <a:lvl3pPr marL="932372" indent="0">
              <a:buNone/>
              <a:defRPr sz="1836" b="1"/>
            </a:lvl3pPr>
            <a:lvl4pPr marL="1398557" indent="0">
              <a:buNone/>
              <a:defRPr sz="1632" b="1"/>
            </a:lvl4pPr>
            <a:lvl5pPr marL="1864743" indent="0">
              <a:buNone/>
              <a:defRPr sz="1632" b="1"/>
            </a:lvl5pPr>
            <a:lvl6pPr marL="2330929" indent="0">
              <a:buNone/>
              <a:defRPr sz="1632" b="1"/>
            </a:lvl6pPr>
            <a:lvl7pPr marL="2797116" indent="0">
              <a:buNone/>
              <a:defRPr sz="1632" b="1"/>
            </a:lvl7pPr>
            <a:lvl8pPr marL="3263302" indent="0">
              <a:buNone/>
              <a:defRPr sz="1632" b="1"/>
            </a:lvl8pPr>
            <a:lvl9pPr marL="3729487"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295965" y="2554945"/>
            <a:ext cx="5287122"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A84546-67C5-41D7-A7E2-4F104D2435DB}" type="datetimeFigureOut">
              <a:rPr lang="en-US" smtClean="0"/>
              <a:t>9/26/2016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26CBB17-39C9-4408-8E13-6B3B7F256A5E}" type="slidenum">
              <a:rPr lang="en-US" smtClean="0"/>
              <a:t>‹#›</a:t>
            </a:fld>
            <a:endParaRPr lang="en-US" dirty="0"/>
          </a:p>
        </p:txBody>
      </p:sp>
    </p:spTree>
    <p:extLst>
      <p:ext uri="{BB962C8B-B14F-4D97-AF65-F5344CB8AC3E}">
        <p14:creationId xmlns:p14="http://schemas.microsoft.com/office/powerpoint/2010/main" val="4524441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A84546-67C5-41D7-A7E2-4F104D2435DB}" type="datetimeFigureOut">
              <a:rPr lang="en-US" smtClean="0"/>
              <a:t>9/26/2016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26CBB17-39C9-4408-8E13-6B3B7F256A5E}" type="slidenum">
              <a:rPr lang="en-US" smtClean="0"/>
              <a:t>‹#›</a:t>
            </a:fld>
            <a:endParaRPr lang="en-US" dirty="0"/>
          </a:p>
        </p:txBody>
      </p:sp>
    </p:spTree>
    <p:extLst>
      <p:ext uri="{BB962C8B-B14F-4D97-AF65-F5344CB8AC3E}">
        <p14:creationId xmlns:p14="http://schemas.microsoft.com/office/powerpoint/2010/main" val="3144019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84546-67C5-41D7-A7E2-4F104D2435DB}" type="datetimeFigureOut">
              <a:rPr lang="en-US" smtClean="0"/>
              <a:t>9/26/2016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26CBB17-39C9-4408-8E13-6B3B7F256A5E}" type="slidenum">
              <a:rPr lang="en-US" smtClean="0"/>
              <a:t>‹#›</a:t>
            </a:fld>
            <a:endParaRPr lang="en-US" dirty="0"/>
          </a:p>
        </p:txBody>
      </p:sp>
    </p:spTree>
    <p:extLst>
      <p:ext uri="{BB962C8B-B14F-4D97-AF65-F5344CB8AC3E}">
        <p14:creationId xmlns:p14="http://schemas.microsoft.com/office/powerpoint/2010/main" val="38905630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endParaRPr lang="en-US" dirty="0"/>
          </a:p>
        </p:txBody>
      </p:sp>
      <p:sp>
        <p:nvSpPr>
          <p:cNvPr id="3" name="Content Placeholder 2"/>
          <p:cNvSpPr>
            <a:spLocks noGrp="1"/>
          </p:cNvSpPr>
          <p:nvPr>
            <p:ph idx="1"/>
          </p:nvPr>
        </p:nvSpPr>
        <p:spPr>
          <a:xfrm>
            <a:off x="5287123" y="1007082"/>
            <a:ext cx="6295965" cy="4970647"/>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185" indent="0">
              <a:buNone/>
              <a:defRPr sz="1428"/>
            </a:lvl2pPr>
            <a:lvl3pPr marL="932372" indent="0">
              <a:buNone/>
              <a:defRPr sz="1224"/>
            </a:lvl3pPr>
            <a:lvl4pPr marL="1398557" indent="0">
              <a:buNone/>
              <a:defRPr sz="1020"/>
            </a:lvl4pPr>
            <a:lvl5pPr marL="1864743" indent="0">
              <a:buNone/>
              <a:defRPr sz="1020"/>
            </a:lvl5pPr>
            <a:lvl6pPr marL="2330929" indent="0">
              <a:buNone/>
              <a:defRPr sz="1020"/>
            </a:lvl6pPr>
            <a:lvl7pPr marL="2797116" indent="0">
              <a:buNone/>
              <a:defRPr sz="1020"/>
            </a:lvl7pPr>
            <a:lvl8pPr marL="3263302" indent="0">
              <a:buNone/>
              <a:defRPr sz="1020"/>
            </a:lvl8pPr>
            <a:lvl9pPr marL="3729487"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fld id="{BBA84546-67C5-41D7-A7E2-4F104D2435DB}" type="datetimeFigureOut">
              <a:rPr lang="en-US" smtClean="0"/>
              <a:t>9/26/2016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CBB17-39C9-4408-8E13-6B3B7F256A5E}" type="slidenum">
              <a:rPr lang="en-US" smtClean="0"/>
              <a:t>‹#›</a:t>
            </a:fld>
            <a:endParaRPr lang="en-US" dirty="0"/>
          </a:p>
        </p:txBody>
      </p:sp>
    </p:spTree>
    <p:extLst>
      <p:ext uri="{BB962C8B-B14F-4D97-AF65-F5344CB8AC3E}">
        <p14:creationId xmlns:p14="http://schemas.microsoft.com/office/powerpoint/2010/main" val="5192719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endParaRPr lang="en-US" dirty="0"/>
          </a:p>
        </p:txBody>
      </p:sp>
      <p:sp>
        <p:nvSpPr>
          <p:cNvPr id="3" name="Picture Placeholder 2"/>
          <p:cNvSpPr>
            <a:spLocks noGrp="1" noChangeAspect="1"/>
          </p:cNvSpPr>
          <p:nvPr>
            <p:ph type="pic" idx="1"/>
          </p:nvPr>
        </p:nvSpPr>
        <p:spPr>
          <a:xfrm>
            <a:off x="5287123" y="1007082"/>
            <a:ext cx="6295965" cy="4970647"/>
          </a:xfrm>
        </p:spPr>
        <p:txBody>
          <a:bodyPr anchor="t"/>
          <a:lstStyle>
            <a:lvl1pPr marL="0" indent="0">
              <a:buNone/>
              <a:defRPr sz="3264"/>
            </a:lvl1pPr>
            <a:lvl2pPr marL="466185" indent="0">
              <a:buNone/>
              <a:defRPr sz="2856"/>
            </a:lvl2pPr>
            <a:lvl3pPr marL="932372" indent="0">
              <a:buNone/>
              <a:defRPr sz="2448"/>
            </a:lvl3pPr>
            <a:lvl4pPr marL="1398557" indent="0">
              <a:buNone/>
              <a:defRPr sz="2040"/>
            </a:lvl4pPr>
            <a:lvl5pPr marL="1864743" indent="0">
              <a:buNone/>
              <a:defRPr sz="2040"/>
            </a:lvl5pPr>
            <a:lvl6pPr marL="2330929" indent="0">
              <a:buNone/>
              <a:defRPr sz="2040"/>
            </a:lvl6pPr>
            <a:lvl7pPr marL="2797116" indent="0">
              <a:buNone/>
              <a:defRPr sz="2040"/>
            </a:lvl7pPr>
            <a:lvl8pPr marL="3263302" indent="0">
              <a:buNone/>
              <a:defRPr sz="2040"/>
            </a:lvl8pPr>
            <a:lvl9pPr marL="3729487" indent="0">
              <a:buNone/>
              <a:defRPr sz="2040"/>
            </a:lvl9pPr>
          </a:lstStyle>
          <a:p>
            <a:r>
              <a:rPr lang="en-US" dirty="0"/>
              <a:t>Click icon to add picture</a:t>
            </a:r>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185" indent="0">
              <a:buNone/>
              <a:defRPr sz="1428"/>
            </a:lvl2pPr>
            <a:lvl3pPr marL="932372" indent="0">
              <a:buNone/>
              <a:defRPr sz="1224"/>
            </a:lvl3pPr>
            <a:lvl4pPr marL="1398557" indent="0">
              <a:buNone/>
              <a:defRPr sz="1020"/>
            </a:lvl4pPr>
            <a:lvl5pPr marL="1864743" indent="0">
              <a:buNone/>
              <a:defRPr sz="1020"/>
            </a:lvl5pPr>
            <a:lvl6pPr marL="2330929" indent="0">
              <a:buNone/>
              <a:defRPr sz="1020"/>
            </a:lvl6pPr>
            <a:lvl7pPr marL="2797116" indent="0">
              <a:buNone/>
              <a:defRPr sz="1020"/>
            </a:lvl7pPr>
            <a:lvl8pPr marL="3263302" indent="0">
              <a:buNone/>
              <a:defRPr sz="1020"/>
            </a:lvl8pPr>
            <a:lvl9pPr marL="3729487"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fld id="{BBA84546-67C5-41D7-A7E2-4F104D2435DB}" type="datetimeFigureOut">
              <a:rPr lang="en-US" smtClean="0"/>
              <a:t>9/26/2016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CBB17-39C9-4408-8E13-6B3B7F256A5E}" type="slidenum">
              <a:rPr lang="en-US" smtClean="0"/>
              <a:t>‹#›</a:t>
            </a:fld>
            <a:endParaRPr lang="en-US" dirty="0"/>
          </a:p>
        </p:txBody>
      </p:sp>
    </p:spTree>
    <p:extLst>
      <p:ext uri="{BB962C8B-B14F-4D97-AF65-F5344CB8AC3E}">
        <p14:creationId xmlns:p14="http://schemas.microsoft.com/office/powerpoint/2010/main" val="4009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A84546-67C5-41D7-A7E2-4F104D2435DB}" type="datetimeFigureOut">
              <a:rPr lang="en-US" smtClean="0"/>
              <a:t>9/26/2016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CBB17-39C9-4408-8E13-6B3B7F256A5E}" type="slidenum">
              <a:rPr lang="en-US" smtClean="0"/>
              <a:t>‹#›</a:t>
            </a:fld>
            <a:endParaRPr lang="en-US" dirty="0"/>
          </a:p>
        </p:txBody>
      </p:sp>
    </p:spTree>
    <p:extLst>
      <p:ext uri="{BB962C8B-B14F-4D97-AF65-F5344CB8AC3E}">
        <p14:creationId xmlns:p14="http://schemas.microsoft.com/office/powerpoint/2010/main" val="26589514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5"/>
            <a:ext cx="2681615" cy="59275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5009" y="372395"/>
            <a:ext cx="7889389" cy="5927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A84546-67C5-41D7-A7E2-4F104D2435DB}" type="datetimeFigureOut">
              <a:rPr lang="en-US" smtClean="0"/>
              <a:t>9/26/2016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CBB17-39C9-4408-8E13-6B3B7F256A5E}" type="slidenum">
              <a:rPr lang="en-US" smtClean="0"/>
              <a:t>‹#›</a:t>
            </a:fld>
            <a:endParaRPr lang="en-US" dirty="0"/>
          </a:p>
        </p:txBody>
      </p:sp>
    </p:spTree>
    <p:extLst>
      <p:ext uri="{BB962C8B-B14F-4D97-AF65-F5344CB8AC3E}">
        <p14:creationId xmlns:p14="http://schemas.microsoft.com/office/powerpoint/2010/main" val="15585091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7"/>
            <a:ext cx="9327356" cy="2435131"/>
          </a:xfrm>
        </p:spPr>
        <p:txBody>
          <a:bodyPr anchor="b"/>
          <a:lstStyle>
            <a:lvl1pPr algn="ctr">
              <a:defRPr sz="6117"/>
            </a:lvl1pPr>
          </a:lstStyle>
          <a:p>
            <a:r>
              <a:rPr lang="en-US"/>
              <a:t>Click to edit Master title style</a:t>
            </a:r>
          </a:p>
        </p:txBody>
      </p:sp>
      <p:sp>
        <p:nvSpPr>
          <p:cNvPr id="3" name="Subtitle 2"/>
          <p:cNvSpPr>
            <a:spLocks noGrp="1"/>
          </p:cNvSpPr>
          <p:nvPr>
            <p:ph type="subTitle" idx="1"/>
          </p:nvPr>
        </p:nvSpPr>
        <p:spPr>
          <a:xfrm>
            <a:off x="1554560" y="3673746"/>
            <a:ext cx="9327356" cy="1688724"/>
          </a:xfrm>
        </p:spPr>
        <p:txBody>
          <a:bodyPr/>
          <a:lstStyle>
            <a:lvl1pPr marL="0" indent="0" algn="ctr">
              <a:buNone/>
              <a:defRPr sz="2448"/>
            </a:lvl1pPr>
            <a:lvl2pPr marL="466185" indent="0" algn="ctr">
              <a:buNone/>
              <a:defRPr sz="2040"/>
            </a:lvl2pPr>
            <a:lvl3pPr marL="932372" indent="0" algn="ctr">
              <a:buNone/>
              <a:defRPr sz="1836"/>
            </a:lvl3pPr>
            <a:lvl4pPr marL="1398557" indent="0" algn="ctr">
              <a:buNone/>
              <a:defRPr sz="1632"/>
            </a:lvl4pPr>
            <a:lvl5pPr marL="1864743" indent="0" algn="ctr">
              <a:buNone/>
              <a:defRPr sz="1632"/>
            </a:lvl5pPr>
            <a:lvl6pPr marL="2330929" indent="0" algn="ctr">
              <a:buNone/>
              <a:defRPr sz="1632"/>
            </a:lvl6pPr>
            <a:lvl7pPr marL="2797116" indent="0" algn="ctr">
              <a:buNone/>
              <a:defRPr sz="1632"/>
            </a:lvl7pPr>
            <a:lvl8pPr marL="3263302" indent="0" algn="ctr">
              <a:buNone/>
              <a:defRPr sz="1632"/>
            </a:lvl8pPr>
            <a:lvl9pPr marL="3729487"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BBA84546-67C5-41D7-A7E2-4F104D2435DB}"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CBB17-39C9-4408-8E13-6B3B7F256A5E}" type="slidenum">
              <a:rPr lang="en-US" smtClean="0"/>
              <a:t>‹#›</a:t>
            </a:fld>
            <a:endParaRPr lang="en-US"/>
          </a:p>
        </p:txBody>
      </p:sp>
    </p:spTree>
    <p:extLst>
      <p:ext uri="{BB962C8B-B14F-4D97-AF65-F5344CB8AC3E}">
        <p14:creationId xmlns:p14="http://schemas.microsoft.com/office/powerpoint/2010/main" val="5107698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A84546-67C5-41D7-A7E2-4F104D2435DB}"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CBB17-39C9-4408-8E13-6B3B7F256A5E}" type="slidenum">
              <a:rPr lang="en-US" smtClean="0"/>
              <a:t>‹#›</a:t>
            </a:fld>
            <a:endParaRPr lang="en-US"/>
          </a:p>
        </p:txBody>
      </p:sp>
    </p:spTree>
    <p:extLst>
      <p:ext uri="{BB962C8B-B14F-4D97-AF65-F5344CB8AC3E}">
        <p14:creationId xmlns:p14="http://schemas.microsoft.com/office/powerpoint/2010/main" val="7646109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117"/>
            </a:lvl1pPr>
          </a:lstStyle>
          <a:p>
            <a:r>
              <a:rPr lang="en-US"/>
              <a:t>Click to edit Master title style</a:t>
            </a:r>
          </a:p>
        </p:txBody>
      </p:sp>
      <p:sp>
        <p:nvSpPr>
          <p:cNvPr id="3" name="Text Placeholder 2"/>
          <p:cNvSpPr>
            <a:spLocks noGrp="1"/>
          </p:cNvSpPr>
          <p:nvPr>
            <p:ph type="body" idx="1"/>
          </p:nvPr>
        </p:nvSpPr>
        <p:spPr>
          <a:xfrm>
            <a:off x="848530" y="4680829"/>
            <a:ext cx="10726460" cy="1530052"/>
          </a:xfrm>
        </p:spPr>
        <p:txBody>
          <a:bodyPr/>
          <a:lstStyle>
            <a:lvl1pPr marL="0" indent="0">
              <a:buNone/>
              <a:defRPr sz="2448">
                <a:solidFill>
                  <a:schemeClr val="tx1">
                    <a:tint val="75000"/>
                  </a:schemeClr>
                </a:solidFill>
              </a:defRPr>
            </a:lvl1pPr>
            <a:lvl2pPr marL="466185" indent="0">
              <a:buNone/>
              <a:defRPr sz="2040">
                <a:solidFill>
                  <a:schemeClr val="tx1">
                    <a:tint val="75000"/>
                  </a:schemeClr>
                </a:solidFill>
              </a:defRPr>
            </a:lvl2pPr>
            <a:lvl3pPr marL="932372" indent="0">
              <a:buNone/>
              <a:defRPr sz="1836">
                <a:solidFill>
                  <a:schemeClr val="tx1">
                    <a:tint val="75000"/>
                  </a:schemeClr>
                </a:solidFill>
              </a:defRPr>
            </a:lvl3pPr>
            <a:lvl4pPr marL="1398557" indent="0">
              <a:buNone/>
              <a:defRPr sz="1632">
                <a:solidFill>
                  <a:schemeClr val="tx1">
                    <a:tint val="75000"/>
                  </a:schemeClr>
                </a:solidFill>
              </a:defRPr>
            </a:lvl4pPr>
            <a:lvl5pPr marL="1864743" indent="0">
              <a:buNone/>
              <a:defRPr sz="1632">
                <a:solidFill>
                  <a:schemeClr val="tx1">
                    <a:tint val="75000"/>
                  </a:schemeClr>
                </a:solidFill>
              </a:defRPr>
            </a:lvl5pPr>
            <a:lvl6pPr marL="2330929" indent="0">
              <a:buNone/>
              <a:defRPr sz="1632">
                <a:solidFill>
                  <a:schemeClr val="tx1">
                    <a:tint val="75000"/>
                  </a:schemeClr>
                </a:solidFill>
              </a:defRPr>
            </a:lvl6pPr>
            <a:lvl7pPr marL="2797116" indent="0">
              <a:buNone/>
              <a:defRPr sz="1632">
                <a:solidFill>
                  <a:schemeClr val="tx1">
                    <a:tint val="75000"/>
                  </a:schemeClr>
                </a:solidFill>
              </a:defRPr>
            </a:lvl7pPr>
            <a:lvl8pPr marL="3263302" indent="0">
              <a:buNone/>
              <a:defRPr sz="1632">
                <a:solidFill>
                  <a:schemeClr val="tx1">
                    <a:tint val="75000"/>
                  </a:schemeClr>
                </a:solidFill>
              </a:defRPr>
            </a:lvl8pPr>
            <a:lvl9pPr marL="3729487" indent="0">
              <a:buNone/>
              <a:defRPr sz="163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A84546-67C5-41D7-A7E2-4F104D2435DB}"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CBB17-39C9-4408-8E13-6B3B7F256A5E}" type="slidenum">
              <a:rPr lang="en-US" smtClean="0"/>
              <a:t>‹#›</a:t>
            </a:fld>
            <a:endParaRPr lang="en-US"/>
          </a:p>
        </p:txBody>
      </p:sp>
    </p:spTree>
    <p:extLst>
      <p:ext uri="{BB962C8B-B14F-4D97-AF65-F5344CB8AC3E}">
        <p14:creationId xmlns:p14="http://schemas.microsoft.com/office/powerpoint/2010/main" val="33992492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9"/>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9"/>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A84546-67C5-41D7-A7E2-4F104D2435DB}" type="datetimeFigureOut">
              <a:rPr lang="en-US" smtClean="0"/>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CBB17-39C9-4408-8E13-6B3B7F256A5E}" type="slidenum">
              <a:rPr lang="en-US" smtClean="0"/>
              <a:t>‹#›</a:t>
            </a:fld>
            <a:endParaRPr lang="en-US"/>
          </a:p>
        </p:txBody>
      </p:sp>
    </p:spTree>
    <p:extLst>
      <p:ext uri="{BB962C8B-B14F-4D97-AF65-F5344CB8AC3E}">
        <p14:creationId xmlns:p14="http://schemas.microsoft.com/office/powerpoint/2010/main" val="10122790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5"/>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8" y="1714631"/>
            <a:ext cx="5261212" cy="840314"/>
          </a:xfrm>
        </p:spPr>
        <p:txBody>
          <a:bodyPr anchor="b"/>
          <a:lstStyle>
            <a:lvl1pPr marL="0" indent="0">
              <a:buNone/>
              <a:defRPr sz="2448" b="1"/>
            </a:lvl1pPr>
            <a:lvl2pPr marL="466185" indent="0">
              <a:buNone/>
              <a:defRPr sz="2040" b="1"/>
            </a:lvl2pPr>
            <a:lvl3pPr marL="932372" indent="0">
              <a:buNone/>
              <a:defRPr sz="1836" b="1"/>
            </a:lvl3pPr>
            <a:lvl4pPr marL="1398557" indent="0">
              <a:buNone/>
              <a:defRPr sz="1632" b="1"/>
            </a:lvl4pPr>
            <a:lvl5pPr marL="1864743" indent="0">
              <a:buNone/>
              <a:defRPr sz="1632" b="1"/>
            </a:lvl5pPr>
            <a:lvl6pPr marL="2330929" indent="0">
              <a:buNone/>
              <a:defRPr sz="1632" b="1"/>
            </a:lvl6pPr>
            <a:lvl7pPr marL="2797116" indent="0">
              <a:buNone/>
              <a:defRPr sz="1632" b="1"/>
            </a:lvl7pPr>
            <a:lvl8pPr marL="3263302" indent="0">
              <a:buNone/>
              <a:defRPr sz="1632" b="1"/>
            </a:lvl8pPr>
            <a:lvl9pPr marL="3729487" indent="0">
              <a:buNone/>
              <a:defRPr sz="1632" b="1"/>
            </a:lvl9pPr>
          </a:lstStyle>
          <a:p>
            <a:pPr lvl="0"/>
            <a:r>
              <a:rPr lang="en-US"/>
              <a:t>Edit Master text styles</a:t>
            </a:r>
          </a:p>
        </p:txBody>
      </p:sp>
      <p:sp>
        <p:nvSpPr>
          <p:cNvPr id="4" name="Content Placeholder 3"/>
          <p:cNvSpPr>
            <a:spLocks noGrp="1"/>
          </p:cNvSpPr>
          <p:nvPr>
            <p:ph sz="half" idx="2"/>
          </p:nvPr>
        </p:nvSpPr>
        <p:spPr>
          <a:xfrm>
            <a:off x="856628" y="2554945"/>
            <a:ext cx="526121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185" indent="0">
              <a:buNone/>
              <a:defRPr sz="2040" b="1"/>
            </a:lvl2pPr>
            <a:lvl3pPr marL="932372" indent="0">
              <a:buNone/>
              <a:defRPr sz="1836" b="1"/>
            </a:lvl3pPr>
            <a:lvl4pPr marL="1398557" indent="0">
              <a:buNone/>
              <a:defRPr sz="1632" b="1"/>
            </a:lvl4pPr>
            <a:lvl5pPr marL="1864743" indent="0">
              <a:buNone/>
              <a:defRPr sz="1632" b="1"/>
            </a:lvl5pPr>
            <a:lvl6pPr marL="2330929" indent="0">
              <a:buNone/>
              <a:defRPr sz="1632" b="1"/>
            </a:lvl6pPr>
            <a:lvl7pPr marL="2797116" indent="0">
              <a:buNone/>
              <a:defRPr sz="1632" b="1"/>
            </a:lvl7pPr>
            <a:lvl8pPr marL="3263302" indent="0">
              <a:buNone/>
              <a:defRPr sz="1632" b="1"/>
            </a:lvl8pPr>
            <a:lvl9pPr marL="3729487"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5"/>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A84546-67C5-41D7-A7E2-4F104D2435DB}" type="datetimeFigureOut">
              <a:rPr lang="en-US" smtClean="0"/>
              <a:t>9/26/2016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CBB17-39C9-4408-8E13-6B3B7F256A5E}" type="slidenum">
              <a:rPr lang="en-US" smtClean="0"/>
              <a:t>‹#›</a:t>
            </a:fld>
            <a:endParaRPr lang="en-US"/>
          </a:p>
        </p:txBody>
      </p:sp>
    </p:spTree>
    <p:extLst>
      <p:ext uri="{BB962C8B-B14F-4D97-AF65-F5344CB8AC3E}">
        <p14:creationId xmlns:p14="http://schemas.microsoft.com/office/powerpoint/2010/main" val="21156533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A84546-67C5-41D7-A7E2-4F104D2435DB}" type="datetimeFigureOut">
              <a:rPr lang="en-US" smtClean="0"/>
              <a:t>9/26/2016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CBB17-39C9-4408-8E13-6B3B7F256A5E}" type="slidenum">
              <a:rPr lang="en-US" smtClean="0"/>
              <a:t>‹#›</a:t>
            </a:fld>
            <a:endParaRPr lang="en-US"/>
          </a:p>
        </p:txBody>
      </p:sp>
    </p:spTree>
    <p:extLst>
      <p:ext uri="{BB962C8B-B14F-4D97-AF65-F5344CB8AC3E}">
        <p14:creationId xmlns:p14="http://schemas.microsoft.com/office/powerpoint/2010/main" val="6965475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84546-67C5-41D7-A7E2-4F104D2435DB}" type="datetimeFigureOut">
              <a:rPr lang="en-US" smtClean="0"/>
              <a:t>9/26/2016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CBB17-39C9-4408-8E13-6B3B7F256A5E}" type="slidenum">
              <a:rPr lang="en-US" smtClean="0"/>
              <a:t>‹#›</a:t>
            </a:fld>
            <a:endParaRPr lang="en-US"/>
          </a:p>
        </p:txBody>
      </p:sp>
    </p:spTree>
    <p:extLst>
      <p:ext uri="{BB962C8B-B14F-4D97-AF65-F5344CB8AC3E}">
        <p14:creationId xmlns:p14="http://schemas.microsoft.com/office/powerpoint/2010/main" val="3037735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3" y="1007082"/>
            <a:ext cx="6295965" cy="4970647"/>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185" indent="0">
              <a:buNone/>
              <a:defRPr sz="1428"/>
            </a:lvl2pPr>
            <a:lvl3pPr marL="932372" indent="0">
              <a:buNone/>
              <a:defRPr sz="1224"/>
            </a:lvl3pPr>
            <a:lvl4pPr marL="1398557" indent="0">
              <a:buNone/>
              <a:defRPr sz="1020"/>
            </a:lvl4pPr>
            <a:lvl5pPr marL="1864743" indent="0">
              <a:buNone/>
              <a:defRPr sz="1020"/>
            </a:lvl5pPr>
            <a:lvl6pPr marL="2330929" indent="0">
              <a:buNone/>
              <a:defRPr sz="1020"/>
            </a:lvl6pPr>
            <a:lvl7pPr marL="2797116" indent="0">
              <a:buNone/>
              <a:defRPr sz="1020"/>
            </a:lvl7pPr>
            <a:lvl8pPr marL="3263302" indent="0">
              <a:buNone/>
              <a:defRPr sz="1020"/>
            </a:lvl8pPr>
            <a:lvl9pPr marL="3729487"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BBA84546-67C5-41D7-A7E2-4F104D2435DB}" type="datetimeFigureOut">
              <a:rPr lang="en-US" smtClean="0"/>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CBB17-39C9-4408-8E13-6B3B7F256A5E}" type="slidenum">
              <a:rPr lang="en-US" smtClean="0"/>
              <a:t>‹#›</a:t>
            </a:fld>
            <a:endParaRPr lang="en-US"/>
          </a:p>
        </p:txBody>
      </p:sp>
    </p:spTree>
    <p:extLst>
      <p:ext uri="{BB962C8B-B14F-4D97-AF65-F5344CB8AC3E}">
        <p14:creationId xmlns:p14="http://schemas.microsoft.com/office/powerpoint/2010/main" val="820342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p>
        </p:txBody>
      </p:sp>
      <p:sp>
        <p:nvSpPr>
          <p:cNvPr id="3" name="Picture Placeholder 2"/>
          <p:cNvSpPr>
            <a:spLocks noGrp="1" noChangeAspect="1"/>
          </p:cNvSpPr>
          <p:nvPr>
            <p:ph type="pic" idx="1"/>
          </p:nvPr>
        </p:nvSpPr>
        <p:spPr>
          <a:xfrm>
            <a:off x="5287123" y="1007082"/>
            <a:ext cx="6295965" cy="4970647"/>
          </a:xfrm>
        </p:spPr>
        <p:txBody>
          <a:bodyPr anchor="t"/>
          <a:lstStyle>
            <a:lvl1pPr marL="0" indent="0">
              <a:buNone/>
              <a:defRPr sz="3264"/>
            </a:lvl1pPr>
            <a:lvl2pPr marL="466185" indent="0">
              <a:buNone/>
              <a:defRPr sz="2856"/>
            </a:lvl2pPr>
            <a:lvl3pPr marL="932372" indent="0">
              <a:buNone/>
              <a:defRPr sz="2448"/>
            </a:lvl3pPr>
            <a:lvl4pPr marL="1398557" indent="0">
              <a:buNone/>
              <a:defRPr sz="2040"/>
            </a:lvl4pPr>
            <a:lvl5pPr marL="1864743" indent="0">
              <a:buNone/>
              <a:defRPr sz="2040"/>
            </a:lvl5pPr>
            <a:lvl6pPr marL="2330929" indent="0">
              <a:buNone/>
              <a:defRPr sz="2040"/>
            </a:lvl6pPr>
            <a:lvl7pPr marL="2797116" indent="0">
              <a:buNone/>
              <a:defRPr sz="2040"/>
            </a:lvl7pPr>
            <a:lvl8pPr marL="3263302" indent="0">
              <a:buNone/>
              <a:defRPr sz="2040"/>
            </a:lvl8pPr>
            <a:lvl9pPr marL="3729487" indent="0">
              <a:buNone/>
              <a:defRPr sz="2040"/>
            </a:lvl9pPr>
          </a:lstStyle>
          <a:p>
            <a:r>
              <a:rPr lang="en-US"/>
              <a:t>Click icon to add picture</a:t>
            </a:r>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185" indent="0">
              <a:buNone/>
              <a:defRPr sz="1428"/>
            </a:lvl2pPr>
            <a:lvl3pPr marL="932372" indent="0">
              <a:buNone/>
              <a:defRPr sz="1224"/>
            </a:lvl3pPr>
            <a:lvl4pPr marL="1398557" indent="0">
              <a:buNone/>
              <a:defRPr sz="1020"/>
            </a:lvl4pPr>
            <a:lvl5pPr marL="1864743" indent="0">
              <a:buNone/>
              <a:defRPr sz="1020"/>
            </a:lvl5pPr>
            <a:lvl6pPr marL="2330929" indent="0">
              <a:buNone/>
              <a:defRPr sz="1020"/>
            </a:lvl6pPr>
            <a:lvl7pPr marL="2797116" indent="0">
              <a:buNone/>
              <a:defRPr sz="1020"/>
            </a:lvl7pPr>
            <a:lvl8pPr marL="3263302" indent="0">
              <a:buNone/>
              <a:defRPr sz="1020"/>
            </a:lvl8pPr>
            <a:lvl9pPr marL="3729487"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BBA84546-67C5-41D7-A7E2-4F104D2435DB}" type="datetimeFigureOut">
              <a:rPr lang="en-US" smtClean="0"/>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CBB17-39C9-4408-8E13-6B3B7F256A5E}" type="slidenum">
              <a:rPr lang="en-US" smtClean="0"/>
              <a:t>‹#›</a:t>
            </a:fld>
            <a:endParaRPr lang="en-US"/>
          </a:p>
        </p:txBody>
      </p:sp>
    </p:spTree>
    <p:extLst>
      <p:ext uri="{BB962C8B-B14F-4D97-AF65-F5344CB8AC3E}">
        <p14:creationId xmlns:p14="http://schemas.microsoft.com/office/powerpoint/2010/main" val="318522390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A84546-67C5-41D7-A7E2-4F104D2435DB}"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CBB17-39C9-4408-8E13-6B3B7F256A5E}" type="slidenum">
              <a:rPr lang="en-US" smtClean="0"/>
              <a:t>‹#›</a:t>
            </a:fld>
            <a:endParaRPr lang="en-US"/>
          </a:p>
        </p:txBody>
      </p:sp>
    </p:spTree>
    <p:extLst>
      <p:ext uri="{BB962C8B-B14F-4D97-AF65-F5344CB8AC3E}">
        <p14:creationId xmlns:p14="http://schemas.microsoft.com/office/powerpoint/2010/main" val="11281098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5"/>
            <a:ext cx="2681615" cy="5927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5009" y="372395"/>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A84546-67C5-41D7-A7E2-4F104D2435DB}"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CBB17-39C9-4408-8E13-6B3B7F256A5E}" type="slidenum">
              <a:rPr lang="en-US" smtClean="0"/>
              <a:t>‹#›</a:t>
            </a:fld>
            <a:endParaRPr lang="en-US"/>
          </a:p>
        </p:txBody>
      </p:sp>
    </p:spTree>
    <p:extLst>
      <p:ext uri="{BB962C8B-B14F-4D97-AF65-F5344CB8AC3E}">
        <p14:creationId xmlns:p14="http://schemas.microsoft.com/office/powerpoint/2010/main" val="2474202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127756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56012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11524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2243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06537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5155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9962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76403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45641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742889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2142857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676348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865496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629832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573888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6786518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0645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9421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4674086"/>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094519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119717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56174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94309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67392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01454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81993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1082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12286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36541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38861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916023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14399058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932081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239069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71977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01381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202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583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1500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9295237"/>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7138606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267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61264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283312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22958891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749486"/>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428886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233297"/>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0961071"/>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43563570"/>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42446422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994956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02174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088595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615914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7334379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8372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3800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5636348"/>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34185287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308901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2723928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4520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1781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55059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0964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0314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15149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64712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34433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694794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5844845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572536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73427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741970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54453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971351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6841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4797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5518099"/>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4866590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238009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15756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89661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2442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061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35918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05546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18654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5088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24754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636610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9991408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3124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43807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40450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60906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6555684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347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2363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123330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7941967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898258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5EF220DE-0B00-46DD-B118-B8FDD692FCA3}"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3D797-3BE7-41ED-99B9-2F9487D37AC2}" type="slidenum">
              <a:rPr lang="en-US" smtClean="0"/>
              <a:t>‹#›</a:t>
            </a:fld>
            <a:endParaRPr lang="en-US"/>
          </a:p>
        </p:txBody>
      </p:sp>
    </p:spTree>
    <p:extLst>
      <p:ext uri="{BB962C8B-B14F-4D97-AF65-F5344CB8AC3E}">
        <p14:creationId xmlns:p14="http://schemas.microsoft.com/office/powerpoint/2010/main" val="3063665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220DE-0B00-46DD-B118-B8FDD692FCA3}"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3D797-3BE7-41ED-99B9-2F9487D37AC2}" type="slidenum">
              <a:rPr lang="en-US" smtClean="0"/>
              <a:t>‹#›</a:t>
            </a:fld>
            <a:endParaRPr lang="en-US"/>
          </a:p>
        </p:txBody>
      </p:sp>
    </p:spTree>
    <p:extLst>
      <p:ext uri="{BB962C8B-B14F-4D97-AF65-F5344CB8AC3E}">
        <p14:creationId xmlns:p14="http://schemas.microsoft.com/office/powerpoint/2010/main" val="27075748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a:t>Click to edit Master title style</a:t>
            </a:r>
          </a:p>
        </p:txBody>
      </p:sp>
      <p:sp>
        <p:nvSpPr>
          <p:cNvPr id="3" name="Text Placeholder 2"/>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F220DE-0B00-46DD-B118-B8FDD692FCA3}"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3D797-3BE7-41ED-99B9-2F9487D37AC2}" type="slidenum">
              <a:rPr lang="en-US" smtClean="0"/>
              <a:t>‹#›</a:t>
            </a:fld>
            <a:endParaRPr lang="en-US"/>
          </a:p>
        </p:txBody>
      </p:sp>
    </p:spTree>
    <p:extLst>
      <p:ext uri="{BB962C8B-B14F-4D97-AF65-F5344CB8AC3E}">
        <p14:creationId xmlns:p14="http://schemas.microsoft.com/office/powerpoint/2010/main" val="25206071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F220DE-0B00-46DD-B118-B8FDD692FCA3}" type="datetimeFigureOut">
              <a:rPr lang="en-US" smtClean="0"/>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3D797-3BE7-41ED-99B9-2F9487D37AC2}" type="slidenum">
              <a:rPr lang="en-US" smtClean="0"/>
              <a:t>‹#›</a:t>
            </a:fld>
            <a:endParaRPr lang="en-US"/>
          </a:p>
        </p:txBody>
      </p:sp>
    </p:spTree>
    <p:extLst>
      <p:ext uri="{BB962C8B-B14F-4D97-AF65-F5344CB8AC3E}">
        <p14:creationId xmlns:p14="http://schemas.microsoft.com/office/powerpoint/2010/main" val="39608663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F220DE-0B00-46DD-B118-B8FDD692FCA3}" type="datetimeFigureOut">
              <a:rPr lang="en-US" smtClean="0"/>
              <a:t>9/26/2016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3D797-3BE7-41ED-99B9-2F9487D37AC2}" type="slidenum">
              <a:rPr lang="en-US" smtClean="0"/>
              <a:t>‹#›</a:t>
            </a:fld>
            <a:endParaRPr lang="en-US"/>
          </a:p>
        </p:txBody>
      </p:sp>
    </p:spTree>
    <p:extLst>
      <p:ext uri="{BB962C8B-B14F-4D97-AF65-F5344CB8AC3E}">
        <p14:creationId xmlns:p14="http://schemas.microsoft.com/office/powerpoint/2010/main" val="3993112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F220DE-0B00-46DD-B118-B8FDD692FCA3}" type="datetimeFigureOut">
              <a:rPr lang="en-US" smtClean="0"/>
              <a:t>9/26/2016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3D797-3BE7-41ED-99B9-2F9487D37AC2}" type="slidenum">
              <a:rPr lang="en-US" smtClean="0"/>
              <a:t>‹#›</a:t>
            </a:fld>
            <a:endParaRPr lang="en-US"/>
          </a:p>
        </p:txBody>
      </p:sp>
    </p:spTree>
    <p:extLst>
      <p:ext uri="{BB962C8B-B14F-4D97-AF65-F5344CB8AC3E}">
        <p14:creationId xmlns:p14="http://schemas.microsoft.com/office/powerpoint/2010/main" val="4288475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220DE-0B00-46DD-B118-B8FDD692FCA3}" type="datetimeFigureOut">
              <a:rPr lang="en-US" smtClean="0"/>
              <a:t>9/26/2016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A3D797-3BE7-41ED-99B9-2F9487D37AC2}" type="slidenum">
              <a:rPr lang="en-US" smtClean="0"/>
              <a:t>‹#›</a:t>
            </a:fld>
            <a:endParaRPr lang="en-US"/>
          </a:p>
        </p:txBody>
      </p:sp>
    </p:spTree>
    <p:extLst>
      <p:ext uri="{BB962C8B-B14F-4D97-AF65-F5344CB8AC3E}">
        <p14:creationId xmlns:p14="http://schemas.microsoft.com/office/powerpoint/2010/main" val="33298659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5EF220DE-0B00-46DD-B118-B8FDD692FCA3}" type="datetimeFigureOut">
              <a:rPr lang="en-US" smtClean="0"/>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3D797-3BE7-41ED-99B9-2F9487D37AC2}" type="slidenum">
              <a:rPr lang="en-US" smtClean="0"/>
              <a:t>‹#›</a:t>
            </a:fld>
            <a:endParaRPr lang="en-US"/>
          </a:p>
        </p:txBody>
      </p:sp>
    </p:spTree>
    <p:extLst>
      <p:ext uri="{BB962C8B-B14F-4D97-AF65-F5344CB8AC3E}">
        <p14:creationId xmlns:p14="http://schemas.microsoft.com/office/powerpoint/2010/main" val="26181804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Picture Placeholder 2"/>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Edit Master text styles</a:t>
            </a:r>
          </a:p>
        </p:txBody>
      </p:sp>
      <p:sp>
        <p:nvSpPr>
          <p:cNvPr id="5" name="Date Placeholder 4"/>
          <p:cNvSpPr>
            <a:spLocks noGrp="1"/>
          </p:cNvSpPr>
          <p:nvPr>
            <p:ph type="dt" sz="half" idx="10"/>
          </p:nvPr>
        </p:nvSpPr>
        <p:spPr/>
        <p:txBody>
          <a:bodyPr/>
          <a:lstStyle/>
          <a:p>
            <a:fld id="{5EF220DE-0B00-46DD-B118-B8FDD692FCA3}" type="datetimeFigureOut">
              <a:rPr lang="en-US" smtClean="0"/>
              <a:t>9/26/2016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3D797-3BE7-41ED-99B9-2F9487D37AC2}" type="slidenum">
              <a:rPr lang="en-US" smtClean="0"/>
              <a:t>‹#›</a:t>
            </a:fld>
            <a:endParaRPr lang="en-US"/>
          </a:p>
        </p:txBody>
      </p:sp>
    </p:spTree>
    <p:extLst>
      <p:ext uri="{BB962C8B-B14F-4D97-AF65-F5344CB8AC3E}">
        <p14:creationId xmlns:p14="http://schemas.microsoft.com/office/powerpoint/2010/main" val="7818605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220DE-0B00-46DD-B118-B8FDD692FCA3}"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3D797-3BE7-41ED-99B9-2F9487D37AC2}" type="slidenum">
              <a:rPr lang="en-US" smtClean="0"/>
              <a:t>‹#›</a:t>
            </a:fld>
            <a:endParaRPr lang="en-US"/>
          </a:p>
        </p:txBody>
      </p:sp>
    </p:spTree>
    <p:extLst>
      <p:ext uri="{BB962C8B-B14F-4D97-AF65-F5344CB8AC3E}">
        <p14:creationId xmlns:p14="http://schemas.microsoft.com/office/powerpoint/2010/main" val="23835155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220DE-0B00-46DD-B118-B8FDD692FCA3}" type="datetimeFigureOut">
              <a:rPr lang="en-US" smtClean="0"/>
              <a:t>9/26/2016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3D797-3BE7-41ED-99B9-2F9487D37AC2}" type="slidenum">
              <a:rPr lang="en-US" smtClean="0"/>
              <a:t>‹#›</a:t>
            </a:fld>
            <a:endParaRPr lang="en-US"/>
          </a:p>
        </p:txBody>
      </p:sp>
    </p:spTree>
    <p:extLst>
      <p:ext uri="{BB962C8B-B14F-4D97-AF65-F5344CB8AC3E}">
        <p14:creationId xmlns:p14="http://schemas.microsoft.com/office/powerpoint/2010/main" val="33224853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with photo">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12" t="5499" r="8578" b="18151"/>
          <a:stretch/>
        </p:blipFill>
        <p:spPr>
          <a:xfrm>
            <a:off x="1" y="0"/>
            <a:ext cx="12436475" cy="6994525"/>
          </a:xfrm>
          <a:prstGeom prst="rect">
            <a:avLst/>
          </a:prstGeom>
        </p:spPr>
      </p:pic>
      <p:sp>
        <p:nvSpPr>
          <p:cNvPr id="6" name="Rectangle 5"/>
          <p:cNvSpPr/>
          <p:nvPr userDrawn="1"/>
        </p:nvSpPr>
        <p:spPr>
          <a:xfrm>
            <a:off x="0" y="0"/>
            <a:ext cx="5130047" cy="6994525"/>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47" tIns="93247" rIns="93247" bIns="93247" numCol="1" spcCol="0" rtlCol="0" fromWordArt="0" anchor="b" anchorCtr="0" forceAA="0" compatLnSpc="1">
            <a:prstTxWarp prst="textNoShape">
              <a:avLst/>
            </a:prstTxWarp>
            <a:noAutofit/>
          </a:bodyPr>
          <a:lstStyle/>
          <a:p>
            <a:pPr algn="r"/>
            <a:endParaRPr lang="en-US" sz="1224" dirty="0">
              <a:solidFill>
                <a:srgbClr val="FFFFFF"/>
              </a:solidFill>
            </a:endParaRPr>
          </a:p>
        </p:txBody>
      </p:sp>
      <p:sp>
        <p:nvSpPr>
          <p:cNvPr id="9" name="Title 1"/>
          <p:cNvSpPr>
            <a:spLocks noGrp="1"/>
          </p:cNvSpPr>
          <p:nvPr>
            <p:ph type="title" hasCustomPrompt="1"/>
          </p:nvPr>
        </p:nvSpPr>
        <p:spPr bwMode="ltGray">
          <a:xfrm>
            <a:off x="233184" y="2467989"/>
            <a:ext cx="4726241" cy="1967586"/>
          </a:xfrm>
          <a:noFill/>
        </p:spPr>
        <p:txBody>
          <a:bodyPr vert="horz" lIns="137160" tIns="91440" rIns="91440" bIns="0" rtlCol="0" anchor="b" anchorCtr="0">
            <a:normAutofit/>
          </a:bodyPr>
          <a:lstStyle>
            <a:lvl1pPr marL="0" algn="l" defTabSz="1109518" rtl="0" eaLnBrk="1" latinLnBrk="0" hangingPunct="1">
              <a:lnSpc>
                <a:spcPct val="90000"/>
              </a:lnSpc>
              <a:spcBef>
                <a:spcPct val="0"/>
              </a:spcBef>
              <a:buNone/>
              <a:defRPr lang="en-US" sz="4896" b="1" kern="1200" cap="all" spc="-102" baseline="0" dirty="0">
                <a:solidFill>
                  <a:schemeClr val="accent1"/>
                </a:solidFill>
                <a:latin typeface="+mn-lt"/>
                <a:ea typeface="Segoe UI Semibold" panose="020B0702040204020203" pitchFamily="34" charset="0"/>
                <a:cs typeface="Segoe UI Semibold" panose="020B0702040204020203" pitchFamily="34" charset="0"/>
              </a:defRPr>
            </a:lvl1pPr>
          </a:lstStyle>
          <a:p>
            <a:pPr lvl="0"/>
            <a:r>
              <a:rPr lang="en-US" dirty="0"/>
              <a:t>Presentation title</a:t>
            </a:r>
          </a:p>
        </p:txBody>
      </p:sp>
      <p:sp>
        <p:nvSpPr>
          <p:cNvPr id="4" name="Text Placeholder 3"/>
          <p:cNvSpPr>
            <a:spLocks noGrp="1"/>
          </p:cNvSpPr>
          <p:nvPr>
            <p:ph type="body" sz="quarter" idx="10" hasCustomPrompt="1"/>
          </p:nvPr>
        </p:nvSpPr>
        <p:spPr>
          <a:xfrm>
            <a:off x="419816" y="5893149"/>
            <a:ext cx="3860489" cy="907085"/>
          </a:xfrm>
        </p:spPr>
        <p:txBody>
          <a:bodyPr lIns="137160" tIns="91440" rIns="137160" bIns="137160" anchor="b">
            <a:noAutofit/>
          </a:bodyPr>
          <a:lstStyle>
            <a:lvl1pPr marL="0" indent="0" algn="l">
              <a:spcBef>
                <a:spcPts val="0"/>
              </a:spcBef>
              <a:buNone/>
              <a:defRPr sz="1428">
                <a:solidFill>
                  <a:schemeClr val="bg1"/>
                </a:solidFill>
              </a:defRPr>
            </a:lvl1pPr>
            <a:lvl2pPr marL="287218" indent="0">
              <a:buNone/>
              <a:defRPr sz="2040">
                <a:solidFill>
                  <a:schemeClr val="bg1"/>
                </a:solidFill>
              </a:defRPr>
            </a:lvl2pPr>
            <a:lvl3pPr marL="600056" indent="0">
              <a:buNone/>
              <a:defRPr sz="2040">
                <a:solidFill>
                  <a:schemeClr val="bg1"/>
                </a:solidFill>
              </a:defRPr>
            </a:lvl3pPr>
            <a:lvl4pPr marL="887274" indent="0">
              <a:buNone/>
              <a:defRPr sz="2040">
                <a:solidFill>
                  <a:schemeClr val="bg1"/>
                </a:solidFill>
              </a:defRPr>
            </a:lvl4pPr>
            <a:lvl5pPr marL="1127295" indent="0">
              <a:buNone/>
              <a:defRPr sz="2040">
                <a:solidFill>
                  <a:schemeClr val="bg1"/>
                </a:solidFill>
              </a:defRPr>
            </a:lvl5pPr>
          </a:lstStyle>
          <a:p>
            <a:pPr lvl="0"/>
            <a:r>
              <a:rPr lang="en-US" dirty="0"/>
              <a:t>Speaker Name</a:t>
            </a:r>
          </a:p>
          <a:p>
            <a:pPr lvl="0"/>
            <a:r>
              <a:rPr lang="en-US" dirty="0"/>
              <a:t>Date</a:t>
            </a:r>
          </a:p>
        </p:txBody>
      </p:sp>
      <p:pic>
        <p:nvPicPr>
          <p:cNvPr id="26" name="Picture 2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8581" y="32919"/>
            <a:ext cx="1772638" cy="651791"/>
          </a:xfrm>
          <a:prstGeom prst="rect">
            <a:avLst/>
          </a:prstGeom>
        </p:spPr>
      </p:pic>
      <p:sp>
        <p:nvSpPr>
          <p:cNvPr id="10" name="TextBox 9"/>
          <p:cNvSpPr txBox="1"/>
          <p:nvPr userDrawn="1"/>
        </p:nvSpPr>
        <p:spPr>
          <a:xfrm>
            <a:off x="256823" y="684710"/>
            <a:ext cx="4873224" cy="510384"/>
          </a:xfrm>
          <a:prstGeom prst="rect">
            <a:avLst/>
          </a:prstGeom>
          <a:noFill/>
        </p:spPr>
        <p:txBody>
          <a:bodyPr vert="horz" wrap="square" lIns="95117" tIns="95117" rIns="95117" bIns="95117" rtlCol="0" anchor="t">
            <a:noAutofit/>
          </a:bodyPr>
          <a:lstStyle/>
          <a:p>
            <a:pPr algn="ctr" defTabSz="1131815">
              <a:spcBef>
                <a:spcPts val="1873"/>
              </a:spcBef>
              <a:buClr>
                <a:srgbClr val="0072C6"/>
              </a:buClr>
              <a:buSzPct val="100000"/>
              <a:buFont typeface="Wingdings" pitchFamily="2" charset="2"/>
              <a:buNone/>
            </a:pPr>
            <a:r>
              <a:rPr lang="en-US" sz="2448" b="1" cap="all" spc="624" dirty="0">
                <a:solidFill>
                  <a:srgbClr val="FFFFFF"/>
                </a:solidFill>
                <a:ea typeface="Segoe UI" pitchFamily="34" charset="0"/>
                <a:cs typeface="Segoe UI" pitchFamily="34" charset="0"/>
              </a:rPr>
              <a:t>Office 365</a:t>
            </a:r>
          </a:p>
          <a:p>
            <a:pPr algn="ctr" defTabSz="1131815">
              <a:spcBef>
                <a:spcPts val="1873"/>
              </a:spcBef>
              <a:buClr>
                <a:srgbClr val="0072C6"/>
              </a:buClr>
              <a:buSzPct val="100000"/>
              <a:buFont typeface="Wingdings" pitchFamily="2" charset="2"/>
              <a:buNone/>
            </a:pPr>
            <a:r>
              <a:rPr lang="en-US" sz="2448" b="1" cap="all" spc="624" dirty="0">
                <a:solidFill>
                  <a:srgbClr val="FFFFFF"/>
                </a:solidFill>
                <a:ea typeface="Segoe UI" pitchFamily="34" charset="0"/>
                <a:cs typeface="Segoe UI" pitchFamily="34" charset="0"/>
              </a:rPr>
              <a:t>Security &amp; Compliance</a:t>
            </a:r>
          </a:p>
        </p:txBody>
      </p:sp>
    </p:spTree>
    <p:extLst>
      <p:ext uri="{BB962C8B-B14F-4D97-AF65-F5344CB8AC3E}">
        <p14:creationId xmlns:p14="http://schemas.microsoft.com/office/powerpoint/2010/main" val="965726768"/>
      </p:ext>
    </p:extLst>
  </p:cSld>
  <p:clrMapOvr>
    <a:masterClrMapping/>
  </p:clrMapOvr>
  <p:transition>
    <p:fade/>
  </p:transition>
  <p:extLst mod="1">
    <p:ext uri="{DCECCB84-F9BA-43D5-87BE-67443E8EF086}">
      <p15:sldGuideLst xmlns:p15="http://schemas.microsoft.com/office/powerpoint/2012/main">
        <p15:guide id="1" pos="421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2"/>
          <p:cNvSpPr/>
          <p:nvPr userDrawn="1"/>
        </p:nvSpPr>
        <p:spPr bwMode="auto">
          <a:xfrm>
            <a:off x="0" y="0"/>
            <a:ext cx="12436475" cy="6994525"/>
          </a:xfrm>
          <a:prstGeom prst="rect">
            <a:avLst/>
          </a:prstGeom>
          <a:solidFill>
            <a:srgbClr val="EBE7E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91387" rIns="182776" bIns="91387" numCol="1" spcCol="0" rtlCol="0" fromWordArt="0" anchor="ctr" anchorCtr="0" forceAA="0" compatLnSpc="1">
            <a:prstTxWarp prst="textNoShape">
              <a:avLst/>
            </a:prstTxWarp>
            <a:noAutofit/>
          </a:bodyPr>
          <a:lstStyle/>
          <a:p>
            <a:pPr algn="ctr" defTabSz="931659" fontAlgn="base">
              <a:spcBef>
                <a:spcPct val="0"/>
              </a:spcBef>
              <a:spcAft>
                <a:spcPct val="0"/>
              </a:spcAft>
            </a:pPr>
            <a:endParaRPr lang="en-US" sz="2856"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 name="Title 1"/>
          <p:cNvSpPr>
            <a:spLocks noGrp="1"/>
          </p:cNvSpPr>
          <p:nvPr>
            <p:ph type="title"/>
          </p:nvPr>
        </p:nvSpPr>
        <p:spPr/>
        <p:txBody>
          <a:bodyPr/>
          <a:lstStyle>
            <a:lvl1pPr>
              <a:defRPr>
                <a:gradFill>
                  <a:gsLst>
                    <a:gs pos="1250">
                      <a:schemeClr val="bg2"/>
                    </a:gs>
                    <a:gs pos="100000">
                      <a:schemeClr val="bg2"/>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54398289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1160281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635229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864821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19" Type="http://schemas.openxmlformats.org/officeDocument/2006/relationships/theme" Target="../theme/theme11.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5" Type="http://schemas.openxmlformats.org/officeDocument/2006/relationships/slideLayout" Target="../slideLayouts/slideLayout208.xml"/><Relationship Id="rId4" Type="http://schemas.openxmlformats.org/officeDocument/2006/relationships/slideLayout" Target="../slideLayouts/slideLayout2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3.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4.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 Type="http://schemas.openxmlformats.org/officeDocument/2006/relationships/slideLayout" Target="../slideLayouts/slideLayout256.xml"/><Relationship Id="rId21" Type="http://schemas.openxmlformats.org/officeDocument/2006/relationships/slideLayout" Target="../slideLayouts/slideLayout274.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theme" Target="../theme/theme16.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18" Type="http://schemas.openxmlformats.org/officeDocument/2006/relationships/slideLayout" Target="../slideLayouts/slideLayout29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slideLayout" Target="../slideLayouts/slideLayout292.xml"/><Relationship Id="rId2" Type="http://schemas.openxmlformats.org/officeDocument/2006/relationships/slideLayout" Target="../slideLayouts/slideLayout277.xml"/><Relationship Id="rId16" Type="http://schemas.openxmlformats.org/officeDocument/2006/relationships/slideLayout" Target="../slideLayouts/slideLayout291.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slideLayout" Target="../slideLayouts/slideLayout290.xml"/><Relationship Id="rId10" Type="http://schemas.openxmlformats.org/officeDocument/2006/relationships/slideLayout" Target="../slideLayouts/slideLayout285.xml"/><Relationship Id="rId19" Type="http://schemas.openxmlformats.org/officeDocument/2006/relationships/theme" Target="../theme/theme17.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18" Type="http://schemas.openxmlformats.org/officeDocument/2006/relationships/slideLayout" Target="../slideLayouts/slideLayout311.xml"/><Relationship Id="rId3" Type="http://schemas.openxmlformats.org/officeDocument/2006/relationships/slideLayout" Target="../slideLayouts/slideLayout296.xml"/><Relationship Id="rId21" Type="http://schemas.openxmlformats.org/officeDocument/2006/relationships/slideLayout" Target="../slideLayouts/slideLayout314.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slideLayout" Target="../slideLayouts/slideLayout310.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20" Type="http://schemas.openxmlformats.org/officeDocument/2006/relationships/slideLayout" Target="../slideLayouts/slideLayout313.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10" Type="http://schemas.openxmlformats.org/officeDocument/2006/relationships/slideLayout" Target="../slideLayouts/slideLayout303.xml"/><Relationship Id="rId19" Type="http://schemas.openxmlformats.org/officeDocument/2006/relationships/slideLayout" Target="../slideLayouts/slideLayout312.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 Id="rId22"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theme" Target="../theme/theme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image" Target="../media/image10.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7.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8.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theme" Target="../theme/theme9.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960023308"/>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 id="2147484487" r:id="rId13"/>
    <p:sldLayoutId id="2147484488" r:id="rId14"/>
    <p:sldLayoutId id="2147484489" r:id="rId15"/>
    <p:sldLayoutId id="2147484490" r:id="rId16"/>
    <p:sldLayoutId id="2147484491" r:id="rId17"/>
    <p:sldLayoutId id="2147484492" r:id="rId18"/>
    <p:sldLayoutId id="2147484493" r:id="rId19"/>
    <p:sldLayoutId id="2147484494" r:id="rId20"/>
    <p:sldLayoutId id="2147484495"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3C3C3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2" y="1212853"/>
            <a:ext cx="11887198" cy="2134413"/>
          </a:xfrm>
          <a:prstGeom prst="rect">
            <a:avLst/>
          </a:prstGeom>
        </p:spPr>
        <p:txBody>
          <a:bodyPr vert="horz" wrap="square" lIns="146304" tIns="91440" rIns="146304" bIns="91440" rtlCol="0">
            <a:spAutoFit/>
          </a:bodyPr>
          <a:lstStyle/>
          <a:p>
            <a:pPr marL="342768" marR="0" lvl="0" indent="-342768" algn="l" defTabSz="932384"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3975" marR="0" lvl="1" indent="-241206" algn="l" defTabSz="932384"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12614193" y="-8396"/>
            <a:ext cx="960410" cy="5775362"/>
            <a:chOff x="12614198" y="-8396"/>
            <a:chExt cx="960410" cy="5775362"/>
          </a:xfrm>
        </p:grpSpPr>
        <p:grpSp>
          <p:nvGrpSpPr>
            <p:cNvPr id="23" name="Group 22"/>
            <p:cNvGrpSpPr/>
            <p:nvPr userDrawn="1"/>
          </p:nvGrpSpPr>
          <p:grpSpPr>
            <a:xfrm rot="5400000">
              <a:off x="11576883" y="1040117"/>
              <a:ext cx="2708636" cy="634005"/>
              <a:chOff x="1581150" y="4543426"/>
              <a:chExt cx="2708636" cy="634005"/>
            </a:xfrm>
          </p:grpSpPr>
          <p:sp>
            <p:nvSpPr>
              <p:cNvPr id="30" name="Rectangle 29"/>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114"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32114"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G:45 B:145</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114"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Purple</a:t>
                </a:r>
              </a:p>
              <a:p>
                <a:pPr algn="l" defTabSz="932114"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50 G:20 B:90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114" fontAlgn="base">
                  <a:lnSpc>
                    <a:spcPct val="100000"/>
                  </a:lnSpc>
                  <a:spcBef>
                    <a:spcPct val="0"/>
                  </a:spcBef>
                  <a:spcAft>
                    <a:spcPct val="0"/>
                  </a:spcAft>
                </a:pPr>
                <a:r>
                  <a:rPr lang="en-US" sz="500" b="0" kern="1200" baseline="0" dirty="0">
                    <a:gradFill>
                      <a:gsLst>
                        <a:gs pos="0">
                          <a:srgbClr val="FFFFFF"/>
                        </a:gs>
                        <a:gs pos="100000">
                          <a:srgbClr val="FFFFFF"/>
                        </a:gs>
                      </a:gsLst>
                      <a:lin ang="5400000" scaled="0"/>
                    </a:gradFill>
                    <a:latin typeface="+mn-lt"/>
                    <a:ea typeface="Segoe UI" pitchFamily="34" charset="0"/>
                    <a:cs typeface="Segoe UI" pitchFamily="34" charset="0"/>
                  </a:rPr>
                  <a:t>R:0 G:120 B:215</a:t>
                </a:r>
              </a:p>
            </p:txBody>
          </p:sp>
          <p:sp>
            <p:nvSpPr>
              <p:cNvPr id="33" name="Rectangle 3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32114"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180 G:0 B:158</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5"/>
                <a:ext cx="869930" cy="289766"/>
              </a:xfrm>
              <a:prstGeom prst="rect">
                <a:avLst/>
              </a:prstGeom>
              <a:solidFill>
                <a:schemeClr val="accent6"/>
              </a:solidFill>
              <a:ln>
                <a:solidFill>
                  <a:schemeClr val="bg1">
                    <a:alpha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32114" fontAlgn="base">
                  <a:lnSpc>
                    <a:spcPct val="100000"/>
                  </a:lnSpc>
                  <a:spcBef>
                    <a:spcPct val="0"/>
                  </a:spcBef>
                  <a:spcAft>
                    <a:spcPct val="0"/>
                  </a:spcAft>
                </a:pPr>
                <a:r>
                  <a:rPr lang="en-US" sz="500" b="1" baseline="0" dirty="0">
                    <a:gradFill>
                      <a:gsLst>
                        <a:gs pos="66272">
                          <a:srgbClr val="000000"/>
                        </a:gs>
                        <a:gs pos="44000">
                          <a:srgbClr val="000000"/>
                        </a:gs>
                      </a:gsLst>
                      <a:lin ang="5400000" scaled="1"/>
                    </a:gradFill>
                    <a:ea typeface="Segoe UI" pitchFamily="34" charset="0"/>
                    <a:cs typeface="Segoe UI" pitchFamily="34" charset="0"/>
                  </a:rPr>
                  <a:t>Light Gray</a:t>
                </a:r>
              </a:p>
              <a:p>
                <a:pPr lvl="0" defTabSz="932114" fontAlgn="base">
                  <a:lnSpc>
                    <a:spcPct val="100000"/>
                  </a:lnSpc>
                  <a:spcBef>
                    <a:spcPct val="0"/>
                  </a:spcBef>
                  <a:spcAft>
                    <a:spcPct val="0"/>
                  </a:spcAft>
                </a:pPr>
                <a:r>
                  <a:rPr lang="en-US" sz="500" b="0" baseline="0" dirty="0">
                    <a:gradFill>
                      <a:gsLst>
                        <a:gs pos="66272">
                          <a:srgbClr val="000000"/>
                        </a:gs>
                        <a:gs pos="44000">
                          <a:srgbClr val="000000"/>
                        </a:gs>
                      </a:gsLst>
                      <a:lin ang="5400000" scaled="1"/>
                    </a:gradFill>
                    <a:ea typeface="Segoe UI" pitchFamily="34" charset="0"/>
                    <a:cs typeface="Segoe UI" pitchFamily="34" charset="0"/>
                  </a:rPr>
                  <a:t>R:234 G:234 B:234</a:t>
                </a:r>
              </a:p>
            </p:txBody>
          </p:sp>
          <p:sp>
            <p:nvSpPr>
              <p:cNvPr id="44" name="Rectangle 43"/>
              <p:cNvSpPr/>
              <p:nvPr userDrawn="1"/>
            </p:nvSpPr>
            <p:spPr bwMode="auto">
              <a:xfrm>
                <a:off x="2498745" y="4543428"/>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marL="0" algn="l" defTabSz="932114" rtl="0" eaLnBrk="1" fontAlgn="base" latinLnBrk="0" hangingPunct="1">
                  <a:lnSpc>
                    <a:spcPct val="100000"/>
                  </a:lnSpc>
                  <a:spcBef>
                    <a:spcPct val="0"/>
                  </a:spcBef>
                  <a:spcAft>
                    <a:spcPct val="0"/>
                  </a:spcAft>
                </a:pPr>
                <a:r>
                  <a:rPr lang="en-US" sz="500" b="0" kern="1200" baseline="0" dirty="0">
                    <a:gradFill>
                      <a:gsLst>
                        <a:gs pos="0">
                          <a:srgbClr val="FFFFFF"/>
                        </a:gs>
                        <a:gs pos="100000">
                          <a:srgbClr val="FFFFFF"/>
                        </a:gs>
                      </a:gsLst>
                      <a:lin ang="5400000" scaled="0"/>
                    </a:gradFill>
                    <a:latin typeface="+mn-lt"/>
                    <a:ea typeface="Segoe UI" pitchFamily="34" charset="0"/>
                    <a:cs typeface="Segoe UI" pitchFamily="34" charset="0"/>
                  </a:rPr>
                  <a:t>R:0 G:32 B:80</a:t>
                </a:r>
              </a:p>
            </p:txBody>
          </p:sp>
        </p:grpSp>
        <p:grpSp>
          <p:nvGrpSpPr>
            <p:cNvPr id="24" name="Group 23"/>
            <p:cNvGrpSpPr/>
            <p:nvPr userDrawn="1"/>
          </p:nvGrpSpPr>
          <p:grpSpPr>
            <a:xfrm rot="5400000">
              <a:off x="11412325" y="4270556"/>
              <a:ext cx="2703052" cy="289767"/>
              <a:chOff x="4476564" y="4543426"/>
              <a:chExt cx="2703052" cy="289767"/>
            </a:xfrm>
          </p:grpSpPr>
          <p:sp>
            <p:nvSpPr>
              <p:cNvPr id="27" name="Rectangle 26"/>
              <p:cNvSpPr/>
              <p:nvPr userDrawn="1"/>
            </p:nvSpPr>
            <p:spPr bwMode="auto">
              <a:xfrm>
                <a:off x="5395286" y="4543426"/>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32114" fontAlgn="base">
                  <a:lnSpc>
                    <a:spcPct val="100000"/>
                  </a:lnSpc>
                  <a:spcBef>
                    <a:spcPct val="0"/>
                  </a:spcBef>
                  <a:spcAft>
                    <a:spcPct val="0"/>
                  </a:spcAft>
                </a:pPr>
                <a:r>
                  <a:rPr lang="en-US" sz="500" dirty="0">
                    <a:gradFill>
                      <a:gsLst>
                        <a:gs pos="18584">
                          <a:srgbClr val="FFFFFF"/>
                        </a:gs>
                        <a:gs pos="52000">
                          <a:srgbClr val="FFFFFF"/>
                        </a:gs>
                      </a:gsLst>
                      <a:lin ang="5400000" scaled="0"/>
                    </a:gradFill>
                    <a:ea typeface="Segoe UI" pitchFamily="34" charset="0"/>
                    <a:cs typeface="Segoe UI" pitchFamily="34" charset="0"/>
                  </a:rPr>
                  <a:t>R:0</a:t>
                </a:r>
                <a:r>
                  <a:rPr lang="en-US" sz="500" baseline="0" dirty="0">
                    <a:gradFill>
                      <a:gsLst>
                        <a:gs pos="18584">
                          <a:srgbClr val="FFFFFF"/>
                        </a:gs>
                        <a:gs pos="52000">
                          <a:srgbClr val="FFFFFF"/>
                        </a:gs>
                      </a:gsLst>
                      <a:lin ang="5400000" scaled="0"/>
                    </a:gradFill>
                    <a:ea typeface="Segoe UI" pitchFamily="34" charset="0"/>
                    <a:cs typeface="Segoe UI" pitchFamily="34" charset="0"/>
                  </a:rPr>
                  <a:t> G:24 B:143</a:t>
                </a:r>
                <a:endParaRPr lang="en-US" sz="500" dirty="0">
                  <a:gradFill>
                    <a:gsLst>
                      <a:gs pos="18584">
                        <a:srgbClr val="FFFFFF"/>
                      </a:gs>
                      <a:gs pos="52000">
                        <a:srgbClr val="FFFFFF"/>
                      </a:gs>
                    </a:gsLst>
                    <a:lin ang="5400000" scaled="0"/>
                  </a:gradFill>
                  <a:ea typeface="Segoe UI" pitchFamily="34" charset="0"/>
                  <a:cs typeface="Segoe UI" pitchFamily="34" charset="0"/>
                </a:endParaRPr>
              </a:p>
            </p:txBody>
          </p:sp>
          <p:sp>
            <p:nvSpPr>
              <p:cNvPr id="28" name="Rectangle 27"/>
              <p:cNvSpPr/>
              <p:nvPr userDrawn="1"/>
            </p:nvSpPr>
            <p:spPr bwMode="auto">
              <a:xfrm>
                <a:off x="6309686"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114"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 G:124 B:16</a:t>
                </a:r>
              </a:p>
            </p:txBody>
          </p:sp>
          <p:sp>
            <p:nvSpPr>
              <p:cNvPr id="29" name="Rectangle 28"/>
              <p:cNvSpPr/>
              <p:nvPr userDrawn="1"/>
            </p:nvSpPr>
            <p:spPr bwMode="auto">
              <a:xfrm>
                <a:off x="4476564" y="454342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32114" fontAlgn="base">
                  <a:lnSpc>
                    <a:spcPct val="100000"/>
                  </a:lnSpc>
                  <a:spcBef>
                    <a:spcPct val="0"/>
                  </a:spcBef>
                  <a:spcAft>
                    <a:spcPct val="0"/>
                  </a:spcAft>
                </a:pPr>
                <a:r>
                  <a:rPr lang="en-US" sz="500" dirty="0">
                    <a:gradFill>
                      <a:gsLst>
                        <a:gs pos="66272">
                          <a:srgbClr val="000000"/>
                        </a:gs>
                        <a:gs pos="44000">
                          <a:srgbClr val="000000"/>
                        </a:gs>
                      </a:gsLst>
                      <a:lin ang="5400000" scaled="1"/>
                    </a:gradFill>
                    <a:ea typeface="Segoe UI" pitchFamily="34" charset="0"/>
                    <a:cs typeface="Segoe UI" pitchFamily="34" charset="0"/>
                  </a:rPr>
                  <a:t>R:0</a:t>
                </a:r>
                <a:r>
                  <a:rPr lang="en-US" sz="500" baseline="0" dirty="0">
                    <a:gradFill>
                      <a:gsLst>
                        <a:gs pos="66272">
                          <a:srgbClr val="000000"/>
                        </a:gs>
                        <a:gs pos="44000">
                          <a:srgbClr val="000000"/>
                        </a:gs>
                      </a:gsLst>
                      <a:lin ang="5400000" scaled="1"/>
                    </a:gradFill>
                    <a:ea typeface="Segoe UI" pitchFamily="34" charset="0"/>
                    <a:cs typeface="Segoe UI" pitchFamily="34" charset="0"/>
                  </a:rPr>
                  <a:t> G:188 B:242</a:t>
                </a:r>
                <a:endParaRPr lang="en-US" sz="500" dirty="0">
                  <a:gradFill>
                    <a:gsLst>
                      <a:gs pos="66272">
                        <a:srgbClr val="000000"/>
                      </a:gs>
                      <a:gs pos="44000">
                        <a:srgbClr val="000000"/>
                      </a:gs>
                    </a:gsLst>
                    <a:lin ang="5400000" scaled="1"/>
                  </a:gradFill>
                  <a:ea typeface="Segoe UI" pitchFamily="34" charset="0"/>
                  <a:cs typeface="Segoe UI" pitchFamily="34" charset="0"/>
                </a:endParaRPr>
              </a:p>
            </p:txBody>
          </p:sp>
        </p:grpSp>
        <p:sp>
          <p:nvSpPr>
            <p:cNvPr id="25" name="TextBox 24"/>
            <p:cNvSpPr txBox="1"/>
            <p:nvPr userDrawn="1"/>
          </p:nvSpPr>
          <p:spPr>
            <a:xfrm rot="5400000">
              <a:off x="12979639" y="256928"/>
              <a:ext cx="860293"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7692">
                        <a:schemeClr val="bg1"/>
                      </a:gs>
                      <a:gs pos="17000">
                        <a:schemeClr val="bg1"/>
                      </a:gs>
                    </a:gsLst>
                    <a:lin ang="5400000" scaled="0"/>
                  </a:gradFill>
                </a:rPr>
                <a:t>Main colors</a:t>
              </a:r>
            </a:p>
          </p:txBody>
        </p:sp>
        <p:sp>
          <p:nvSpPr>
            <p:cNvPr id="26" name="TextBox 25"/>
            <p:cNvSpPr txBox="1"/>
            <p:nvPr userDrawn="1"/>
          </p:nvSpPr>
          <p:spPr>
            <a:xfrm rot="5400000">
              <a:off x="11715629" y="4227340"/>
              <a:ext cx="2709380"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84615">
                        <a:schemeClr val="bg1"/>
                      </a:gs>
                      <a:gs pos="75000">
                        <a:schemeClr val="bg1"/>
                      </a:gs>
                    </a:gsLst>
                    <a:lin ang="5400000" scaled="0"/>
                  </a:gradFill>
                </a:rPr>
                <a:t>Secondary colors (use only when</a:t>
              </a:r>
              <a:r>
                <a:rPr lang="en-US" sz="1000" baseline="0" dirty="0">
                  <a:gradFill>
                    <a:gsLst>
                      <a:gs pos="84615">
                        <a:schemeClr val="bg1"/>
                      </a:gs>
                      <a:gs pos="75000">
                        <a:schemeClr val="bg1"/>
                      </a:gs>
                    </a:gsLst>
                    <a:lin ang="5400000" scaled="0"/>
                  </a:gradFill>
                </a:rPr>
                <a:t> necessary)</a:t>
              </a:r>
              <a:endParaRPr lang="en-US" sz="1000" dirty="0">
                <a:gradFill>
                  <a:gsLst>
                    <a:gs pos="84615">
                      <a:schemeClr val="bg1"/>
                    </a:gs>
                    <a:gs pos="75000">
                      <a:schemeClr val="bg1"/>
                    </a:gs>
                  </a:gsLst>
                  <a:lin ang="5400000" scaled="0"/>
                </a:gradFill>
              </a:endParaRPr>
            </a:p>
          </p:txBody>
        </p:sp>
      </p:grpSp>
    </p:spTree>
    <p:extLst>
      <p:ext uri="{BB962C8B-B14F-4D97-AF65-F5344CB8AC3E}">
        <p14:creationId xmlns:p14="http://schemas.microsoft.com/office/powerpoint/2010/main" val="3237358454"/>
      </p:ext>
    </p:extLst>
  </p:cSld>
  <p:clrMap bg1="dk1" tx1="lt1" bg2="dk2" tx2="lt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 id="2147484509" r:id="rId13"/>
    <p:sldLayoutId id="2147484510" r:id="rId14"/>
    <p:sldLayoutId id="2147484511" r:id="rId15"/>
    <p:sldLayoutId id="2147484512" r:id="rId16"/>
    <p:sldLayoutId id="2147484513" r:id="rId17"/>
    <p:sldLayoutId id="2147484514" r:id="rId18"/>
  </p:sldLayoutIdLst>
  <p:transition>
    <p:fade/>
  </p:transition>
  <p:txStyles>
    <p:titleStyle>
      <a:lvl1pPr algn="l" defTabSz="932384"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Semilight" panose="020B0402040204020203"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lang="en-US" sz="3998" kern="1200" spc="0" baseline="0" dirty="0" smtClean="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1">
          <p15:clr>
            <a:srgbClr val="5ACBF0"/>
          </p15:clr>
        </p15:guide>
        <p15:guide id="2" pos="176">
          <p15:clr>
            <a:srgbClr val="5ACBF0"/>
          </p15:clr>
        </p15:guide>
        <p15:guide id="3" pos="764">
          <p15:clr>
            <a:srgbClr val="5ACBF0"/>
          </p15:clr>
        </p15:guide>
        <p15:guide id="4" pos="1352">
          <p15:clr>
            <a:srgbClr val="5ACBF0"/>
          </p15:clr>
        </p15:guide>
        <p15:guide id="5" pos="1939">
          <p15:clr>
            <a:srgbClr val="5ACBF0"/>
          </p15:clr>
        </p15:guide>
        <p15:guide id="6" pos="2527">
          <p15:clr>
            <a:srgbClr val="5ACBF0"/>
          </p15:clr>
        </p15:guide>
        <p15:guide id="7" pos="3114">
          <p15:clr>
            <a:srgbClr val="5ACBF0"/>
          </p15:clr>
        </p15:guide>
        <p15:guide id="8" pos="3702">
          <p15:clr>
            <a:srgbClr val="5ACBF0"/>
          </p15:clr>
        </p15:guide>
        <p15:guide id="9" pos="4289">
          <p15:clr>
            <a:srgbClr val="5ACBF0"/>
          </p15:clr>
        </p15:guide>
        <p15:guide id="10" pos="4877">
          <p15:clr>
            <a:srgbClr val="5ACBF0"/>
          </p15:clr>
        </p15:guide>
        <p15:guide id="11" pos="5464">
          <p15:clr>
            <a:srgbClr val="5ACBF0"/>
          </p15:clr>
        </p15:guide>
        <p15:guide id="12" pos="6052">
          <p15:clr>
            <a:srgbClr val="5ACBF0"/>
          </p15:clr>
        </p15:guide>
        <p15:guide id="13" pos="6640">
          <p15:clr>
            <a:srgbClr val="5ACBF0"/>
          </p15:clr>
        </p15:guide>
        <p15:guide id="14" pos="7227">
          <p15:clr>
            <a:srgbClr val="5ACBF0"/>
          </p15:clr>
        </p15:guide>
        <p15:guide id="15" pos="7815">
          <p15:clr>
            <a:srgbClr val="5ACBF0"/>
          </p15:clr>
        </p15:guide>
        <p15:guide id="16" pos="294">
          <p15:clr>
            <a:srgbClr val="C35EA4"/>
          </p15:clr>
        </p15:guide>
        <p15:guide id="17" pos="7697">
          <p15:clr>
            <a:srgbClr val="C35EA4"/>
          </p15:clr>
        </p15:guide>
        <p15:guide id="18" orient="horz" pos="778">
          <p15:clr>
            <a:srgbClr val="5ACBF0"/>
          </p15:clr>
        </p15:guide>
        <p15:guide id="19" orient="horz" pos="1366">
          <p15:clr>
            <a:srgbClr val="5ACBF0"/>
          </p15:clr>
        </p15:guide>
        <p15:guide id="20" orient="horz" pos="1953">
          <p15:clr>
            <a:srgbClr val="5ACBF0"/>
          </p15:clr>
        </p15:guide>
        <p15:guide id="21" orient="horz" pos="2541">
          <p15:clr>
            <a:srgbClr val="5ACBF0"/>
          </p15:clr>
        </p15:guide>
        <p15:guide id="22" orient="horz" pos="3128">
          <p15:clr>
            <a:srgbClr val="5ACBF0"/>
          </p15:clr>
        </p15:guide>
        <p15:guide id="23" orient="horz" pos="3716">
          <p15:clr>
            <a:srgbClr val="5ACBF0"/>
          </p15:clr>
        </p15:guide>
        <p15:guide id="24" orient="horz" pos="4303">
          <p15:clr>
            <a:srgbClr val="5ACBF0"/>
          </p15:clr>
        </p15:guide>
        <p15:guide id="25" orient="horz" pos="308">
          <p15:clr>
            <a:srgbClr val="C35EA4"/>
          </p15:clr>
        </p15:guide>
        <p15:guide id="26" orient="horz" pos="4186">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00668"/>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Lst>
  <p:txStyles>
    <p:titleStyle>
      <a:lvl1pPr algn="l" defTabSz="932053" rtl="0" eaLnBrk="1" latinLnBrk="0" hangingPunct="1">
        <a:lnSpc>
          <a:spcPct val="90000"/>
        </a:lnSpc>
        <a:spcBef>
          <a:spcPct val="0"/>
        </a:spcBef>
        <a:buNone/>
        <a:defRPr sz="4486" kern="1200">
          <a:solidFill>
            <a:schemeClr val="tx1"/>
          </a:solidFill>
          <a:latin typeface="+mj-lt"/>
          <a:ea typeface="+mj-ea"/>
          <a:cs typeface="+mj-cs"/>
        </a:defRPr>
      </a:lvl1pPr>
    </p:titleStyle>
    <p:bodyStyle>
      <a:lvl1pPr marL="233012" indent="-233012" algn="l" defTabSz="932053" rtl="0" eaLnBrk="1" latinLnBrk="0" hangingPunct="1">
        <a:lnSpc>
          <a:spcPct val="90000"/>
        </a:lnSpc>
        <a:spcBef>
          <a:spcPts val="1019"/>
        </a:spcBef>
        <a:buFont typeface="Arial" panose="020B0604020202020204" pitchFamily="34" charset="0"/>
        <a:buChar char="•"/>
        <a:defRPr sz="2854" kern="1200">
          <a:solidFill>
            <a:schemeClr val="tx1"/>
          </a:solidFill>
          <a:latin typeface="+mn-lt"/>
          <a:ea typeface="+mn-ea"/>
          <a:cs typeface="+mn-cs"/>
        </a:defRPr>
      </a:lvl1pPr>
      <a:lvl2pPr marL="699039" indent="-233012" algn="l" defTabSz="932053" rtl="0" eaLnBrk="1" latinLnBrk="0" hangingPunct="1">
        <a:lnSpc>
          <a:spcPct val="90000"/>
        </a:lnSpc>
        <a:spcBef>
          <a:spcPts val="510"/>
        </a:spcBef>
        <a:buFont typeface="Arial" panose="020B0604020202020204" pitchFamily="34" charset="0"/>
        <a:buChar char="•"/>
        <a:defRPr sz="2447" kern="1200">
          <a:solidFill>
            <a:schemeClr val="tx1"/>
          </a:solidFill>
          <a:latin typeface="+mn-lt"/>
          <a:ea typeface="+mn-ea"/>
          <a:cs typeface="+mn-cs"/>
        </a:defRPr>
      </a:lvl2pPr>
      <a:lvl3pPr marL="1165065" indent="-233012" algn="l" defTabSz="932053" rtl="0" eaLnBrk="1" latinLnBrk="0" hangingPunct="1">
        <a:lnSpc>
          <a:spcPct val="90000"/>
        </a:lnSpc>
        <a:spcBef>
          <a:spcPts val="510"/>
        </a:spcBef>
        <a:buFont typeface="Arial" panose="020B0604020202020204" pitchFamily="34" charset="0"/>
        <a:buChar char="•"/>
        <a:defRPr sz="2039" kern="1200">
          <a:solidFill>
            <a:schemeClr val="tx1"/>
          </a:solidFill>
          <a:latin typeface="+mn-lt"/>
          <a:ea typeface="+mn-ea"/>
          <a:cs typeface="+mn-cs"/>
        </a:defRPr>
      </a:lvl3pPr>
      <a:lvl4pPr marL="1631092" indent="-233012" algn="l" defTabSz="932053"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4pPr>
      <a:lvl5pPr marL="2097119" indent="-233012" algn="l" defTabSz="932053"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5pPr>
      <a:lvl6pPr marL="2563145" indent="-233012" algn="l" defTabSz="932053"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6pPr>
      <a:lvl7pPr marL="3029172" indent="-233012" algn="l" defTabSz="932053"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7pPr>
      <a:lvl8pPr marL="3495198" indent="-233012" algn="l" defTabSz="932053"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8pPr>
      <a:lvl9pPr marL="3961225" indent="-233012" algn="l" defTabSz="932053"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9pPr>
    </p:bodyStyle>
    <p:otherStyle>
      <a:defPPr>
        <a:defRPr lang="en-US"/>
      </a:defPPr>
      <a:lvl1pPr marL="0" algn="l" defTabSz="932053" rtl="0" eaLnBrk="1" latinLnBrk="0" hangingPunct="1">
        <a:defRPr sz="1835" kern="1200">
          <a:solidFill>
            <a:schemeClr val="tx1"/>
          </a:solidFill>
          <a:latin typeface="+mn-lt"/>
          <a:ea typeface="+mn-ea"/>
          <a:cs typeface="+mn-cs"/>
        </a:defRPr>
      </a:lvl1pPr>
      <a:lvl2pPr marL="466027" algn="l" defTabSz="932053" rtl="0" eaLnBrk="1" latinLnBrk="0" hangingPunct="1">
        <a:defRPr sz="1835" kern="1200">
          <a:solidFill>
            <a:schemeClr val="tx1"/>
          </a:solidFill>
          <a:latin typeface="+mn-lt"/>
          <a:ea typeface="+mn-ea"/>
          <a:cs typeface="+mn-cs"/>
        </a:defRPr>
      </a:lvl2pPr>
      <a:lvl3pPr marL="932053" algn="l" defTabSz="932053" rtl="0" eaLnBrk="1" latinLnBrk="0" hangingPunct="1">
        <a:defRPr sz="1835" kern="1200">
          <a:solidFill>
            <a:schemeClr val="tx1"/>
          </a:solidFill>
          <a:latin typeface="+mn-lt"/>
          <a:ea typeface="+mn-ea"/>
          <a:cs typeface="+mn-cs"/>
        </a:defRPr>
      </a:lvl3pPr>
      <a:lvl4pPr marL="1398080" algn="l" defTabSz="932053" rtl="0" eaLnBrk="1" latinLnBrk="0" hangingPunct="1">
        <a:defRPr sz="1835" kern="1200">
          <a:solidFill>
            <a:schemeClr val="tx1"/>
          </a:solidFill>
          <a:latin typeface="+mn-lt"/>
          <a:ea typeface="+mn-ea"/>
          <a:cs typeface="+mn-cs"/>
        </a:defRPr>
      </a:lvl4pPr>
      <a:lvl5pPr marL="1864106" algn="l" defTabSz="932053" rtl="0" eaLnBrk="1" latinLnBrk="0" hangingPunct="1">
        <a:defRPr sz="1835" kern="1200">
          <a:solidFill>
            <a:schemeClr val="tx1"/>
          </a:solidFill>
          <a:latin typeface="+mn-lt"/>
          <a:ea typeface="+mn-ea"/>
          <a:cs typeface="+mn-cs"/>
        </a:defRPr>
      </a:lvl5pPr>
      <a:lvl6pPr marL="2330133" algn="l" defTabSz="932053" rtl="0" eaLnBrk="1" latinLnBrk="0" hangingPunct="1">
        <a:defRPr sz="1835" kern="1200">
          <a:solidFill>
            <a:schemeClr val="tx1"/>
          </a:solidFill>
          <a:latin typeface="+mn-lt"/>
          <a:ea typeface="+mn-ea"/>
          <a:cs typeface="+mn-cs"/>
        </a:defRPr>
      </a:lvl6pPr>
      <a:lvl7pPr marL="2796159" algn="l" defTabSz="932053" rtl="0" eaLnBrk="1" latinLnBrk="0" hangingPunct="1">
        <a:defRPr sz="1835" kern="1200">
          <a:solidFill>
            <a:schemeClr val="tx1"/>
          </a:solidFill>
          <a:latin typeface="+mn-lt"/>
          <a:ea typeface="+mn-ea"/>
          <a:cs typeface="+mn-cs"/>
        </a:defRPr>
      </a:lvl7pPr>
      <a:lvl8pPr marL="3262186" algn="l" defTabSz="932053" rtl="0" eaLnBrk="1" latinLnBrk="0" hangingPunct="1">
        <a:defRPr sz="1835" kern="1200">
          <a:solidFill>
            <a:schemeClr val="tx1"/>
          </a:solidFill>
          <a:latin typeface="+mn-lt"/>
          <a:ea typeface="+mn-ea"/>
          <a:cs typeface="+mn-cs"/>
        </a:defRPr>
      </a:lvl8pPr>
      <a:lvl9pPr marL="3728212" algn="l" defTabSz="932053" rtl="0" eaLnBrk="1" latinLnBrk="0" hangingPunct="1">
        <a:defRPr sz="183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5"/>
            <a:ext cx="10726460" cy="13519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5008" y="1861969"/>
            <a:ext cx="10726460" cy="4437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5009" y="6482890"/>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BBA84546-67C5-41D7-A7E2-4F104D2435DB}" type="datetimeFigureOut">
              <a:rPr lang="en-US" smtClean="0"/>
              <a:t>9/26/2016</a:t>
            </a:fld>
            <a:endParaRPr lang="en-US" dirty="0"/>
          </a:p>
        </p:txBody>
      </p:sp>
      <p:sp>
        <p:nvSpPr>
          <p:cNvPr id="5" name="Footer Placeholder 4"/>
          <p:cNvSpPr>
            <a:spLocks noGrp="1"/>
          </p:cNvSpPr>
          <p:nvPr>
            <p:ph type="ftr" sz="quarter" idx="3"/>
          </p:nvPr>
        </p:nvSpPr>
        <p:spPr>
          <a:xfrm>
            <a:off x="4119583" y="6482890"/>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83260" y="6482890"/>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426CBB17-39C9-4408-8E13-6B3B7F256A5E}" type="slidenum">
              <a:rPr lang="en-US" smtClean="0"/>
              <a:t>‹#›</a:t>
            </a:fld>
            <a:endParaRPr lang="en-US" dirty="0"/>
          </a:p>
        </p:txBody>
      </p:sp>
    </p:spTree>
    <p:extLst>
      <p:ext uri="{BB962C8B-B14F-4D97-AF65-F5344CB8AC3E}">
        <p14:creationId xmlns:p14="http://schemas.microsoft.com/office/powerpoint/2010/main" val="3193061488"/>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l" defTabSz="932372" rtl="0" eaLnBrk="1" latinLnBrk="0" hangingPunct="1">
        <a:lnSpc>
          <a:spcPct val="90000"/>
        </a:lnSpc>
        <a:spcBef>
          <a:spcPct val="0"/>
        </a:spcBef>
        <a:buNone/>
        <a:defRPr sz="4487" kern="1200">
          <a:solidFill>
            <a:schemeClr val="tx1"/>
          </a:solidFill>
          <a:latin typeface="+mj-lt"/>
          <a:ea typeface="+mj-ea"/>
          <a:cs typeface="+mj-cs"/>
        </a:defRPr>
      </a:lvl1pPr>
    </p:titleStyle>
    <p:bodyStyle>
      <a:lvl1pPr marL="233093" indent="-233093" algn="l" defTabSz="932372"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279" indent="-233093" algn="l" defTabSz="932372"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465" indent="-233093" algn="l" defTabSz="932372"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1650"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7836"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022"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208"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6395"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2580"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372" rtl="0" eaLnBrk="1" latinLnBrk="0" hangingPunct="1">
        <a:defRPr sz="1836" kern="1200">
          <a:solidFill>
            <a:schemeClr val="tx1"/>
          </a:solidFill>
          <a:latin typeface="+mn-lt"/>
          <a:ea typeface="+mn-ea"/>
          <a:cs typeface="+mn-cs"/>
        </a:defRPr>
      </a:lvl1pPr>
      <a:lvl2pPr marL="466185" algn="l" defTabSz="932372" rtl="0" eaLnBrk="1" latinLnBrk="0" hangingPunct="1">
        <a:defRPr sz="1836" kern="1200">
          <a:solidFill>
            <a:schemeClr val="tx1"/>
          </a:solidFill>
          <a:latin typeface="+mn-lt"/>
          <a:ea typeface="+mn-ea"/>
          <a:cs typeface="+mn-cs"/>
        </a:defRPr>
      </a:lvl2pPr>
      <a:lvl3pPr marL="932372" algn="l" defTabSz="932372" rtl="0" eaLnBrk="1" latinLnBrk="0" hangingPunct="1">
        <a:defRPr sz="1836" kern="1200">
          <a:solidFill>
            <a:schemeClr val="tx1"/>
          </a:solidFill>
          <a:latin typeface="+mn-lt"/>
          <a:ea typeface="+mn-ea"/>
          <a:cs typeface="+mn-cs"/>
        </a:defRPr>
      </a:lvl3pPr>
      <a:lvl4pPr marL="1398557" algn="l" defTabSz="932372" rtl="0" eaLnBrk="1" latinLnBrk="0" hangingPunct="1">
        <a:defRPr sz="1836" kern="1200">
          <a:solidFill>
            <a:schemeClr val="tx1"/>
          </a:solidFill>
          <a:latin typeface="+mn-lt"/>
          <a:ea typeface="+mn-ea"/>
          <a:cs typeface="+mn-cs"/>
        </a:defRPr>
      </a:lvl4pPr>
      <a:lvl5pPr marL="1864743" algn="l" defTabSz="932372" rtl="0" eaLnBrk="1" latinLnBrk="0" hangingPunct="1">
        <a:defRPr sz="1836" kern="1200">
          <a:solidFill>
            <a:schemeClr val="tx1"/>
          </a:solidFill>
          <a:latin typeface="+mn-lt"/>
          <a:ea typeface="+mn-ea"/>
          <a:cs typeface="+mn-cs"/>
        </a:defRPr>
      </a:lvl5pPr>
      <a:lvl6pPr marL="2330929" algn="l" defTabSz="932372" rtl="0" eaLnBrk="1" latinLnBrk="0" hangingPunct="1">
        <a:defRPr sz="1836" kern="1200">
          <a:solidFill>
            <a:schemeClr val="tx1"/>
          </a:solidFill>
          <a:latin typeface="+mn-lt"/>
          <a:ea typeface="+mn-ea"/>
          <a:cs typeface="+mn-cs"/>
        </a:defRPr>
      </a:lvl6pPr>
      <a:lvl7pPr marL="2797116" algn="l" defTabSz="932372" rtl="0" eaLnBrk="1" latinLnBrk="0" hangingPunct="1">
        <a:defRPr sz="1836" kern="1200">
          <a:solidFill>
            <a:schemeClr val="tx1"/>
          </a:solidFill>
          <a:latin typeface="+mn-lt"/>
          <a:ea typeface="+mn-ea"/>
          <a:cs typeface="+mn-cs"/>
        </a:defRPr>
      </a:lvl7pPr>
      <a:lvl8pPr marL="3263302" algn="l" defTabSz="932372" rtl="0" eaLnBrk="1" latinLnBrk="0" hangingPunct="1">
        <a:defRPr sz="1836" kern="1200">
          <a:solidFill>
            <a:schemeClr val="tx1"/>
          </a:solidFill>
          <a:latin typeface="+mn-lt"/>
          <a:ea typeface="+mn-ea"/>
          <a:cs typeface="+mn-cs"/>
        </a:defRPr>
      </a:lvl8pPr>
      <a:lvl9pPr marL="3729487" algn="l" defTabSz="932372" rtl="0" eaLnBrk="1" latinLnBrk="0" hangingPunct="1">
        <a:defRPr sz="1836"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5"/>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5008" y="1861969"/>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5009" y="6482890"/>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ECAA2E78-A880-45E2-B210-321B665FF8BA}" type="datetimeFigureOut">
              <a:rPr lang="en-US" smtClean="0"/>
              <a:t>9/26/2016</a:t>
            </a:fld>
            <a:endParaRPr lang="en-US"/>
          </a:p>
        </p:txBody>
      </p:sp>
      <p:sp>
        <p:nvSpPr>
          <p:cNvPr id="5" name="Footer Placeholder 4"/>
          <p:cNvSpPr>
            <a:spLocks noGrp="1"/>
          </p:cNvSpPr>
          <p:nvPr>
            <p:ph type="ftr" sz="quarter" idx="3"/>
          </p:nvPr>
        </p:nvSpPr>
        <p:spPr>
          <a:xfrm>
            <a:off x="4119583" y="6482890"/>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3260" y="6482890"/>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7B993F7B-90E1-4DF0-A9EE-201CED0064D5}" type="slidenum">
              <a:rPr lang="en-US" smtClean="0"/>
              <a:t>‹#›</a:t>
            </a:fld>
            <a:endParaRPr lang="en-US"/>
          </a:p>
        </p:txBody>
      </p:sp>
    </p:spTree>
    <p:extLst>
      <p:ext uri="{BB962C8B-B14F-4D97-AF65-F5344CB8AC3E}">
        <p14:creationId xmlns:p14="http://schemas.microsoft.com/office/powerpoint/2010/main" val="1327787017"/>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xStyles>
    <p:titleStyle>
      <a:lvl1pPr algn="l" defTabSz="932372" rtl="0" eaLnBrk="1" latinLnBrk="0" hangingPunct="1">
        <a:lnSpc>
          <a:spcPct val="90000"/>
        </a:lnSpc>
        <a:spcBef>
          <a:spcPct val="0"/>
        </a:spcBef>
        <a:buNone/>
        <a:defRPr sz="4487" kern="1200">
          <a:solidFill>
            <a:schemeClr val="tx1"/>
          </a:solidFill>
          <a:latin typeface="+mj-lt"/>
          <a:ea typeface="+mj-ea"/>
          <a:cs typeface="+mj-cs"/>
        </a:defRPr>
      </a:lvl1pPr>
    </p:titleStyle>
    <p:bodyStyle>
      <a:lvl1pPr marL="233093" indent="-233093" algn="l" defTabSz="932372"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279" indent="-233093" algn="l" defTabSz="932372"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465" indent="-233093" algn="l" defTabSz="932372"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1650"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7836"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022"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208"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6395"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2580" indent="-233093" algn="l" defTabSz="932372"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372" rtl="0" eaLnBrk="1" latinLnBrk="0" hangingPunct="1">
        <a:defRPr sz="1836" kern="1200">
          <a:solidFill>
            <a:schemeClr val="tx1"/>
          </a:solidFill>
          <a:latin typeface="+mn-lt"/>
          <a:ea typeface="+mn-ea"/>
          <a:cs typeface="+mn-cs"/>
        </a:defRPr>
      </a:lvl1pPr>
      <a:lvl2pPr marL="466185" algn="l" defTabSz="932372" rtl="0" eaLnBrk="1" latinLnBrk="0" hangingPunct="1">
        <a:defRPr sz="1836" kern="1200">
          <a:solidFill>
            <a:schemeClr val="tx1"/>
          </a:solidFill>
          <a:latin typeface="+mn-lt"/>
          <a:ea typeface="+mn-ea"/>
          <a:cs typeface="+mn-cs"/>
        </a:defRPr>
      </a:lvl2pPr>
      <a:lvl3pPr marL="932372" algn="l" defTabSz="932372" rtl="0" eaLnBrk="1" latinLnBrk="0" hangingPunct="1">
        <a:defRPr sz="1836" kern="1200">
          <a:solidFill>
            <a:schemeClr val="tx1"/>
          </a:solidFill>
          <a:latin typeface="+mn-lt"/>
          <a:ea typeface="+mn-ea"/>
          <a:cs typeface="+mn-cs"/>
        </a:defRPr>
      </a:lvl3pPr>
      <a:lvl4pPr marL="1398557" algn="l" defTabSz="932372" rtl="0" eaLnBrk="1" latinLnBrk="0" hangingPunct="1">
        <a:defRPr sz="1836" kern="1200">
          <a:solidFill>
            <a:schemeClr val="tx1"/>
          </a:solidFill>
          <a:latin typeface="+mn-lt"/>
          <a:ea typeface="+mn-ea"/>
          <a:cs typeface="+mn-cs"/>
        </a:defRPr>
      </a:lvl4pPr>
      <a:lvl5pPr marL="1864743" algn="l" defTabSz="932372" rtl="0" eaLnBrk="1" latinLnBrk="0" hangingPunct="1">
        <a:defRPr sz="1836" kern="1200">
          <a:solidFill>
            <a:schemeClr val="tx1"/>
          </a:solidFill>
          <a:latin typeface="+mn-lt"/>
          <a:ea typeface="+mn-ea"/>
          <a:cs typeface="+mn-cs"/>
        </a:defRPr>
      </a:lvl5pPr>
      <a:lvl6pPr marL="2330929" algn="l" defTabSz="932372" rtl="0" eaLnBrk="1" latinLnBrk="0" hangingPunct="1">
        <a:defRPr sz="1836" kern="1200">
          <a:solidFill>
            <a:schemeClr val="tx1"/>
          </a:solidFill>
          <a:latin typeface="+mn-lt"/>
          <a:ea typeface="+mn-ea"/>
          <a:cs typeface="+mn-cs"/>
        </a:defRPr>
      </a:lvl6pPr>
      <a:lvl7pPr marL="2797116" algn="l" defTabSz="932372" rtl="0" eaLnBrk="1" latinLnBrk="0" hangingPunct="1">
        <a:defRPr sz="1836" kern="1200">
          <a:solidFill>
            <a:schemeClr val="tx1"/>
          </a:solidFill>
          <a:latin typeface="+mn-lt"/>
          <a:ea typeface="+mn-ea"/>
          <a:cs typeface="+mn-cs"/>
        </a:defRPr>
      </a:lvl7pPr>
      <a:lvl8pPr marL="3263302" algn="l" defTabSz="932372" rtl="0" eaLnBrk="1" latinLnBrk="0" hangingPunct="1">
        <a:defRPr sz="1836" kern="1200">
          <a:solidFill>
            <a:schemeClr val="tx1"/>
          </a:solidFill>
          <a:latin typeface="+mn-lt"/>
          <a:ea typeface="+mn-ea"/>
          <a:cs typeface="+mn-cs"/>
        </a:defRPr>
      </a:lvl8pPr>
      <a:lvl9pPr marL="3729487" algn="l" defTabSz="932372" rtl="0" eaLnBrk="1" latinLnBrk="0" hangingPunct="1">
        <a:defRPr sz="1836"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348035128"/>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 id="2147484560" r:id="rId13"/>
    <p:sldLayoutId id="2147484561" r:id="rId14"/>
    <p:sldLayoutId id="2147484562" r:id="rId15"/>
    <p:sldLayoutId id="2147484563" r:id="rId16"/>
    <p:sldLayoutId id="2147484564" r:id="rId17"/>
    <p:sldLayoutId id="2147484565" r:id="rId18"/>
    <p:sldLayoutId id="2147484566" r:id="rId19"/>
    <p:sldLayoutId id="2147484567" r:id="rId20"/>
    <p:sldLayoutId id="2147484568"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947567421"/>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 id="2147484581" r:id="rId12"/>
    <p:sldLayoutId id="2147484582" r:id="rId13"/>
    <p:sldLayoutId id="2147484583" r:id="rId14"/>
    <p:sldLayoutId id="2147484584" r:id="rId15"/>
    <p:sldLayoutId id="2147484585" r:id="rId16"/>
    <p:sldLayoutId id="2147484586" r:id="rId17"/>
    <p:sldLayoutId id="2147484587" r:id="rId18"/>
    <p:sldLayoutId id="2147484588" r:id="rId19"/>
    <p:sldLayoutId id="2147484589" r:id="rId20"/>
    <p:sldLayoutId id="2147484590" r:id="rId21"/>
    <p:sldLayoutId id="2147484591"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712259188"/>
      </p:ext>
    </p:extLst>
  </p:cSld>
  <p:clrMap bg1="dk1" tx1="lt1" bg2="dk2" tx2="lt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 id="2147484604" r:id="rId12"/>
    <p:sldLayoutId id="2147484605" r:id="rId13"/>
    <p:sldLayoutId id="2147484606" r:id="rId14"/>
    <p:sldLayoutId id="2147484607" r:id="rId15"/>
    <p:sldLayoutId id="2147484608" r:id="rId16"/>
    <p:sldLayoutId id="2147484609" r:id="rId17"/>
    <p:sldLayoutId id="2147484610"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826224346"/>
      </p:ext>
    </p:extLst>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 id="2147484624" r:id="rId13"/>
    <p:sldLayoutId id="2147484625" r:id="rId14"/>
    <p:sldLayoutId id="2147484626" r:id="rId15"/>
    <p:sldLayoutId id="2147484627" r:id="rId16"/>
    <p:sldLayoutId id="2147484628" r:id="rId17"/>
    <p:sldLayoutId id="2147484629" r:id="rId18"/>
    <p:sldLayoutId id="2147484630" r:id="rId19"/>
    <p:sldLayoutId id="2147484631" r:id="rId20"/>
    <p:sldLayoutId id="2147484632"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4197850939"/>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5EF220DE-0B00-46DD-B118-B8FDD692FCA3}" type="datetimeFigureOut">
              <a:rPr lang="en-US" smtClean="0"/>
              <a:t>9/26/2016</a:t>
            </a:fld>
            <a:endParaRPr lang="en-US"/>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4DA3D797-3BE7-41ED-99B9-2F9487D37AC2}" type="slidenum">
              <a:rPr lang="en-US" smtClean="0"/>
              <a:t>‹#›</a:t>
            </a:fld>
            <a:endParaRPr lang="en-US"/>
          </a:p>
        </p:txBody>
      </p:sp>
    </p:spTree>
    <p:extLst>
      <p:ext uri="{BB962C8B-B14F-4D97-AF65-F5344CB8AC3E}">
        <p14:creationId xmlns:p14="http://schemas.microsoft.com/office/powerpoint/2010/main" val="2523554931"/>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826128459"/>
      </p:ext>
    </p:extLst>
  </p:cSld>
  <p:clrMap bg1="dk1" tx1="lt1" bg2="dk2" tx2="lt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 id="2147484417" r:id="rId15"/>
    <p:sldLayoutId id="2147484418" r:id="rId16"/>
    <p:sldLayoutId id="2147484419" r:id="rId17"/>
    <p:sldLayoutId id="2147484420"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6"/>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3656947510"/>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 id="2147484434" r:id="rId13"/>
    <p:sldLayoutId id="2147484435" r:id="rId14"/>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5"/>
            <a:ext cx="10726460" cy="13519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5009" y="6482890"/>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035B4DA9-DE92-433D-BB28-C757319D9EFF}" type="datetimeFigureOut">
              <a:rPr lang="en-US" smtClean="0"/>
              <a:t>9/26/2016</a:t>
            </a:fld>
            <a:endParaRPr lang="en-US"/>
          </a:p>
        </p:txBody>
      </p:sp>
      <p:sp>
        <p:nvSpPr>
          <p:cNvPr id="5" name="Footer Placeholder 4"/>
          <p:cNvSpPr>
            <a:spLocks noGrp="1"/>
          </p:cNvSpPr>
          <p:nvPr>
            <p:ph type="ftr" sz="quarter" idx="3"/>
          </p:nvPr>
        </p:nvSpPr>
        <p:spPr>
          <a:xfrm>
            <a:off x="4119583" y="6482890"/>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3260" y="6482890"/>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102B64BD-F7A0-4DF8-AA00-6254914FC1BC}" type="slidenum">
              <a:rPr lang="en-US" smtClean="0"/>
              <a:t>‹#›</a:t>
            </a:fld>
            <a:endParaRPr lang="en-US"/>
          </a:p>
        </p:txBody>
      </p:sp>
    </p:spTree>
    <p:extLst>
      <p:ext uri="{BB962C8B-B14F-4D97-AF65-F5344CB8AC3E}">
        <p14:creationId xmlns:p14="http://schemas.microsoft.com/office/powerpoint/2010/main" val="1513479941"/>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l" defTabSz="932418" rtl="0" eaLnBrk="1" latinLnBrk="0" hangingPunct="1">
        <a:lnSpc>
          <a:spcPct val="90000"/>
        </a:lnSpc>
        <a:spcBef>
          <a:spcPct val="0"/>
        </a:spcBef>
        <a:buNone/>
        <a:defRPr sz="4488"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04" indent="-233104" algn="l" defTabSz="932418" rtl="0" eaLnBrk="1" latinLnBrk="0" hangingPunct="1">
        <a:lnSpc>
          <a:spcPct val="90000"/>
        </a:lnSpc>
        <a:spcBef>
          <a:spcPts val="1020"/>
        </a:spcBef>
        <a:buFont typeface="Arial" panose="020B0604020202020204" pitchFamily="34" charset="0"/>
        <a:buChar char="•"/>
        <a:defRPr sz="2856" kern="1200">
          <a:solidFill>
            <a:schemeClr val="tx1"/>
          </a:solidFill>
          <a:latin typeface="Segoe UI" panose="020B0502040204020203" pitchFamily="34" charset="0"/>
          <a:ea typeface="+mn-ea"/>
          <a:cs typeface="Segoe UI" panose="020B0502040204020203" pitchFamily="34" charset="0"/>
        </a:defRPr>
      </a:lvl1pPr>
      <a:lvl2pPr marL="699313" indent="-233104" algn="l" defTabSz="932418" rtl="0" eaLnBrk="1" latinLnBrk="0" hangingPunct="1">
        <a:lnSpc>
          <a:spcPct val="90000"/>
        </a:lnSpc>
        <a:spcBef>
          <a:spcPts val="510"/>
        </a:spcBef>
        <a:buFont typeface="Arial" panose="020B0604020202020204" pitchFamily="34" charset="0"/>
        <a:buChar char="•"/>
        <a:defRPr sz="2448" kern="1200">
          <a:solidFill>
            <a:schemeClr val="tx1"/>
          </a:solidFill>
          <a:latin typeface="Segoe UI" panose="020B0502040204020203" pitchFamily="34" charset="0"/>
          <a:ea typeface="+mn-ea"/>
          <a:cs typeface="Segoe UI" panose="020B0502040204020203" pitchFamily="34" charset="0"/>
        </a:defRPr>
      </a:lvl2pPr>
      <a:lvl3pPr marL="1165522" indent="-233104" algn="l" defTabSz="932418" rtl="0" eaLnBrk="1" latinLnBrk="0" hangingPunct="1">
        <a:lnSpc>
          <a:spcPct val="90000"/>
        </a:lnSpc>
        <a:spcBef>
          <a:spcPts val="510"/>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3pPr>
      <a:lvl4pPr marL="1631731"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Segoe UI" panose="020B0502040204020203" pitchFamily="34" charset="0"/>
          <a:ea typeface="+mn-ea"/>
          <a:cs typeface="Segoe UI" panose="020B0502040204020203" pitchFamily="34" charset="0"/>
        </a:defRPr>
      </a:lvl4pPr>
      <a:lvl5pPr marL="2097939"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Segoe UI" panose="020B0502040204020203" pitchFamily="34" charset="0"/>
          <a:ea typeface="+mn-ea"/>
          <a:cs typeface="Segoe UI" panose="020B0502040204020203" pitchFamily="34" charset="0"/>
        </a:defRPr>
      </a:lvl5pPr>
      <a:lvl6pPr marL="2564149"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357"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6565"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2774"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418" rtl="0" eaLnBrk="1" latinLnBrk="0" hangingPunct="1">
        <a:defRPr sz="1836" kern="1200">
          <a:solidFill>
            <a:schemeClr val="tx1"/>
          </a:solidFill>
          <a:latin typeface="+mn-lt"/>
          <a:ea typeface="+mn-ea"/>
          <a:cs typeface="+mn-cs"/>
        </a:defRPr>
      </a:lvl1pPr>
      <a:lvl2pPr marL="466209" algn="l" defTabSz="932418" rtl="0" eaLnBrk="1" latinLnBrk="0" hangingPunct="1">
        <a:defRPr sz="1836" kern="1200">
          <a:solidFill>
            <a:schemeClr val="tx1"/>
          </a:solidFill>
          <a:latin typeface="+mn-lt"/>
          <a:ea typeface="+mn-ea"/>
          <a:cs typeface="+mn-cs"/>
        </a:defRPr>
      </a:lvl2pPr>
      <a:lvl3pPr marL="932418" algn="l" defTabSz="932418" rtl="0" eaLnBrk="1" latinLnBrk="0" hangingPunct="1">
        <a:defRPr sz="1836" kern="1200">
          <a:solidFill>
            <a:schemeClr val="tx1"/>
          </a:solidFill>
          <a:latin typeface="+mn-lt"/>
          <a:ea typeface="+mn-ea"/>
          <a:cs typeface="+mn-cs"/>
        </a:defRPr>
      </a:lvl3pPr>
      <a:lvl4pPr marL="1398627" algn="l" defTabSz="932418" rtl="0" eaLnBrk="1" latinLnBrk="0" hangingPunct="1">
        <a:defRPr sz="1836" kern="1200">
          <a:solidFill>
            <a:schemeClr val="tx1"/>
          </a:solidFill>
          <a:latin typeface="+mn-lt"/>
          <a:ea typeface="+mn-ea"/>
          <a:cs typeface="+mn-cs"/>
        </a:defRPr>
      </a:lvl4pPr>
      <a:lvl5pPr marL="1864835" algn="l" defTabSz="932418" rtl="0" eaLnBrk="1" latinLnBrk="0" hangingPunct="1">
        <a:defRPr sz="1836" kern="1200">
          <a:solidFill>
            <a:schemeClr val="tx1"/>
          </a:solidFill>
          <a:latin typeface="+mn-lt"/>
          <a:ea typeface="+mn-ea"/>
          <a:cs typeface="+mn-cs"/>
        </a:defRPr>
      </a:lvl5pPr>
      <a:lvl6pPr marL="2331044" algn="l" defTabSz="932418" rtl="0" eaLnBrk="1" latinLnBrk="0" hangingPunct="1">
        <a:defRPr sz="1836" kern="1200">
          <a:solidFill>
            <a:schemeClr val="tx1"/>
          </a:solidFill>
          <a:latin typeface="+mn-lt"/>
          <a:ea typeface="+mn-ea"/>
          <a:cs typeface="+mn-cs"/>
        </a:defRPr>
      </a:lvl6pPr>
      <a:lvl7pPr marL="2797253" algn="l" defTabSz="932418" rtl="0" eaLnBrk="1" latinLnBrk="0" hangingPunct="1">
        <a:defRPr sz="1836" kern="1200">
          <a:solidFill>
            <a:schemeClr val="tx1"/>
          </a:solidFill>
          <a:latin typeface="+mn-lt"/>
          <a:ea typeface="+mn-ea"/>
          <a:cs typeface="+mn-cs"/>
        </a:defRPr>
      </a:lvl7pPr>
      <a:lvl8pPr marL="3263461" algn="l" defTabSz="932418" rtl="0" eaLnBrk="1" latinLnBrk="0" hangingPunct="1">
        <a:defRPr sz="1836" kern="1200">
          <a:solidFill>
            <a:schemeClr val="tx1"/>
          </a:solidFill>
          <a:latin typeface="+mn-lt"/>
          <a:ea typeface="+mn-ea"/>
          <a:cs typeface="+mn-cs"/>
        </a:defRPr>
      </a:lvl8pPr>
      <a:lvl9pPr marL="3729669" algn="l" defTabSz="932418" rtl="0" eaLnBrk="1" latinLnBrk="0" hangingPunct="1">
        <a:defRPr sz="183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7"/>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01744719"/>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 id="2147484461" r:id="rId13"/>
    <p:sldLayoutId id="2147484462" r:id="rId14"/>
    <p:sldLayoutId id="2147484463" r:id="rId15"/>
    <p:sldLayoutId id="2147484464" r:id="rId16"/>
    <p:sldLayoutId id="2147484465" r:id="rId17"/>
    <p:sldLayoutId id="2147484466" r:id="rId18"/>
    <p:sldLayoutId id="2147484467" r:id="rId19"/>
    <p:sldLayoutId id="2147484468" r:id="rId20"/>
    <p:sldLayoutId id="2147484469" r:id="rId21"/>
    <p:sldLayoutId id="2147484470" r:id="rId22"/>
    <p:sldLayoutId id="2147484471" r:id="rId23"/>
    <p:sldLayoutId id="2147484472" r:id="rId24"/>
    <p:sldLayoutId id="2147484473" r:id="rId25"/>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174.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35.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2.xml"/></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19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58.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58.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emf"/><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04.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17.xml"/><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7.png"/><Relationship Id="rId7" Type="http://schemas.openxmlformats.org/officeDocument/2006/relationships/image" Target="../media/image68.png"/><Relationship Id="rId2" Type="http://schemas.openxmlformats.org/officeDocument/2006/relationships/image" Target="../media/image56.emf"/><Relationship Id="rId1" Type="http://schemas.openxmlformats.org/officeDocument/2006/relationships/slideLayout" Target="../slideLayouts/slideLayout228.xml"/><Relationship Id="rId6" Type="http://schemas.microsoft.com/office/2007/relationships/hdphoto" Target="../media/hdphoto7.wdp"/><Relationship Id="rId5" Type="http://schemas.openxmlformats.org/officeDocument/2006/relationships/image" Target="../media/image67.png"/><Relationship Id="rId4" Type="http://schemas.openxmlformats.org/officeDocument/2006/relationships/chart" Target="../charts/chart1.xml"/><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image" Target="../media/image57.png"/><Relationship Id="rId7" Type="http://schemas.openxmlformats.org/officeDocument/2006/relationships/image" Target="../media/image64.png"/><Relationship Id="rId12" Type="http://schemas.openxmlformats.org/officeDocument/2006/relationships/image" Target="../media/image75.jpeg"/><Relationship Id="rId17" Type="http://schemas.microsoft.com/office/2007/relationships/hdphoto" Target="../media/hdphoto8.wdp"/><Relationship Id="rId2" Type="http://schemas.openxmlformats.org/officeDocument/2006/relationships/image" Target="../media/image56.emf"/><Relationship Id="rId16" Type="http://schemas.openxmlformats.org/officeDocument/2006/relationships/image" Target="../media/image68.png"/><Relationship Id="rId1" Type="http://schemas.openxmlformats.org/officeDocument/2006/relationships/slideLayout" Target="../slideLayouts/slideLayout217.xml"/><Relationship Id="rId6" Type="http://schemas.openxmlformats.org/officeDocument/2006/relationships/image" Target="../media/image70.png"/><Relationship Id="rId11" Type="http://schemas.openxmlformats.org/officeDocument/2006/relationships/image" Target="../media/image74.jpeg"/><Relationship Id="rId5" Type="http://schemas.openxmlformats.org/officeDocument/2006/relationships/image" Target="../media/image69.png"/><Relationship Id="rId15" Type="http://schemas.microsoft.com/office/2007/relationships/hdphoto" Target="../media/hdphoto7.wdp"/><Relationship Id="rId10" Type="http://schemas.openxmlformats.org/officeDocument/2006/relationships/image" Target="../media/image73.jpeg"/><Relationship Id="rId4" Type="http://schemas.openxmlformats.org/officeDocument/2006/relationships/chart" Target="../charts/chart2.xml"/><Relationship Id="rId9" Type="http://schemas.openxmlformats.org/officeDocument/2006/relationships/image" Target="../media/image72.jpeg"/><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6.emf"/><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17.xml"/><Relationship Id="rId6" Type="http://schemas.openxmlformats.org/officeDocument/2006/relationships/chart" Target="../charts/chart3.xml"/><Relationship Id="rId5" Type="http://schemas.openxmlformats.org/officeDocument/2006/relationships/image" Target="../media/image77.png"/><Relationship Id="rId10" Type="http://schemas.microsoft.com/office/2007/relationships/hdphoto" Target="../media/hdphoto8.wdp"/><Relationship Id="rId4" Type="http://schemas.openxmlformats.org/officeDocument/2006/relationships/image" Target="../media/image57.pn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58.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58.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58.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5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09.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hyperlink" Target="http://fasttrack.microsoft.com/" TargetMode="External"/><Relationship Id="rId1" Type="http://schemas.openxmlformats.org/officeDocument/2006/relationships/slideLayout" Target="../slideLayouts/slideLayout309.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hyperlink" Target="http://techcommunity.microsoft.com/" TargetMode="External"/><Relationship Id="rId1" Type="http://schemas.openxmlformats.org/officeDocument/2006/relationships/slideLayout" Target="../slideLayouts/slideLayout30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hyperlink" Target="https://aka.ms/ignite.mobileap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09.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90.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5.wdp"/><Relationship Id="rId3" Type="http://schemas.openxmlformats.org/officeDocument/2006/relationships/image" Target="../media/image25.png"/><Relationship Id="rId7" Type="http://schemas.microsoft.com/office/2007/relationships/hdphoto" Target="../media/hdphoto4.wdp"/><Relationship Id="rId12"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121.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5" Type="http://schemas.microsoft.com/office/2007/relationships/hdphoto" Target="../media/hdphoto6.wdp"/><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89.xml"/><Relationship Id="rId4" Type="http://schemas.openxmlformats.org/officeDocument/2006/relationships/image" Target="../media/image37.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767523"/>
            <a:ext cx="9143936" cy="1828786"/>
          </a:xfrm>
        </p:spPr>
        <p:txBody>
          <a:bodyPr/>
          <a:lstStyle/>
          <a:p>
            <a:pPr defTabSz="1131815">
              <a:lnSpc>
                <a:spcPct val="100000"/>
              </a:lnSpc>
              <a:spcBef>
                <a:spcPts val="600"/>
              </a:spcBef>
              <a:defRPr/>
            </a:pPr>
            <a:r>
              <a:rPr lang="en-US" kern="0" dirty="0">
                <a:ln>
                  <a:noFill/>
                </a:ln>
                <a:solidFill>
                  <a:srgbClr val="FFFFFF"/>
                </a:solidFill>
                <a:ea typeface="Segoe UI" pitchFamily="34" charset="0"/>
              </a:rPr>
              <a:t>Office 365 security &amp; compliance</a:t>
            </a:r>
            <a:br>
              <a:rPr lang="en-US" kern="0" dirty="0">
                <a:ln>
                  <a:noFill/>
                </a:ln>
                <a:solidFill>
                  <a:srgbClr val="FFFFFF"/>
                </a:solidFill>
                <a:ea typeface="Segoe UI" pitchFamily="34" charset="0"/>
              </a:rPr>
            </a:br>
            <a:r>
              <a:rPr lang="en-US" kern="0" dirty="0">
                <a:ln>
                  <a:noFill/>
                </a:ln>
                <a:solidFill>
                  <a:schemeClr val="tx1"/>
                </a:solidFill>
                <a:ea typeface="Segoe UI" pitchFamily="34" charset="0"/>
              </a:rPr>
              <a:t>L</a:t>
            </a:r>
            <a:r>
              <a:rPr lang="en-US" kern="0" dirty="0">
                <a:ln>
                  <a:noFill/>
                </a:ln>
                <a:solidFill>
                  <a:schemeClr val="tx1"/>
                </a:solidFill>
                <a:ea typeface="Segoe UI Semibold" panose="020B0702040204020203" pitchFamily="34" charset="0"/>
              </a:rPr>
              <a:t>everaging intelligence in a cloud first world</a:t>
            </a:r>
            <a:br>
              <a:rPr lang="en-US" kern="0" dirty="0">
                <a:ln>
                  <a:noFill/>
                </a:ln>
                <a:solidFill>
                  <a:schemeClr val="tx1"/>
                </a:solidFill>
                <a:ea typeface="Segoe UI Semibold" panose="020B0702040204020203" pitchFamily="34" charset="0"/>
              </a:rPr>
            </a:br>
            <a:br>
              <a:rPr lang="en-US" kern="0" dirty="0">
                <a:ln>
                  <a:noFill/>
                </a:ln>
                <a:solidFill>
                  <a:srgbClr val="FFFFFF"/>
                </a:solidFill>
                <a:ea typeface="Segoe UI" pitchFamily="34" charset="0"/>
              </a:rPr>
            </a:br>
            <a:endParaRPr lang="en-US" dirty="0"/>
          </a:p>
        </p:txBody>
      </p:sp>
      <p:sp>
        <p:nvSpPr>
          <p:cNvPr id="3" name="Text Placeholder 2"/>
          <p:cNvSpPr>
            <a:spLocks noGrp="1"/>
          </p:cNvSpPr>
          <p:nvPr>
            <p:ph type="body" sz="quarter" idx="12"/>
          </p:nvPr>
        </p:nvSpPr>
        <p:spPr>
          <a:xfrm>
            <a:off x="274701" y="4183062"/>
            <a:ext cx="7315137" cy="1828007"/>
          </a:xfrm>
        </p:spPr>
        <p:txBody>
          <a:bodyPr/>
          <a:lstStyle/>
          <a:p>
            <a:pPr lvl="0" defTabSz="932597">
              <a:buSzTx/>
              <a:defRPr/>
            </a:pPr>
            <a:r>
              <a:rPr lang="en-US" dirty="0" err="1">
                <a:solidFill>
                  <a:schemeClr val="tx1"/>
                </a:solidFill>
              </a:rPr>
              <a:t>Rudra</a:t>
            </a:r>
            <a:r>
              <a:rPr lang="en-US" dirty="0">
                <a:solidFill>
                  <a:schemeClr val="tx1"/>
                </a:solidFill>
              </a:rPr>
              <a:t> </a:t>
            </a:r>
            <a:r>
              <a:rPr lang="en-US" dirty="0" err="1">
                <a:solidFill>
                  <a:schemeClr val="tx1"/>
                </a:solidFill>
              </a:rPr>
              <a:t>Mitra</a:t>
            </a:r>
            <a:endParaRPr lang="en-US" dirty="0">
              <a:solidFill>
                <a:schemeClr val="tx1"/>
              </a:solidFill>
            </a:endParaRPr>
          </a:p>
          <a:p>
            <a:pPr lvl="0" defTabSz="932597">
              <a:buSzTx/>
              <a:defRPr/>
            </a:pPr>
            <a:r>
              <a:rPr lang="en-US" dirty="0">
                <a:solidFill>
                  <a:schemeClr val="tx1"/>
                </a:solidFill>
              </a:rPr>
              <a:t>Partner Director PM</a:t>
            </a:r>
          </a:p>
          <a:p>
            <a:pPr lvl="0" defTabSz="932597">
              <a:buSzTx/>
              <a:defRPr/>
            </a:pPr>
            <a:r>
              <a:rPr lang="en-US" dirty="0">
                <a:solidFill>
                  <a:schemeClr val="tx1"/>
                </a:solidFill>
              </a:rPr>
              <a:t>Office 365 Information Protection</a:t>
            </a:r>
          </a:p>
          <a:p>
            <a:pPr lvl="0" defTabSz="932597">
              <a:buSzTx/>
              <a:defRPr/>
            </a:pPr>
            <a:endParaRPr lang="en-US" dirty="0">
              <a:solidFill>
                <a:schemeClr val="tx1"/>
              </a:solidFill>
              <a:latin typeface="Calibri" panose="020F0502020204030204"/>
            </a:endParaRPr>
          </a:p>
          <a:p>
            <a:pPr lvl="0" defTabSz="932597">
              <a:buSzTx/>
              <a:defRPr/>
            </a:pPr>
            <a:endParaRPr lang="en-US" dirty="0">
              <a:solidFill>
                <a:schemeClr val="tx1"/>
              </a:solidFill>
              <a:latin typeface="Calibri" panose="020F0502020204030204"/>
            </a:endParaRPr>
          </a:p>
          <a:p>
            <a:endParaRPr lang="en-US" dirty="0"/>
          </a:p>
        </p:txBody>
      </p:sp>
      <p:sp>
        <p:nvSpPr>
          <p:cNvPr id="4" name="Text Placeholder 3"/>
          <p:cNvSpPr>
            <a:spLocks noGrp="1"/>
          </p:cNvSpPr>
          <p:nvPr>
            <p:ph type="body" sz="quarter" idx="13"/>
          </p:nvPr>
        </p:nvSpPr>
        <p:spPr/>
        <p:txBody>
          <a:bodyPr/>
          <a:lstStyle/>
          <a:p>
            <a:r>
              <a:rPr lang="en-US" dirty="0"/>
              <a:t>BRK1009</a:t>
            </a:r>
          </a:p>
        </p:txBody>
      </p:sp>
    </p:spTree>
    <p:extLst>
      <p:ext uri="{BB962C8B-B14F-4D97-AF65-F5344CB8AC3E}">
        <p14:creationId xmlns:p14="http://schemas.microsoft.com/office/powerpoint/2010/main" val="39969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a:grpSpLocks/>
          </p:cNvGrpSpPr>
          <p:nvPr/>
        </p:nvGrpSpPr>
        <p:grpSpPr>
          <a:xfrm>
            <a:off x="808037" y="-2898003"/>
            <a:ext cx="2331508" cy="2315705"/>
            <a:chOff x="1687184" y="2857179"/>
            <a:chExt cx="2194568" cy="2194568"/>
          </a:xfrm>
          <a:solidFill>
            <a:srgbClr val="0078D7"/>
          </a:solidFill>
        </p:grpSpPr>
        <p:sp>
          <p:nvSpPr>
            <p:cNvPr id="76" name="Oval 75"/>
            <p:cNvSpPr/>
            <p:nvPr/>
          </p:nvSpPr>
          <p:spPr bwMode="auto">
            <a:xfrm>
              <a:off x="1687184" y="2857179"/>
              <a:ext cx="2194568" cy="219456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bg1"/>
                </a:solidFill>
                <a:effectLst/>
                <a:uLnTx/>
                <a:uFillTx/>
                <a:latin typeface="Segoe UI"/>
                <a:ea typeface="Segoe UI" pitchFamily="34" charset="0"/>
                <a:cs typeface="Segoe UI" pitchFamily="34" charset="0"/>
              </a:endParaRPr>
            </a:p>
          </p:txBody>
        </p:sp>
        <p:sp>
          <p:nvSpPr>
            <p:cNvPr id="77" name="TextBox 76"/>
            <p:cNvSpPr txBox="1"/>
            <p:nvPr/>
          </p:nvSpPr>
          <p:spPr>
            <a:xfrm>
              <a:off x="1858627" y="3050499"/>
              <a:ext cx="1757778" cy="1685242"/>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3199"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300B </a:t>
              </a:r>
            </a:p>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User authentications each month</a:t>
              </a:r>
              <a:endParaRPr kumimoji="0" lang="en-US" sz="3199"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ctr" defTabSz="932563" eaLnBrk="1" fontAlgn="auto" latinLnBrk="0" hangingPunct="1">
                <a:lnSpc>
                  <a:spcPct val="90000"/>
                </a:lnSpc>
                <a:spcBef>
                  <a:spcPts val="0"/>
                </a:spcBef>
                <a:spcAft>
                  <a:spcPts val="600"/>
                </a:spcAft>
                <a:buClrTx/>
                <a:buSzTx/>
                <a:buFontTx/>
                <a:buNone/>
                <a:tabLst/>
                <a:defRPr/>
              </a:pPr>
              <a:endParaRPr kumimoji="0" lang="en-US" sz="1599"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grpSp>
      <p:grpSp>
        <p:nvGrpSpPr>
          <p:cNvPr id="78" name="Group 77"/>
          <p:cNvGrpSpPr>
            <a:grpSpLocks/>
          </p:cNvGrpSpPr>
          <p:nvPr/>
        </p:nvGrpSpPr>
        <p:grpSpPr>
          <a:xfrm>
            <a:off x="4465637" y="-2881878"/>
            <a:ext cx="2331508" cy="2315705"/>
            <a:chOff x="1687184" y="2857179"/>
            <a:chExt cx="2194568" cy="2194568"/>
          </a:xfrm>
          <a:solidFill>
            <a:srgbClr val="0078D7"/>
          </a:solidFill>
        </p:grpSpPr>
        <p:sp>
          <p:nvSpPr>
            <p:cNvPr id="79" name="Oval 78"/>
            <p:cNvSpPr/>
            <p:nvPr/>
          </p:nvSpPr>
          <p:spPr bwMode="auto">
            <a:xfrm>
              <a:off x="1687184" y="2857179"/>
              <a:ext cx="2194568" cy="219456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bg1"/>
                </a:solidFill>
                <a:effectLst/>
                <a:uLnTx/>
                <a:uFillTx/>
                <a:latin typeface="Segoe UI"/>
                <a:ea typeface="Segoe UI" pitchFamily="34" charset="0"/>
                <a:cs typeface="Segoe UI" pitchFamily="34" charset="0"/>
              </a:endParaRPr>
            </a:p>
          </p:txBody>
        </p:sp>
        <p:sp>
          <p:nvSpPr>
            <p:cNvPr id="80" name="TextBox 79"/>
            <p:cNvSpPr txBox="1"/>
            <p:nvPr/>
          </p:nvSpPr>
          <p:spPr>
            <a:xfrm>
              <a:off x="1858627" y="3050499"/>
              <a:ext cx="1757778" cy="1685242"/>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3199"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1B </a:t>
              </a:r>
            </a:p>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Windows devices updated each month</a:t>
              </a:r>
              <a:endParaRPr kumimoji="0" lang="en-US" sz="3199"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ctr" defTabSz="932563" eaLnBrk="1" fontAlgn="auto" latinLnBrk="0" hangingPunct="1">
                <a:lnSpc>
                  <a:spcPct val="90000"/>
                </a:lnSpc>
                <a:spcBef>
                  <a:spcPts val="0"/>
                </a:spcBef>
                <a:spcAft>
                  <a:spcPts val="600"/>
                </a:spcAft>
                <a:buClrTx/>
                <a:buSzTx/>
                <a:buFontTx/>
                <a:buNone/>
                <a:tabLst/>
                <a:defRPr/>
              </a:pPr>
              <a:endParaRPr kumimoji="0" lang="en-US" sz="1599"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grpSp>
      <p:grpSp>
        <p:nvGrpSpPr>
          <p:cNvPr id="81" name="Group 80"/>
          <p:cNvGrpSpPr>
            <a:grpSpLocks/>
          </p:cNvGrpSpPr>
          <p:nvPr/>
        </p:nvGrpSpPr>
        <p:grpSpPr>
          <a:xfrm>
            <a:off x="8123237" y="-2881878"/>
            <a:ext cx="2331508" cy="2315705"/>
            <a:chOff x="1687184" y="2857179"/>
            <a:chExt cx="2194568" cy="2194568"/>
          </a:xfrm>
          <a:solidFill>
            <a:srgbClr val="0078D7"/>
          </a:solidFill>
        </p:grpSpPr>
        <p:sp>
          <p:nvSpPr>
            <p:cNvPr id="82" name="Oval 81"/>
            <p:cNvSpPr/>
            <p:nvPr/>
          </p:nvSpPr>
          <p:spPr bwMode="auto">
            <a:xfrm>
              <a:off x="1687184" y="2857179"/>
              <a:ext cx="2194568" cy="219456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bg1"/>
                </a:solidFill>
                <a:effectLst/>
                <a:uLnTx/>
                <a:uFillTx/>
                <a:latin typeface="Segoe UI"/>
                <a:ea typeface="Segoe UI" pitchFamily="34" charset="0"/>
                <a:cs typeface="Segoe UI" pitchFamily="34" charset="0"/>
              </a:endParaRPr>
            </a:p>
          </p:txBody>
        </p:sp>
        <p:sp>
          <p:nvSpPr>
            <p:cNvPr id="83" name="TextBox 82"/>
            <p:cNvSpPr txBox="1"/>
            <p:nvPr/>
          </p:nvSpPr>
          <p:spPr>
            <a:xfrm>
              <a:off x="1858627" y="3050499"/>
              <a:ext cx="1757778" cy="1685242"/>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3199"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200B </a:t>
              </a:r>
            </a:p>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Emails analyzed for spam and malware</a:t>
              </a:r>
              <a:endParaRPr kumimoji="0" lang="en-US" sz="3199"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ctr" defTabSz="932563" eaLnBrk="1" fontAlgn="auto" latinLnBrk="0" hangingPunct="1">
                <a:lnSpc>
                  <a:spcPct val="90000"/>
                </a:lnSpc>
                <a:spcBef>
                  <a:spcPts val="0"/>
                </a:spcBef>
                <a:spcAft>
                  <a:spcPts val="600"/>
                </a:spcAft>
                <a:buClrTx/>
                <a:buSzTx/>
                <a:buFontTx/>
                <a:buNone/>
                <a:tabLst/>
                <a:defRPr/>
              </a:pPr>
              <a:endParaRPr kumimoji="0" lang="en-US" sz="1599"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grpSp>
      <p:sp>
        <p:nvSpPr>
          <p:cNvPr id="84" name="Rectangle 83"/>
          <p:cNvSpPr/>
          <p:nvPr/>
        </p:nvSpPr>
        <p:spPr>
          <a:xfrm>
            <a:off x="6904038" y="2659062"/>
            <a:ext cx="5249678" cy="190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20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4" name="Picture 3"/>
          <p:cNvPicPr>
            <a:picLocks noChangeAspect="1"/>
          </p:cNvPicPr>
          <p:nvPr/>
        </p:nvPicPr>
        <p:blipFill>
          <a:blip r:embed="rId3"/>
          <a:stretch>
            <a:fillRect/>
          </a:stretch>
        </p:blipFill>
        <p:spPr>
          <a:xfrm>
            <a:off x="36002" y="2057665"/>
            <a:ext cx="6761143" cy="3429080"/>
          </a:xfrm>
          <a:prstGeom prst="rect">
            <a:avLst/>
          </a:prstGeom>
        </p:spPr>
      </p:pic>
      <p:grpSp>
        <p:nvGrpSpPr>
          <p:cNvPr id="8" name="Group 7"/>
          <p:cNvGrpSpPr/>
          <p:nvPr/>
        </p:nvGrpSpPr>
        <p:grpSpPr>
          <a:xfrm>
            <a:off x="6956779" y="2088931"/>
            <a:ext cx="5128858" cy="646331"/>
            <a:chOff x="6956779" y="1692470"/>
            <a:chExt cx="5128858" cy="646331"/>
          </a:xfrm>
        </p:grpSpPr>
        <p:sp>
          <p:nvSpPr>
            <p:cNvPr id="5" name="Rectangle 4"/>
            <p:cNvSpPr/>
            <p:nvPr/>
          </p:nvSpPr>
          <p:spPr>
            <a:xfrm>
              <a:off x="7666037" y="1692470"/>
              <a:ext cx="4419600" cy="646331"/>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Customized recommendations based on customer profile</a:t>
              </a:r>
            </a:p>
          </p:txBody>
        </p:sp>
        <p:grpSp>
          <p:nvGrpSpPr>
            <p:cNvPr id="173" name="Group 172"/>
            <p:cNvGrpSpPr/>
            <p:nvPr/>
          </p:nvGrpSpPr>
          <p:grpSpPr>
            <a:xfrm>
              <a:off x="6956779" y="1692470"/>
              <a:ext cx="585216" cy="585216"/>
              <a:chOff x="1335636" y="4367616"/>
              <a:chExt cx="585216" cy="585216"/>
            </a:xfrm>
          </p:grpSpPr>
          <p:sp>
            <p:nvSpPr>
              <p:cNvPr id="174" name="Oval 173"/>
              <p:cNvSpPr/>
              <p:nvPr/>
            </p:nvSpPr>
            <p:spPr bwMode="auto">
              <a:xfrm>
                <a:off x="1335636" y="4367616"/>
                <a:ext cx="585216" cy="585216"/>
              </a:xfrm>
              <a:prstGeom prst="ellipse">
                <a:avLst/>
              </a:prstGeom>
              <a:solidFill>
                <a:schemeClr val="bg1"/>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solidFill>
                      <a:schemeClr val="bg1"/>
                    </a:solidFill>
                  </a:ln>
                  <a:solidFill>
                    <a:schemeClr val="bg1"/>
                  </a:solidFill>
                  <a:effectLst/>
                  <a:uLnTx/>
                  <a:uFillTx/>
                  <a:latin typeface="Segoe UI Semilight"/>
                  <a:ea typeface="Segoe UI" pitchFamily="34" charset="0"/>
                  <a:cs typeface="Segoe UI" pitchFamily="34" charset="0"/>
                </a:endParaRPr>
              </a:p>
            </p:txBody>
          </p:sp>
          <p:grpSp>
            <p:nvGrpSpPr>
              <p:cNvPr id="175" name="Group 12"/>
              <p:cNvGrpSpPr>
                <a:grpSpLocks noChangeAspect="1"/>
              </p:cNvGrpSpPr>
              <p:nvPr/>
            </p:nvGrpSpPr>
            <p:grpSpPr bwMode="auto">
              <a:xfrm>
                <a:off x="1448403" y="4548848"/>
                <a:ext cx="364785" cy="186115"/>
                <a:chOff x="12" y="9"/>
                <a:chExt cx="294" cy="150"/>
              </a:xfrm>
            </p:grpSpPr>
            <p:sp>
              <p:nvSpPr>
                <p:cNvPr id="176" name="Freeform 13"/>
                <p:cNvSpPr>
                  <a:spLocks/>
                </p:cNvSpPr>
                <p:nvPr/>
              </p:nvSpPr>
              <p:spPr bwMode="auto">
                <a:xfrm>
                  <a:off x="98" y="97"/>
                  <a:ext cx="122" cy="62"/>
                </a:xfrm>
                <a:custGeom>
                  <a:avLst/>
                  <a:gdLst>
                    <a:gd name="T0" fmla="*/ 58 w 58"/>
                    <a:gd name="T1" fmla="*/ 29 h 29"/>
                    <a:gd name="T2" fmla="*/ 29 w 58"/>
                    <a:gd name="T3" fmla="*/ 0 h 29"/>
                    <a:gd name="T4" fmla="*/ 0 w 58"/>
                    <a:gd name="T5" fmla="*/ 29 h 29"/>
                  </a:gdLst>
                  <a:ahLst/>
                  <a:cxnLst>
                    <a:cxn ang="0">
                      <a:pos x="T0" y="T1"/>
                    </a:cxn>
                    <a:cxn ang="0">
                      <a:pos x="T2" y="T3"/>
                    </a:cxn>
                    <a:cxn ang="0">
                      <a:pos x="T4" y="T5"/>
                    </a:cxn>
                  </a:cxnLst>
                  <a:rect l="0" t="0" r="r" b="b"/>
                  <a:pathLst>
                    <a:path w="58" h="29">
                      <a:moveTo>
                        <a:pt x="58" y="29"/>
                      </a:moveTo>
                      <a:cubicBezTo>
                        <a:pt x="58" y="13"/>
                        <a:pt x="45" y="0"/>
                        <a:pt x="29" y="0"/>
                      </a:cubicBezTo>
                      <a:cubicBezTo>
                        <a:pt x="13" y="0"/>
                        <a:pt x="0" y="13"/>
                        <a:pt x="0" y="29"/>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chemeClr val="bg1"/>
                      </a:solidFill>
                    </a:ln>
                    <a:solidFill>
                      <a:schemeClr val="bg1"/>
                    </a:solidFill>
                    <a:effectLst/>
                    <a:uLnTx/>
                    <a:uFillTx/>
                  </a:endParaRPr>
                </a:p>
              </p:txBody>
            </p:sp>
            <p:sp>
              <p:nvSpPr>
                <p:cNvPr id="177" name="Oval 14"/>
                <p:cNvSpPr>
                  <a:spLocks noChangeArrowheads="1"/>
                </p:cNvSpPr>
                <p:nvPr/>
              </p:nvSpPr>
              <p:spPr bwMode="auto">
                <a:xfrm>
                  <a:off x="119" y="9"/>
                  <a:ext cx="86" cy="88"/>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chemeClr val="bg1"/>
                      </a:solidFill>
                    </a:ln>
                    <a:solidFill>
                      <a:schemeClr val="bg1"/>
                    </a:solidFill>
                    <a:effectLst/>
                    <a:uLnTx/>
                    <a:uFillTx/>
                  </a:endParaRPr>
                </a:p>
              </p:txBody>
            </p:sp>
            <p:sp>
              <p:nvSpPr>
                <p:cNvPr id="178" name="Oval 15"/>
                <p:cNvSpPr>
                  <a:spLocks noChangeArrowheads="1"/>
                </p:cNvSpPr>
                <p:nvPr/>
              </p:nvSpPr>
              <p:spPr bwMode="auto">
                <a:xfrm>
                  <a:off x="21" y="48"/>
                  <a:ext cx="67" cy="68"/>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chemeClr val="bg1"/>
                      </a:solidFill>
                    </a:ln>
                    <a:solidFill>
                      <a:schemeClr val="bg1"/>
                    </a:solidFill>
                    <a:effectLst/>
                    <a:uLnTx/>
                    <a:uFillTx/>
                  </a:endParaRPr>
                </a:p>
              </p:txBody>
            </p:sp>
            <p:sp>
              <p:nvSpPr>
                <p:cNvPr id="179" name="Oval 16"/>
                <p:cNvSpPr>
                  <a:spLocks noChangeArrowheads="1"/>
                </p:cNvSpPr>
                <p:nvPr/>
              </p:nvSpPr>
              <p:spPr bwMode="auto">
                <a:xfrm>
                  <a:off x="230" y="48"/>
                  <a:ext cx="67" cy="68"/>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chemeClr val="bg1"/>
                      </a:solidFill>
                    </a:ln>
                    <a:solidFill>
                      <a:schemeClr val="bg1"/>
                    </a:solidFill>
                    <a:effectLst/>
                    <a:uLnTx/>
                    <a:uFillTx/>
                  </a:endParaRPr>
                </a:p>
              </p:txBody>
            </p:sp>
            <p:sp>
              <p:nvSpPr>
                <p:cNvPr id="180" name="Freeform 17"/>
                <p:cNvSpPr>
                  <a:spLocks/>
                </p:cNvSpPr>
                <p:nvPr/>
              </p:nvSpPr>
              <p:spPr bwMode="auto">
                <a:xfrm>
                  <a:off x="12" y="116"/>
                  <a:ext cx="86" cy="43"/>
                </a:xfrm>
                <a:custGeom>
                  <a:avLst/>
                  <a:gdLst>
                    <a:gd name="T0" fmla="*/ 41 w 41"/>
                    <a:gd name="T1" fmla="*/ 20 h 20"/>
                    <a:gd name="T2" fmla="*/ 20 w 41"/>
                    <a:gd name="T3" fmla="*/ 0 h 20"/>
                    <a:gd name="T4" fmla="*/ 0 w 41"/>
                    <a:gd name="T5" fmla="*/ 20 h 20"/>
                  </a:gdLst>
                  <a:ahLst/>
                  <a:cxnLst>
                    <a:cxn ang="0">
                      <a:pos x="T0" y="T1"/>
                    </a:cxn>
                    <a:cxn ang="0">
                      <a:pos x="T2" y="T3"/>
                    </a:cxn>
                    <a:cxn ang="0">
                      <a:pos x="T4" y="T5"/>
                    </a:cxn>
                  </a:cxnLst>
                  <a:rect l="0" t="0" r="r" b="b"/>
                  <a:pathLst>
                    <a:path w="41" h="20">
                      <a:moveTo>
                        <a:pt x="41" y="20"/>
                      </a:moveTo>
                      <a:cubicBezTo>
                        <a:pt x="41" y="9"/>
                        <a:pt x="32" y="0"/>
                        <a:pt x="20"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chemeClr val="bg1"/>
                      </a:solidFill>
                    </a:ln>
                    <a:solidFill>
                      <a:schemeClr val="bg1"/>
                    </a:solidFill>
                    <a:effectLst/>
                    <a:uLnTx/>
                    <a:uFillTx/>
                  </a:endParaRPr>
                </a:p>
              </p:txBody>
            </p:sp>
            <p:sp>
              <p:nvSpPr>
                <p:cNvPr id="181" name="Freeform 18"/>
                <p:cNvSpPr>
                  <a:spLocks/>
                </p:cNvSpPr>
                <p:nvPr/>
              </p:nvSpPr>
              <p:spPr bwMode="auto">
                <a:xfrm>
                  <a:off x="220" y="116"/>
                  <a:ext cx="86" cy="43"/>
                </a:xfrm>
                <a:custGeom>
                  <a:avLst/>
                  <a:gdLst>
                    <a:gd name="T0" fmla="*/ 41 w 41"/>
                    <a:gd name="T1" fmla="*/ 20 h 20"/>
                    <a:gd name="T2" fmla="*/ 21 w 41"/>
                    <a:gd name="T3" fmla="*/ 0 h 20"/>
                    <a:gd name="T4" fmla="*/ 0 w 41"/>
                    <a:gd name="T5" fmla="*/ 20 h 20"/>
                  </a:gdLst>
                  <a:ahLst/>
                  <a:cxnLst>
                    <a:cxn ang="0">
                      <a:pos x="T0" y="T1"/>
                    </a:cxn>
                    <a:cxn ang="0">
                      <a:pos x="T2" y="T3"/>
                    </a:cxn>
                    <a:cxn ang="0">
                      <a:pos x="T4" y="T5"/>
                    </a:cxn>
                  </a:cxnLst>
                  <a:rect l="0" t="0" r="r" b="b"/>
                  <a:pathLst>
                    <a:path w="41" h="20">
                      <a:moveTo>
                        <a:pt x="41" y="20"/>
                      </a:moveTo>
                      <a:cubicBezTo>
                        <a:pt x="41" y="9"/>
                        <a:pt x="32" y="0"/>
                        <a:pt x="21"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chemeClr val="bg1"/>
                      </a:solidFill>
                    </a:ln>
                    <a:solidFill>
                      <a:schemeClr val="bg1"/>
                    </a:solidFill>
                    <a:effectLst/>
                    <a:uLnTx/>
                    <a:uFillTx/>
                  </a:endParaRPr>
                </a:p>
              </p:txBody>
            </p:sp>
          </p:grpSp>
        </p:grpSp>
      </p:grpSp>
      <p:grpSp>
        <p:nvGrpSpPr>
          <p:cNvPr id="9" name="Group 8"/>
          <p:cNvGrpSpPr/>
          <p:nvPr/>
        </p:nvGrpSpPr>
        <p:grpSpPr>
          <a:xfrm>
            <a:off x="6956779" y="3421062"/>
            <a:ext cx="5128858" cy="646331"/>
            <a:chOff x="6956779" y="3726959"/>
            <a:chExt cx="5128858" cy="646331"/>
          </a:xfrm>
        </p:grpSpPr>
        <p:sp>
          <p:nvSpPr>
            <p:cNvPr id="6" name="Rectangle 5"/>
            <p:cNvSpPr/>
            <p:nvPr/>
          </p:nvSpPr>
          <p:spPr>
            <a:xfrm>
              <a:off x="7666037" y="3726959"/>
              <a:ext cx="4419600" cy="646331"/>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Intelligence on evolving threats across broader service</a:t>
              </a:r>
            </a:p>
          </p:txBody>
        </p:sp>
        <p:grpSp>
          <p:nvGrpSpPr>
            <p:cNvPr id="182" name="Group 181"/>
            <p:cNvGrpSpPr/>
            <p:nvPr/>
          </p:nvGrpSpPr>
          <p:grpSpPr>
            <a:xfrm>
              <a:off x="6956779" y="3757516"/>
              <a:ext cx="585216" cy="585216"/>
              <a:chOff x="1353630" y="2749894"/>
              <a:chExt cx="585216" cy="585216"/>
            </a:xfrm>
          </p:grpSpPr>
          <p:sp>
            <p:nvSpPr>
              <p:cNvPr id="183" name="Oval 182"/>
              <p:cNvSpPr/>
              <p:nvPr/>
            </p:nvSpPr>
            <p:spPr bwMode="auto">
              <a:xfrm>
                <a:off x="1353630" y="2749894"/>
                <a:ext cx="585216" cy="585216"/>
              </a:xfrm>
              <a:prstGeom prst="ellipse">
                <a:avLst/>
              </a:prstGeom>
              <a:solidFill>
                <a:schemeClr val="bg1"/>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84" name="Group 8"/>
              <p:cNvGrpSpPr>
                <a:grpSpLocks noChangeAspect="1"/>
              </p:cNvGrpSpPr>
              <p:nvPr/>
            </p:nvGrpSpPr>
            <p:grpSpPr bwMode="auto">
              <a:xfrm>
                <a:off x="1429461" y="2926480"/>
                <a:ext cx="432713" cy="242510"/>
                <a:chOff x="-2" y="2"/>
                <a:chExt cx="273" cy="153"/>
              </a:xfrm>
              <a:solidFill>
                <a:schemeClr val="bg1">
                  <a:lumMod val="65000"/>
                </a:schemeClr>
              </a:solidFill>
            </p:grpSpPr>
            <p:sp>
              <p:nvSpPr>
                <p:cNvPr id="185" name="Oval 9"/>
                <p:cNvSpPr>
                  <a:spLocks noChangeArrowheads="1"/>
                </p:cNvSpPr>
                <p:nvPr/>
              </p:nvSpPr>
              <p:spPr bwMode="auto">
                <a:xfrm>
                  <a:off x="118" y="62"/>
                  <a:ext cx="33" cy="34"/>
                </a:xfrm>
                <a:prstGeom prst="ellipse">
                  <a:avLst/>
                </a:prstGeom>
                <a:grp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6" name="Freeform 10"/>
                <p:cNvSpPr>
                  <a:spLocks noEditPoints="1"/>
                </p:cNvSpPr>
                <p:nvPr/>
              </p:nvSpPr>
              <p:spPr bwMode="auto">
                <a:xfrm>
                  <a:off x="-2" y="2"/>
                  <a:ext cx="273" cy="153"/>
                </a:xfrm>
                <a:custGeom>
                  <a:avLst/>
                  <a:gdLst>
                    <a:gd name="T0" fmla="*/ 126 w 130"/>
                    <a:gd name="T1" fmla="*/ 28 h 72"/>
                    <a:gd name="T2" fmla="*/ 126 w 130"/>
                    <a:gd name="T3" fmla="*/ 28 h 72"/>
                    <a:gd name="T4" fmla="*/ 65 w 130"/>
                    <a:gd name="T5" fmla="*/ 0 h 72"/>
                    <a:gd name="T6" fmla="*/ 4 w 130"/>
                    <a:gd name="T7" fmla="*/ 28 h 72"/>
                    <a:gd name="T8" fmla="*/ 4 w 130"/>
                    <a:gd name="T9" fmla="*/ 28 h 72"/>
                    <a:gd name="T10" fmla="*/ 4 w 130"/>
                    <a:gd name="T11" fmla="*/ 44 h 72"/>
                    <a:gd name="T12" fmla="*/ 4 w 130"/>
                    <a:gd name="T13" fmla="*/ 44 h 72"/>
                    <a:gd name="T14" fmla="*/ 65 w 130"/>
                    <a:gd name="T15" fmla="*/ 72 h 72"/>
                    <a:gd name="T16" fmla="*/ 126 w 130"/>
                    <a:gd name="T17" fmla="*/ 44 h 72"/>
                    <a:gd name="T18" fmla="*/ 126 w 130"/>
                    <a:gd name="T19" fmla="*/ 44 h 72"/>
                    <a:gd name="T20" fmla="*/ 126 w 130"/>
                    <a:gd name="T21" fmla="*/ 28 h 72"/>
                    <a:gd name="T22" fmla="*/ 93 w 130"/>
                    <a:gd name="T23" fmla="*/ 36 h 72"/>
                    <a:gd name="T24" fmla="*/ 68 w 130"/>
                    <a:gd name="T25" fmla="*/ 64 h 72"/>
                    <a:gd name="T26" fmla="*/ 65 w 130"/>
                    <a:gd name="T27" fmla="*/ 64 h 72"/>
                    <a:gd name="T28" fmla="*/ 62 w 130"/>
                    <a:gd name="T29" fmla="*/ 64 h 72"/>
                    <a:gd name="T30" fmla="*/ 37 w 130"/>
                    <a:gd name="T31" fmla="*/ 36 h 72"/>
                    <a:gd name="T32" fmla="*/ 62 w 130"/>
                    <a:gd name="T33" fmla="*/ 8 h 72"/>
                    <a:gd name="T34" fmla="*/ 65 w 130"/>
                    <a:gd name="T35" fmla="*/ 8 h 72"/>
                    <a:gd name="T36" fmla="*/ 68 w 130"/>
                    <a:gd name="T37" fmla="*/ 8 h 72"/>
                    <a:gd name="T38" fmla="*/ 93 w 130"/>
                    <a:gd name="T39" fmla="*/ 36 h 72"/>
                    <a:gd name="T40" fmla="*/ 10 w 130"/>
                    <a:gd name="T41" fmla="*/ 39 h 72"/>
                    <a:gd name="T42" fmla="*/ 7 w 130"/>
                    <a:gd name="T43" fmla="*/ 41 h 72"/>
                    <a:gd name="T44" fmla="*/ 10 w 130"/>
                    <a:gd name="T45" fmla="*/ 39 h 72"/>
                    <a:gd name="T46" fmla="*/ 10 w 130"/>
                    <a:gd name="T47" fmla="*/ 33 h 72"/>
                    <a:gd name="T48" fmla="*/ 7 w 130"/>
                    <a:gd name="T49" fmla="*/ 31 h 72"/>
                    <a:gd name="T50" fmla="*/ 10 w 130"/>
                    <a:gd name="T51" fmla="*/ 33 h 72"/>
                    <a:gd name="T52" fmla="*/ 37 w 130"/>
                    <a:gd name="T53" fmla="*/ 14 h 72"/>
                    <a:gd name="T54" fmla="*/ 29 w 130"/>
                    <a:gd name="T55" fmla="*/ 36 h 72"/>
                    <a:gd name="T56" fmla="*/ 37 w 130"/>
                    <a:gd name="T57" fmla="*/ 58 h 72"/>
                    <a:gd name="T58" fmla="*/ 10 w 130"/>
                    <a:gd name="T59" fmla="*/ 39 h 72"/>
                    <a:gd name="T60" fmla="*/ 120 w 130"/>
                    <a:gd name="T61" fmla="*/ 39 h 72"/>
                    <a:gd name="T62" fmla="*/ 93 w 130"/>
                    <a:gd name="T63" fmla="*/ 58 h 72"/>
                    <a:gd name="T64" fmla="*/ 101 w 130"/>
                    <a:gd name="T65" fmla="*/ 36 h 72"/>
                    <a:gd name="T66" fmla="*/ 93 w 130"/>
                    <a:gd name="T67" fmla="*/ 14 h 72"/>
                    <a:gd name="T68" fmla="*/ 120 w 130"/>
                    <a:gd name="T69" fmla="*/ 33 h 72"/>
                    <a:gd name="T70" fmla="*/ 123 w 130"/>
                    <a:gd name="T71" fmla="*/ 31 h 72"/>
                    <a:gd name="T72" fmla="*/ 120 w 130"/>
                    <a:gd name="T73" fmla="*/ 33 h 72"/>
                    <a:gd name="T74" fmla="*/ 120 w 130"/>
                    <a:gd name="T75" fmla="*/ 39 h 72"/>
                    <a:gd name="T76" fmla="*/ 123 w 130"/>
                    <a:gd name="T77" fmla="*/ 41 h 72"/>
                    <a:gd name="T78" fmla="*/ 120 w 130"/>
                    <a:gd name="T79"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72">
                      <a:moveTo>
                        <a:pt x="126" y="28"/>
                      </a:moveTo>
                      <a:cubicBezTo>
                        <a:pt x="126" y="28"/>
                        <a:pt x="126" y="28"/>
                        <a:pt x="126" y="28"/>
                      </a:cubicBezTo>
                      <a:cubicBezTo>
                        <a:pt x="110" y="10"/>
                        <a:pt x="88" y="0"/>
                        <a:pt x="65" y="0"/>
                      </a:cubicBezTo>
                      <a:cubicBezTo>
                        <a:pt x="42" y="0"/>
                        <a:pt x="20" y="10"/>
                        <a:pt x="4" y="28"/>
                      </a:cubicBezTo>
                      <a:cubicBezTo>
                        <a:pt x="4" y="28"/>
                        <a:pt x="4" y="28"/>
                        <a:pt x="4" y="28"/>
                      </a:cubicBezTo>
                      <a:cubicBezTo>
                        <a:pt x="0" y="32"/>
                        <a:pt x="0" y="40"/>
                        <a:pt x="4" y="44"/>
                      </a:cubicBezTo>
                      <a:cubicBezTo>
                        <a:pt x="4" y="44"/>
                        <a:pt x="4" y="44"/>
                        <a:pt x="4" y="44"/>
                      </a:cubicBezTo>
                      <a:cubicBezTo>
                        <a:pt x="20" y="62"/>
                        <a:pt x="42" y="72"/>
                        <a:pt x="65" y="72"/>
                      </a:cubicBezTo>
                      <a:cubicBezTo>
                        <a:pt x="88" y="72"/>
                        <a:pt x="110" y="62"/>
                        <a:pt x="126" y="44"/>
                      </a:cubicBezTo>
                      <a:cubicBezTo>
                        <a:pt x="126" y="44"/>
                        <a:pt x="126" y="44"/>
                        <a:pt x="126" y="44"/>
                      </a:cubicBezTo>
                      <a:cubicBezTo>
                        <a:pt x="130" y="40"/>
                        <a:pt x="130" y="32"/>
                        <a:pt x="126" y="28"/>
                      </a:cubicBezTo>
                      <a:close/>
                      <a:moveTo>
                        <a:pt x="93" y="36"/>
                      </a:moveTo>
                      <a:cubicBezTo>
                        <a:pt x="93" y="50"/>
                        <a:pt x="82" y="62"/>
                        <a:pt x="68" y="64"/>
                      </a:cubicBezTo>
                      <a:cubicBezTo>
                        <a:pt x="67" y="64"/>
                        <a:pt x="66" y="64"/>
                        <a:pt x="65" y="64"/>
                      </a:cubicBezTo>
                      <a:cubicBezTo>
                        <a:pt x="64" y="64"/>
                        <a:pt x="63" y="64"/>
                        <a:pt x="62" y="64"/>
                      </a:cubicBezTo>
                      <a:cubicBezTo>
                        <a:pt x="48" y="62"/>
                        <a:pt x="37" y="50"/>
                        <a:pt x="37" y="36"/>
                      </a:cubicBezTo>
                      <a:cubicBezTo>
                        <a:pt x="37" y="22"/>
                        <a:pt x="48" y="10"/>
                        <a:pt x="62" y="8"/>
                      </a:cubicBezTo>
                      <a:cubicBezTo>
                        <a:pt x="63" y="8"/>
                        <a:pt x="64" y="8"/>
                        <a:pt x="65" y="8"/>
                      </a:cubicBezTo>
                      <a:cubicBezTo>
                        <a:pt x="66" y="8"/>
                        <a:pt x="67" y="8"/>
                        <a:pt x="68" y="8"/>
                      </a:cubicBezTo>
                      <a:cubicBezTo>
                        <a:pt x="82" y="10"/>
                        <a:pt x="93" y="22"/>
                        <a:pt x="93" y="36"/>
                      </a:cubicBezTo>
                      <a:close/>
                      <a:moveTo>
                        <a:pt x="10" y="39"/>
                      </a:moveTo>
                      <a:cubicBezTo>
                        <a:pt x="7" y="41"/>
                        <a:pt x="7" y="41"/>
                        <a:pt x="7" y="41"/>
                      </a:cubicBezTo>
                      <a:cubicBezTo>
                        <a:pt x="10" y="39"/>
                        <a:pt x="10" y="39"/>
                        <a:pt x="10" y="39"/>
                      </a:cubicBezTo>
                      <a:cubicBezTo>
                        <a:pt x="9" y="37"/>
                        <a:pt x="9" y="35"/>
                        <a:pt x="10" y="33"/>
                      </a:cubicBezTo>
                      <a:cubicBezTo>
                        <a:pt x="7" y="31"/>
                        <a:pt x="7" y="31"/>
                        <a:pt x="7" y="31"/>
                      </a:cubicBezTo>
                      <a:cubicBezTo>
                        <a:pt x="10" y="33"/>
                        <a:pt x="10" y="33"/>
                        <a:pt x="10" y="33"/>
                      </a:cubicBezTo>
                      <a:cubicBezTo>
                        <a:pt x="18" y="25"/>
                        <a:pt x="27" y="18"/>
                        <a:pt x="37" y="14"/>
                      </a:cubicBezTo>
                      <a:cubicBezTo>
                        <a:pt x="32" y="20"/>
                        <a:pt x="29" y="28"/>
                        <a:pt x="29" y="36"/>
                      </a:cubicBezTo>
                      <a:cubicBezTo>
                        <a:pt x="29" y="44"/>
                        <a:pt x="32" y="52"/>
                        <a:pt x="37" y="58"/>
                      </a:cubicBezTo>
                      <a:cubicBezTo>
                        <a:pt x="27" y="54"/>
                        <a:pt x="18" y="47"/>
                        <a:pt x="10" y="39"/>
                      </a:cubicBezTo>
                      <a:close/>
                      <a:moveTo>
                        <a:pt x="120" y="39"/>
                      </a:moveTo>
                      <a:cubicBezTo>
                        <a:pt x="112" y="47"/>
                        <a:pt x="103" y="54"/>
                        <a:pt x="93" y="58"/>
                      </a:cubicBezTo>
                      <a:cubicBezTo>
                        <a:pt x="98" y="52"/>
                        <a:pt x="101" y="44"/>
                        <a:pt x="101" y="36"/>
                      </a:cubicBezTo>
                      <a:cubicBezTo>
                        <a:pt x="101" y="28"/>
                        <a:pt x="98" y="20"/>
                        <a:pt x="93" y="14"/>
                      </a:cubicBezTo>
                      <a:cubicBezTo>
                        <a:pt x="103" y="18"/>
                        <a:pt x="112" y="25"/>
                        <a:pt x="120" y="33"/>
                      </a:cubicBezTo>
                      <a:cubicBezTo>
                        <a:pt x="123" y="31"/>
                        <a:pt x="123" y="31"/>
                        <a:pt x="123" y="31"/>
                      </a:cubicBezTo>
                      <a:cubicBezTo>
                        <a:pt x="120" y="33"/>
                        <a:pt x="120" y="33"/>
                        <a:pt x="120" y="33"/>
                      </a:cubicBezTo>
                      <a:cubicBezTo>
                        <a:pt x="121" y="35"/>
                        <a:pt x="121" y="37"/>
                        <a:pt x="120" y="39"/>
                      </a:cubicBezTo>
                      <a:cubicBezTo>
                        <a:pt x="123" y="41"/>
                        <a:pt x="123" y="41"/>
                        <a:pt x="123" y="41"/>
                      </a:cubicBezTo>
                      <a:lnTo>
                        <a:pt x="120" y="39"/>
                      </a:lnTo>
                      <a:close/>
                    </a:path>
                  </a:pathLst>
                </a:custGeom>
                <a:grp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grpSp>
        <p:nvGrpSpPr>
          <p:cNvPr id="10" name="Group 9"/>
          <p:cNvGrpSpPr/>
          <p:nvPr/>
        </p:nvGrpSpPr>
        <p:grpSpPr>
          <a:xfrm>
            <a:off x="7032979" y="4792662"/>
            <a:ext cx="5128858" cy="646331"/>
            <a:chOff x="6956779" y="5463009"/>
            <a:chExt cx="5128858" cy="646331"/>
          </a:xfrm>
        </p:grpSpPr>
        <p:sp>
          <p:nvSpPr>
            <p:cNvPr id="7" name="Rectangle 6"/>
            <p:cNvSpPr/>
            <p:nvPr/>
          </p:nvSpPr>
          <p:spPr>
            <a:xfrm>
              <a:off x="7666037" y="5463009"/>
              <a:ext cx="4419600" cy="646331"/>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Insights derived from industry baseline comparisons</a:t>
              </a:r>
            </a:p>
          </p:txBody>
        </p:sp>
        <p:grpSp>
          <p:nvGrpSpPr>
            <p:cNvPr id="187" name="Group 186"/>
            <p:cNvGrpSpPr/>
            <p:nvPr/>
          </p:nvGrpSpPr>
          <p:grpSpPr>
            <a:xfrm>
              <a:off x="6956779" y="5493566"/>
              <a:ext cx="585216" cy="585216"/>
              <a:chOff x="1353630" y="2749894"/>
              <a:chExt cx="585216" cy="585216"/>
            </a:xfrm>
          </p:grpSpPr>
          <p:sp>
            <p:nvSpPr>
              <p:cNvPr id="188" name="Oval 187"/>
              <p:cNvSpPr/>
              <p:nvPr/>
            </p:nvSpPr>
            <p:spPr bwMode="auto">
              <a:xfrm>
                <a:off x="1353630" y="2749894"/>
                <a:ext cx="585216" cy="585216"/>
              </a:xfrm>
              <a:prstGeom prst="ellipse">
                <a:avLst/>
              </a:prstGeom>
              <a:solidFill>
                <a:schemeClr val="bg1"/>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89" name="Freeform 5"/>
              <p:cNvSpPr>
                <a:spLocks noEditPoints="1"/>
              </p:cNvSpPr>
              <p:nvPr/>
            </p:nvSpPr>
            <p:spPr bwMode="auto">
              <a:xfrm>
                <a:off x="1454822" y="2851086"/>
                <a:ext cx="382833" cy="382833"/>
              </a:xfrm>
              <a:custGeom>
                <a:avLst/>
                <a:gdLst>
                  <a:gd name="T0" fmla="*/ 60 w 120"/>
                  <a:gd name="T1" fmla="*/ 0 h 120"/>
                  <a:gd name="T2" fmla="*/ 0 w 120"/>
                  <a:gd name="T3" fmla="*/ 60 h 120"/>
                  <a:gd name="T4" fmla="*/ 60 w 120"/>
                  <a:gd name="T5" fmla="*/ 120 h 120"/>
                  <a:gd name="T6" fmla="*/ 120 w 120"/>
                  <a:gd name="T7" fmla="*/ 60 h 120"/>
                  <a:gd name="T8" fmla="*/ 60 w 120"/>
                  <a:gd name="T9" fmla="*/ 0 h 120"/>
                  <a:gd name="T10" fmla="*/ 112 w 120"/>
                  <a:gd name="T11" fmla="*/ 56 h 120"/>
                  <a:gd name="T12" fmla="*/ 64 w 120"/>
                  <a:gd name="T13" fmla="*/ 56 h 120"/>
                  <a:gd name="T14" fmla="*/ 64 w 120"/>
                  <a:gd name="T15" fmla="*/ 60 h 120"/>
                  <a:gd name="T16" fmla="*/ 60 w 120"/>
                  <a:gd name="T17" fmla="*/ 64 h 120"/>
                  <a:gd name="T18" fmla="*/ 56 w 120"/>
                  <a:gd name="T19" fmla="*/ 60 h 120"/>
                  <a:gd name="T20" fmla="*/ 60 w 120"/>
                  <a:gd name="T21" fmla="*/ 56 h 120"/>
                  <a:gd name="T22" fmla="*/ 64 w 120"/>
                  <a:gd name="T23" fmla="*/ 56 h 120"/>
                  <a:gd name="T24" fmla="*/ 64 w 120"/>
                  <a:gd name="T25" fmla="*/ 8 h 120"/>
                  <a:gd name="T26" fmla="*/ 112 w 120"/>
                  <a:gd name="T27" fmla="*/ 56 h 120"/>
                  <a:gd name="T28" fmla="*/ 60 w 120"/>
                  <a:gd name="T29" fmla="*/ 72 h 120"/>
                  <a:gd name="T30" fmla="*/ 71 w 120"/>
                  <a:gd name="T31" fmla="*/ 64 h 120"/>
                  <a:gd name="T32" fmla="*/ 88 w 120"/>
                  <a:gd name="T33" fmla="*/ 64 h 120"/>
                  <a:gd name="T34" fmla="*/ 60 w 120"/>
                  <a:gd name="T35" fmla="*/ 88 h 120"/>
                  <a:gd name="T36" fmla="*/ 32 w 120"/>
                  <a:gd name="T37" fmla="*/ 60 h 120"/>
                  <a:gd name="T38" fmla="*/ 56 w 120"/>
                  <a:gd name="T39" fmla="*/ 32 h 120"/>
                  <a:gd name="T40" fmla="*/ 56 w 120"/>
                  <a:gd name="T41" fmla="*/ 49 h 120"/>
                  <a:gd name="T42" fmla="*/ 48 w 120"/>
                  <a:gd name="T43" fmla="*/ 60 h 120"/>
                  <a:gd name="T44" fmla="*/ 60 w 120"/>
                  <a:gd name="T45" fmla="*/ 72 h 120"/>
                  <a:gd name="T46" fmla="*/ 60 w 120"/>
                  <a:gd name="T47" fmla="*/ 112 h 120"/>
                  <a:gd name="T48" fmla="*/ 8 w 120"/>
                  <a:gd name="T49" fmla="*/ 60 h 120"/>
                  <a:gd name="T50" fmla="*/ 56 w 120"/>
                  <a:gd name="T51" fmla="*/ 8 h 120"/>
                  <a:gd name="T52" fmla="*/ 56 w 120"/>
                  <a:gd name="T53" fmla="*/ 24 h 120"/>
                  <a:gd name="T54" fmla="*/ 24 w 120"/>
                  <a:gd name="T55" fmla="*/ 60 h 120"/>
                  <a:gd name="T56" fmla="*/ 60 w 120"/>
                  <a:gd name="T57" fmla="*/ 96 h 120"/>
                  <a:gd name="T58" fmla="*/ 96 w 120"/>
                  <a:gd name="T59" fmla="*/ 64 h 120"/>
                  <a:gd name="T60" fmla="*/ 112 w 120"/>
                  <a:gd name="T61" fmla="*/ 64 h 120"/>
                  <a:gd name="T62" fmla="*/ 60 w 120"/>
                  <a:gd name="T63" fmla="*/ 112 h 120"/>
                  <a:gd name="T64" fmla="*/ 84 w 120"/>
                  <a:gd name="T65" fmla="*/ 32 h 120"/>
                  <a:gd name="T66" fmla="*/ 80 w 120"/>
                  <a:gd name="T67" fmla="*/ 36 h 120"/>
                  <a:gd name="T68" fmla="*/ 84 w 120"/>
                  <a:gd name="T69" fmla="*/ 40 h 120"/>
                  <a:gd name="T70" fmla="*/ 88 w 120"/>
                  <a:gd name="T71" fmla="*/ 36 h 120"/>
                  <a:gd name="T72" fmla="*/ 84 w 120"/>
                  <a:gd name="T73"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120">
                    <a:moveTo>
                      <a:pt x="60" y="0"/>
                    </a:moveTo>
                    <a:cubicBezTo>
                      <a:pt x="27" y="0"/>
                      <a:pt x="0" y="27"/>
                      <a:pt x="0" y="60"/>
                    </a:cubicBezTo>
                    <a:cubicBezTo>
                      <a:pt x="0" y="93"/>
                      <a:pt x="27" y="120"/>
                      <a:pt x="60" y="120"/>
                    </a:cubicBezTo>
                    <a:cubicBezTo>
                      <a:pt x="93" y="120"/>
                      <a:pt x="120" y="93"/>
                      <a:pt x="120" y="60"/>
                    </a:cubicBezTo>
                    <a:cubicBezTo>
                      <a:pt x="120" y="27"/>
                      <a:pt x="93" y="0"/>
                      <a:pt x="60" y="0"/>
                    </a:cubicBezTo>
                    <a:close/>
                    <a:moveTo>
                      <a:pt x="112" y="56"/>
                    </a:moveTo>
                    <a:cubicBezTo>
                      <a:pt x="64" y="56"/>
                      <a:pt x="64" y="56"/>
                      <a:pt x="64" y="56"/>
                    </a:cubicBezTo>
                    <a:cubicBezTo>
                      <a:pt x="64" y="60"/>
                      <a:pt x="64" y="60"/>
                      <a:pt x="64" y="60"/>
                    </a:cubicBezTo>
                    <a:cubicBezTo>
                      <a:pt x="64" y="62"/>
                      <a:pt x="62" y="64"/>
                      <a:pt x="60" y="64"/>
                    </a:cubicBezTo>
                    <a:cubicBezTo>
                      <a:pt x="58" y="64"/>
                      <a:pt x="56" y="62"/>
                      <a:pt x="56" y="60"/>
                    </a:cubicBezTo>
                    <a:cubicBezTo>
                      <a:pt x="56" y="58"/>
                      <a:pt x="58" y="56"/>
                      <a:pt x="60" y="56"/>
                    </a:cubicBezTo>
                    <a:cubicBezTo>
                      <a:pt x="64" y="56"/>
                      <a:pt x="64" y="56"/>
                      <a:pt x="64" y="56"/>
                    </a:cubicBezTo>
                    <a:cubicBezTo>
                      <a:pt x="64" y="8"/>
                      <a:pt x="64" y="8"/>
                      <a:pt x="64" y="8"/>
                    </a:cubicBezTo>
                    <a:cubicBezTo>
                      <a:pt x="89" y="10"/>
                      <a:pt x="110" y="31"/>
                      <a:pt x="112" y="56"/>
                    </a:cubicBezTo>
                    <a:close/>
                    <a:moveTo>
                      <a:pt x="60" y="72"/>
                    </a:moveTo>
                    <a:cubicBezTo>
                      <a:pt x="65" y="72"/>
                      <a:pt x="70" y="69"/>
                      <a:pt x="71" y="64"/>
                    </a:cubicBezTo>
                    <a:cubicBezTo>
                      <a:pt x="88" y="64"/>
                      <a:pt x="88" y="64"/>
                      <a:pt x="88" y="64"/>
                    </a:cubicBezTo>
                    <a:cubicBezTo>
                      <a:pt x="86" y="78"/>
                      <a:pt x="74" y="88"/>
                      <a:pt x="60" y="88"/>
                    </a:cubicBezTo>
                    <a:cubicBezTo>
                      <a:pt x="45" y="88"/>
                      <a:pt x="32" y="75"/>
                      <a:pt x="32" y="60"/>
                    </a:cubicBezTo>
                    <a:cubicBezTo>
                      <a:pt x="32" y="46"/>
                      <a:pt x="42" y="34"/>
                      <a:pt x="56" y="32"/>
                    </a:cubicBezTo>
                    <a:cubicBezTo>
                      <a:pt x="56" y="49"/>
                      <a:pt x="56" y="49"/>
                      <a:pt x="56" y="49"/>
                    </a:cubicBezTo>
                    <a:cubicBezTo>
                      <a:pt x="51" y="50"/>
                      <a:pt x="48" y="55"/>
                      <a:pt x="48" y="60"/>
                    </a:cubicBezTo>
                    <a:cubicBezTo>
                      <a:pt x="48" y="67"/>
                      <a:pt x="53" y="72"/>
                      <a:pt x="60" y="72"/>
                    </a:cubicBezTo>
                    <a:close/>
                    <a:moveTo>
                      <a:pt x="60" y="112"/>
                    </a:moveTo>
                    <a:cubicBezTo>
                      <a:pt x="31" y="112"/>
                      <a:pt x="8" y="89"/>
                      <a:pt x="8" y="60"/>
                    </a:cubicBezTo>
                    <a:cubicBezTo>
                      <a:pt x="8" y="33"/>
                      <a:pt x="29" y="10"/>
                      <a:pt x="56" y="8"/>
                    </a:cubicBezTo>
                    <a:cubicBezTo>
                      <a:pt x="56" y="24"/>
                      <a:pt x="56" y="24"/>
                      <a:pt x="56" y="24"/>
                    </a:cubicBezTo>
                    <a:cubicBezTo>
                      <a:pt x="38" y="26"/>
                      <a:pt x="24" y="42"/>
                      <a:pt x="24" y="60"/>
                    </a:cubicBezTo>
                    <a:cubicBezTo>
                      <a:pt x="24" y="80"/>
                      <a:pt x="40" y="96"/>
                      <a:pt x="60" y="96"/>
                    </a:cubicBezTo>
                    <a:cubicBezTo>
                      <a:pt x="78" y="96"/>
                      <a:pt x="94" y="82"/>
                      <a:pt x="96" y="64"/>
                    </a:cubicBezTo>
                    <a:cubicBezTo>
                      <a:pt x="112" y="64"/>
                      <a:pt x="112" y="64"/>
                      <a:pt x="112" y="64"/>
                    </a:cubicBezTo>
                    <a:cubicBezTo>
                      <a:pt x="110" y="91"/>
                      <a:pt x="87" y="112"/>
                      <a:pt x="60" y="112"/>
                    </a:cubicBezTo>
                    <a:close/>
                    <a:moveTo>
                      <a:pt x="84" y="32"/>
                    </a:moveTo>
                    <a:cubicBezTo>
                      <a:pt x="82" y="32"/>
                      <a:pt x="80" y="34"/>
                      <a:pt x="80" y="36"/>
                    </a:cubicBezTo>
                    <a:cubicBezTo>
                      <a:pt x="80" y="38"/>
                      <a:pt x="82" y="40"/>
                      <a:pt x="84" y="40"/>
                    </a:cubicBezTo>
                    <a:cubicBezTo>
                      <a:pt x="86" y="40"/>
                      <a:pt x="88" y="38"/>
                      <a:pt x="88" y="36"/>
                    </a:cubicBezTo>
                    <a:cubicBezTo>
                      <a:pt x="88" y="34"/>
                      <a:pt x="86" y="32"/>
                      <a:pt x="84" y="32"/>
                    </a:cubicBezTo>
                    <a:close/>
                  </a:path>
                </a:pathLst>
              </a:custGeom>
              <a:solidFill>
                <a:schemeClr val="bg1">
                  <a:lumMod val="65000"/>
                </a:schemeClr>
              </a:solidFill>
              <a:ln>
                <a:solidFill>
                  <a:srgbClr val="F8F8F8"/>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39" name="Title 2"/>
          <p:cNvSpPr txBox="1">
            <a:spLocks/>
          </p:cNvSpPr>
          <p:nvPr/>
        </p:nvSpPr>
        <p:spPr>
          <a:xfrm>
            <a:off x="278013"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1632"/>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Our unique perspective</a:t>
            </a: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962910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bwMode="auto">
          <a:xfrm>
            <a:off x="3307116" y="2560939"/>
            <a:ext cx="2743170" cy="2743170"/>
          </a:xfrm>
          <a:prstGeom prst="ellipse">
            <a:avLst/>
          </a:prstGeom>
          <a:solidFill>
            <a:schemeClr val="accent1"/>
          </a:solidFill>
          <a:ln w="381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rPr>
              <a:t>Microsoft Intelligent Security Graph</a:t>
            </a:r>
          </a:p>
        </p:txBody>
      </p:sp>
      <p:grpSp>
        <p:nvGrpSpPr>
          <p:cNvPr id="15" name="Group 14"/>
          <p:cNvGrpSpPr/>
          <p:nvPr/>
        </p:nvGrpSpPr>
        <p:grpSpPr>
          <a:xfrm>
            <a:off x="780315" y="4117748"/>
            <a:ext cx="2616290" cy="1304208"/>
            <a:chOff x="808037" y="2857189"/>
            <a:chExt cx="4402321" cy="2194536"/>
          </a:xfrm>
        </p:grpSpPr>
        <p:cxnSp>
          <p:nvCxnSpPr>
            <p:cNvPr id="20" name="Straight Arrow Connector 19"/>
            <p:cNvCxnSpPr>
              <a:cxnSpLocks/>
              <a:stCxn id="19" idx="6"/>
            </p:cNvCxnSpPr>
            <p:nvPr/>
          </p:nvCxnSpPr>
          <p:spPr>
            <a:xfrm flipV="1">
              <a:off x="3002573" y="3404108"/>
              <a:ext cx="2207785" cy="550349"/>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808037" y="2857189"/>
              <a:ext cx="2194536" cy="2194536"/>
              <a:chOff x="808037" y="2857189"/>
              <a:chExt cx="2194536" cy="2194536"/>
            </a:xfrm>
          </p:grpSpPr>
          <p:sp>
            <p:nvSpPr>
              <p:cNvPr id="19" name="Oval 18"/>
              <p:cNvSpPr/>
              <p:nvPr/>
            </p:nvSpPr>
            <p:spPr bwMode="auto">
              <a:xfrm>
                <a:off x="808037" y="2857189"/>
                <a:ext cx="2194536" cy="2194536"/>
              </a:xfrm>
              <a:prstGeom prst="ellipse">
                <a:avLst/>
              </a:prstGeom>
              <a:solidFill>
                <a:schemeClr val="accent2">
                  <a:lumMod val="40000"/>
                  <a:lumOff val="6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chemeClr val="tx1"/>
                    </a:solidFill>
                    <a:effectLst/>
                    <a:uLnTx/>
                    <a:uFillTx/>
                  </a:rPr>
                  <a:t>Size</a:t>
                </a:r>
                <a:endParaRPr kumimoji="0" lang="en-US" sz="1100" b="0" i="0" u="none" strike="noStrike" kern="0" cap="none" spc="0" normalizeH="0" baseline="0" noProof="0" dirty="0">
                  <a:ln>
                    <a:noFill/>
                  </a:ln>
                  <a:solidFill>
                    <a:schemeClr val="tx1"/>
                  </a:solidFill>
                  <a:effectLst/>
                  <a:uLnTx/>
                  <a:uFillTx/>
                  <a:latin typeface="+mj-lt"/>
                </a:endParaRPr>
              </a:p>
            </p:txBody>
          </p:sp>
          <p:pic>
            <p:nvPicPr>
              <p:cNvPr id="6" name="Picture 5"/>
              <p:cNvPicPr>
                <a:picLocks noChangeAspect="1"/>
              </p:cNvPicPr>
              <p:nvPr/>
            </p:nvPicPr>
            <p:blipFill>
              <a:blip r:embed="rId3"/>
              <a:stretch>
                <a:fillRect/>
              </a:stretch>
            </p:blipFill>
            <p:spPr>
              <a:xfrm>
                <a:off x="1638786" y="3249037"/>
                <a:ext cx="552587" cy="640080"/>
              </a:xfrm>
              <a:prstGeom prst="rect">
                <a:avLst/>
              </a:prstGeom>
            </p:spPr>
          </p:pic>
        </p:grpSp>
      </p:grpSp>
      <p:grpSp>
        <p:nvGrpSpPr>
          <p:cNvPr id="14" name="Group 13"/>
          <p:cNvGrpSpPr/>
          <p:nvPr/>
        </p:nvGrpSpPr>
        <p:grpSpPr>
          <a:xfrm>
            <a:off x="780315" y="2772878"/>
            <a:ext cx="2526801" cy="1304208"/>
            <a:chOff x="1946689" y="1212849"/>
            <a:chExt cx="4251742" cy="2194536"/>
          </a:xfrm>
        </p:grpSpPr>
        <p:cxnSp>
          <p:nvCxnSpPr>
            <p:cNvPr id="16" name="Straight Arrow Connector 15"/>
            <p:cNvCxnSpPr>
              <a:cxnSpLocks/>
              <a:endCxn id="5" idx="2"/>
            </p:cNvCxnSpPr>
            <p:nvPr/>
          </p:nvCxnSpPr>
          <p:spPr>
            <a:xfrm>
              <a:off x="4141225" y="2724808"/>
              <a:ext cx="2057206" cy="347741"/>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946689" y="1212849"/>
              <a:ext cx="2194536" cy="2194536"/>
              <a:chOff x="1946689" y="1212849"/>
              <a:chExt cx="2194536" cy="2194536"/>
            </a:xfrm>
          </p:grpSpPr>
          <p:sp>
            <p:nvSpPr>
              <p:cNvPr id="18" name="Oval 17"/>
              <p:cNvSpPr/>
              <p:nvPr/>
            </p:nvSpPr>
            <p:spPr bwMode="auto">
              <a:xfrm>
                <a:off x="1946689" y="1212849"/>
                <a:ext cx="2194536" cy="2194536"/>
              </a:xfrm>
              <a:prstGeom prst="ellipse">
                <a:avLst/>
              </a:prstGeom>
              <a:solidFill>
                <a:schemeClr val="accent2">
                  <a:lumMod val="40000"/>
                  <a:lumOff val="6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chemeClr val="tx1"/>
                    </a:solidFill>
                    <a:effectLst/>
                    <a:uLnTx/>
                    <a:uFillTx/>
                  </a:rPr>
                  <a:t>Industry</a:t>
                </a:r>
                <a:endParaRPr kumimoji="0" lang="en-US" sz="1100" b="0" i="0" u="none" strike="noStrike" kern="0" cap="none" spc="0" normalizeH="0" baseline="0" noProof="0" dirty="0">
                  <a:ln>
                    <a:noFill/>
                  </a:ln>
                  <a:solidFill>
                    <a:schemeClr val="tx1"/>
                  </a:solidFill>
                  <a:effectLst/>
                  <a:uLnTx/>
                  <a:uFillTx/>
                  <a:latin typeface="+mj-lt"/>
                </a:endParaRPr>
              </a:p>
            </p:txBody>
          </p:sp>
          <p:pic>
            <p:nvPicPr>
              <p:cNvPr id="29" name="Picture 28"/>
              <p:cNvPicPr>
                <a:picLocks noChangeAspect="1"/>
              </p:cNvPicPr>
              <p:nvPr/>
            </p:nvPicPr>
            <p:blipFill>
              <a:blip r:embed="rId4"/>
              <a:stretch>
                <a:fillRect/>
              </a:stretch>
            </p:blipFill>
            <p:spPr>
              <a:xfrm>
                <a:off x="2676503" y="1632696"/>
                <a:ext cx="734907" cy="640080"/>
              </a:xfrm>
              <a:prstGeom prst="rect">
                <a:avLst/>
              </a:prstGeom>
            </p:spPr>
          </p:pic>
        </p:grpSp>
      </p:grpSp>
      <p:grpSp>
        <p:nvGrpSpPr>
          <p:cNvPr id="30" name="Group 29"/>
          <p:cNvGrpSpPr/>
          <p:nvPr/>
        </p:nvGrpSpPr>
        <p:grpSpPr>
          <a:xfrm>
            <a:off x="1759919" y="4902380"/>
            <a:ext cx="1948925" cy="1395327"/>
            <a:chOff x="1915080" y="4262128"/>
            <a:chExt cx="3279374" cy="2347858"/>
          </a:xfrm>
        </p:grpSpPr>
        <p:cxnSp>
          <p:nvCxnSpPr>
            <p:cNvPr id="22" name="Straight Arrow Connector 21"/>
            <p:cNvCxnSpPr>
              <a:cxnSpLocks/>
              <a:endCxn id="5" idx="3"/>
            </p:cNvCxnSpPr>
            <p:nvPr/>
          </p:nvCxnSpPr>
          <p:spPr>
            <a:xfrm flipV="1">
              <a:off x="3978108" y="4262128"/>
              <a:ext cx="1216346" cy="747835"/>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915080" y="4415450"/>
              <a:ext cx="2194536" cy="2194536"/>
              <a:chOff x="1915080" y="4415450"/>
              <a:chExt cx="2194536" cy="2194536"/>
            </a:xfrm>
          </p:grpSpPr>
          <p:sp>
            <p:nvSpPr>
              <p:cNvPr id="21" name="Oval 20"/>
              <p:cNvSpPr/>
              <p:nvPr/>
            </p:nvSpPr>
            <p:spPr bwMode="auto">
              <a:xfrm>
                <a:off x="1915080" y="4415450"/>
                <a:ext cx="2194536" cy="2194536"/>
              </a:xfrm>
              <a:prstGeom prst="ellipse">
                <a:avLst/>
              </a:prstGeom>
              <a:solidFill>
                <a:schemeClr val="accent2">
                  <a:lumMod val="40000"/>
                  <a:lumOff val="6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chemeClr val="tx1"/>
                    </a:solidFill>
                    <a:effectLst/>
                    <a:uLnTx/>
                    <a:uFillTx/>
                  </a:rPr>
                  <a:t>Geography</a:t>
                </a:r>
                <a:endParaRPr kumimoji="0" lang="en-US" sz="1100" b="0" i="0" u="none" strike="noStrike" kern="0" cap="none" spc="0" normalizeH="0" baseline="0" noProof="0" dirty="0">
                  <a:ln>
                    <a:noFill/>
                  </a:ln>
                  <a:solidFill>
                    <a:schemeClr val="tx1"/>
                  </a:solidFill>
                  <a:effectLst/>
                  <a:uLnTx/>
                  <a:uFillTx/>
                  <a:latin typeface="+mj-lt"/>
                </a:endParaRPr>
              </a:p>
            </p:txBody>
          </p:sp>
          <p:pic>
            <p:nvPicPr>
              <p:cNvPr id="7" name="Picture 6"/>
              <p:cNvPicPr>
                <a:picLocks noChangeAspect="1"/>
              </p:cNvPicPr>
              <p:nvPr/>
            </p:nvPicPr>
            <p:blipFill>
              <a:blip r:embed="rId5"/>
              <a:stretch>
                <a:fillRect/>
              </a:stretch>
            </p:blipFill>
            <p:spPr>
              <a:xfrm>
                <a:off x="2557891" y="4841444"/>
                <a:ext cx="908914" cy="640080"/>
              </a:xfrm>
              <a:prstGeom prst="rect">
                <a:avLst/>
              </a:prstGeom>
            </p:spPr>
          </p:pic>
        </p:grpSp>
      </p:grpSp>
      <p:grpSp>
        <p:nvGrpSpPr>
          <p:cNvPr id="31" name="Group 30"/>
          <p:cNvGrpSpPr/>
          <p:nvPr/>
        </p:nvGrpSpPr>
        <p:grpSpPr>
          <a:xfrm>
            <a:off x="1759919" y="1876038"/>
            <a:ext cx="1689822" cy="1390983"/>
            <a:chOff x="8365427" y="1138168"/>
            <a:chExt cx="2843392" cy="2340548"/>
          </a:xfrm>
        </p:grpSpPr>
        <p:cxnSp>
          <p:nvCxnSpPr>
            <p:cNvPr id="25" name="Straight Arrow Connector 24"/>
            <p:cNvCxnSpPr>
              <a:cxnSpLocks/>
              <a:stCxn id="26" idx="3"/>
            </p:cNvCxnSpPr>
            <p:nvPr/>
          </p:nvCxnSpPr>
          <p:spPr>
            <a:xfrm>
              <a:off x="10238580" y="3011321"/>
              <a:ext cx="970239" cy="467395"/>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8365427" y="1138168"/>
              <a:ext cx="2194536" cy="2194536"/>
              <a:chOff x="8365427" y="1138168"/>
              <a:chExt cx="2194536" cy="2194536"/>
            </a:xfrm>
          </p:grpSpPr>
          <p:sp>
            <p:nvSpPr>
              <p:cNvPr id="26" name="Oval 25"/>
              <p:cNvSpPr/>
              <p:nvPr/>
            </p:nvSpPr>
            <p:spPr bwMode="auto">
              <a:xfrm flipH="1">
                <a:off x="8365427" y="1138168"/>
                <a:ext cx="2194536" cy="2194536"/>
              </a:xfrm>
              <a:prstGeom prst="ellipse">
                <a:avLst/>
              </a:prstGeom>
              <a:solidFill>
                <a:schemeClr val="accent2">
                  <a:lumMod val="40000"/>
                  <a:lumOff val="6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chemeClr val="tx1"/>
                    </a:solidFill>
                    <a:effectLst/>
                    <a:uLnTx/>
                    <a:uFillTx/>
                  </a:rPr>
                  <a:t>Configuration</a:t>
                </a:r>
                <a:endParaRPr kumimoji="0" lang="en-US" sz="1100" b="0" i="0" u="none" strike="noStrike" kern="0" cap="none" spc="0" normalizeH="0" baseline="0" noProof="0" dirty="0">
                  <a:ln>
                    <a:noFill/>
                  </a:ln>
                  <a:solidFill>
                    <a:schemeClr val="tx1"/>
                  </a:solidFill>
                  <a:effectLst/>
                  <a:uLnTx/>
                  <a:uFillTx/>
                  <a:latin typeface="+mj-lt"/>
                </a:endParaRPr>
              </a:p>
            </p:txBody>
          </p:sp>
          <p:pic>
            <p:nvPicPr>
              <p:cNvPr id="8" name="Picture 7"/>
              <p:cNvPicPr>
                <a:picLocks noChangeAspect="1"/>
              </p:cNvPicPr>
              <p:nvPr/>
            </p:nvPicPr>
            <p:blipFill>
              <a:blip r:embed="rId6"/>
              <a:stretch>
                <a:fillRect/>
              </a:stretch>
            </p:blipFill>
            <p:spPr>
              <a:xfrm>
                <a:off x="9199328" y="1555627"/>
                <a:ext cx="526733" cy="640080"/>
              </a:xfrm>
              <a:prstGeom prst="rect">
                <a:avLst/>
              </a:prstGeom>
            </p:spPr>
          </p:pic>
        </p:grpSp>
      </p:grpSp>
      <p:grpSp>
        <p:nvGrpSpPr>
          <p:cNvPr id="32" name="Group 31"/>
          <p:cNvGrpSpPr/>
          <p:nvPr/>
        </p:nvGrpSpPr>
        <p:grpSpPr>
          <a:xfrm>
            <a:off x="2921452" y="1214023"/>
            <a:ext cx="1365264" cy="1346916"/>
            <a:chOff x="9462695" y="2782343"/>
            <a:chExt cx="2297273" cy="2266399"/>
          </a:xfrm>
        </p:grpSpPr>
        <p:cxnSp>
          <p:nvCxnSpPr>
            <p:cNvPr id="24" name="Straight Arrow Connector 23"/>
            <p:cNvCxnSpPr>
              <a:cxnSpLocks/>
              <a:stCxn id="27" idx="3"/>
            </p:cNvCxnSpPr>
            <p:nvPr/>
          </p:nvCxnSpPr>
          <p:spPr>
            <a:xfrm>
              <a:off x="11335849" y="4655496"/>
              <a:ext cx="424119" cy="393246"/>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9462695" y="2782343"/>
              <a:ext cx="2194536" cy="2194536"/>
              <a:chOff x="9462695" y="2782343"/>
              <a:chExt cx="2194536" cy="2194536"/>
            </a:xfrm>
          </p:grpSpPr>
          <p:sp>
            <p:nvSpPr>
              <p:cNvPr id="27" name="Oval 26"/>
              <p:cNvSpPr/>
              <p:nvPr/>
            </p:nvSpPr>
            <p:spPr bwMode="auto">
              <a:xfrm flipH="1">
                <a:off x="9462695" y="2782343"/>
                <a:ext cx="2194536" cy="2194536"/>
              </a:xfrm>
              <a:prstGeom prst="ellipse">
                <a:avLst/>
              </a:prstGeom>
              <a:solidFill>
                <a:schemeClr val="accent2">
                  <a:lumMod val="40000"/>
                  <a:lumOff val="6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chemeClr val="tx1"/>
                    </a:solidFill>
                    <a:effectLst/>
                    <a:uLnTx/>
                    <a:uFillTx/>
                  </a:rPr>
                  <a:t>Role</a:t>
                </a:r>
                <a:endParaRPr kumimoji="0" lang="en-US" sz="1100" b="0" i="0" u="none" strike="noStrike" kern="0" cap="none" spc="0" normalizeH="0" baseline="0" noProof="0" dirty="0">
                  <a:ln>
                    <a:noFill/>
                  </a:ln>
                  <a:solidFill>
                    <a:schemeClr val="tx1"/>
                  </a:solidFill>
                  <a:effectLst/>
                  <a:uLnTx/>
                  <a:uFillTx/>
                  <a:latin typeface="+mj-lt"/>
                </a:endParaRPr>
              </a:p>
            </p:txBody>
          </p:sp>
          <p:pic>
            <p:nvPicPr>
              <p:cNvPr id="9" name="Picture 8"/>
              <p:cNvPicPr>
                <a:picLocks noChangeAspect="1"/>
              </p:cNvPicPr>
              <p:nvPr/>
            </p:nvPicPr>
            <p:blipFill>
              <a:blip r:embed="rId7"/>
              <a:stretch>
                <a:fillRect/>
              </a:stretch>
            </p:blipFill>
            <p:spPr>
              <a:xfrm>
                <a:off x="10304198" y="3154060"/>
                <a:ext cx="517511" cy="640080"/>
              </a:xfrm>
              <a:prstGeom prst="rect">
                <a:avLst/>
              </a:prstGeom>
            </p:spPr>
          </p:pic>
        </p:grpSp>
      </p:grpSp>
      <p:grpSp>
        <p:nvGrpSpPr>
          <p:cNvPr id="33" name="Group 32"/>
          <p:cNvGrpSpPr/>
          <p:nvPr/>
        </p:nvGrpSpPr>
        <p:grpSpPr>
          <a:xfrm>
            <a:off x="2921452" y="5246667"/>
            <a:ext cx="1304208" cy="1637863"/>
            <a:chOff x="8365427" y="3846071"/>
            <a:chExt cx="2194536" cy="2755963"/>
          </a:xfrm>
        </p:grpSpPr>
        <p:cxnSp>
          <p:nvCxnSpPr>
            <p:cNvPr id="23" name="Straight Arrow Connector 22"/>
            <p:cNvCxnSpPr>
              <a:cxnSpLocks/>
            </p:cNvCxnSpPr>
            <p:nvPr/>
          </p:nvCxnSpPr>
          <p:spPr>
            <a:xfrm flipV="1">
              <a:off x="9923308" y="3846071"/>
              <a:ext cx="487118" cy="671275"/>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8365427" y="4407498"/>
              <a:ext cx="2194536" cy="2194536"/>
              <a:chOff x="8365427" y="4407498"/>
              <a:chExt cx="2194536" cy="2194536"/>
            </a:xfrm>
          </p:grpSpPr>
          <p:sp>
            <p:nvSpPr>
              <p:cNvPr id="28" name="Oval 27"/>
              <p:cNvSpPr/>
              <p:nvPr/>
            </p:nvSpPr>
            <p:spPr bwMode="auto">
              <a:xfrm flipH="1">
                <a:off x="8365427" y="4407498"/>
                <a:ext cx="2194536" cy="2194536"/>
              </a:xfrm>
              <a:prstGeom prst="ellipse">
                <a:avLst/>
              </a:prstGeom>
              <a:solidFill>
                <a:schemeClr val="accent2">
                  <a:lumMod val="40000"/>
                  <a:lumOff val="6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chemeClr val="tx1"/>
                  </a:soli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chemeClr val="tx1"/>
                    </a:solidFill>
                    <a:effectLst/>
                    <a:uLnTx/>
                    <a:uFillTx/>
                  </a:rPr>
                  <a:t>Actions</a:t>
                </a:r>
                <a:endParaRPr kumimoji="0" lang="en-US" sz="1100" b="0" i="0" u="none" strike="noStrike" kern="0" cap="none" spc="0" normalizeH="0" baseline="0" noProof="0" dirty="0">
                  <a:ln>
                    <a:noFill/>
                  </a:ln>
                  <a:solidFill>
                    <a:schemeClr val="tx1"/>
                  </a:solidFill>
                  <a:effectLst/>
                  <a:uLnTx/>
                  <a:uFillTx/>
                  <a:latin typeface="+mj-lt"/>
                </a:endParaRPr>
              </a:p>
            </p:txBody>
          </p:sp>
          <p:pic>
            <p:nvPicPr>
              <p:cNvPr id="10" name="Picture 9"/>
              <p:cNvPicPr>
                <a:picLocks noChangeAspect="1"/>
              </p:cNvPicPr>
              <p:nvPr/>
            </p:nvPicPr>
            <p:blipFill>
              <a:blip r:embed="rId8"/>
              <a:stretch>
                <a:fillRect/>
              </a:stretch>
            </p:blipFill>
            <p:spPr>
              <a:xfrm>
                <a:off x="9002082" y="4902198"/>
                <a:ext cx="921223" cy="457200"/>
              </a:xfrm>
              <a:prstGeom prst="rect">
                <a:avLst/>
              </a:prstGeom>
            </p:spPr>
          </p:pic>
        </p:grpSp>
      </p:grpSp>
      <p:grpSp>
        <p:nvGrpSpPr>
          <p:cNvPr id="54" name="Group 53"/>
          <p:cNvGrpSpPr/>
          <p:nvPr/>
        </p:nvGrpSpPr>
        <p:grpSpPr>
          <a:xfrm>
            <a:off x="6050286" y="1595779"/>
            <a:ext cx="5879509" cy="4667291"/>
            <a:chOff x="6050286" y="1595779"/>
            <a:chExt cx="5879509" cy="4667291"/>
          </a:xfrm>
        </p:grpSpPr>
        <p:pic>
          <p:nvPicPr>
            <p:cNvPr id="50" name="Picture 49"/>
            <p:cNvPicPr>
              <a:picLocks noChangeAspect="1"/>
            </p:cNvPicPr>
            <p:nvPr/>
          </p:nvPicPr>
          <p:blipFill>
            <a:blip r:embed="rId9"/>
            <a:stretch>
              <a:fillRect/>
            </a:stretch>
          </p:blipFill>
          <p:spPr>
            <a:xfrm>
              <a:off x="6833456" y="1595779"/>
              <a:ext cx="5096339" cy="4667291"/>
            </a:xfrm>
            <a:prstGeom prst="rect">
              <a:avLst/>
            </a:prstGeom>
          </p:spPr>
        </p:pic>
        <p:cxnSp>
          <p:nvCxnSpPr>
            <p:cNvPr id="51" name="Straight Arrow Connector 50"/>
            <p:cNvCxnSpPr>
              <a:cxnSpLocks/>
              <a:stCxn id="5" idx="6"/>
              <a:endCxn id="50" idx="1"/>
            </p:cNvCxnSpPr>
            <p:nvPr/>
          </p:nvCxnSpPr>
          <p:spPr>
            <a:xfrm flipV="1">
              <a:off x="6050286" y="3929425"/>
              <a:ext cx="783170" cy="3099"/>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9" name="Title 2"/>
          <p:cNvSpPr txBox="1">
            <a:spLocks/>
          </p:cNvSpPr>
          <p:nvPr/>
        </p:nvSpPr>
        <p:spPr>
          <a:xfrm>
            <a:off x="278013"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1632"/>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mn-ea"/>
                <a:cs typeface="Segoe UI Semibold" charset="0"/>
              </a:rPr>
              <a:t>Profile customized recommendations</a:t>
            </a: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171657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up)">
                                      <p:cBhvr>
                                        <p:cTn id="13" dur="500"/>
                                        <p:tgtEl>
                                          <p:spTgt spid="32"/>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par>
                          <p:cTn id="30" fill="hold">
                            <p:stCondLst>
                              <p:cond delay="3000"/>
                            </p:stCondLst>
                            <p:childTnLst>
                              <p:par>
                                <p:cTn id="31" presetID="22" presetClass="entr" presetSubtype="4"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5" name="Straight Connector 124"/>
          <p:cNvCxnSpPr>
            <a:cxnSpLocks/>
            <a:stCxn id="119" idx="0"/>
          </p:cNvCxnSpPr>
          <p:nvPr/>
        </p:nvCxnSpPr>
        <p:spPr>
          <a:xfrm flipH="1" flipV="1">
            <a:off x="6191845" y="4160525"/>
            <a:ext cx="284250" cy="1200359"/>
          </a:xfrm>
          <a:prstGeom prst="line">
            <a:avLst/>
          </a:prstGeom>
        </p:spPr>
        <p:style>
          <a:lnRef idx="1">
            <a:schemeClr val="accent1"/>
          </a:lnRef>
          <a:fillRef idx="0">
            <a:schemeClr val="accent1"/>
          </a:fillRef>
          <a:effectRef idx="0">
            <a:schemeClr val="accent1"/>
          </a:effectRef>
          <a:fontRef idx="minor">
            <a:schemeClr val="tx1"/>
          </a:fontRef>
        </p:style>
      </p:cxnSp>
      <p:sp>
        <p:nvSpPr>
          <p:cNvPr id="5" name="Oval 4"/>
          <p:cNvSpPr/>
          <p:nvPr/>
        </p:nvSpPr>
        <p:spPr>
          <a:xfrm rot="900000">
            <a:off x="5495034" y="2982557"/>
            <a:ext cx="1200210" cy="1190979"/>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 name="Oval 5"/>
          <p:cNvSpPr/>
          <p:nvPr/>
        </p:nvSpPr>
        <p:spPr>
          <a:xfrm rot="900000">
            <a:off x="4671814" y="1863901"/>
            <a:ext cx="727259" cy="72166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 name="Oval 6"/>
          <p:cNvSpPr/>
          <p:nvPr/>
        </p:nvSpPr>
        <p:spPr>
          <a:xfrm>
            <a:off x="6135148" y="1808507"/>
            <a:ext cx="727259" cy="721665"/>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 name="Oval 7"/>
          <p:cNvSpPr/>
          <p:nvPr/>
        </p:nvSpPr>
        <p:spPr>
          <a:xfrm>
            <a:off x="7545251" y="2360912"/>
            <a:ext cx="727259" cy="72166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9" name="Oval 8"/>
          <p:cNvSpPr/>
          <p:nvPr/>
        </p:nvSpPr>
        <p:spPr>
          <a:xfrm>
            <a:off x="7746824" y="3661140"/>
            <a:ext cx="727259" cy="721665"/>
          </a:xfrm>
          <a:prstGeom prst="ellipse">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0" name="Oval 9"/>
          <p:cNvSpPr/>
          <p:nvPr/>
        </p:nvSpPr>
        <p:spPr>
          <a:xfrm>
            <a:off x="6817992" y="4709581"/>
            <a:ext cx="727259" cy="72166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1" name="Oval 10"/>
          <p:cNvSpPr/>
          <p:nvPr/>
        </p:nvSpPr>
        <p:spPr>
          <a:xfrm>
            <a:off x="5198686" y="4723430"/>
            <a:ext cx="727259" cy="721665"/>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2" name="Oval 11"/>
          <p:cNvSpPr/>
          <p:nvPr/>
        </p:nvSpPr>
        <p:spPr>
          <a:xfrm>
            <a:off x="3783475" y="4021972"/>
            <a:ext cx="727259" cy="72166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13" name="Oval 12"/>
          <p:cNvSpPr/>
          <p:nvPr/>
        </p:nvSpPr>
        <p:spPr>
          <a:xfrm>
            <a:off x="3783474" y="2721744"/>
            <a:ext cx="727259" cy="72166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cxnSp>
        <p:nvCxnSpPr>
          <p:cNvPr id="15" name="Straight Connector 14"/>
          <p:cNvCxnSpPr>
            <a:stCxn id="6" idx="5"/>
            <a:endCxn id="5" idx="1"/>
          </p:cNvCxnSpPr>
          <p:nvPr/>
        </p:nvCxnSpPr>
        <p:spPr>
          <a:xfrm>
            <a:off x="5217770" y="2537736"/>
            <a:ext cx="576473" cy="523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stCxn id="13" idx="6"/>
            <a:endCxn id="5" idx="2"/>
          </p:cNvCxnSpPr>
          <p:nvPr/>
        </p:nvCxnSpPr>
        <p:spPr>
          <a:xfrm>
            <a:off x="4510734" y="3082578"/>
            <a:ext cx="1004749" cy="340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12" idx="6"/>
            <a:endCxn id="5" idx="3"/>
          </p:cNvCxnSpPr>
          <p:nvPr/>
        </p:nvCxnSpPr>
        <p:spPr>
          <a:xfrm flipV="1">
            <a:off x="4510735" y="3874946"/>
            <a:ext cx="1065543" cy="507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a:stCxn id="11" idx="7"/>
            <a:endCxn id="5" idx="4"/>
          </p:cNvCxnSpPr>
          <p:nvPr/>
        </p:nvCxnSpPr>
        <p:spPr>
          <a:xfrm flipV="1">
            <a:off x="5819440" y="4153244"/>
            <a:ext cx="121575" cy="675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a:stCxn id="10" idx="1"/>
            <a:endCxn id="5" idx="5"/>
          </p:cNvCxnSpPr>
          <p:nvPr/>
        </p:nvCxnSpPr>
        <p:spPr>
          <a:xfrm flipH="1" flipV="1">
            <a:off x="6396038" y="4094599"/>
            <a:ext cx="528460" cy="7206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a:stCxn id="9" idx="2"/>
            <a:endCxn id="5" idx="6"/>
          </p:cNvCxnSpPr>
          <p:nvPr/>
        </p:nvCxnSpPr>
        <p:spPr>
          <a:xfrm flipH="1" flipV="1">
            <a:off x="6674795" y="3733365"/>
            <a:ext cx="1072029" cy="2886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a:stCxn id="8" idx="2"/>
            <a:endCxn id="5" idx="7"/>
          </p:cNvCxnSpPr>
          <p:nvPr/>
        </p:nvCxnSpPr>
        <p:spPr>
          <a:xfrm flipH="1">
            <a:off x="6614001" y="2721745"/>
            <a:ext cx="931251" cy="559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a:stCxn id="7" idx="4"/>
            <a:endCxn id="5" idx="0"/>
          </p:cNvCxnSpPr>
          <p:nvPr/>
        </p:nvCxnSpPr>
        <p:spPr>
          <a:xfrm flipH="1">
            <a:off x="6249264" y="2530172"/>
            <a:ext cx="249515" cy="472676"/>
          </a:xfrm>
          <a:prstGeom prst="line">
            <a:avLst/>
          </a:prstGeom>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7507410" y="1726110"/>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5" name="Oval 54"/>
          <p:cNvSpPr/>
          <p:nvPr/>
        </p:nvSpPr>
        <p:spPr>
          <a:xfrm>
            <a:off x="3387053" y="1902030"/>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6" name="Oval 55"/>
          <p:cNvSpPr/>
          <p:nvPr/>
        </p:nvSpPr>
        <p:spPr>
          <a:xfrm>
            <a:off x="2123585" y="1540769"/>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7" name="Oval 56"/>
          <p:cNvSpPr/>
          <p:nvPr/>
        </p:nvSpPr>
        <p:spPr>
          <a:xfrm>
            <a:off x="2742050" y="2007772"/>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8" name="Oval 57"/>
          <p:cNvSpPr/>
          <p:nvPr/>
        </p:nvSpPr>
        <p:spPr>
          <a:xfrm>
            <a:off x="8464351" y="1485201"/>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59" name="Oval 58"/>
          <p:cNvSpPr/>
          <p:nvPr/>
        </p:nvSpPr>
        <p:spPr>
          <a:xfrm>
            <a:off x="8598256" y="2318313"/>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0" name="Oval 59"/>
          <p:cNvSpPr/>
          <p:nvPr/>
        </p:nvSpPr>
        <p:spPr>
          <a:xfrm>
            <a:off x="9291838" y="1863901"/>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1" name="Oval 60"/>
          <p:cNvSpPr/>
          <p:nvPr/>
        </p:nvSpPr>
        <p:spPr>
          <a:xfrm>
            <a:off x="10088459" y="1902030"/>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2" name="Oval 61"/>
          <p:cNvSpPr/>
          <p:nvPr/>
        </p:nvSpPr>
        <p:spPr>
          <a:xfrm>
            <a:off x="8331100" y="3306464"/>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3" name="Oval 62"/>
          <p:cNvSpPr/>
          <p:nvPr/>
        </p:nvSpPr>
        <p:spPr>
          <a:xfrm>
            <a:off x="8422228" y="4836283"/>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4" name="Oval 63"/>
          <p:cNvSpPr/>
          <p:nvPr/>
        </p:nvSpPr>
        <p:spPr>
          <a:xfrm>
            <a:off x="9291838" y="3521781"/>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5" name="Oval 64"/>
          <p:cNvSpPr/>
          <p:nvPr/>
        </p:nvSpPr>
        <p:spPr>
          <a:xfrm>
            <a:off x="9440106" y="4582069"/>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6" name="Oval 65"/>
          <p:cNvSpPr/>
          <p:nvPr/>
        </p:nvSpPr>
        <p:spPr>
          <a:xfrm>
            <a:off x="9925277" y="4908846"/>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8" name="Oval 67"/>
          <p:cNvSpPr/>
          <p:nvPr/>
        </p:nvSpPr>
        <p:spPr>
          <a:xfrm>
            <a:off x="3303831" y="4814610"/>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69" name="Oval 68"/>
          <p:cNvSpPr/>
          <p:nvPr/>
        </p:nvSpPr>
        <p:spPr>
          <a:xfrm>
            <a:off x="2729851" y="3061279"/>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0" name="Oval 69"/>
          <p:cNvSpPr/>
          <p:nvPr/>
        </p:nvSpPr>
        <p:spPr>
          <a:xfrm>
            <a:off x="2325250" y="4836283"/>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71" name="Oval 70"/>
          <p:cNvSpPr/>
          <p:nvPr/>
        </p:nvSpPr>
        <p:spPr>
          <a:xfrm>
            <a:off x="2168553" y="4128875"/>
            <a:ext cx="326364" cy="323133"/>
          </a:xfrm>
          <a:prstGeom prst="ellips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cxnSp>
        <p:nvCxnSpPr>
          <p:cNvPr id="74" name="Straight Connector 73"/>
          <p:cNvCxnSpPr>
            <a:stCxn id="56" idx="5"/>
            <a:endCxn id="57" idx="1"/>
          </p:cNvCxnSpPr>
          <p:nvPr/>
        </p:nvCxnSpPr>
        <p:spPr>
          <a:xfrm>
            <a:off x="2402156" y="1816579"/>
            <a:ext cx="387690" cy="2385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cxnSpLocks/>
            <a:stCxn id="55" idx="2"/>
            <a:endCxn id="57" idx="6"/>
          </p:cNvCxnSpPr>
          <p:nvPr/>
        </p:nvCxnSpPr>
        <p:spPr>
          <a:xfrm flipH="1">
            <a:off x="3068416" y="2063596"/>
            <a:ext cx="318636" cy="1057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cxnSpLocks/>
            <a:stCxn id="55" idx="6"/>
            <a:endCxn id="6" idx="2"/>
          </p:cNvCxnSpPr>
          <p:nvPr/>
        </p:nvCxnSpPr>
        <p:spPr>
          <a:xfrm>
            <a:off x="3713417" y="2063597"/>
            <a:ext cx="970787" cy="6702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cxnSpLocks/>
            <a:stCxn id="55" idx="4"/>
            <a:endCxn id="69" idx="0"/>
          </p:cNvCxnSpPr>
          <p:nvPr/>
        </p:nvCxnSpPr>
        <p:spPr>
          <a:xfrm flipH="1">
            <a:off x="2893033" y="2225163"/>
            <a:ext cx="657202" cy="8361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stCxn id="13" idx="2"/>
            <a:endCxn id="69" idx="6"/>
          </p:cNvCxnSpPr>
          <p:nvPr/>
        </p:nvCxnSpPr>
        <p:spPr>
          <a:xfrm flipH="1">
            <a:off x="3056215" y="3082576"/>
            <a:ext cx="727259" cy="14027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cxnSpLocks/>
            <a:stCxn id="6" idx="3"/>
            <a:endCxn id="69" idx="7"/>
          </p:cNvCxnSpPr>
          <p:nvPr/>
        </p:nvCxnSpPr>
        <p:spPr>
          <a:xfrm flipH="1">
            <a:off x="3008420" y="2404637"/>
            <a:ext cx="1712622" cy="70396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cxnSpLocks/>
            <a:stCxn id="71" idx="0"/>
            <a:endCxn id="69" idx="3"/>
          </p:cNvCxnSpPr>
          <p:nvPr/>
        </p:nvCxnSpPr>
        <p:spPr>
          <a:xfrm flipV="1">
            <a:off x="2331735" y="3337091"/>
            <a:ext cx="445911" cy="79178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cxnSpLocks/>
            <a:stCxn id="71" idx="4"/>
            <a:endCxn id="70" idx="0"/>
          </p:cNvCxnSpPr>
          <p:nvPr/>
        </p:nvCxnSpPr>
        <p:spPr>
          <a:xfrm>
            <a:off x="2331735" y="4452007"/>
            <a:ext cx="156696" cy="38427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cxnSpLocks/>
            <a:stCxn id="68" idx="3"/>
            <a:endCxn id="70" idx="5"/>
          </p:cNvCxnSpPr>
          <p:nvPr/>
        </p:nvCxnSpPr>
        <p:spPr>
          <a:xfrm flipH="1">
            <a:off x="2603818" y="5090421"/>
            <a:ext cx="747808" cy="216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cxnSpLocks/>
            <a:stCxn id="12" idx="3"/>
            <a:endCxn id="68" idx="7"/>
          </p:cNvCxnSpPr>
          <p:nvPr/>
        </p:nvCxnSpPr>
        <p:spPr>
          <a:xfrm flipH="1">
            <a:off x="3582401" y="4637950"/>
            <a:ext cx="307580" cy="22398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cxnSpLocks/>
            <a:stCxn id="68" idx="0"/>
            <a:endCxn id="69" idx="4"/>
          </p:cNvCxnSpPr>
          <p:nvPr/>
        </p:nvCxnSpPr>
        <p:spPr>
          <a:xfrm flipH="1" flipV="1">
            <a:off x="2893034" y="3384413"/>
            <a:ext cx="573980" cy="143019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cxnSpLocks/>
            <a:stCxn id="9" idx="4"/>
            <a:endCxn id="63" idx="1"/>
          </p:cNvCxnSpPr>
          <p:nvPr/>
        </p:nvCxnSpPr>
        <p:spPr>
          <a:xfrm>
            <a:off x="8110454" y="4382804"/>
            <a:ext cx="359568" cy="50080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cxnSpLocks/>
            <a:stCxn id="10" idx="6"/>
            <a:endCxn id="63" idx="2"/>
          </p:cNvCxnSpPr>
          <p:nvPr/>
        </p:nvCxnSpPr>
        <p:spPr>
          <a:xfrm flipV="1">
            <a:off x="7545252" y="4997851"/>
            <a:ext cx="876977" cy="7256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cxnSpLocks/>
            <a:stCxn id="65" idx="3"/>
            <a:endCxn id="63" idx="6"/>
          </p:cNvCxnSpPr>
          <p:nvPr/>
        </p:nvCxnSpPr>
        <p:spPr>
          <a:xfrm flipH="1">
            <a:off x="8748593" y="4857880"/>
            <a:ext cx="739308" cy="13997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cxnSpLocks/>
            <a:stCxn id="65" idx="5"/>
            <a:endCxn id="66" idx="1"/>
          </p:cNvCxnSpPr>
          <p:nvPr/>
        </p:nvCxnSpPr>
        <p:spPr>
          <a:xfrm>
            <a:off x="9718677" y="4857880"/>
            <a:ext cx="254397" cy="9828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cxnSpLocks/>
            <a:stCxn id="64" idx="4"/>
            <a:endCxn id="65" idx="0"/>
          </p:cNvCxnSpPr>
          <p:nvPr/>
        </p:nvCxnSpPr>
        <p:spPr>
          <a:xfrm>
            <a:off x="9455020" y="3844914"/>
            <a:ext cx="148268" cy="73715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cxnSpLocks/>
            <a:stCxn id="62" idx="6"/>
            <a:endCxn id="64" idx="2"/>
          </p:cNvCxnSpPr>
          <p:nvPr/>
        </p:nvCxnSpPr>
        <p:spPr>
          <a:xfrm>
            <a:off x="8657464" y="3468031"/>
            <a:ext cx="634373" cy="21531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cxnSpLocks/>
            <a:stCxn id="62" idx="3"/>
            <a:endCxn id="9" idx="7"/>
          </p:cNvCxnSpPr>
          <p:nvPr/>
        </p:nvCxnSpPr>
        <p:spPr>
          <a:xfrm flipH="1">
            <a:off x="8367578" y="3582274"/>
            <a:ext cx="11317" cy="18455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cxnSpLocks/>
            <a:stCxn id="59" idx="3"/>
            <a:endCxn id="62" idx="0"/>
          </p:cNvCxnSpPr>
          <p:nvPr/>
        </p:nvCxnSpPr>
        <p:spPr>
          <a:xfrm flipH="1">
            <a:off x="8494282" y="2594123"/>
            <a:ext cx="151769" cy="71233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cxnSpLocks/>
            <a:stCxn id="59" idx="2"/>
            <a:endCxn id="8" idx="7"/>
          </p:cNvCxnSpPr>
          <p:nvPr/>
        </p:nvCxnSpPr>
        <p:spPr>
          <a:xfrm flipH="1" flipV="1">
            <a:off x="8166004" y="2466597"/>
            <a:ext cx="432251" cy="1328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cxnSpLocks/>
            <a:stCxn id="8" idx="1"/>
            <a:endCxn id="54" idx="4"/>
          </p:cNvCxnSpPr>
          <p:nvPr/>
        </p:nvCxnSpPr>
        <p:spPr>
          <a:xfrm flipV="1">
            <a:off x="7651756" y="2049242"/>
            <a:ext cx="18837" cy="41735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cxnSpLocks/>
            <a:stCxn id="54" idx="7"/>
            <a:endCxn id="58" idx="2"/>
          </p:cNvCxnSpPr>
          <p:nvPr/>
        </p:nvCxnSpPr>
        <p:spPr>
          <a:xfrm flipV="1">
            <a:off x="7785978" y="1646768"/>
            <a:ext cx="678371" cy="12666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cxnSpLocks/>
            <a:stCxn id="59" idx="0"/>
            <a:endCxn id="58" idx="4"/>
          </p:cNvCxnSpPr>
          <p:nvPr/>
        </p:nvCxnSpPr>
        <p:spPr>
          <a:xfrm flipH="1" flipV="1">
            <a:off x="8627532" y="1808334"/>
            <a:ext cx="133906" cy="509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cxnSpLocks/>
            <a:stCxn id="59" idx="7"/>
            <a:endCxn id="60" idx="3"/>
          </p:cNvCxnSpPr>
          <p:nvPr/>
        </p:nvCxnSpPr>
        <p:spPr>
          <a:xfrm flipV="1">
            <a:off x="8876826" y="2139713"/>
            <a:ext cx="462807" cy="22592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cxnSpLocks/>
            <a:stCxn id="61" idx="2"/>
            <a:endCxn id="60" idx="6"/>
          </p:cNvCxnSpPr>
          <p:nvPr/>
        </p:nvCxnSpPr>
        <p:spPr>
          <a:xfrm flipH="1" flipV="1">
            <a:off x="9618202" y="2025467"/>
            <a:ext cx="470257" cy="381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cxnSpLocks/>
            <a:stCxn id="61" idx="4"/>
            <a:endCxn id="64" idx="7"/>
          </p:cNvCxnSpPr>
          <p:nvPr/>
        </p:nvCxnSpPr>
        <p:spPr>
          <a:xfrm flipH="1">
            <a:off x="9570406" y="2225163"/>
            <a:ext cx="681235" cy="13439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cxnSpLocks/>
            <a:stCxn id="60" idx="4"/>
            <a:endCxn id="64" idx="0"/>
          </p:cNvCxnSpPr>
          <p:nvPr/>
        </p:nvCxnSpPr>
        <p:spPr>
          <a:xfrm>
            <a:off x="9455019" y="2187033"/>
            <a:ext cx="0" cy="13347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cxnSpLocks/>
            <a:endCxn id="57" idx="3"/>
          </p:cNvCxnSpPr>
          <p:nvPr/>
        </p:nvCxnSpPr>
        <p:spPr>
          <a:xfrm flipV="1">
            <a:off x="1967818" y="2283583"/>
            <a:ext cx="822027" cy="51603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cxnSpLocks/>
            <a:endCxn id="71" idx="1"/>
          </p:cNvCxnSpPr>
          <p:nvPr/>
        </p:nvCxnSpPr>
        <p:spPr>
          <a:xfrm>
            <a:off x="2026572" y="4021971"/>
            <a:ext cx="189776" cy="1542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cxnSpLocks/>
            <a:endCxn id="70" idx="3"/>
          </p:cNvCxnSpPr>
          <p:nvPr/>
        </p:nvCxnSpPr>
        <p:spPr>
          <a:xfrm flipV="1">
            <a:off x="2033903" y="5112095"/>
            <a:ext cx="339140" cy="39070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cxnSpLocks/>
            <a:stCxn id="55" idx="7"/>
          </p:cNvCxnSpPr>
          <p:nvPr/>
        </p:nvCxnSpPr>
        <p:spPr>
          <a:xfrm flipV="1">
            <a:off x="3665622" y="1576173"/>
            <a:ext cx="199109" cy="37317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cxnSpLocks/>
            <a:stCxn id="56" idx="6"/>
          </p:cNvCxnSpPr>
          <p:nvPr/>
        </p:nvCxnSpPr>
        <p:spPr>
          <a:xfrm flipV="1">
            <a:off x="2449950" y="1519326"/>
            <a:ext cx="645002" cy="18300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a:cxnSpLocks/>
            <a:endCxn id="55" idx="6"/>
          </p:cNvCxnSpPr>
          <p:nvPr/>
        </p:nvCxnSpPr>
        <p:spPr>
          <a:xfrm flipH="1">
            <a:off x="3713417" y="1540768"/>
            <a:ext cx="945073" cy="52282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a:cxnSpLocks/>
            <a:endCxn id="6" idx="7"/>
          </p:cNvCxnSpPr>
          <p:nvPr/>
        </p:nvCxnSpPr>
        <p:spPr>
          <a:xfrm flipH="1">
            <a:off x="5349843" y="1555492"/>
            <a:ext cx="591173" cy="4893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cxnSpLocks/>
            <a:endCxn id="6" idx="1"/>
          </p:cNvCxnSpPr>
          <p:nvPr/>
        </p:nvCxnSpPr>
        <p:spPr>
          <a:xfrm flipH="1">
            <a:off x="4853118" y="1576172"/>
            <a:ext cx="37958" cy="3355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cxnSpLocks/>
          </p:cNvCxnSpPr>
          <p:nvPr/>
        </p:nvCxnSpPr>
        <p:spPr>
          <a:xfrm flipH="1" flipV="1">
            <a:off x="6218237" y="1491730"/>
            <a:ext cx="137793" cy="3721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cxnSpLocks/>
            <a:stCxn id="54" idx="1"/>
          </p:cNvCxnSpPr>
          <p:nvPr/>
        </p:nvCxnSpPr>
        <p:spPr>
          <a:xfrm flipH="1" flipV="1">
            <a:off x="7370964" y="1547459"/>
            <a:ext cx="184240" cy="2259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cxnSpLocks/>
            <a:stCxn id="54" idx="7"/>
          </p:cNvCxnSpPr>
          <p:nvPr/>
        </p:nvCxnSpPr>
        <p:spPr>
          <a:xfrm flipV="1">
            <a:off x="7785978" y="1547459"/>
            <a:ext cx="122901" cy="2259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cxnSpLocks/>
            <a:stCxn id="60" idx="1"/>
          </p:cNvCxnSpPr>
          <p:nvPr/>
        </p:nvCxnSpPr>
        <p:spPr>
          <a:xfrm flipH="1" flipV="1">
            <a:off x="9291840" y="1576174"/>
            <a:ext cx="47794" cy="3350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cxnSpLocks/>
            <a:stCxn id="60" idx="7"/>
          </p:cNvCxnSpPr>
          <p:nvPr/>
        </p:nvCxnSpPr>
        <p:spPr>
          <a:xfrm flipV="1">
            <a:off x="9570407" y="1519143"/>
            <a:ext cx="196063" cy="3920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cxnSpLocks/>
            <a:stCxn id="64" idx="6"/>
          </p:cNvCxnSpPr>
          <p:nvPr/>
        </p:nvCxnSpPr>
        <p:spPr>
          <a:xfrm flipV="1">
            <a:off x="9618202" y="3629597"/>
            <a:ext cx="854045" cy="5375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cxnSpLocks/>
            <a:stCxn id="66" idx="0"/>
          </p:cNvCxnSpPr>
          <p:nvPr/>
        </p:nvCxnSpPr>
        <p:spPr>
          <a:xfrm flipV="1">
            <a:off x="10088459" y="4491178"/>
            <a:ext cx="321989" cy="4176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cxnSpLocks/>
            <a:stCxn id="66" idx="4"/>
          </p:cNvCxnSpPr>
          <p:nvPr/>
        </p:nvCxnSpPr>
        <p:spPr>
          <a:xfrm>
            <a:off x="10088459" y="5231978"/>
            <a:ext cx="43419" cy="27081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cxnSpLocks/>
            <a:stCxn id="65" idx="4"/>
          </p:cNvCxnSpPr>
          <p:nvPr/>
        </p:nvCxnSpPr>
        <p:spPr>
          <a:xfrm flipH="1">
            <a:off x="9225302" y="4905202"/>
            <a:ext cx="377986" cy="52604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cxnSpLocks/>
            <a:stCxn id="63" idx="5"/>
          </p:cNvCxnSpPr>
          <p:nvPr/>
        </p:nvCxnSpPr>
        <p:spPr>
          <a:xfrm>
            <a:off x="8700797" y="5112094"/>
            <a:ext cx="357459" cy="3664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cxnSpLocks/>
            <a:stCxn id="63" idx="3"/>
          </p:cNvCxnSpPr>
          <p:nvPr/>
        </p:nvCxnSpPr>
        <p:spPr>
          <a:xfrm flipH="1">
            <a:off x="8135418" y="5112094"/>
            <a:ext cx="334604" cy="3664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a:cxnSpLocks/>
            <a:stCxn id="11" idx="5"/>
          </p:cNvCxnSpPr>
          <p:nvPr/>
        </p:nvCxnSpPr>
        <p:spPr>
          <a:xfrm>
            <a:off x="5819440" y="5339408"/>
            <a:ext cx="398797" cy="16338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a:cxnSpLocks/>
            <a:endCxn id="128" idx="7"/>
          </p:cNvCxnSpPr>
          <p:nvPr/>
        </p:nvCxnSpPr>
        <p:spPr>
          <a:xfrm flipH="1">
            <a:off x="4412685" y="5231978"/>
            <a:ext cx="805084" cy="24623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cxnSpLocks/>
            <a:stCxn id="68" idx="5"/>
            <a:endCxn id="128" idx="1"/>
          </p:cNvCxnSpPr>
          <p:nvPr/>
        </p:nvCxnSpPr>
        <p:spPr>
          <a:xfrm>
            <a:off x="3582402" y="5090420"/>
            <a:ext cx="402532" cy="38779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25" name="Picture 2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280" y="3075474"/>
            <a:ext cx="635900" cy="635900"/>
          </a:xfrm>
          <a:prstGeom prst="rect">
            <a:avLst/>
          </a:prstGeom>
        </p:spPr>
      </p:pic>
      <p:sp>
        <p:nvSpPr>
          <p:cNvPr id="226" name="TextBox 225"/>
          <p:cNvSpPr txBox="1"/>
          <p:nvPr/>
        </p:nvSpPr>
        <p:spPr>
          <a:xfrm>
            <a:off x="5789282" y="3669118"/>
            <a:ext cx="765180" cy="350280"/>
          </a:xfrm>
          <a:prstGeom prst="rect">
            <a:avLst/>
          </a:prstGeom>
          <a:noFill/>
        </p:spPr>
        <p:txBody>
          <a:bodyPr wrap="square" rtlCol="0">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err="1">
                <a:ln>
                  <a:noFill/>
                </a:ln>
                <a:solidFill>
                  <a:schemeClr val="bg1"/>
                </a:solidFill>
                <a:effectLst/>
                <a:uLnTx/>
                <a:uFillTx/>
                <a:latin typeface="Segoe UI" panose="020B0502040204020203" pitchFamily="34" charset="0"/>
                <a:cs typeface="Segoe UI" panose="020B0502040204020203" pitchFamily="34" charset="0"/>
              </a:rPr>
              <a:t>Gopi</a:t>
            </a:r>
            <a:endParaRPr kumimoji="0" lang="en-US" sz="1632"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pic>
        <p:nvPicPr>
          <p:cNvPr id="227" name="Picture 2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222" y="2446261"/>
            <a:ext cx="428233" cy="428233"/>
          </a:xfrm>
          <a:prstGeom prst="rect">
            <a:avLst/>
          </a:prstGeom>
        </p:spPr>
      </p:pic>
      <p:sp>
        <p:nvSpPr>
          <p:cNvPr id="228" name="TextBox 227"/>
          <p:cNvSpPr txBox="1"/>
          <p:nvPr/>
        </p:nvSpPr>
        <p:spPr>
          <a:xfrm>
            <a:off x="7644067" y="2834606"/>
            <a:ext cx="765180" cy="270247"/>
          </a:xfrm>
          <a:prstGeom prst="rect">
            <a:avLst/>
          </a:prstGeom>
          <a:noFill/>
        </p:spPr>
        <p:txBody>
          <a:bodyPr wrap="square" rtlCol="0">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1122"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Linda</a:t>
            </a:r>
          </a:p>
        </p:txBody>
      </p:sp>
      <p:sp>
        <p:nvSpPr>
          <p:cNvPr id="229" name="TextBox 228"/>
          <p:cNvSpPr txBox="1"/>
          <p:nvPr/>
        </p:nvSpPr>
        <p:spPr>
          <a:xfrm rot="19800000">
            <a:off x="6716560" y="2971483"/>
            <a:ext cx="737214" cy="222186"/>
          </a:xfrm>
          <a:prstGeom prst="rect">
            <a:avLst/>
          </a:prstGeom>
          <a:noFill/>
        </p:spPr>
        <p:txBody>
          <a:bodyPr wrap="square" rtlCol="0">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816"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Manager</a:t>
            </a:r>
          </a:p>
        </p:txBody>
      </p:sp>
      <p:pic>
        <p:nvPicPr>
          <p:cNvPr id="235" name="Picture 2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8504" y="4871767"/>
            <a:ext cx="466235" cy="466235"/>
          </a:xfrm>
          <a:prstGeom prst="rect">
            <a:avLst/>
          </a:prstGeom>
        </p:spPr>
      </p:pic>
      <p:pic>
        <p:nvPicPr>
          <p:cNvPr id="236" name="Picture 2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7323" y="4160525"/>
            <a:ext cx="466235" cy="466235"/>
          </a:xfrm>
          <a:prstGeom prst="rect">
            <a:avLst/>
          </a:prstGeom>
        </p:spPr>
      </p:pic>
      <p:pic>
        <p:nvPicPr>
          <p:cNvPr id="237" name="Picture 2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249" y="2858135"/>
            <a:ext cx="466235" cy="466235"/>
          </a:xfrm>
          <a:prstGeom prst="rect">
            <a:avLst/>
          </a:prstGeom>
        </p:spPr>
      </p:pic>
      <p:pic>
        <p:nvPicPr>
          <p:cNvPr id="238" name="Picture 2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0671" y="3739517"/>
            <a:ext cx="466235" cy="466235"/>
          </a:xfrm>
          <a:prstGeom prst="rect">
            <a:avLst/>
          </a:prstGeom>
        </p:spPr>
      </p:pic>
      <p:pic>
        <p:nvPicPr>
          <p:cNvPr id="239" name="Picture 2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9048" y="1883610"/>
            <a:ext cx="466235" cy="466235"/>
          </a:xfrm>
          <a:prstGeom prst="rect">
            <a:avLst/>
          </a:prstGeom>
        </p:spPr>
      </p:pic>
      <p:sp>
        <p:nvSpPr>
          <p:cNvPr id="240" name="TextBox 239"/>
          <p:cNvSpPr txBox="1"/>
          <p:nvPr/>
        </p:nvSpPr>
        <p:spPr>
          <a:xfrm rot="900000">
            <a:off x="6986282" y="3916856"/>
            <a:ext cx="737214" cy="222186"/>
          </a:xfrm>
          <a:prstGeom prst="rect">
            <a:avLst/>
          </a:prstGeom>
          <a:noFill/>
        </p:spPr>
        <p:txBody>
          <a:bodyPr wrap="square" rtlCol="0">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816"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Edited</a:t>
            </a:r>
          </a:p>
        </p:txBody>
      </p:sp>
      <p:sp>
        <p:nvSpPr>
          <p:cNvPr id="241" name="TextBox 240"/>
          <p:cNvSpPr txBox="1"/>
          <p:nvPr/>
        </p:nvSpPr>
        <p:spPr>
          <a:xfrm rot="3210236">
            <a:off x="6287088" y="4504358"/>
            <a:ext cx="737214" cy="222186"/>
          </a:xfrm>
          <a:prstGeom prst="rect">
            <a:avLst/>
          </a:prstGeom>
          <a:noFill/>
        </p:spPr>
        <p:txBody>
          <a:bodyPr wrap="square" rtlCol="0">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816"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Received</a:t>
            </a:r>
          </a:p>
        </p:txBody>
      </p:sp>
      <p:sp>
        <p:nvSpPr>
          <p:cNvPr id="242" name="TextBox 241"/>
          <p:cNvSpPr txBox="1"/>
          <p:nvPr/>
        </p:nvSpPr>
        <p:spPr>
          <a:xfrm rot="19847135">
            <a:off x="4747727" y="4095969"/>
            <a:ext cx="737214" cy="222186"/>
          </a:xfrm>
          <a:prstGeom prst="rect">
            <a:avLst/>
          </a:prstGeom>
          <a:noFill/>
        </p:spPr>
        <p:txBody>
          <a:bodyPr wrap="square" rtlCol="0">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816"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Forwarded</a:t>
            </a:r>
          </a:p>
        </p:txBody>
      </p:sp>
      <p:sp>
        <p:nvSpPr>
          <p:cNvPr id="243" name="TextBox 242"/>
          <p:cNvSpPr txBox="1"/>
          <p:nvPr/>
        </p:nvSpPr>
        <p:spPr>
          <a:xfrm rot="900000">
            <a:off x="4752136" y="3299630"/>
            <a:ext cx="737214" cy="222186"/>
          </a:xfrm>
          <a:prstGeom prst="rect">
            <a:avLst/>
          </a:prstGeom>
          <a:noFill/>
        </p:spPr>
        <p:txBody>
          <a:bodyPr wrap="square" rtlCol="0">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816"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Read</a:t>
            </a:r>
          </a:p>
        </p:txBody>
      </p:sp>
      <p:pic>
        <p:nvPicPr>
          <p:cNvPr id="103" name="Picture 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962" y="4823476"/>
            <a:ext cx="466235" cy="466235"/>
          </a:xfrm>
          <a:prstGeom prst="rect">
            <a:avLst/>
          </a:prstGeom>
        </p:spPr>
      </p:pic>
      <p:pic>
        <p:nvPicPr>
          <p:cNvPr id="104" name="Picture 10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4934" y="2006114"/>
            <a:ext cx="466235" cy="466235"/>
          </a:xfrm>
          <a:prstGeom prst="rect">
            <a:avLst/>
          </a:prstGeom>
        </p:spPr>
      </p:pic>
      <p:sp>
        <p:nvSpPr>
          <p:cNvPr id="106" name="TextBox 105"/>
          <p:cNvSpPr txBox="1"/>
          <p:nvPr/>
        </p:nvSpPr>
        <p:spPr>
          <a:xfrm rot="16665370">
            <a:off x="5635174" y="4236452"/>
            <a:ext cx="737214" cy="222186"/>
          </a:xfrm>
          <a:prstGeom prst="rect">
            <a:avLst/>
          </a:prstGeom>
          <a:noFill/>
        </p:spPr>
        <p:txBody>
          <a:bodyPr wrap="square" rtlCol="0">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816"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Read</a:t>
            </a:r>
          </a:p>
        </p:txBody>
      </p:sp>
      <p:sp>
        <p:nvSpPr>
          <p:cNvPr id="107" name="TextBox 106"/>
          <p:cNvSpPr txBox="1"/>
          <p:nvPr/>
        </p:nvSpPr>
        <p:spPr>
          <a:xfrm rot="2580959">
            <a:off x="5124809" y="2809775"/>
            <a:ext cx="737214" cy="222186"/>
          </a:xfrm>
          <a:prstGeom prst="rect">
            <a:avLst/>
          </a:prstGeom>
          <a:noFill/>
        </p:spPr>
        <p:txBody>
          <a:bodyPr wrap="square" rtlCol="0">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816"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Changed</a:t>
            </a:r>
          </a:p>
        </p:txBody>
      </p:sp>
      <p:sp>
        <p:nvSpPr>
          <p:cNvPr id="109" name="TextBox 108"/>
          <p:cNvSpPr txBox="1"/>
          <p:nvPr/>
        </p:nvSpPr>
        <p:spPr>
          <a:xfrm rot="17928165">
            <a:off x="6000396" y="2479878"/>
            <a:ext cx="737214" cy="222186"/>
          </a:xfrm>
          <a:prstGeom prst="rect">
            <a:avLst/>
          </a:prstGeom>
          <a:noFill/>
        </p:spPr>
        <p:txBody>
          <a:bodyPr wrap="square" rtlCol="0">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816"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Read</a:t>
            </a:r>
          </a:p>
        </p:txBody>
      </p:sp>
      <p:sp>
        <p:nvSpPr>
          <p:cNvPr id="4" name="Rectangle 3"/>
          <p:cNvSpPr/>
          <p:nvPr/>
        </p:nvSpPr>
        <p:spPr>
          <a:xfrm>
            <a:off x="5320365" y="5181900"/>
            <a:ext cx="503810" cy="254226"/>
          </a:xfrm>
          <a:prstGeom prst="rect">
            <a:avLst/>
          </a:prstGeom>
        </p:spPr>
        <p:txBody>
          <a:bodyPr wrap="none">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Phish</a:t>
            </a:r>
            <a:endParaRPr kumimoji="0" lang="en-US" sz="1020" b="0" i="0" u="none" strike="noStrike" kern="0" cap="none" spc="0" normalizeH="0" baseline="0" noProof="0" dirty="0">
              <a:ln>
                <a:noFill/>
              </a:ln>
              <a:solidFill>
                <a:sysClr val="windowText" lastClr="000000"/>
              </a:solidFill>
              <a:effectLst/>
              <a:uLnTx/>
              <a:uFillTx/>
            </a:endParaRPr>
          </a:p>
        </p:txBody>
      </p:sp>
      <p:sp>
        <p:nvSpPr>
          <p:cNvPr id="112" name="Rectangle 111"/>
          <p:cNvSpPr/>
          <p:nvPr/>
        </p:nvSpPr>
        <p:spPr>
          <a:xfrm>
            <a:off x="7765542" y="4119099"/>
            <a:ext cx="706510" cy="254226"/>
          </a:xfrm>
          <a:prstGeom prst="rect">
            <a:avLst/>
          </a:prstGeom>
        </p:spPr>
        <p:txBody>
          <a:bodyPr wrap="none">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Sensitive</a:t>
            </a:r>
            <a:endParaRPr kumimoji="0" lang="en-US" sz="1020" b="0" i="0" u="none" strike="noStrike" kern="0" cap="none" spc="0" normalizeH="0" baseline="0" noProof="0" dirty="0">
              <a:ln>
                <a:noFill/>
              </a:ln>
              <a:solidFill>
                <a:sysClr val="windowText" lastClr="000000"/>
              </a:solidFill>
              <a:effectLst/>
              <a:uLnTx/>
              <a:uFillTx/>
            </a:endParaRPr>
          </a:p>
        </p:txBody>
      </p:sp>
      <p:sp>
        <p:nvSpPr>
          <p:cNvPr id="14" name="Rectangle 13"/>
          <p:cNvSpPr/>
          <p:nvPr/>
        </p:nvSpPr>
        <p:spPr>
          <a:xfrm>
            <a:off x="6170010" y="2252398"/>
            <a:ext cx="690163" cy="254226"/>
          </a:xfrm>
          <a:prstGeom prst="rect">
            <a:avLst/>
          </a:prstGeom>
        </p:spPr>
        <p:txBody>
          <a:bodyPr wrap="none">
            <a:sp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Malware</a:t>
            </a:r>
            <a:endParaRPr kumimoji="0" lang="en-US" sz="1020" b="0" i="0" u="none" strike="noStrike" kern="0" cap="none" spc="0" normalizeH="0" baseline="0" noProof="0" dirty="0">
              <a:ln>
                <a:noFill/>
              </a:ln>
              <a:solidFill>
                <a:sysClr val="windowText" lastClr="000000"/>
              </a:solidFill>
              <a:effectLst/>
              <a:uLnTx/>
              <a:uFillTx/>
            </a:endParaRPr>
          </a:p>
        </p:txBody>
      </p:sp>
      <p:sp>
        <p:nvSpPr>
          <p:cNvPr id="16" name="Rectangle 15"/>
          <p:cNvSpPr/>
          <p:nvPr/>
        </p:nvSpPr>
        <p:spPr>
          <a:xfrm>
            <a:off x="6511127" y="3344725"/>
            <a:ext cx="951958" cy="163897"/>
          </a:xfrm>
          <a:prstGeom prst="rect">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Finance</a:t>
            </a:r>
          </a:p>
        </p:txBody>
      </p:sp>
      <p:sp>
        <p:nvSpPr>
          <p:cNvPr id="113" name="Rectangle 112"/>
          <p:cNvSpPr/>
          <p:nvPr/>
        </p:nvSpPr>
        <p:spPr>
          <a:xfrm>
            <a:off x="6515805" y="3546532"/>
            <a:ext cx="951958" cy="163897"/>
          </a:xfrm>
          <a:prstGeom prst="rect">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Important</a:t>
            </a:r>
          </a:p>
        </p:txBody>
      </p:sp>
      <p:sp>
        <p:nvSpPr>
          <p:cNvPr id="115" name="Rectangle 114"/>
          <p:cNvSpPr/>
          <p:nvPr/>
        </p:nvSpPr>
        <p:spPr>
          <a:xfrm>
            <a:off x="6718634" y="2027219"/>
            <a:ext cx="625593" cy="149597"/>
          </a:xfrm>
          <a:prstGeom prst="rect">
            <a:avLst/>
          </a:prstGeom>
          <a:solidFill>
            <a:srgbClr val="FF7C80"/>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err="1">
                <a:ln>
                  <a:noFill/>
                </a:ln>
                <a:solidFill>
                  <a:sysClr val="windowText" lastClr="000000"/>
                </a:solidFill>
                <a:effectLst/>
                <a:uLnTx/>
                <a:uFillTx/>
                <a:latin typeface="Segoe UI" panose="020B0502040204020203" pitchFamily="34" charset="0"/>
                <a:cs typeface="Segoe UI" panose="020B0502040204020203" pitchFamily="34" charset="0"/>
              </a:rPr>
              <a:t>Locky</a:t>
            </a:r>
            <a:endParaRPr kumimoji="0" lang="en-US" sz="102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sp>
        <p:nvSpPr>
          <p:cNvPr id="116" name="Rectangle 115"/>
          <p:cNvSpPr/>
          <p:nvPr/>
        </p:nvSpPr>
        <p:spPr>
          <a:xfrm>
            <a:off x="5789518" y="5023966"/>
            <a:ext cx="702108" cy="184964"/>
          </a:xfrm>
          <a:prstGeom prst="rect">
            <a:avLst/>
          </a:prstGeom>
          <a:solidFill>
            <a:srgbClr val="FF7C80"/>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Targeted</a:t>
            </a:r>
          </a:p>
        </p:txBody>
      </p:sp>
      <p:sp>
        <p:nvSpPr>
          <p:cNvPr id="118" name="Rectangle 117"/>
          <p:cNvSpPr/>
          <p:nvPr/>
        </p:nvSpPr>
        <p:spPr>
          <a:xfrm>
            <a:off x="8343257" y="3882480"/>
            <a:ext cx="882044" cy="180448"/>
          </a:xfrm>
          <a:prstGeom prst="rect">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Credit cards</a:t>
            </a:r>
          </a:p>
        </p:txBody>
      </p:sp>
      <p:sp>
        <p:nvSpPr>
          <p:cNvPr id="119" name="Oval 118"/>
          <p:cNvSpPr/>
          <p:nvPr/>
        </p:nvSpPr>
        <p:spPr>
          <a:xfrm>
            <a:off x="6170009" y="5360886"/>
            <a:ext cx="612171" cy="606109"/>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9916" y="5455613"/>
            <a:ext cx="468718" cy="468718"/>
          </a:xfrm>
          <a:prstGeom prst="rect">
            <a:avLst/>
          </a:prstGeom>
        </p:spPr>
      </p:pic>
      <p:sp>
        <p:nvSpPr>
          <p:cNvPr id="121" name="Rectangle 120"/>
          <p:cNvSpPr/>
          <p:nvPr/>
        </p:nvSpPr>
        <p:spPr>
          <a:xfrm>
            <a:off x="6700699" y="5583200"/>
            <a:ext cx="702108" cy="184964"/>
          </a:xfrm>
          <a:prstGeom prst="rect">
            <a:avLst/>
          </a:prstGeom>
          <a:solidFill>
            <a:srgbClr val="FF7C80"/>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Infected</a:t>
            </a:r>
          </a:p>
        </p:txBody>
      </p:sp>
      <p:sp>
        <p:nvSpPr>
          <p:cNvPr id="122" name="Rectangle 121"/>
          <p:cNvSpPr/>
          <p:nvPr/>
        </p:nvSpPr>
        <p:spPr>
          <a:xfrm>
            <a:off x="6510186" y="3758004"/>
            <a:ext cx="949130" cy="151636"/>
          </a:xfrm>
          <a:prstGeom prst="rect">
            <a:avLst/>
          </a:prstGeom>
          <a:solidFill>
            <a:srgbClr val="FF7C80"/>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Infected</a:t>
            </a: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4230" y="3750618"/>
            <a:ext cx="447750" cy="447750"/>
          </a:xfrm>
          <a:prstGeom prst="rect">
            <a:avLst/>
          </a:prstGeom>
        </p:spPr>
      </p:pic>
      <p:sp>
        <p:nvSpPr>
          <p:cNvPr id="128" name="Oval 127"/>
          <p:cNvSpPr/>
          <p:nvPr/>
        </p:nvSpPr>
        <p:spPr>
          <a:xfrm>
            <a:off x="3896343" y="5390501"/>
            <a:ext cx="604935" cy="598944"/>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41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9480" y="5458096"/>
            <a:ext cx="466235" cy="466235"/>
          </a:xfrm>
          <a:prstGeom prst="rect">
            <a:avLst/>
          </a:prstGeom>
        </p:spPr>
      </p:pic>
      <p:sp>
        <p:nvSpPr>
          <p:cNvPr id="124" name="Title 2"/>
          <p:cNvSpPr txBox="1">
            <a:spLocks/>
          </p:cNvSpPr>
          <p:nvPr/>
        </p:nvSpPr>
        <p:spPr>
          <a:xfrm>
            <a:off x="278013"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1632"/>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Evolving threat recommendations</a:t>
            </a: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4165348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dirty="0"/>
          </a:p>
        </p:txBody>
      </p:sp>
      <p:sp>
        <p:nvSpPr>
          <p:cNvPr id="18" name="Title 2"/>
          <p:cNvSpPr txBox="1">
            <a:spLocks/>
          </p:cNvSpPr>
          <p:nvPr/>
        </p:nvSpPr>
        <p:spPr>
          <a:xfrm>
            <a:off x="278013"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1632"/>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Security and Compliance Center</a:t>
            </a:r>
            <a:br>
              <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grpSp>
        <p:nvGrpSpPr>
          <p:cNvPr id="17" name="Group 16"/>
          <p:cNvGrpSpPr/>
          <p:nvPr/>
        </p:nvGrpSpPr>
        <p:grpSpPr>
          <a:xfrm>
            <a:off x="759531" y="2021371"/>
            <a:ext cx="10832639" cy="4198801"/>
            <a:chOff x="66929" y="1988364"/>
            <a:chExt cx="10621198" cy="4116845"/>
          </a:xfrm>
        </p:grpSpPr>
        <p:cxnSp>
          <p:nvCxnSpPr>
            <p:cNvPr id="19" name="Straight Connector 18"/>
            <p:cNvCxnSpPr>
              <a:cxnSpLocks/>
            </p:cNvCxnSpPr>
            <p:nvPr/>
          </p:nvCxnSpPr>
          <p:spPr>
            <a:xfrm>
              <a:off x="225079" y="4787660"/>
              <a:ext cx="10445796" cy="0"/>
            </a:xfrm>
            <a:prstGeom prst="line">
              <a:avLst/>
            </a:prstGeom>
            <a:noFill/>
            <a:ln w="57150" cap="flat" cmpd="sng" algn="ctr">
              <a:solidFill>
                <a:sysClr val="windowText" lastClr="000000"/>
              </a:solidFill>
              <a:prstDash val="solid"/>
              <a:miter lim="800000"/>
            </a:ln>
            <a:effectLst/>
          </p:spPr>
        </p:cxnSp>
        <p:cxnSp>
          <p:nvCxnSpPr>
            <p:cNvPr id="20" name="Straight Connector 19"/>
            <p:cNvCxnSpPr>
              <a:cxnSpLocks/>
            </p:cNvCxnSpPr>
            <p:nvPr/>
          </p:nvCxnSpPr>
          <p:spPr>
            <a:xfrm>
              <a:off x="225079" y="3266536"/>
              <a:ext cx="10445796" cy="0"/>
            </a:xfrm>
            <a:prstGeom prst="line">
              <a:avLst/>
            </a:prstGeom>
            <a:noFill/>
            <a:ln w="57150" cap="flat" cmpd="sng" algn="ctr">
              <a:solidFill>
                <a:sysClr val="windowText" lastClr="000000"/>
              </a:solidFill>
              <a:prstDash val="solid"/>
              <a:miter lim="800000"/>
            </a:ln>
            <a:effectLst/>
          </p:spPr>
        </p:cxnSp>
        <p:sp>
          <p:nvSpPr>
            <p:cNvPr id="21" name="Rectangle 20"/>
            <p:cNvSpPr/>
            <p:nvPr/>
          </p:nvSpPr>
          <p:spPr>
            <a:xfrm>
              <a:off x="1526875" y="4994696"/>
              <a:ext cx="868315" cy="603847"/>
            </a:xfrm>
            <a:prstGeom prst="rect">
              <a:avLst/>
            </a:prstGeom>
            <a:solidFill>
              <a:srgbClr val="44546A">
                <a:tint val="95000"/>
                <a:satMod val="170000"/>
              </a:srgbClr>
            </a:solidFill>
            <a:ln>
              <a:noFill/>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prstClr val="white"/>
                  </a:solidFill>
                  <a:effectLst/>
                  <a:uLnTx/>
                  <a:uFillTx/>
                  <a:latin typeface="Calibri Light" panose="020F0302020204030204"/>
                </a:rPr>
                <a:t>Encryption</a:t>
              </a:r>
            </a:p>
          </p:txBody>
        </p:sp>
        <p:sp>
          <p:nvSpPr>
            <p:cNvPr id="22" name="Rectangle 21"/>
            <p:cNvSpPr/>
            <p:nvPr/>
          </p:nvSpPr>
          <p:spPr>
            <a:xfrm>
              <a:off x="3438182" y="4994695"/>
              <a:ext cx="983003" cy="603847"/>
            </a:xfrm>
            <a:prstGeom prst="rect">
              <a:avLst/>
            </a:prstGeom>
            <a:solidFill>
              <a:srgbClr val="44546A">
                <a:tint val="95000"/>
                <a:satMod val="170000"/>
              </a:srgbClr>
            </a:solidFill>
            <a:ln>
              <a:noFill/>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prstClr val="white"/>
                  </a:solidFill>
                  <a:effectLst/>
                  <a:uLnTx/>
                  <a:uFillTx/>
                  <a:latin typeface="Calibri Light" panose="020F0302020204030204"/>
                </a:rPr>
                <a:t>Classification</a:t>
              </a:r>
            </a:p>
          </p:txBody>
        </p:sp>
        <p:sp>
          <p:nvSpPr>
            <p:cNvPr id="23" name="Rectangle 22"/>
            <p:cNvSpPr/>
            <p:nvPr/>
          </p:nvSpPr>
          <p:spPr>
            <a:xfrm>
              <a:off x="2461261" y="4994695"/>
              <a:ext cx="923026" cy="603847"/>
            </a:xfrm>
            <a:prstGeom prst="rect">
              <a:avLst/>
            </a:prstGeom>
            <a:solidFill>
              <a:srgbClr val="44546A">
                <a:tint val="95000"/>
                <a:satMod val="170000"/>
              </a:srgbClr>
            </a:solidFill>
            <a:ln>
              <a:noFill/>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prstClr val="white"/>
                  </a:solidFill>
                  <a:effectLst/>
                  <a:uLnTx/>
                  <a:uFillTx/>
                  <a:latin typeface="Calibri Light" panose="020F0302020204030204"/>
                </a:rPr>
                <a:t>Anti-Spam/Anti-Phishing</a:t>
              </a:r>
              <a:endParaRPr kumimoji="0" lang="en-US" sz="1224" b="0" i="0" u="none" strike="noStrike" kern="0" cap="none" spc="0" normalizeH="0" baseline="0" noProof="0" dirty="0">
                <a:ln>
                  <a:noFill/>
                </a:ln>
                <a:solidFill>
                  <a:prstClr val="white"/>
                </a:solidFill>
                <a:effectLst/>
                <a:uLnTx/>
                <a:uFillTx/>
                <a:latin typeface="Calibri" panose="020F0502020204030204"/>
              </a:endParaRPr>
            </a:p>
          </p:txBody>
        </p:sp>
        <p:sp>
          <p:nvSpPr>
            <p:cNvPr id="24" name="Rectangle 23"/>
            <p:cNvSpPr/>
            <p:nvPr/>
          </p:nvSpPr>
          <p:spPr>
            <a:xfrm>
              <a:off x="4468261" y="4994695"/>
              <a:ext cx="681467" cy="603847"/>
            </a:xfrm>
            <a:prstGeom prst="rect">
              <a:avLst/>
            </a:prstGeom>
            <a:solidFill>
              <a:srgbClr val="44546A">
                <a:tint val="95000"/>
                <a:satMod val="170000"/>
              </a:srgbClr>
            </a:solidFill>
            <a:ln>
              <a:noFill/>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prstClr val="white"/>
                  </a:solidFill>
                  <a:effectLst/>
                  <a:uLnTx/>
                  <a:uFillTx/>
                  <a:latin typeface="Calibri Light" panose="020F0302020204030204"/>
                </a:rPr>
                <a:t>MDM</a:t>
              </a:r>
            </a:p>
          </p:txBody>
        </p:sp>
        <p:sp>
          <p:nvSpPr>
            <p:cNvPr id="25" name="Rectangle 24"/>
            <p:cNvSpPr/>
            <p:nvPr/>
          </p:nvSpPr>
          <p:spPr>
            <a:xfrm>
              <a:off x="5200635" y="4994695"/>
              <a:ext cx="923026" cy="603847"/>
            </a:xfrm>
            <a:prstGeom prst="rect">
              <a:avLst/>
            </a:prstGeom>
            <a:solidFill>
              <a:srgbClr val="44546A">
                <a:tint val="95000"/>
                <a:satMod val="170000"/>
              </a:srgbClr>
            </a:solidFill>
            <a:ln>
              <a:noFill/>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prstClr val="white"/>
                  </a:solidFill>
                  <a:effectLst/>
                  <a:uLnTx/>
                  <a:uFillTx/>
                  <a:latin typeface="Calibri Light" panose="020F0302020204030204"/>
                </a:rPr>
                <a:t>Policy Engine</a:t>
              </a:r>
            </a:p>
          </p:txBody>
        </p:sp>
        <p:sp>
          <p:nvSpPr>
            <p:cNvPr id="26" name="Rectangle 25"/>
            <p:cNvSpPr/>
            <p:nvPr/>
          </p:nvSpPr>
          <p:spPr>
            <a:xfrm>
              <a:off x="6209459" y="4994695"/>
              <a:ext cx="923026" cy="603847"/>
            </a:xfrm>
            <a:prstGeom prst="rect">
              <a:avLst/>
            </a:prstGeom>
            <a:solidFill>
              <a:srgbClr val="44546A">
                <a:tint val="95000"/>
                <a:satMod val="170000"/>
              </a:srgbClr>
            </a:solidFill>
            <a:ln>
              <a:noFill/>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prstClr val="white"/>
                  </a:solidFill>
                  <a:effectLst/>
                  <a:uLnTx/>
                  <a:uFillTx/>
                  <a:latin typeface="Calibri Light" panose="020F0302020204030204"/>
                </a:rPr>
                <a:t>Audit Stream</a:t>
              </a:r>
            </a:p>
          </p:txBody>
        </p:sp>
        <p:sp>
          <p:nvSpPr>
            <p:cNvPr id="27" name="Rectangle 26"/>
            <p:cNvSpPr/>
            <p:nvPr/>
          </p:nvSpPr>
          <p:spPr>
            <a:xfrm>
              <a:off x="7175758" y="4994694"/>
              <a:ext cx="923026" cy="603847"/>
            </a:xfrm>
            <a:prstGeom prst="rect">
              <a:avLst/>
            </a:prstGeom>
            <a:solidFill>
              <a:srgbClr val="44546A">
                <a:tint val="95000"/>
                <a:satMod val="170000"/>
              </a:srgbClr>
            </a:solidFill>
            <a:ln>
              <a:noFill/>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prstClr val="white"/>
                  </a:solidFill>
                  <a:effectLst/>
                  <a:uLnTx/>
                  <a:uFillTx/>
                  <a:latin typeface="Calibri Light" panose="020F0302020204030204"/>
                </a:rPr>
                <a:t>Indexing and Search</a:t>
              </a:r>
            </a:p>
          </p:txBody>
        </p:sp>
        <p:sp>
          <p:nvSpPr>
            <p:cNvPr id="28" name="Rectangle 27"/>
            <p:cNvSpPr/>
            <p:nvPr/>
          </p:nvSpPr>
          <p:spPr>
            <a:xfrm>
              <a:off x="9067351" y="4994694"/>
              <a:ext cx="665005" cy="603847"/>
            </a:xfrm>
            <a:prstGeom prst="rect">
              <a:avLst/>
            </a:prstGeom>
            <a:solidFill>
              <a:srgbClr val="44546A">
                <a:tint val="95000"/>
                <a:satMod val="170000"/>
              </a:srgbClr>
            </a:solidFill>
            <a:ln>
              <a:noFill/>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prstClr val="white"/>
                  </a:solidFill>
                  <a:effectLst/>
                  <a:uLnTx/>
                  <a:uFillTx/>
                  <a:latin typeface="Calibri Light" panose="020F0302020204030204"/>
                </a:rPr>
                <a:t>Alerting</a:t>
              </a:r>
            </a:p>
          </p:txBody>
        </p:sp>
        <p:sp>
          <p:nvSpPr>
            <p:cNvPr id="29" name="Rectangle 28"/>
            <p:cNvSpPr/>
            <p:nvPr/>
          </p:nvSpPr>
          <p:spPr>
            <a:xfrm>
              <a:off x="1526877" y="3418353"/>
              <a:ext cx="1835474" cy="1260619"/>
            </a:xfrm>
            <a:prstGeom prst="rect">
              <a:avLst/>
            </a:prstGeom>
            <a:solidFill>
              <a:srgbClr val="ED7D31"/>
            </a:solidFill>
            <a:ln w="19050" cap="flat" cmpd="sng" algn="ctr">
              <a:solidFill>
                <a:sysClr val="window" lastClr="FFFFFF"/>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40" b="0" i="0" u="none" strike="noStrike" kern="0" cap="none" spc="0" normalizeH="0" baseline="0" noProof="0" dirty="0">
                  <a:ln>
                    <a:noFill/>
                  </a:ln>
                  <a:solidFill>
                    <a:prstClr val="white"/>
                  </a:solidFill>
                  <a:effectLst/>
                  <a:uLnTx/>
                  <a:uFillTx/>
                  <a:latin typeface="Calibri Light" panose="020F0302020204030204"/>
                </a:rPr>
                <a:t>Data Loss Prevention (DLP)</a:t>
              </a:r>
            </a:p>
          </p:txBody>
        </p:sp>
        <p:sp>
          <p:nvSpPr>
            <p:cNvPr id="30" name="Rectangle 29"/>
            <p:cNvSpPr/>
            <p:nvPr/>
          </p:nvSpPr>
          <p:spPr>
            <a:xfrm>
              <a:off x="9063435" y="3418353"/>
              <a:ext cx="1624692" cy="1260619"/>
            </a:xfrm>
            <a:prstGeom prst="rect">
              <a:avLst/>
            </a:prstGeom>
            <a:solidFill>
              <a:srgbClr val="ED7D31"/>
            </a:solidFill>
            <a:ln w="19050" cap="flat" cmpd="sng" algn="ctr">
              <a:solidFill>
                <a:sysClr val="window" lastClr="FFFFFF"/>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40" b="0" i="0" u="none" strike="noStrike" kern="0" cap="none" spc="0" normalizeH="0" baseline="0" noProof="0" dirty="0">
                  <a:ln>
                    <a:noFill/>
                  </a:ln>
                  <a:solidFill>
                    <a:prstClr val="white"/>
                  </a:solidFill>
                  <a:effectLst/>
                  <a:uLnTx/>
                  <a:uFillTx/>
                  <a:latin typeface="Calibri Light" panose="020F0302020204030204"/>
                </a:rPr>
                <a:t>Information Governance</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40" b="0" i="0" u="none" strike="noStrike" kern="0" cap="none" spc="0" normalizeH="0" baseline="0" noProof="0" dirty="0">
                  <a:ln>
                    <a:noFill/>
                  </a:ln>
                  <a:solidFill>
                    <a:prstClr val="white"/>
                  </a:solidFill>
                  <a:effectLst/>
                  <a:uLnTx/>
                  <a:uFillTx/>
                  <a:latin typeface="Calibri Light" panose="020F0302020204030204"/>
                </a:rPr>
                <a:t>(IG)</a:t>
              </a:r>
            </a:p>
          </p:txBody>
        </p:sp>
        <p:sp>
          <p:nvSpPr>
            <p:cNvPr id="33" name="Rectangle 32"/>
            <p:cNvSpPr/>
            <p:nvPr/>
          </p:nvSpPr>
          <p:spPr>
            <a:xfrm>
              <a:off x="5388824" y="3425819"/>
              <a:ext cx="1941237" cy="1260619"/>
            </a:xfrm>
            <a:prstGeom prst="rect">
              <a:avLst/>
            </a:prstGeom>
            <a:solidFill>
              <a:srgbClr val="ED7D31"/>
            </a:solidFill>
            <a:ln w="19050" cap="flat" cmpd="sng" algn="ctr">
              <a:solidFill>
                <a:sysClr val="window" lastClr="FFFFFF"/>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40" b="0" i="0" u="none" strike="noStrike" kern="0" cap="none" spc="0" normalizeH="0" baseline="0" noProof="0" dirty="0">
                  <a:ln>
                    <a:noFill/>
                  </a:ln>
                  <a:solidFill>
                    <a:prstClr val="white"/>
                  </a:solidFill>
                  <a:effectLst/>
                  <a:uLnTx/>
                  <a:uFillTx/>
                  <a:latin typeface="Calibri Light" panose="020F0302020204030204"/>
                </a:rPr>
                <a:t>Threat Intelligence</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40" b="0" i="0" u="none" strike="noStrike" kern="0" cap="none" spc="0" normalizeH="0" baseline="0" noProof="0" dirty="0">
                  <a:ln>
                    <a:noFill/>
                  </a:ln>
                  <a:solidFill>
                    <a:prstClr val="white"/>
                  </a:solidFill>
                  <a:effectLst/>
                  <a:uLnTx/>
                  <a:uFillTx/>
                  <a:latin typeface="Calibri Light" panose="020F0302020204030204"/>
                </a:rPr>
                <a:t>(TI)</a:t>
              </a:r>
            </a:p>
          </p:txBody>
        </p:sp>
        <p:sp>
          <p:nvSpPr>
            <p:cNvPr id="34" name="Rectangle 33"/>
            <p:cNvSpPr/>
            <p:nvPr/>
          </p:nvSpPr>
          <p:spPr>
            <a:xfrm>
              <a:off x="1526874" y="1988364"/>
              <a:ext cx="1302589" cy="111054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prstClr val="white"/>
                  </a:solidFill>
                  <a:effectLst/>
                  <a:uLnTx/>
                  <a:uFillTx/>
                  <a:latin typeface="Calibri Light" panose="020F0302020204030204"/>
                </a:rPr>
                <a:t>Office 365 Security and Compliance Center</a:t>
              </a:r>
              <a:br>
                <a:rPr kumimoji="0" lang="en-US" sz="1428" b="0" i="0" u="none" strike="noStrike" kern="0" cap="none" spc="0" normalizeH="0" baseline="0" noProof="0" dirty="0">
                  <a:ln>
                    <a:noFill/>
                  </a:ln>
                  <a:solidFill>
                    <a:prstClr val="white"/>
                  </a:solidFill>
                  <a:effectLst/>
                  <a:uLnTx/>
                  <a:uFillTx/>
                  <a:latin typeface="Calibri Light" panose="020F0302020204030204"/>
                </a:rPr>
              </a:br>
              <a:r>
                <a:rPr kumimoji="0" lang="en-US" sz="1122" b="0" i="0" u="none" strike="noStrike" kern="0" cap="none" spc="0" normalizeH="0" baseline="0" noProof="0" dirty="0">
                  <a:ln>
                    <a:noFill/>
                  </a:ln>
                  <a:solidFill>
                    <a:prstClr val="white"/>
                  </a:solidFill>
                  <a:effectLst/>
                  <a:uLnTx/>
                  <a:uFillTx/>
                  <a:latin typeface="Calibri Light" panose="020F0302020204030204"/>
                </a:rPr>
                <a:t>(Admin UX)</a:t>
              </a:r>
              <a:endParaRPr kumimoji="0" lang="en-US" sz="1428" b="0" i="0" u="none" strike="noStrike" kern="0" cap="none" spc="0" normalizeH="0" baseline="0" noProof="0" dirty="0">
                <a:ln>
                  <a:noFill/>
                </a:ln>
                <a:solidFill>
                  <a:prstClr val="white"/>
                </a:solidFill>
                <a:effectLst/>
                <a:uLnTx/>
                <a:uFillTx/>
                <a:latin typeface="Calibri Light" panose="020F0302020204030204"/>
              </a:endParaRPr>
            </a:p>
          </p:txBody>
        </p:sp>
        <p:sp>
          <p:nvSpPr>
            <p:cNvPr id="36" name="Rectangle 35"/>
            <p:cNvSpPr/>
            <p:nvPr/>
          </p:nvSpPr>
          <p:spPr>
            <a:xfrm>
              <a:off x="3445537" y="1988364"/>
              <a:ext cx="1302589" cy="111054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prstClr val="white"/>
                  </a:solidFill>
                  <a:effectLst/>
                  <a:uLnTx/>
                  <a:uFillTx/>
                  <a:latin typeface="Calibri Light" panose="020F0302020204030204"/>
                </a:rPr>
                <a:t>Office 365 Workload Portals</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122" b="0" i="0" u="none" strike="noStrike" kern="0" cap="none" spc="0" normalizeH="0" baseline="0" noProof="0" dirty="0">
                  <a:ln>
                    <a:noFill/>
                  </a:ln>
                  <a:solidFill>
                    <a:prstClr val="white"/>
                  </a:solidFill>
                  <a:effectLst/>
                  <a:uLnTx/>
                  <a:uFillTx/>
                  <a:latin typeface="Calibri Light" panose="020F0302020204030204"/>
                </a:rPr>
                <a:t>(Web UX)</a:t>
              </a:r>
            </a:p>
          </p:txBody>
        </p:sp>
        <p:sp>
          <p:nvSpPr>
            <p:cNvPr id="37" name="Rectangle 36"/>
            <p:cNvSpPr/>
            <p:nvPr/>
          </p:nvSpPr>
          <p:spPr>
            <a:xfrm>
              <a:off x="5401575" y="1988364"/>
              <a:ext cx="1302589" cy="111054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prstClr val="white"/>
                  </a:solidFill>
                  <a:effectLst/>
                  <a:uLnTx/>
                  <a:uFillTx/>
                  <a:latin typeface="Calibri Light" panose="020F0302020204030204"/>
                </a:rPr>
                <a:t>Office 365 </a:t>
              </a:r>
              <a:r>
                <a:rPr kumimoji="0" lang="en-US" sz="1428" b="0" i="0" u="none" strike="noStrike" kern="0" cap="none" spc="0" normalizeH="0" baseline="0" noProof="0" dirty="0" err="1">
                  <a:ln>
                    <a:noFill/>
                  </a:ln>
                  <a:solidFill>
                    <a:prstClr val="white"/>
                  </a:solidFill>
                  <a:effectLst/>
                  <a:uLnTx/>
                  <a:uFillTx/>
                  <a:latin typeface="Calibri Light" panose="020F0302020204030204"/>
                </a:rPr>
                <a:t>ProPlus</a:t>
              </a:r>
              <a:endParaRPr kumimoji="0" lang="en-US" sz="1428" b="0" i="0" u="none" strike="noStrike" kern="0" cap="none" spc="0" normalizeH="0" baseline="0" noProof="0" dirty="0">
                <a:ln>
                  <a:noFill/>
                </a:ln>
                <a:solidFill>
                  <a:prstClr val="white"/>
                </a:solidFill>
                <a:effectLst/>
                <a:uLnTx/>
                <a:uFillTx/>
                <a:latin typeface="Calibri Light" panose="020F0302020204030204"/>
              </a:endParaRP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122" b="0" i="0" u="none" strike="noStrike" kern="0" cap="none" spc="0" normalizeH="0" baseline="0" noProof="0" dirty="0">
                  <a:ln>
                    <a:noFill/>
                  </a:ln>
                  <a:solidFill>
                    <a:prstClr val="white"/>
                  </a:solidFill>
                  <a:effectLst/>
                  <a:uLnTx/>
                  <a:uFillTx/>
                  <a:latin typeface="Calibri Light" panose="020F0302020204030204"/>
                </a:rPr>
                <a:t>(Rich Clients)</a:t>
              </a:r>
            </a:p>
          </p:txBody>
        </p:sp>
        <p:sp>
          <p:nvSpPr>
            <p:cNvPr id="38" name="Rectangle 37"/>
            <p:cNvSpPr/>
            <p:nvPr/>
          </p:nvSpPr>
          <p:spPr>
            <a:xfrm>
              <a:off x="7231813" y="1988364"/>
              <a:ext cx="1302589" cy="111054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prstClr val="white"/>
                  </a:solidFill>
                  <a:effectLst/>
                  <a:uLnTx/>
                  <a:uFillTx/>
                  <a:latin typeface="Calibri Light" panose="020F0302020204030204"/>
                </a:rPr>
                <a:t>Office 365 Mobile</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122" b="0" i="0" u="none" strike="noStrike" kern="0" cap="none" spc="0" normalizeH="0" baseline="0" noProof="0" dirty="0">
                  <a:ln>
                    <a:noFill/>
                  </a:ln>
                  <a:solidFill>
                    <a:prstClr val="white"/>
                  </a:solidFill>
                  <a:effectLst/>
                  <a:uLnTx/>
                  <a:uFillTx/>
                  <a:latin typeface="Calibri Light" panose="020F0302020204030204"/>
                </a:rPr>
                <a:t>(iOS, Android, Universal apps)</a:t>
              </a:r>
            </a:p>
          </p:txBody>
        </p:sp>
        <p:sp>
          <p:nvSpPr>
            <p:cNvPr id="39" name="Rectangle 38"/>
            <p:cNvSpPr/>
            <p:nvPr/>
          </p:nvSpPr>
          <p:spPr>
            <a:xfrm>
              <a:off x="9368286" y="1988364"/>
              <a:ext cx="1302589" cy="1110547"/>
            </a:xfrm>
            <a:prstGeom prst="rect">
              <a:avLst/>
            </a:prstGeom>
            <a:noFill/>
            <a:ln w="9525" cap="flat" cmpd="sng" algn="ctr">
              <a:solidFill>
                <a:srgbClr val="5B9BD5"/>
              </a:solidFill>
              <a:prstDash val="lgDash"/>
              <a:round/>
              <a:headEnd type="none" w="med" len="med"/>
              <a:tailEnd type="none" w="med" len="med"/>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40" b="0" i="0" u="none" strike="noStrike" kern="0" cap="none" spc="0" normalizeH="0" baseline="0" noProof="0" dirty="0">
                  <a:ln>
                    <a:noFill/>
                  </a:ln>
                  <a:solidFill>
                    <a:srgbClr val="5B9BD5"/>
                  </a:solidFill>
                  <a:effectLst/>
                  <a:uLnTx/>
                  <a:uFillTx/>
                  <a:latin typeface="Calibri Light" panose="020F0302020204030204"/>
                </a:rPr>
                <a:t>3rd Party Solutions</a:t>
              </a:r>
            </a:p>
          </p:txBody>
        </p:sp>
        <p:sp>
          <p:nvSpPr>
            <p:cNvPr id="40" name="Rectangle 39"/>
            <p:cNvSpPr/>
            <p:nvPr/>
          </p:nvSpPr>
          <p:spPr>
            <a:xfrm>
              <a:off x="1526874" y="5699764"/>
              <a:ext cx="9144001" cy="40544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white"/>
                  </a:solidFill>
                  <a:effectLst/>
                  <a:uLnTx/>
                  <a:uFillTx/>
                  <a:latin typeface="Calibri" panose="020F0502020204030204"/>
                </a:rPr>
                <a:t>Azure common services and Office 365 substrate </a:t>
              </a:r>
            </a:p>
          </p:txBody>
        </p:sp>
        <p:sp>
          <p:nvSpPr>
            <p:cNvPr id="41" name="TextBox 40"/>
            <p:cNvSpPr txBox="1"/>
            <p:nvPr/>
          </p:nvSpPr>
          <p:spPr>
            <a:xfrm>
              <a:off x="225079" y="5130056"/>
              <a:ext cx="1216323" cy="751552"/>
            </a:xfrm>
            <a:prstGeom prst="rect">
              <a:avLst/>
            </a:prstGeom>
            <a:noFill/>
          </p:spPr>
          <p:txBody>
            <a:bodyPr wrap="square" rtlCol="0">
              <a:spAutoFit/>
            </a:bodyPr>
            <a:lstStyle/>
            <a:p>
              <a:pPr marL="0" marR="0" lvl="0" indent="0" algn="r"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prstClr val="black"/>
                  </a:solidFill>
                  <a:effectLst/>
                  <a:uLnTx/>
                  <a:uFillTx/>
                  <a:latin typeface="Calibri Light" panose="020F0302020204030204"/>
                </a:rPr>
                <a:t>Information protection Kernel</a:t>
              </a:r>
            </a:p>
          </p:txBody>
        </p:sp>
        <p:sp>
          <p:nvSpPr>
            <p:cNvPr id="42" name="TextBox 41"/>
            <p:cNvSpPr txBox="1"/>
            <p:nvPr/>
          </p:nvSpPr>
          <p:spPr>
            <a:xfrm>
              <a:off x="225079" y="2161246"/>
              <a:ext cx="1191733" cy="751552"/>
            </a:xfrm>
            <a:prstGeom prst="rect">
              <a:avLst/>
            </a:prstGeom>
            <a:noFill/>
          </p:spPr>
          <p:txBody>
            <a:bodyPr wrap="square" rtlCol="0">
              <a:spAutoFit/>
            </a:bodyPr>
            <a:lstStyle>
              <a:defPPr>
                <a:defRPr lang="en-US"/>
              </a:defPPr>
              <a:lvl1pPr algn="r">
                <a:defRPr sz="1400">
                  <a:latin typeface="+mj-lt"/>
                </a:defRPr>
              </a:lvl1pPr>
            </a:lstStyle>
            <a:p>
              <a:pPr marL="0" marR="0" lvl="0" indent="0" algn="r"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prstClr val="black"/>
                  </a:solidFill>
                  <a:effectLst/>
                  <a:uLnTx/>
                  <a:uFillTx/>
                  <a:latin typeface="Calibri Light" panose="020F0302020204030204"/>
                </a:rPr>
                <a:t>User Experience Surfaces</a:t>
              </a:r>
            </a:p>
          </p:txBody>
        </p:sp>
        <p:sp>
          <p:nvSpPr>
            <p:cNvPr id="43" name="TextBox 42"/>
            <p:cNvSpPr txBox="1"/>
            <p:nvPr/>
          </p:nvSpPr>
          <p:spPr>
            <a:xfrm>
              <a:off x="66929" y="3633163"/>
              <a:ext cx="1374473" cy="952333"/>
            </a:xfrm>
            <a:prstGeom prst="rect">
              <a:avLst/>
            </a:prstGeom>
            <a:noFill/>
          </p:spPr>
          <p:txBody>
            <a:bodyPr wrap="square" rtlCol="0">
              <a:spAutoFit/>
            </a:bodyPr>
            <a:lstStyle>
              <a:defPPr>
                <a:defRPr lang="en-US"/>
              </a:defPPr>
              <a:lvl1pPr algn="r">
                <a:defRPr sz="1400">
                  <a:latin typeface="+mj-lt"/>
                </a:defRPr>
              </a:lvl1pPr>
            </a:lstStyle>
            <a:p>
              <a:pPr marL="0" marR="0" lvl="0" indent="0" algn="r"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prstClr val="black"/>
                  </a:solidFill>
                  <a:effectLst/>
                  <a:uLnTx/>
                  <a:uFillTx/>
                  <a:latin typeface="Calibri Light" panose="020F0302020204030204"/>
                </a:rPr>
                <a:t>Office 365 information protection</a:t>
              </a:r>
              <a:br>
                <a:rPr kumimoji="0" lang="en-US" sz="1428" b="0" i="0" u="none" strike="noStrike" kern="0" cap="none" spc="0" normalizeH="0" baseline="0" noProof="0" dirty="0">
                  <a:ln>
                    <a:noFill/>
                  </a:ln>
                  <a:solidFill>
                    <a:prstClr val="black"/>
                  </a:solidFill>
                  <a:effectLst/>
                  <a:uLnTx/>
                  <a:uFillTx/>
                  <a:latin typeface="Calibri Light" panose="020F0302020204030204"/>
                </a:rPr>
              </a:br>
              <a:r>
                <a:rPr kumimoji="0" lang="en-US" sz="1428" b="0" i="0" u="none" strike="noStrike" kern="0" cap="none" spc="0" normalizeH="0" baseline="0" noProof="0" dirty="0">
                  <a:ln>
                    <a:noFill/>
                  </a:ln>
                  <a:solidFill>
                    <a:prstClr val="black"/>
                  </a:solidFill>
                  <a:effectLst/>
                  <a:uLnTx/>
                  <a:uFillTx/>
                  <a:latin typeface="Calibri Light" panose="020F0302020204030204"/>
                </a:rPr>
                <a:t>solutions</a:t>
              </a:r>
            </a:p>
          </p:txBody>
        </p:sp>
      </p:grpSp>
      <p:sp>
        <p:nvSpPr>
          <p:cNvPr id="44" name="Rectangle 43"/>
          <p:cNvSpPr/>
          <p:nvPr/>
        </p:nvSpPr>
        <p:spPr>
          <a:xfrm>
            <a:off x="4236700" y="3479826"/>
            <a:ext cx="1866365" cy="1285715"/>
          </a:xfrm>
          <a:prstGeom prst="rect">
            <a:avLst/>
          </a:prstGeom>
          <a:solidFill>
            <a:srgbClr val="ED7D31"/>
          </a:solidFill>
          <a:ln w="19050" cap="flat" cmpd="sng" algn="ctr">
            <a:solidFill>
              <a:sysClr val="window" lastClr="FFFFFF"/>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40" b="0" i="0" u="none" strike="noStrike" kern="0" cap="none" spc="0" normalizeH="0" baseline="0" noProof="0" dirty="0">
                <a:ln>
                  <a:noFill/>
                </a:ln>
                <a:solidFill>
                  <a:prstClr val="white"/>
                </a:solidFill>
                <a:effectLst/>
                <a:uLnTx/>
                <a:uFillTx/>
                <a:latin typeface="Calibri Light" panose="020F0302020204030204"/>
              </a:rPr>
              <a:t>Advanced Threat Protection (ATP)</a:t>
            </a:r>
          </a:p>
        </p:txBody>
      </p:sp>
      <p:sp>
        <p:nvSpPr>
          <p:cNvPr id="45" name="Rectangle 44"/>
          <p:cNvSpPr/>
          <p:nvPr/>
        </p:nvSpPr>
        <p:spPr>
          <a:xfrm>
            <a:off x="254172" y="926695"/>
            <a:ext cx="11194910" cy="764068"/>
          </a:xfrm>
          <a:prstGeom prst="rect">
            <a:avLst/>
          </a:prstGeom>
          <a:noFill/>
          <a:ln w="10795" cap="flat" cmpd="sng" algn="ctr">
            <a:noFill/>
            <a:prstDash val="solid"/>
          </a:ln>
          <a:effectLst/>
        </p:spPr>
        <p:txBody>
          <a:bodyPr rot="0" spcFirstLastPara="0" vertOverflow="overflow" horzOverflow="overflow" vert="horz" wrap="square" lIns="182854" tIns="186494" rIns="279741" bIns="186494" numCol="1" spcCol="0" rtlCol="0" fromWordArt="0" anchor="t"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2040" b="0" i="0" u="none" strike="noStrike" kern="0" cap="none" spc="0" normalizeH="0" baseline="0" noProof="0" dirty="0">
                <a:ln>
                  <a:noFill/>
                </a:ln>
                <a:solidFill>
                  <a:schemeClr val="bg1">
                    <a:lumMod val="90000"/>
                    <a:lumOff val="10000"/>
                  </a:schemeClr>
                </a:solidFill>
                <a:effectLst/>
                <a:uLnTx/>
                <a:uFillTx/>
              </a:rPr>
              <a:t>Foundational, core services - to high-value information protection solutions</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632"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endParaRP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632"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endParaRPr>
          </a:p>
        </p:txBody>
      </p:sp>
      <p:sp>
        <p:nvSpPr>
          <p:cNvPr id="31" name="Rectangle 30"/>
          <p:cNvSpPr/>
          <p:nvPr/>
        </p:nvSpPr>
        <p:spPr>
          <a:xfrm>
            <a:off x="8224020" y="3487441"/>
            <a:ext cx="1657035" cy="1285715"/>
          </a:xfrm>
          <a:prstGeom prst="rect">
            <a:avLst/>
          </a:prstGeom>
          <a:solidFill>
            <a:srgbClr val="ED7D31"/>
          </a:solidFill>
          <a:ln w="19050" cap="flat" cmpd="sng" algn="ctr">
            <a:solidFill>
              <a:sysClr val="window" lastClr="FFFFFF"/>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40" b="0" i="0" u="none" strike="noStrike" kern="0" cap="none" spc="0" normalizeH="0" baseline="0" noProof="0" dirty="0">
                <a:ln>
                  <a:noFill/>
                </a:ln>
                <a:solidFill>
                  <a:prstClr val="white"/>
                </a:solidFill>
                <a:effectLst/>
                <a:uLnTx/>
                <a:uFillTx/>
                <a:latin typeface="Calibri Light" panose="020F0302020204030204"/>
              </a:rPr>
              <a:t>Advanced eDiscovery</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40" b="0" i="0" u="none" strike="noStrike" kern="0" cap="none" spc="0" normalizeH="0" baseline="0" noProof="0" dirty="0">
                <a:ln>
                  <a:noFill/>
                </a:ln>
                <a:solidFill>
                  <a:prstClr val="white"/>
                </a:solidFill>
                <a:effectLst/>
                <a:uLnTx/>
                <a:uFillTx/>
                <a:latin typeface="Calibri Light" panose="020F0302020204030204"/>
              </a:rPr>
              <a:t>(AED)</a:t>
            </a:r>
          </a:p>
        </p:txBody>
      </p:sp>
      <p:sp>
        <p:nvSpPr>
          <p:cNvPr id="32" name="Rectangle 31"/>
          <p:cNvSpPr/>
          <p:nvPr/>
        </p:nvSpPr>
        <p:spPr>
          <a:xfrm>
            <a:off x="8999299" y="5091158"/>
            <a:ext cx="909614" cy="615868"/>
          </a:xfrm>
          <a:prstGeom prst="rect">
            <a:avLst/>
          </a:prstGeom>
          <a:solidFill>
            <a:srgbClr val="44546A">
              <a:tint val="95000"/>
              <a:satMod val="170000"/>
            </a:srgbClr>
          </a:solidFill>
          <a:ln>
            <a:noFill/>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prstClr val="white"/>
                </a:solidFill>
                <a:effectLst/>
                <a:uLnTx/>
                <a:uFillTx/>
                <a:latin typeface="Calibri Light" panose="020F0302020204030204"/>
              </a:rPr>
              <a:t>Reporting</a:t>
            </a:r>
          </a:p>
        </p:txBody>
      </p:sp>
      <p:sp>
        <p:nvSpPr>
          <p:cNvPr id="35" name="Rectangle 34"/>
          <p:cNvSpPr/>
          <p:nvPr/>
        </p:nvSpPr>
        <p:spPr>
          <a:xfrm>
            <a:off x="10660752" y="5087549"/>
            <a:ext cx="906667" cy="615868"/>
          </a:xfrm>
          <a:prstGeom prst="rect">
            <a:avLst/>
          </a:prstGeom>
          <a:solidFill>
            <a:srgbClr val="44546A">
              <a:tint val="95000"/>
              <a:satMod val="170000"/>
            </a:srgbClr>
          </a:solidFill>
          <a:ln>
            <a:noFill/>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prstClr val="white"/>
                </a:solidFill>
                <a:effectLst/>
                <a:uLnTx/>
                <a:uFillTx/>
                <a:latin typeface="Calibri Light" panose="020F0302020204030204"/>
              </a:rPr>
              <a:t>Investigate</a:t>
            </a:r>
          </a:p>
        </p:txBody>
      </p:sp>
    </p:spTree>
    <p:extLst>
      <p:ext uri="{BB962C8B-B14F-4D97-AF65-F5344CB8AC3E}">
        <p14:creationId xmlns:p14="http://schemas.microsoft.com/office/powerpoint/2010/main" val="308533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dirty="0"/>
          </a:p>
        </p:txBody>
      </p:sp>
      <p:sp>
        <p:nvSpPr>
          <p:cNvPr id="18" name="Title 2"/>
          <p:cNvSpPr txBox="1">
            <a:spLocks/>
          </p:cNvSpPr>
          <p:nvPr/>
        </p:nvSpPr>
        <p:spPr>
          <a:xfrm>
            <a:off x="278013"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1632"/>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Security and Compliance Center</a:t>
            </a:r>
            <a:br>
              <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
        <p:nvSpPr>
          <p:cNvPr id="19" name="Rectangle 18"/>
          <p:cNvSpPr/>
          <p:nvPr/>
        </p:nvSpPr>
        <p:spPr>
          <a:xfrm>
            <a:off x="965923" y="1580360"/>
            <a:ext cx="6166490" cy="5498302"/>
          </a:xfrm>
          <a:prstGeom prst="rect">
            <a:avLst/>
          </a:prstGeom>
          <a:noFill/>
          <a:ln w="10795" cap="flat" cmpd="sng" algn="ctr">
            <a:noFill/>
            <a:prstDash val="solid"/>
          </a:ln>
          <a:effectLst/>
        </p:spPr>
        <p:txBody>
          <a:bodyPr rot="0" spcFirstLastPara="0" vertOverflow="overflow" horzOverflow="overflow" vert="horz" wrap="square" lIns="182854" tIns="186494" rIns="279741" bIns="186494" numCol="1" spcCol="0" rtlCol="0" fromWordArt="0" anchor="t"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2040" b="0" i="0" u="none" strike="noStrike" kern="0" cap="none" spc="0" normalizeH="0" baseline="0" noProof="0" dirty="0">
                <a:ln>
                  <a:noFill/>
                </a:ln>
                <a:solidFill>
                  <a:schemeClr val="bg1">
                    <a:lumMod val="90000"/>
                    <a:lumOff val="10000"/>
                  </a:schemeClr>
                </a:solidFill>
                <a:effectLst/>
                <a:uLnTx/>
                <a:uFillTx/>
              </a:rPr>
              <a:t>Built in information protection. Powerful for experts, and easier for generalists to adopt</a:t>
            </a:r>
          </a:p>
          <a:p>
            <a:pPr marL="0" marR="0" lvl="0" indent="0" defTabSz="914224" eaLnBrk="1" fontAlgn="auto" latinLnBrk="0" hangingPunct="1">
              <a:lnSpc>
                <a:spcPct val="90000"/>
              </a:lnSpc>
              <a:spcBef>
                <a:spcPts val="0"/>
              </a:spcBef>
              <a:spcAft>
                <a:spcPts val="0"/>
              </a:spcAft>
              <a:buClrTx/>
              <a:buSzTx/>
              <a:buFontTx/>
              <a:buNone/>
              <a:tabLst/>
              <a:defRPr/>
            </a:pPr>
            <a:endParaRPr kumimoji="0" lang="en-US" sz="2040" b="0" i="0" u="none" strike="noStrike" kern="0" cap="none" spc="0" normalizeH="0" baseline="0" noProof="0" dirty="0">
              <a:ln>
                <a:noFill/>
              </a:ln>
              <a:solidFill>
                <a:schemeClr val="bg1">
                  <a:lumMod val="90000"/>
                  <a:lumOff val="10000"/>
                </a:schemeClr>
              </a:solidFill>
              <a:effectLst/>
              <a:uLnTx/>
              <a:uFillTx/>
            </a:endParaRPr>
          </a:p>
          <a:p>
            <a:pPr marL="0" marR="0" lvl="0" indent="0" defTabSz="914224"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solidFill>
                <a:schemeClr val="bg1">
                  <a:lumMod val="90000"/>
                  <a:lumOff val="10000"/>
                </a:schemeClr>
              </a:solidFill>
              <a:effectLst/>
              <a:uLnTx/>
              <a:uFillTx/>
            </a:endParaRPr>
          </a:p>
          <a:p>
            <a:pPr marL="0" marR="0" lvl="0" indent="0" defTabSz="914224" eaLnBrk="1" fontAlgn="auto" latinLnBrk="0" hangingPunct="1">
              <a:lnSpc>
                <a:spcPct val="90000"/>
              </a:lnSpc>
              <a:spcBef>
                <a:spcPts val="0"/>
              </a:spcBef>
              <a:spcAft>
                <a:spcPts val="0"/>
              </a:spcAft>
              <a:buClrTx/>
              <a:buSzTx/>
              <a:buFontTx/>
              <a:buNone/>
              <a:tabLst/>
              <a:defRPr/>
            </a:pPr>
            <a:r>
              <a:rPr kumimoji="0" lang="en-US" sz="2040" b="0" i="0" u="none" strike="noStrike" kern="0" cap="none" spc="0" normalizeH="0" baseline="0" noProof="0" dirty="0">
                <a:ln>
                  <a:noFill/>
                </a:ln>
                <a:solidFill>
                  <a:schemeClr val="bg1">
                    <a:lumMod val="90000"/>
                    <a:lumOff val="10000"/>
                  </a:schemeClr>
                </a:solidFill>
                <a:effectLst/>
                <a:uLnTx/>
                <a:uFillTx/>
              </a:rPr>
              <a:t>Scenario oriented work flows. With cross-cutting policies, that span feature boundaries </a:t>
            </a:r>
          </a:p>
          <a:p>
            <a:pPr marL="0" marR="0" lvl="0" indent="0" defTabSz="914224" eaLnBrk="1" fontAlgn="auto" latinLnBrk="0" hangingPunct="1">
              <a:lnSpc>
                <a:spcPct val="90000"/>
              </a:lnSpc>
              <a:spcBef>
                <a:spcPts val="0"/>
              </a:spcBef>
              <a:spcAft>
                <a:spcPts val="0"/>
              </a:spcAft>
              <a:buClrTx/>
              <a:buSzTx/>
              <a:buFontTx/>
              <a:buNone/>
              <a:tabLst/>
              <a:defRPr/>
            </a:pPr>
            <a:endParaRPr kumimoji="0" lang="en-US" sz="2040" b="0" i="0" u="none" strike="noStrike" kern="0" cap="none" spc="0" normalizeH="0" baseline="0" noProof="0" dirty="0">
              <a:ln>
                <a:noFill/>
              </a:ln>
              <a:solidFill>
                <a:schemeClr val="bg1">
                  <a:lumMod val="90000"/>
                  <a:lumOff val="10000"/>
                </a:schemeClr>
              </a:solidFill>
              <a:effectLst/>
              <a:uLnTx/>
              <a:uFillTx/>
            </a:endParaRPr>
          </a:p>
          <a:p>
            <a:pPr marL="0" marR="0" lvl="0" indent="0" defTabSz="914224"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solidFill>
                <a:schemeClr val="bg1">
                  <a:lumMod val="90000"/>
                  <a:lumOff val="10000"/>
                </a:schemeClr>
              </a:solidFill>
              <a:effectLst/>
              <a:uLnTx/>
              <a:uFillTx/>
            </a:endParaRPr>
          </a:p>
          <a:p>
            <a:pPr marL="0" marR="0" lvl="0" indent="0" defTabSz="914224" eaLnBrk="1" fontAlgn="auto" latinLnBrk="0" hangingPunct="1">
              <a:lnSpc>
                <a:spcPct val="90000"/>
              </a:lnSpc>
              <a:spcBef>
                <a:spcPts val="0"/>
              </a:spcBef>
              <a:spcAft>
                <a:spcPts val="0"/>
              </a:spcAft>
              <a:buClrTx/>
              <a:buSzTx/>
              <a:buFontTx/>
              <a:buNone/>
              <a:tabLst/>
              <a:defRPr/>
            </a:pPr>
            <a:r>
              <a:rPr kumimoji="0" lang="en-US" sz="2040" b="0" i="0" u="none" strike="noStrike" kern="0" cap="none" spc="0" normalizeH="0" baseline="0" noProof="0" dirty="0">
                <a:ln>
                  <a:noFill/>
                </a:ln>
                <a:solidFill>
                  <a:schemeClr val="bg1">
                    <a:lumMod val="90000"/>
                    <a:lumOff val="10000"/>
                  </a:schemeClr>
                </a:solidFill>
                <a:effectLst/>
                <a:uLnTx/>
                <a:uFillTx/>
              </a:rPr>
              <a:t>Quick discovery. With default protections. And quick enablement of new protections</a:t>
            </a:r>
          </a:p>
          <a:p>
            <a:pPr marL="0" marR="0" lvl="0" indent="0" defTabSz="914224" eaLnBrk="1" fontAlgn="auto" latinLnBrk="0" hangingPunct="1">
              <a:lnSpc>
                <a:spcPct val="90000"/>
              </a:lnSpc>
              <a:spcBef>
                <a:spcPts val="0"/>
              </a:spcBef>
              <a:spcAft>
                <a:spcPts val="0"/>
              </a:spcAft>
              <a:buClrTx/>
              <a:buSzTx/>
              <a:buFontTx/>
              <a:buNone/>
              <a:tabLst/>
              <a:defRPr/>
            </a:pPr>
            <a:endParaRPr kumimoji="0" lang="en-US" sz="2040" b="0" i="0" u="none" strike="noStrike" kern="0" cap="none" spc="0" normalizeH="0" baseline="0" noProof="0" dirty="0">
              <a:ln>
                <a:noFill/>
              </a:ln>
              <a:solidFill>
                <a:schemeClr val="bg1">
                  <a:lumMod val="90000"/>
                  <a:lumOff val="10000"/>
                </a:schemeClr>
              </a:solidFill>
              <a:effectLst/>
              <a:uLnTx/>
              <a:uFillTx/>
            </a:endParaRPr>
          </a:p>
          <a:p>
            <a:pPr marL="0" marR="0" lvl="0" indent="0" defTabSz="914224"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solidFill>
                <a:schemeClr val="bg1">
                  <a:lumMod val="90000"/>
                  <a:lumOff val="10000"/>
                </a:schemeClr>
              </a:solidFill>
              <a:effectLst/>
              <a:uLnTx/>
              <a:uFillTx/>
            </a:endParaRPr>
          </a:p>
          <a:p>
            <a:pPr marL="0" marR="0" lvl="0" indent="0" defTabSz="914224" eaLnBrk="1" fontAlgn="auto" latinLnBrk="0" hangingPunct="1">
              <a:lnSpc>
                <a:spcPct val="90000"/>
              </a:lnSpc>
              <a:spcBef>
                <a:spcPts val="0"/>
              </a:spcBef>
              <a:spcAft>
                <a:spcPts val="0"/>
              </a:spcAft>
              <a:buClrTx/>
              <a:buSzTx/>
              <a:buFontTx/>
              <a:buNone/>
              <a:tabLst/>
              <a:defRPr/>
            </a:pPr>
            <a:r>
              <a:rPr kumimoji="0" lang="en-US" sz="2040" b="0" i="0" u="none" strike="noStrike" kern="0" cap="none" spc="0" normalizeH="0" baseline="0" noProof="0" dirty="0">
                <a:ln>
                  <a:noFill/>
                </a:ln>
                <a:solidFill>
                  <a:schemeClr val="bg1">
                    <a:lumMod val="90000"/>
                    <a:lumOff val="10000"/>
                  </a:schemeClr>
                </a:solidFill>
                <a:effectLst/>
                <a:uLnTx/>
                <a:uFillTx/>
              </a:rPr>
              <a:t>Deeper engagement with customers. And proactive suggestions based on cloud intelligence</a:t>
            </a:r>
          </a:p>
          <a:p>
            <a:pPr marL="0" marR="0" lvl="0" indent="0" defTabSz="914224" eaLnBrk="1" fontAlgn="auto" latinLnBrk="0" hangingPunct="1">
              <a:lnSpc>
                <a:spcPct val="90000"/>
              </a:lnSpc>
              <a:spcBef>
                <a:spcPts val="0"/>
              </a:spcBef>
              <a:spcAft>
                <a:spcPts val="0"/>
              </a:spcAft>
              <a:buClrTx/>
              <a:buSzTx/>
              <a:buFontTx/>
              <a:buNone/>
              <a:tabLst/>
              <a:defRPr/>
            </a:pPr>
            <a:endParaRPr kumimoji="0" lang="en-US" sz="1632"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endParaRP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632"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endParaRPr>
          </a:p>
        </p:txBody>
      </p:sp>
      <p:grpSp>
        <p:nvGrpSpPr>
          <p:cNvPr id="20" name="Group 19"/>
          <p:cNvGrpSpPr/>
          <p:nvPr/>
        </p:nvGrpSpPr>
        <p:grpSpPr>
          <a:xfrm>
            <a:off x="337637" y="2710071"/>
            <a:ext cx="585051" cy="585051"/>
            <a:chOff x="1335636" y="2671424"/>
            <a:chExt cx="585216" cy="585216"/>
          </a:xfrm>
        </p:grpSpPr>
        <p:sp>
          <p:nvSpPr>
            <p:cNvPr id="21" name="Oval 20"/>
            <p:cNvSpPr/>
            <p:nvPr/>
          </p:nvSpPr>
          <p:spPr bwMode="auto">
            <a:xfrm>
              <a:off x="1335636" y="267142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marL="0" marR="0" lvl="0" indent="0" algn="ctr" defTabSz="913751"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2" name="Group 21"/>
            <p:cNvGrpSpPr/>
            <p:nvPr/>
          </p:nvGrpSpPr>
          <p:grpSpPr>
            <a:xfrm>
              <a:off x="1422497" y="2796283"/>
              <a:ext cx="376290" cy="398386"/>
              <a:chOff x="1412972" y="2796283"/>
              <a:chExt cx="376290" cy="398386"/>
            </a:xfrm>
          </p:grpSpPr>
          <p:cxnSp>
            <p:nvCxnSpPr>
              <p:cNvPr id="23" name="Straight Connector 22"/>
              <p:cNvCxnSpPr>
                <a:stCxn id="27" idx="1"/>
              </p:cNvCxnSpPr>
              <p:nvPr/>
            </p:nvCxnSpPr>
            <p:spPr>
              <a:xfrm flipH="1" flipV="1">
                <a:off x="1547195" y="2862088"/>
                <a:ext cx="25345" cy="34256"/>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p:cNvCxnSpPr>
                <a:stCxn id="27" idx="2"/>
                <a:endCxn id="30" idx="6"/>
              </p:cNvCxnSpPr>
              <p:nvPr/>
            </p:nvCxnSpPr>
            <p:spPr>
              <a:xfrm flipH="1">
                <a:off x="1493779" y="2949833"/>
                <a:ext cx="56605" cy="3562"/>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p:cNvCxnSpPr/>
              <p:nvPr/>
            </p:nvCxnSpPr>
            <p:spPr>
              <a:xfrm flipV="1">
                <a:off x="1614507" y="3032189"/>
                <a:ext cx="0" cy="33854"/>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a:endCxn id="29" idx="3"/>
              </p:cNvCxnSpPr>
              <p:nvPr/>
            </p:nvCxnSpPr>
            <p:spPr>
              <a:xfrm flipV="1">
                <a:off x="1684662" y="2865255"/>
                <a:ext cx="35627" cy="34312"/>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27" name="Oval 26"/>
              <p:cNvSpPr/>
              <p:nvPr/>
            </p:nvSpPr>
            <p:spPr bwMode="auto">
              <a:xfrm>
                <a:off x="1550384" y="2874189"/>
                <a:ext cx="151291" cy="151287"/>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sp>
            <p:nvSpPr>
              <p:cNvPr id="28" name="Oval 27"/>
              <p:cNvSpPr/>
              <p:nvPr/>
            </p:nvSpPr>
            <p:spPr bwMode="auto">
              <a:xfrm>
                <a:off x="1550193" y="3066043"/>
                <a:ext cx="128629" cy="128626"/>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sp>
            <p:nvSpPr>
              <p:cNvPr id="29" name="Oval 28"/>
              <p:cNvSpPr/>
              <p:nvPr/>
            </p:nvSpPr>
            <p:spPr bwMode="auto">
              <a:xfrm>
                <a:off x="1708455" y="2796283"/>
                <a:ext cx="80807" cy="80806"/>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sp>
            <p:nvSpPr>
              <p:cNvPr id="30" name="Oval 29"/>
              <p:cNvSpPr/>
              <p:nvPr/>
            </p:nvSpPr>
            <p:spPr bwMode="auto">
              <a:xfrm>
                <a:off x="1412972" y="2912992"/>
                <a:ext cx="80807" cy="80806"/>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sp>
            <p:nvSpPr>
              <p:cNvPr id="33" name="Oval 32"/>
              <p:cNvSpPr/>
              <p:nvPr/>
            </p:nvSpPr>
            <p:spPr bwMode="auto">
              <a:xfrm>
                <a:off x="1505754" y="2813705"/>
                <a:ext cx="53772" cy="53771"/>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grpSp>
      <p:grpSp>
        <p:nvGrpSpPr>
          <p:cNvPr id="34" name="Group 33"/>
          <p:cNvGrpSpPr/>
          <p:nvPr/>
        </p:nvGrpSpPr>
        <p:grpSpPr>
          <a:xfrm>
            <a:off x="335444" y="1743382"/>
            <a:ext cx="585133" cy="585133"/>
            <a:chOff x="1353630" y="5604864"/>
            <a:chExt cx="585216" cy="585216"/>
          </a:xfrm>
        </p:grpSpPr>
        <p:sp>
          <p:nvSpPr>
            <p:cNvPr id="36" name="Oval 35"/>
            <p:cNvSpPr/>
            <p:nvPr/>
          </p:nvSpPr>
          <p:spPr bwMode="auto">
            <a:xfrm>
              <a:off x="1353630" y="560486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37" name="Group 8"/>
            <p:cNvGrpSpPr>
              <a:grpSpLocks noChangeAspect="1"/>
            </p:cNvGrpSpPr>
            <p:nvPr/>
          </p:nvGrpSpPr>
          <p:grpSpPr bwMode="auto">
            <a:xfrm>
              <a:off x="1469207" y="5786524"/>
              <a:ext cx="391778" cy="248516"/>
              <a:chOff x="1" y="0"/>
              <a:chExt cx="268" cy="170"/>
            </a:xfrm>
            <a:solidFill>
              <a:schemeClr val="bg1">
                <a:lumMod val="65000"/>
              </a:schemeClr>
            </a:solidFill>
          </p:grpSpPr>
          <p:sp>
            <p:nvSpPr>
              <p:cNvPr id="38" name="Freeform 9"/>
              <p:cNvSpPr>
                <a:spLocks/>
              </p:cNvSpPr>
              <p:nvPr/>
            </p:nvSpPr>
            <p:spPr bwMode="auto">
              <a:xfrm>
                <a:off x="1" y="0"/>
                <a:ext cx="168" cy="119"/>
              </a:xfrm>
              <a:custGeom>
                <a:avLst/>
                <a:gdLst>
                  <a:gd name="T0" fmla="*/ 80 w 80"/>
                  <a:gd name="T1" fmla="*/ 40 h 56"/>
                  <a:gd name="T2" fmla="*/ 72 w 80"/>
                  <a:gd name="T3" fmla="*/ 40 h 56"/>
                  <a:gd name="T4" fmla="*/ 64 w 80"/>
                  <a:gd name="T5" fmla="*/ 48 h 56"/>
                  <a:gd name="T6" fmla="*/ 16 w 80"/>
                  <a:gd name="T7" fmla="*/ 48 h 56"/>
                  <a:gd name="T8" fmla="*/ 8 w 80"/>
                  <a:gd name="T9" fmla="*/ 40 h 56"/>
                  <a:gd name="T10" fmla="*/ 8 w 80"/>
                  <a:gd name="T11" fmla="*/ 16 h 56"/>
                  <a:gd name="T12" fmla="*/ 16 w 80"/>
                  <a:gd name="T13" fmla="*/ 8 h 56"/>
                  <a:gd name="T14" fmla="*/ 64 w 80"/>
                  <a:gd name="T15" fmla="*/ 8 h 56"/>
                  <a:gd name="T16" fmla="*/ 72 w 80"/>
                  <a:gd name="T17" fmla="*/ 16 h 56"/>
                  <a:gd name="T18" fmla="*/ 80 w 80"/>
                  <a:gd name="T19" fmla="*/ 16 h 56"/>
                  <a:gd name="T20" fmla="*/ 64 w 80"/>
                  <a:gd name="T21" fmla="*/ 0 h 56"/>
                  <a:gd name="T22" fmla="*/ 16 w 80"/>
                  <a:gd name="T23" fmla="*/ 0 h 56"/>
                  <a:gd name="T24" fmla="*/ 0 w 80"/>
                  <a:gd name="T25" fmla="*/ 16 h 56"/>
                  <a:gd name="T26" fmla="*/ 0 w 80"/>
                  <a:gd name="T27" fmla="*/ 40 h 56"/>
                  <a:gd name="T28" fmla="*/ 16 w 80"/>
                  <a:gd name="T29" fmla="*/ 56 h 56"/>
                  <a:gd name="T30" fmla="*/ 64 w 80"/>
                  <a:gd name="T31" fmla="*/ 56 h 56"/>
                  <a:gd name="T32" fmla="*/ 80 w 80"/>
                  <a:gd name="T33" fmla="*/ 4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56">
                    <a:moveTo>
                      <a:pt x="80" y="40"/>
                    </a:moveTo>
                    <a:cubicBezTo>
                      <a:pt x="72" y="40"/>
                      <a:pt x="72" y="40"/>
                      <a:pt x="72" y="40"/>
                    </a:cubicBezTo>
                    <a:cubicBezTo>
                      <a:pt x="72" y="44"/>
                      <a:pt x="68" y="48"/>
                      <a:pt x="64" y="48"/>
                    </a:cubicBezTo>
                    <a:cubicBezTo>
                      <a:pt x="16" y="48"/>
                      <a:pt x="16" y="48"/>
                      <a:pt x="16" y="48"/>
                    </a:cubicBezTo>
                    <a:cubicBezTo>
                      <a:pt x="12" y="48"/>
                      <a:pt x="8" y="44"/>
                      <a:pt x="8" y="40"/>
                    </a:cubicBezTo>
                    <a:cubicBezTo>
                      <a:pt x="8" y="16"/>
                      <a:pt x="8" y="16"/>
                      <a:pt x="8" y="16"/>
                    </a:cubicBezTo>
                    <a:cubicBezTo>
                      <a:pt x="8" y="12"/>
                      <a:pt x="12" y="8"/>
                      <a:pt x="16" y="8"/>
                    </a:cubicBezTo>
                    <a:cubicBezTo>
                      <a:pt x="64" y="8"/>
                      <a:pt x="64" y="8"/>
                      <a:pt x="64" y="8"/>
                    </a:cubicBezTo>
                    <a:cubicBezTo>
                      <a:pt x="68" y="8"/>
                      <a:pt x="72" y="12"/>
                      <a:pt x="72" y="16"/>
                    </a:cubicBezTo>
                    <a:cubicBezTo>
                      <a:pt x="80" y="16"/>
                      <a:pt x="80" y="16"/>
                      <a:pt x="80" y="16"/>
                    </a:cubicBezTo>
                    <a:cubicBezTo>
                      <a:pt x="80" y="7"/>
                      <a:pt x="73" y="0"/>
                      <a:pt x="64" y="0"/>
                    </a:cubicBezTo>
                    <a:cubicBezTo>
                      <a:pt x="16" y="0"/>
                      <a:pt x="16" y="0"/>
                      <a:pt x="16" y="0"/>
                    </a:cubicBezTo>
                    <a:cubicBezTo>
                      <a:pt x="7" y="0"/>
                      <a:pt x="0" y="7"/>
                      <a:pt x="0" y="16"/>
                    </a:cubicBezTo>
                    <a:cubicBezTo>
                      <a:pt x="0" y="40"/>
                      <a:pt x="0" y="40"/>
                      <a:pt x="0" y="40"/>
                    </a:cubicBezTo>
                    <a:cubicBezTo>
                      <a:pt x="0" y="49"/>
                      <a:pt x="7" y="56"/>
                      <a:pt x="16" y="56"/>
                    </a:cubicBezTo>
                    <a:cubicBezTo>
                      <a:pt x="64" y="56"/>
                      <a:pt x="64" y="56"/>
                      <a:pt x="64" y="56"/>
                    </a:cubicBezTo>
                    <a:cubicBezTo>
                      <a:pt x="73" y="56"/>
                      <a:pt x="80" y="49"/>
                      <a:pt x="80" y="40"/>
                    </a:cubicBezTo>
                    <a:close/>
                  </a:path>
                </a:pathLst>
              </a:custGeom>
              <a:grpFill/>
              <a:ln w="9525">
                <a:solidFill>
                  <a:srgbClr val="F8F8F8"/>
                </a:solidFill>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Freeform 10"/>
              <p:cNvSpPr>
                <a:spLocks/>
              </p:cNvSpPr>
              <p:nvPr/>
            </p:nvSpPr>
            <p:spPr bwMode="auto">
              <a:xfrm>
                <a:off x="101" y="51"/>
                <a:ext cx="168" cy="119"/>
              </a:xfrm>
              <a:custGeom>
                <a:avLst/>
                <a:gdLst>
                  <a:gd name="T0" fmla="*/ 64 w 80"/>
                  <a:gd name="T1" fmla="*/ 0 h 56"/>
                  <a:gd name="T2" fmla="*/ 16 w 80"/>
                  <a:gd name="T3" fmla="*/ 0 h 56"/>
                  <a:gd name="T4" fmla="*/ 0 w 80"/>
                  <a:gd name="T5" fmla="*/ 16 h 56"/>
                  <a:gd name="T6" fmla="*/ 8 w 80"/>
                  <a:gd name="T7" fmla="*/ 16 h 56"/>
                  <a:gd name="T8" fmla="*/ 16 w 80"/>
                  <a:gd name="T9" fmla="*/ 8 h 56"/>
                  <a:gd name="T10" fmla="*/ 64 w 80"/>
                  <a:gd name="T11" fmla="*/ 8 h 56"/>
                  <a:gd name="T12" fmla="*/ 72 w 80"/>
                  <a:gd name="T13" fmla="*/ 16 h 56"/>
                  <a:gd name="T14" fmla="*/ 72 w 80"/>
                  <a:gd name="T15" fmla="*/ 40 h 56"/>
                  <a:gd name="T16" fmla="*/ 64 w 80"/>
                  <a:gd name="T17" fmla="*/ 48 h 56"/>
                  <a:gd name="T18" fmla="*/ 16 w 80"/>
                  <a:gd name="T19" fmla="*/ 48 h 56"/>
                  <a:gd name="T20" fmla="*/ 8 w 80"/>
                  <a:gd name="T21" fmla="*/ 40 h 56"/>
                  <a:gd name="T22" fmla="*/ 0 w 80"/>
                  <a:gd name="T23" fmla="*/ 40 h 56"/>
                  <a:gd name="T24" fmla="*/ 16 w 80"/>
                  <a:gd name="T25" fmla="*/ 56 h 56"/>
                  <a:gd name="T26" fmla="*/ 64 w 80"/>
                  <a:gd name="T27" fmla="*/ 56 h 56"/>
                  <a:gd name="T28" fmla="*/ 80 w 80"/>
                  <a:gd name="T29" fmla="*/ 40 h 56"/>
                  <a:gd name="T30" fmla="*/ 80 w 80"/>
                  <a:gd name="T31" fmla="*/ 16 h 56"/>
                  <a:gd name="T32" fmla="*/ 64 w 80"/>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56">
                    <a:moveTo>
                      <a:pt x="64" y="0"/>
                    </a:moveTo>
                    <a:cubicBezTo>
                      <a:pt x="16" y="0"/>
                      <a:pt x="16" y="0"/>
                      <a:pt x="16" y="0"/>
                    </a:cubicBezTo>
                    <a:cubicBezTo>
                      <a:pt x="7" y="0"/>
                      <a:pt x="0" y="7"/>
                      <a:pt x="0" y="16"/>
                    </a:cubicBezTo>
                    <a:cubicBezTo>
                      <a:pt x="8" y="16"/>
                      <a:pt x="8" y="16"/>
                      <a:pt x="8" y="16"/>
                    </a:cubicBezTo>
                    <a:cubicBezTo>
                      <a:pt x="8" y="12"/>
                      <a:pt x="12" y="8"/>
                      <a:pt x="16" y="8"/>
                    </a:cubicBezTo>
                    <a:cubicBezTo>
                      <a:pt x="64" y="8"/>
                      <a:pt x="64" y="8"/>
                      <a:pt x="64" y="8"/>
                    </a:cubicBezTo>
                    <a:cubicBezTo>
                      <a:pt x="68" y="8"/>
                      <a:pt x="72" y="12"/>
                      <a:pt x="72" y="16"/>
                    </a:cubicBezTo>
                    <a:cubicBezTo>
                      <a:pt x="72" y="40"/>
                      <a:pt x="72" y="40"/>
                      <a:pt x="72" y="40"/>
                    </a:cubicBezTo>
                    <a:cubicBezTo>
                      <a:pt x="72" y="44"/>
                      <a:pt x="68" y="48"/>
                      <a:pt x="64" y="48"/>
                    </a:cubicBezTo>
                    <a:cubicBezTo>
                      <a:pt x="16" y="48"/>
                      <a:pt x="16" y="48"/>
                      <a:pt x="16" y="48"/>
                    </a:cubicBezTo>
                    <a:cubicBezTo>
                      <a:pt x="12" y="48"/>
                      <a:pt x="8" y="44"/>
                      <a:pt x="8" y="40"/>
                    </a:cubicBezTo>
                    <a:cubicBezTo>
                      <a:pt x="0" y="40"/>
                      <a:pt x="0" y="40"/>
                      <a:pt x="0" y="40"/>
                    </a:cubicBezTo>
                    <a:cubicBezTo>
                      <a:pt x="0" y="49"/>
                      <a:pt x="7" y="56"/>
                      <a:pt x="16" y="56"/>
                    </a:cubicBezTo>
                    <a:cubicBezTo>
                      <a:pt x="64" y="56"/>
                      <a:pt x="64" y="56"/>
                      <a:pt x="64" y="56"/>
                    </a:cubicBezTo>
                    <a:cubicBezTo>
                      <a:pt x="73" y="56"/>
                      <a:pt x="80" y="49"/>
                      <a:pt x="80" y="40"/>
                    </a:cubicBezTo>
                    <a:cubicBezTo>
                      <a:pt x="80" y="16"/>
                      <a:pt x="80" y="16"/>
                      <a:pt x="80" y="16"/>
                    </a:cubicBezTo>
                    <a:cubicBezTo>
                      <a:pt x="80" y="7"/>
                      <a:pt x="73" y="0"/>
                      <a:pt x="64" y="0"/>
                    </a:cubicBezTo>
                    <a:close/>
                  </a:path>
                </a:pathLst>
              </a:custGeom>
              <a:grpFill/>
              <a:ln w="9525">
                <a:solidFill>
                  <a:srgbClr val="F8F8F8"/>
                </a:solidFill>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43" name="Group 42"/>
          <p:cNvGrpSpPr/>
          <p:nvPr/>
        </p:nvGrpSpPr>
        <p:grpSpPr>
          <a:xfrm>
            <a:off x="381463" y="3886427"/>
            <a:ext cx="585133" cy="585133"/>
            <a:chOff x="1353630" y="4030528"/>
            <a:chExt cx="585216" cy="585216"/>
          </a:xfrm>
        </p:grpSpPr>
        <p:sp>
          <p:nvSpPr>
            <p:cNvPr id="44" name="Oval 43"/>
            <p:cNvSpPr/>
            <p:nvPr/>
          </p:nvSpPr>
          <p:spPr bwMode="auto">
            <a:xfrm>
              <a:off x="1353630" y="4030528"/>
              <a:ext cx="585216" cy="585216"/>
            </a:xfrm>
            <a:prstGeom prst="ellipse">
              <a:avLst/>
            </a:prstGeom>
            <a:solidFill>
              <a:srgbClr val="F8F8F8"/>
            </a:solidFill>
            <a:ln w="6350" cap="flat" cmpd="sng" algn="ctr">
              <a:solidFill>
                <a:schemeClr val="bg1">
                  <a:lumMod val="90000"/>
                  <a:lumOff val="10000"/>
                </a:schemeClr>
              </a:solidFill>
              <a:prstDash val="solid"/>
              <a:miter lim="800000"/>
              <a:headEnd type="none"/>
              <a:tailEnd type="none"/>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45" name="Picture 44"/>
            <p:cNvPicPr>
              <a:picLocks noChangeAspect="1"/>
            </p:cNvPicPr>
            <p:nvPr/>
          </p:nvPicPr>
          <p:blipFill>
            <a:blip r:embed="rId3">
              <a:duotone>
                <a:srgbClr val="E7E6E6">
                  <a:shade val="45000"/>
                  <a:satMod val="135000"/>
                </a:srgbClr>
                <a:prstClr val="white"/>
              </a:duotone>
            </a:blip>
            <a:stretch>
              <a:fillRect/>
            </a:stretch>
          </p:blipFill>
          <p:spPr>
            <a:xfrm>
              <a:off x="1490055" y="4190657"/>
              <a:ext cx="346175" cy="300957"/>
            </a:xfrm>
            <a:prstGeom prst="rect">
              <a:avLst/>
            </a:prstGeom>
          </p:spPr>
        </p:pic>
      </p:grpSp>
      <p:grpSp>
        <p:nvGrpSpPr>
          <p:cNvPr id="46" name="Group 45"/>
          <p:cNvGrpSpPr/>
          <p:nvPr/>
        </p:nvGrpSpPr>
        <p:grpSpPr>
          <a:xfrm>
            <a:off x="380790" y="4984683"/>
            <a:ext cx="585133" cy="585133"/>
            <a:chOff x="1353630" y="5604864"/>
            <a:chExt cx="585216" cy="585216"/>
          </a:xfrm>
        </p:grpSpPr>
        <p:sp>
          <p:nvSpPr>
            <p:cNvPr id="47" name="Oval 46"/>
            <p:cNvSpPr/>
            <p:nvPr/>
          </p:nvSpPr>
          <p:spPr bwMode="auto">
            <a:xfrm>
              <a:off x="1353630" y="560486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8" name="Rectangle 47"/>
            <p:cNvSpPr/>
            <p:nvPr/>
          </p:nvSpPr>
          <p:spPr bwMode="auto">
            <a:xfrm>
              <a:off x="1468170" y="5777619"/>
              <a:ext cx="254393" cy="254393"/>
            </a:xfrm>
            <a:prstGeom prst="rect">
              <a:avLst/>
            </a:prstGeom>
            <a:noFill/>
            <a:ln w="12700">
              <a:solidFill>
                <a:schemeClr val="bg1">
                  <a:lumMod val="6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49" name="Group 48"/>
            <p:cNvGrpSpPr/>
            <p:nvPr/>
          </p:nvGrpSpPr>
          <p:grpSpPr>
            <a:xfrm>
              <a:off x="1569761" y="5717490"/>
              <a:ext cx="269875" cy="374650"/>
              <a:chOff x="1562217" y="4415300"/>
              <a:chExt cx="269875" cy="374650"/>
            </a:xfrm>
          </p:grpSpPr>
          <p:sp>
            <p:nvSpPr>
              <p:cNvPr id="50" name="Oval 49"/>
              <p:cNvSpPr/>
              <p:nvPr/>
            </p:nvSpPr>
            <p:spPr bwMode="auto">
              <a:xfrm>
                <a:off x="1586475" y="4445252"/>
                <a:ext cx="226337" cy="325926"/>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1" name="Group 16"/>
              <p:cNvGrpSpPr>
                <a:grpSpLocks noChangeAspect="1"/>
              </p:cNvGrpSpPr>
              <p:nvPr/>
            </p:nvGrpSpPr>
            <p:grpSpPr bwMode="auto">
              <a:xfrm>
                <a:off x="1562217" y="4415300"/>
                <a:ext cx="269875" cy="374650"/>
                <a:chOff x="-1" y="4"/>
                <a:chExt cx="170" cy="236"/>
              </a:xfrm>
              <a:solidFill>
                <a:schemeClr val="bg1">
                  <a:lumMod val="65000"/>
                </a:schemeClr>
              </a:solidFill>
            </p:grpSpPr>
            <p:sp>
              <p:nvSpPr>
                <p:cNvPr id="52" name="Freeform 17"/>
                <p:cNvSpPr>
                  <a:spLocks noEditPoints="1"/>
                </p:cNvSpPr>
                <p:nvPr/>
              </p:nvSpPr>
              <p:spPr bwMode="auto">
                <a:xfrm>
                  <a:off x="-1" y="4"/>
                  <a:ext cx="170" cy="236"/>
                </a:xfrm>
                <a:custGeom>
                  <a:avLst/>
                  <a:gdLst>
                    <a:gd name="T0" fmla="*/ 72 w 80"/>
                    <a:gd name="T1" fmla="*/ 48 h 112"/>
                    <a:gd name="T2" fmla="*/ 72 w 80"/>
                    <a:gd name="T3" fmla="*/ 48 h 112"/>
                    <a:gd name="T4" fmla="*/ 72 w 80"/>
                    <a:gd name="T5" fmla="*/ 32 h 112"/>
                    <a:gd name="T6" fmla="*/ 40 w 80"/>
                    <a:gd name="T7" fmla="*/ 0 h 112"/>
                    <a:gd name="T8" fmla="*/ 8 w 80"/>
                    <a:gd name="T9" fmla="*/ 32 h 112"/>
                    <a:gd name="T10" fmla="*/ 8 w 80"/>
                    <a:gd name="T11" fmla="*/ 48 h 112"/>
                    <a:gd name="T12" fmla="*/ 8 w 80"/>
                    <a:gd name="T13" fmla="*/ 48 h 112"/>
                    <a:gd name="T14" fmla="*/ 0 w 80"/>
                    <a:gd name="T15" fmla="*/ 72 h 112"/>
                    <a:gd name="T16" fmla="*/ 40 w 80"/>
                    <a:gd name="T17" fmla="*/ 112 h 112"/>
                    <a:gd name="T18" fmla="*/ 80 w 80"/>
                    <a:gd name="T19" fmla="*/ 72 h 112"/>
                    <a:gd name="T20" fmla="*/ 72 w 80"/>
                    <a:gd name="T21" fmla="*/ 48 h 112"/>
                    <a:gd name="T22" fmla="*/ 40 w 80"/>
                    <a:gd name="T23" fmla="*/ 8 h 112"/>
                    <a:gd name="T24" fmla="*/ 64 w 80"/>
                    <a:gd name="T25" fmla="*/ 32 h 112"/>
                    <a:gd name="T26" fmla="*/ 64 w 80"/>
                    <a:gd name="T27" fmla="*/ 40 h 112"/>
                    <a:gd name="T28" fmla="*/ 40 w 80"/>
                    <a:gd name="T29" fmla="*/ 32 h 112"/>
                    <a:gd name="T30" fmla="*/ 16 w 80"/>
                    <a:gd name="T31" fmla="*/ 40 h 112"/>
                    <a:gd name="T32" fmla="*/ 16 w 80"/>
                    <a:gd name="T33" fmla="*/ 32 h 112"/>
                    <a:gd name="T34" fmla="*/ 40 w 80"/>
                    <a:gd name="T35" fmla="*/ 8 h 112"/>
                    <a:gd name="T36" fmla="*/ 40 w 80"/>
                    <a:gd name="T37" fmla="*/ 104 h 112"/>
                    <a:gd name="T38" fmla="*/ 8 w 80"/>
                    <a:gd name="T39" fmla="*/ 72 h 112"/>
                    <a:gd name="T40" fmla="*/ 40 w 80"/>
                    <a:gd name="T41" fmla="*/ 40 h 112"/>
                    <a:gd name="T42" fmla="*/ 72 w 80"/>
                    <a:gd name="T43" fmla="*/ 72 h 112"/>
                    <a:gd name="T44" fmla="*/ 40 w 80"/>
                    <a:gd name="T45"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12">
                      <a:moveTo>
                        <a:pt x="72" y="48"/>
                      </a:moveTo>
                      <a:cubicBezTo>
                        <a:pt x="72" y="48"/>
                        <a:pt x="72" y="48"/>
                        <a:pt x="72" y="48"/>
                      </a:cubicBezTo>
                      <a:cubicBezTo>
                        <a:pt x="72" y="32"/>
                        <a:pt x="72" y="32"/>
                        <a:pt x="72" y="32"/>
                      </a:cubicBezTo>
                      <a:cubicBezTo>
                        <a:pt x="72" y="14"/>
                        <a:pt x="58" y="0"/>
                        <a:pt x="40" y="0"/>
                      </a:cubicBezTo>
                      <a:cubicBezTo>
                        <a:pt x="22" y="0"/>
                        <a:pt x="8" y="14"/>
                        <a:pt x="8" y="32"/>
                      </a:cubicBezTo>
                      <a:cubicBezTo>
                        <a:pt x="8" y="48"/>
                        <a:pt x="8" y="48"/>
                        <a:pt x="8" y="48"/>
                      </a:cubicBezTo>
                      <a:cubicBezTo>
                        <a:pt x="8" y="48"/>
                        <a:pt x="8" y="48"/>
                        <a:pt x="8" y="48"/>
                      </a:cubicBezTo>
                      <a:cubicBezTo>
                        <a:pt x="3" y="55"/>
                        <a:pt x="0" y="63"/>
                        <a:pt x="0" y="72"/>
                      </a:cubicBezTo>
                      <a:cubicBezTo>
                        <a:pt x="0" y="94"/>
                        <a:pt x="18" y="112"/>
                        <a:pt x="40" y="112"/>
                      </a:cubicBezTo>
                      <a:cubicBezTo>
                        <a:pt x="62" y="112"/>
                        <a:pt x="80" y="94"/>
                        <a:pt x="80" y="72"/>
                      </a:cubicBezTo>
                      <a:cubicBezTo>
                        <a:pt x="80" y="63"/>
                        <a:pt x="77" y="55"/>
                        <a:pt x="72" y="48"/>
                      </a:cubicBezTo>
                      <a:close/>
                      <a:moveTo>
                        <a:pt x="40" y="8"/>
                      </a:moveTo>
                      <a:cubicBezTo>
                        <a:pt x="53" y="8"/>
                        <a:pt x="64" y="19"/>
                        <a:pt x="64" y="32"/>
                      </a:cubicBezTo>
                      <a:cubicBezTo>
                        <a:pt x="64" y="40"/>
                        <a:pt x="64" y="40"/>
                        <a:pt x="64" y="40"/>
                      </a:cubicBezTo>
                      <a:cubicBezTo>
                        <a:pt x="57" y="35"/>
                        <a:pt x="49" y="32"/>
                        <a:pt x="40" y="32"/>
                      </a:cubicBezTo>
                      <a:cubicBezTo>
                        <a:pt x="31" y="32"/>
                        <a:pt x="23" y="35"/>
                        <a:pt x="16" y="40"/>
                      </a:cubicBezTo>
                      <a:cubicBezTo>
                        <a:pt x="16" y="32"/>
                        <a:pt x="16" y="32"/>
                        <a:pt x="16" y="32"/>
                      </a:cubicBezTo>
                      <a:cubicBezTo>
                        <a:pt x="16" y="19"/>
                        <a:pt x="27" y="8"/>
                        <a:pt x="40" y="8"/>
                      </a:cubicBezTo>
                      <a:close/>
                      <a:moveTo>
                        <a:pt x="40" y="104"/>
                      </a:moveTo>
                      <a:cubicBezTo>
                        <a:pt x="22" y="104"/>
                        <a:pt x="8" y="90"/>
                        <a:pt x="8" y="72"/>
                      </a:cubicBezTo>
                      <a:cubicBezTo>
                        <a:pt x="8" y="54"/>
                        <a:pt x="22" y="40"/>
                        <a:pt x="40" y="40"/>
                      </a:cubicBezTo>
                      <a:cubicBezTo>
                        <a:pt x="58" y="40"/>
                        <a:pt x="72" y="54"/>
                        <a:pt x="72" y="72"/>
                      </a:cubicBezTo>
                      <a:cubicBezTo>
                        <a:pt x="72" y="90"/>
                        <a:pt x="58" y="104"/>
                        <a:pt x="40" y="104"/>
                      </a:cubicBezTo>
                      <a:close/>
                    </a:path>
                  </a:pathLst>
                </a:custGeom>
                <a:grpFill/>
                <a:ln w="12700">
                  <a:solidFill>
                    <a:srgbClr val="F8F8F8"/>
                  </a:solidFill>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Freeform 18"/>
                <p:cNvSpPr>
                  <a:spLocks/>
                </p:cNvSpPr>
                <p:nvPr/>
              </p:nvSpPr>
              <p:spPr bwMode="auto">
                <a:xfrm>
                  <a:off x="67" y="130"/>
                  <a:ext cx="34" cy="59"/>
                </a:xfrm>
                <a:custGeom>
                  <a:avLst/>
                  <a:gdLst>
                    <a:gd name="T0" fmla="*/ 8 w 16"/>
                    <a:gd name="T1" fmla="*/ 0 h 28"/>
                    <a:gd name="T2" fmla="*/ 0 w 16"/>
                    <a:gd name="T3" fmla="*/ 8 h 28"/>
                    <a:gd name="T4" fmla="*/ 4 w 16"/>
                    <a:gd name="T5" fmla="*/ 15 h 28"/>
                    <a:gd name="T6" fmla="*/ 4 w 16"/>
                    <a:gd name="T7" fmla="*/ 28 h 28"/>
                    <a:gd name="T8" fmla="*/ 12 w 16"/>
                    <a:gd name="T9" fmla="*/ 28 h 28"/>
                    <a:gd name="T10" fmla="*/ 12 w 16"/>
                    <a:gd name="T11" fmla="*/ 15 h 28"/>
                    <a:gd name="T12" fmla="*/ 16 w 16"/>
                    <a:gd name="T13" fmla="*/ 8 h 28"/>
                    <a:gd name="T14" fmla="*/ 8 w 1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8">
                      <a:moveTo>
                        <a:pt x="8" y="0"/>
                      </a:moveTo>
                      <a:cubicBezTo>
                        <a:pt x="4" y="0"/>
                        <a:pt x="0" y="4"/>
                        <a:pt x="0" y="8"/>
                      </a:cubicBezTo>
                      <a:cubicBezTo>
                        <a:pt x="0" y="11"/>
                        <a:pt x="2" y="13"/>
                        <a:pt x="4" y="15"/>
                      </a:cubicBezTo>
                      <a:cubicBezTo>
                        <a:pt x="4" y="28"/>
                        <a:pt x="4" y="28"/>
                        <a:pt x="4" y="28"/>
                      </a:cubicBezTo>
                      <a:cubicBezTo>
                        <a:pt x="12" y="28"/>
                        <a:pt x="12" y="28"/>
                        <a:pt x="12" y="28"/>
                      </a:cubicBezTo>
                      <a:cubicBezTo>
                        <a:pt x="12" y="15"/>
                        <a:pt x="12" y="15"/>
                        <a:pt x="12" y="15"/>
                      </a:cubicBezTo>
                      <a:cubicBezTo>
                        <a:pt x="14" y="13"/>
                        <a:pt x="16" y="11"/>
                        <a:pt x="16" y="8"/>
                      </a:cubicBezTo>
                      <a:cubicBezTo>
                        <a:pt x="16" y="4"/>
                        <a:pt x="12" y="0"/>
                        <a:pt x="8" y="0"/>
                      </a:cubicBezTo>
                      <a:close/>
                    </a:path>
                  </a:pathLst>
                </a:custGeom>
                <a:grpFill/>
                <a:ln w="12700">
                  <a:solidFill>
                    <a:srgbClr val="F8F8F8"/>
                  </a:solidFill>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grpSp>
        <p:nvGrpSpPr>
          <p:cNvPr id="35" name="Group 34"/>
          <p:cNvGrpSpPr/>
          <p:nvPr/>
        </p:nvGrpSpPr>
        <p:grpSpPr>
          <a:xfrm>
            <a:off x="6046215" y="1430245"/>
            <a:ext cx="9697022" cy="5196633"/>
            <a:chOff x="4617756" y="1458428"/>
            <a:chExt cx="9891467" cy="5300836"/>
          </a:xfrm>
        </p:grpSpPr>
        <p:grpSp>
          <p:nvGrpSpPr>
            <p:cNvPr id="40" name="Group 39"/>
            <p:cNvGrpSpPr/>
            <p:nvPr/>
          </p:nvGrpSpPr>
          <p:grpSpPr>
            <a:xfrm>
              <a:off x="5800939" y="1458428"/>
              <a:ext cx="8111074" cy="5122968"/>
              <a:chOff x="5374219" y="1458428"/>
              <a:chExt cx="8111074" cy="5122968"/>
            </a:xfrm>
          </p:grpSpPr>
          <p:grpSp>
            <p:nvGrpSpPr>
              <p:cNvPr id="54" name="Group 4"/>
              <p:cNvGrpSpPr>
                <a:grpSpLocks noChangeAspect="1"/>
              </p:cNvGrpSpPr>
              <p:nvPr/>
            </p:nvGrpSpPr>
            <p:grpSpPr bwMode="auto">
              <a:xfrm>
                <a:off x="5389680" y="1458428"/>
                <a:ext cx="8095613" cy="5114259"/>
                <a:chOff x="3125" y="919"/>
                <a:chExt cx="2730" cy="1819"/>
              </a:xfrm>
              <a:noFill/>
            </p:grpSpPr>
            <p:sp>
              <p:nvSpPr>
                <p:cNvPr id="56" name="Freeform 5"/>
                <p:cNvSpPr>
                  <a:spLocks/>
                </p:cNvSpPr>
                <p:nvPr/>
              </p:nvSpPr>
              <p:spPr bwMode="auto">
                <a:xfrm>
                  <a:off x="3125" y="919"/>
                  <a:ext cx="2730" cy="1819"/>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rgbClr val="EAEAEA"/>
                </a:solidFill>
                <a:ln w="12700" cap="flat">
                  <a:solidFill>
                    <a:srgbClr val="A7A9AC"/>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57" name="Oval 12"/>
                <p:cNvSpPr>
                  <a:spLocks noChangeArrowheads="1"/>
                </p:cNvSpPr>
                <p:nvPr/>
              </p:nvSpPr>
              <p:spPr bwMode="auto">
                <a:xfrm>
                  <a:off x="4486" y="950"/>
                  <a:ext cx="31" cy="33"/>
                </a:xfrm>
                <a:prstGeom prst="ellipse">
                  <a:avLst/>
                </a:prstGeom>
                <a:solidFill>
                  <a:schemeClr val="tx1"/>
                </a:solidFill>
                <a:ln w="7938" cap="flat">
                  <a:solidFill>
                    <a:srgbClr val="BCBEC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
            <p:nvSpPr>
              <p:cNvPr id="55" name="Rounded Rectangle 1"/>
              <p:cNvSpPr/>
              <p:nvPr/>
            </p:nvSpPr>
            <p:spPr bwMode="auto">
              <a:xfrm>
                <a:off x="5374219" y="1458428"/>
                <a:ext cx="8102812" cy="5122968"/>
              </a:xfrm>
              <a:prstGeom prst="roundRect">
                <a:avLst>
                  <a:gd name="adj" fmla="val 5741"/>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41" name="Freeform 6"/>
            <p:cNvSpPr>
              <a:spLocks/>
            </p:cNvSpPr>
            <p:nvPr/>
          </p:nvSpPr>
          <p:spPr bwMode="auto">
            <a:xfrm>
              <a:off x="4617756" y="6472567"/>
              <a:ext cx="9891467" cy="286697"/>
            </a:xfrm>
            <a:custGeom>
              <a:avLst/>
              <a:gdLst>
                <a:gd name="T0" fmla="*/ 2460 w 2516"/>
                <a:gd name="T1" fmla="*/ 77 h 77"/>
                <a:gd name="T2" fmla="*/ 56 w 2516"/>
                <a:gd name="T3" fmla="*/ 77 h 77"/>
                <a:gd name="T4" fmla="*/ 0 w 2516"/>
                <a:gd name="T5" fmla="*/ 21 h 77"/>
                <a:gd name="T6" fmla="*/ 0 w 2516"/>
                <a:gd name="T7" fmla="*/ 0 h 77"/>
                <a:gd name="T8" fmla="*/ 2516 w 2516"/>
                <a:gd name="T9" fmla="*/ 0 h 77"/>
                <a:gd name="T10" fmla="*/ 2516 w 2516"/>
                <a:gd name="T11" fmla="*/ 21 h 77"/>
                <a:gd name="T12" fmla="*/ 2460 w 2516"/>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2516" h="77">
                  <a:moveTo>
                    <a:pt x="2460" y="77"/>
                  </a:moveTo>
                  <a:cubicBezTo>
                    <a:pt x="56" y="77"/>
                    <a:pt x="56" y="77"/>
                    <a:pt x="56" y="77"/>
                  </a:cubicBezTo>
                  <a:cubicBezTo>
                    <a:pt x="25" y="77"/>
                    <a:pt x="0" y="52"/>
                    <a:pt x="0" y="21"/>
                  </a:cubicBezTo>
                  <a:cubicBezTo>
                    <a:pt x="0" y="0"/>
                    <a:pt x="0" y="0"/>
                    <a:pt x="0" y="0"/>
                  </a:cubicBezTo>
                  <a:cubicBezTo>
                    <a:pt x="2516" y="0"/>
                    <a:pt x="2516" y="0"/>
                    <a:pt x="2516" y="0"/>
                  </a:cubicBezTo>
                  <a:cubicBezTo>
                    <a:pt x="2516" y="21"/>
                    <a:pt x="2516" y="21"/>
                    <a:pt x="2516" y="21"/>
                  </a:cubicBezTo>
                  <a:cubicBezTo>
                    <a:pt x="2516" y="52"/>
                    <a:pt x="2491" y="77"/>
                    <a:pt x="2460" y="77"/>
                  </a:cubicBezTo>
                  <a:close/>
                </a:path>
              </a:pathLst>
            </a:custGeom>
            <a:solidFill>
              <a:srgbClr val="C5C5C5"/>
            </a:solidFill>
            <a:ln w="12700" cap="flat">
              <a:solidFill>
                <a:srgbClr val="A7A9AC"/>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ysClr val="windowText" lastClr="000000"/>
                </a:solidFill>
                <a:effectLst/>
                <a:uLnTx/>
                <a:uFillTx/>
              </a:endParaRPr>
            </a:p>
          </p:txBody>
        </p:sp>
        <p:sp>
          <p:nvSpPr>
            <p:cNvPr id="42" name="Freeform 7"/>
            <p:cNvSpPr>
              <a:spLocks/>
            </p:cNvSpPr>
            <p:nvPr/>
          </p:nvSpPr>
          <p:spPr bwMode="auto">
            <a:xfrm>
              <a:off x="9173890" y="6473288"/>
              <a:ext cx="1378176" cy="99241"/>
            </a:xfrm>
            <a:custGeom>
              <a:avLst/>
              <a:gdLst>
                <a:gd name="T0" fmla="*/ 336 w 350"/>
                <a:gd name="T1" fmla="*/ 26 h 26"/>
                <a:gd name="T2" fmla="*/ 14 w 350"/>
                <a:gd name="T3" fmla="*/ 26 h 26"/>
                <a:gd name="T4" fmla="*/ 0 w 350"/>
                <a:gd name="T5" fmla="*/ 13 h 26"/>
                <a:gd name="T6" fmla="*/ 14 w 350"/>
                <a:gd name="T7" fmla="*/ 0 h 26"/>
                <a:gd name="T8" fmla="*/ 336 w 350"/>
                <a:gd name="T9" fmla="*/ 0 h 26"/>
                <a:gd name="T10" fmla="*/ 350 w 350"/>
                <a:gd name="T11" fmla="*/ 13 h 26"/>
                <a:gd name="T12" fmla="*/ 336 w 35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50" h="26">
                  <a:moveTo>
                    <a:pt x="336" y="26"/>
                  </a:moveTo>
                  <a:cubicBezTo>
                    <a:pt x="14" y="26"/>
                    <a:pt x="14" y="26"/>
                    <a:pt x="14" y="26"/>
                  </a:cubicBezTo>
                  <a:cubicBezTo>
                    <a:pt x="6" y="26"/>
                    <a:pt x="0" y="20"/>
                    <a:pt x="0" y="13"/>
                  </a:cubicBezTo>
                  <a:cubicBezTo>
                    <a:pt x="0" y="6"/>
                    <a:pt x="6" y="0"/>
                    <a:pt x="14" y="0"/>
                  </a:cubicBezTo>
                  <a:cubicBezTo>
                    <a:pt x="336" y="0"/>
                    <a:pt x="336" y="0"/>
                    <a:pt x="336" y="0"/>
                  </a:cubicBezTo>
                  <a:cubicBezTo>
                    <a:pt x="344" y="0"/>
                    <a:pt x="350" y="6"/>
                    <a:pt x="350" y="13"/>
                  </a:cubicBezTo>
                  <a:cubicBezTo>
                    <a:pt x="350" y="20"/>
                    <a:pt x="344" y="26"/>
                    <a:pt x="336" y="26"/>
                  </a:cubicBezTo>
                  <a:close/>
                </a:path>
              </a:pathLst>
            </a:custGeom>
            <a:solidFill>
              <a:srgbClr val="D6D6D6"/>
            </a:solidFill>
            <a:ln w="7938" cap="flat">
              <a:solidFill>
                <a:srgbClr val="BCBEC0"/>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ysClr val="windowText" lastClr="000000"/>
                </a:solidFill>
                <a:effectLst/>
                <a:uLnTx/>
                <a:uFillTx/>
              </a:endParaRPr>
            </a:p>
          </p:txBody>
        </p:sp>
      </p:grpSp>
      <p:pic>
        <p:nvPicPr>
          <p:cNvPr id="60" name="Picture 59"/>
          <p:cNvPicPr>
            <a:picLocks noChangeAspect="1"/>
          </p:cNvPicPr>
          <p:nvPr/>
        </p:nvPicPr>
        <p:blipFill>
          <a:blip r:embed="rId4"/>
          <a:stretch>
            <a:fillRect/>
          </a:stretch>
        </p:blipFill>
        <p:spPr>
          <a:xfrm>
            <a:off x="7534807" y="1659818"/>
            <a:ext cx="5096339" cy="4667291"/>
          </a:xfrm>
          <a:prstGeom prst="rect">
            <a:avLst/>
          </a:prstGeom>
        </p:spPr>
      </p:pic>
    </p:spTree>
    <p:extLst>
      <p:ext uri="{BB962C8B-B14F-4D97-AF65-F5344CB8AC3E}">
        <p14:creationId xmlns:p14="http://schemas.microsoft.com/office/powerpoint/2010/main" val="397752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5875" y="3424649"/>
            <a:ext cx="5583256" cy="811365"/>
            <a:chOff x="635875" y="2533497"/>
            <a:chExt cx="6261994" cy="811365"/>
          </a:xfrm>
        </p:grpSpPr>
        <p:sp>
          <p:nvSpPr>
            <p:cNvPr id="13" name="Rectangle 12"/>
            <p:cNvSpPr/>
            <p:nvPr/>
          </p:nvSpPr>
          <p:spPr>
            <a:xfrm>
              <a:off x="1375850" y="2533497"/>
              <a:ext cx="5522019"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Policies</a:t>
              </a:r>
              <a:endPar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Classifications and Insights to recommend policies for you</a:t>
              </a:r>
            </a:p>
          </p:txBody>
        </p:sp>
        <p:grpSp>
          <p:nvGrpSpPr>
            <p:cNvPr id="2" name="Group 1"/>
            <p:cNvGrpSpPr/>
            <p:nvPr/>
          </p:nvGrpSpPr>
          <p:grpSpPr>
            <a:xfrm>
              <a:off x="635875" y="2646571"/>
              <a:ext cx="585216" cy="585216"/>
              <a:chOff x="626043" y="3439960"/>
              <a:chExt cx="585216" cy="585216"/>
            </a:xfrm>
          </p:grpSpPr>
          <p:sp>
            <p:nvSpPr>
              <p:cNvPr id="43" name="Oval 42"/>
              <p:cNvSpPr/>
              <p:nvPr/>
            </p:nvSpPr>
            <p:spPr bwMode="auto">
              <a:xfrm>
                <a:off x="626043" y="3439960"/>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4" name="Freeform 9"/>
              <p:cNvSpPr>
                <a:spLocks/>
              </p:cNvSpPr>
              <p:nvPr/>
            </p:nvSpPr>
            <p:spPr bwMode="auto">
              <a:xfrm>
                <a:off x="782127" y="3599829"/>
                <a:ext cx="273050" cy="292100"/>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8" name="Group 7"/>
          <p:cNvGrpSpPr/>
          <p:nvPr/>
        </p:nvGrpSpPr>
        <p:grpSpPr>
          <a:xfrm>
            <a:off x="626043" y="4590897"/>
            <a:ext cx="5608245" cy="811365"/>
            <a:chOff x="626043" y="3696158"/>
            <a:chExt cx="6934704" cy="811365"/>
          </a:xfrm>
        </p:grpSpPr>
        <p:sp>
          <p:nvSpPr>
            <p:cNvPr id="15" name="Rectangle 14"/>
            <p:cNvSpPr/>
            <p:nvPr/>
          </p:nvSpPr>
          <p:spPr>
            <a:xfrm>
              <a:off x="1346760" y="3696158"/>
              <a:ext cx="6213987"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Retention</a:t>
              </a:r>
              <a:endPar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Preserve what’s important with classification and event triggers</a:t>
              </a:r>
              <a:endPar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grpSp>
          <p:nvGrpSpPr>
            <p:cNvPr id="7" name="Group 6"/>
            <p:cNvGrpSpPr/>
            <p:nvPr/>
          </p:nvGrpSpPr>
          <p:grpSpPr>
            <a:xfrm>
              <a:off x="626043" y="3809232"/>
              <a:ext cx="585216" cy="585216"/>
              <a:chOff x="626043" y="3809232"/>
              <a:chExt cx="585216" cy="585216"/>
            </a:xfrm>
          </p:grpSpPr>
          <p:sp>
            <p:nvSpPr>
              <p:cNvPr id="41" name="Oval 40"/>
              <p:cNvSpPr/>
              <p:nvPr/>
            </p:nvSpPr>
            <p:spPr bwMode="auto">
              <a:xfrm>
                <a:off x="626043" y="3809232"/>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8" name="Oval 9"/>
              <p:cNvSpPr>
                <a:spLocks noChangeArrowheads="1"/>
              </p:cNvSpPr>
              <p:nvPr/>
            </p:nvSpPr>
            <p:spPr bwMode="auto">
              <a:xfrm>
                <a:off x="892076" y="4080919"/>
                <a:ext cx="52306" cy="53891"/>
              </a:xfrm>
              <a:prstGeom prst="ellipse">
                <a:avLst/>
              </a:prstGeom>
              <a:solidFill>
                <a:schemeClr val="bg1">
                  <a:lumMod val="65000"/>
                </a:schemeClr>
              </a:solid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Freeform 10"/>
              <p:cNvSpPr>
                <a:spLocks noEditPoints="1"/>
              </p:cNvSpPr>
              <p:nvPr/>
            </p:nvSpPr>
            <p:spPr bwMode="auto">
              <a:xfrm>
                <a:off x="701874" y="3985818"/>
                <a:ext cx="432710" cy="242508"/>
              </a:xfrm>
              <a:custGeom>
                <a:avLst/>
                <a:gdLst>
                  <a:gd name="T0" fmla="*/ 126 w 130"/>
                  <a:gd name="T1" fmla="*/ 28 h 72"/>
                  <a:gd name="T2" fmla="*/ 126 w 130"/>
                  <a:gd name="T3" fmla="*/ 28 h 72"/>
                  <a:gd name="T4" fmla="*/ 65 w 130"/>
                  <a:gd name="T5" fmla="*/ 0 h 72"/>
                  <a:gd name="T6" fmla="*/ 4 w 130"/>
                  <a:gd name="T7" fmla="*/ 28 h 72"/>
                  <a:gd name="T8" fmla="*/ 4 w 130"/>
                  <a:gd name="T9" fmla="*/ 28 h 72"/>
                  <a:gd name="T10" fmla="*/ 4 w 130"/>
                  <a:gd name="T11" fmla="*/ 44 h 72"/>
                  <a:gd name="T12" fmla="*/ 4 w 130"/>
                  <a:gd name="T13" fmla="*/ 44 h 72"/>
                  <a:gd name="T14" fmla="*/ 65 w 130"/>
                  <a:gd name="T15" fmla="*/ 72 h 72"/>
                  <a:gd name="T16" fmla="*/ 126 w 130"/>
                  <a:gd name="T17" fmla="*/ 44 h 72"/>
                  <a:gd name="T18" fmla="*/ 126 w 130"/>
                  <a:gd name="T19" fmla="*/ 44 h 72"/>
                  <a:gd name="T20" fmla="*/ 126 w 130"/>
                  <a:gd name="T21" fmla="*/ 28 h 72"/>
                  <a:gd name="T22" fmla="*/ 93 w 130"/>
                  <a:gd name="T23" fmla="*/ 36 h 72"/>
                  <a:gd name="T24" fmla="*/ 68 w 130"/>
                  <a:gd name="T25" fmla="*/ 64 h 72"/>
                  <a:gd name="T26" fmla="*/ 65 w 130"/>
                  <a:gd name="T27" fmla="*/ 64 h 72"/>
                  <a:gd name="T28" fmla="*/ 62 w 130"/>
                  <a:gd name="T29" fmla="*/ 64 h 72"/>
                  <a:gd name="T30" fmla="*/ 37 w 130"/>
                  <a:gd name="T31" fmla="*/ 36 h 72"/>
                  <a:gd name="T32" fmla="*/ 62 w 130"/>
                  <a:gd name="T33" fmla="*/ 8 h 72"/>
                  <a:gd name="T34" fmla="*/ 65 w 130"/>
                  <a:gd name="T35" fmla="*/ 8 h 72"/>
                  <a:gd name="T36" fmla="*/ 68 w 130"/>
                  <a:gd name="T37" fmla="*/ 8 h 72"/>
                  <a:gd name="T38" fmla="*/ 93 w 130"/>
                  <a:gd name="T39" fmla="*/ 36 h 72"/>
                  <a:gd name="T40" fmla="*/ 10 w 130"/>
                  <a:gd name="T41" fmla="*/ 39 h 72"/>
                  <a:gd name="T42" fmla="*/ 7 w 130"/>
                  <a:gd name="T43" fmla="*/ 41 h 72"/>
                  <a:gd name="T44" fmla="*/ 10 w 130"/>
                  <a:gd name="T45" fmla="*/ 39 h 72"/>
                  <a:gd name="T46" fmla="*/ 10 w 130"/>
                  <a:gd name="T47" fmla="*/ 33 h 72"/>
                  <a:gd name="T48" fmla="*/ 7 w 130"/>
                  <a:gd name="T49" fmla="*/ 31 h 72"/>
                  <a:gd name="T50" fmla="*/ 10 w 130"/>
                  <a:gd name="T51" fmla="*/ 33 h 72"/>
                  <a:gd name="T52" fmla="*/ 37 w 130"/>
                  <a:gd name="T53" fmla="*/ 14 h 72"/>
                  <a:gd name="T54" fmla="*/ 29 w 130"/>
                  <a:gd name="T55" fmla="*/ 36 h 72"/>
                  <a:gd name="T56" fmla="*/ 37 w 130"/>
                  <a:gd name="T57" fmla="*/ 58 h 72"/>
                  <a:gd name="T58" fmla="*/ 10 w 130"/>
                  <a:gd name="T59" fmla="*/ 39 h 72"/>
                  <a:gd name="T60" fmla="*/ 120 w 130"/>
                  <a:gd name="T61" fmla="*/ 39 h 72"/>
                  <a:gd name="T62" fmla="*/ 93 w 130"/>
                  <a:gd name="T63" fmla="*/ 58 h 72"/>
                  <a:gd name="T64" fmla="*/ 101 w 130"/>
                  <a:gd name="T65" fmla="*/ 36 h 72"/>
                  <a:gd name="T66" fmla="*/ 93 w 130"/>
                  <a:gd name="T67" fmla="*/ 14 h 72"/>
                  <a:gd name="T68" fmla="*/ 120 w 130"/>
                  <a:gd name="T69" fmla="*/ 33 h 72"/>
                  <a:gd name="T70" fmla="*/ 123 w 130"/>
                  <a:gd name="T71" fmla="*/ 31 h 72"/>
                  <a:gd name="T72" fmla="*/ 120 w 130"/>
                  <a:gd name="T73" fmla="*/ 33 h 72"/>
                  <a:gd name="T74" fmla="*/ 120 w 130"/>
                  <a:gd name="T75" fmla="*/ 39 h 72"/>
                  <a:gd name="T76" fmla="*/ 123 w 130"/>
                  <a:gd name="T77" fmla="*/ 41 h 72"/>
                  <a:gd name="T78" fmla="*/ 120 w 130"/>
                  <a:gd name="T79"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72">
                    <a:moveTo>
                      <a:pt x="126" y="28"/>
                    </a:moveTo>
                    <a:cubicBezTo>
                      <a:pt x="126" y="28"/>
                      <a:pt x="126" y="28"/>
                      <a:pt x="126" y="28"/>
                    </a:cubicBezTo>
                    <a:cubicBezTo>
                      <a:pt x="110" y="10"/>
                      <a:pt x="88" y="0"/>
                      <a:pt x="65" y="0"/>
                    </a:cubicBezTo>
                    <a:cubicBezTo>
                      <a:pt x="42" y="0"/>
                      <a:pt x="20" y="10"/>
                      <a:pt x="4" y="28"/>
                    </a:cubicBezTo>
                    <a:cubicBezTo>
                      <a:pt x="4" y="28"/>
                      <a:pt x="4" y="28"/>
                      <a:pt x="4" y="28"/>
                    </a:cubicBezTo>
                    <a:cubicBezTo>
                      <a:pt x="0" y="32"/>
                      <a:pt x="0" y="40"/>
                      <a:pt x="4" y="44"/>
                    </a:cubicBezTo>
                    <a:cubicBezTo>
                      <a:pt x="4" y="44"/>
                      <a:pt x="4" y="44"/>
                      <a:pt x="4" y="44"/>
                    </a:cubicBezTo>
                    <a:cubicBezTo>
                      <a:pt x="20" y="62"/>
                      <a:pt x="42" y="72"/>
                      <a:pt x="65" y="72"/>
                    </a:cubicBezTo>
                    <a:cubicBezTo>
                      <a:pt x="88" y="72"/>
                      <a:pt x="110" y="62"/>
                      <a:pt x="126" y="44"/>
                    </a:cubicBezTo>
                    <a:cubicBezTo>
                      <a:pt x="126" y="44"/>
                      <a:pt x="126" y="44"/>
                      <a:pt x="126" y="44"/>
                    </a:cubicBezTo>
                    <a:cubicBezTo>
                      <a:pt x="130" y="40"/>
                      <a:pt x="130" y="32"/>
                      <a:pt x="126" y="28"/>
                    </a:cubicBezTo>
                    <a:close/>
                    <a:moveTo>
                      <a:pt x="93" y="36"/>
                    </a:moveTo>
                    <a:cubicBezTo>
                      <a:pt x="93" y="50"/>
                      <a:pt x="82" y="62"/>
                      <a:pt x="68" y="64"/>
                    </a:cubicBezTo>
                    <a:cubicBezTo>
                      <a:pt x="67" y="64"/>
                      <a:pt x="66" y="64"/>
                      <a:pt x="65" y="64"/>
                    </a:cubicBezTo>
                    <a:cubicBezTo>
                      <a:pt x="64" y="64"/>
                      <a:pt x="63" y="64"/>
                      <a:pt x="62" y="64"/>
                    </a:cubicBezTo>
                    <a:cubicBezTo>
                      <a:pt x="48" y="62"/>
                      <a:pt x="37" y="50"/>
                      <a:pt x="37" y="36"/>
                    </a:cubicBezTo>
                    <a:cubicBezTo>
                      <a:pt x="37" y="22"/>
                      <a:pt x="48" y="10"/>
                      <a:pt x="62" y="8"/>
                    </a:cubicBezTo>
                    <a:cubicBezTo>
                      <a:pt x="63" y="8"/>
                      <a:pt x="64" y="8"/>
                      <a:pt x="65" y="8"/>
                    </a:cubicBezTo>
                    <a:cubicBezTo>
                      <a:pt x="66" y="8"/>
                      <a:pt x="67" y="8"/>
                      <a:pt x="68" y="8"/>
                    </a:cubicBezTo>
                    <a:cubicBezTo>
                      <a:pt x="82" y="10"/>
                      <a:pt x="93" y="22"/>
                      <a:pt x="93" y="36"/>
                    </a:cubicBezTo>
                    <a:close/>
                    <a:moveTo>
                      <a:pt x="10" y="39"/>
                    </a:moveTo>
                    <a:cubicBezTo>
                      <a:pt x="7" y="41"/>
                      <a:pt x="7" y="41"/>
                      <a:pt x="7" y="41"/>
                    </a:cubicBezTo>
                    <a:cubicBezTo>
                      <a:pt x="10" y="39"/>
                      <a:pt x="10" y="39"/>
                      <a:pt x="10" y="39"/>
                    </a:cubicBezTo>
                    <a:cubicBezTo>
                      <a:pt x="9" y="37"/>
                      <a:pt x="9" y="35"/>
                      <a:pt x="10" y="33"/>
                    </a:cubicBezTo>
                    <a:cubicBezTo>
                      <a:pt x="7" y="31"/>
                      <a:pt x="7" y="31"/>
                      <a:pt x="7" y="31"/>
                    </a:cubicBezTo>
                    <a:cubicBezTo>
                      <a:pt x="10" y="33"/>
                      <a:pt x="10" y="33"/>
                      <a:pt x="10" y="33"/>
                    </a:cubicBezTo>
                    <a:cubicBezTo>
                      <a:pt x="18" y="25"/>
                      <a:pt x="27" y="18"/>
                      <a:pt x="37" y="14"/>
                    </a:cubicBezTo>
                    <a:cubicBezTo>
                      <a:pt x="32" y="20"/>
                      <a:pt x="29" y="28"/>
                      <a:pt x="29" y="36"/>
                    </a:cubicBezTo>
                    <a:cubicBezTo>
                      <a:pt x="29" y="44"/>
                      <a:pt x="32" y="52"/>
                      <a:pt x="37" y="58"/>
                    </a:cubicBezTo>
                    <a:cubicBezTo>
                      <a:pt x="27" y="54"/>
                      <a:pt x="18" y="47"/>
                      <a:pt x="10" y="39"/>
                    </a:cubicBezTo>
                    <a:close/>
                    <a:moveTo>
                      <a:pt x="120" y="39"/>
                    </a:moveTo>
                    <a:cubicBezTo>
                      <a:pt x="112" y="47"/>
                      <a:pt x="103" y="54"/>
                      <a:pt x="93" y="58"/>
                    </a:cubicBezTo>
                    <a:cubicBezTo>
                      <a:pt x="98" y="52"/>
                      <a:pt x="101" y="44"/>
                      <a:pt x="101" y="36"/>
                    </a:cubicBezTo>
                    <a:cubicBezTo>
                      <a:pt x="101" y="28"/>
                      <a:pt x="98" y="20"/>
                      <a:pt x="93" y="14"/>
                    </a:cubicBezTo>
                    <a:cubicBezTo>
                      <a:pt x="103" y="18"/>
                      <a:pt x="112" y="25"/>
                      <a:pt x="120" y="33"/>
                    </a:cubicBezTo>
                    <a:cubicBezTo>
                      <a:pt x="123" y="31"/>
                      <a:pt x="123" y="31"/>
                      <a:pt x="123" y="31"/>
                    </a:cubicBezTo>
                    <a:cubicBezTo>
                      <a:pt x="120" y="33"/>
                      <a:pt x="120" y="33"/>
                      <a:pt x="120" y="33"/>
                    </a:cubicBezTo>
                    <a:cubicBezTo>
                      <a:pt x="121" y="35"/>
                      <a:pt x="121" y="37"/>
                      <a:pt x="120" y="39"/>
                    </a:cubicBezTo>
                    <a:cubicBezTo>
                      <a:pt x="123" y="41"/>
                      <a:pt x="123" y="41"/>
                      <a:pt x="123" y="41"/>
                    </a:cubicBezTo>
                    <a:lnTo>
                      <a:pt x="120" y="39"/>
                    </a:lnTo>
                    <a:close/>
                  </a:path>
                </a:pathLst>
              </a:custGeom>
              <a:solidFill>
                <a:schemeClr val="bg1">
                  <a:lumMod val="65000"/>
                </a:schemeClr>
              </a:solid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12" name="Rectangle 11"/>
          <p:cNvSpPr/>
          <p:nvPr/>
        </p:nvSpPr>
        <p:spPr>
          <a:xfrm>
            <a:off x="1375851" y="2487001"/>
            <a:ext cx="5831194"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Import</a:t>
            </a:r>
            <a:endPar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Intelligent import for the data you need</a:t>
            </a:r>
          </a:p>
        </p:txBody>
      </p:sp>
      <p:grpSp>
        <p:nvGrpSpPr>
          <p:cNvPr id="11" name="Group 10"/>
          <p:cNvGrpSpPr/>
          <p:nvPr/>
        </p:nvGrpSpPr>
        <p:grpSpPr>
          <a:xfrm>
            <a:off x="626043" y="2600075"/>
            <a:ext cx="585216" cy="585216"/>
            <a:chOff x="1353630" y="2749894"/>
            <a:chExt cx="585216" cy="585216"/>
          </a:xfrm>
        </p:grpSpPr>
        <p:sp>
          <p:nvSpPr>
            <p:cNvPr id="25" name="Oval 24"/>
            <p:cNvSpPr/>
            <p:nvPr/>
          </p:nvSpPr>
          <p:spPr bwMode="auto">
            <a:xfrm>
              <a:off x="1353630" y="274989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 name="Freeform 5"/>
            <p:cNvSpPr>
              <a:spLocks noEditPoints="1"/>
            </p:cNvSpPr>
            <p:nvPr/>
          </p:nvSpPr>
          <p:spPr bwMode="auto">
            <a:xfrm>
              <a:off x="1454822" y="2851086"/>
              <a:ext cx="382833" cy="382833"/>
            </a:xfrm>
            <a:custGeom>
              <a:avLst/>
              <a:gdLst>
                <a:gd name="T0" fmla="*/ 60 w 120"/>
                <a:gd name="T1" fmla="*/ 0 h 120"/>
                <a:gd name="T2" fmla="*/ 0 w 120"/>
                <a:gd name="T3" fmla="*/ 60 h 120"/>
                <a:gd name="T4" fmla="*/ 60 w 120"/>
                <a:gd name="T5" fmla="*/ 120 h 120"/>
                <a:gd name="T6" fmla="*/ 120 w 120"/>
                <a:gd name="T7" fmla="*/ 60 h 120"/>
                <a:gd name="T8" fmla="*/ 60 w 120"/>
                <a:gd name="T9" fmla="*/ 0 h 120"/>
                <a:gd name="T10" fmla="*/ 112 w 120"/>
                <a:gd name="T11" fmla="*/ 56 h 120"/>
                <a:gd name="T12" fmla="*/ 64 w 120"/>
                <a:gd name="T13" fmla="*/ 56 h 120"/>
                <a:gd name="T14" fmla="*/ 64 w 120"/>
                <a:gd name="T15" fmla="*/ 60 h 120"/>
                <a:gd name="T16" fmla="*/ 60 w 120"/>
                <a:gd name="T17" fmla="*/ 64 h 120"/>
                <a:gd name="T18" fmla="*/ 56 w 120"/>
                <a:gd name="T19" fmla="*/ 60 h 120"/>
                <a:gd name="T20" fmla="*/ 60 w 120"/>
                <a:gd name="T21" fmla="*/ 56 h 120"/>
                <a:gd name="T22" fmla="*/ 64 w 120"/>
                <a:gd name="T23" fmla="*/ 56 h 120"/>
                <a:gd name="T24" fmla="*/ 64 w 120"/>
                <a:gd name="T25" fmla="*/ 8 h 120"/>
                <a:gd name="T26" fmla="*/ 112 w 120"/>
                <a:gd name="T27" fmla="*/ 56 h 120"/>
                <a:gd name="T28" fmla="*/ 60 w 120"/>
                <a:gd name="T29" fmla="*/ 72 h 120"/>
                <a:gd name="T30" fmla="*/ 71 w 120"/>
                <a:gd name="T31" fmla="*/ 64 h 120"/>
                <a:gd name="T32" fmla="*/ 88 w 120"/>
                <a:gd name="T33" fmla="*/ 64 h 120"/>
                <a:gd name="T34" fmla="*/ 60 w 120"/>
                <a:gd name="T35" fmla="*/ 88 h 120"/>
                <a:gd name="T36" fmla="*/ 32 w 120"/>
                <a:gd name="T37" fmla="*/ 60 h 120"/>
                <a:gd name="T38" fmla="*/ 56 w 120"/>
                <a:gd name="T39" fmla="*/ 32 h 120"/>
                <a:gd name="T40" fmla="*/ 56 w 120"/>
                <a:gd name="T41" fmla="*/ 49 h 120"/>
                <a:gd name="T42" fmla="*/ 48 w 120"/>
                <a:gd name="T43" fmla="*/ 60 h 120"/>
                <a:gd name="T44" fmla="*/ 60 w 120"/>
                <a:gd name="T45" fmla="*/ 72 h 120"/>
                <a:gd name="T46" fmla="*/ 60 w 120"/>
                <a:gd name="T47" fmla="*/ 112 h 120"/>
                <a:gd name="T48" fmla="*/ 8 w 120"/>
                <a:gd name="T49" fmla="*/ 60 h 120"/>
                <a:gd name="T50" fmla="*/ 56 w 120"/>
                <a:gd name="T51" fmla="*/ 8 h 120"/>
                <a:gd name="T52" fmla="*/ 56 w 120"/>
                <a:gd name="T53" fmla="*/ 24 h 120"/>
                <a:gd name="T54" fmla="*/ 24 w 120"/>
                <a:gd name="T55" fmla="*/ 60 h 120"/>
                <a:gd name="T56" fmla="*/ 60 w 120"/>
                <a:gd name="T57" fmla="*/ 96 h 120"/>
                <a:gd name="T58" fmla="*/ 96 w 120"/>
                <a:gd name="T59" fmla="*/ 64 h 120"/>
                <a:gd name="T60" fmla="*/ 112 w 120"/>
                <a:gd name="T61" fmla="*/ 64 h 120"/>
                <a:gd name="T62" fmla="*/ 60 w 120"/>
                <a:gd name="T63" fmla="*/ 112 h 120"/>
                <a:gd name="T64" fmla="*/ 84 w 120"/>
                <a:gd name="T65" fmla="*/ 32 h 120"/>
                <a:gd name="T66" fmla="*/ 80 w 120"/>
                <a:gd name="T67" fmla="*/ 36 h 120"/>
                <a:gd name="T68" fmla="*/ 84 w 120"/>
                <a:gd name="T69" fmla="*/ 40 h 120"/>
                <a:gd name="T70" fmla="*/ 88 w 120"/>
                <a:gd name="T71" fmla="*/ 36 h 120"/>
                <a:gd name="T72" fmla="*/ 84 w 120"/>
                <a:gd name="T73"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120">
                  <a:moveTo>
                    <a:pt x="60" y="0"/>
                  </a:moveTo>
                  <a:cubicBezTo>
                    <a:pt x="27" y="0"/>
                    <a:pt x="0" y="27"/>
                    <a:pt x="0" y="60"/>
                  </a:cubicBezTo>
                  <a:cubicBezTo>
                    <a:pt x="0" y="93"/>
                    <a:pt x="27" y="120"/>
                    <a:pt x="60" y="120"/>
                  </a:cubicBezTo>
                  <a:cubicBezTo>
                    <a:pt x="93" y="120"/>
                    <a:pt x="120" y="93"/>
                    <a:pt x="120" y="60"/>
                  </a:cubicBezTo>
                  <a:cubicBezTo>
                    <a:pt x="120" y="27"/>
                    <a:pt x="93" y="0"/>
                    <a:pt x="60" y="0"/>
                  </a:cubicBezTo>
                  <a:close/>
                  <a:moveTo>
                    <a:pt x="112" y="56"/>
                  </a:moveTo>
                  <a:cubicBezTo>
                    <a:pt x="64" y="56"/>
                    <a:pt x="64" y="56"/>
                    <a:pt x="64" y="56"/>
                  </a:cubicBezTo>
                  <a:cubicBezTo>
                    <a:pt x="64" y="60"/>
                    <a:pt x="64" y="60"/>
                    <a:pt x="64" y="60"/>
                  </a:cubicBezTo>
                  <a:cubicBezTo>
                    <a:pt x="64" y="62"/>
                    <a:pt x="62" y="64"/>
                    <a:pt x="60" y="64"/>
                  </a:cubicBezTo>
                  <a:cubicBezTo>
                    <a:pt x="58" y="64"/>
                    <a:pt x="56" y="62"/>
                    <a:pt x="56" y="60"/>
                  </a:cubicBezTo>
                  <a:cubicBezTo>
                    <a:pt x="56" y="58"/>
                    <a:pt x="58" y="56"/>
                    <a:pt x="60" y="56"/>
                  </a:cubicBezTo>
                  <a:cubicBezTo>
                    <a:pt x="64" y="56"/>
                    <a:pt x="64" y="56"/>
                    <a:pt x="64" y="56"/>
                  </a:cubicBezTo>
                  <a:cubicBezTo>
                    <a:pt x="64" y="8"/>
                    <a:pt x="64" y="8"/>
                    <a:pt x="64" y="8"/>
                  </a:cubicBezTo>
                  <a:cubicBezTo>
                    <a:pt x="89" y="10"/>
                    <a:pt x="110" y="31"/>
                    <a:pt x="112" y="56"/>
                  </a:cubicBezTo>
                  <a:close/>
                  <a:moveTo>
                    <a:pt x="60" y="72"/>
                  </a:moveTo>
                  <a:cubicBezTo>
                    <a:pt x="65" y="72"/>
                    <a:pt x="70" y="69"/>
                    <a:pt x="71" y="64"/>
                  </a:cubicBezTo>
                  <a:cubicBezTo>
                    <a:pt x="88" y="64"/>
                    <a:pt x="88" y="64"/>
                    <a:pt x="88" y="64"/>
                  </a:cubicBezTo>
                  <a:cubicBezTo>
                    <a:pt x="86" y="78"/>
                    <a:pt x="74" y="88"/>
                    <a:pt x="60" y="88"/>
                  </a:cubicBezTo>
                  <a:cubicBezTo>
                    <a:pt x="45" y="88"/>
                    <a:pt x="32" y="75"/>
                    <a:pt x="32" y="60"/>
                  </a:cubicBezTo>
                  <a:cubicBezTo>
                    <a:pt x="32" y="46"/>
                    <a:pt x="42" y="34"/>
                    <a:pt x="56" y="32"/>
                  </a:cubicBezTo>
                  <a:cubicBezTo>
                    <a:pt x="56" y="49"/>
                    <a:pt x="56" y="49"/>
                    <a:pt x="56" y="49"/>
                  </a:cubicBezTo>
                  <a:cubicBezTo>
                    <a:pt x="51" y="50"/>
                    <a:pt x="48" y="55"/>
                    <a:pt x="48" y="60"/>
                  </a:cubicBezTo>
                  <a:cubicBezTo>
                    <a:pt x="48" y="67"/>
                    <a:pt x="53" y="72"/>
                    <a:pt x="60" y="72"/>
                  </a:cubicBezTo>
                  <a:close/>
                  <a:moveTo>
                    <a:pt x="60" y="112"/>
                  </a:moveTo>
                  <a:cubicBezTo>
                    <a:pt x="31" y="112"/>
                    <a:pt x="8" y="89"/>
                    <a:pt x="8" y="60"/>
                  </a:cubicBezTo>
                  <a:cubicBezTo>
                    <a:pt x="8" y="33"/>
                    <a:pt x="29" y="10"/>
                    <a:pt x="56" y="8"/>
                  </a:cubicBezTo>
                  <a:cubicBezTo>
                    <a:pt x="56" y="24"/>
                    <a:pt x="56" y="24"/>
                    <a:pt x="56" y="24"/>
                  </a:cubicBezTo>
                  <a:cubicBezTo>
                    <a:pt x="38" y="26"/>
                    <a:pt x="24" y="42"/>
                    <a:pt x="24" y="60"/>
                  </a:cubicBezTo>
                  <a:cubicBezTo>
                    <a:pt x="24" y="80"/>
                    <a:pt x="40" y="96"/>
                    <a:pt x="60" y="96"/>
                  </a:cubicBezTo>
                  <a:cubicBezTo>
                    <a:pt x="78" y="96"/>
                    <a:pt x="94" y="82"/>
                    <a:pt x="96" y="64"/>
                  </a:cubicBezTo>
                  <a:cubicBezTo>
                    <a:pt x="112" y="64"/>
                    <a:pt x="112" y="64"/>
                    <a:pt x="112" y="64"/>
                  </a:cubicBezTo>
                  <a:cubicBezTo>
                    <a:pt x="110" y="91"/>
                    <a:pt x="87" y="112"/>
                    <a:pt x="60" y="112"/>
                  </a:cubicBezTo>
                  <a:close/>
                  <a:moveTo>
                    <a:pt x="84" y="32"/>
                  </a:moveTo>
                  <a:cubicBezTo>
                    <a:pt x="82" y="32"/>
                    <a:pt x="80" y="34"/>
                    <a:pt x="80" y="36"/>
                  </a:cubicBezTo>
                  <a:cubicBezTo>
                    <a:pt x="80" y="38"/>
                    <a:pt x="82" y="40"/>
                    <a:pt x="84" y="40"/>
                  </a:cubicBezTo>
                  <a:cubicBezTo>
                    <a:pt x="86" y="40"/>
                    <a:pt x="88" y="38"/>
                    <a:pt x="88" y="36"/>
                  </a:cubicBezTo>
                  <a:cubicBezTo>
                    <a:pt x="88" y="34"/>
                    <a:pt x="86" y="32"/>
                    <a:pt x="84" y="32"/>
                  </a:cubicBezTo>
                  <a:close/>
                </a:path>
              </a:pathLst>
            </a:custGeom>
            <a:solidFill>
              <a:schemeClr val="bg1">
                <a:lumMod val="65000"/>
              </a:schemeClr>
            </a:solidFill>
            <a:ln>
              <a:solidFill>
                <a:srgbClr val="F8F8F8"/>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 name="Title 2"/>
          <p:cNvSpPr txBox="1">
            <a:spLocks/>
          </p:cNvSpPr>
          <p:nvPr/>
        </p:nvSpPr>
        <p:spPr>
          <a:xfrm>
            <a:off x="278013" y="302053"/>
            <a:ext cx="6778424"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Data Governance</a:t>
            </a:r>
          </a:p>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150" normalizeH="0" baseline="0" noProof="0" dirty="0">
                <a:ln w="3175">
                  <a:noFill/>
                </a:ln>
                <a:solidFill>
                  <a:srgbClr val="505050"/>
                </a:solidFill>
                <a:effectLst/>
                <a:uLnTx/>
                <a:uFillTx/>
                <a:latin typeface="Segoe UI Semibold" charset="0"/>
                <a:ea typeface="+mn-ea"/>
                <a:cs typeface="Segoe UI Semibold" charset="0"/>
              </a:rPr>
              <a:t>Leveraging machine assisted insights to help organizations stay compliant and reduce risk by finding and keeping what’s important while leaving behind what’s obsolete</a:t>
            </a:r>
            <a:endParaRPr kumimoji="0" lang="en-US" sz="16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grpSp>
        <p:nvGrpSpPr>
          <p:cNvPr id="24" name="Group 23"/>
          <p:cNvGrpSpPr/>
          <p:nvPr/>
        </p:nvGrpSpPr>
        <p:grpSpPr>
          <a:xfrm>
            <a:off x="5456237" y="1430245"/>
            <a:ext cx="9697022" cy="5196633"/>
            <a:chOff x="4617756" y="1458428"/>
            <a:chExt cx="9891467" cy="5300836"/>
          </a:xfrm>
        </p:grpSpPr>
        <p:grpSp>
          <p:nvGrpSpPr>
            <p:cNvPr id="26" name="Group 25"/>
            <p:cNvGrpSpPr/>
            <p:nvPr/>
          </p:nvGrpSpPr>
          <p:grpSpPr>
            <a:xfrm>
              <a:off x="5800939" y="1458428"/>
              <a:ext cx="8111074" cy="5122968"/>
              <a:chOff x="5374219" y="1458428"/>
              <a:chExt cx="8111074" cy="5122968"/>
            </a:xfrm>
          </p:grpSpPr>
          <p:grpSp>
            <p:nvGrpSpPr>
              <p:cNvPr id="29" name="Group 4"/>
              <p:cNvGrpSpPr>
                <a:grpSpLocks noChangeAspect="1"/>
              </p:cNvGrpSpPr>
              <p:nvPr/>
            </p:nvGrpSpPr>
            <p:grpSpPr bwMode="auto">
              <a:xfrm>
                <a:off x="5389680" y="1458428"/>
                <a:ext cx="8095613" cy="5114259"/>
                <a:chOff x="3125" y="919"/>
                <a:chExt cx="2730" cy="1819"/>
              </a:xfrm>
              <a:noFill/>
            </p:grpSpPr>
            <p:sp>
              <p:nvSpPr>
                <p:cNvPr id="31" name="Freeform 5"/>
                <p:cNvSpPr>
                  <a:spLocks/>
                </p:cNvSpPr>
                <p:nvPr/>
              </p:nvSpPr>
              <p:spPr bwMode="auto">
                <a:xfrm>
                  <a:off x="3125" y="919"/>
                  <a:ext cx="2730" cy="1819"/>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rgbClr val="EAEAEA"/>
                </a:solidFill>
                <a:ln w="12700" cap="flat">
                  <a:solidFill>
                    <a:srgbClr val="A7A9AC"/>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32" name="Oval 12"/>
                <p:cNvSpPr>
                  <a:spLocks noChangeArrowheads="1"/>
                </p:cNvSpPr>
                <p:nvPr/>
              </p:nvSpPr>
              <p:spPr bwMode="auto">
                <a:xfrm>
                  <a:off x="4486" y="950"/>
                  <a:ext cx="31" cy="33"/>
                </a:xfrm>
                <a:prstGeom prst="ellipse">
                  <a:avLst/>
                </a:prstGeom>
                <a:solidFill>
                  <a:schemeClr val="tx1"/>
                </a:solidFill>
                <a:ln w="7938" cap="flat">
                  <a:solidFill>
                    <a:srgbClr val="BCBEC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
            <p:nvSpPr>
              <p:cNvPr id="30" name="Rounded Rectangle 1"/>
              <p:cNvSpPr/>
              <p:nvPr/>
            </p:nvSpPr>
            <p:spPr bwMode="auto">
              <a:xfrm>
                <a:off x="5374219" y="1458428"/>
                <a:ext cx="8102812" cy="5122968"/>
              </a:xfrm>
              <a:prstGeom prst="roundRect">
                <a:avLst>
                  <a:gd name="adj" fmla="val 5741"/>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27" name="Freeform 6"/>
            <p:cNvSpPr>
              <a:spLocks/>
            </p:cNvSpPr>
            <p:nvPr/>
          </p:nvSpPr>
          <p:spPr bwMode="auto">
            <a:xfrm>
              <a:off x="4617756" y="6472567"/>
              <a:ext cx="9891467" cy="286697"/>
            </a:xfrm>
            <a:custGeom>
              <a:avLst/>
              <a:gdLst>
                <a:gd name="T0" fmla="*/ 2460 w 2516"/>
                <a:gd name="T1" fmla="*/ 77 h 77"/>
                <a:gd name="T2" fmla="*/ 56 w 2516"/>
                <a:gd name="T3" fmla="*/ 77 h 77"/>
                <a:gd name="T4" fmla="*/ 0 w 2516"/>
                <a:gd name="T5" fmla="*/ 21 h 77"/>
                <a:gd name="T6" fmla="*/ 0 w 2516"/>
                <a:gd name="T7" fmla="*/ 0 h 77"/>
                <a:gd name="T8" fmla="*/ 2516 w 2516"/>
                <a:gd name="T9" fmla="*/ 0 h 77"/>
                <a:gd name="T10" fmla="*/ 2516 w 2516"/>
                <a:gd name="T11" fmla="*/ 21 h 77"/>
                <a:gd name="T12" fmla="*/ 2460 w 2516"/>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2516" h="77">
                  <a:moveTo>
                    <a:pt x="2460" y="77"/>
                  </a:moveTo>
                  <a:cubicBezTo>
                    <a:pt x="56" y="77"/>
                    <a:pt x="56" y="77"/>
                    <a:pt x="56" y="77"/>
                  </a:cubicBezTo>
                  <a:cubicBezTo>
                    <a:pt x="25" y="77"/>
                    <a:pt x="0" y="52"/>
                    <a:pt x="0" y="21"/>
                  </a:cubicBezTo>
                  <a:cubicBezTo>
                    <a:pt x="0" y="0"/>
                    <a:pt x="0" y="0"/>
                    <a:pt x="0" y="0"/>
                  </a:cubicBezTo>
                  <a:cubicBezTo>
                    <a:pt x="2516" y="0"/>
                    <a:pt x="2516" y="0"/>
                    <a:pt x="2516" y="0"/>
                  </a:cubicBezTo>
                  <a:cubicBezTo>
                    <a:pt x="2516" y="21"/>
                    <a:pt x="2516" y="21"/>
                    <a:pt x="2516" y="21"/>
                  </a:cubicBezTo>
                  <a:cubicBezTo>
                    <a:pt x="2516" y="52"/>
                    <a:pt x="2491" y="77"/>
                    <a:pt x="2460" y="77"/>
                  </a:cubicBezTo>
                  <a:close/>
                </a:path>
              </a:pathLst>
            </a:custGeom>
            <a:solidFill>
              <a:srgbClr val="C5C5C5"/>
            </a:solidFill>
            <a:ln w="12700" cap="flat">
              <a:solidFill>
                <a:srgbClr val="A7A9AC"/>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ysClr val="windowText" lastClr="000000"/>
                </a:solidFill>
                <a:effectLst/>
                <a:uLnTx/>
                <a:uFillTx/>
              </a:endParaRPr>
            </a:p>
          </p:txBody>
        </p:sp>
        <p:sp>
          <p:nvSpPr>
            <p:cNvPr id="28" name="Freeform 7"/>
            <p:cNvSpPr>
              <a:spLocks/>
            </p:cNvSpPr>
            <p:nvPr/>
          </p:nvSpPr>
          <p:spPr bwMode="auto">
            <a:xfrm>
              <a:off x="9173890" y="6473288"/>
              <a:ext cx="1378176" cy="99241"/>
            </a:xfrm>
            <a:custGeom>
              <a:avLst/>
              <a:gdLst>
                <a:gd name="T0" fmla="*/ 336 w 350"/>
                <a:gd name="T1" fmla="*/ 26 h 26"/>
                <a:gd name="T2" fmla="*/ 14 w 350"/>
                <a:gd name="T3" fmla="*/ 26 h 26"/>
                <a:gd name="T4" fmla="*/ 0 w 350"/>
                <a:gd name="T5" fmla="*/ 13 h 26"/>
                <a:gd name="T6" fmla="*/ 14 w 350"/>
                <a:gd name="T7" fmla="*/ 0 h 26"/>
                <a:gd name="T8" fmla="*/ 336 w 350"/>
                <a:gd name="T9" fmla="*/ 0 h 26"/>
                <a:gd name="T10" fmla="*/ 350 w 350"/>
                <a:gd name="T11" fmla="*/ 13 h 26"/>
                <a:gd name="T12" fmla="*/ 336 w 35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50" h="26">
                  <a:moveTo>
                    <a:pt x="336" y="26"/>
                  </a:moveTo>
                  <a:cubicBezTo>
                    <a:pt x="14" y="26"/>
                    <a:pt x="14" y="26"/>
                    <a:pt x="14" y="26"/>
                  </a:cubicBezTo>
                  <a:cubicBezTo>
                    <a:pt x="6" y="26"/>
                    <a:pt x="0" y="20"/>
                    <a:pt x="0" y="13"/>
                  </a:cubicBezTo>
                  <a:cubicBezTo>
                    <a:pt x="0" y="6"/>
                    <a:pt x="6" y="0"/>
                    <a:pt x="14" y="0"/>
                  </a:cubicBezTo>
                  <a:cubicBezTo>
                    <a:pt x="336" y="0"/>
                    <a:pt x="336" y="0"/>
                    <a:pt x="336" y="0"/>
                  </a:cubicBezTo>
                  <a:cubicBezTo>
                    <a:pt x="344" y="0"/>
                    <a:pt x="350" y="6"/>
                    <a:pt x="350" y="13"/>
                  </a:cubicBezTo>
                  <a:cubicBezTo>
                    <a:pt x="350" y="20"/>
                    <a:pt x="344" y="26"/>
                    <a:pt x="336" y="26"/>
                  </a:cubicBezTo>
                  <a:close/>
                </a:path>
              </a:pathLst>
            </a:custGeom>
            <a:solidFill>
              <a:srgbClr val="D6D6D6"/>
            </a:solidFill>
            <a:ln w="7938" cap="flat">
              <a:solidFill>
                <a:srgbClr val="BCBEC0"/>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ysClr val="windowText" lastClr="000000"/>
                </a:solidFill>
                <a:effectLst/>
                <a:uLnTx/>
                <a:uFillTx/>
              </a:endParaRPr>
            </a:p>
          </p:txBody>
        </p:sp>
      </p:grpSp>
      <p:pic>
        <p:nvPicPr>
          <p:cNvPr id="35" name="Picture 34" descr="C:\Users\arayani\AppData\Local\Microsoft\Windows\INetCacheContent.Word\sanjay_092016.png"/>
          <p:cNvPicPr/>
          <p:nvPr/>
        </p:nvPicPr>
        <p:blipFill>
          <a:blip r:embed="rId3">
            <a:extLst>
              <a:ext uri="{28A0092B-C50C-407E-A947-70E740481C1C}">
                <a14:useLocalDpi xmlns:a14="http://schemas.microsoft.com/office/drawing/2010/main" val="0"/>
              </a:ext>
            </a:extLst>
          </a:blip>
          <a:srcRect/>
          <a:stretch>
            <a:fillRect/>
          </a:stretch>
        </p:blipFill>
        <p:spPr bwMode="auto">
          <a:xfrm>
            <a:off x="6875747" y="1692095"/>
            <a:ext cx="7495889" cy="4479351"/>
          </a:xfrm>
          <a:prstGeom prst="rect">
            <a:avLst/>
          </a:prstGeom>
          <a:noFill/>
          <a:ln>
            <a:noFill/>
          </a:ln>
        </p:spPr>
      </p:pic>
    </p:spTree>
    <p:extLst>
      <p:ext uri="{BB962C8B-B14F-4D97-AF65-F5344CB8AC3E}">
        <p14:creationId xmlns:p14="http://schemas.microsoft.com/office/powerpoint/2010/main" val="229882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049" y="-313255"/>
            <a:ext cx="66" cy="384075"/>
          </a:xfrm>
          <a:prstGeom prst="rect">
            <a:avLst/>
          </a:prstGeom>
          <a:noFill/>
        </p:spPr>
        <p:txBody>
          <a:bodyPr wrap="none" lIns="0" tIns="0" rIns="0" bIns="0" rtlCol="0">
            <a:spAutoFit/>
          </a:bodyPr>
          <a:lstStyle/>
          <a:p>
            <a:pPr marL="0" marR="0" lvl="0" indent="0" defTabSz="932317" eaLnBrk="1" fontAlgn="auto" latinLnBrk="0" hangingPunct="1">
              <a:lnSpc>
                <a:spcPct val="100000"/>
              </a:lnSpc>
              <a:spcBef>
                <a:spcPts val="0"/>
              </a:spcBef>
              <a:spcAft>
                <a:spcPts val="0"/>
              </a:spcAft>
              <a:buClrTx/>
              <a:buSzTx/>
              <a:buFontTx/>
              <a:buNone/>
              <a:tabLst/>
              <a:defRPr/>
            </a:pPr>
            <a:endParaRPr kumimoji="0" lang="en-US" sz="2447" b="0" i="0" u="none" strike="noStrike" kern="0" cap="none" spc="-71" normalizeH="0" baseline="0" noProof="0" dirty="0">
              <a:ln>
                <a:noFill/>
              </a:ln>
              <a:gradFill>
                <a:gsLst>
                  <a:gs pos="2917">
                    <a:srgbClr val="797A7D"/>
                  </a:gs>
                  <a:gs pos="95000">
                    <a:srgbClr val="797A7D"/>
                  </a:gs>
                </a:gsLst>
                <a:lin ang="5400000" scaled="0"/>
              </a:gradFill>
              <a:effectLst/>
              <a:uLnTx/>
              <a:uFillTx/>
            </a:endParaRPr>
          </a:p>
        </p:txBody>
      </p:sp>
      <p:grpSp>
        <p:nvGrpSpPr>
          <p:cNvPr id="12" name="Group 11"/>
          <p:cNvGrpSpPr/>
          <p:nvPr/>
        </p:nvGrpSpPr>
        <p:grpSpPr>
          <a:xfrm>
            <a:off x="513171" y="3049867"/>
            <a:ext cx="6245303" cy="811365"/>
            <a:chOff x="551635" y="4215509"/>
            <a:chExt cx="5628867" cy="811365"/>
          </a:xfrm>
        </p:grpSpPr>
        <p:sp>
          <p:nvSpPr>
            <p:cNvPr id="53" name="Rectangle 52"/>
            <p:cNvSpPr/>
            <p:nvPr/>
          </p:nvSpPr>
          <p:spPr>
            <a:xfrm>
              <a:off x="1266220" y="4215509"/>
              <a:ext cx="4914282"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latin typeface="Segoe UI Semibold" panose="020B0702040204020203" pitchFamily="34" charset="0"/>
                  <a:cs typeface="Segoe UI Semibold" panose="020B0702040204020203" pitchFamily="34" charset="0"/>
                </a:rPr>
                <a:t>Intelligent</a:t>
              </a:r>
              <a:endParaRPr kumimoji="0" lang="en-US" sz="105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latin typeface="Segoe UI Semibold" panose="020B0702040204020203" pitchFamily="34" charset="0"/>
                <a:cs typeface="Segoe UI Semibold" panose="020B0702040204020203"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05050">
                      <a:lumMod val="50000"/>
                    </a:srgbClr>
                  </a:solidFill>
                  <a:effectLst/>
                  <a:uLnTx/>
                  <a:uFillTx/>
                </a:rPr>
                <a:t>Advanced eDiscovery enables predictive analytics and reduces the volume of data for review</a:t>
              </a:r>
              <a:endParaRPr kumimoji="0" lang="en-US" sz="18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endParaRPr>
            </a:p>
          </p:txBody>
        </p:sp>
        <p:grpSp>
          <p:nvGrpSpPr>
            <p:cNvPr id="62" name="Group 61"/>
            <p:cNvGrpSpPr/>
            <p:nvPr/>
          </p:nvGrpSpPr>
          <p:grpSpPr>
            <a:xfrm>
              <a:off x="551635" y="4283094"/>
              <a:ext cx="585216" cy="585216"/>
              <a:chOff x="1353630" y="2962050"/>
              <a:chExt cx="585216" cy="585216"/>
            </a:xfrm>
          </p:grpSpPr>
          <p:sp>
            <p:nvSpPr>
              <p:cNvPr id="63" name="Oval 62"/>
              <p:cNvSpPr/>
              <p:nvPr/>
            </p:nvSpPr>
            <p:spPr bwMode="auto">
              <a:xfrm>
                <a:off x="1353630" y="2962050"/>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64" name="Group 63"/>
              <p:cNvGrpSpPr>
                <a:grpSpLocks noChangeAspect="1"/>
              </p:cNvGrpSpPr>
              <p:nvPr/>
            </p:nvGrpSpPr>
            <p:grpSpPr bwMode="auto">
              <a:xfrm>
                <a:off x="1463930" y="3102866"/>
                <a:ext cx="371475" cy="312736"/>
                <a:chOff x="7" y="9"/>
                <a:chExt cx="234" cy="197"/>
              </a:xfrm>
            </p:grpSpPr>
            <p:sp>
              <p:nvSpPr>
                <p:cNvPr id="65" name="Oval 5"/>
                <p:cNvSpPr>
                  <a:spLocks noChangeArrowheads="1"/>
                </p:cNvSpPr>
                <p:nvPr/>
              </p:nvSpPr>
              <p:spPr bwMode="auto">
                <a:xfrm>
                  <a:off x="15" y="9"/>
                  <a:ext cx="62" cy="63"/>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ndParaRPr>
                </a:p>
              </p:txBody>
            </p:sp>
            <p:sp>
              <p:nvSpPr>
                <p:cNvPr id="66" name="Oval 6"/>
                <p:cNvSpPr>
                  <a:spLocks noChangeArrowheads="1"/>
                </p:cNvSpPr>
                <p:nvPr/>
              </p:nvSpPr>
              <p:spPr bwMode="auto">
                <a:xfrm>
                  <a:off x="171" y="9"/>
                  <a:ext cx="62" cy="63"/>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ndParaRPr>
                </a:p>
              </p:txBody>
            </p:sp>
            <p:sp>
              <p:nvSpPr>
                <p:cNvPr id="67" name="Freeform 7"/>
                <p:cNvSpPr>
                  <a:spLocks/>
                </p:cNvSpPr>
                <p:nvPr/>
              </p:nvSpPr>
              <p:spPr bwMode="auto">
                <a:xfrm>
                  <a:off x="7"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ndParaRPr>
                </a:p>
              </p:txBody>
            </p:sp>
            <p:sp>
              <p:nvSpPr>
                <p:cNvPr id="68" name="Oval 8"/>
                <p:cNvSpPr>
                  <a:spLocks noChangeArrowheads="1"/>
                </p:cNvSpPr>
                <p:nvPr/>
              </p:nvSpPr>
              <p:spPr bwMode="auto">
                <a:xfrm>
                  <a:off x="85" y="72"/>
                  <a:ext cx="78" cy="79"/>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ndParaRPr>
                </a:p>
              </p:txBody>
            </p:sp>
            <p:sp>
              <p:nvSpPr>
                <p:cNvPr id="69" name="Freeform 9"/>
                <p:cNvSpPr>
                  <a:spLocks/>
                </p:cNvSpPr>
                <p:nvPr/>
              </p:nvSpPr>
              <p:spPr bwMode="auto">
                <a:xfrm>
                  <a:off x="69" y="151"/>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p:txBody>
            </p:sp>
            <p:sp>
              <p:nvSpPr>
                <p:cNvPr id="70" name="Freeform 10"/>
                <p:cNvSpPr>
                  <a:spLocks/>
                </p:cNvSpPr>
                <p:nvPr/>
              </p:nvSpPr>
              <p:spPr bwMode="auto">
                <a:xfrm>
                  <a:off x="163"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ndParaRPr>
                </a:p>
              </p:txBody>
            </p:sp>
          </p:grpSp>
        </p:grpSp>
      </p:grpSp>
      <p:grpSp>
        <p:nvGrpSpPr>
          <p:cNvPr id="11" name="Group 10"/>
          <p:cNvGrpSpPr/>
          <p:nvPr/>
        </p:nvGrpSpPr>
        <p:grpSpPr>
          <a:xfrm>
            <a:off x="513171" y="2042236"/>
            <a:ext cx="5914937" cy="811365"/>
            <a:chOff x="551635" y="3170585"/>
            <a:chExt cx="5331109" cy="811365"/>
          </a:xfrm>
        </p:grpSpPr>
        <p:sp>
          <p:nvSpPr>
            <p:cNvPr id="36" name="Rectangle 35"/>
            <p:cNvSpPr/>
            <p:nvPr/>
          </p:nvSpPr>
          <p:spPr>
            <a:xfrm>
              <a:off x="1310744" y="3170585"/>
              <a:ext cx="4572000"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latin typeface="Segoe UI Semibold" panose="020B0702040204020203" pitchFamily="34" charset="0"/>
                  <a:cs typeface="Segoe UI Semibold" panose="020B0702040204020203" pitchFamily="34" charset="0"/>
                </a:rPr>
                <a:t>Broader</a:t>
              </a:r>
              <a:endParaRPr kumimoji="0" lang="en-US" sz="105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latin typeface="Segoe UI Semibold" panose="020B0702040204020203" pitchFamily="34" charset="0"/>
                <a:cs typeface="Segoe UI Semibold" panose="020B0702040204020203"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External litigations, regulatory requests and internal investigations related to compliance</a:t>
              </a:r>
            </a:p>
          </p:txBody>
        </p:sp>
        <p:grpSp>
          <p:nvGrpSpPr>
            <p:cNvPr id="37" name="Group 36"/>
            <p:cNvGrpSpPr/>
            <p:nvPr/>
          </p:nvGrpSpPr>
          <p:grpSpPr>
            <a:xfrm>
              <a:off x="551635" y="3284856"/>
              <a:ext cx="585216" cy="585216"/>
              <a:chOff x="1353630" y="2860530"/>
              <a:chExt cx="585216" cy="585216"/>
            </a:xfrm>
          </p:grpSpPr>
          <p:sp>
            <p:nvSpPr>
              <p:cNvPr id="38" name="Oval 37"/>
              <p:cNvSpPr/>
              <p:nvPr/>
            </p:nvSpPr>
            <p:spPr bwMode="auto">
              <a:xfrm>
                <a:off x="1353630" y="2860530"/>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39" name="Group 8"/>
              <p:cNvGrpSpPr>
                <a:grpSpLocks noChangeAspect="1"/>
              </p:cNvGrpSpPr>
              <p:nvPr/>
            </p:nvGrpSpPr>
            <p:grpSpPr bwMode="auto">
              <a:xfrm>
                <a:off x="1472467" y="3010510"/>
                <a:ext cx="348517" cy="299783"/>
                <a:chOff x="2" y="1"/>
                <a:chExt cx="236" cy="203"/>
              </a:xfrm>
              <a:solidFill>
                <a:schemeClr val="bg1">
                  <a:lumMod val="65000"/>
                </a:schemeClr>
              </a:solidFill>
            </p:grpSpPr>
            <p:sp>
              <p:nvSpPr>
                <p:cNvPr id="40" name="Freeform 9"/>
                <p:cNvSpPr>
                  <a:spLocks noEditPoints="1"/>
                </p:cNvSpPr>
                <p:nvPr/>
              </p:nvSpPr>
              <p:spPr bwMode="auto">
                <a:xfrm>
                  <a:off x="2" y="1"/>
                  <a:ext cx="236" cy="203"/>
                </a:xfrm>
                <a:custGeom>
                  <a:avLst/>
                  <a:gdLst>
                    <a:gd name="T0" fmla="*/ 219 w 236"/>
                    <a:gd name="T1" fmla="*/ 186 h 203"/>
                    <a:gd name="T2" fmla="*/ 126 w 236"/>
                    <a:gd name="T3" fmla="*/ 186 h 203"/>
                    <a:gd name="T4" fmla="*/ 126 w 236"/>
                    <a:gd name="T5" fmla="*/ 110 h 203"/>
                    <a:gd name="T6" fmla="*/ 17 w 236"/>
                    <a:gd name="T7" fmla="*/ 110 h 203"/>
                    <a:gd name="T8" fmla="*/ 17 w 236"/>
                    <a:gd name="T9" fmla="*/ 17 h 203"/>
                    <a:gd name="T10" fmla="*/ 160 w 236"/>
                    <a:gd name="T11" fmla="*/ 17 h 203"/>
                    <a:gd name="T12" fmla="*/ 160 w 236"/>
                    <a:gd name="T13" fmla="*/ 0 h 203"/>
                    <a:gd name="T14" fmla="*/ 0 w 236"/>
                    <a:gd name="T15" fmla="*/ 0 h 203"/>
                    <a:gd name="T16" fmla="*/ 0 w 236"/>
                    <a:gd name="T17" fmla="*/ 203 h 203"/>
                    <a:gd name="T18" fmla="*/ 236 w 236"/>
                    <a:gd name="T19" fmla="*/ 203 h 203"/>
                    <a:gd name="T20" fmla="*/ 236 w 236"/>
                    <a:gd name="T21" fmla="*/ 76 h 203"/>
                    <a:gd name="T22" fmla="*/ 219 w 236"/>
                    <a:gd name="T23" fmla="*/ 76 h 203"/>
                    <a:gd name="T24" fmla="*/ 219 w 236"/>
                    <a:gd name="T25" fmla="*/ 186 h 203"/>
                    <a:gd name="T26" fmla="*/ 17 w 236"/>
                    <a:gd name="T27" fmla="*/ 127 h 203"/>
                    <a:gd name="T28" fmla="*/ 110 w 236"/>
                    <a:gd name="T29" fmla="*/ 127 h 203"/>
                    <a:gd name="T30" fmla="*/ 110 w 236"/>
                    <a:gd name="T31" fmla="*/ 186 h 203"/>
                    <a:gd name="T32" fmla="*/ 17 w 236"/>
                    <a:gd name="T33" fmla="*/ 186 h 203"/>
                    <a:gd name="T34" fmla="*/ 17 w 236"/>
                    <a:gd name="T35" fmla="*/ 12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203">
                      <a:moveTo>
                        <a:pt x="219" y="186"/>
                      </a:moveTo>
                      <a:lnTo>
                        <a:pt x="126" y="186"/>
                      </a:lnTo>
                      <a:lnTo>
                        <a:pt x="126" y="110"/>
                      </a:lnTo>
                      <a:lnTo>
                        <a:pt x="17" y="110"/>
                      </a:lnTo>
                      <a:lnTo>
                        <a:pt x="17" y="17"/>
                      </a:lnTo>
                      <a:lnTo>
                        <a:pt x="160" y="17"/>
                      </a:lnTo>
                      <a:lnTo>
                        <a:pt x="160" y="0"/>
                      </a:lnTo>
                      <a:lnTo>
                        <a:pt x="0" y="0"/>
                      </a:lnTo>
                      <a:lnTo>
                        <a:pt x="0" y="203"/>
                      </a:lnTo>
                      <a:lnTo>
                        <a:pt x="236" y="203"/>
                      </a:lnTo>
                      <a:lnTo>
                        <a:pt x="236" y="76"/>
                      </a:lnTo>
                      <a:lnTo>
                        <a:pt x="219" y="76"/>
                      </a:lnTo>
                      <a:lnTo>
                        <a:pt x="219" y="186"/>
                      </a:lnTo>
                      <a:close/>
                      <a:moveTo>
                        <a:pt x="17" y="127"/>
                      </a:moveTo>
                      <a:lnTo>
                        <a:pt x="110" y="127"/>
                      </a:lnTo>
                      <a:lnTo>
                        <a:pt x="110" y="186"/>
                      </a:lnTo>
                      <a:lnTo>
                        <a:pt x="17" y="186"/>
                      </a:lnTo>
                      <a:lnTo>
                        <a:pt x="17" y="127"/>
                      </a:lnTo>
                      <a:close/>
                    </a:path>
                  </a:pathLst>
                </a:custGeom>
                <a:grp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ndParaRPr>
                </a:p>
              </p:txBody>
            </p:sp>
            <p:sp>
              <p:nvSpPr>
                <p:cNvPr id="41" name="Freeform 10"/>
                <p:cNvSpPr>
                  <a:spLocks/>
                </p:cNvSpPr>
                <p:nvPr/>
              </p:nvSpPr>
              <p:spPr bwMode="auto">
                <a:xfrm>
                  <a:off x="145" y="3"/>
                  <a:ext cx="91" cy="91"/>
                </a:xfrm>
                <a:custGeom>
                  <a:avLst/>
                  <a:gdLst>
                    <a:gd name="T0" fmla="*/ 78 w 91"/>
                    <a:gd name="T1" fmla="*/ 0 h 91"/>
                    <a:gd name="T2" fmla="*/ 17 w 91"/>
                    <a:gd name="T3" fmla="*/ 61 h 91"/>
                    <a:gd name="T4" fmla="*/ 17 w 91"/>
                    <a:gd name="T5" fmla="*/ 32 h 91"/>
                    <a:gd name="T6" fmla="*/ 0 w 91"/>
                    <a:gd name="T7" fmla="*/ 32 h 91"/>
                    <a:gd name="T8" fmla="*/ 0 w 91"/>
                    <a:gd name="T9" fmla="*/ 91 h 91"/>
                    <a:gd name="T10" fmla="*/ 59 w 91"/>
                    <a:gd name="T11" fmla="*/ 91 h 91"/>
                    <a:gd name="T12" fmla="*/ 59 w 91"/>
                    <a:gd name="T13" fmla="*/ 74 h 91"/>
                    <a:gd name="T14" fmla="*/ 30 w 91"/>
                    <a:gd name="T15" fmla="*/ 74 h 91"/>
                    <a:gd name="T16" fmla="*/ 91 w 91"/>
                    <a:gd name="T17" fmla="*/ 13 h 91"/>
                    <a:gd name="T18" fmla="*/ 78 w 91"/>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1">
                      <a:moveTo>
                        <a:pt x="78" y="0"/>
                      </a:moveTo>
                      <a:lnTo>
                        <a:pt x="17" y="61"/>
                      </a:lnTo>
                      <a:lnTo>
                        <a:pt x="17" y="32"/>
                      </a:lnTo>
                      <a:lnTo>
                        <a:pt x="0" y="32"/>
                      </a:lnTo>
                      <a:lnTo>
                        <a:pt x="0" y="91"/>
                      </a:lnTo>
                      <a:lnTo>
                        <a:pt x="59" y="91"/>
                      </a:lnTo>
                      <a:lnTo>
                        <a:pt x="59" y="74"/>
                      </a:lnTo>
                      <a:lnTo>
                        <a:pt x="30" y="74"/>
                      </a:lnTo>
                      <a:lnTo>
                        <a:pt x="91" y="13"/>
                      </a:lnTo>
                      <a:lnTo>
                        <a:pt x="78" y="0"/>
                      </a:lnTo>
                      <a:close/>
                    </a:path>
                  </a:pathLst>
                </a:custGeom>
                <a:grp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ndParaRPr>
                </a:p>
              </p:txBody>
            </p:sp>
          </p:grpSp>
        </p:grpSp>
      </p:grpSp>
      <p:sp>
        <p:nvSpPr>
          <p:cNvPr id="45" name="Rectangle 44"/>
          <p:cNvSpPr/>
          <p:nvPr/>
        </p:nvSpPr>
        <p:spPr>
          <a:xfrm>
            <a:off x="1270035" y="4057497"/>
            <a:ext cx="5072695"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latin typeface="Segoe UI Semibold" panose="020B0702040204020203" pitchFamily="34" charset="0"/>
                <a:cs typeface="Segoe UI Semibold" panose="020B0702040204020203" pitchFamily="34" charset="0"/>
              </a:rPr>
              <a:t>Insightful</a:t>
            </a:r>
            <a:br>
              <a:rPr kumimoji="0" lang="en-US" sz="20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latin typeface="Segoe UI Semibold" panose="020B0702040204020203" pitchFamily="34" charset="0"/>
                <a:cs typeface="Segoe UI Semibold" panose="020B0702040204020203" pitchFamily="34" charset="0"/>
              </a:rPr>
            </a:br>
            <a:r>
              <a:rPr kumimoji="0" lang="en-US" sz="18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Query and custodian statistics, thematic analysis and more</a:t>
            </a:r>
          </a:p>
        </p:txBody>
      </p:sp>
      <p:grpSp>
        <p:nvGrpSpPr>
          <p:cNvPr id="46" name="Group 45"/>
          <p:cNvGrpSpPr/>
          <p:nvPr/>
        </p:nvGrpSpPr>
        <p:grpSpPr>
          <a:xfrm>
            <a:off x="513170" y="4164410"/>
            <a:ext cx="649305" cy="585216"/>
            <a:chOff x="1353630" y="2749894"/>
            <a:chExt cx="585216" cy="585216"/>
          </a:xfrm>
        </p:grpSpPr>
        <p:sp>
          <p:nvSpPr>
            <p:cNvPr id="47" name="Oval 46"/>
            <p:cNvSpPr/>
            <p:nvPr/>
          </p:nvSpPr>
          <p:spPr bwMode="auto">
            <a:xfrm>
              <a:off x="1353630" y="274989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48" name="Group 8"/>
            <p:cNvGrpSpPr>
              <a:grpSpLocks noChangeAspect="1"/>
            </p:cNvGrpSpPr>
            <p:nvPr/>
          </p:nvGrpSpPr>
          <p:grpSpPr bwMode="auto">
            <a:xfrm>
              <a:off x="1429461" y="2926480"/>
              <a:ext cx="432713" cy="242510"/>
              <a:chOff x="-2" y="2"/>
              <a:chExt cx="273" cy="153"/>
            </a:xfrm>
            <a:solidFill>
              <a:schemeClr val="bg1">
                <a:lumMod val="65000"/>
              </a:schemeClr>
            </a:solidFill>
          </p:grpSpPr>
          <p:sp>
            <p:nvSpPr>
              <p:cNvPr id="49" name="Oval 9"/>
              <p:cNvSpPr>
                <a:spLocks noChangeArrowheads="1"/>
              </p:cNvSpPr>
              <p:nvPr/>
            </p:nvSpPr>
            <p:spPr bwMode="auto">
              <a:xfrm>
                <a:off x="118" y="62"/>
                <a:ext cx="33" cy="34"/>
              </a:xfrm>
              <a:prstGeom prst="ellipse">
                <a:avLst/>
              </a:prstGeom>
              <a:grp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ndParaRPr>
              </a:p>
            </p:txBody>
          </p:sp>
          <p:sp>
            <p:nvSpPr>
              <p:cNvPr id="50" name="Freeform 10"/>
              <p:cNvSpPr>
                <a:spLocks noEditPoints="1"/>
              </p:cNvSpPr>
              <p:nvPr/>
            </p:nvSpPr>
            <p:spPr bwMode="auto">
              <a:xfrm>
                <a:off x="-2" y="2"/>
                <a:ext cx="273" cy="153"/>
              </a:xfrm>
              <a:custGeom>
                <a:avLst/>
                <a:gdLst>
                  <a:gd name="T0" fmla="*/ 126 w 130"/>
                  <a:gd name="T1" fmla="*/ 28 h 72"/>
                  <a:gd name="T2" fmla="*/ 126 w 130"/>
                  <a:gd name="T3" fmla="*/ 28 h 72"/>
                  <a:gd name="T4" fmla="*/ 65 w 130"/>
                  <a:gd name="T5" fmla="*/ 0 h 72"/>
                  <a:gd name="T6" fmla="*/ 4 w 130"/>
                  <a:gd name="T7" fmla="*/ 28 h 72"/>
                  <a:gd name="T8" fmla="*/ 4 w 130"/>
                  <a:gd name="T9" fmla="*/ 28 h 72"/>
                  <a:gd name="T10" fmla="*/ 4 w 130"/>
                  <a:gd name="T11" fmla="*/ 44 h 72"/>
                  <a:gd name="T12" fmla="*/ 4 w 130"/>
                  <a:gd name="T13" fmla="*/ 44 h 72"/>
                  <a:gd name="T14" fmla="*/ 65 w 130"/>
                  <a:gd name="T15" fmla="*/ 72 h 72"/>
                  <a:gd name="T16" fmla="*/ 126 w 130"/>
                  <a:gd name="T17" fmla="*/ 44 h 72"/>
                  <a:gd name="T18" fmla="*/ 126 w 130"/>
                  <a:gd name="T19" fmla="*/ 44 h 72"/>
                  <a:gd name="T20" fmla="*/ 126 w 130"/>
                  <a:gd name="T21" fmla="*/ 28 h 72"/>
                  <a:gd name="T22" fmla="*/ 93 w 130"/>
                  <a:gd name="T23" fmla="*/ 36 h 72"/>
                  <a:gd name="T24" fmla="*/ 68 w 130"/>
                  <a:gd name="T25" fmla="*/ 64 h 72"/>
                  <a:gd name="T26" fmla="*/ 65 w 130"/>
                  <a:gd name="T27" fmla="*/ 64 h 72"/>
                  <a:gd name="T28" fmla="*/ 62 w 130"/>
                  <a:gd name="T29" fmla="*/ 64 h 72"/>
                  <a:gd name="T30" fmla="*/ 37 w 130"/>
                  <a:gd name="T31" fmla="*/ 36 h 72"/>
                  <a:gd name="T32" fmla="*/ 62 w 130"/>
                  <a:gd name="T33" fmla="*/ 8 h 72"/>
                  <a:gd name="T34" fmla="*/ 65 w 130"/>
                  <a:gd name="T35" fmla="*/ 8 h 72"/>
                  <a:gd name="T36" fmla="*/ 68 w 130"/>
                  <a:gd name="T37" fmla="*/ 8 h 72"/>
                  <a:gd name="T38" fmla="*/ 93 w 130"/>
                  <a:gd name="T39" fmla="*/ 36 h 72"/>
                  <a:gd name="T40" fmla="*/ 10 w 130"/>
                  <a:gd name="T41" fmla="*/ 39 h 72"/>
                  <a:gd name="T42" fmla="*/ 7 w 130"/>
                  <a:gd name="T43" fmla="*/ 41 h 72"/>
                  <a:gd name="T44" fmla="*/ 10 w 130"/>
                  <a:gd name="T45" fmla="*/ 39 h 72"/>
                  <a:gd name="T46" fmla="*/ 10 w 130"/>
                  <a:gd name="T47" fmla="*/ 33 h 72"/>
                  <a:gd name="T48" fmla="*/ 7 w 130"/>
                  <a:gd name="T49" fmla="*/ 31 h 72"/>
                  <a:gd name="T50" fmla="*/ 10 w 130"/>
                  <a:gd name="T51" fmla="*/ 33 h 72"/>
                  <a:gd name="T52" fmla="*/ 37 w 130"/>
                  <a:gd name="T53" fmla="*/ 14 h 72"/>
                  <a:gd name="T54" fmla="*/ 29 w 130"/>
                  <a:gd name="T55" fmla="*/ 36 h 72"/>
                  <a:gd name="T56" fmla="*/ 37 w 130"/>
                  <a:gd name="T57" fmla="*/ 58 h 72"/>
                  <a:gd name="T58" fmla="*/ 10 w 130"/>
                  <a:gd name="T59" fmla="*/ 39 h 72"/>
                  <a:gd name="T60" fmla="*/ 120 w 130"/>
                  <a:gd name="T61" fmla="*/ 39 h 72"/>
                  <a:gd name="T62" fmla="*/ 93 w 130"/>
                  <a:gd name="T63" fmla="*/ 58 h 72"/>
                  <a:gd name="T64" fmla="*/ 101 w 130"/>
                  <a:gd name="T65" fmla="*/ 36 h 72"/>
                  <a:gd name="T66" fmla="*/ 93 w 130"/>
                  <a:gd name="T67" fmla="*/ 14 h 72"/>
                  <a:gd name="T68" fmla="*/ 120 w 130"/>
                  <a:gd name="T69" fmla="*/ 33 h 72"/>
                  <a:gd name="T70" fmla="*/ 123 w 130"/>
                  <a:gd name="T71" fmla="*/ 31 h 72"/>
                  <a:gd name="T72" fmla="*/ 120 w 130"/>
                  <a:gd name="T73" fmla="*/ 33 h 72"/>
                  <a:gd name="T74" fmla="*/ 120 w 130"/>
                  <a:gd name="T75" fmla="*/ 39 h 72"/>
                  <a:gd name="T76" fmla="*/ 123 w 130"/>
                  <a:gd name="T77" fmla="*/ 41 h 72"/>
                  <a:gd name="T78" fmla="*/ 120 w 130"/>
                  <a:gd name="T79"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72">
                    <a:moveTo>
                      <a:pt x="126" y="28"/>
                    </a:moveTo>
                    <a:cubicBezTo>
                      <a:pt x="126" y="28"/>
                      <a:pt x="126" y="28"/>
                      <a:pt x="126" y="28"/>
                    </a:cubicBezTo>
                    <a:cubicBezTo>
                      <a:pt x="110" y="10"/>
                      <a:pt x="88" y="0"/>
                      <a:pt x="65" y="0"/>
                    </a:cubicBezTo>
                    <a:cubicBezTo>
                      <a:pt x="42" y="0"/>
                      <a:pt x="20" y="10"/>
                      <a:pt x="4" y="28"/>
                    </a:cubicBezTo>
                    <a:cubicBezTo>
                      <a:pt x="4" y="28"/>
                      <a:pt x="4" y="28"/>
                      <a:pt x="4" y="28"/>
                    </a:cubicBezTo>
                    <a:cubicBezTo>
                      <a:pt x="0" y="32"/>
                      <a:pt x="0" y="40"/>
                      <a:pt x="4" y="44"/>
                    </a:cubicBezTo>
                    <a:cubicBezTo>
                      <a:pt x="4" y="44"/>
                      <a:pt x="4" y="44"/>
                      <a:pt x="4" y="44"/>
                    </a:cubicBezTo>
                    <a:cubicBezTo>
                      <a:pt x="20" y="62"/>
                      <a:pt x="42" y="72"/>
                      <a:pt x="65" y="72"/>
                    </a:cubicBezTo>
                    <a:cubicBezTo>
                      <a:pt x="88" y="72"/>
                      <a:pt x="110" y="62"/>
                      <a:pt x="126" y="44"/>
                    </a:cubicBezTo>
                    <a:cubicBezTo>
                      <a:pt x="126" y="44"/>
                      <a:pt x="126" y="44"/>
                      <a:pt x="126" y="44"/>
                    </a:cubicBezTo>
                    <a:cubicBezTo>
                      <a:pt x="130" y="40"/>
                      <a:pt x="130" y="32"/>
                      <a:pt x="126" y="28"/>
                    </a:cubicBezTo>
                    <a:close/>
                    <a:moveTo>
                      <a:pt x="93" y="36"/>
                    </a:moveTo>
                    <a:cubicBezTo>
                      <a:pt x="93" y="50"/>
                      <a:pt x="82" y="62"/>
                      <a:pt x="68" y="64"/>
                    </a:cubicBezTo>
                    <a:cubicBezTo>
                      <a:pt x="67" y="64"/>
                      <a:pt x="66" y="64"/>
                      <a:pt x="65" y="64"/>
                    </a:cubicBezTo>
                    <a:cubicBezTo>
                      <a:pt x="64" y="64"/>
                      <a:pt x="63" y="64"/>
                      <a:pt x="62" y="64"/>
                    </a:cubicBezTo>
                    <a:cubicBezTo>
                      <a:pt x="48" y="62"/>
                      <a:pt x="37" y="50"/>
                      <a:pt x="37" y="36"/>
                    </a:cubicBezTo>
                    <a:cubicBezTo>
                      <a:pt x="37" y="22"/>
                      <a:pt x="48" y="10"/>
                      <a:pt x="62" y="8"/>
                    </a:cubicBezTo>
                    <a:cubicBezTo>
                      <a:pt x="63" y="8"/>
                      <a:pt x="64" y="8"/>
                      <a:pt x="65" y="8"/>
                    </a:cubicBezTo>
                    <a:cubicBezTo>
                      <a:pt x="66" y="8"/>
                      <a:pt x="67" y="8"/>
                      <a:pt x="68" y="8"/>
                    </a:cubicBezTo>
                    <a:cubicBezTo>
                      <a:pt x="82" y="10"/>
                      <a:pt x="93" y="22"/>
                      <a:pt x="93" y="36"/>
                    </a:cubicBezTo>
                    <a:close/>
                    <a:moveTo>
                      <a:pt x="10" y="39"/>
                    </a:moveTo>
                    <a:cubicBezTo>
                      <a:pt x="7" y="41"/>
                      <a:pt x="7" y="41"/>
                      <a:pt x="7" y="41"/>
                    </a:cubicBezTo>
                    <a:cubicBezTo>
                      <a:pt x="10" y="39"/>
                      <a:pt x="10" y="39"/>
                      <a:pt x="10" y="39"/>
                    </a:cubicBezTo>
                    <a:cubicBezTo>
                      <a:pt x="9" y="37"/>
                      <a:pt x="9" y="35"/>
                      <a:pt x="10" y="33"/>
                    </a:cubicBezTo>
                    <a:cubicBezTo>
                      <a:pt x="7" y="31"/>
                      <a:pt x="7" y="31"/>
                      <a:pt x="7" y="31"/>
                    </a:cubicBezTo>
                    <a:cubicBezTo>
                      <a:pt x="10" y="33"/>
                      <a:pt x="10" y="33"/>
                      <a:pt x="10" y="33"/>
                    </a:cubicBezTo>
                    <a:cubicBezTo>
                      <a:pt x="18" y="25"/>
                      <a:pt x="27" y="18"/>
                      <a:pt x="37" y="14"/>
                    </a:cubicBezTo>
                    <a:cubicBezTo>
                      <a:pt x="32" y="20"/>
                      <a:pt x="29" y="28"/>
                      <a:pt x="29" y="36"/>
                    </a:cubicBezTo>
                    <a:cubicBezTo>
                      <a:pt x="29" y="44"/>
                      <a:pt x="32" y="52"/>
                      <a:pt x="37" y="58"/>
                    </a:cubicBezTo>
                    <a:cubicBezTo>
                      <a:pt x="27" y="54"/>
                      <a:pt x="18" y="47"/>
                      <a:pt x="10" y="39"/>
                    </a:cubicBezTo>
                    <a:close/>
                    <a:moveTo>
                      <a:pt x="120" y="39"/>
                    </a:moveTo>
                    <a:cubicBezTo>
                      <a:pt x="112" y="47"/>
                      <a:pt x="103" y="54"/>
                      <a:pt x="93" y="58"/>
                    </a:cubicBezTo>
                    <a:cubicBezTo>
                      <a:pt x="98" y="52"/>
                      <a:pt x="101" y="44"/>
                      <a:pt x="101" y="36"/>
                    </a:cubicBezTo>
                    <a:cubicBezTo>
                      <a:pt x="101" y="28"/>
                      <a:pt x="98" y="20"/>
                      <a:pt x="93" y="14"/>
                    </a:cubicBezTo>
                    <a:cubicBezTo>
                      <a:pt x="103" y="18"/>
                      <a:pt x="112" y="25"/>
                      <a:pt x="120" y="33"/>
                    </a:cubicBezTo>
                    <a:cubicBezTo>
                      <a:pt x="123" y="31"/>
                      <a:pt x="123" y="31"/>
                      <a:pt x="123" y="31"/>
                    </a:cubicBezTo>
                    <a:cubicBezTo>
                      <a:pt x="120" y="33"/>
                      <a:pt x="120" y="33"/>
                      <a:pt x="120" y="33"/>
                    </a:cubicBezTo>
                    <a:cubicBezTo>
                      <a:pt x="121" y="35"/>
                      <a:pt x="121" y="37"/>
                      <a:pt x="120" y="39"/>
                    </a:cubicBezTo>
                    <a:cubicBezTo>
                      <a:pt x="123" y="41"/>
                      <a:pt x="123" y="41"/>
                      <a:pt x="123" y="41"/>
                    </a:cubicBezTo>
                    <a:lnTo>
                      <a:pt x="120" y="39"/>
                    </a:lnTo>
                    <a:close/>
                  </a:path>
                </a:pathLst>
              </a:custGeom>
              <a:grp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ndParaRPr>
              </a:p>
            </p:txBody>
          </p:sp>
        </p:grpSp>
      </p:grpSp>
      <p:sp>
        <p:nvSpPr>
          <p:cNvPr id="31" name="Title 2"/>
          <p:cNvSpPr txBox="1">
            <a:spLocks/>
          </p:cNvSpPr>
          <p:nvPr/>
        </p:nvSpPr>
        <p:spPr>
          <a:xfrm>
            <a:off x="278013" y="296862"/>
            <a:ext cx="6064717"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4398" b="0" i="0" u="none" strike="noStrike" kern="1200" cap="none" spc="-150" normalizeH="0" baseline="0" noProof="0" dirty="0" err="1">
                <a:ln w="3175">
                  <a:noFill/>
                </a:ln>
                <a:solidFill>
                  <a:srgbClr val="505050"/>
                </a:solidFill>
                <a:effectLst/>
                <a:uLnTx/>
                <a:uFillTx/>
                <a:latin typeface="Segoe UI Semibold" charset="0"/>
                <a:ea typeface="Segoe UI Semibold" charset="0"/>
                <a:cs typeface="Segoe UI Semibold" charset="0"/>
              </a:rPr>
              <a:t>EDiscovery</a:t>
            </a:r>
            <a:endPar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endParaRPr>
          </a:p>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150" normalizeH="0" baseline="0" noProof="0" dirty="0">
                <a:ln w="3175">
                  <a:noFill/>
                </a:ln>
                <a:solidFill>
                  <a:srgbClr val="505050"/>
                </a:solidFill>
                <a:effectLst/>
                <a:uLnTx/>
                <a:uFillTx/>
                <a:latin typeface="Segoe UI Semibold" charset="0"/>
                <a:ea typeface="+mn-ea"/>
                <a:cs typeface="Segoe UI Semibold" charset="0"/>
              </a:rPr>
              <a:t>High scale, machine assisted tenant wide discovery of content, to help organizations stay compliant </a:t>
            </a:r>
            <a:endParaRPr kumimoji="0" lang="en-US" sz="16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mj-lt"/>
              <a:ea typeface="+mn-ea"/>
              <a:cs typeface="Segoe UI" pitchFamily="34" charset="0"/>
            </a:endParaRPr>
          </a:p>
          <a:p>
            <a:pPr marL="0" marR="0" lvl="0" indent="0" algn="l" defTabSz="932384" rtl="0" eaLnBrk="1" fontAlgn="auto" latinLnBrk="0" hangingPunct="1">
              <a:lnSpc>
                <a:spcPct val="90000"/>
              </a:lnSpc>
              <a:spcBef>
                <a:spcPts val="0"/>
              </a:spcBef>
              <a:spcAft>
                <a:spcPts val="1632"/>
              </a:spcAft>
              <a:buClrTx/>
              <a:buSzTx/>
              <a:buFontTx/>
              <a:buNone/>
              <a:tabLst/>
              <a:defRPr/>
            </a:pP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grpSp>
        <p:nvGrpSpPr>
          <p:cNvPr id="33" name="Group 32"/>
          <p:cNvGrpSpPr/>
          <p:nvPr/>
        </p:nvGrpSpPr>
        <p:grpSpPr>
          <a:xfrm>
            <a:off x="5456237" y="1430245"/>
            <a:ext cx="9697022" cy="5196633"/>
            <a:chOff x="4617756" y="1458428"/>
            <a:chExt cx="9891467" cy="5300836"/>
          </a:xfrm>
        </p:grpSpPr>
        <p:grpSp>
          <p:nvGrpSpPr>
            <p:cNvPr id="34" name="Group 33"/>
            <p:cNvGrpSpPr/>
            <p:nvPr/>
          </p:nvGrpSpPr>
          <p:grpSpPr>
            <a:xfrm>
              <a:off x="5800939" y="1458428"/>
              <a:ext cx="8111074" cy="5122968"/>
              <a:chOff x="5374219" y="1458428"/>
              <a:chExt cx="8111074" cy="5122968"/>
            </a:xfrm>
          </p:grpSpPr>
          <p:grpSp>
            <p:nvGrpSpPr>
              <p:cNvPr id="43" name="Group 4"/>
              <p:cNvGrpSpPr>
                <a:grpSpLocks noChangeAspect="1"/>
              </p:cNvGrpSpPr>
              <p:nvPr/>
            </p:nvGrpSpPr>
            <p:grpSpPr bwMode="auto">
              <a:xfrm>
                <a:off x="5389680" y="1458428"/>
                <a:ext cx="8095613" cy="5114259"/>
                <a:chOff x="3125" y="919"/>
                <a:chExt cx="2730" cy="1819"/>
              </a:xfrm>
              <a:noFill/>
            </p:grpSpPr>
            <p:sp>
              <p:nvSpPr>
                <p:cNvPr id="51" name="Freeform 5"/>
                <p:cNvSpPr>
                  <a:spLocks/>
                </p:cNvSpPr>
                <p:nvPr/>
              </p:nvSpPr>
              <p:spPr bwMode="auto">
                <a:xfrm>
                  <a:off x="3125" y="919"/>
                  <a:ext cx="2730" cy="1819"/>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rgbClr val="EAEAEA"/>
                </a:solidFill>
                <a:ln w="12700" cap="flat">
                  <a:solidFill>
                    <a:srgbClr val="A7A9AC"/>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52" name="Oval 12"/>
                <p:cNvSpPr>
                  <a:spLocks noChangeArrowheads="1"/>
                </p:cNvSpPr>
                <p:nvPr/>
              </p:nvSpPr>
              <p:spPr bwMode="auto">
                <a:xfrm>
                  <a:off x="4486" y="950"/>
                  <a:ext cx="31" cy="33"/>
                </a:xfrm>
                <a:prstGeom prst="ellipse">
                  <a:avLst/>
                </a:prstGeom>
                <a:solidFill>
                  <a:schemeClr val="tx1"/>
                </a:solidFill>
                <a:ln w="7938" cap="flat">
                  <a:solidFill>
                    <a:srgbClr val="BCBEC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
            <p:nvSpPr>
              <p:cNvPr id="44" name="Rounded Rectangle 1"/>
              <p:cNvSpPr/>
              <p:nvPr/>
            </p:nvSpPr>
            <p:spPr bwMode="auto">
              <a:xfrm>
                <a:off x="5374219" y="1458428"/>
                <a:ext cx="8102812" cy="5122968"/>
              </a:xfrm>
              <a:prstGeom prst="roundRect">
                <a:avLst>
                  <a:gd name="adj" fmla="val 5741"/>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35" name="Freeform 6"/>
            <p:cNvSpPr>
              <a:spLocks/>
            </p:cNvSpPr>
            <p:nvPr/>
          </p:nvSpPr>
          <p:spPr bwMode="auto">
            <a:xfrm>
              <a:off x="4617756" y="6472567"/>
              <a:ext cx="9891467" cy="286697"/>
            </a:xfrm>
            <a:custGeom>
              <a:avLst/>
              <a:gdLst>
                <a:gd name="T0" fmla="*/ 2460 w 2516"/>
                <a:gd name="T1" fmla="*/ 77 h 77"/>
                <a:gd name="T2" fmla="*/ 56 w 2516"/>
                <a:gd name="T3" fmla="*/ 77 h 77"/>
                <a:gd name="T4" fmla="*/ 0 w 2516"/>
                <a:gd name="T5" fmla="*/ 21 h 77"/>
                <a:gd name="T6" fmla="*/ 0 w 2516"/>
                <a:gd name="T7" fmla="*/ 0 h 77"/>
                <a:gd name="T8" fmla="*/ 2516 w 2516"/>
                <a:gd name="T9" fmla="*/ 0 h 77"/>
                <a:gd name="T10" fmla="*/ 2516 w 2516"/>
                <a:gd name="T11" fmla="*/ 21 h 77"/>
                <a:gd name="T12" fmla="*/ 2460 w 2516"/>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2516" h="77">
                  <a:moveTo>
                    <a:pt x="2460" y="77"/>
                  </a:moveTo>
                  <a:cubicBezTo>
                    <a:pt x="56" y="77"/>
                    <a:pt x="56" y="77"/>
                    <a:pt x="56" y="77"/>
                  </a:cubicBezTo>
                  <a:cubicBezTo>
                    <a:pt x="25" y="77"/>
                    <a:pt x="0" y="52"/>
                    <a:pt x="0" y="21"/>
                  </a:cubicBezTo>
                  <a:cubicBezTo>
                    <a:pt x="0" y="0"/>
                    <a:pt x="0" y="0"/>
                    <a:pt x="0" y="0"/>
                  </a:cubicBezTo>
                  <a:cubicBezTo>
                    <a:pt x="2516" y="0"/>
                    <a:pt x="2516" y="0"/>
                    <a:pt x="2516" y="0"/>
                  </a:cubicBezTo>
                  <a:cubicBezTo>
                    <a:pt x="2516" y="21"/>
                    <a:pt x="2516" y="21"/>
                    <a:pt x="2516" y="21"/>
                  </a:cubicBezTo>
                  <a:cubicBezTo>
                    <a:pt x="2516" y="52"/>
                    <a:pt x="2491" y="77"/>
                    <a:pt x="2460" y="77"/>
                  </a:cubicBezTo>
                  <a:close/>
                </a:path>
              </a:pathLst>
            </a:custGeom>
            <a:solidFill>
              <a:srgbClr val="C5C5C5"/>
            </a:solidFill>
            <a:ln w="12700" cap="flat">
              <a:solidFill>
                <a:srgbClr val="A7A9AC"/>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ysClr val="windowText" lastClr="000000"/>
                </a:solidFill>
                <a:effectLst/>
                <a:uLnTx/>
                <a:uFillTx/>
              </a:endParaRPr>
            </a:p>
          </p:txBody>
        </p:sp>
        <p:sp>
          <p:nvSpPr>
            <p:cNvPr id="42" name="Freeform 7"/>
            <p:cNvSpPr>
              <a:spLocks/>
            </p:cNvSpPr>
            <p:nvPr/>
          </p:nvSpPr>
          <p:spPr bwMode="auto">
            <a:xfrm>
              <a:off x="9173890" y="6473288"/>
              <a:ext cx="1378176" cy="99241"/>
            </a:xfrm>
            <a:custGeom>
              <a:avLst/>
              <a:gdLst>
                <a:gd name="T0" fmla="*/ 336 w 350"/>
                <a:gd name="T1" fmla="*/ 26 h 26"/>
                <a:gd name="T2" fmla="*/ 14 w 350"/>
                <a:gd name="T3" fmla="*/ 26 h 26"/>
                <a:gd name="T4" fmla="*/ 0 w 350"/>
                <a:gd name="T5" fmla="*/ 13 h 26"/>
                <a:gd name="T6" fmla="*/ 14 w 350"/>
                <a:gd name="T7" fmla="*/ 0 h 26"/>
                <a:gd name="T8" fmla="*/ 336 w 350"/>
                <a:gd name="T9" fmla="*/ 0 h 26"/>
                <a:gd name="T10" fmla="*/ 350 w 350"/>
                <a:gd name="T11" fmla="*/ 13 h 26"/>
                <a:gd name="T12" fmla="*/ 336 w 35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50" h="26">
                  <a:moveTo>
                    <a:pt x="336" y="26"/>
                  </a:moveTo>
                  <a:cubicBezTo>
                    <a:pt x="14" y="26"/>
                    <a:pt x="14" y="26"/>
                    <a:pt x="14" y="26"/>
                  </a:cubicBezTo>
                  <a:cubicBezTo>
                    <a:pt x="6" y="26"/>
                    <a:pt x="0" y="20"/>
                    <a:pt x="0" y="13"/>
                  </a:cubicBezTo>
                  <a:cubicBezTo>
                    <a:pt x="0" y="6"/>
                    <a:pt x="6" y="0"/>
                    <a:pt x="14" y="0"/>
                  </a:cubicBezTo>
                  <a:cubicBezTo>
                    <a:pt x="336" y="0"/>
                    <a:pt x="336" y="0"/>
                    <a:pt x="336" y="0"/>
                  </a:cubicBezTo>
                  <a:cubicBezTo>
                    <a:pt x="344" y="0"/>
                    <a:pt x="350" y="6"/>
                    <a:pt x="350" y="13"/>
                  </a:cubicBezTo>
                  <a:cubicBezTo>
                    <a:pt x="350" y="20"/>
                    <a:pt x="344" y="26"/>
                    <a:pt x="336" y="26"/>
                  </a:cubicBezTo>
                  <a:close/>
                </a:path>
              </a:pathLst>
            </a:custGeom>
            <a:solidFill>
              <a:srgbClr val="D6D6D6"/>
            </a:solidFill>
            <a:ln w="7938" cap="flat">
              <a:solidFill>
                <a:srgbClr val="BCBEC0"/>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ysClr val="windowText" lastClr="000000"/>
                </a:solidFill>
                <a:effectLst/>
                <a:uLnTx/>
                <a:uFillTx/>
              </a:endParaRPr>
            </a:p>
          </p:txBody>
        </p:sp>
      </p:grpSp>
      <p:pic>
        <p:nvPicPr>
          <p:cNvPr id="3" name="Picture 2"/>
          <p:cNvPicPr>
            <a:picLocks noChangeAspect="1"/>
          </p:cNvPicPr>
          <p:nvPr/>
        </p:nvPicPr>
        <p:blipFill>
          <a:blip r:embed="rId3"/>
          <a:stretch>
            <a:fillRect/>
          </a:stretch>
        </p:blipFill>
        <p:spPr>
          <a:xfrm>
            <a:off x="6902011" y="1713702"/>
            <a:ext cx="7822140" cy="4420977"/>
          </a:xfrm>
          <a:prstGeom prst="rect">
            <a:avLst/>
          </a:prstGeom>
        </p:spPr>
      </p:pic>
    </p:spTree>
    <p:extLst>
      <p:ext uri="{BB962C8B-B14F-4D97-AF65-F5344CB8AC3E}">
        <p14:creationId xmlns:p14="http://schemas.microsoft.com/office/powerpoint/2010/main" val="21669391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49"/>
          <p:cNvSpPr/>
          <p:nvPr/>
        </p:nvSpPr>
        <p:spPr>
          <a:xfrm>
            <a:off x="3682130" y="5114117"/>
            <a:ext cx="3524300" cy="753809"/>
          </a:xfrm>
          <a:prstGeom prst="rect">
            <a:avLst/>
          </a:prstGeom>
          <a:solidFill>
            <a:srgbClr val="DDEBF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748" b="0" i="0" u="none" strike="noStrike" kern="0" cap="none" spc="0" normalizeH="0" baseline="0" noProof="0" dirty="0">
              <a:ln>
                <a:noFill/>
              </a:ln>
              <a:solidFill>
                <a:srgbClr val="505050"/>
              </a:solidFill>
              <a:effectLst/>
              <a:uLnTx/>
              <a:uFillTx/>
            </a:endParaRPr>
          </a:p>
        </p:txBody>
      </p:sp>
      <p:grpSp>
        <p:nvGrpSpPr>
          <p:cNvPr id="85" name="Group 84"/>
          <p:cNvGrpSpPr/>
          <p:nvPr/>
        </p:nvGrpSpPr>
        <p:grpSpPr>
          <a:xfrm>
            <a:off x="-396" y="911"/>
            <a:ext cx="12435107" cy="466235"/>
            <a:chOff x="-3176" y="6707666"/>
            <a:chExt cx="18291176" cy="685800"/>
          </a:xfrm>
        </p:grpSpPr>
        <p:grpSp>
          <p:nvGrpSpPr>
            <p:cNvPr id="86" name="Group 40"/>
            <p:cNvGrpSpPr>
              <a:grpSpLocks noChangeAspect="1"/>
            </p:cNvGrpSpPr>
            <p:nvPr/>
          </p:nvGrpSpPr>
          <p:grpSpPr bwMode="auto">
            <a:xfrm>
              <a:off x="-3176" y="6707666"/>
              <a:ext cx="18291176" cy="685800"/>
              <a:chOff x="-2" y="3680"/>
              <a:chExt cx="11522" cy="432"/>
            </a:xfrm>
          </p:grpSpPr>
          <p:sp>
            <p:nvSpPr>
              <p:cNvPr id="88" name="AutoShape 39"/>
              <p:cNvSpPr>
                <a:spLocks noChangeAspect="1" noChangeArrowheads="1" noTextEdit="1"/>
              </p:cNvSpPr>
              <p:nvPr/>
            </p:nvSpPr>
            <p:spPr bwMode="auto">
              <a:xfrm>
                <a:off x="0" y="3686"/>
                <a:ext cx="11519"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89" name="Rectangle 41"/>
              <p:cNvSpPr>
                <a:spLocks noChangeArrowheads="1"/>
              </p:cNvSpPr>
              <p:nvPr/>
            </p:nvSpPr>
            <p:spPr bwMode="auto">
              <a:xfrm>
                <a:off x="-2" y="3682"/>
                <a:ext cx="11522" cy="4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0" name="Rectangle 42"/>
              <p:cNvSpPr>
                <a:spLocks noChangeArrowheads="1"/>
              </p:cNvSpPr>
              <p:nvPr/>
            </p:nvSpPr>
            <p:spPr bwMode="auto">
              <a:xfrm>
                <a:off x="-2" y="3682"/>
                <a:ext cx="11522"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1" name="Rectangle 43"/>
              <p:cNvSpPr>
                <a:spLocks noChangeArrowheads="1"/>
              </p:cNvSpPr>
              <p:nvPr/>
            </p:nvSpPr>
            <p:spPr bwMode="auto">
              <a:xfrm>
                <a:off x="618" y="3766"/>
                <a:ext cx="847"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21581" eaLnBrk="0" fontAlgn="base" latinLnBrk="0" hangingPunct="0">
                  <a:lnSpc>
                    <a:spcPct val="100000"/>
                  </a:lnSpc>
                  <a:spcBef>
                    <a:spcPct val="0"/>
                  </a:spcBef>
                  <a:spcAft>
                    <a:spcPct val="0"/>
                  </a:spcAft>
                  <a:buClrTx/>
                  <a:buSzTx/>
                  <a:buFontTx/>
                  <a:buNone/>
                  <a:tabLst/>
                  <a:defRPr/>
                </a:pPr>
                <a:r>
                  <a:rPr kumimoji="0" lang="en-US" altLang="en-US" sz="1632" b="0" i="0" u="none" strike="noStrike" kern="0" cap="none" spc="0" normalizeH="0" baseline="0" noProof="0" dirty="0">
                    <a:ln>
                      <a:noFill/>
                    </a:ln>
                    <a:solidFill>
                      <a:srgbClr val="FFFFFF"/>
                    </a:solidFill>
                    <a:effectLst/>
                    <a:uLnTx/>
                    <a:uFillTx/>
                    <a:latin typeface="Segoe UI Light" panose="020B0502040204020203" pitchFamily="34" charset="0"/>
                  </a:rPr>
                  <a:t>Office 365</a:t>
                </a:r>
                <a:endParaRPr kumimoji="0" lang="en-US" altLang="en-US" sz="1224" b="0" i="0" u="none" strike="noStrike" kern="0" cap="none" spc="0" normalizeH="0" baseline="0" noProof="0" dirty="0">
                  <a:ln>
                    <a:noFill/>
                  </a:ln>
                  <a:solidFill>
                    <a:schemeClr val="tx1"/>
                  </a:solidFill>
                  <a:effectLst/>
                  <a:uLnTx/>
                  <a:uFillTx/>
                  <a:latin typeface="Arial" panose="020B0604020202020204" pitchFamily="34" charset="0"/>
                </a:endParaRPr>
              </a:p>
            </p:txBody>
          </p:sp>
          <p:sp>
            <p:nvSpPr>
              <p:cNvPr id="92" name="Rectangle 44"/>
              <p:cNvSpPr>
                <a:spLocks noChangeArrowheads="1"/>
              </p:cNvSpPr>
              <p:nvPr/>
            </p:nvSpPr>
            <p:spPr bwMode="auto">
              <a:xfrm>
                <a:off x="11081" y="3684"/>
                <a:ext cx="9"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3" name="Freeform 45"/>
              <p:cNvSpPr>
                <a:spLocks/>
              </p:cNvSpPr>
              <p:nvPr/>
            </p:nvSpPr>
            <p:spPr bwMode="auto">
              <a:xfrm>
                <a:off x="11081"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4" name="Rectangle 46"/>
              <p:cNvSpPr>
                <a:spLocks noChangeArrowheads="1"/>
              </p:cNvSpPr>
              <p:nvPr/>
            </p:nvSpPr>
            <p:spPr bwMode="auto">
              <a:xfrm>
                <a:off x="10660" y="3684"/>
                <a:ext cx="8"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5" name="Freeform 47"/>
              <p:cNvSpPr>
                <a:spLocks/>
              </p:cNvSpPr>
              <p:nvPr/>
            </p:nvSpPr>
            <p:spPr bwMode="auto">
              <a:xfrm>
                <a:off x="10660" y="3684"/>
                <a:ext cx="8" cy="428"/>
              </a:xfrm>
              <a:custGeom>
                <a:avLst/>
                <a:gdLst>
                  <a:gd name="T0" fmla="*/ 0 w 8"/>
                  <a:gd name="T1" fmla="*/ 0 h 428"/>
                  <a:gd name="T2" fmla="*/ 0 w 8"/>
                  <a:gd name="T3" fmla="*/ 428 h 428"/>
                  <a:gd name="T4" fmla="*/ 8 w 8"/>
                  <a:gd name="T5" fmla="*/ 428 h 428"/>
                  <a:gd name="T6" fmla="*/ 8 w 8"/>
                  <a:gd name="T7" fmla="*/ 0 h 428"/>
                </a:gdLst>
                <a:ahLst/>
                <a:cxnLst>
                  <a:cxn ang="0">
                    <a:pos x="T0" y="T1"/>
                  </a:cxn>
                  <a:cxn ang="0">
                    <a:pos x="T2" y="T3"/>
                  </a:cxn>
                  <a:cxn ang="0">
                    <a:pos x="T4" y="T5"/>
                  </a:cxn>
                  <a:cxn ang="0">
                    <a:pos x="T6" y="T7"/>
                  </a:cxn>
                </a:cxnLst>
                <a:rect l="0" t="0" r="r" b="b"/>
                <a:pathLst>
                  <a:path w="8" h="428">
                    <a:moveTo>
                      <a:pt x="0" y="0"/>
                    </a:moveTo>
                    <a:lnTo>
                      <a:pt x="0" y="428"/>
                    </a:lnTo>
                    <a:lnTo>
                      <a:pt x="8" y="42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6" name="Rectangle 48"/>
              <p:cNvSpPr>
                <a:spLocks noChangeArrowheads="1"/>
              </p:cNvSpPr>
              <p:nvPr/>
            </p:nvSpPr>
            <p:spPr bwMode="auto">
              <a:xfrm>
                <a:off x="10238" y="3684"/>
                <a:ext cx="8"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7" name="Freeform 49"/>
              <p:cNvSpPr>
                <a:spLocks/>
              </p:cNvSpPr>
              <p:nvPr/>
            </p:nvSpPr>
            <p:spPr bwMode="auto">
              <a:xfrm>
                <a:off x="10238" y="3684"/>
                <a:ext cx="8" cy="428"/>
              </a:xfrm>
              <a:custGeom>
                <a:avLst/>
                <a:gdLst>
                  <a:gd name="T0" fmla="*/ 0 w 8"/>
                  <a:gd name="T1" fmla="*/ 0 h 428"/>
                  <a:gd name="T2" fmla="*/ 0 w 8"/>
                  <a:gd name="T3" fmla="*/ 428 h 428"/>
                  <a:gd name="T4" fmla="*/ 8 w 8"/>
                  <a:gd name="T5" fmla="*/ 428 h 428"/>
                  <a:gd name="T6" fmla="*/ 8 w 8"/>
                  <a:gd name="T7" fmla="*/ 0 h 428"/>
                </a:gdLst>
                <a:ahLst/>
                <a:cxnLst>
                  <a:cxn ang="0">
                    <a:pos x="T0" y="T1"/>
                  </a:cxn>
                  <a:cxn ang="0">
                    <a:pos x="T2" y="T3"/>
                  </a:cxn>
                  <a:cxn ang="0">
                    <a:pos x="T4" y="T5"/>
                  </a:cxn>
                  <a:cxn ang="0">
                    <a:pos x="T6" y="T7"/>
                  </a:cxn>
                </a:cxnLst>
                <a:rect l="0" t="0" r="r" b="b"/>
                <a:pathLst>
                  <a:path w="8" h="428">
                    <a:moveTo>
                      <a:pt x="0" y="0"/>
                    </a:moveTo>
                    <a:lnTo>
                      <a:pt x="0" y="428"/>
                    </a:lnTo>
                    <a:lnTo>
                      <a:pt x="8" y="42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8" name="Freeform 51"/>
              <p:cNvSpPr>
                <a:spLocks/>
              </p:cNvSpPr>
              <p:nvPr/>
            </p:nvSpPr>
            <p:spPr bwMode="auto">
              <a:xfrm>
                <a:off x="9816"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9" name="Freeform 53"/>
              <p:cNvSpPr>
                <a:spLocks/>
              </p:cNvSpPr>
              <p:nvPr/>
            </p:nvSpPr>
            <p:spPr bwMode="auto">
              <a:xfrm>
                <a:off x="9394"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pic>
            <p:nvPicPr>
              <p:cNvPr id="100" name="Picture 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8" y="3680"/>
                <a:ext cx="422"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Rectangle 55"/>
              <p:cNvSpPr>
                <a:spLocks noChangeArrowheads="1"/>
              </p:cNvSpPr>
              <p:nvPr/>
            </p:nvSpPr>
            <p:spPr bwMode="auto">
              <a:xfrm>
                <a:off x="11090" y="3684"/>
                <a:ext cx="34" cy="428"/>
              </a:xfrm>
              <a:prstGeom prst="rect">
                <a:avLst/>
              </a:prstGeom>
              <a:solidFill>
                <a:srgbClr val="24B2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2" name="Freeform 56"/>
              <p:cNvSpPr>
                <a:spLocks noEditPoints="1"/>
              </p:cNvSpPr>
              <p:nvPr/>
            </p:nvSpPr>
            <p:spPr bwMode="auto">
              <a:xfrm>
                <a:off x="10833" y="3825"/>
                <a:ext cx="97" cy="146"/>
              </a:xfrm>
              <a:custGeom>
                <a:avLst/>
                <a:gdLst>
                  <a:gd name="T0" fmla="*/ 0 w 46"/>
                  <a:gd name="T1" fmla="*/ 23 h 68"/>
                  <a:gd name="T2" fmla="*/ 13 w 46"/>
                  <a:gd name="T3" fmla="*/ 23 h 68"/>
                  <a:gd name="T4" fmla="*/ 13 w 46"/>
                  <a:gd name="T5" fmla="*/ 21 h 68"/>
                  <a:gd name="T6" fmla="*/ 14 w 46"/>
                  <a:gd name="T7" fmla="*/ 19 h 68"/>
                  <a:gd name="T8" fmla="*/ 16 w 46"/>
                  <a:gd name="T9" fmla="*/ 14 h 68"/>
                  <a:gd name="T10" fmla="*/ 20 w 46"/>
                  <a:gd name="T11" fmla="*/ 11 h 68"/>
                  <a:gd name="T12" fmla="*/ 30 w 46"/>
                  <a:gd name="T13" fmla="*/ 15 h 68"/>
                  <a:gd name="T14" fmla="*/ 29 w 46"/>
                  <a:gd name="T15" fmla="*/ 25 h 68"/>
                  <a:gd name="T16" fmla="*/ 24 w 46"/>
                  <a:gd name="T17" fmla="*/ 29 h 68"/>
                  <a:gd name="T18" fmla="*/ 20 w 46"/>
                  <a:gd name="T19" fmla="*/ 34 h 68"/>
                  <a:gd name="T20" fmla="*/ 17 w 46"/>
                  <a:gd name="T21" fmla="*/ 39 h 68"/>
                  <a:gd name="T22" fmla="*/ 16 w 46"/>
                  <a:gd name="T23" fmla="*/ 44 h 68"/>
                  <a:gd name="T24" fmla="*/ 16 w 46"/>
                  <a:gd name="T25" fmla="*/ 48 h 68"/>
                  <a:gd name="T26" fmla="*/ 28 w 46"/>
                  <a:gd name="T27" fmla="*/ 48 h 68"/>
                  <a:gd name="T28" fmla="*/ 28 w 46"/>
                  <a:gd name="T29" fmla="*/ 45 h 68"/>
                  <a:gd name="T30" fmla="*/ 29 w 46"/>
                  <a:gd name="T31" fmla="*/ 42 h 68"/>
                  <a:gd name="T32" fmla="*/ 33 w 46"/>
                  <a:gd name="T33" fmla="*/ 37 h 68"/>
                  <a:gd name="T34" fmla="*/ 38 w 46"/>
                  <a:gd name="T35" fmla="*/ 33 h 68"/>
                  <a:gd name="T36" fmla="*/ 45 w 46"/>
                  <a:gd name="T37" fmla="*/ 23 h 68"/>
                  <a:gd name="T38" fmla="*/ 43 w 46"/>
                  <a:gd name="T39" fmla="*/ 11 h 68"/>
                  <a:gd name="T40" fmla="*/ 33 w 46"/>
                  <a:gd name="T41" fmla="*/ 2 h 68"/>
                  <a:gd name="T42" fmla="*/ 21 w 46"/>
                  <a:gd name="T43" fmla="*/ 0 h 68"/>
                  <a:gd name="T44" fmla="*/ 9 w 46"/>
                  <a:gd name="T45" fmla="*/ 4 h 68"/>
                  <a:gd name="T46" fmla="*/ 1 w 46"/>
                  <a:gd name="T47" fmla="*/ 14 h 68"/>
                  <a:gd name="T48" fmla="*/ 0 w 46"/>
                  <a:gd name="T49" fmla="*/ 23 h 68"/>
                  <a:gd name="T50" fmla="*/ 0 w 46"/>
                  <a:gd name="T51" fmla="*/ 23 h 68"/>
                  <a:gd name="T52" fmla="*/ 28 w 46"/>
                  <a:gd name="T53" fmla="*/ 56 h 68"/>
                  <a:gd name="T54" fmla="*/ 22 w 46"/>
                  <a:gd name="T55" fmla="*/ 54 h 68"/>
                  <a:gd name="T56" fmla="*/ 17 w 46"/>
                  <a:gd name="T57" fmla="*/ 56 h 68"/>
                  <a:gd name="T58" fmla="*/ 15 w 46"/>
                  <a:gd name="T59" fmla="*/ 61 h 68"/>
                  <a:gd name="T60" fmla="*/ 17 w 46"/>
                  <a:gd name="T61" fmla="*/ 66 h 68"/>
                  <a:gd name="T62" fmla="*/ 22 w 46"/>
                  <a:gd name="T63" fmla="*/ 68 h 68"/>
                  <a:gd name="T64" fmla="*/ 28 w 46"/>
                  <a:gd name="T65" fmla="*/ 66 h 68"/>
                  <a:gd name="T66" fmla="*/ 30 w 46"/>
                  <a:gd name="T67" fmla="*/ 61 h 68"/>
                  <a:gd name="T68" fmla="*/ 28 w 46"/>
                  <a:gd name="T69" fmla="*/ 5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8">
                    <a:moveTo>
                      <a:pt x="0" y="23"/>
                    </a:moveTo>
                    <a:cubicBezTo>
                      <a:pt x="13" y="23"/>
                      <a:pt x="13" y="23"/>
                      <a:pt x="13" y="23"/>
                    </a:cubicBezTo>
                    <a:cubicBezTo>
                      <a:pt x="13" y="23"/>
                      <a:pt x="13" y="22"/>
                      <a:pt x="13" y="21"/>
                    </a:cubicBezTo>
                    <a:cubicBezTo>
                      <a:pt x="14" y="19"/>
                      <a:pt x="14" y="19"/>
                      <a:pt x="14" y="19"/>
                    </a:cubicBezTo>
                    <a:cubicBezTo>
                      <a:pt x="14" y="17"/>
                      <a:pt x="15" y="15"/>
                      <a:pt x="16" y="14"/>
                    </a:cubicBezTo>
                    <a:cubicBezTo>
                      <a:pt x="17" y="13"/>
                      <a:pt x="19" y="12"/>
                      <a:pt x="20" y="11"/>
                    </a:cubicBezTo>
                    <a:cubicBezTo>
                      <a:pt x="25" y="11"/>
                      <a:pt x="28" y="12"/>
                      <a:pt x="30" y="15"/>
                    </a:cubicBezTo>
                    <a:cubicBezTo>
                      <a:pt x="31" y="19"/>
                      <a:pt x="31" y="22"/>
                      <a:pt x="29" y="25"/>
                    </a:cubicBezTo>
                    <a:cubicBezTo>
                      <a:pt x="27" y="27"/>
                      <a:pt x="26" y="28"/>
                      <a:pt x="24" y="29"/>
                    </a:cubicBezTo>
                    <a:cubicBezTo>
                      <a:pt x="22" y="31"/>
                      <a:pt x="21" y="32"/>
                      <a:pt x="20" y="34"/>
                    </a:cubicBezTo>
                    <a:cubicBezTo>
                      <a:pt x="18" y="35"/>
                      <a:pt x="18" y="37"/>
                      <a:pt x="17" y="39"/>
                    </a:cubicBezTo>
                    <a:cubicBezTo>
                      <a:pt x="16" y="40"/>
                      <a:pt x="16" y="42"/>
                      <a:pt x="16" y="44"/>
                    </a:cubicBezTo>
                    <a:cubicBezTo>
                      <a:pt x="16" y="48"/>
                      <a:pt x="16" y="48"/>
                      <a:pt x="16" y="48"/>
                    </a:cubicBezTo>
                    <a:cubicBezTo>
                      <a:pt x="28" y="48"/>
                      <a:pt x="28" y="48"/>
                      <a:pt x="28" y="48"/>
                    </a:cubicBezTo>
                    <a:cubicBezTo>
                      <a:pt x="28" y="47"/>
                      <a:pt x="28" y="46"/>
                      <a:pt x="28" y="45"/>
                    </a:cubicBezTo>
                    <a:cubicBezTo>
                      <a:pt x="28" y="44"/>
                      <a:pt x="29" y="43"/>
                      <a:pt x="29" y="42"/>
                    </a:cubicBezTo>
                    <a:cubicBezTo>
                      <a:pt x="30" y="40"/>
                      <a:pt x="31" y="38"/>
                      <a:pt x="33" y="37"/>
                    </a:cubicBezTo>
                    <a:cubicBezTo>
                      <a:pt x="38" y="33"/>
                      <a:pt x="38" y="33"/>
                      <a:pt x="38" y="33"/>
                    </a:cubicBezTo>
                    <a:cubicBezTo>
                      <a:pt x="42" y="30"/>
                      <a:pt x="44" y="27"/>
                      <a:pt x="45" y="23"/>
                    </a:cubicBezTo>
                    <a:cubicBezTo>
                      <a:pt x="46" y="19"/>
                      <a:pt x="45" y="15"/>
                      <a:pt x="43" y="11"/>
                    </a:cubicBezTo>
                    <a:cubicBezTo>
                      <a:pt x="41" y="7"/>
                      <a:pt x="38" y="4"/>
                      <a:pt x="33" y="2"/>
                    </a:cubicBezTo>
                    <a:cubicBezTo>
                      <a:pt x="29" y="1"/>
                      <a:pt x="25" y="0"/>
                      <a:pt x="21" y="0"/>
                    </a:cubicBezTo>
                    <a:cubicBezTo>
                      <a:pt x="16" y="1"/>
                      <a:pt x="12" y="2"/>
                      <a:pt x="9" y="4"/>
                    </a:cubicBezTo>
                    <a:cubicBezTo>
                      <a:pt x="6" y="7"/>
                      <a:pt x="3" y="10"/>
                      <a:pt x="1" y="14"/>
                    </a:cubicBezTo>
                    <a:cubicBezTo>
                      <a:pt x="0" y="17"/>
                      <a:pt x="0" y="20"/>
                      <a:pt x="0" y="23"/>
                    </a:cubicBezTo>
                    <a:cubicBezTo>
                      <a:pt x="0" y="23"/>
                      <a:pt x="0" y="23"/>
                      <a:pt x="0" y="23"/>
                    </a:cubicBezTo>
                    <a:close/>
                    <a:moveTo>
                      <a:pt x="28" y="56"/>
                    </a:moveTo>
                    <a:cubicBezTo>
                      <a:pt x="26" y="55"/>
                      <a:pt x="24" y="54"/>
                      <a:pt x="22" y="54"/>
                    </a:cubicBezTo>
                    <a:cubicBezTo>
                      <a:pt x="20" y="54"/>
                      <a:pt x="19" y="55"/>
                      <a:pt x="17" y="56"/>
                    </a:cubicBezTo>
                    <a:cubicBezTo>
                      <a:pt x="16" y="57"/>
                      <a:pt x="15" y="59"/>
                      <a:pt x="15" y="61"/>
                    </a:cubicBezTo>
                    <a:cubicBezTo>
                      <a:pt x="15" y="63"/>
                      <a:pt x="16" y="65"/>
                      <a:pt x="17" y="66"/>
                    </a:cubicBezTo>
                    <a:cubicBezTo>
                      <a:pt x="19" y="68"/>
                      <a:pt x="20" y="68"/>
                      <a:pt x="22" y="68"/>
                    </a:cubicBezTo>
                    <a:cubicBezTo>
                      <a:pt x="24" y="68"/>
                      <a:pt x="26" y="68"/>
                      <a:pt x="28" y="66"/>
                    </a:cubicBezTo>
                    <a:cubicBezTo>
                      <a:pt x="29" y="65"/>
                      <a:pt x="30" y="63"/>
                      <a:pt x="30" y="61"/>
                    </a:cubicBezTo>
                    <a:cubicBezTo>
                      <a:pt x="30" y="59"/>
                      <a:pt x="29" y="57"/>
                      <a:pt x="28"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3" name="Freeform 57"/>
              <p:cNvSpPr>
                <a:spLocks noEditPoints="1"/>
              </p:cNvSpPr>
              <p:nvPr/>
            </p:nvSpPr>
            <p:spPr bwMode="auto">
              <a:xfrm>
                <a:off x="10390" y="3830"/>
                <a:ext cx="143" cy="145"/>
              </a:xfrm>
              <a:custGeom>
                <a:avLst/>
                <a:gdLst>
                  <a:gd name="T0" fmla="*/ 68 w 68"/>
                  <a:gd name="T1" fmla="*/ 38 h 68"/>
                  <a:gd name="T2" fmla="*/ 66 w 68"/>
                  <a:gd name="T3" fmla="*/ 49 h 68"/>
                  <a:gd name="T4" fmla="*/ 56 w 68"/>
                  <a:gd name="T5" fmla="*/ 48 h 68"/>
                  <a:gd name="T6" fmla="*/ 52 w 68"/>
                  <a:gd name="T7" fmla="*/ 52 h 68"/>
                  <a:gd name="T8" fmla="*/ 56 w 68"/>
                  <a:gd name="T9" fmla="*/ 61 h 68"/>
                  <a:gd name="T10" fmla="*/ 46 w 68"/>
                  <a:gd name="T11" fmla="*/ 67 h 68"/>
                  <a:gd name="T12" fmla="*/ 40 w 68"/>
                  <a:gd name="T13" fmla="*/ 59 h 68"/>
                  <a:gd name="T14" fmla="*/ 34 w 68"/>
                  <a:gd name="T15" fmla="*/ 60 h 68"/>
                  <a:gd name="T16" fmla="*/ 30 w 68"/>
                  <a:gd name="T17" fmla="*/ 68 h 68"/>
                  <a:gd name="T18" fmla="*/ 19 w 68"/>
                  <a:gd name="T19" fmla="*/ 65 h 68"/>
                  <a:gd name="T20" fmla="*/ 20 w 68"/>
                  <a:gd name="T21" fmla="*/ 56 h 68"/>
                  <a:gd name="T22" fmla="*/ 16 w 68"/>
                  <a:gd name="T23" fmla="*/ 52 h 68"/>
                  <a:gd name="T24" fmla="*/ 8 w 68"/>
                  <a:gd name="T25" fmla="*/ 56 h 68"/>
                  <a:gd name="T26" fmla="*/ 2 w 68"/>
                  <a:gd name="T27" fmla="*/ 46 h 68"/>
                  <a:gd name="T28" fmla="*/ 9 w 68"/>
                  <a:gd name="T29" fmla="*/ 40 h 68"/>
                  <a:gd name="T30" fmla="*/ 8 w 68"/>
                  <a:gd name="T31" fmla="*/ 34 h 68"/>
                  <a:gd name="T32" fmla="*/ 0 w 68"/>
                  <a:gd name="T33" fmla="*/ 30 h 68"/>
                  <a:gd name="T34" fmla="*/ 3 w 68"/>
                  <a:gd name="T35" fmla="*/ 19 h 68"/>
                  <a:gd name="T36" fmla="*/ 12 w 68"/>
                  <a:gd name="T37" fmla="*/ 21 h 68"/>
                  <a:gd name="T38" fmla="*/ 16 w 68"/>
                  <a:gd name="T39" fmla="*/ 16 h 68"/>
                  <a:gd name="T40" fmla="*/ 13 w 68"/>
                  <a:gd name="T41" fmla="*/ 7 h 68"/>
                  <a:gd name="T42" fmla="*/ 23 w 68"/>
                  <a:gd name="T43" fmla="*/ 2 h 68"/>
                  <a:gd name="T44" fmla="*/ 29 w 68"/>
                  <a:gd name="T45" fmla="*/ 9 h 68"/>
                  <a:gd name="T46" fmla="*/ 35 w 68"/>
                  <a:gd name="T47" fmla="*/ 8 h 68"/>
                  <a:gd name="T48" fmla="*/ 38 w 68"/>
                  <a:gd name="T49" fmla="*/ 0 h 68"/>
                  <a:gd name="T50" fmla="*/ 49 w 68"/>
                  <a:gd name="T51" fmla="*/ 3 h 68"/>
                  <a:gd name="T52" fmla="*/ 48 w 68"/>
                  <a:gd name="T53" fmla="*/ 13 h 68"/>
                  <a:gd name="T54" fmla="*/ 53 w 68"/>
                  <a:gd name="T55" fmla="*/ 16 h 68"/>
                  <a:gd name="T56" fmla="*/ 61 w 68"/>
                  <a:gd name="T57" fmla="*/ 13 h 68"/>
                  <a:gd name="T58" fmla="*/ 67 w 68"/>
                  <a:gd name="T59" fmla="*/ 23 h 68"/>
                  <a:gd name="T60" fmla="*/ 59 w 68"/>
                  <a:gd name="T61" fmla="*/ 29 h 68"/>
                  <a:gd name="T62" fmla="*/ 60 w 68"/>
                  <a:gd name="T63" fmla="*/ 34 h 68"/>
                  <a:gd name="T64" fmla="*/ 68 w 68"/>
                  <a:gd name="T65" fmla="*/ 38 h 68"/>
                  <a:gd name="T66" fmla="*/ 30 w 68"/>
                  <a:gd name="T67" fmla="*/ 19 h 68"/>
                  <a:gd name="T68" fmla="*/ 20 w 68"/>
                  <a:gd name="T69" fmla="*/ 27 h 68"/>
                  <a:gd name="T70" fmla="*/ 19 w 68"/>
                  <a:gd name="T71" fmla="*/ 39 h 68"/>
                  <a:gd name="T72" fmla="*/ 27 w 68"/>
                  <a:gd name="T73" fmla="*/ 48 h 68"/>
                  <a:gd name="T74" fmla="*/ 39 w 68"/>
                  <a:gd name="T75" fmla="*/ 49 h 68"/>
                  <a:gd name="T76" fmla="*/ 48 w 68"/>
                  <a:gd name="T77" fmla="*/ 42 h 68"/>
                  <a:gd name="T78" fmla="*/ 50 w 68"/>
                  <a:gd name="T79" fmla="*/ 30 h 68"/>
                  <a:gd name="T80" fmla="*/ 42 w 68"/>
                  <a:gd name="T81" fmla="*/ 20 h 68"/>
                  <a:gd name="T82" fmla="*/ 30 w 68"/>
                  <a:gd name="T83" fmla="*/ 19 h 68"/>
                  <a:gd name="T84" fmla="*/ 40 w 68"/>
                  <a:gd name="T85" fmla="*/ 33 h 68"/>
                  <a:gd name="T86" fmla="*/ 37 w 68"/>
                  <a:gd name="T87" fmla="*/ 29 h 68"/>
                  <a:gd name="T88" fmla="*/ 33 w 68"/>
                  <a:gd name="T89" fmla="*/ 29 h 68"/>
                  <a:gd name="T90" fmla="*/ 29 w 68"/>
                  <a:gd name="T91" fmla="*/ 31 h 68"/>
                  <a:gd name="T92" fmla="*/ 29 w 68"/>
                  <a:gd name="T93" fmla="*/ 36 h 68"/>
                  <a:gd name="T94" fmla="*/ 32 w 68"/>
                  <a:gd name="T95" fmla="*/ 39 h 68"/>
                  <a:gd name="T96" fmla="*/ 36 w 68"/>
                  <a:gd name="T97" fmla="*/ 40 h 68"/>
                  <a:gd name="T98" fmla="*/ 40 w 68"/>
                  <a:gd name="T99" fmla="*/ 37 h 68"/>
                  <a:gd name="T100" fmla="*/ 40 w 68"/>
                  <a:gd name="T101"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68">
                    <a:moveTo>
                      <a:pt x="68" y="38"/>
                    </a:moveTo>
                    <a:cubicBezTo>
                      <a:pt x="66" y="49"/>
                      <a:pt x="66" y="49"/>
                      <a:pt x="66" y="49"/>
                    </a:cubicBezTo>
                    <a:cubicBezTo>
                      <a:pt x="56" y="48"/>
                      <a:pt x="56" y="48"/>
                      <a:pt x="56" y="48"/>
                    </a:cubicBezTo>
                    <a:cubicBezTo>
                      <a:pt x="55" y="49"/>
                      <a:pt x="54" y="51"/>
                      <a:pt x="52" y="52"/>
                    </a:cubicBezTo>
                    <a:cubicBezTo>
                      <a:pt x="56" y="61"/>
                      <a:pt x="56" y="61"/>
                      <a:pt x="56" y="61"/>
                    </a:cubicBezTo>
                    <a:cubicBezTo>
                      <a:pt x="46" y="67"/>
                      <a:pt x="46" y="67"/>
                      <a:pt x="46" y="67"/>
                    </a:cubicBezTo>
                    <a:cubicBezTo>
                      <a:pt x="40" y="59"/>
                      <a:pt x="40" y="59"/>
                      <a:pt x="40" y="59"/>
                    </a:cubicBezTo>
                    <a:cubicBezTo>
                      <a:pt x="38" y="60"/>
                      <a:pt x="36" y="60"/>
                      <a:pt x="34" y="60"/>
                    </a:cubicBezTo>
                    <a:cubicBezTo>
                      <a:pt x="30" y="68"/>
                      <a:pt x="30" y="68"/>
                      <a:pt x="30" y="68"/>
                    </a:cubicBezTo>
                    <a:cubicBezTo>
                      <a:pt x="19" y="65"/>
                      <a:pt x="19" y="65"/>
                      <a:pt x="19" y="65"/>
                    </a:cubicBezTo>
                    <a:cubicBezTo>
                      <a:pt x="20" y="56"/>
                      <a:pt x="20" y="56"/>
                      <a:pt x="20" y="56"/>
                    </a:cubicBezTo>
                    <a:cubicBezTo>
                      <a:pt x="19" y="55"/>
                      <a:pt x="17" y="54"/>
                      <a:pt x="16" y="52"/>
                    </a:cubicBezTo>
                    <a:cubicBezTo>
                      <a:pt x="8" y="56"/>
                      <a:pt x="8" y="56"/>
                      <a:pt x="8" y="56"/>
                    </a:cubicBezTo>
                    <a:cubicBezTo>
                      <a:pt x="2" y="46"/>
                      <a:pt x="2" y="46"/>
                      <a:pt x="2" y="46"/>
                    </a:cubicBezTo>
                    <a:cubicBezTo>
                      <a:pt x="9" y="40"/>
                      <a:pt x="9" y="40"/>
                      <a:pt x="9" y="40"/>
                    </a:cubicBezTo>
                    <a:cubicBezTo>
                      <a:pt x="9" y="38"/>
                      <a:pt x="8" y="36"/>
                      <a:pt x="8" y="34"/>
                    </a:cubicBezTo>
                    <a:cubicBezTo>
                      <a:pt x="0" y="30"/>
                      <a:pt x="0" y="30"/>
                      <a:pt x="0" y="30"/>
                    </a:cubicBezTo>
                    <a:cubicBezTo>
                      <a:pt x="3" y="19"/>
                      <a:pt x="3" y="19"/>
                      <a:pt x="3" y="19"/>
                    </a:cubicBezTo>
                    <a:cubicBezTo>
                      <a:pt x="12" y="21"/>
                      <a:pt x="12" y="21"/>
                      <a:pt x="12" y="21"/>
                    </a:cubicBezTo>
                    <a:cubicBezTo>
                      <a:pt x="14" y="19"/>
                      <a:pt x="15" y="17"/>
                      <a:pt x="16" y="16"/>
                    </a:cubicBezTo>
                    <a:cubicBezTo>
                      <a:pt x="13" y="7"/>
                      <a:pt x="13" y="7"/>
                      <a:pt x="13" y="7"/>
                    </a:cubicBezTo>
                    <a:cubicBezTo>
                      <a:pt x="23" y="2"/>
                      <a:pt x="23" y="2"/>
                      <a:pt x="23" y="2"/>
                    </a:cubicBezTo>
                    <a:cubicBezTo>
                      <a:pt x="29" y="9"/>
                      <a:pt x="29" y="9"/>
                      <a:pt x="29" y="9"/>
                    </a:cubicBezTo>
                    <a:cubicBezTo>
                      <a:pt x="31" y="9"/>
                      <a:pt x="33" y="8"/>
                      <a:pt x="35" y="8"/>
                    </a:cubicBezTo>
                    <a:cubicBezTo>
                      <a:pt x="38" y="0"/>
                      <a:pt x="38" y="0"/>
                      <a:pt x="38" y="0"/>
                    </a:cubicBezTo>
                    <a:cubicBezTo>
                      <a:pt x="49" y="3"/>
                      <a:pt x="49" y="3"/>
                      <a:pt x="49" y="3"/>
                    </a:cubicBezTo>
                    <a:cubicBezTo>
                      <a:pt x="48" y="13"/>
                      <a:pt x="48" y="13"/>
                      <a:pt x="48" y="13"/>
                    </a:cubicBezTo>
                    <a:cubicBezTo>
                      <a:pt x="50" y="14"/>
                      <a:pt x="51" y="15"/>
                      <a:pt x="53" y="16"/>
                    </a:cubicBezTo>
                    <a:cubicBezTo>
                      <a:pt x="61" y="13"/>
                      <a:pt x="61" y="13"/>
                      <a:pt x="61" y="13"/>
                    </a:cubicBezTo>
                    <a:cubicBezTo>
                      <a:pt x="67" y="23"/>
                      <a:pt x="67" y="23"/>
                      <a:pt x="67" y="23"/>
                    </a:cubicBezTo>
                    <a:cubicBezTo>
                      <a:pt x="59" y="29"/>
                      <a:pt x="59" y="29"/>
                      <a:pt x="59" y="29"/>
                    </a:cubicBezTo>
                    <a:cubicBezTo>
                      <a:pt x="60" y="30"/>
                      <a:pt x="60" y="32"/>
                      <a:pt x="60" y="34"/>
                    </a:cubicBezTo>
                    <a:cubicBezTo>
                      <a:pt x="68" y="38"/>
                      <a:pt x="68" y="38"/>
                      <a:pt x="68" y="38"/>
                    </a:cubicBezTo>
                    <a:close/>
                    <a:moveTo>
                      <a:pt x="30" y="19"/>
                    </a:moveTo>
                    <a:cubicBezTo>
                      <a:pt x="26" y="20"/>
                      <a:pt x="23" y="23"/>
                      <a:pt x="20" y="27"/>
                    </a:cubicBezTo>
                    <a:cubicBezTo>
                      <a:pt x="18" y="31"/>
                      <a:pt x="18" y="35"/>
                      <a:pt x="19" y="39"/>
                    </a:cubicBezTo>
                    <a:cubicBezTo>
                      <a:pt x="20" y="43"/>
                      <a:pt x="23" y="46"/>
                      <a:pt x="27" y="48"/>
                    </a:cubicBezTo>
                    <a:cubicBezTo>
                      <a:pt x="31" y="50"/>
                      <a:pt x="35" y="51"/>
                      <a:pt x="39" y="49"/>
                    </a:cubicBezTo>
                    <a:cubicBezTo>
                      <a:pt x="43" y="48"/>
                      <a:pt x="46" y="46"/>
                      <a:pt x="48" y="42"/>
                    </a:cubicBezTo>
                    <a:cubicBezTo>
                      <a:pt x="50" y="38"/>
                      <a:pt x="51" y="34"/>
                      <a:pt x="50" y="30"/>
                    </a:cubicBezTo>
                    <a:cubicBezTo>
                      <a:pt x="48" y="26"/>
                      <a:pt x="46" y="22"/>
                      <a:pt x="42" y="20"/>
                    </a:cubicBezTo>
                    <a:cubicBezTo>
                      <a:pt x="38" y="18"/>
                      <a:pt x="34" y="18"/>
                      <a:pt x="30" y="19"/>
                    </a:cubicBezTo>
                    <a:close/>
                    <a:moveTo>
                      <a:pt x="40" y="33"/>
                    </a:moveTo>
                    <a:cubicBezTo>
                      <a:pt x="40" y="31"/>
                      <a:pt x="39" y="30"/>
                      <a:pt x="37" y="29"/>
                    </a:cubicBezTo>
                    <a:cubicBezTo>
                      <a:pt x="36" y="28"/>
                      <a:pt x="34" y="28"/>
                      <a:pt x="33" y="29"/>
                    </a:cubicBezTo>
                    <a:cubicBezTo>
                      <a:pt x="31" y="29"/>
                      <a:pt x="30" y="30"/>
                      <a:pt x="29" y="31"/>
                    </a:cubicBezTo>
                    <a:cubicBezTo>
                      <a:pt x="29" y="33"/>
                      <a:pt x="28" y="34"/>
                      <a:pt x="29" y="36"/>
                    </a:cubicBezTo>
                    <a:cubicBezTo>
                      <a:pt x="29" y="37"/>
                      <a:pt x="30" y="38"/>
                      <a:pt x="32" y="39"/>
                    </a:cubicBezTo>
                    <a:cubicBezTo>
                      <a:pt x="33" y="40"/>
                      <a:pt x="35" y="40"/>
                      <a:pt x="36" y="40"/>
                    </a:cubicBezTo>
                    <a:cubicBezTo>
                      <a:pt x="38" y="39"/>
                      <a:pt x="39" y="38"/>
                      <a:pt x="40" y="37"/>
                    </a:cubicBezTo>
                    <a:cubicBezTo>
                      <a:pt x="40" y="35"/>
                      <a:pt x="40" y="34"/>
                      <a:pt x="4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4" name="Rectangle 62"/>
              <p:cNvSpPr>
                <a:spLocks noChangeArrowheads="1"/>
              </p:cNvSpPr>
              <p:nvPr/>
            </p:nvSpPr>
            <p:spPr bwMode="auto">
              <a:xfrm>
                <a:off x="141" y="3821"/>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5" name="Rectangle 63"/>
              <p:cNvSpPr>
                <a:spLocks noChangeArrowheads="1"/>
              </p:cNvSpPr>
              <p:nvPr/>
            </p:nvSpPr>
            <p:spPr bwMode="auto">
              <a:xfrm>
                <a:off x="192" y="3821"/>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6" name="Rectangle 64"/>
              <p:cNvSpPr>
                <a:spLocks noChangeArrowheads="1"/>
              </p:cNvSpPr>
              <p:nvPr/>
            </p:nvSpPr>
            <p:spPr bwMode="auto">
              <a:xfrm>
                <a:off x="243" y="3821"/>
                <a:ext cx="3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7" name="Rectangle 65"/>
              <p:cNvSpPr>
                <a:spLocks noChangeArrowheads="1"/>
              </p:cNvSpPr>
              <p:nvPr/>
            </p:nvSpPr>
            <p:spPr bwMode="auto">
              <a:xfrm>
                <a:off x="141" y="3872"/>
                <a:ext cx="34"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8" name="Rectangle 66"/>
              <p:cNvSpPr>
                <a:spLocks noChangeArrowheads="1"/>
              </p:cNvSpPr>
              <p:nvPr/>
            </p:nvSpPr>
            <p:spPr bwMode="auto">
              <a:xfrm>
                <a:off x="192" y="3872"/>
                <a:ext cx="34"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9" name="Rectangle 67"/>
              <p:cNvSpPr>
                <a:spLocks noChangeArrowheads="1"/>
              </p:cNvSpPr>
              <p:nvPr/>
            </p:nvSpPr>
            <p:spPr bwMode="auto">
              <a:xfrm>
                <a:off x="243" y="3872"/>
                <a:ext cx="33"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10" name="Rectangle 68"/>
              <p:cNvSpPr>
                <a:spLocks noChangeArrowheads="1"/>
              </p:cNvSpPr>
              <p:nvPr/>
            </p:nvSpPr>
            <p:spPr bwMode="auto">
              <a:xfrm>
                <a:off x="141" y="3924"/>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11" name="Rectangle 69"/>
              <p:cNvSpPr>
                <a:spLocks noChangeArrowheads="1"/>
              </p:cNvSpPr>
              <p:nvPr/>
            </p:nvSpPr>
            <p:spPr bwMode="auto">
              <a:xfrm>
                <a:off x="192" y="3924"/>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12" name="Rectangle 70"/>
              <p:cNvSpPr>
                <a:spLocks noChangeArrowheads="1"/>
              </p:cNvSpPr>
              <p:nvPr/>
            </p:nvSpPr>
            <p:spPr bwMode="auto">
              <a:xfrm>
                <a:off x="243" y="3924"/>
                <a:ext cx="3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13" name="Rectangle 72"/>
              <p:cNvSpPr>
                <a:spLocks noChangeArrowheads="1"/>
              </p:cNvSpPr>
              <p:nvPr/>
            </p:nvSpPr>
            <p:spPr bwMode="auto">
              <a:xfrm>
                <a:off x="1575" y="3706"/>
                <a:ext cx="9" cy="37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14" name="Rectangle 73"/>
              <p:cNvSpPr>
                <a:spLocks noChangeArrowheads="1"/>
              </p:cNvSpPr>
              <p:nvPr/>
            </p:nvSpPr>
            <p:spPr bwMode="auto">
              <a:xfrm>
                <a:off x="1575" y="3706"/>
                <a:ext cx="9"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sp>
          <p:nvSpPr>
            <p:cNvPr id="87" name="Rectangle 86"/>
            <p:cNvSpPr/>
            <p:nvPr/>
          </p:nvSpPr>
          <p:spPr>
            <a:xfrm>
              <a:off x="2713807" y="6721808"/>
              <a:ext cx="7913869" cy="66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4865" tIns="24865" rIns="24865" bIns="24865"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310790"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dirty="0">
                  <a:ln>
                    <a:noFill/>
                  </a:ln>
                  <a:solidFill>
                    <a:schemeClr val="lt1"/>
                  </a:solidFill>
                  <a:effectLst/>
                  <a:uLnTx/>
                  <a:uFillTx/>
                  <a:latin typeface="+mj-lt"/>
                  <a:ea typeface="+mn-ea"/>
                  <a:cs typeface="+mn-cs"/>
                </a:rPr>
                <a:t>Admin</a:t>
              </a:r>
            </a:p>
          </p:txBody>
        </p:sp>
      </p:grpSp>
      <p:grpSp>
        <p:nvGrpSpPr>
          <p:cNvPr id="138" name="Group 137"/>
          <p:cNvGrpSpPr/>
          <p:nvPr/>
        </p:nvGrpSpPr>
        <p:grpSpPr>
          <a:xfrm>
            <a:off x="1763" y="497"/>
            <a:ext cx="440538" cy="6993533"/>
            <a:chOff x="0" y="0"/>
            <a:chExt cx="648000" cy="10287000"/>
          </a:xfrm>
        </p:grpSpPr>
        <p:pic>
          <p:nvPicPr>
            <p:cNvPr id="139" name="Picture 138"/>
            <p:cNvPicPr>
              <a:picLocks noChangeAspect="1"/>
            </p:cNvPicPr>
            <p:nvPr/>
          </p:nvPicPr>
          <p:blipFill rotWithShape="1">
            <a:blip r:embed="rId4"/>
            <a:srcRect r="4916"/>
            <a:stretch/>
          </p:blipFill>
          <p:spPr>
            <a:xfrm>
              <a:off x="0" y="0"/>
              <a:ext cx="648000" cy="6948000"/>
            </a:xfrm>
            <a:prstGeom prst="rect">
              <a:avLst/>
            </a:prstGeom>
          </p:spPr>
        </p:pic>
        <p:sp>
          <p:nvSpPr>
            <p:cNvPr id="141" name="Rectangle 140"/>
            <p:cNvSpPr/>
            <p:nvPr/>
          </p:nvSpPr>
          <p:spPr>
            <a:xfrm>
              <a:off x="0" y="6948000"/>
              <a:ext cx="648000" cy="3339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cxnSp>
        <p:nvCxnSpPr>
          <p:cNvPr id="160" name="Straight Connector 159"/>
          <p:cNvCxnSpPr/>
          <p:nvPr/>
        </p:nvCxnSpPr>
        <p:spPr>
          <a:xfrm flipV="1">
            <a:off x="3679607" y="1316540"/>
            <a:ext cx="8370295"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sp>
        <p:nvSpPr>
          <p:cNvPr id="263" name="TextBox 262"/>
          <p:cNvSpPr txBox="1"/>
          <p:nvPr/>
        </p:nvSpPr>
        <p:spPr>
          <a:xfrm>
            <a:off x="7797751" y="6551282"/>
            <a:ext cx="785676" cy="232943"/>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of 34 Pages</a:t>
            </a:r>
          </a:p>
        </p:txBody>
      </p:sp>
      <p:sp>
        <p:nvSpPr>
          <p:cNvPr id="264" name="Rectangle 263"/>
          <p:cNvSpPr/>
          <p:nvPr/>
        </p:nvSpPr>
        <p:spPr>
          <a:xfrm>
            <a:off x="7513701" y="6551132"/>
            <a:ext cx="235652" cy="198927"/>
          </a:xfrm>
          <a:prstGeom prst="rect">
            <a:avLst/>
          </a:prstGeom>
          <a:solidFill>
            <a:schemeClr val="bg1"/>
          </a:solidFill>
          <a:ln>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1</a:t>
            </a:r>
          </a:p>
        </p:txBody>
      </p:sp>
      <p:sp>
        <p:nvSpPr>
          <p:cNvPr id="265" name="TextBox 264"/>
          <p:cNvSpPr txBox="1"/>
          <p:nvPr/>
        </p:nvSpPr>
        <p:spPr>
          <a:xfrm>
            <a:off x="7217751" y="6551132"/>
            <a:ext cx="380728" cy="232943"/>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Page</a:t>
            </a:r>
          </a:p>
        </p:txBody>
      </p:sp>
      <p:grpSp>
        <p:nvGrpSpPr>
          <p:cNvPr id="266" name="Group 265"/>
          <p:cNvGrpSpPr/>
          <p:nvPr/>
        </p:nvGrpSpPr>
        <p:grpSpPr>
          <a:xfrm>
            <a:off x="6795090" y="6567851"/>
            <a:ext cx="2047994" cy="177547"/>
            <a:chOff x="9978784" y="9815705"/>
            <a:chExt cx="3012457" cy="261159"/>
          </a:xfrm>
        </p:grpSpPr>
        <p:pic>
          <p:nvPicPr>
            <p:cNvPr id="267" name="Picture 2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7995" y="9815705"/>
              <a:ext cx="203246" cy="254058"/>
            </a:xfrm>
            <a:prstGeom prst="rect">
              <a:avLst/>
            </a:prstGeom>
          </p:spPr>
        </p:pic>
        <p:pic>
          <p:nvPicPr>
            <p:cNvPr id="268" name="Picture 2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8784" y="9815705"/>
              <a:ext cx="203246" cy="254058"/>
            </a:xfrm>
            <a:prstGeom prst="rect">
              <a:avLst/>
            </a:prstGeom>
          </p:spPr>
        </p:pic>
        <p:pic>
          <p:nvPicPr>
            <p:cNvPr id="269" name="Picture 26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6996" y="9822806"/>
              <a:ext cx="139732" cy="254058"/>
            </a:xfrm>
            <a:prstGeom prst="rect">
              <a:avLst/>
            </a:prstGeom>
          </p:spPr>
        </p:pic>
        <p:pic>
          <p:nvPicPr>
            <p:cNvPr id="270" name="Picture 26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83297" y="9818572"/>
              <a:ext cx="139732" cy="254058"/>
            </a:xfrm>
            <a:prstGeom prst="rect">
              <a:avLst/>
            </a:prstGeom>
          </p:spPr>
        </p:pic>
      </p:grpSp>
      <p:grpSp>
        <p:nvGrpSpPr>
          <p:cNvPr id="271" name="Group 270"/>
          <p:cNvGrpSpPr/>
          <p:nvPr/>
        </p:nvGrpSpPr>
        <p:grpSpPr>
          <a:xfrm>
            <a:off x="3321534" y="3723810"/>
            <a:ext cx="162800" cy="354221"/>
            <a:chOff x="4826000" y="5302250"/>
            <a:chExt cx="239467" cy="521034"/>
          </a:xfrm>
        </p:grpSpPr>
        <p:sp>
          <p:nvSpPr>
            <p:cNvPr id="272" name="Rectangle 271"/>
            <p:cNvSpPr/>
            <p:nvPr/>
          </p:nvSpPr>
          <p:spPr>
            <a:xfrm>
              <a:off x="4826000" y="5302250"/>
              <a:ext cx="239467" cy="521034"/>
            </a:xfrm>
            <a:prstGeom prst="rect">
              <a:avLst/>
            </a:prstGeom>
            <a:no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cxnSp>
          <p:nvCxnSpPr>
            <p:cNvPr id="273" name="Straight Connector 272"/>
            <p:cNvCxnSpPr/>
            <p:nvPr/>
          </p:nvCxnSpPr>
          <p:spPr>
            <a:xfrm>
              <a:off x="4872943" y="5561893"/>
              <a:ext cx="142474" cy="153107"/>
            </a:xfrm>
            <a:prstGeom prst="line">
              <a:avLst/>
            </a:prstGeom>
            <a:ln>
              <a:solidFill>
                <a:srgbClr val="505050"/>
              </a:solidFill>
            </a:ln>
          </p:spPr>
          <p:style>
            <a:lnRef idx="2">
              <a:schemeClr val="dk1"/>
            </a:lnRef>
            <a:fillRef idx="0">
              <a:schemeClr val="dk1"/>
            </a:fillRef>
            <a:effectRef idx="1">
              <a:schemeClr val="dk1"/>
            </a:effectRef>
            <a:fontRef idx="minor">
              <a:schemeClr val="tx1"/>
            </a:fontRef>
          </p:style>
        </p:cxnSp>
        <p:cxnSp>
          <p:nvCxnSpPr>
            <p:cNvPr id="274" name="Straight Connector 273"/>
            <p:cNvCxnSpPr/>
            <p:nvPr/>
          </p:nvCxnSpPr>
          <p:spPr>
            <a:xfrm flipV="1">
              <a:off x="4872942" y="5422900"/>
              <a:ext cx="142475" cy="138996"/>
            </a:xfrm>
            <a:prstGeom prst="line">
              <a:avLst/>
            </a:prstGeom>
            <a:ln>
              <a:solidFill>
                <a:srgbClr val="505050"/>
              </a:solidFill>
            </a:ln>
          </p:spPr>
          <p:style>
            <a:lnRef idx="2">
              <a:schemeClr val="dk1"/>
            </a:lnRef>
            <a:fillRef idx="0">
              <a:schemeClr val="dk1"/>
            </a:fillRef>
            <a:effectRef idx="1">
              <a:schemeClr val="dk1"/>
            </a:effectRef>
            <a:fontRef idx="minor">
              <a:schemeClr val="tx1"/>
            </a:fontRef>
          </p:style>
        </p:cxnSp>
      </p:grpSp>
      <p:grpSp>
        <p:nvGrpSpPr>
          <p:cNvPr id="275" name="Group 274"/>
          <p:cNvGrpSpPr/>
          <p:nvPr/>
        </p:nvGrpSpPr>
        <p:grpSpPr>
          <a:xfrm>
            <a:off x="3488847" y="1024580"/>
            <a:ext cx="51804" cy="5751462"/>
            <a:chOff x="5072106" y="1799959"/>
            <a:chExt cx="76200" cy="8244425"/>
          </a:xfrm>
        </p:grpSpPr>
        <p:cxnSp>
          <p:nvCxnSpPr>
            <p:cNvPr id="276" name="Straight Connector 275"/>
            <p:cNvCxnSpPr/>
            <p:nvPr/>
          </p:nvCxnSpPr>
          <p:spPr>
            <a:xfrm>
              <a:off x="5072106" y="1799959"/>
              <a:ext cx="0" cy="8244425"/>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5148306" y="1799959"/>
              <a:ext cx="0" cy="8244425"/>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pSp>
      <p:sp>
        <p:nvSpPr>
          <p:cNvPr id="147" name="TextBox 146"/>
          <p:cNvSpPr txBox="1"/>
          <p:nvPr/>
        </p:nvSpPr>
        <p:spPr>
          <a:xfrm>
            <a:off x="3682961" y="6547684"/>
            <a:ext cx="1054573" cy="232943"/>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Results per page</a:t>
            </a: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a:t>
            </a:r>
          </a:p>
        </p:txBody>
      </p:sp>
      <p:sp>
        <p:nvSpPr>
          <p:cNvPr id="148" name="Rectangle 147"/>
          <p:cNvSpPr/>
          <p:nvPr/>
        </p:nvSpPr>
        <p:spPr>
          <a:xfrm>
            <a:off x="5018433" y="6554322"/>
            <a:ext cx="195795" cy="195795"/>
          </a:xfrm>
          <a:prstGeom prst="rect">
            <a:avLst/>
          </a:prstGeom>
          <a:noFill/>
          <a:ln>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37373"/>
                </a:solidFill>
                <a:effectLst/>
                <a:uLnTx/>
                <a:uFillTx/>
                <a:latin typeface="Segoe UI" panose="020B0502040204020203" pitchFamily="34" charset="0"/>
                <a:cs typeface="Segoe UI" panose="020B0502040204020203" pitchFamily="34" charset="0"/>
              </a:rPr>
              <a:t>60</a:t>
            </a:r>
          </a:p>
        </p:txBody>
      </p:sp>
      <p:sp>
        <p:nvSpPr>
          <p:cNvPr id="149" name="Rectangle 148"/>
          <p:cNvSpPr/>
          <p:nvPr/>
        </p:nvSpPr>
        <p:spPr>
          <a:xfrm>
            <a:off x="4611867" y="6554322"/>
            <a:ext cx="195795" cy="195795"/>
          </a:xfrm>
          <a:prstGeom prst="rect">
            <a:avLst/>
          </a:prstGeom>
          <a:noFill/>
          <a:ln>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37373"/>
                </a:solidFill>
                <a:effectLst/>
                <a:uLnTx/>
                <a:uFillTx/>
                <a:latin typeface="Segoe UI" panose="020B0502040204020203" pitchFamily="34" charset="0"/>
                <a:cs typeface="Segoe UI" panose="020B0502040204020203" pitchFamily="34" charset="0"/>
              </a:rPr>
              <a:t>10</a:t>
            </a:r>
          </a:p>
        </p:txBody>
      </p:sp>
      <p:sp>
        <p:nvSpPr>
          <p:cNvPr id="151" name="Rectangle 150"/>
          <p:cNvSpPr/>
          <p:nvPr/>
        </p:nvSpPr>
        <p:spPr>
          <a:xfrm>
            <a:off x="4815150" y="6554322"/>
            <a:ext cx="195795" cy="195795"/>
          </a:xfrm>
          <a:prstGeom prst="rect">
            <a:avLst/>
          </a:prstGeom>
          <a:solidFill>
            <a:srgbClr val="114677"/>
          </a:solidFill>
          <a:ln>
            <a:solidFill>
              <a:srgbClr val="11467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30</a:t>
            </a:r>
          </a:p>
        </p:txBody>
      </p:sp>
      <p:grpSp>
        <p:nvGrpSpPr>
          <p:cNvPr id="170" name="Group 169"/>
          <p:cNvGrpSpPr/>
          <p:nvPr/>
        </p:nvGrpSpPr>
        <p:grpSpPr>
          <a:xfrm>
            <a:off x="3680856" y="3622449"/>
            <a:ext cx="8118588" cy="710806"/>
            <a:chOff x="5408801" y="2338120"/>
            <a:chExt cx="11941878" cy="1045546"/>
          </a:xfrm>
        </p:grpSpPr>
        <p:pic>
          <p:nvPicPr>
            <p:cNvPr id="174" name="Picture 17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3113" y="2642729"/>
              <a:ext cx="526499" cy="468000"/>
            </a:xfrm>
            <a:prstGeom prst="rect">
              <a:avLst/>
            </a:prstGeom>
          </p:spPr>
        </p:pic>
        <p:sp>
          <p:nvSpPr>
            <p:cNvPr id="175" name="TextBox 174"/>
            <p:cNvSpPr txBox="1"/>
            <p:nvPr/>
          </p:nvSpPr>
          <p:spPr>
            <a:xfrm>
              <a:off x="6117111" y="2338120"/>
              <a:ext cx="11233568" cy="908070"/>
            </a:xfrm>
            <a:prstGeom prst="rect">
              <a:avLst/>
            </a:prstGeom>
            <a:noFill/>
          </p:spPr>
          <p:txBody>
            <a:bodyPr wrap="square" lIns="0" rtlCol="0">
              <a:spAutoFit/>
            </a:bodyPr>
            <a:lstStyle>
              <a:defPPr>
                <a:defRPr lang="en-US"/>
              </a:defPPr>
              <a:lvl1pPr>
                <a:defRPr sz="1300">
                  <a:solidFill>
                    <a:srgbClr val="505050"/>
                  </a:solidFill>
                  <a:latin typeface="Segoe UI" panose="020B0502040204020203" pitchFamily="34" charset="0"/>
                  <a:cs typeface="Segoe UI" panose="020B0502040204020203" pitchFamily="34" charset="0"/>
                </a:defRPr>
              </a:lvl1pPr>
            </a:lstStyle>
            <a:p>
              <a:pPr marL="0" marR="0" lvl="0" indent="0" defTabSz="621581" eaLnBrk="1" fontAlgn="auto" latinLnBrk="0" hangingPunct="1">
                <a:lnSpc>
                  <a:spcPct val="100000"/>
                </a:lnSpc>
                <a:spcBef>
                  <a:spcPts val="0"/>
                </a:spcBef>
                <a:spcAft>
                  <a:spcPts val="408"/>
                </a:spcAft>
                <a:buClrTx/>
                <a:buSzTx/>
                <a:buFontTx/>
                <a:buNone/>
                <a:tabLst/>
                <a:defRPr/>
              </a:pPr>
              <a:r>
                <a:rPr kumimoji="0" lang="en-US" sz="102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Invitation: An Evening of Hope and healing</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Date: Dec 20 2000, 11:46 PM	| Custodian: farmer-d</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Read %:	| Score:</a:t>
              </a:r>
            </a:p>
          </p:txBody>
        </p:sp>
        <p:cxnSp>
          <p:nvCxnSpPr>
            <p:cNvPr id="176" name="Straight Connector 175"/>
            <p:cNvCxnSpPr/>
            <p:nvPr/>
          </p:nvCxnSpPr>
          <p:spPr>
            <a:xfrm>
              <a:off x="5408801" y="3383666"/>
              <a:ext cx="5184000"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p:nvGrpSpPr>
        <p:grpSpPr>
          <a:xfrm>
            <a:off x="3680855" y="4387941"/>
            <a:ext cx="8187088" cy="723757"/>
            <a:chOff x="5408801" y="2338120"/>
            <a:chExt cx="12042638" cy="1064596"/>
          </a:xfrm>
        </p:grpSpPr>
        <p:pic>
          <p:nvPicPr>
            <p:cNvPr id="233" name="Picture 2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3113" y="2642729"/>
              <a:ext cx="526499" cy="468000"/>
            </a:xfrm>
            <a:prstGeom prst="rect">
              <a:avLst/>
            </a:prstGeom>
          </p:spPr>
        </p:pic>
        <p:sp>
          <p:nvSpPr>
            <p:cNvPr id="234" name="TextBox 233"/>
            <p:cNvSpPr txBox="1"/>
            <p:nvPr/>
          </p:nvSpPr>
          <p:spPr>
            <a:xfrm>
              <a:off x="6117112" y="2338120"/>
              <a:ext cx="11334327" cy="908070"/>
            </a:xfrm>
            <a:prstGeom prst="rect">
              <a:avLst/>
            </a:prstGeom>
            <a:noFill/>
          </p:spPr>
          <p:txBody>
            <a:bodyPr wrap="square" lIns="0" rtlCol="0">
              <a:spAutoFit/>
            </a:bodyPr>
            <a:lstStyle>
              <a:defPPr>
                <a:defRPr lang="en-US"/>
              </a:defPPr>
              <a:lvl1pPr>
                <a:defRPr sz="1300">
                  <a:solidFill>
                    <a:srgbClr val="505050"/>
                  </a:solidFill>
                  <a:latin typeface="Segoe UI" panose="020B0502040204020203" pitchFamily="34" charset="0"/>
                  <a:cs typeface="Segoe UI" panose="020B0502040204020203" pitchFamily="34" charset="0"/>
                </a:defRPr>
              </a:lvl1pPr>
            </a:lstStyle>
            <a:p>
              <a:pPr marL="0" marR="0" lvl="0" indent="0" defTabSz="621581" eaLnBrk="1" fontAlgn="auto" latinLnBrk="0" hangingPunct="1">
                <a:lnSpc>
                  <a:spcPct val="100000"/>
                </a:lnSpc>
                <a:spcBef>
                  <a:spcPts val="0"/>
                </a:spcBef>
                <a:spcAft>
                  <a:spcPts val="408"/>
                </a:spcAft>
                <a:buClrTx/>
                <a:buSzTx/>
                <a:buFontTx/>
                <a:buNone/>
                <a:tabLst/>
                <a:defRPr/>
              </a:pPr>
              <a:r>
                <a:rPr kumimoji="0" lang="en-US" sz="102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Managing Director and Vice President Elections</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Date: Dec 20 2000, 11:46 PM	| Custodian: farmer-d</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Read %:	| Score:</a:t>
              </a:r>
            </a:p>
          </p:txBody>
        </p:sp>
        <p:cxnSp>
          <p:nvCxnSpPr>
            <p:cNvPr id="235" name="Straight Connector 234"/>
            <p:cNvCxnSpPr/>
            <p:nvPr/>
          </p:nvCxnSpPr>
          <p:spPr>
            <a:xfrm>
              <a:off x="5408801" y="3402716"/>
              <a:ext cx="5184000"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p:nvGrpSpPr>
        <p:grpSpPr>
          <a:xfrm>
            <a:off x="3678893" y="1377978"/>
            <a:ext cx="5237209" cy="684904"/>
            <a:chOff x="5408801" y="2338120"/>
            <a:chExt cx="7703570" cy="1007446"/>
          </a:xfrm>
        </p:grpSpPr>
        <p:pic>
          <p:nvPicPr>
            <p:cNvPr id="241" name="Picture 2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6000" y="2642729"/>
              <a:ext cx="526499" cy="468000"/>
            </a:xfrm>
            <a:prstGeom prst="rect">
              <a:avLst/>
            </a:prstGeom>
          </p:spPr>
        </p:pic>
        <p:sp>
          <p:nvSpPr>
            <p:cNvPr id="242" name="TextBox 241"/>
            <p:cNvSpPr txBox="1"/>
            <p:nvPr/>
          </p:nvSpPr>
          <p:spPr>
            <a:xfrm>
              <a:off x="6119999" y="2338120"/>
              <a:ext cx="6992372" cy="908070"/>
            </a:xfrm>
            <a:prstGeom prst="rect">
              <a:avLst/>
            </a:prstGeom>
            <a:noFill/>
          </p:spPr>
          <p:txBody>
            <a:bodyPr wrap="square" lIns="0" rtlCol="0">
              <a:spAutoFit/>
            </a:bodyPr>
            <a:lstStyle>
              <a:defPPr>
                <a:defRPr lang="en-US"/>
              </a:defPPr>
              <a:lvl1pPr>
                <a:defRPr sz="1300">
                  <a:solidFill>
                    <a:srgbClr val="505050"/>
                  </a:solidFill>
                  <a:latin typeface="Segoe UI" panose="020B0502040204020203" pitchFamily="34" charset="0"/>
                  <a:cs typeface="Segoe UI" panose="020B0502040204020203" pitchFamily="34" charset="0"/>
                </a:defRPr>
              </a:lvl1pPr>
            </a:lstStyle>
            <a:p>
              <a:pPr marL="0" marR="0" lvl="0" indent="0" defTabSz="621581" eaLnBrk="1" fontAlgn="auto" latinLnBrk="0" hangingPunct="1">
                <a:lnSpc>
                  <a:spcPct val="100000"/>
                </a:lnSpc>
                <a:spcBef>
                  <a:spcPts val="0"/>
                </a:spcBef>
                <a:spcAft>
                  <a:spcPts val="408"/>
                </a:spcAft>
                <a:buClrTx/>
                <a:buSzTx/>
                <a:buFontTx/>
                <a:buNone/>
                <a:tabLst/>
                <a:defRPr/>
              </a:pPr>
              <a:r>
                <a:rPr kumimoji="0" lang="en-US" sz="102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 Enerfin meter 980439 for 10/00</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Date: Dec 20 2000, 11:46 PM	| Custodian: farmer-d</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Read %:	| Score:</a:t>
              </a:r>
            </a:p>
          </p:txBody>
        </p:sp>
        <p:cxnSp>
          <p:nvCxnSpPr>
            <p:cNvPr id="243" name="Straight Connector 242"/>
            <p:cNvCxnSpPr/>
            <p:nvPr/>
          </p:nvCxnSpPr>
          <p:spPr>
            <a:xfrm>
              <a:off x="5408801" y="3345566"/>
              <a:ext cx="5184000"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a:off x="3680855" y="2123841"/>
            <a:ext cx="8187088" cy="691380"/>
            <a:chOff x="5408801" y="2338120"/>
            <a:chExt cx="12042638" cy="1016971"/>
          </a:xfrm>
        </p:grpSpPr>
        <p:pic>
          <p:nvPicPr>
            <p:cNvPr id="249" name="Picture 2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3113" y="2642729"/>
              <a:ext cx="526499" cy="468000"/>
            </a:xfrm>
            <a:prstGeom prst="rect">
              <a:avLst/>
            </a:prstGeom>
          </p:spPr>
        </p:pic>
        <p:sp>
          <p:nvSpPr>
            <p:cNvPr id="250" name="TextBox 249"/>
            <p:cNvSpPr txBox="1"/>
            <p:nvPr/>
          </p:nvSpPr>
          <p:spPr>
            <a:xfrm>
              <a:off x="6117112" y="2338120"/>
              <a:ext cx="11334327" cy="908069"/>
            </a:xfrm>
            <a:prstGeom prst="rect">
              <a:avLst/>
            </a:prstGeom>
            <a:noFill/>
          </p:spPr>
          <p:txBody>
            <a:bodyPr wrap="square" lIns="0" rtlCol="0">
              <a:spAutoFit/>
            </a:bodyPr>
            <a:lstStyle>
              <a:defPPr>
                <a:defRPr lang="en-US"/>
              </a:defPPr>
              <a:lvl1pPr>
                <a:defRPr sz="1300">
                  <a:solidFill>
                    <a:srgbClr val="505050"/>
                  </a:solidFill>
                  <a:latin typeface="Segoe UI" panose="020B0502040204020203" pitchFamily="34" charset="0"/>
                  <a:cs typeface="Segoe UI" panose="020B0502040204020203" pitchFamily="34" charset="0"/>
                </a:defRPr>
              </a:lvl1pPr>
            </a:lstStyle>
            <a:p>
              <a:pPr marL="0" marR="0" lvl="0" indent="0" defTabSz="621581" eaLnBrk="1" fontAlgn="auto" latinLnBrk="0" hangingPunct="1">
                <a:lnSpc>
                  <a:spcPct val="100000"/>
                </a:lnSpc>
                <a:spcBef>
                  <a:spcPts val="0"/>
                </a:spcBef>
                <a:spcAft>
                  <a:spcPts val="408"/>
                </a:spcAft>
                <a:buClrTx/>
                <a:buSzTx/>
                <a:buFontTx/>
                <a:buNone/>
                <a:tabLst/>
                <a:defRPr/>
              </a:pPr>
              <a:r>
                <a:rPr kumimoji="0" lang="en-US" sz="102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 HPL Meter #980070 R U S K D/P – LONE STAR…</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Date: Dec 20 2000, 11:46 PM	| Custodian: farmer-d</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Read %:	| Score:</a:t>
              </a:r>
            </a:p>
          </p:txBody>
        </p:sp>
        <p:cxnSp>
          <p:nvCxnSpPr>
            <p:cNvPr id="251" name="Straight Connector 250"/>
            <p:cNvCxnSpPr/>
            <p:nvPr/>
          </p:nvCxnSpPr>
          <p:spPr>
            <a:xfrm>
              <a:off x="5408801" y="3355091"/>
              <a:ext cx="5184000"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3680855" y="2876383"/>
            <a:ext cx="8187088" cy="684904"/>
            <a:chOff x="5408801" y="2338120"/>
            <a:chExt cx="12042638" cy="1007446"/>
          </a:xfrm>
        </p:grpSpPr>
        <p:pic>
          <p:nvPicPr>
            <p:cNvPr id="257" name="Picture 2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3113" y="2642729"/>
              <a:ext cx="526499" cy="468000"/>
            </a:xfrm>
            <a:prstGeom prst="rect">
              <a:avLst/>
            </a:prstGeom>
          </p:spPr>
        </p:pic>
        <p:sp>
          <p:nvSpPr>
            <p:cNvPr id="258" name="TextBox 257"/>
            <p:cNvSpPr txBox="1"/>
            <p:nvPr/>
          </p:nvSpPr>
          <p:spPr>
            <a:xfrm>
              <a:off x="6117112" y="2338120"/>
              <a:ext cx="11334327" cy="908070"/>
            </a:xfrm>
            <a:prstGeom prst="rect">
              <a:avLst/>
            </a:prstGeom>
            <a:noFill/>
          </p:spPr>
          <p:txBody>
            <a:bodyPr wrap="square" lIns="0" rtlCol="0">
              <a:spAutoFit/>
            </a:bodyPr>
            <a:lstStyle>
              <a:defPPr>
                <a:defRPr lang="en-US"/>
              </a:defPPr>
              <a:lvl1pPr>
                <a:defRPr sz="1300">
                  <a:solidFill>
                    <a:srgbClr val="505050"/>
                  </a:solidFill>
                  <a:latin typeface="Segoe UI" panose="020B0502040204020203" pitchFamily="34" charset="0"/>
                  <a:cs typeface="Segoe UI" panose="020B0502040204020203" pitchFamily="34" charset="0"/>
                </a:defRPr>
              </a:lvl1pPr>
            </a:lstStyle>
            <a:p>
              <a:pPr marL="0" marR="0" lvl="0" indent="0" defTabSz="621581" eaLnBrk="1" fontAlgn="auto" latinLnBrk="0" hangingPunct="1">
                <a:lnSpc>
                  <a:spcPct val="100000"/>
                </a:lnSpc>
                <a:spcBef>
                  <a:spcPts val="0"/>
                </a:spcBef>
                <a:spcAft>
                  <a:spcPts val="408"/>
                </a:spcAft>
                <a:buClrTx/>
                <a:buSzTx/>
                <a:buFontTx/>
                <a:buNone/>
                <a:tabLst/>
                <a:defRPr/>
              </a:pPr>
              <a:r>
                <a:rPr kumimoji="0" lang="en-US" sz="102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RDI Electric Atlas – North American Edition $500…</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Date: Dec 20 2000, 11:46 PM	| Custodian: farmer-d</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Read %:	| Score:</a:t>
              </a:r>
            </a:p>
          </p:txBody>
        </p:sp>
        <p:cxnSp>
          <p:nvCxnSpPr>
            <p:cNvPr id="259" name="Straight Connector 258"/>
            <p:cNvCxnSpPr/>
            <p:nvPr/>
          </p:nvCxnSpPr>
          <p:spPr>
            <a:xfrm>
              <a:off x="5408801" y="3345566"/>
              <a:ext cx="5184000"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a:off x="3697384" y="5925185"/>
            <a:ext cx="8170561" cy="517101"/>
            <a:chOff x="5432999" y="2338120"/>
            <a:chExt cx="12018326" cy="760621"/>
          </a:xfrm>
        </p:grpSpPr>
        <p:pic>
          <p:nvPicPr>
            <p:cNvPr id="179" name="Picture 17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2999" y="2630741"/>
              <a:ext cx="526499" cy="468000"/>
            </a:xfrm>
            <a:prstGeom prst="rect">
              <a:avLst/>
            </a:prstGeom>
          </p:spPr>
        </p:pic>
        <p:sp>
          <p:nvSpPr>
            <p:cNvPr id="182" name="TextBox 181"/>
            <p:cNvSpPr txBox="1"/>
            <p:nvPr/>
          </p:nvSpPr>
          <p:spPr>
            <a:xfrm>
              <a:off x="6116999" y="2338120"/>
              <a:ext cx="11334326" cy="677206"/>
            </a:xfrm>
            <a:prstGeom prst="rect">
              <a:avLst/>
            </a:prstGeom>
            <a:noFill/>
          </p:spPr>
          <p:txBody>
            <a:bodyPr wrap="square" lIns="0" rtlCol="0">
              <a:spAutoFit/>
            </a:bodyPr>
            <a:lstStyle>
              <a:defPPr>
                <a:defRPr lang="en-US"/>
              </a:defPPr>
              <a:lvl1pPr>
                <a:defRPr sz="1300">
                  <a:solidFill>
                    <a:srgbClr val="505050"/>
                  </a:solidFill>
                  <a:latin typeface="Segoe UI" panose="020B0502040204020203" pitchFamily="34" charset="0"/>
                  <a:cs typeface="Segoe UI" panose="020B0502040204020203" pitchFamily="34" charset="0"/>
                </a:defRPr>
              </a:lvl1pPr>
            </a:lstStyle>
            <a:p>
              <a:pPr marL="0" marR="0" lvl="0" indent="0" defTabSz="621581" eaLnBrk="1" fontAlgn="auto" latinLnBrk="0" hangingPunct="1">
                <a:lnSpc>
                  <a:spcPct val="100000"/>
                </a:lnSpc>
                <a:spcBef>
                  <a:spcPts val="0"/>
                </a:spcBef>
                <a:spcAft>
                  <a:spcPts val="408"/>
                </a:spcAft>
                <a:buClrTx/>
                <a:buSzTx/>
                <a:buFontTx/>
                <a:buNone/>
                <a:tabLst/>
                <a:defRPr/>
              </a:pPr>
              <a:r>
                <a:rPr kumimoji="0" lang="en-US" sz="102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RDI Electric Atlas – North American Edition $500…</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Date: Dec 20 2000, 11:46 PM	| Custodian: farmer-d</a:t>
              </a:r>
            </a:p>
          </p:txBody>
        </p:sp>
      </p:grpSp>
      <p:grpSp>
        <p:nvGrpSpPr>
          <p:cNvPr id="3" name="Group 2"/>
          <p:cNvGrpSpPr/>
          <p:nvPr/>
        </p:nvGrpSpPr>
        <p:grpSpPr>
          <a:xfrm>
            <a:off x="3680855" y="5166384"/>
            <a:ext cx="8187088" cy="702948"/>
            <a:chOff x="5411688" y="7598660"/>
            <a:chExt cx="12042638" cy="1033987"/>
          </a:xfrm>
        </p:grpSpPr>
        <p:grpSp>
          <p:nvGrpSpPr>
            <p:cNvPr id="222" name="Group 221"/>
            <p:cNvGrpSpPr/>
            <p:nvPr/>
          </p:nvGrpSpPr>
          <p:grpSpPr>
            <a:xfrm>
              <a:off x="5436000" y="7598660"/>
              <a:ext cx="12018326" cy="908070"/>
              <a:chOff x="5433113" y="2338120"/>
              <a:chExt cx="12018326" cy="908070"/>
            </a:xfrm>
          </p:grpSpPr>
          <p:pic>
            <p:nvPicPr>
              <p:cNvPr id="225" name="Picture 2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3113" y="2542701"/>
                <a:ext cx="526499" cy="468000"/>
              </a:xfrm>
              <a:prstGeom prst="rect">
                <a:avLst/>
              </a:prstGeom>
            </p:spPr>
          </p:pic>
          <p:sp>
            <p:nvSpPr>
              <p:cNvPr id="226" name="TextBox 225"/>
              <p:cNvSpPr txBox="1"/>
              <p:nvPr/>
            </p:nvSpPr>
            <p:spPr>
              <a:xfrm>
                <a:off x="6117113" y="2338120"/>
                <a:ext cx="11334326" cy="908070"/>
              </a:xfrm>
              <a:prstGeom prst="rect">
                <a:avLst/>
              </a:prstGeom>
              <a:noFill/>
            </p:spPr>
            <p:txBody>
              <a:bodyPr wrap="square" lIns="0" rtlCol="0">
                <a:spAutoFit/>
              </a:bodyPr>
              <a:lstStyle>
                <a:defPPr>
                  <a:defRPr lang="en-US"/>
                </a:defPPr>
                <a:lvl1pPr>
                  <a:defRPr sz="1300">
                    <a:solidFill>
                      <a:srgbClr val="505050"/>
                    </a:solidFill>
                    <a:latin typeface="Segoe UI" panose="020B0502040204020203" pitchFamily="34" charset="0"/>
                    <a:cs typeface="Segoe UI" panose="020B0502040204020203" pitchFamily="34" charset="0"/>
                  </a:defRPr>
                </a:lvl1pPr>
              </a:lstStyle>
              <a:p>
                <a:pPr marL="0" marR="0" lvl="0" indent="0" defTabSz="621581" eaLnBrk="1" fontAlgn="auto" latinLnBrk="0" hangingPunct="1">
                  <a:lnSpc>
                    <a:spcPct val="100000"/>
                  </a:lnSpc>
                  <a:spcBef>
                    <a:spcPts val="0"/>
                  </a:spcBef>
                  <a:spcAft>
                    <a:spcPts val="408"/>
                  </a:spcAft>
                  <a:buClrTx/>
                  <a:buSzTx/>
                  <a:buFontTx/>
                  <a:buNone/>
                  <a:tabLst/>
                  <a:defRPr/>
                </a:pPr>
                <a:r>
                  <a:rPr kumimoji="0" lang="en-US" sz="102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Enron Conference Call – Rescheduled for 5pm CST…</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Date: Dec 20 2000, 11:46 PM	| Custodian: farmer-d</a:t>
                </a:r>
              </a:p>
              <a:p>
                <a:pPr marL="0" marR="0" lvl="0" indent="0" defTabSz="621581" eaLnBrk="1" fontAlgn="auto" latinLnBrk="0" hangingPunct="1">
                  <a:lnSpc>
                    <a:spcPts val="1224"/>
                  </a:lnSpc>
                  <a:spcBef>
                    <a:spcPts val="0"/>
                  </a:spcBef>
                  <a:spcAft>
                    <a:spcPts val="0"/>
                  </a:spcAft>
                  <a:buClrTx/>
                  <a:buSzTx/>
                  <a:buFontTx/>
                  <a:buNone/>
                  <a:tabLst>
                    <a:tab pos="158848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Read %:	| Score:</a:t>
                </a:r>
              </a:p>
            </p:txBody>
          </p:sp>
        </p:grpSp>
        <p:cxnSp>
          <p:nvCxnSpPr>
            <p:cNvPr id="184" name="Straight Connector 183"/>
            <p:cNvCxnSpPr/>
            <p:nvPr/>
          </p:nvCxnSpPr>
          <p:spPr>
            <a:xfrm>
              <a:off x="5411688" y="8632647"/>
              <a:ext cx="5184000"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pSp>
      <p:sp>
        <p:nvSpPr>
          <p:cNvPr id="128" name="Rectangle 127"/>
          <p:cNvSpPr/>
          <p:nvPr/>
        </p:nvSpPr>
        <p:spPr>
          <a:xfrm>
            <a:off x="11372500" y="6575890"/>
            <a:ext cx="703013" cy="138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Reading pane</a:t>
            </a:r>
            <a:endPar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p:txBody>
      </p:sp>
      <p:grpSp>
        <p:nvGrpSpPr>
          <p:cNvPr id="130" name="Group 129"/>
          <p:cNvGrpSpPr/>
          <p:nvPr/>
        </p:nvGrpSpPr>
        <p:grpSpPr>
          <a:xfrm>
            <a:off x="11038909" y="6588106"/>
            <a:ext cx="277516" cy="114334"/>
            <a:chOff x="8406129" y="2003861"/>
            <a:chExt cx="408206" cy="168177"/>
          </a:xfrm>
        </p:grpSpPr>
        <p:sp>
          <p:nvSpPr>
            <p:cNvPr id="131" name="Rounded Rectangle 7"/>
            <p:cNvSpPr/>
            <p:nvPr/>
          </p:nvSpPr>
          <p:spPr>
            <a:xfrm>
              <a:off x="8406129" y="2003861"/>
              <a:ext cx="408206" cy="168177"/>
            </a:xfrm>
            <a:prstGeom prst="roundRect">
              <a:avLst>
                <a:gd name="adj" fmla="val 50000"/>
              </a:avLst>
            </a:prstGeom>
            <a:solidFill>
              <a:srgbClr val="0078D7"/>
            </a:solid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wrap="square" lIns="24865" tIns="24865" rIns="24865" bIns="24865"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020" b="0" i="0" u="none" strike="noStrike" kern="0" cap="none" spc="0" normalizeH="0" baseline="0" noProof="0" dirty="0">
                <a:ln>
                  <a:noFill/>
                </a:ln>
                <a:solidFill>
                  <a:sysClr val="windowText" lastClr="000000"/>
                </a:solidFill>
                <a:effectLst/>
                <a:uLnTx/>
                <a:uFillTx/>
              </a:endParaRPr>
            </a:p>
          </p:txBody>
        </p:sp>
        <p:sp>
          <p:nvSpPr>
            <p:cNvPr id="137" name="Oval 136"/>
            <p:cNvSpPr/>
            <p:nvPr/>
          </p:nvSpPr>
          <p:spPr>
            <a:xfrm>
              <a:off x="8671665" y="2033085"/>
              <a:ext cx="109728" cy="109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4865" tIns="24865" rIns="24865" bIns="24865"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020" b="0" i="0" u="none" strike="noStrike" kern="0" cap="none" spc="0" normalizeH="0" baseline="0" noProof="0" dirty="0">
                <a:ln>
                  <a:noFill/>
                </a:ln>
                <a:solidFill>
                  <a:sysClr val="windowText" lastClr="000000"/>
                </a:solidFill>
                <a:effectLst/>
                <a:uLnTx/>
                <a:uFillTx/>
              </a:endParaRPr>
            </a:p>
          </p:txBody>
        </p:sp>
      </p:grpSp>
      <p:cxnSp>
        <p:nvCxnSpPr>
          <p:cNvPr id="142" name="Straight Connector 141"/>
          <p:cNvCxnSpPr/>
          <p:nvPr/>
        </p:nvCxnSpPr>
        <p:spPr>
          <a:xfrm>
            <a:off x="7362233" y="1430239"/>
            <a:ext cx="0" cy="5017233"/>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7513701" y="1403521"/>
            <a:ext cx="4536201" cy="5228719"/>
          </a:xfrm>
          <a:prstGeom prst="rect">
            <a:avLst/>
          </a:prstGeom>
          <a:noFill/>
        </p:spPr>
        <p:txBody>
          <a:bodyPr wrap="square" lIns="0" rtlCol="0">
            <a:spAutoFit/>
          </a:bodyPr>
          <a:lstStyle>
            <a:defPPr>
              <a:defRPr lang="en-US"/>
            </a:defPPr>
            <a:lvl1pPr>
              <a:defRPr sz="1300">
                <a:solidFill>
                  <a:srgbClr val="505050"/>
                </a:solidFill>
                <a:latin typeface="Segoe UI" panose="020B0502040204020203" pitchFamily="34" charset="0"/>
                <a:cs typeface="Segoe UI" panose="020B0502040204020203" pitchFamily="34" charset="0"/>
              </a:defRPr>
            </a:lvl1pPr>
          </a:lstStyle>
          <a:p>
            <a:pPr marL="0" marR="0" lvl="0" indent="0" defTabSz="621581" eaLnBrk="0" fontAlgn="base" latinLnBrk="0" hangingPunct="0">
              <a:lnSpc>
                <a:spcPct val="100000"/>
              </a:lnSpc>
              <a:spcBef>
                <a:spcPct val="0"/>
              </a:spcBef>
              <a:spcAft>
                <a:spcPct val="0"/>
              </a:spcAft>
              <a:buClrTx/>
              <a:buSzTx/>
              <a:buFontTx/>
              <a:buNone/>
              <a:tabLst/>
              <a:defRPr/>
            </a:pP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Date: Sun, 12 Nov 2000 23:51:00 -0800 (PST)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From: Steven J Kean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To: Mary Hain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Cc: Richard Shapiro, Jeff Dasovich, Susan J Mara, Joe Hartsoe, Sarah Novosel, Donna Fulton, Paul Kaufman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Subject: Re: Comments on FERC November 1 order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There are a few other issues we need to look into: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Larcamp told Hartsoe and I after the meeting that FERC may clarify that the price caps and reporting obligations apply only to bids into the PX and ISO -- ie no bilateral transaction will be subject to the requirements. He asked if knowing this would change any of our views (esp peaking plants, though I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suspect it‘s already too late for that). My gut reaction is that so long as the market continues to clear through the centralized exchanges this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”exemption” for bilateral transactions won‘t matter much, but let‘s think it through. Is EOL or APX an alternative?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endPar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a:p>
            <a:pPr marL="0" marR="0" lvl="0" indent="0" defTabSz="621581" eaLnBrk="0" fontAlgn="base" latinLnBrk="0" hangingPunct="0">
              <a:lnSpc>
                <a:spcPct val="100000"/>
              </a:lnSpc>
              <a:spcBef>
                <a:spcPct val="0"/>
              </a:spcBef>
              <a:spcAft>
                <a:spcPct val="0"/>
              </a:spcAft>
              <a:buClrTx/>
              <a:buSzTx/>
              <a:buFontTx/>
              <a:buNone/>
              <a:tabLst/>
              <a:defRPr/>
            </a:pP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Massey specifically asked us to address forward markets in our comments.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endPar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a:p>
            <a:pPr marL="0" marR="0" lvl="0" indent="0" defTabSz="621581" eaLnBrk="0" fontAlgn="base" latinLnBrk="0" hangingPunct="0">
              <a:lnSpc>
                <a:spcPct val="100000"/>
              </a:lnSpc>
              <a:spcBef>
                <a:spcPct val="0"/>
              </a:spcBef>
              <a:spcAft>
                <a:spcPct val="0"/>
              </a:spcAft>
              <a:buClrTx/>
              <a:buSzTx/>
              <a:buFontTx/>
              <a:buNone/>
              <a:tabLst/>
              <a:defRPr/>
            </a:pP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Specifically, ”has FERC done everything it can to encourage forward market development?” In addition to any other points we might make, I think we should argue that ”PJMing” the market won‘t facilitate and may even hinder forward market development. Also, we should advocate actions by FERC that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take away second-guessing by the CPUC in order to reduce utility fears about contracting forward.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endPar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a:p>
            <a:pPr marL="0" marR="0" lvl="0" indent="0" defTabSz="621581" eaLnBrk="0" fontAlgn="base" latinLnBrk="0" hangingPunct="0">
              <a:lnSpc>
                <a:spcPct val="100000"/>
              </a:lnSpc>
              <a:spcBef>
                <a:spcPct val="0"/>
              </a:spcBef>
              <a:spcAft>
                <a:spcPct val="0"/>
              </a:spcAft>
              <a:buClrTx/>
              <a:buSzTx/>
              <a:buFontTx/>
              <a:buNone/>
              <a:tabLst/>
              <a:defRPr/>
            </a:pP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We have to give the Commission a way out on price caps. We need to think through whether there is something we can live with here, or we should take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the approach I took in my testimony: FERC should encourage the state to provide rate protection for selected customer classes by putting those </a:t>
            </a:r>
            <a:b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requirements up for bid (ie get the utility out of the commodity business as much as possible). </a:t>
            </a:r>
          </a:p>
          <a:p>
            <a:pPr marL="0" marR="0" lvl="0" indent="0" defTabSz="621581" eaLnBrk="0" fontAlgn="base" latinLnBrk="0" hangingPunct="0">
              <a:lnSpc>
                <a:spcPct val="100000"/>
              </a:lnSpc>
              <a:spcBef>
                <a:spcPct val="0"/>
              </a:spcBef>
              <a:spcAft>
                <a:spcPct val="0"/>
              </a:spcAft>
              <a:buClrTx/>
              <a:buSzTx/>
              <a:buFontTx/>
              <a:buNone/>
              <a:tabLst/>
              <a:defRPr/>
            </a:pPr>
            <a:endPar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a:p>
            <a:pPr marL="0" marR="0" lvl="0" indent="0" defTabSz="621581" eaLnBrk="0" fontAlgn="base" latinLnBrk="0" hangingPunct="0">
              <a:lnSpc>
                <a:spcPct val="100000"/>
              </a:lnSpc>
              <a:spcBef>
                <a:spcPct val="0"/>
              </a:spcBef>
              <a:spcAft>
                <a:spcPct val="0"/>
              </a:spcAft>
              <a:buClrTx/>
              <a:buSzTx/>
              <a:buFontTx/>
              <a:buNone/>
              <a:tabLst/>
              <a:defRPr/>
            </a:pPr>
            <a:r>
              <a:rPr kumimoji="0" lang="en-US" alt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Finally, on governence issues we should argue for a narrowe role for the ISO as a way of diffusing the emotional governence debate. Analogy: if the ISO is simply the air traffic controller all parties will simply be interested in</a:t>
            </a:r>
          </a:p>
        </p:txBody>
      </p:sp>
      <p:sp>
        <p:nvSpPr>
          <p:cNvPr id="117" name="TextBox 116"/>
          <p:cNvSpPr txBox="1"/>
          <p:nvPr/>
        </p:nvSpPr>
        <p:spPr>
          <a:xfrm>
            <a:off x="3746331" y="1087920"/>
            <a:ext cx="3447579" cy="232943"/>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Previewing 1-30 out of 1000 results; total: 18,981 results</a:t>
            </a:r>
          </a:p>
        </p:txBody>
      </p:sp>
      <p:sp>
        <p:nvSpPr>
          <p:cNvPr id="115" name="Rectangle 114"/>
          <p:cNvSpPr/>
          <p:nvPr/>
        </p:nvSpPr>
        <p:spPr>
          <a:xfrm>
            <a:off x="7681700" y="1087155"/>
            <a:ext cx="4362488" cy="195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122372" bIns="24865" rtlCol="0" anchor="t"/>
          <a:lstStyle/>
          <a:p>
            <a:pPr marL="0" marR="0" lvl="0" indent="0" algn="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View:</a:t>
            </a: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    Individual results</a:t>
            </a:r>
            <a:r>
              <a:rPr kumimoji="0" lang="en-US" sz="952" b="0" i="0" u="none" strike="noStrike" kern="0" cap="none" spc="0" normalizeH="0" baseline="0" noProof="0" dirty="0">
                <a:ln>
                  <a:noFill/>
                </a:ln>
                <a:solidFill>
                  <a:srgbClr val="0078D7"/>
                </a:solidFill>
                <a:effectLst/>
                <a:uLnTx/>
                <a:uFillTx/>
                <a:latin typeface="Segoe MDL2 Assets" panose="050A0102010101010101" pitchFamily="18" charset="0"/>
              </a:rPr>
              <a:t>  </a:t>
            </a:r>
            <a:r>
              <a:rPr kumimoji="0" lang="en-US" sz="748" b="0" i="0" u="none" strike="noStrike" kern="0" cap="none" spc="0" normalizeH="0" baseline="0" noProof="0" dirty="0">
                <a:ln>
                  <a:noFill/>
                </a:ln>
                <a:solidFill>
                  <a:srgbClr val="0078D7"/>
                </a:solidFill>
                <a:effectLst/>
                <a:uLnTx/>
                <a:uFillTx/>
                <a:latin typeface="Segoe MDL2 Assets" panose="050A0102010101010101" pitchFamily="18" charset="0"/>
              </a:rPr>
              <a:t></a:t>
            </a: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         </a:t>
            </a: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Sort by:    </a:t>
            </a: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Best match</a:t>
            </a:r>
            <a:r>
              <a:rPr kumimoji="0" lang="en-US" sz="884" b="0" i="0" u="none" strike="noStrike" kern="0" cap="none" spc="0" normalizeH="0" baseline="0" noProof="0" dirty="0">
                <a:ln>
                  <a:noFill/>
                </a:ln>
                <a:solidFill>
                  <a:srgbClr val="0078D7"/>
                </a:solidFill>
                <a:effectLst/>
                <a:uLnTx/>
                <a:uFillTx/>
                <a:latin typeface="Segoe MDL2 Assets" panose="050A0102010101010101" pitchFamily="18" charset="0"/>
              </a:rPr>
              <a:t>  </a:t>
            </a:r>
            <a:r>
              <a:rPr kumimoji="0" lang="en-US" sz="748" b="0" i="0" u="none" strike="noStrike" kern="0" cap="none" spc="0" normalizeH="0" baseline="0" noProof="0" dirty="0">
                <a:ln>
                  <a:noFill/>
                </a:ln>
                <a:solidFill>
                  <a:srgbClr val="0078D7"/>
                </a:solidFill>
                <a:effectLst/>
                <a:uLnTx/>
                <a:uFillTx/>
                <a:latin typeface="Segoe MDL2 Assets" panose="050A0102010101010101" pitchFamily="18" charset="0"/>
              </a:rPr>
              <a:t></a:t>
            </a: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                 Actions  </a:t>
            </a:r>
            <a:r>
              <a:rPr kumimoji="0" lang="en-US" sz="748" b="0" i="0" u="none" strike="noStrike" kern="0" cap="none" spc="0" normalizeH="0" baseline="0" noProof="0" dirty="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endParaRPr>
          </a:p>
          <a:p>
            <a:pPr marL="0" marR="0" lvl="0" indent="0" algn="r" defTabSz="621581" eaLnBrk="1" fontAlgn="auto" latinLnBrk="0" hangingPunct="1">
              <a:lnSpc>
                <a:spcPct val="100000"/>
              </a:lnSpc>
              <a:spcBef>
                <a:spcPts val="0"/>
              </a:spcBef>
              <a:spcAft>
                <a:spcPts val="408"/>
              </a:spcAft>
              <a:buClrTx/>
              <a:buSzTx/>
              <a:buFontTx/>
              <a:buNone/>
              <a:tabLst/>
              <a:defRPr/>
            </a:pPr>
            <a:endPar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endParaRPr>
          </a:p>
        </p:txBody>
      </p:sp>
      <p:pic>
        <p:nvPicPr>
          <p:cNvPr id="116" name="Picture 1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97751" y="1111554"/>
            <a:ext cx="146846" cy="146846"/>
          </a:xfrm>
          <a:prstGeom prst="rect">
            <a:avLst/>
          </a:prstGeom>
        </p:spPr>
      </p:pic>
      <p:cxnSp>
        <p:nvCxnSpPr>
          <p:cNvPr id="140" name="Straight Connector 139"/>
          <p:cNvCxnSpPr/>
          <p:nvPr/>
        </p:nvCxnSpPr>
        <p:spPr>
          <a:xfrm>
            <a:off x="715672" y="1307024"/>
            <a:ext cx="2528146" cy="1"/>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745313" y="616874"/>
            <a:ext cx="3701230" cy="307625"/>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36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Search &amp; Investigation &gt; Content search</a:t>
            </a:r>
          </a:p>
        </p:txBody>
      </p:sp>
      <p:sp>
        <p:nvSpPr>
          <p:cNvPr id="145" name="Rectangle 144"/>
          <p:cNvSpPr/>
          <p:nvPr/>
        </p:nvSpPr>
        <p:spPr>
          <a:xfrm>
            <a:off x="649363" y="2890662"/>
            <a:ext cx="2598922" cy="97786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defTabSz="621581" eaLnBrk="1" fontAlgn="auto" latinLnBrk="0" hangingPunct="1">
              <a:lnSpc>
                <a:spcPct val="100000"/>
              </a:lnSpc>
              <a:spcBef>
                <a:spcPts val="1224"/>
              </a:spcBef>
              <a:spcAft>
                <a:spcPts val="0"/>
              </a:spcAft>
              <a:buClrTx/>
              <a:buSzTx/>
              <a:buFontTx/>
              <a:buNone/>
              <a:tabLst/>
              <a:defRPr/>
            </a:pPr>
            <a:r>
              <a:rPr kumimoji="0" lang="en-US" sz="952" b="0" i="0" u="none" strike="noStrike" kern="0" cap="none" spc="0" normalizeH="0" baseline="0" noProof="0" dirty="0">
                <a:ln>
                  <a:noFill/>
                </a:ln>
                <a:solidFill>
                  <a:srgbClr val="0078D7"/>
                </a:solidFill>
                <a:effectLst/>
                <a:uLnTx/>
                <a:uFillTx/>
                <a:latin typeface="Segoe MDL2 Assets" panose="050A0102010101010101" pitchFamily="18" charset="0"/>
              </a:rPr>
              <a:t> </a:t>
            </a: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Add condition</a:t>
            </a:r>
            <a:r>
              <a:rPr kumimoji="0" lang="en-US" sz="816" b="0" i="0" u="none" strike="noStrike" kern="0" cap="none" spc="0" normalizeH="0" baseline="0" noProof="0" dirty="0">
                <a:ln>
                  <a:noFill/>
                </a:ln>
                <a:solidFill>
                  <a:srgbClr val="0078D7"/>
                </a:solidFill>
                <a:effectLst/>
                <a:uLnTx/>
                <a:uFillTx/>
                <a:latin typeface="Segoe MDL2 Assets" panose="050A0102010101010101" pitchFamily="18" charset="0"/>
              </a:rPr>
              <a:t> </a:t>
            </a:r>
            <a:endPar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endParaRPr>
          </a:p>
          <a:p>
            <a:pPr marL="0" marR="0" lvl="0" indent="0" defTabSz="621581" eaLnBrk="1" fontAlgn="auto" latinLnBrk="0" hangingPunct="1">
              <a:lnSpc>
                <a:spcPct val="100000"/>
              </a:lnSpc>
              <a:spcBef>
                <a:spcPts val="1224"/>
              </a:spcBef>
              <a:spcAft>
                <a:spcPts val="0"/>
              </a:spcAft>
              <a:buClrTx/>
              <a:buSzTx/>
              <a:buFontTx/>
              <a:buNone/>
              <a:tabLst/>
              <a:defRPr/>
            </a:pPr>
            <a:r>
              <a:rPr kumimoji="0" lang="en-US" sz="748" b="0" i="0" u="none" strike="noStrike" kern="0" cap="none" spc="0" normalizeH="0" baseline="0" noProof="0" dirty="0">
                <a:ln>
                  <a:noFill/>
                </a:ln>
                <a:solidFill>
                  <a:srgbClr val="505050"/>
                </a:solidFill>
                <a:effectLst/>
                <a:uLnTx/>
                <a:uFillTx/>
                <a:latin typeface="Segoe MDL2 Assets" panose="050A0102010101010101" pitchFamily="18" charset="0"/>
              </a:rPr>
              <a:t> </a:t>
            </a: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 Locations</a:t>
            </a:r>
          </a:p>
          <a:p>
            <a:pPr marL="0" marR="0" lvl="0" indent="0" defTabSz="621581" eaLnBrk="1" fontAlgn="auto" latinLnBrk="0" hangingPunct="1">
              <a:lnSpc>
                <a:spcPct val="100000"/>
              </a:lnSpc>
              <a:spcBef>
                <a:spcPts val="1224"/>
              </a:spcBef>
              <a:spcAft>
                <a:spcPts val="0"/>
              </a:spcAft>
              <a:buClrTx/>
              <a:buSzTx/>
              <a:buFontTx/>
              <a:buNone/>
              <a:tabLst>
                <a:tab pos="158633" algn="l"/>
              </a:tabLst>
              <a:defRPr/>
            </a:pPr>
            <a:r>
              <a:rPr kumimoji="0" lang="en-US" sz="748" b="0" i="0" u="none" strike="noStrike" kern="0" cap="none" spc="0" normalizeH="0" baseline="0" noProof="0" dirty="0">
                <a:ln>
                  <a:noFill/>
                </a:ln>
                <a:solidFill>
                  <a:srgbClr val="505050"/>
                </a:solidFill>
                <a:effectLst/>
                <a:uLnTx/>
                <a:uFillTx/>
                <a:latin typeface="Segoe MDL2 Assets" panose="050A0102010101010101" pitchFamily="18" charset="0"/>
              </a:rPr>
              <a:t>	</a:t>
            </a: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Status</a:t>
            </a:r>
          </a:p>
          <a:p>
            <a:pPr marL="0" marR="0" lvl="0" indent="0" defTabSz="621581" eaLnBrk="1" fontAlgn="auto" latinLnBrk="0" hangingPunct="1">
              <a:lnSpc>
                <a:spcPct val="100000"/>
              </a:lnSpc>
              <a:spcBef>
                <a:spcPts val="204"/>
              </a:spcBef>
              <a:spcAft>
                <a:spcPts val="0"/>
              </a:spcAft>
              <a:buClrTx/>
              <a:buSzTx/>
              <a:buFontTx/>
              <a:buNone/>
              <a:tabLst>
                <a:tab pos="155395"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	Last run on 09/01/2016 12:03pm</a:t>
            </a:r>
          </a:p>
        </p:txBody>
      </p:sp>
      <p:sp>
        <p:nvSpPr>
          <p:cNvPr id="146" name="Rectangle 145"/>
          <p:cNvSpPr/>
          <p:nvPr/>
        </p:nvSpPr>
        <p:spPr>
          <a:xfrm>
            <a:off x="698978" y="4038691"/>
            <a:ext cx="582488" cy="220268"/>
          </a:xfrm>
          <a:prstGeom prst="rect">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61185" rIns="0" rtlCol="0" anchor="ctr"/>
          <a:lstStyle/>
          <a:p>
            <a:pPr marL="0" marR="0" lvl="0" indent="0" defTabSz="621581" eaLnBrk="1" fontAlgn="auto" latinLnBrk="0" hangingPunct="1">
              <a:lnSpc>
                <a:spcPct val="100000"/>
              </a:lnSpc>
              <a:spcBef>
                <a:spcPts val="0"/>
              </a:spcBef>
              <a:spcAft>
                <a:spcPts val="0"/>
              </a:spcAft>
              <a:buClrTx/>
              <a:buSzTx/>
              <a:buFontTx/>
              <a:buNone/>
              <a:tabLst>
                <a:tab pos="542805" algn="l"/>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Save</a:t>
            </a:r>
          </a:p>
        </p:txBody>
      </p:sp>
      <p:grpSp>
        <p:nvGrpSpPr>
          <p:cNvPr id="152" name="Group 151"/>
          <p:cNvGrpSpPr/>
          <p:nvPr/>
        </p:nvGrpSpPr>
        <p:grpSpPr>
          <a:xfrm>
            <a:off x="707358" y="1740416"/>
            <a:ext cx="2536460" cy="465013"/>
            <a:chOff x="1037879" y="4376117"/>
            <a:chExt cx="3730957" cy="684000"/>
          </a:xfrm>
        </p:grpSpPr>
        <p:sp>
          <p:nvSpPr>
            <p:cNvPr id="153" name="Rectangle 152"/>
            <p:cNvSpPr/>
            <p:nvPr/>
          </p:nvSpPr>
          <p:spPr>
            <a:xfrm>
              <a:off x="1037879" y="4376117"/>
              <a:ext cx="3730957" cy="684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1185" rtlCol="1" anchor="t"/>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67676"/>
                  </a:solidFill>
                  <a:effectLst/>
                  <a:uLnTx/>
                  <a:uFillTx/>
                </a:rPr>
                <a:t>These keywords</a:t>
              </a:r>
            </a:p>
          </p:txBody>
        </p:sp>
        <p:sp>
          <p:nvSpPr>
            <p:cNvPr id="154" name="Multiply 133"/>
            <p:cNvSpPr/>
            <p:nvPr/>
          </p:nvSpPr>
          <p:spPr>
            <a:xfrm>
              <a:off x="4546656" y="4428322"/>
              <a:ext cx="216000" cy="216000"/>
            </a:xfrm>
            <a:prstGeom prst="mathMultiply">
              <a:avLst>
                <a:gd name="adj1" fmla="val 5148"/>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sysClr val="windowText" lastClr="000000"/>
                </a:solidFill>
                <a:effectLst/>
                <a:uLnTx/>
                <a:uFillTx/>
              </a:endParaRPr>
            </a:p>
          </p:txBody>
        </p:sp>
        <p:sp>
          <p:nvSpPr>
            <p:cNvPr id="155" name="Rectangle 154"/>
            <p:cNvSpPr/>
            <p:nvPr/>
          </p:nvSpPr>
          <p:spPr>
            <a:xfrm>
              <a:off x="1131808" y="4685943"/>
              <a:ext cx="3580903" cy="288000"/>
            </a:xfrm>
            <a:prstGeom prst="rect">
              <a:avLst/>
            </a:prstGeom>
            <a:solidFill>
              <a:schemeClr val="bg1"/>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Lobbying</a:t>
              </a:r>
            </a:p>
          </p:txBody>
        </p:sp>
      </p:grpSp>
      <p:sp>
        <p:nvSpPr>
          <p:cNvPr id="156" name="Rectangle 155"/>
          <p:cNvSpPr/>
          <p:nvPr/>
        </p:nvSpPr>
        <p:spPr>
          <a:xfrm>
            <a:off x="715744" y="1407050"/>
            <a:ext cx="783178" cy="220268"/>
          </a:xfrm>
          <a:prstGeom prst="rect">
            <a:avLst/>
          </a:prstGeom>
          <a:solidFill>
            <a:srgbClr val="0078D7"/>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Run query</a:t>
            </a:r>
          </a:p>
        </p:txBody>
      </p:sp>
      <p:sp>
        <p:nvSpPr>
          <p:cNvPr id="157" name="Rectangle 156"/>
          <p:cNvSpPr/>
          <p:nvPr/>
        </p:nvSpPr>
        <p:spPr>
          <a:xfrm>
            <a:off x="2404386" y="4038691"/>
            <a:ext cx="783178" cy="220268"/>
          </a:xfrm>
          <a:prstGeom prst="rect">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New query</a:t>
            </a:r>
          </a:p>
        </p:txBody>
      </p:sp>
      <p:sp>
        <p:nvSpPr>
          <p:cNvPr id="158" name="Rectangle 157"/>
          <p:cNvSpPr/>
          <p:nvPr/>
        </p:nvSpPr>
        <p:spPr>
          <a:xfrm>
            <a:off x="1571422" y="1424765"/>
            <a:ext cx="1392490" cy="195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122372" bIns="24865" rtlCol="0" anchor="t"/>
          <a:lstStyle/>
          <a:p>
            <a:pPr marL="0" marR="0" lvl="0" indent="0"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Switch to advanced</a:t>
            </a:r>
          </a:p>
          <a:p>
            <a:pPr marL="0" marR="0" lvl="0" indent="0" algn="r" defTabSz="621581" eaLnBrk="1" fontAlgn="auto" latinLnBrk="0" hangingPunct="1">
              <a:lnSpc>
                <a:spcPct val="100000"/>
              </a:lnSpc>
              <a:spcBef>
                <a:spcPts val="0"/>
              </a:spcBef>
              <a:spcAft>
                <a:spcPts val="408"/>
              </a:spcAft>
              <a:buClrTx/>
              <a:buSzTx/>
              <a:buFontTx/>
              <a:buNone/>
              <a:tabLst/>
              <a:defRPr/>
            </a:pPr>
            <a:endPar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endParaRPr>
          </a:p>
        </p:txBody>
      </p:sp>
      <p:sp>
        <p:nvSpPr>
          <p:cNvPr id="159" name="Rectangle 158"/>
          <p:cNvSpPr/>
          <p:nvPr/>
        </p:nvSpPr>
        <p:spPr>
          <a:xfrm>
            <a:off x="1568771" y="4038691"/>
            <a:ext cx="783178" cy="220268"/>
          </a:xfrm>
          <a:prstGeom prst="rect">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61185" rIns="0" rtlCol="0" anchor="ctr"/>
          <a:lstStyle/>
          <a:p>
            <a:pPr marL="0" marR="0" lvl="0" indent="0" algn="ctr" defTabSz="621581" eaLnBrk="1" fontAlgn="auto" latinLnBrk="0" hangingPunct="1">
              <a:lnSpc>
                <a:spcPct val="100000"/>
              </a:lnSpc>
              <a:spcBef>
                <a:spcPts val="0"/>
              </a:spcBef>
              <a:spcAft>
                <a:spcPts val="0"/>
              </a:spcAft>
              <a:buClrTx/>
              <a:buSzTx/>
              <a:buFontTx/>
              <a:buNone/>
              <a:tabLst>
                <a:tab pos="542805" algn="l"/>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Open…</a:t>
            </a:r>
          </a:p>
        </p:txBody>
      </p:sp>
      <p:sp>
        <p:nvSpPr>
          <p:cNvPr id="161" name="Rectangle 160"/>
          <p:cNvSpPr/>
          <p:nvPr/>
        </p:nvSpPr>
        <p:spPr>
          <a:xfrm>
            <a:off x="1302670" y="4038691"/>
            <a:ext cx="209611" cy="220268"/>
          </a:xfrm>
          <a:prstGeom prst="rect">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61185" rIns="61185" rtlCol="0" anchor="ctr"/>
          <a:lstStyle/>
          <a:p>
            <a:pPr marL="0" marR="0" lvl="0" indent="0" algn="ctr" defTabSz="621581" eaLnBrk="1" fontAlgn="auto" latinLnBrk="0" hangingPunct="1">
              <a:lnSpc>
                <a:spcPct val="100000"/>
              </a:lnSpc>
              <a:spcBef>
                <a:spcPts val="0"/>
              </a:spcBef>
              <a:spcAft>
                <a:spcPts val="0"/>
              </a:spcAft>
              <a:buClrTx/>
              <a:buSzTx/>
              <a:buFontTx/>
              <a:buNone/>
              <a:tabLst>
                <a:tab pos="542805" algn="l"/>
              </a:tabLst>
              <a:defRPr/>
            </a:pPr>
            <a:r>
              <a:rPr kumimoji="0" lang="en-US" sz="1088" b="0" i="0" u="none" strike="noStrike" kern="0" cap="none" spc="0" normalizeH="0" baseline="-20000" noProof="0" dirty="0">
                <a:ln>
                  <a:noFill/>
                </a:ln>
                <a:solidFill>
                  <a:srgbClr val="0078D7"/>
                </a:solidFill>
                <a:effectLst/>
                <a:uLnTx/>
                <a:uFillTx/>
                <a:latin typeface="Segoe MDL2 Assets" panose="050A0102010101010101" pitchFamily="18" charset="0"/>
              </a:rPr>
              <a:t></a:t>
            </a:r>
            <a:endParaRPr kumimoji="0" lang="en-US" sz="1224" b="0" i="0" u="none" strike="noStrike" kern="0" cap="none" spc="0" normalizeH="0" baseline="-20000" noProof="0" dirty="0">
              <a:ln>
                <a:noFill/>
              </a:ln>
              <a:solidFill>
                <a:srgbClr val="0078D7"/>
              </a:solidFill>
              <a:effectLst/>
              <a:uLnTx/>
              <a:uFillTx/>
              <a:latin typeface="Segoe UI" panose="020B0502040204020203" pitchFamily="34" charset="0"/>
              <a:cs typeface="Segoe UI" panose="020B0502040204020203" pitchFamily="34" charset="0"/>
            </a:endParaRPr>
          </a:p>
        </p:txBody>
      </p:sp>
      <p:sp>
        <p:nvSpPr>
          <p:cNvPr id="163" name="Rectangle 162"/>
          <p:cNvSpPr/>
          <p:nvPr/>
        </p:nvSpPr>
        <p:spPr>
          <a:xfrm>
            <a:off x="660095" y="1087155"/>
            <a:ext cx="2519666" cy="195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0" bIns="24865" rtlCol="0" anchor="ctr"/>
          <a:lstStyle/>
          <a:p>
            <a:pPr marL="0" marR="0" lvl="0" indent="0" defTabSz="621607"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Edit query  </a:t>
            </a:r>
            <a:r>
              <a:rPr kumimoji="0" lang="en-US" sz="884" b="0" i="0" u="none" strike="noStrike" kern="0" cap="none" spc="0" normalizeH="0" baseline="0" noProof="0" dirty="0">
                <a:ln>
                  <a:noFill/>
                </a:ln>
                <a:solidFill>
                  <a:srgbClr val="505050"/>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p:txBody>
      </p:sp>
      <p:sp>
        <p:nvSpPr>
          <p:cNvPr id="165" name="Rectangle 164"/>
          <p:cNvSpPr/>
          <p:nvPr/>
        </p:nvSpPr>
        <p:spPr>
          <a:xfrm>
            <a:off x="698977" y="2328573"/>
            <a:ext cx="2545106" cy="46501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1185" rtlCol="1" anchor="t"/>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67676"/>
                </a:solidFill>
                <a:effectLst/>
                <a:uLnTx/>
                <a:uFillTx/>
              </a:rPr>
              <a:t>Date is </a:t>
            </a:r>
            <a:r>
              <a:rPr kumimoji="0" lang="en-US" sz="884" b="0" i="0" u="none" strike="noStrike" kern="0" cap="none" spc="0" normalizeH="0" baseline="0" noProof="0" dirty="0">
                <a:ln>
                  <a:noFill/>
                </a:ln>
                <a:solidFill>
                  <a:srgbClr val="0078D7"/>
                </a:solidFill>
                <a:effectLst/>
                <a:uLnTx/>
                <a:uFillTx/>
              </a:rPr>
              <a:t>before  </a:t>
            </a:r>
            <a:r>
              <a:rPr kumimoji="0" lang="en-US" sz="1224" b="0" i="0" u="none" strike="noStrike" kern="0" cap="none" spc="0" normalizeH="0" baseline="-16000" noProof="0" dirty="0">
                <a:ln>
                  <a:noFill/>
                </a:ln>
                <a:solidFill>
                  <a:srgbClr val="0078D7"/>
                </a:solidFill>
                <a:effectLst/>
                <a:uLnTx/>
                <a:uFillTx/>
                <a:latin typeface="Segoe MDL2 Assets" panose="050A0102010101010101" pitchFamily="18" charset="0"/>
              </a:rPr>
              <a:t></a:t>
            </a:r>
          </a:p>
          <a:p>
            <a:pPr marL="0" marR="0" lvl="0" indent="0" defTabSz="621581" eaLnBrk="1" fontAlgn="auto" latinLnBrk="0" hangingPunct="1">
              <a:lnSpc>
                <a:spcPct val="100000"/>
              </a:lnSpc>
              <a:spcBef>
                <a:spcPts val="612"/>
              </a:spcBef>
              <a:spcAft>
                <a:spcPts val="0"/>
              </a:spcAft>
              <a:buClrTx/>
              <a:buSzTx/>
              <a:buFontTx/>
              <a:buNone/>
              <a:tabLst>
                <a:tab pos="1054314" algn="l"/>
              </a:tabLst>
              <a:defRPr/>
            </a:pPr>
            <a:r>
              <a:rPr kumimoji="0" lang="en-US" sz="884" b="0" i="0" u="none" strike="noStrike" kern="0" cap="none" spc="0" normalizeH="0" baseline="-16000" noProof="0" dirty="0">
                <a:ln>
                  <a:noFill/>
                </a:ln>
                <a:solidFill>
                  <a:srgbClr val="0078D7"/>
                </a:solidFill>
                <a:effectLst/>
                <a:uLnTx/>
                <a:uFillTx/>
                <a:latin typeface="Segoe MDL2 Assets" panose="050A0102010101010101" pitchFamily="18" charset="0"/>
              </a:rPr>
              <a:t>	</a:t>
            </a:r>
            <a:endParaRPr kumimoji="0" lang="en-US" sz="1224" b="0" i="0" u="none" strike="noStrike" kern="0" cap="none" spc="0" normalizeH="0" baseline="0" noProof="0" dirty="0">
              <a:ln>
                <a:noFill/>
              </a:ln>
              <a:solidFill>
                <a:srgbClr val="505050"/>
              </a:solidFill>
              <a:effectLst/>
              <a:uLnTx/>
              <a:uFillTx/>
              <a:ea typeface="Segoe UI Black" panose="020B0A02040204020203" pitchFamily="34" charset="0"/>
              <a:cs typeface="Segoe UI Black" panose="020B0A02040204020203" pitchFamily="34" charset="0"/>
            </a:endParaRPr>
          </a:p>
        </p:txBody>
      </p:sp>
      <p:sp>
        <p:nvSpPr>
          <p:cNvPr id="166" name="Multiply 133"/>
          <p:cNvSpPr/>
          <p:nvPr/>
        </p:nvSpPr>
        <p:spPr>
          <a:xfrm>
            <a:off x="3097237" y="2364065"/>
            <a:ext cx="146846" cy="146846"/>
          </a:xfrm>
          <a:prstGeom prst="mathMultiply">
            <a:avLst>
              <a:gd name="adj1" fmla="val 5148"/>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sysClr val="windowText" lastClr="000000"/>
              </a:solidFill>
              <a:effectLst/>
              <a:uLnTx/>
              <a:uFillTx/>
            </a:endParaRPr>
          </a:p>
        </p:txBody>
      </p:sp>
      <p:sp>
        <p:nvSpPr>
          <p:cNvPr id="167" name="Rectangle 166"/>
          <p:cNvSpPr/>
          <p:nvPr/>
        </p:nvSpPr>
        <p:spPr>
          <a:xfrm>
            <a:off x="775682" y="2539207"/>
            <a:ext cx="736769" cy="195795"/>
          </a:xfrm>
          <a:prstGeom prst="rect">
            <a:avLst/>
          </a:prstGeom>
          <a:solidFill>
            <a:schemeClr val="bg1"/>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08/01/2016</a:t>
            </a:r>
          </a:p>
        </p:txBody>
      </p:sp>
      <p:pic>
        <p:nvPicPr>
          <p:cNvPr id="168" name="Picture 1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1466" y="2539207"/>
            <a:ext cx="195795" cy="195795"/>
          </a:xfrm>
          <a:prstGeom prst="rect">
            <a:avLst/>
          </a:prstGeom>
        </p:spPr>
      </p:pic>
    </p:spTree>
    <p:extLst>
      <p:ext uri="{BB962C8B-B14F-4D97-AF65-F5344CB8AC3E}">
        <p14:creationId xmlns:p14="http://schemas.microsoft.com/office/powerpoint/2010/main" val="1412149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334"/>
          <p:cNvSpPr txBox="1"/>
          <p:nvPr/>
        </p:nvSpPr>
        <p:spPr>
          <a:xfrm>
            <a:off x="11716964" y="491591"/>
            <a:ext cx="575146" cy="392838"/>
          </a:xfrm>
          <a:prstGeom prst="rect">
            <a:avLst/>
          </a:prstGeom>
          <a:solidFill>
            <a:srgbClr val="FFFFFF"/>
          </a:solidFill>
          <a:ln>
            <a:noFill/>
          </a:ln>
        </p:spPr>
        <p:txBody>
          <a:bodyPr wrap="square" rtlCol="0">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1903" b="0" i="0" u="none" strike="noStrike" kern="0" cap="none" spc="0" normalizeH="0" baseline="0" noProof="0" dirty="0">
                <a:ln>
                  <a:noFill/>
                </a:ln>
                <a:solidFill>
                  <a:srgbClr val="AEAEAE"/>
                </a:solidFill>
                <a:effectLst/>
                <a:uLnTx/>
                <a:uFillTx/>
                <a:latin typeface="Segoe UI" panose="020B0502040204020203" pitchFamily="34" charset="0"/>
                <a:cs typeface="Segoe UI" panose="020B0502040204020203" pitchFamily="34" charset="0"/>
              </a:rPr>
              <a:t>x</a:t>
            </a:r>
            <a:endParaRPr kumimoji="0" lang="en-US" sz="952" b="0" i="0" u="none" strike="noStrike" kern="0" cap="none" spc="0" normalizeH="0" baseline="0" noProof="0" dirty="0">
              <a:ln>
                <a:noFill/>
              </a:ln>
              <a:solidFill>
                <a:srgbClr val="AEAEAE"/>
              </a:solidFill>
              <a:effectLst/>
              <a:uLnTx/>
              <a:uFillTx/>
              <a:latin typeface="Segoe UI" panose="020B0502040204020203" pitchFamily="34" charset="0"/>
              <a:cs typeface="Segoe UI" panose="020B0502040204020203" pitchFamily="34" charset="0"/>
            </a:endParaRPr>
          </a:p>
        </p:txBody>
      </p:sp>
      <p:grpSp>
        <p:nvGrpSpPr>
          <p:cNvPr id="6" name="Group 5"/>
          <p:cNvGrpSpPr/>
          <p:nvPr/>
        </p:nvGrpSpPr>
        <p:grpSpPr>
          <a:xfrm>
            <a:off x="1763" y="459976"/>
            <a:ext cx="400209" cy="2839022"/>
            <a:chOff x="0" y="457200"/>
            <a:chExt cx="402167" cy="2852913"/>
          </a:xfrm>
        </p:grpSpPr>
        <p:sp>
          <p:nvSpPr>
            <p:cNvPr id="7" name="Rectangle 6"/>
            <p:cNvSpPr/>
            <p:nvPr/>
          </p:nvSpPr>
          <p:spPr>
            <a:xfrm>
              <a:off x="0" y="457200"/>
              <a:ext cx="402167" cy="2852913"/>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t"/>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748" b="0" i="0" u="none" strike="noStrike" kern="0" cap="none" spc="0" normalizeH="0" baseline="0" noProof="0" dirty="0">
                <a:ln>
                  <a:noFill/>
                </a:ln>
                <a:solidFill>
                  <a:srgbClr val="737373"/>
                </a:solidFill>
                <a:effectLst/>
                <a:uLnTx/>
                <a:uFillTx/>
              </a:endParaRPr>
            </a:p>
          </p:txBody>
        </p:sp>
        <p:sp>
          <p:nvSpPr>
            <p:cNvPr id="26" name="Rectangle 25"/>
            <p:cNvSpPr/>
            <p:nvPr/>
          </p:nvSpPr>
          <p:spPr>
            <a:xfrm>
              <a:off x="0" y="932687"/>
              <a:ext cx="402167" cy="475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4597" tIns="24865" rIns="298390"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360" b="0" i="0" u="none" strike="noStrike" kern="0" cap="none" spc="0" normalizeH="0" baseline="0" noProof="0" dirty="0">
                  <a:ln>
                    <a:noFill/>
                  </a:ln>
                  <a:solidFill>
                    <a:schemeClr val="tx1"/>
                  </a:solidFill>
                  <a:effectLst/>
                  <a:uLnTx/>
                  <a:uFillTx/>
                  <a:latin typeface="Segoe MDL2 Assets" panose="050A0102010101010101" pitchFamily="18" charset="0"/>
                </a:rPr>
                <a:t></a:t>
              </a:r>
              <a:endParaRPr kumimoji="0" lang="en-US" sz="952" b="0" i="0" u="none" strike="noStrike" kern="0" cap="none" spc="0" normalizeH="0" baseline="0" noProof="0" dirty="0">
                <a:ln>
                  <a:noFill/>
                </a:ln>
                <a:solidFill>
                  <a:schemeClr val="tx1"/>
                </a:solidFill>
                <a:effectLst/>
                <a:uLnTx/>
                <a:uFillTx/>
              </a:endParaRPr>
            </a:p>
          </p:txBody>
        </p:sp>
        <p:sp>
          <p:nvSpPr>
            <p:cNvPr id="9" name="Rectangle 8"/>
            <p:cNvSpPr/>
            <p:nvPr/>
          </p:nvSpPr>
          <p:spPr>
            <a:xfrm>
              <a:off x="0" y="465875"/>
              <a:ext cx="402167" cy="475488"/>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4597" tIns="24865" rIns="298390"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748" b="0" i="0" u="none" strike="noStrike" kern="0" cap="none" spc="0" normalizeH="0" baseline="0" noProof="0" dirty="0">
                <a:ln>
                  <a:noFill/>
                </a:ln>
                <a:solidFill>
                  <a:schemeClr val="bg1"/>
                </a:solidFill>
                <a:effectLst/>
                <a:uLnTx/>
                <a:uFillTx/>
              </a:endParaRPr>
            </a:p>
          </p:txBody>
        </p:sp>
        <p:sp>
          <p:nvSpPr>
            <p:cNvPr id="24" name="Rectangle 23"/>
            <p:cNvSpPr/>
            <p:nvPr/>
          </p:nvSpPr>
          <p:spPr>
            <a:xfrm>
              <a:off x="0" y="1408173"/>
              <a:ext cx="402167" cy="475488"/>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4597" tIns="24865" rIns="298390"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360" b="0" i="0" u="none" strike="noStrike" kern="0" cap="none" spc="0" normalizeH="0" baseline="0" noProof="0" dirty="0">
                  <a:ln>
                    <a:noFill/>
                  </a:ln>
                  <a:solidFill>
                    <a:schemeClr val="bg1"/>
                  </a:solidFill>
                  <a:effectLst/>
                  <a:uLnTx/>
                  <a:uFillTx/>
                  <a:latin typeface="Segoe MDL2 Assets" panose="050A0102010101010101" pitchFamily="18" charset="0"/>
                </a:rPr>
                <a:t></a:t>
              </a:r>
              <a:endParaRPr kumimoji="0" lang="en-US" sz="1088" b="0" i="0" u="none" strike="noStrike" kern="0" cap="none" spc="0" normalizeH="0" baseline="0" noProof="0" dirty="0">
                <a:ln>
                  <a:noFill/>
                </a:ln>
                <a:solidFill>
                  <a:schemeClr val="bg1"/>
                </a:solidFill>
                <a:effectLst/>
                <a:uLnTx/>
                <a:uFillTx/>
              </a:endParaRPr>
            </a:p>
          </p:txBody>
        </p:sp>
        <p:sp>
          <p:nvSpPr>
            <p:cNvPr id="22" name="Rectangle 21"/>
            <p:cNvSpPr/>
            <p:nvPr/>
          </p:nvSpPr>
          <p:spPr>
            <a:xfrm>
              <a:off x="0" y="1883659"/>
              <a:ext cx="402167" cy="475488"/>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4597" tIns="24865" rIns="298390"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360" b="0" i="0" u="none" strike="noStrike" kern="0" cap="none" spc="0" normalizeH="0" baseline="0" noProof="0" dirty="0">
                  <a:ln>
                    <a:noFill/>
                  </a:ln>
                  <a:solidFill>
                    <a:schemeClr val="bg1"/>
                  </a:solidFill>
                  <a:effectLst/>
                  <a:uLnTx/>
                  <a:uFillTx/>
                  <a:latin typeface="Segoe MDL2 Assets" panose="050A0102010101010101" pitchFamily="18" charset="0"/>
                </a:rPr>
                <a:t></a:t>
              </a:r>
              <a:endParaRPr kumimoji="0" lang="en-US" sz="1088" b="0" i="0" u="none" strike="noStrike" kern="0" cap="none" spc="0" normalizeH="0" baseline="0" noProof="0" dirty="0">
                <a:ln>
                  <a:noFill/>
                </a:ln>
                <a:solidFill>
                  <a:schemeClr val="bg1"/>
                </a:solidFill>
                <a:effectLst/>
                <a:uLnTx/>
                <a:uFillTx/>
              </a:endParaRPr>
            </a:p>
          </p:txBody>
        </p:sp>
        <p:sp>
          <p:nvSpPr>
            <p:cNvPr id="20" name="Rectangle 19"/>
            <p:cNvSpPr/>
            <p:nvPr/>
          </p:nvSpPr>
          <p:spPr>
            <a:xfrm>
              <a:off x="0" y="2359143"/>
              <a:ext cx="402167" cy="475488"/>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4597" tIns="24865" rIns="298390"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360" b="0" i="0" u="none" strike="noStrike" kern="0" cap="none" spc="0" normalizeH="0" baseline="0" noProof="0" dirty="0">
                  <a:ln>
                    <a:noFill/>
                  </a:ln>
                  <a:solidFill>
                    <a:schemeClr val="bg1"/>
                  </a:solidFill>
                  <a:effectLst/>
                  <a:uLnTx/>
                  <a:uFillTx/>
                  <a:latin typeface="Segoe MDL2 Assets" panose="050A0102010101010101" pitchFamily="18" charset="0"/>
                </a:rPr>
                <a:t></a:t>
              </a:r>
              <a:endParaRPr kumimoji="0" lang="en-US" sz="952" b="0" i="0" u="none" strike="noStrike" kern="0" cap="none" spc="0" normalizeH="0" baseline="0" noProof="0" dirty="0">
                <a:ln>
                  <a:noFill/>
                </a:ln>
                <a:solidFill>
                  <a:schemeClr val="bg1"/>
                </a:solidFill>
                <a:effectLst/>
                <a:uLnTx/>
                <a:uFillTx/>
              </a:endParaRPr>
            </a:p>
          </p:txBody>
        </p:sp>
        <p:sp>
          <p:nvSpPr>
            <p:cNvPr id="13" name="Rectangle 12"/>
            <p:cNvSpPr/>
            <p:nvPr/>
          </p:nvSpPr>
          <p:spPr>
            <a:xfrm rot="10800000">
              <a:off x="81410" y="618825"/>
              <a:ext cx="199502" cy="168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49732" tIns="24865" rIns="49732" bIns="24865" rtlCol="0"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748" b="0" i="0" u="none" strike="noStrike" kern="0" cap="none" spc="0" normalizeH="0" baseline="0" noProof="0" dirty="0">
                  <a:ln>
                    <a:noFill/>
                  </a:ln>
                  <a:solidFill>
                    <a:schemeClr val="bg1"/>
                  </a:solidFill>
                  <a:effectLst/>
                  <a:uLnTx/>
                  <a:uFillTx/>
                  <a:latin typeface="Segoe MDL2 Assets" panose="050A0102010101010101" pitchFamily="18" charset="0"/>
                </a:rPr>
                <a:t></a:t>
              </a:r>
              <a:endParaRPr kumimoji="0" lang="en-US" sz="612" b="0" i="0" u="none" strike="noStrike" kern="0" cap="none" spc="0" normalizeH="0" baseline="0" noProof="0" dirty="0">
                <a:ln>
                  <a:noFill/>
                </a:ln>
                <a:solidFill>
                  <a:schemeClr val="bg1"/>
                </a:solidFill>
                <a:effectLst/>
                <a:uLnTx/>
                <a:uFillTx/>
              </a:endParaRPr>
            </a:p>
          </p:txBody>
        </p:sp>
        <p:sp>
          <p:nvSpPr>
            <p:cNvPr id="17" name="Rectangle 16"/>
            <p:cNvSpPr/>
            <p:nvPr/>
          </p:nvSpPr>
          <p:spPr>
            <a:xfrm>
              <a:off x="0" y="2834625"/>
              <a:ext cx="402167" cy="475488"/>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4597" tIns="24865" rIns="298390"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360" b="0" i="0" u="none" strike="noStrike" kern="0" cap="none" spc="0" normalizeH="0" baseline="0" noProof="0" dirty="0">
                  <a:ln>
                    <a:noFill/>
                  </a:ln>
                  <a:solidFill>
                    <a:schemeClr val="bg1"/>
                  </a:solidFill>
                  <a:effectLst/>
                  <a:uLnTx/>
                  <a:uFillTx/>
                  <a:latin typeface="office365icons" panose="02000503000000000000" pitchFamily="2" charset="0"/>
                </a:rPr>
                <a:t></a:t>
              </a:r>
              <a:endParaRPr kumimoji="0" lang="en-US" sz="1360" b="0" i="0" u="none" strike="noStrike" kern="0" cap="none" spc="0" normalizeH="0" baseline="0" noProof="0" dirty="0">
                <a:ln>
                  <a:noFill/>
                </a:ln>
                <a:solidFill>
                  <a:schemeClr val="bg1"/>
                </a:solidFill>
                <a:effectLst/>
                <a:uLnTx/>
                <a:uFillTx/>
              </a:endParaRPr>
            </a:p>
          </p:txBody>
        </p:sp>
      </p:grpSp>
      <p:grpSp>
        <p:nvGrpSpPr>
          <p:cNvPr id="85" name="Group 84"/>
          <p:cNvGrpSpPr/>
          <p:nvPr/>
        </p:nvGrpSpPr>
        <p:grpSpPr>
          <a:xfrm>
            <a:off x="-396" y="911"/>
            <a:ext cx="12435107" cy="466235"/>
            <a:chOff x="-3176" y="6707666"/>
            <a:chExt cx="18291176" cy="685800"/>
          </a:xfrm>
        </p:grpSpPr>
        <p:grpSp>
          <p:nvGrpSpPr>
            <p:cNvPr id="86" name="Group 40"/>
            <p:cNvGrpSpPr>
              <a:grpSpLocks noChangeAspect="1"/>
            </p:cNvGrpSpPr>
            <p:nvPr/>
          </p:nvGrpSpPr>
          <p:grpSpPr bwMode="auto">
            <a:xfrm>
              <a:off x="-3176" y="6707666"/>
              <a:ext cx="18291176" cy="685800"/>
              <a:chOff x="-2" y="3680"/>
              <a:chExt cx="11522" cy="432"/>
            </a:xfrm>
          </p:grpSpPr>
          <p:sp>
            <p:nvSpPr>
              <p:cNvPr id="88" name="AutoShape 39"/>
              <p:cNvSpPr>
                <a:spLocks noChangeAspect="1" noChangeArrowheads="1" noTextEdit="1"/>
              </p:cNvSpPr>
              <p:nvPr/>
            </p:nvSpPr>
            <p:spPr bwMode="auto">
              <a:xfrm>
                <a:off x="0" y="3686"/>
                <a:ext cx="11519"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89" name="Rectangle 41"/>
              <p:cNvSpPr>
                <a:spLocks noChangeArrowheads="1"/>
              </p:cNvSpPr>
              <p:nvPr/>
            </p:nvSpPr>
            <p:spPr bwMode="auto">
              <a:xfrm>
                <a:off x="-2" y="3682"/>
                <a:ext cx="11522" cy="4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0" name="Rectangle 42"/>
              <p:cNvSpPr>
                <a:spLocks noChangeArrowheads="1"/>
              </p:cNvSpPr>
              <p:nvPr/>
            </p:nvSpPr>
            <p:spPr bwMode="auto">
              <a:xfrm>
                <a:off x="-2" y="3682"/>
                <a:ext cx="11522"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1" name="Rectangle 43"/>
              <p:cNvSpPr>
                <a:spLocks noChangeArrowheads="1"/>
              </p:cNvSpPr>
              <p:nvPr/>
            </p:nvSpPr>
            <p:spPr bwMode="auto">
              <a:xfrm>
                <a:off x="618" y="3766"/>
                <a:ext cx="847"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21581" eaLnBrk="0" fontAlgn="base" latinLnBrk="0" hangingPunct="0">
                  <a:lnSpc>
                    <a:spcPct val="100000"/>
                  </a:lnSpc>
                  <a:spcBef>
                    <a:spcPct val="0"/>
                  </a:spcBef>
                  <a:spcAft>
                    <a:spcPct val="0"/>
                  </a:spcAft>
                  <a:buClrTx/>
                  <a:buSzTx/>
                  <a:buFontTx/>
                  <a:buNone/>
                  <a:tabLst/>
                  <a:defRPr/>
                </a:pPr>
                <a:r>
                  <a:rPr kumimoji="0" lang="en-US" altLang="en-US" sz="1632" b="0" i="0" u="none" strike="noStrike" kern="0" cap="none" spc="0" normalizeH="0" baseline="0" noProof="0" dirty="0">
                    <a:ln>
                      <a:noFill/>
                    </a:ln>
                    <a:solidFill>
                      <a:srgbClr val="FFFFFF"/>
                    </a:solidFill>
                    <a:effectLst/>
                    <a:uLnTx/>
                    <a:uFillTx/>
                    <a:latin typeface="Segoe UI Light" panose="020B0502040204020203" pitchFamily="34" charset="0"/>
                  </a:rPr>
                  <a:t>Office 365</a:t>
                </a:r>
                <a:endParaRPr kumimoji="0" lang="en-US" altLang="en-US" sz="1224" b="0" i="0" u="none" strike="noStrike" kern="0" cap="none" spc="0" normalizeH="0" baseline="0" noProof="0" dirty="0">
                  <a:ln>
                    <a:noFill/>
                  </a:ln>
                  <a:solidFill>
                    <a:schemeClr val="tx1"/>
                  </a:solidFill>
                  <a:effectLst/>
                  <a:uLnTx/>
                  <a:uFillTx/>
                  <a:latin typeface="Arial" panose="020B0604020202020204" pitchFamily="34" charset="0"/>
                </a:endParaRPr>
              </a:p>
            </p:txBody>
          </p:sp>
          <p:sp>
            <p:nvSpPr>
              <p:cNvPr id="92" name="Rectangle 44"/>
              <p:cNvSpPr>
                <a:spLocks noChangeArrowheads="1"/>
              </p:cNvSpPr>
              <p:nvPr/>
            </p:nvSpPr>
            <p:spPr bwMode="auto">
              <a:xfrm>
                <a:off x="11081" y="3684"/>
                <a:ext cx="9"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3" name="Freeform 45"/>
              <p:cNvSpPr>
                <a:spLocks/>
              </p:cNvSpPr>
              <p:nvPr/>
            </p:nvSpPr>
            <p:spPr bwMode="auto">
              <a:xfrm>
                <a:off x="11081"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4" name="Rectangle 46"/>
              <p:cNvSpPr>
                <a:spLocks noChangeArrowheads="1"/>
              </p:cNvSpPr>
              <p:nvPr/>
            </p:nvSpPr>
            <p:spPr bwMode="auto">
              <a:xfrm>
                <a:off x="10660" y="3684"/>
                <a:ext cx="8"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5" name="Freeform 47"/>
              <p:cNvSpPr>
                <a:spLocks/>
              </p:cNvSpPr>
              <p:nvPr/>
            </p:nvSpPr>
            <p:spPr bwMode="auto">
              <a:xfrm>
                <a:off x="10660" y="3684"/>
                <a:ext cx="8" cy="428"/>
              </a:xfrm>
              <a:custGeom>
                <a:avLst/>
                <a:gdLst>
                  <a:gd name="T0" fmla="*/ 0 w 8"/>
                  <a:gd name="T1" fmla="*/ 0 h 428"/>
                  <a:gd name="T2" fmla="*/ 0 w 8"/>
                  <a:gd name="T3" fmla="*/ 428 h 428"/>
                  <a:gd name="T4" fmla="*/ 8 w 8"/>
                  <a:gd name="T5" fmla="*/ 428 h 428"/>
                  <a:gd name="T6" fmla="*/ 8 w 8"/>
                  <a:gd name="T7" fmla="*/ 0 h 428"/>
                </a:gdLst>
                <a:ahLst/>
                <a:cxnLst>
                  <a:cxn ang="0">
                    <a:pos x="T0" y="T1"/>
                  </a:cxn>
                  <a:cxn ang="0">
                    <a:pos x="T2" y="T3"/>
                  </a:cxn>
                  <a:cxn ang="0">
                    <a:pos x="T4" y="T5"/>
                  </a:cxn>
                  <a:cxn ang="0">
                    <a:pos x="T6" y="T7"/>
                  </a:cxn>
                </a:cxnLst>
                <a:rect l="0" t="0" r="r" b="b"/>
                <a:pathLst>
                  <a:path w="8" h="428">
                    <a:moveTo>
                      <a:pt x="0" y="0"/>
                    </a:moveTo>
                    <a:lnTo>
                      <a:pt x="0" y="428"/>
                    </a:lnTo>
                    <a:lnTo>
                      <a:pt x="8" y="42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6" name="Rectangle 48"/>
              <p:cNvSpPr>
                <a:spLocks noChangeArrowheads="1"/>
              </p:cNvSpPr>
              <p:nvPr/>
            </p:nvSpPr>
            <p:spPr bwMode="auto">
              <a:xfrm>
                <a:off x="10238" y="3684"/>
                <a:ext cx="8"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7" name="Freeform 49"/>
              <p:cNvSpPr>
                <a:spLocks/>
              </p:cNvSpPr>
              <p:nvPr/>
            </p:nvSpPr>
            <p:spPr bwMode="auto">
              <a:xfrm>
                <a:off x="10238" y="3684"/>
                <a:ext cx="8" cy="428"/>
              </a:xfrm>
              <a:custGeom>
                <a:avLst/>
                <a:gdLst>
                  <a:gd name="T0" fmla="*/ 0 w 8"/>
                  <a:gd name="T1" fmla="*/ 0 h 428"/>
                  <a:gd name="T2" fmla="*/ 0 w 8"/>
                  <a:gd name="T3" fmla="*/ 428 h 428"/>
                  <a:gd name="T4" fmla="*/ 8 w 8"/>
                  <a:gd name="T5" fmla="*/ 428 h 428"/>
                  <a:gd name="T6" fmla="*/ 8 w 8"/>
                  <a:gd name="T7" fmla="*/ 0 h 428"/>
                </a:gdLst>
                <a:ahLst/>
                <a:cxnLst>
                  <a:cxn ang="0">
                    <a:pos x="T0" y="T1"/>
                  </a:cxn>
                  <a:cxn ang="0">
                    <a:pos x="T2" y="T3"/>
                  </a:cxn>
                  <a:cxn ang="0">
                    <a:pos x="T4" y="T5"/>
                  </a:cxn>
                  <a:cxn ang="0">
                    <a:pos x="T6" y="T7"/>
                  </a:cxn>
                </a:cxnLst>
                <a:rect l="0" t="0" r="r" b="b"/>
                <a:pathLst>
                  <a:path w="8" h="428">
                    <a:moveTo>
                      <a:pt x="0" y="0"/>
                    </a:moveTo>
                    <a:lnTo>
                      <a:pt x="0" y="428"/>
                    </a:lnTo>
                    <a:lnTo>
                      <a:pt x="8" y="42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8" name="Freeform 51"/>
              <p:cNvSpPr>
                <a:spLocks/>
              </p:cNvSpPr>
              <p:nvPr/>
            </p:nvSpPr>
            <p:spPr bwMode="auto">
              <a:xfrm>
                <a:off x="9816"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9" name="Freeform 53"/>
              <p:cNvSpPr>
                <a:spLocks/>
              </p:cNvSpPr>
              <p:nvPr/>
            </p:nvSpPr>
            <p:spPr bwMode="auto">
              <a:xfrm>
                <a:off x="9394"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pic>
            <p:nvPicPr>
              <p:cNvPr id="100" name="Picture 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98" y="3680"/>
                <a:ext cx="422"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Rectangle 55"/>
              <p:cNvSpPr>
                <a:spLocks noChangeArrowheads="1"/>
              </p:cNvSpPr>
              <p:nvPr/>
            </p:nvSpPr>
            <p:spPr bwMode="auto">
              <a:xfrm>
                <a:off x="11090" y="3684"/>
                <a:ext cx="34" cy="428"/>
              </a:xfrm>
              <a:prstGeom prst="rect">
                <a:avLst/>
              </a:prstGeom>
              <a:solidFill>
                <a:srgbClr val="24B2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2" name="Freeform 56"/>
              <p:cNvSpPr>
                <a:spLocks noEditPoints="1"/>
              </p:cNvSpPr>
              <p:nvPr/>
            </p:nvSpPr>
            <p:spPr bwMode="auto">
              <a:xfrm>
                <a:off x="10833" y="3825"/>
                <a:ext cx="97" cy="146"/>
              </a:xfrm>
              <a:custGeom>
                <a:avLst/>
                <a:gdLst>
                  <a:gd name="T0" fmla="*/ 0 w 46"/>
                  <a:gd name="T1" fmla="*/ 23 h 68"/>
                  <a:gd name="T2" fmla="*/ 13 w 46"/>
                  <a:gd name="T3" fmla="*/ 23 h 68"/>
                  <a:gd name="T4" fmla="*/ 13 w 46"/>
                  <a:gd name="T5" fmla="*/ 21 h 68"/>
                  <a:gd name="T6" fmla="*/ 14 w 46"/>
                  <a:gd name="T7" fmla="*/ 19 h 68"/>
                  <a:gd name="T8" fmla="*/ 16 w 46"/>
                  <a:gd name="T9" fmla="*/ 14 h 68"/>
                  <a:gd name="T10" fmla="*/ 20 w 46"/>
                  <a:gd name="T11" fmla="*/ 11 h 68"/>
                  <a:gd name="T12" fmla="*/ 30 w 46"/>
                  <a:gd name="T13" fmla="*/ 15 h 68"/>
                  <a:gd name="T14" fmla="*/ 29 w 46"/>
                  <a:gd name="T15" fmla="*/ 25 h 68"/>
                  <a:gd name="T16" fmla="*/ 24 w 46"/>
                  <a:gd name="T17" fmla="*/ 29 h 68"/>
                  <a:gd name="T18" fmla="*/ 20 w 46"/>
                  <a:gd name="T19" fmla="*/ 34 h 68"/>
                  <a:gd name="T20" fmla="*/ 17 w 46"/>
                  <a:gd name="T21" fmla="*/ 39 h 68"/>
                  <a:gd name="T22" fmla="*/ 16 w 46"/>
                  <a:gd name="T23" fmla="*/ 44 h 68"/>
                  <a:gd name="T24" fmla="*/ 16 w 46"/>
                  <a:gd name="T25" fmla="*/ 48 h 68"/>
                  <a:gd name="T26" fmla="*/ 28 w 46"/>
                  <a:gd name="T27" fmla="*/ 48 h 68"/>
                  <a:gd name="T28" fmla="*/ 28 w 46"/>
                  <a:gd name="T29" fmla="*/ 45 h 68"/>
                  <a:gd name="T30" fmla="*/ 29 w 46"/>
                  <a:gd name="T31" fmla="*/ 42 h 68"/>
                  <a:gd name="T32" fmla="*/ 33 w 46"/>
                  <a:gd name="T33" fmla="*/ 37 h 68"/>
                  <a:gd name="T34" fmla="*/ 38 w 46"/>
                  <a:gd name="T35" fmla="*/ 33 h 68"/>
                  <a:gd name="T36" fmla="*/ 45 w 46"/>
                  <a:gd name="T37" fmla="*/ 23 h 68"/>
                  <a:gd name="T38" fmla="*/ 43 w 46"/>
                  <a:gd name="T39" fmla="*/ 11 h 68"/>
                  <a:gd name="T40" fmla="*/ 33 w 46"/>
                  <a:gd name="T41" fmla="*/ 2 h 68"/>
                  <a:gd name="T42" fmla="*/ 21 w 46"/>
                  <a:gd name="T43" fmla="*/ 0 h 68"/>
                  <a:gd name="T44" fmla="*/ 9 w 46"/>
                  <a:gd name="T45" fmla="*/ 4 h 68"/>
                  <a:gd name="T46" fmla="*/ 1 w 46"/>
                  <a:gd name="T47" fmla="*/ 14 h 68"/>
                  <a:gd name="T48" fmla="*/ 0 w 46"/>
                  <a:gd name="T49" fmla="*/ 23 h 68"/>
                  <a:gd name="T50" fmla="*/ 0 w 46"/>
                  <a:gd name="T51" fmla="*/ 23 h 68"/>
                  <a:gd name="T52" fmla="*/ 28 w 46"/>
                  <a:gd name="T53" fmla="*/ 56 h 68"/>
                  <a:gd name="T54" fmla="*/ 22 w 46"/>
                  <a:gd name="T55" fmla="*/ 54 h 68"/>
                  <a:gd name="T56" fmla="*/ 17 w 46"/>
                  <a:gd name="T57" fmla="*/ 56 h 68"/>
                  <a:gd name="T58" fmla="*/ 15 w 46"/>
                  <a:gd name="T59" fmla="*/ 61 h 68"/>
                  <a:gd name="T60" fmla="*/ 17 w 46"/>
                  <a:gd name="T61" fmla="*/ 66 h 68"/>
                  <a:gd name="T62" fmla="*/ 22 w 46"/>
                  <a:gd name="T63" fmla="*/ 68 h 68"/>
                  <a:gd name="T64" fmla="*/ 28 w 46"/>
                  <a:gd name="T65" fmla="*/ 66 h 68"/>
                  <a:gd name="T66" fmla="*/ 30 w 46"/>
                  <a:gd name="T67" fmla="*/ 61 h 68"/>
                  <a:gd name="T68" fmla="*/ 28 w 46"/>
                  <a:gd name="T69" fmla="*/ 5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8">
                    <a:moveTo>
                      <a:pt x="0" y="23"/>
                    </a:moveTo>
                    <a:cubicBezTo>
                      <a:pt x="13" y="23"/>
                      <a:pt x="13" y="23"/>
                      <a:pt x="13" y="23"/>
                    </a:cubicBezTo>
                    <a:cubicBezTo>
                      <a:pt x="13" y="23"/>
                      <a:pt x="13" y="22"/>
                      <a:pt x="13" y="21"/>
                    </a:cubicBezTo>
                    <a:cubicBezTo>
                      <a:pt x="14" y="19"/>
                      <a:pt x="14" y="19"/>
                      <a:pt x="14" y="19"/>
                    </a:cubicBezTo>
                    <a:cubicBezTo>
                      <a:pt x="14" y="17"/>
                      <a:pt x="15" y="15"/>
                      <a:pt x="16" y="14"/>
                    </a:cubicBezTo>
                    <a:cubicBezTo>
                      <a:pt x="17" y="13"/>
                      <a:pt x="19" y="12"/>
                      <a:pt x="20" y="11"/>
                    </a:cubicBezTo>
                    <a:cubicBezTo>
                      <a:pt x="25" y="11"/>
                      <a:pt x="28" y="12"/>
                      <a:pt x="30" y="15"/>
                    </a:cubicBezTo>
                    <a:cubicBezTo>
                      <a:pt x="31" y="19"/>
                      <a:pt x="31" y="22"/>
                      <a:pt x="29" y="25"/>
                    </a:cubicBezTo>
                    <a:cubicBezTo>
                      <a:pt x="27" y="27"/>
                      <a:pt x="26" y="28"/>
                      <a:pt x="24" y="29"/>
                    </a:cubicBezTo>
                    <a:cubicBezTo>
                      <a:pt x="22" y="31"/>
                      <a:pt x="21" y="32"/>
                      <a:pt x="20" y="34"/>
                    </a:cubicBezTo>
                    <a:cubicBezTo>
                      <a:pt x="18" y="35"/>
                      <a:pt x="18" y="37"/>
                      <a:pt x="17" y="39"/>
                    </a:cubicBezTo>
                    <a:cubicBezTo>
                      <a:pt x="16" y="40"/>
                      <a:pt x="16" y="42"/>
                      <a:pt x="16" y="44"/>
                    </a:cubicBezTo>
                    <a:cubicBezTo>
                      <a:pt x="16" y="48"/>
                      <a:pt x="16" y="48"/>
                      <a:pt x="16" y="48"/>
                    </a:cubicBezTo>
                    <a:cubicBezTo>
                      <a:pt x="28" y="48"/>
                      <a:pt x="28" y="48"/>
                      <a:pt x="28" y="48"/>
                    </a:cubicBezTo>
                    <a:cubicBezTo>
                      <a:pt x="28" y="47"/>
                      <a:pt x="28" y="46"/>
                      <a:pt x="28" y="45"/>
                    </a:cubicBezTo>
                    <a:cubicBezTo>
                      <a:pt x="28" y="44"/>
                      <a:pt x="29" y="43"/>
                      <a:pt x="29" y="42"/>
                    </a:cubicBezTo>
                    <a:cubicBezTo>
                      <a:pt x="30" y="40"/>
                      <a:pt x="31" y="38"/>
                      <a:pt x="33" y="37"/>
                    </a:cubicBezTo>
                    <a:cubicBezTo>
                      <a:pt x="38" y="33"/>
                      <a:pt x="38" y="33"/>
                      <a:pt x="38" y="33"/>
                    </a:cubicBezTo>
                    <a:cubicBezTo>
                      <a:pt x="42" y="30"/>
                      <a:pt x="44" y="27"/>
                      <a:pt x="45" y="23"/>
                    </a:cubicBezTo>
                    <a:cubicBezTo>
                      <a:pt x="46" y="19"/>
                      <a:pt x="45" y="15"/>
                      <a:pt x="43" y="11"/>
                    </a:cubicBezTo>
                    <a:cubicBezTo>
                      <a:pt x="41" y="7"/>
                      <a:pt x="38" y="4"/>
                      <a:pt x="33" y="2"/>
                    </a:cubicBezTo>
                    <a:cubicBezTo>
                      <a:pt x="29" y="1"/>
                      <a:pt x="25" y="0"/>
                      <a:pt x="21" y="0"/>
                    </a:cubicBezTo>
                    <a:cubicBezTo>
                      <a:pt x="16" y="1"/>
                      <a:pt x="12" y="2"/>
                      <a:pt x="9" y="4"/>
                    </a:cubicBezTo>
                    <a:cubicBezTo>
                      <a:pt x="6" y="7"/>
                      <a:pt x="3" y="10"/>
                      <a:pt x="1" y="14"/>
                    </a:cubicBezTo>
                    <a:cubicBezTo>
                      <a:pt x="0" y="17"/>
                      <a:pt x="0" y="20"/>
                      <a:pt x="0" y="23"/>
                    </a:cubicBezTo>
                    <a:cubicBezTo>
                      <a:pt x="0" y="23"/>
                      <a:pt x="0" y="23"/>
                      <a:pt x="0" y="23"/>
                    </a:cubicBezTo>
                    <a:close/>
                    <a:moveTo>
                      <a:pt x="28" y="56"/>
                    </a:moveTo>
                    <a:cubicBezTo>
                      <a:pt x="26" y="55"/>
                      <a:pt x="24" y="54"/>
                      <a:pt x="22" y="54"/>
                    </a:cubicBezTo>
                    <a:cubicBezTo>
                      <a:pt x="20" y="54"/>
                      <a:pt x="19" y="55"/>
                      <a:pt x="17" y="56"/>
                    </a:cubicBezTo>
                    <a:cubicBezTo>
                      <a:pt x="16" y="57"/>
                      <a:pt x="15" y="59"/>
                      <a:pt x="15" y="61"/>
                    </a:cubicBezTo>
                    <a:cubicBezTo>
                      <a:pt x="15" y="63"/>
                      <a:pt x="16" y="65"/>
                      <a:pt x="17" y="66"/>
                    </a:cubicBezTo>
                    <a:cubicBezTo>
                      <a:pt x="19" y="68"/>
                      <a:pt x="20" y="68"/>
                      <a:pt x="22" y="68"/>
                    </a:cubicBezTo>
                    <a:cubicBezTo>
                      <a:pt x="24" y="68"/>
                      <a:pt x="26" y="68"/>
                      <a:pt x="28" y="66"/>
                    </a:cubicBezTo>
                    <a:cubicBezTo>
                      <a:pt x="29" y="65"/>
                      <a:pt x="30" y="63"/>
                      <a:pt x="30" y="61"/>
                    </a:cubicBezTo>
                    <a:cubicBezTo>
                      <a:pt x="30" y="59"/>
                      <a:pt x="29" y="57"/>
                      <a:pt x="28"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3" name="Freeform 57"/>
              <p:cNvSpPr>
                <a:spLocks noEditPoints="1"/>
              </p:cNvSpPr>
              <p:nvPr/>
            </p:nvSpPr>
            <p:spPr bwMode="auto">
              <a:xfrm>
                <a:off x="10390" y="3830"/>
                <a:ext cx="143" cy="145"/>
              </a:xfrm>
              <a:custGeom>
                <a:avLst/>
                <a:gdLst>
                  <a:gd name="T0" fmla="*/ 68 w 68"/>
                  <a:gd name="T1" fmla="*/ 38 h 68"/>
                  <a:gd name="T2" fmla="*/ 66 w 68"/>
                  <a:gd name="T3" fmla="*/ 49 h 68"/>
                  <a:gd name="T4" fmla="*/ 56 w 68"/>
                  <a:gd name="T5" fmla="*/ 48 h 68"/>
                  <a:gd name="T6" fmla="*/ 52 w 68"/>
                  <a:gd name="T7" fmla="*/ 52 h 68"/>
                  <a:gd name="T8" fmla="*/ 56 w 68"/>
                  <a:gd name="T9" fmla="*/ 61 h 68"/>
                  <a:gd name="T10" fmla="*/ 46 w 68"/>
                  <a:gd name="T11" fmla="*/ 67 h 68"/>
                  <a:gd name="T12" fmla="*/ 40 w 68"/>
                  <a:gd name="T13" fmla="*/ 59 h 68"/>
                  <a:gd name="T14" fmla="*/ 34 w 68"/>
                  <a:gd name="T15" fmla="*/ 60 h 68"/>
                  <a:gd name="T16" fmla="*/ 30 w 68"/>
                  <a:gd name="T17" fmla="*/ 68 h 68"/>
                  <a:gd name="T18" fmla="*/ 19 w 68"/>
                  <a:gd name="T19" fmla="*/ 65 h 68"/>
                  <a:gd name="T20" fmla="*/ 20 w 68"/>
                  <a:gd name="T21" fmla="*/ 56 h 68"/>
                  <a:gd name="T22" fmla="*/ 16 w 68"/>
                  <a:gd name="T23" fmla="*/ 52 h 68"/>
                  <a:gd name="T24" fmla="*/ 8 w 68"/>
                  <a:gd name="T25" fmla="*/ 56 h 68"/>
                  <a:gd name="T26" fmla="*/ 2 w 68"/>
                  <a:gd name="T27" fmla="*/ 46 h 68"/>
                  <a:gd name="T28" fmla="*/ 9 w 68"/>
                  <a:gd name="T29" fmla="*/ 40 h 68"/>
                  <a:gd name="T30" fmla="*/ 8 w 68"/>
                  <a:gd name="T31" fmla="*/ 34 h 68"/>
                  <a:gd name="T32" fmla="*/ 0 w 68"/>
                  <a:gd name="T33" fmla="*/ 30 h 68"/>
                  <a:gd name="T34" fmla="*/ 3 w 68"/>
                  <a:gd name="T35" fmla="*/ 19 h 68"/>
                  <a:gd name="T36" fmla="*/ 12 w 68"/>
                  <a:gd name="T37" fmla="*/ 21 h 68"/>
                  <a:gd name="T38" fmla="*/ 16 w 68"/>
                  <a:gd name="T39" fmla="*/ 16 h 68"/>
                  <a:gd name="T40" fmla="*/ 13 w 68"/>
                  <a:gd name="T41" fmla="*/ 7 h 68"/>
                  <a:gd name="T42" fmla="*/ 23 w 68"/>
                  <a:gd name="T43" fmla="*/ 2 h 68"/>
                  <a:gd name="T44" fmla="*/ 29 w 68"/>
                  <a:gd name="T45" fmla="*/ 9 h 68"/>
                  <a:gd name="T46" fmla="*/ 35 w 68"/>
                  <a:gd name="T47" fmla="*/ 8 h 68"/>
                  <a:gd name="T48" fmla="*/ 38 w 68"/>
                  <a:gd name="T49" fmla="*/ 0 h 68"/>
                  <a:gd name="T50" fmla="*/ 49 w 68"/>
                  <a:gd name="T51" fmla="*/ 3 h 68"/>
                  <a:gd name="T52" fmla="*/ 48 w 68"/>
                  <a:gd name="T53" fmla="*/ 13 h 68"/>
                  <a:gd name="T54" fmla="*/ 53 w 68"/>
                  <a:gd name="T55" fmla="*/ 16 h 68"/>
                  <a:gd name="T56" fmla="*/ 61 w 68"/>
                  <a:gd name="T57" fmla="*/ 13 h 68"/>
                  <a:gd name="T58" fmla="*/ 67 w 68"/>
                  <a:gd name="T59" fmla="*/ 23 h 68"/>
                  <a:gd name="T60" fmla="*/ 59 w 68"/>
                  <a:gd name="T61" fmla="*/ 29 h 68"/>
                  <a:gd name="T62" fmla="*/ 60 w 68"/>
                  <a:gd name="T63" fmla="*/ 34 h 68"/>
                  <a:gd name="T64" fmla="*/ 68 w 68"/>
                  <a:gd name="T65" fmla="*/ 38 h 68"/>
                  <a:gd name="T66" fmla="*/ 30 w 68"/>
                  <a:gd name="T67" fmla="*/ 19 h 68"/>
                  <a:gd name="T68" fmla="*/ 20 w 68"/>
                  <a:gd name="T69" fmla="*/ 27 h 68"/>
                  <a:gd name="T70" fmla="*/ 19 w 68"/>
                  <a:gd name="T71" fmla="*/ 39 h 68"/>
                  <a:gd name="T72" fmla="*/ 27 w 68"/>
                  <a:gd name="T73" fmla="*/ 48 h 68"/>
                  <a:gd name="T74" fmla="*/ 39 w 68"/>
                  <a:gd name="T75" fmla="*/ 49 h 68"/>
                  <a:gd name="T76" fmla="*/ 48 w 68"/>
                  <a:gd name="T77" fmla="*/ 42 h 68"/>
                  <a:gd name="T78" fmla="*/ 50 w 68"/>
                  <a:gd name="T79" fmla="*/ 30 h 68"/>
                  <a:gd name="T80" fmla="*/ 42 w 68"/>
                  <a:gd name="T81" fmla="*/ 20 h 68"/>
                  <a:gd name="T82" fmla="*/ 30 w 68"/>
                  <a:gd name="T83" fmla="*/ 19 h 68"/>
                  <a:gd name="T84" fmla="*/ 40 w 68"/>
                  <a:gd name="T85" fmla="*/ 33 h 68"/>
                  <a:gd name="T86" fmla="*/ 37 w 68"/>
                  <a:gd name="T87" fmla="*/ 29 h 68"/>
                  <a:gd name="T88" fmla="*/ 33 w 68"/>
                  <a:gd name="T89" fmla="*/ 29 h 68"/>
                  <a:gd name="T90" fmla="*/ 29 w 68"/>
                  <a:gd name="T91" fmla="*/ 31 h 68"/>
                  <a:gd name="T92" fmla="*/ 29 w 68"/>
                  <a:gd name="T93" fmla="*/ 36 h 68"/>
                  <a:gd name="T94" fmla="*/ 32 w 68"/>
                  <a:gd name="T95" fmla="*/ 39 h 68"/>
                  <a:gd name="T96" fmla="*/ 36 w 68"/>
                  <a:gd name="T97" fmla="*/ 40 h 68"/>
                  <a:gd name="T98" fmla="*/ 40 w 68"/>
                  <a:gd name="T99" fmla="*/ 37 h 68"/>
                  <a:gd name="T100" fmla="*/ 40 w 68"/>
                  <a:gd name="T101"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68">
                    <a:moveTo>
                      <a:pt x="68" y="38"/>
                    </a:moveTo>
                    <a:cubicBezTo>
                      <a:pt x="66" y="49"/>
                      <a:pt x="66" y="49"/>
                      <a:pt x="66" y="49"/>
                    </a:cubicBezTo>
                    <a:cubicBezTo>
                      <a:pt x="56" y="48"/>
                      <a:pt x="56" y="48"/>
                      <a:pt x="56" y="48"/>
                    </a:cubicBezTo>
                    <a:cubicBezTo>
                      <a:pt x="55" y="49"/>
                      <a:pt x="54" y="51"/>
                      <a:pt x="52" y="52"/>
                    </a:cubicBezTo>
                    <a:cubicBezTo>
                      <a:pt x="56" y="61"/>
                      <a:pt x="56" y="61"/>
                      <a:pt x="56" y="61"/>
                    </a:cubicBezTo>
                    <a:cubicBezTo>
                      <a:pt x="46" y="67"/>
                      <a:pt x="46" y="67"/>
                      <a:pt x="46" y="67"/>
                    </a:cubicBezTo>
                    <a:cubicBezTo>
                      <a:pt x="40" y="59"/>
                      <a:pt x="40" y="59"/>
                      <a:pt x="40" y="59"/>
                    </a:cubicBezTo>
                    <a:cubicBezTo>
                      <a:pt x="38" y="60"/>
                      <a:pt x="36" y="60"/>
                      <a:pt x="34" y="60"/>
                    </a:cubicBezTo>
                    <a:cubicBezTo>
                      <a:pt x="30" y="68"/>
                      <a:pt x="30" y="68"/>
                      <a:pt x="30" y="68"/>
                    </a:cubicBezTo>
                    <a:cubicBezTo>
                      <a:pt x="19" y="65"/>
                      <a:pt x="19" y="65"/>
                      <a:pt x="19" y="65"/>
                    </a:cubicBezTo>
                    <a:cubicBezTo>
                      <a:pt x="20" y="56"/>
                      <a:pt x="20" y="56"/>
                      <a:pt x="20" y="56"/>
                    </a:cubicBezTo>
                    <a:cubicBezTo>
                      <a:pt x="19" y="55"/>
                      <a:pt x="17" y="54"/>
                      <a:pt x="16" y="52"/>
                    </a:cubicBezTo>
                    <a:cubicBezTo>
                      <a:pt x="8" y="56"/>
                      <a:pt x="8" y="56"/>
                      <a:pt x="8" y="56"/>
                    </a:cubicBezTo>
                    <a:cubicBezTo>
                      <a:pt x="2" y="46"/>
                      <a:pt x="2" y="46"/>
                      <a:pt x="2" y="46"/>
                    </a:cubicBezTo>
                    <a:cubicBezTo>
                      <a:pt x="9" y="40"/>
                      <a:pt x="9" y="40"/>
                      <a:pt x="9" y="40"/>
                    </a:cubicBezTo>
                    <a:cubicBezTo>
                      <a:pt x="9" y="38"/>
                      <a:pt x="8" y="36"/>
                      <a:pt x="8" y="34"/>
                    </a:cubicBezTo>
                    <a:cubicBezTo>
                      <a:pt x="0" y="30"/>
                      <a:pt x="0" y="30"/>
                      <a:pt x="0" y="30"/>
                    </a:cubicBezTo>
                    <a:cubicBezTo>
                      <a:pt x="3" y="19"/>
                      <a:pt x="3" y="19"/>
                      <a:pt x="3" y="19"/>
                    </a:cubicBezTo>
                    <a:cubicBezTo>
                      <a:pt x="12" y="21"/>
                      <a:pt x="12" y="21"/>
                      <a:pt x="12" y="21"/>
                    </a:cubicBezTo>
                    <a:cubicBezTo>
                      <a:pt x="14" y="19"/>
                      <a:pt x="15" y="17"/>
                      <a:pt x="16" y="16"/>
                    </a:cubicBezTo>
                    <a:cubicBezTo>
                      <a:pt x="13" y="7"/>
                      <a:pt x="13" y="7"/>
                      <a:pt x="13" y="7"/>
                    </a:cubicBezTo>
                    <a:cubicBezTo>
                      <a:pt x="23" y="2"/>
                      <a:pt x="23" y="2"/>
                      <a:pt x="23" y="2"/>
                    </a:cubicBezTo>
                    <a:cubicBezTo>
                      <a:pt x="29" y="9"/>
                      <a:pt x="29" y="9"/>
                      <a:pt x="29" y="9"/>
                    </a:cubicBezTo>
                    <a:cubicBezTo>
                      <a:pt x="31" y="9"/>
                      <a:pt x="33" y="8"/>
                      <a:pt x="35" y="8"/>
                    </a:cubicBezTo>
                    <a:cubicBezTo>
                      <a:pt x="38" y="0"/>
                      <a:pt x="38" y="0"/>
                      <a:pt x="38" y="0"/>
                    </a:cubicBezTo>
                    <a:cubicBezTo>
                      <a:pt x="49" y="3"/>
                      <a:pt x="49" y="3"/>
                      <a:pt x="49" y="3"/>
                    </a:cubicBezTo>
                    <a:cubicBezTo>
                      <a:pt x="48" y="13"/>
                      <a:pt x="48" y="13"/>
                      <a:pt x="48" y="13"/>
                    </a:cubicBezTo>
                    <a:cubicBezTo>
                      <a:pt x="50" y="14"/>
                      <a:pt x="51" y="15"/>
                      <a:pt x="53" y="16"/>
                    </a:cubicBezTo>
                    <a:cubicBezTo>
                      <a:pt x="61" y="13"/>
                      <a:pt x="61" y="13"/>
                      <a:pt x="61" y="13"/>
                    </a:cubicBezTo>
                    <a:cubicBezTo>
                      <a:pt x="67" y="23"/>
                      <a:pt x="67" y="23"/>
                      <a:pt x="67" y="23"/>
                    </a:cubicBezTo>
                    <a:cubicBezTo>
                      <a:pt x="59" y="29"/>
                      <a:pt x="59" y="29"/>
                      <a:pt x="59" y="29"/>
                    </a:cubicBezTo>
                    <a:cubicBezTo>
                      <a:pt x="60" y="30"/>
                      <a:pt x="60" y="32"/>
                      <a:pt x="60" y="34"/>
                    </a:cubicBezTo>
                    <a:cubicBezTo>
                      <a:pt x="68" y="38"/>
                      <a:pt x="68" y="38"/>
                      <a:pt x="68" y="38"/>
                    </a:cubicBezTo>
                    <a:close/>
                    <a:moveTo>
                      <a:pt x="30" y="19"/>
                    </a:moveTo>
                    <a:cubicBezTo>
                      <a:pt x="26" y="20"/>
                      <a:pt x="23" y="23"/>
                      <a:pt x="20" y="27"/>
                    </a:cubicBezTo>
                    <a:cubicBezTo>
                      <a:pt x="18" y="31"/>
                      <a:pt x="18" y="35"/>
                      <a:pt x="19" y="39"/>
                    </a:cubicBezTo>
                    <a:cubicBezTo>
                      <a:pt x="20" y="43"/>
                      <a:pt x="23" y="46"/>
                      <a:pt x="27" y="48"/>
                    </a:cubicBezTo>
                    <a:cubicBezTo>
                      <a:pt x="31" y="50"/>
                      <a:pt x="35" y="51"/>
                      <a:pt x="39" y="49"/>
                    </a:cubicBezTo>
                    <a:cubicBezTo>
                      <a:pt x="43" y="48"/>
                      <a:pt x="46" y="46"/>
                      <a:pt x="48" y="42"/>
                    </a:cubicBezTo>
                    <a:cubicBezTo>
                      <a:pt x="50" y="38"/>
                      <a:pt x="51" y="34"/>
                      <a:pt x="50" y="30"/>
                    </a:cubicBezTo>
                    <a:cubicBezTo>
                      <a:pt x="48" y="26"/>
                      <a:pt x="46" y="22"/>
                      <a:pt x="42" y="20"/>
                    </a:cubicBezTo>
                    <a:cubicBezTo>
                      <a:pt x="38" y="18"/>
                      <a:pt x="34" y="18"/>
                      <a:pt x="30" y="19"/>
                    </a:cubicBezTo>
                    <a:close/>
                    <a:moveTo>
                      <a:pt x="40" y="33"/>
                    </a:moveTo>
                    <a:cubicBezTo>
                      <a:pt x="40" y="31"/>
                      <a:pt x="39" y="30"/>
                      <a:pt x="37" y="29"/>
                    </a:cubicBezTo>
                    <a:cubicBezTo>
                      <a:pt x="36" y="28"/>
                      <a:pt x="34" y="28"/>
                      <a:pt x="33" y="29"/>
                    </a:cubicBezTo>
                    <a:cubicBezTo>
                      <a:pt x="31" y="29"/>
                      <a:pt x="30" y="30"/>
                      <a:pt x="29" y="31"/>
                    </a:cubicBezTo>
                    <a:cubicBezTo>
                      <a:pt x="29" y="33"/>
                      <a:pt x="28" y="34"/>
                      <a:pt x="29" y="36"/>
                    </a:cubicBezTo>
                    <a:cubicBezTo>
                      <a:pt x="29" y="37"/>
                      <a:pt x="30" y="38"/>
                      <a:pt x="32" y="39"/>
                    </a:cubicBezTo>
                    <a:cubicBezTo>
                      <a:pt x="33" y="40"/>
                      <a:pt x="35" y="40"/>
                      <a:pt x="36" y="40"/>
                    </a:cubicBezTo>
                    <a:cubicBezTo>
                      <a:pt x="38" y="39"/>
                      <a:pt x="39" y="38"/>
                      <a:pt x="40" y="37"/>
                    </a:cubicBezTo>
                    <a:cubicBezTo>
                      <a:pt x="40" y="35"/>
                      <a:pt x="40" y="34"/>
                      <a:pt x="4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4" name="Rectangle 62"/>
              <p:cNvSpPr>
                <a:spLocks noChangeArrowheads="1"/>
              </p:cNvSpPr>
              <p:nvPr/>
            </p:nvSpPr>
            <p:spPr bwMode="auto">
              <a:xfrm>
                <a:off x="141" y="3821"/>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5" name="Rectangle 63"/>
              <p:cNvSpPr>
                <a:spLocks noChangeArrowheads="1"/>
              </p:cNvSpPr>
              <p:nvPr/>
            </p:nvSpPr>
            <p:spPr bwMode="auto">
              <a:xfrm>
                <a:off x="192" y="3821"/>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6" name="Rectangle 64"/>
              <p:cNvSpPr>
                <a:spLocks noChangeArrowheads="1"/>
              </p:cNvSpPr>
              <p:nvPr/>
            </p:nvSpPr>
            <p:spPr bwMode="auto">
              <a:xfrm>
                <a:off x="243" y="3821"/>
                <a:ext cx="3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7" name="Rectangle 65"/>
              <p:cNvSpPr>
                <a:spLocks noChangeArrowheads="1"/>
              </p:cNvSpPr>
              <p:nvPr/>
            </p:nvSpPr>
            <p:spPr bwMode="auto">
              <a:xfrm>
                <a:off x="141" y="3872"/>
                <a:ext cx="34"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8" name="Rectangle 66"/>
              <p:cNvSpPr>
                <a:spLocks noChangeArrowheads="1"/>
              </p:cNvSpPr>
              <p:nvPr/>
            </p:nvSpPr>
            <p:spPr bwMode="auto">
              <a:xfrm>
                <a:off x="192" y="3872"/>
                <a:ext cx="34"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9" name="Rectangle 67"/>
              <p:cNvSpPr>
                <a:spLocks noChangeArrowheads="1"/>
              </p:cNvSpPr>
              <p:nvPr/>
            </p:nvSpPr>
            <p:spPr bwMode="auto">
              <a:xfrm>
                <a:off x="243" y="3872"/>
                <a:ext cx="33"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10" name="Rectangle 68"/>
              <p:cNvSpPr>
                <a:spLocks noChangeArrowheads="1"/>
              </p:cNvSpPr>
              <p:nvPr/>
            </p:nvSpPr>
            <p:spPr bwMode="auto">
              <a:xfrm>
                <a:off x="141" y="3924"/>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11" name="Rectangle 69"/>
              <p:cNvSpPr>
                <a:spLocks noChangeArrowheads="1"/>
              </p:cNvSpPr>
              <p:nvPr/>
            </p:nvSpPr>
            <p:spPr bwMode="auto">
              <a:xfrm>
                <a:off x="192" y="3924"/>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12" name="Rectangle 70"/>
              <p:cNvSpPr>
                <a:spLocks noChangeArrowheads="1"/>
              </p:cNvSpPr>
              <p:nvPr/>
            </p:nvSpPr>
            <p:spPr bwMode="auto">
              <a:xfrm>
                <a:off x="243" y="3924"/>
                <a:ext cx="3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13" name="Rectangle 72"/>
              <p:cNvSpPr>
                <a:spLocks noChangeArrowheads="1"/>
              </p:cNvSpPr>
              <p:nvPr/>
            </p:nvSpPr>
            <p:spPr bwMode="auto">
              <a:xfrm>
                <a:off x="1575" y="3706"/>
                <a:ext cx="9" cy="37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14" name="Rectangle 73"/>
              <p:cNvSpPr>
                <a:spLocks noChangeArrowheads="1"/>
              </p:cNvSpPr>
              <p:nvPr/>
            </p:nvSpPr>
            <p:spPr bwMode="auto">
              <a:xfrm>
                <a:off x="1575" y="3706"/>
                <a:ext cx="9"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grpSp>
        <p:sp>
          <p:nvSpPr>
            <p:cNvPr id="87" name="Rectangle 86"/>
            <p:cNvSpPr/>
            <p:nvPr/>
          </p:nvSpPr>
          <p:spPr>
            <a:xfrm>
              <a:off x="2713807" y="6721808"/>
              <a:ext cx="7913869" cy="66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4865" tIns="24865" rIns="24865" bIns="24865"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310790"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dirty="0">
                  <a:ln>
                    <a:noFill/>
                  </a:ln>
                  <a:solidFill>
                    <a:schemeClr val="lt1"/>
                  </a:solidFill>
                  <a:effectLst/>
                  <a:uLnTx/>
                  <a:uFillTx/>
                  <a:latin typeface="+mj-lt"/>
                  <a:ea typeface="+mn-ea"/>
                  <a:cs typeface="+mn-cs"/>
                </a:rPr>
                <a:t>Admin</a:t>
              </a:r>
            </a:p>
          </p:txBody>
        </p:sp>
      </p:grpSp>
      <p:grpSp>
        <p:nvGrpSpPr>
          <p:cNvPr id="283" name="Group 282"/>
          <p:cNvGrpSpPr/>
          <p:nvPr/>
        </p:nvGrpSpPr>
        <p:grpSpPr>
          <a:xfrm>
            <a:off x="1763" y="497"/>
            <a:ext cx="440538" cy="6993533"/>
            <a:chOff x="0" y="0"/>
            <a:chExt cx="648000" cy="10287000"/>
          </a:xfrm>
        </p:grpSpPr>
        <p:pic>
          <p:nvPicPr>
            <p:cNvPr id="284" name="Picture 283"/>
            <p:cNvPicPr>
              <a:picLocks noChangeAspect="1"/>
            </p:cNvPicPr>
            <p:nvPr/>
          </p:nvPicPr>
          <p:blipFill rotWithShape="1">
            <a:blip r:embed="rId3"/>
            <a:srcRect r="4916"/>
            <a:stretch/>
          </p:blipFill>
          <p:spPr>
            <a:xfrm>
              <a:off x="0" y="0"/>
              <a:ext cx="648000" cy="6948000"/>
            </a:xfrm>
            <a:prstGeom prst="rect">
              <a:avLst/>
            </a:prstGeom>
          </p:spPr>
        </p:pic>
        <p:sp>
          <p:nvSpPr>
            <p:cNvPr id="285" name="Rectangle 284"/>
            <p:cNvSpPr/>
            <p:nvPr/>
          </p:nvSpPr>
          <p:spPr>
            <a:xfrm>
              <a:off x="0" y="6948000"/>
              <a:ext cx="648000" cy="3339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sp>
        <p:nvSpPr>
          <p:cNvPr id="206" name="TextBox 205"/>
          <p:cNvSpPr txBox="1"/>
          <p:nvPr/>
        </p:nvSpPr>
        <p:spPr>
          <a:xfrm>
            <a:off x="2749454" y="559596"/>
            <a:ext cx="1776158" cy="307625"/>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36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Define conditions</a:t>
            </a:r>
          </a:p>
        </p:txBody>
      </p:sp>
      <p:sp>
        <p:nvSpPr>
          <p:cNvPr id="176" name="Rectangle 175"/>
          <p:cNvSpPr/>
          <p:nvPr/>
        </p:nvSpPr>
        <p:spPr>
          <a:xfrm>
            <a:off x="433175" y="459975"/>
            <a:ext cx="580504" cy="6536123"/>
          </a:xfrm>
          <a:prstGeom prst="rect">
            <a:avLst/>
          </a:prstGeom>
          <a:solidFill>
            <a:schemeClr val="tx1">
              <a:lumMod val="95000"/>
              <a:lumOff val="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51" name="TextBox 150"/>
          <p:cNvSpPr txBox="1"/>
          <p:nvPr/>
        </p:nvSpPr>
        <p:spPr>
          <a:xfrm>
            <a:off x="2754133" y="1141747"/>
            <a:ext cx="979420" cy="254262"/>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Conditions:</a:t>
            </a:r>
          </a:p>
        </p:txBody>
      </p:sp>
      <p:sp>
        <p:nvSpPr>
          <p:cNvPr id="152" name="TextBox 151"/>
          <p:cNvSpPr txBox="1"/>
          <p:nvPr/>
        </p:nvSpPr>
        <p:spPr>
          <a:xfrm>
            <a:off x="2753255" y="1418694"/>
            <a:ext cx="979420" cy="497668"/>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14000" noProof="0" dirty="0">
                <a:ln>
                  <a:noFill/>
                </a:ln>
                <a:solidFill>
                  <a:srgbClr val="0078D7"/>
                </a:solidFill>
                <a:effectLst/>
                <a:uLnTx/>
                <a:uFillTx/>
                <a:latin typeface="Segoe MDL2 Assets" panose="050A0102010101010101" pitchFamily="18" charset="0"/>
              </a:rPr>
              <a:t>  </a:t>
            </a:r>
            <a:r>
              <a:rPr kumimoji="0" lang="en-US" sz="952" b="0" i="0" u="none" strike="noStrike" kern="0" cap="none" spc="0" normalizeH="0" baseline="0" noProof="0" dirty="0">
                <a:ln>
                  <a:noFill/>
                </a:ln>
                <a:solidFill>
                  <a:srgbClr val="0078D7"/>
                </a:solidFill>
                <a:effectLst/>
                <a:uLnTx/>
                <a:uFillTx/>
              </a:rPr>
              <a:t>Common</a:t>
            </a:r>
          </a:p>
          <a:p>
            <a:pPr marL="0" marR="0" lvl="0" indent="0" defTabSz="621581" eaLnBrk="1" fontAlgn="auto" latinLnBrk="0" hangingPunct="1">
              <a:lnSpc>
                <a:spcPct val="100000"/>
              </a:lnSpc>
              <a:spcBef>
                <a:spcPts val="816"/>
              </a:spcBef>
              <a:spcAft>
                <a:spcPts val="0"/>
              </a:spcAft>
              <a:buClrTx/>
              <a:buSzTx/>
              <a:buFontTx/>
              <a:buNone/>
              <a:tabLst/>
              <a:defRPr/>
            </a:pPr>
            <a:r>
              <a:rPr kumimoji="0" lang="en-US" sz="1224" b="0" i="0" u="none" strike="noStrike" kern="0" cap="none" spc="0" normalizeH="0" baseline="-14000" noProof="0" dirty="0">
                <a:ln>
                  <a:noFill/>
                </a:ln>
                <a:solidFill>
                  <a:srgbClr val="0078D7"/>
                </a:solidFill>
                <a:effectLst/>
                <a:uLnTx/>
                <a:uFillTx/>
                <a:latin typeface="Segoe MDL2 Assets" panose="050A0102010101010101" pitchFamily="18" charset="0"/>
              </a:rPr>
              <a:t>  </a:t>
            </a:r>
            <a:r>
              <a:rPr kumimoji="0" lang="en-US" sz="952" b="0" i="0" u="none" strike="noStrike" kern="0" cap="none" spc="0" normalizeH="0" baseline="0" noProof="0" dirty="0">
                <a:ln>
                  <a:noFill/>
                </a:ln>
                <a:solidFill>
                  <a:srgbClr val="0078D7"/>
                </a:solidFill>
                <a:effectLst/>
                <a:uLnTx/>
                <a:uFillTx/>
              </a:rPr>
              <a:t>Mail</a:t>
            </a:r>
          </a:p>
        </p:txBody>
      </p:sp>
      <p:sp>
        <p:nvSpPr>
          <p:cNvPr id="153" name="Rectangle 152"/>
          <p:cNvSpPr/>
          <p:nvPr/>
        </p:nvSpPr>
        <p:spPr>
          <a:xfrm>
            <a:off x="2763370" y="1909096"/>
            <a:ext cx="1468459" cy="195795"/>
          </a:xfrm>
          <a:prstGeom prst="rect">
            <a:avLst/>
          </a:prstGeom>
          <a:solidFill>
            <a:srgbClr val="F2F2F2"/>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lIns="146846" rtlCol="1"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rPr>
              <a:t>Participant</a:t>
            </a:r>
            <a:endParaRPr kumimoji="0" lang="he-IL"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endParaRPr>
          </a:p>
        </p:txBody>
      </p:sp>
      <p:sp>
        <p:nvSpPr>
          <p:cNvPr id="154" name="Rectangle 153"/>
          <p:cNvSpPr/>
          <p:nvPr/>
        </p:nvSpPr>
        <p:spPr>
          <a:xfrm>
            <a:off x="2763370" y="2204537"/>
            <a:ext cx="1468459" cy="195795"/>
          </a:xfrm>
          <a:prstGeom prst="rect">
            <a:avLst/>
          </a:prstGeom>
          <a:solidFill>
            <a:srgbClr val="F2F2F2"/>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lIns="146846" rtlCol="1"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rPr>
              <a:t>Sender</a:t>
            </a:r>
            <a:endParaRPr kumimoji="0" lang="he-IL"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endParaRPr>
          </a:p>
        </p:txBody>
      </p:sp>
      <p:sp>
        <p:nvSpPr>
          <p:cNvPr id="155" name="Rectangle 154"/>
          <p:cNvSpPr/>
          <p:nvPr/>
        </p:nvSpPr>
        <p:spPr>
          <a:xfrm>
            <a:off x="2763370" y="2497042"/>
            <a:ext cx="1468459" cy="195795"/>
          </a:xfrm>
          <a:prstGeom prst="rect">
            <a:avLst/>
          </a:prstGeom>
          <a:solidFill>
            <a:srgbClr val="F2F2F2"/>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lIns="146846" rtlCol="1"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rPr>
              <a:t>Recipient</a:t>
            </a:r>
            <a:endParaRPr kumimoji="0" lang="he-IL"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endParaRPr>
          </a:p>
        </p:txBody>
      </p:sp>
      <p:sp>
        <p:nvSpPr>
          <p:cNvPr id="159" name="Rectangle 158"/>
          <p:cNvSpPr/>
          <p:nvPr/>
        </p:nvSpPr>
        <p:spPr>
          <a:xfrm>
            <a:off x="2763370" y="2792266"/>
            <a:ext cx="1468459" cy="195795"/>
          </a:xfrm>
          <a:prstGeom prst="rect">
            <a:avLst/>
          </a:prstGeom>
          <a:solidFill>
            <a:srgbClr val="F2F2F2"/>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lIns="146846" rtlCol="1"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rPr>
              <a:t>Sender domain</a:t>
            </a:r>
            <a:endParaRPr kumimoji="0" lang="he-IL"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endParaRPr>
          </a:p>
        </p:txBody>
      </p:sp>
      <p:sp>
        <p:nvSpPr>
          <p:cNvPr id="160" name="Rectangle 159"/>
          <p:cNvSpPr/>
          <p:nvPr/>
        </p:nvSpPr>
        <p:spPr>
          <a:xfrm>
            <a:off x="2763370" y="3087705"/>
            <a:ext cx="1468459" cy="195795"/>
          </a:xfrm>
          <a:prstGeom prst="rect">
            <a:avLst/>
          </a:prstGeom>
          <a:solidFill>
            <a:srgbClr val="F2F2F2"/>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lIns="146846" rtlCol="1"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rPr>
              <a:t>Recipient domain</a:t>
            </a:r>
            <a:endParaRPr kumimoji="0" lang="he-IL"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endParaRPr>
          </a:p>
        </p:txBody>
      </p:sp>
      <p:sp>
        <p:nvSpPr>
          <p:cNvPr id="161" name="Rectangle 160"/>
          <p:cNvSpPr/>
          <p:nvPr/>
        </p:nvSpPr>
        <p:spPr>
          <a:xfrm>
            <a:off x="2763370" y="3380211"/>
            <a:ext cx="1468459" cy="195795"/>
          </a:xfrm>
          <a:prstGeom prst="rect">
            <a:avLst/>
          </a:prstGeom>
          <a:solidFill>
            <a:srgbClr val="F2F2F2"/>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lIns="146846" rtlCol="1"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rPr>
              <a:t>Message Type</a:t>
            </a:r>
          </a:p>
        </p:txBody>
      </p:sp>
      <p:sp>
        <p:nvSpPr>
          <p:cNvPr id="162" name="Rectangle 161"/>
          <p:cNvSpPr/>
          <p:nvPr/>
        </p:nvSpPr>
        <p:spPr>
          <a:xfrm>
            <a:off x="2763370" y="3675651"/>
            <a:ext cx="1468459" cy="195795"/>
          </a:xfrm>
          <a:prstGeom prst="rect">
            <a:avLst/>
          </a:prstGeom>
          <a:solidFill>
            <a:srgbClr val="F2F2F2"/>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lIns="146846" rtlCol="1"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67676"/>
                </a:solidFill>
                <a:effectLst/>
                <a:uLnTx/>
                <a:uFillTx/>
                <a:latin typeface="Segoe UI" panose="020B0502040204020203" pitchFamily="34" charset="0"/>
                <a:cs typeface="Segoe UI" panose="020B0502040204020203" pitchFamily="34" charset="0"/>
              </a:rPr>
              <a:t>Importance</a:t>
            </a:r>
          </a:p>
        </p:txBody>
      </p:sp>
      <p:sp>
        <p:nvSpPr>
          <p:cNvPr id="163" name="TextBox 162"/>
          <p:cNvSpPr txBox="1"/>
          <p:nvPr/>
        </p:nvSpPr>
        <p:spPr>
          <a:xfrm>
            <a:off x="2753255" y="3944984"/>
            <a:ext cx="979420" cy="243603"/>
          </a:xfrm>
          <a:prstGeom prst="rect">
            <a:avLst/>
          </a:prstGeom>
          <a:noFill/>
        </p:spPr>
        <p:txBody>
          <a:bodyPr wrap="square" lIns="0" rtlCol="0">
            <a:spAutoFit/>
          </a:bodyPr>
          <a:lstStyle/>
          <a:p>
            <a:pPr marL="0" marR="0" lvl="0" indent="0" defTabSz="621581" eaLnBrk="1" fontAlgn="auto" latinLnBrk="0" hangingPunct="1">
              <a:lnSpc>
                <a:spcPct val="100000"/>
              </a:lnSpc>
              <a:spcBef>
                <a:spcPts val="816"/>
              </a:spcBef>
              <a:spcAft>
                <a:spcPts val="0"/>
              </a:spcAft>
              <a:buClrTx/>
              <a:buSzTx/>
              <a:buFontTx/>
              <a:buNone/>
              <a:tabLst/>
              <a:defRPr/>
            </a:pPr>
            <a:r>
              <a:rPr kumimoji="0" lang="en-US" sz="1224" b="0" i="0" u="none" strike="noStrike" kern="0" cap="none" spc="0" normalizeH="0" baseline="-14000" noProof="0" dirty="0">
                <a:ln>
                  <a:noFill/>
                </a:ln>
                <a:solidFill>
                  <a:srgbClr val="0078D7"/>
                </a:solidFill>
                <a:effectLst/>
                <a:uLnTx/>
                <a:uFillTx/>
                <a:latin typeface="Segoe MDL2 Assets" panose="050A0102010101010101" pitchFamily="18" charset="0"/>
              </a:rPr>
              <a:t></a:t>
            </a:r>
            <a:r>
              <a:rPr kumimoji="0" lang="en-US" sz="952" b="0" i="0" u="none" strike="noStrike" kern="0" cap="none" spc="0" normalizeH="0" baseline="0" noProof="0" dirty="0">
                <a:ln>
                  <a:noFill/>
                </a:ln>
                <a:solidFill>
                  <a:srgbClr val="0078D7"/>
                </a:solidFill>
                <a:effectLst/>
                <a:uLnTx/>
                <a:uFillTx/>
                <a:latin typeface="Segoe MDL2 Assets" panose="050A0102010101010101" pitchFamily="18" charset="0"/>
              </a:rPr>
              <a:t>  </a:t>
            </a:r>
            <a:r>
              <a:rPr kumimoji="0" lang="en-US" sz="952" b="0" i="0" u="none" strike="noStrike" kern="0" cap="none" spc="0" normalizeH="0" baseline="0" noProof="0" dirty="0">
                <a:ln>
                  <a:noFill/>
                </a:ln>
                <a:solidFill>
                  <a:srgbClr val="0078D7"/>
                </a:solidFill>
                <a:effectLst/>
                <a:uLnTx/>
                <a:uFillTx/>
              </a:rPr>
              <a:t>Sites</a:t>
            </a:r>
          </a:p>
        </p:txBody>
      </p:sp>
      <p:sp>
        <p:nvSpPr>
          <p:cNvPr id="130" name="Rectangle 129"/>
          <p:cNvSpPr/>
          <p:nvPr/>
        </p:nvSpPr>
        <p:spPr>
          <a:xfrm>
            <a:off x="1017152" y="493170"/>
            <a:ext cx="1517407" cy="6536909"/>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graphicFrame>
        <p:nvGraphicFramePr>
          <p:cNvPr id="131" name="Table 130"/>
          <p:cNvGraphicFramePr>
            <a:graphicFrameLocks noGrp="1"/>
          </p:cNvGraphicFramePr>
          <p:nvPr>
            <p:extLst/>
          </p:nvPr>
        </p:nvGraphicFramePr>
        <p:xfrm>
          <a:off x="1010298" y="1092887"/>
          <a:ext cx="1517407" cy="1027920"/>
        </p:xfrm>
        <a:graphic>
          <a:graphicData uri="http://schemas.openxmlformats.org/drawingml/2006/table">
            <a:tbl>
              <a:tblPr>
                <a:tableStyleId>{5C22544A-7EE6-4342-B048-85BDC9FD1C3A}</a:tableStyleId>
              </a:tblPr>
              <a:tblGrid>
                <a:gridCol w="1517407">
                  <a:extLst>
                    <a:ext uri="{9D8B030D-6E8A-4147-A177-3AD203B41FA5}">
                      <a16:colId xmlns:a16="http://schemas.microsoft.com/office/drawing/2014/main" val="397362784"/>
                    </a:ext>
                  </a:extLst>
                </a:gridCol>
              </a:tblGrid>
              <a:tr h="342640">
                <a:tc>
                  <a:txBody>
                    <a:bodyPr/>
                    <a:lstStyle/>
                    <a:p>
                      <a:r>
                        <a:rPr lang="en-US" sz="900" dirty="0">
                          <a:solidFill>
                            <a:schemeClr val="bg1"/>
                          </a:solidFill>
                          <a:latin typeface="Segoe UI" panose="020B0502040204020203" pitchFamily="34" charset="0"/>
                          <a:cs typeface="Segoe UI" panose="020B0502040204020203" pitchFamily="34" charset="0"/>
                        </a:rPr>
                        <a:t>Select locations</a:t>
                      </a:r>
                    </a:p>
                  </a:txBody>
                  <a:tcPr marL="367115" marR="62165" marT="31083" marB="31083"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val="811688368"/>
                  </a:ext>
                </a:extLst>
              </a:tr>
              <a:tr h="342640">
                <a:tc>
                  <a:txBody>
                    <a:bodyPr/>
                    <a:lstStyle/>
                    <a:p>
                      <a:r>
                        <a:rPr lang="en-US" sz="900" dirty="0">
                          <a:solidFill>
                            <a:srgbClr val="505050"/>
                          </a:solidFill>
                          <a:latin typeface="Segoe UI" panose="020B0502040204020203" pitchFamily="34" charset="0"/>
                          <a:cs typeface="Segoe UI" panose="020B0502040204020203" pitchFamily="34" charset="0"/>
                        </a:rPr>
                        <a:t>Define conditions</a:t>
                      </a:r>
                    </a:p>
                  </a:txBody>
                  <a:tcPr marL="367115" marR="62165" marT="31083" marB="31083"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4112984"/>
                  </a:ext>
                </a:extLst>
              </a:tr>
              <a:tr h="342640">
                <a:tc>
                  <a:txBody>
                    <a:bodyPr/>
                    <a:lstStyle/>
                    <a:p>
                      <a:r>
                        <a:rPr lang="en-US" sz="900" dirty="0">
                          <a:solidFill>
                            <a:schemeClr val="bg1"/>
                          </a:solidFill>
                          <a:latin typeface="Segoe UI" panose="020B0502040204020203" pitchFamily="34" charset="0"/>
                          <a:cs typeface="Segoe UI" panose="020B0502040204020203" pitchFamily="34" charset="0"/>
                        </a:rPr>
                        <a:t>Save query (optional)</a:t>
                      </a:r>
                    </a:p>
                  </a:txBody>
                  <a:tcPr marL="367115" marR="62165" marT="31083" marB="31083"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05050"/>
                    </a:solidFill>
                  </a:tcPr>
                </a:tc>
                <a:extLst>
                  <a:ext uri="{0D108BD9-81ED-4DB2-BD59-A6C34878D82A}">
                    <a16:rowId xmlns:a16="http://schemas.microsoft.com/office/drawing/2014/main" val="3639230212"/>
                  </a:ext>
                </a:extLst>
              </a:tr>
            </a:tbl>
          </a:graphicData>
        </a:graphic>
      </p:graphicFrame>
      <p:sp>
        <p:nvSpPr>
          <p:cNvPr id="134" name="TextBox 133"/>
          <p:cNvSpPr txBox="1"/>
          <p:nvPr/>
        </p:nvSpPr>
        <p:spPr>
          <a:xfrm>
            <a:off x="1093173" y="561054"/>
            <a:ext cx="1390576" cy="408075"/>
          </a:xfrm>
          <a:prstGeom prst="rect">
            <a:avLst/>
          </a:prstGeom>
          <a:noFill/>
        </p:spPr>
        <p:txBody>
          <a:bodyPr wrap="square" rtlCol="0">
            <a:spAutoFit/>
          </a:bodyPr>
          <a:lstStyle/>
          <a:p>
            <a:pPr marL="0" marR="0" lvl="0" indent="0" defTabSz="621581" eaLnBrk="1" fontAlgn="auto" latinLnBrk="0" hangingPunct="1">
              <a:lnSpc>
                <a:spcPts val="1224"/>
              </a:lnSpc>
              <a:spcBef>
                <a:spcPts val="0"/>
              </a:spcBef>
              <a:spcAft>
                <a:spcPts val="0"/>
              </a:spcAft>
              <a:buClrTx/>
              <a:buSzTx/>
              <a:buFontTx/>
              <a:buNone/>
              <a:tabLst/>
              <a:defRPr/>
            </a:pPr>
            <a:r>
              <a:rPr kumimoji="0" lang="en-US" sz="884"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Edit query:</a:t>
            </a:r>
          </a:p>
          <a:p>
            <a:pPr marL="0" marR="0" lvl="0" indent="0" defTabSz="621581" eaLnBrk="1" fontAlgn="auto" latinLnBrk="0" hangingPunct="1">
              <a:lnSpc>
                <a:spcPts val="1224"/>
              </a:lnSpc>
              <a:spcBef>
                <a:spcPts val="0"/>
              </a:spcBef>
              <a:spcAft>
                <a:spcPts val="0"/>
              </a:spcAft>
              <a:buClrTx/>
              <a:buSzTx/>
              <a:buFontTx/>
              <a:buNone/>
              <a:tabLst/>
              <a:defRPr/>
            </a:pPr>
            <a:r>
              <a:rPr kumimoji="0" lang="en-US" sz="884" b="0" i="1"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New query*</a:t>
            </a:r>
          </a:p>
        </p:txBody>
      </p:sp>
      <p:sp>
        <p:nvSpPr>
          <p:cNvPr id="142" name="Oval 141"/>
          <p:cNvSpPr/>
          <p:nvPr/>
        </p:nvSpPr>
        <p:spPr>
          <a:xfrm>
            <a:off x="1169090" y="1540445"/>
            <a:ext cx="122372" cy="122372"/>
          </a:xfrm>
          <a:prstGeom prst="ellipse">
            <a:avLst/>
          </a:prstGeom>
          <a:solidFill>
            <a:srgbClr val="949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44" name="Oval 143"/>
          <p:cNvSpPr/>
          <p:nvPr/>
        </p:nvSpPr>
        <p:spPr>
          <a:xfrm>
            <a:off x="1175316" y="1886539"/>
            <a:ext cx="122372" cy="122372"/>
          </a:xfrm>
          <a:prstGeom prst="ellipse">
            <a:avLst/>
          </a:prstGeom>
          <a:solidFill>
            <a:srgbClr val="949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pic>
        <p:nvPicPr>
          <p:cNvPr id="145" name="Picture 144"/>
          <p:cNvPicPr>
            <a:picLocks noChangeAspect="1"/>
          </p:cNvPicPr>
          <p:nvPr/>
        </p:nvPicPr>
        <p:blipFill>
          <a:blip r:embed="rId4"/>
          <a:stretch>
            <a:fillRect/>
          </a:stretch>
        </p:blipFill>
        <p:spPr>
          <a:xfrm>
            <a:off x="1140448" y="1139877"/>
            <a:ext cx="187789" cy="226642"/>
          </a:xfrm>
          <a:prstGeom prst="rect">
            <a:avLst/>
          </a:prstGeom>
        </p:spPr>
      </p:pic>
      <p:grpSp>
        <p:nvGrpSpPr>
          <p:cNvPr id="146" name="Group 145"/>
          <p:cNvGrpSpPr/>
          <p:nvPr/>
        </p:nvGrpSpPr>
        <p:grpSpPr>
          <a:xfrm>
            <a:off x="4972537" y="3181846"/>
            <a:ext cx="7064577" cy="513960"/>
            <a:chOff x="1310039" y="4422417"/>
            <a:chExt cx="10391500" cy="756000"/>
          </a:xfrm>
        </p:grpSpPr>
        <p:sp>
          <p:nvSpPr>
            <p:cNvPr id="156" name="Rectangle 155"/>
            <p:cNvSpPr/>
            <p:nvPr/>
          </p:nvSpPr>
          <p:spPr>
            <a:xfrm>
              <a:off x="1310039" y="4422417"/>
              <a:ext cx="10391500" cy="75600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46846" rtlCol="1" anchor="t"/>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1"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Sender domain</a:t>
              </a: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 </a:t>
              </a: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is any of  </a:t>
              </a:r>
              <a:r>
                <a:rPr kumimoji="0" lang="en-US" sz="952" b="0" i="0" u="none" strike="noStrike" kern="0" cap="none" spc="0" normalizeH="0" baseline="-16000" noProof="0" dirty="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endParaRPr>
            </a:p>
          </p:txBody>
        </p:sp>
        <p:sp>
          <p:nvSpPr>
            <p:cNvPr id="157" name="Rectangle 156"/>
            <p:cNvSpPr/>
            <p:nvPr/>
          </p:nvSpPr>
          <p:spPr>
            <a:xfrm>
              <a:off x="1537099" y="4808443"/>
              <a:ext cx="8928000" cy="288000"/>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8949"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sng"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enron.com</a:t>
              </a: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a:t>
              </a:r>
            </a:p>
          </p:txBody>
        </p:sp>
      </p:grpSp>
      <p:sp>
        <p:nvSpPr>
          <p:cNvPr id="158" name="Multiply 133"/>
          <p:cNvSpPr/>
          <p:nvPr/>
        </p:nvSpPr>
        <p:spPr>
          <a:xfrm>
            <a:off x="11820038" y="3243269"/>
            <a:ext cx="146846" cy="146846"/>
          </a:xfrm>
          <a:prstGeom prst="mathMultiply">
            <a:avLst>
              <a:gd name="adj1" fmla="val 5148"/>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sysClr val="windowText" lastClr="000000"/>
              </a:solidFill>
              <a:effectLst/>
              <a:uLnTx/>
              <a:uFillTx/>
            </a:endParaRPr>
          </a:p>
        </p:txBody>
      </p:sp>
      <p:sp>
        <p:nvSpPr>
          <p:cNvPr id="168" name="Rectangle 167"/>
          <p:cNvSpPr/>
          <p:nvPr/>
        </p:nvSpPr>
        <p:spPr>
          <a:xfrm>
            <a:off x="11452006" y="3450478"/>
            <a:ext cx="621595" cy="232943"/>
          </a:xfrm>
          <a:prstGeom prst="rect">
            <a:avLst/>
          </a:prstGeom>
        </p:spPr>
        <p:txBody>
          <a:bodyPr wrap="none">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More  </a:t>
            </a:r>
            <a:r>
              <a:rPr kumimoji="0" lang="en-US" sz="748" b="0" i="0" u="none" strike="noStrike" kern="0" cap="none" spc="0" normalizeH="0" baseline="0" noProof="0" dirty="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ysClr val="windowText" lastClr="000000"/>
              </a:solidFill>
              <a:effectLst/>
              <a:uLnTx/>
              <a:uFillTx/>
            </a:endParaRPr>
          </a:p>
        </p:txBody>
      </p:sp>
      <p:sp>
        <p:nvSpPr>
          <p:cNvPr id="177" name="Rectangle 176"/>
          <p:cNvSpPr/>
          <p:nvPr/>
        </p:nvSpPr>
        <p:spPr>
          <a:xfrm>
            <a:off x="4720410" y="2871310"/>
            <a:ext cx="1223716" cy="293692"/>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48949"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And  </a:t>
            </a:r>
            <a:r>
              <a:rPr kumimoji="0" lang="en-US" sz="748" b="0" i="0" u="none" strike="noStrike" kern="0" cap="none" spc="0" normalizeH="0" baseline="0" noProof="0" dirty="0">
                <a:ln>
                  <a:noFill/>
                </a:ln>
                <a:solidFill>
                  <a:srgbClr val="0078D7"/>
                </a:solidFill>
                <a:effectLst/>
                <a:uLnTx/>
                <a:uFillTx/>
                <a:latin typeface="Segoe MDL2 Assets" panose="050A0102010101010101" pitchFamily="18" charset="0"/>
              </a:rPr>
              <a:t></a:t>
            </a:r>
            <a:r>
              <a:rPr kumimoji="0" lang="en-US" sz="884" b="0" i="1" u="none" strike="noStrike" kern="0" cap="none" spc="0" normalizeH="0" baseline="0" noProof="0" dirty="0">
                <a:ln>
                  <a:noFill/>
                </a:ln>
                <a:solidFill>
                  <a:srgbClr val="9D9D9D"/>
                </a:solidFill>
                <a:effectLst/>
                <a:uLnTx/>
                <a:uFillTx/>
                <a:latin typeface="Segoe UI" panose="020B0502040204020203" pitchFamily="34" charset="0"/>
                <a:cs typeface="Segoe UI" panose="020B0502040204020203" pitchFamily="34" charset="0"/>
              </a:rPr>
              <a:t> </a:t>
            </a:r>
          </a:p>
        </p:txBody>
      </p:sp>
      <p:grpSp>
        <p:nvGrpSpPr>
          <p:cNvPr id="4" name="Group 3"/>
          <p:cNvGrpSpPr/>
          <p:nvPr/>
        </p:nvGrpSpPr>
        <p:grpSpPr>
          <a:xfrm>
            <a:off x="2814005" y="1945796"/>
            <a:ext cx="57382" cy="122055"/>
            <a:chOff x="5111972" y="2808000"/>
            <a:chExt cx="84405" cy="179536"/>
          </a:xfrm>
        </p:grpSpPr>
        <p:sp>
          <p:nvSpPr>
            <p:cNvPr id="3" name="Rectangle 2"/>
            <p:cNvSpPr/>
            <p:nvPr/>
          </p:nvSpPr>
          <p:spPr>
            <a:xfrm>
              <a:off x="5111972"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78" name="Rectangle 177"/>
            <p:cNvSpPr/>
            <p:nvPr/>
          </p:nvSpPr>
          <p:spPr>
            <a:xfrm>
              <a:off x="5167577"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79" name="Rectangle 178"/>
            <p:cNvSpPr/>
            <p:nvPr/>
          </p:nvSpPr>
          <p:spPr>
            <a:xfrm>
              <a:off x="5111972"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80" name="Rectangle 179"/>
            <p:cNvSpPr/>
            <p:nvPr/>
          </p:nvSpPr>
          <p:spPr>
            <a:xfrm>
              <a:off x="5167577"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81" name="Rectangle 180"/>
            <p:cNvSpPr/>
            <p:nvPr/>
          </p:nvSpPr>
          <p:spPr>
            <a:xfrm>
              <a:off x="5111972"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82" name="Rectangle 181"/>
            <p:cNvSpPr/>
            <p:nvPr/>
          </p:nvSpPr>
          <p:spPr>
            <a:xfrm>
              <a:off x="5167577"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83" name="Rectangle 182"/>
            <p:cNvSpPr/>
            <p:nvPr/>
          </p:nvSpPr>
          <p:spPr>
            <a:xfrm>
              <a:off x="5111972"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84" name="Rectangle 183"/>
            <p:cNvSpPr/>
            <p:nvPr/>
          </p:nvSpPr>
          <p:spPr>
            <a:xfrm>
              <a:off x="5167577"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nvGrpSpPr>
          <p:cNvPr id="185" name="Group 184"/>
          <p:cNvGrpSpPr/>
          <p:nvPr/>
        </p:nvGrpSpPr>
        <p:grpSpPr>
          <a:xfrm>
            <a:off x="2814005" y="2244056"/>
            <a:ext cx="57382" cy="122055"/>
            <a:chOff x="5111972" y="2808000"/>
            <a:chExt cx="84405" cy="179536"/>
          </a:xfrm>
        </p:grpSpPr>
        <p:sp>
          <p:nvSpPr>
            <p:cNvPr id="186" name="Rectangle 185"/>
            <p:cNvSpPr/>
            <p:nvPr/>
          </p:nvSpPr>
          <p:spPr>
            <a:xfrm>
              <a:off x="5111972"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87" name="Rectangle 186"/>
            <p:cNvSpPr/>
            <p:nvPr/>
          </p:nvSpPr>
          <p:spPr>
            <a:xfrm>
              <a:off x="5167577"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88" name="Rectangle 187"/>
            <p:cNvSpPr/>
            <p:nvPr/>
          </p:nvSpPr>
          <p:spPr>
            <a:xfrm>
              <a:off x="5111972"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89" name="Rectangle 188"/>
            <p:cNvSpPr/>
            <p:nvPr/>
          </p:nvSpPr>
          <p:spPr>
            <a:xfrm>
              <a:off x="5167577"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90" name="Rectangle 189"/>
            <p:cNvSpPr/>
            <p:nvPr/>
          </p:nvSpPr>
          <p:spPr>
            <a:xfrm>
              <a:off x="5111972"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91" name="Rectangle 190"/>
            <p:cNvSpPr/>
            <p:nvPr/>
          </p:nvSpPr>
          <p:spPr>
            <a:xfrm>
              <a:off x="5167577"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92" name="Rectangle 191"/>
            <p:cNvSpPr/>
            <p:nvPr/>
          </p:nvSpPr>
          <p:spPr>
            <a:xfrm>
              <a:off x="5111972"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93" name="Rectangle 192"/>
            <p:cNvSpPr/>
            <p:nvPr/>
          </p:nvSpPr>
          <p:spPr>
            <a:xfrm>
              <a:off x="5167577"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nvGrpSpPr>
          <p:cNvPr id="194" name="Group 193"/>
          <p:cNvGrpSpPr/>
          <p:nvPr/>
        </p:nvGrpSpPr>
        <p:grpSpPr>
          <a:xfrm>
            <a:off x="2814005" y="2534908"/>
            <a:ext cx="57382" cy="122055"/>
            <a:chOff x="5111972" y="2808000"/>
            <a:chExt cx="84405" cy="179536"/>
          </a:xfrm>
        </p:grpSpPr>
        <p:sp>
          <p:nvSpPr>
            <p:cNvPr id="195" name="Rectangle 194"/>
            <p:cNvSpPr/>
            <p:nvPr/>
          </p:nvSpPr>
          <p:spPr>
            <a:xfrm>
              <a:off x="5111972"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96" name="Rectangle 195"/>
            <p:cNvSpPr/>
            <p:nvPr/>
          </p:nvSpPr>
          <p:spPr>
            <a:xfrm>
              <a:off x="5167577"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97" name="Rectangle 196"/>
            <p:cNvSpPr/>
            <p:nvPr/>
          </p:nvSpPr>
          <p:spPr>
            <a:xfrm>
              <a:off x="5111972"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98" name="Rectangle 197"/>
            <p:cNvSpPr/>
            <p:nvPr/>
          </p:nvSpPr>
          <p:spPr>
            <a:xfrm>
              <a:off x="5167577"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99" name="Rectangle 198"/>
            <p:cNvSpPr/>
            <p:nvPr/>
          </p:nvSpPr>
          <p:spPr>
            <a:xfrm>
              <a:off x="5111972"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00" name="Rectangle 199"/>
            <p:cNvSpPr/>
            <p:nvPr/>
          </p:nvSpPr>
          <p:spPr>
            <a:xfrm>
              <a:off x="5167577"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01" name="Rectangle 200"/>
            <p:cNvSpPr/>
            <p:nvPr/>
          </p:nvSpPr>
          <p:spPr>
            <a:xfrm>
              <a:off x="5111972"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02" name="Rectangle 201"/>
            <p:cNvSpPr/>
            <p:nvPr/>
          </p:nvSpPr>
          <p:spPr>
            <a:xfrm>
              <a:off x="5167577"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nvGrpSpPr>
          <p:cNvPr id="213" name="Group 212"/>
          <p:cNvGrpSpPr/>
          <p:nvPr/>
        </p:nvGrpSpPr>
        <p:grpSpPr>
          <a:xfrm>
            <a:off x="2814005" y="2830219"/>
            <a:ext cx="57382" cy="122055"/>
            <a:chOff x="5111972" y="2808000"/>
            <a:chExt cx="84405" cy="179536"/>
          </a:xfrm>
        </p:grpSpPr>
        <p:sp>
          <p:nvSpPr>
            <p:cNvPr id="214" name="Rectangle 213"/>
            <p:cNvSpPr/>
            <p:nvPr/>
          </p:nvSpPr>
          <p:spPr>
            <a:xfrm>
              <a:off x="5111972"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15" name="Rectangle 214"/>
            <p:cNvSpPr/>
            <p:nvPr/>
          </p:nvSpPr>
          <p:spPr>
            <a:xfrm>
              <a:off x="5167577"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16" name="Rectangle 215"/>
            <p:cNvSpPr/>
            <p:nvPr/>
          </p:nvSpPr>
          <p:spPr>
            <a:xfrm>
              <a:off x="5111972"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17" name="Rectangle 216"/>
            <p:cNvSpPr/>
            <p:nvPr/>
          </p:nvSpPr>
          <p:spPr>
            <a:xfrm>
              <a:off x="5167577"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18" name="Rectangle 217"/>
            <p:cNvSpPr/>
            <p:nvPr/>
          </p:nvSpPr>
          <p:spPr>
            <a:xfrm>
              <a:off x="5111972"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19" name="Rectangle 218"/>
            <p:cNvSpPr/>
            <p:nvPr/>
          </p:nvSpPr>
          <p:spPr>
            <a:xfrm>
              <a:off x="5167577"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20" name="Rectangle 219"/>
            <p:cNvSpPr/>
            <p:nvPr/>
          </p:nvSpPr>
          <p:spPr>
            <a:xfrm>
              <a:off x="5111972"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21" name="Rectangle 220"/>
            <p:cNvSpPr/>
            <p:nvPr/>
          </p:nvSpPr>
          <p:spPr>
            <a:xfrm>
              <a:off x="5167577"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nvGrpSpPr>
          <p:cNvPr id="222" name="Group 221"/>
          <p:cNvGrpSpPr/>
          <p:nvPr/>
        </p:nvGrpSpPr>
        <p:grpSpPr>
          <a:xfrm>
            <a:off x="2814005" y="3127183"/>
            <a:ext cx="57382" cy="122055"/>
            <a:chOff x="5111972" y="2808000"/>
            <a:chExt cx="84405" cy="179536"/>
          </a:xfrm>
        </p:grpSpPr>
        <p:sp>
          <p:nvSpPr>
            <p:cNvPr id="223" name="Rectangle 222"/>
            <p:cNvSpPr/>
            <p:nvPr/>
          </p:nvSpPr>
          <p:spPr>
            <a:xfrm>
              <a:off x="5111972"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24" name="Rectangle 223"/>
            <p:cNvSpPr/>
            <p:nvPr/>
          </p:nvSpPr>
          <p:spPr>
            <a:xfrm>
              <a:off x="5167577"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25" name="Rectangle 224"/>
            <p:cNvSpPr/>
            <p:nvPr/>
          </p:nvSpPr>
          <p:spPr>
            <a:xfrm>
              <a:off x="5111972"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26" name="Rectangle 225"/>
            <p:cNvSpPr/>
            <p:nvPr/>
          </p:nvSpPr>
          <p:spPr>
            <a:xfrm>
              <a:off x="5167577"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27" name="Rectangle 226"/>
            <p:cNvSpPr/>
            <p:nvPr/>
          </p:nvSpPr>
          <p:spPr>
            <a:xfrm>
              <a:off x="5111972"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28" name="Rectangle 227"/>
            <p:cNvSpPr/>
            <p:nvPr/>
          </p:nvSpPr>
          <p:spPr>
            <a:xfrm>
              <a:off x="5167577"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29" name="Rectangle 228"/>
            <p:cNvSpPr/>
            <p:nvPr/>
          </p:nvSpPr>
          <p:spPr>
            <a:xfrm>
              <a:off x="5111972"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30" name="Rectangle 229"/>
            <p:cNvSpPr/>
            <p:nvPr/>
          </p:nvSpPr>
          <p:spPr>
            <a:xfrm>
              <a:off x="5167577"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nvGrpSpPr>
          <p:cNvPr id="231" name="Group 230"/>
          <p:cNvGrpSpPr/>
          <p:nvPr/>
        </p:nvGrpSpPr>
        <p:grpSpPr>
          <a:xfrm>
            <a:off x="2814005" y="3418036"/>
            <a:ext cx="57382" cy="122055"/>
            <a:chOff x="5111972" y="2808000"/>
            <a:chExt cx="84405" cy="179536"/>
          </a:xfrm>
        </p:grpSpPr>
        <p:sp>
          <p:nvSpPr>
            <p:cNvPr id="232" name="Rectangle 231"/>
            <p:cNvSpPr/>
            <p:nvPr/>
          </p:nvSpPr>
          <p:spPr>
            <a:xfrm>
              <a:off x="5111972"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33" name="Rectangle 232"/>
            <p:cNvSpPr/>
            <p:nvPr/>
          </p:nvSpPr>
          <p:spPr>
            <a:xfrm>
              <a:off x="5167577"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34" name="Rectangle 233"/>
            <p:cNvSpPr/>
            <p:nvPr/>
          </p:nvSpPr>
          <p:spPr>
            <a:xfrm>
              <a:off x="5111972"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35" name="Rectangle 234"/>
            <p:cNvSpPr/>
            <p:nvPr/>
          </p:nvSpPr>
          <p:spPr>
            <a:xfrm>
              <a:off x="5167577"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36" name="Rectangle 235"/>
            <p:cNvSpPr/>
            <p:nvPr/>
          </p:nvSpPr>
          <p:spPr>
            <a:xfrm>
              <a:off x="5111972"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37" name="Rectangle 236"/>
            <p:cNvSpPr/>
            <p:nvPr/>
          </p:nvSpPr>
          <p:spPr>
            <a:xfrm>
              <a:off x="5167577"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38" name="Rectangle 237"/>
            <p:cNvSpPr/>
            <p:nvPr/>
          </p:nvSpPr>
          <p:spPr>
            <a:xfrm>
              <a:off x="5111972"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39" name="Rectangle 238"/>
            <p:cNvSpPr/>
            <p:nvPr/>
          </p:nvSpPr>
          <p:spPr>
            <a:xfrm>
              <a:off x="5167577"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nvGrpSpPr>
          <p:cNvPr id="240" name="Group 239"/>
          <p:cNvGrpSpPr/>
          <p:nvPr/>
        </p:nvGrpSpPr>
        <p:grpSpPr>
          <a:xfrm>
            <a:off x="2814005" y="3713798"/>
            <a:ext cx="57382" cy="122055"/>
            <a:chOff x="5111972" y="2808000"/>
            <a:chExt cx="84405" cy="179536"/>
          </a:xfrm>
        </p:grpSpPr>
        <p:sp>
          <p:nvSpPr>
            <p:cNvPr id="241" name="Rectangle 240"/>
            <p:cNvSpPr/>
            <p:nvPr/>
          </p:nvSpPr>
          <p:spPr>
            <a:xfrm>
              <a:off x="5111972"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42" name="Rectangle 241"/>
            <p:cNvSpPr/>
            <p:nvPr/>
          </p:nvSpPr>
          <p:spPr>
            <a:xfrm>
              <a:off x="5167577" y="280800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43" name="Rectangle 242"/>
            <p:cNvSpPr/>
            <p:nvPr/>
          </p:nvSpPr>
          <p:spPr>
            <a:xfrm>
              <a:off x="5111972"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44" name="Rectangle 243"/>
            <p:cNvSpPr/>
            <p:nvPr/>
          </p:nvSpPr>
          <p:spPr>
            <a:xfrm>
              <a:off x="5167577" y="28579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45" name="Rectangle 244"/>
            <p:cNvSpPr/>
            <p:nvPr/>
          </p:nvSpPr>
          <p:spPr>
            <a:xfrm>
              <a:off x="5111972"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46" name="Rectangle 245"/>
            <p:cNvSpPr/>
            <p:nvPr/>
          </p:nvSpPr>
          <p:spPr>
            <a:xfrm>
              <a:off x="5167577" y="29083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47" name="Rectangle 246"/>
            <p:cNvSpPr/>
            <p:nvPr/>
          </p:nvSpPr>
          <p:spPr>
            <a:xfrm>
              <a:off x="5111972"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48" name="Rectangle 247"/>
            <p:cNvSpPr/>
            <p:nvPr/>
          </p:nvSpPr>
          <p:spPr>
            <a:xfrm>
              <a:off x="5167577" y="2958736"/>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nvGrpSpPr>
          <p:cNvPr id="310" name="Group 309"/>
          <p:cNvGrpSpPr/>
          <p:nvPr/>
        </p:nvGrpSpPr>
        <p:grpSpPr>
          <a:xfrm>
            <a:off x="5018423" y="3221354"/>
            <a:ext cx="57400" cy="431788"/>
            <a:chOff x="7039931" y="1420175"/>
            <a:chExt cx="84432" cy="635129"/>
          </a:xfrm>
        </p:grpSpPr>
        <p:sp>
          <p:nvSpPr>
            <p:cNvPr id="311" name="Rectangle 310"/>
            <p:cNvSpPr/>
            <p:nvPr/>
          </p:nvSpPr>
          <p:spPr>
            <a:xfrm>
              <a:off x="7039958" y="142017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2" name="Rectangle 311"/>
            <p:cNvSpPr/>
            <p:nvPr/>
          </p:nvSpPr>
          <p:spPr>
            <a:xfrm>
              <a:off x="7095563" y="142017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3" name="Rectangle 312"/>
            <p:cNvSpPr/>
            <p:nvPr/>
          </p:nvSpPr>
          <p:spPr>
            <a:xfrm>
              <a:off x="7039958" y="14701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4" name="Rectangle 313"/>
            <p:cNvSpPr/>
            <p:nvPr/>
          </p:nvSpPr>
          <p:spPr>
            <a:xfrm>
              <a:off x="7095563" y="14701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5" name="Rectangle 314"/>
            <p:cNvSpPr/>
            <p:nvPr/>
          </p:nvSpPr>
          <p:spPr>
            <a:xfrm>
              <a:off x="7039958" y="15205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6" name="Rectangle 315"/>
            <p:cNvSpPr/>
            <p:nvPr/>
          </p:nvSpPr>
          <p:spPr>
            <a:xfrm>
              <a:off x="7095563" y="15205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7" name="Rectangle 316"/>
            <p:cNvSpPr/>
            <p:nvPr/>
          </p:nvSpPr>
          <p:spPr>
            <a:xfrm>
              <a:off x="7039958" y="15709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8" name="Rectangle 317"/>
            <p:cNvSpPr/>
            <p:nvPr/>
          </p:nvSpPr>
          <p:spPr>
            <a:xfrm>
              <a:off x="7095563" y="15709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9" name="Rectangle 318"/>
            <p:cNvSpPr/>
            <p:nvPr/>
          </p:nvSpPr>
          <p:spPr>
            <a:xfrm>
              <a:off x="7039931" y="162509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20" name="Rectangle 319"/>
            <p:cNvSpPr/>
            <p:nvPr/>
          </p:nvSpPr>
          <p:spPr>
            <a:xfrm>
              <a:off x="7095536" y="162509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21" name="Rectangle 320"/>
            <p:cNvSpPr/>
            <p:nvPr/>
          </p:nvSpPr>
          <p:spPr>
            <a:xfrm>
              <a:off x="7039931" y="16750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22" name="Rectangle 321"/>
            <p:cNvSpPr/>
            <p:nvPr/>
          </p:nvSpPr>
          <p:spPr>
            <a:xfrm>
              <a:off x="7095536" y="16750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23" name="Rectangle 322"/>
            <p:cNvSpPr/>
            <p:nvPr/>
          </p:nvSpPr>
          <p:spPr>
            <a:xfrm>
              <a:off x="7039931" y="17254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24" name="Rectangle 323"/>
            <p:cNvSpPr/>
            <p:nvPr/>
          </p:nvSpPr>
          <p:spPr>
            <a:xfrm>
              <a:off x="7095536" y="17254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25" name="Rectangle 324"/>
            <p:cNvSpPr/>
            <p:nvPr/>
          </p:nvSpPr>
          <p:spPr>
            <a:xfrm>
              <a:off x="7039931" y="17758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26" name="Rectangle 325"/>
            <p:cNvSpPr/>
            <p:nvPr/>
          </p:nvSpPr>
          <p:spPr>
            <a:xfrm>
              <a:off x="7095536" y="17758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27" name="Rectangle 326"/>
            <p:cNvSpPr/>
            <p:nvPr/>
          </p:nvSpPr>
          <p:spPr>
            <a:xfrm>
              <a:off x="7039931" y="1825979"/>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28" name="Rectangle 327"/>
            <p:cNvSpPr/>
            <p:nvPr/>
          </p:nvSpPr>
          <p:spPr>
            <a:xfrm>
              <a:off x="7095536" y="1825979"/>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29" name="Rectangle 328"/>
            <p:cNvSpPr/>
            <p:nvPr/>
          </p:nvSpPr>
          <p:spPr>
            <a:xfrm>
              <a:off x="7039931" y="18759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30" name="Rectangle 329"/>
            <p:cNvSpPr/>
            <p:nvPr/>
          </p:nvSpPr>
          <p:spPr>
            <a:xfrm>
              <a:off x="7095536" y="18759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31" name="Rectangle 330"/>
            <p:cNvSpPr/>
            <p:nvPr/>
          </p:nvSpPr>
          <p:spPr>
            <a:xfrm>
              <a:off x="7039931" y="19263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32" name="Rectangle 331"/>
            <p:cNvSpPr/>
            <p:nvPr/>
          </p:nvSpPr>
          <p:spPr>
            <a:xfrm>
              <a:off x="7095536" y="19263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33" name="Rectangle 332"/>
            <p:cNvSpPr/>
            <p:nvPr/>
          </p:nvSpPr>
          <p:spPr>
            <a:xfrm>
              <a:off x="7039931" y="19767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34" name="Rectangle 333"/>
            <p:cNvSpPr/>
            <p:nvPr/>
          </p:nvSpPr>
          <p:spPr>
            <a:xfrm>
              <a:off x="7095536" y="19767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36" name="Rectangle 335"/>
            <p:cNvSpPr/>
            <p:nvPr/>
          </p:nvSpPr>
          <p:spPr>
            <a:xfrm>
              <a:off x="7039931" y="202650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37" name="Rectangle 336"/>
            <p:cNvSpPr/>
            <p:nvPr/>
          </p:nvSpPr>
          <p:spPr>
            <a:xfrm>
              <a:off x="7095536" y="202650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sp>
        <p:nvSpPr>
          <p:cNvPr id="384" name="TextBox 383"/>
          <p:cNvSpPr txBox="1"/>
          <p:nvPr/>
        </p:nvSpPr>
        <p:spPr>
          <a:xfrm>
            <a:off x="11232887" y="3427980"/>
            <a:ext cx="330581" cy="264922"/>
          </a:xfrm>
          <a:prstGeom prst="rect">
            <a:avLst/>
          </a:prstGeom>
          <a:noFill/>
        </p:spPr>
        <p:txBody>
          <a:bodyPr wrap="none"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088" b="0" i="0" u="none" strike="noStrike" kern="0" cap="none" spc="0" normalizeH="0" baseline="0" noProof="0" dirty="0">
                <a:ln>
                  <a:noFill/>
                </a:ln>
                <a:solidFill>
                  <a:srgbClr val="505050"/>
                </a:solidFill>
                <a:effectLst/>
                <a:uLnTx/>
                <a:uFillTx/>
                <a:latin typeface="Segoe MDL2 Assets" panose="050A0102010101010101" pitchFamily="18" charset="0"/>
              </a:rPr>
              <a:t></a:t>
            </a:r>
          </a:p>
        </p:txBody>
      </p:sp>
      <p:sp>
        <p:nvSpPr>
          <p:cNvPr id="279" name="Rectangle 278"/>
          <p:cNvSpPr/>
          <p:nvPr/>
        </p:nvSpPr>
        <p:spPr>
          <a:xfrm>
            <a:off x="3595678" y="6535196"/>
            <a:ext cx="783178" cy="220268"/>
          </a:xfrm>
          <a:prstGeom prst="rect">
            <a:avLst/>
          </a:prstGeom>
          <a:solidFill>
            <a:srgbClr val="0078D7"/>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Next</a:t>
            </a:r>
          </a:p>
        </p:txBody>
      </p:sp>
      <p:sp>
        <p:nvSpPr>
          <p:cNvPr id="338" name="Rectangle 337"/>
          <p:cNvSpPr/>
          <p:nvPr/>
        </p:nvSpPr>
        <p:spPr>
          <a:xfrm>
            <a:off x="4425461" y="6534119"/>
            <a:ext cx="783178" cy="220268"/>
          </a:xfrm>
          <a:prstGeom prst="rect">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Run query</a:t>
            </a:r>
          </a:p>
        </p:txBody>
      </p:sp>
      <p:sp>
        <p:nvSpPr>
          <p:cNvPr id="339" name="Rectangle 338"/>
          <p:cNvSpPr/>
          <p:nvPr/>
        </p:nvSpPr>
        <p:spPr>
          <a:xfrm>
            <a:off x="2763370" y="6539367"/>
            <a:ext cx="783178" cy="220268"/>
          </a:xfrm>
          <a:prstGeom prst="rect">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Back</a:t>
            </a:r>
          </a:p>
        </p:txBody>
      </p:sp>
      <p:sp>
        <p:nvSpPr>
          <p:cNvPr id="340" name="Rectangle 339"/>
          <p:cNvSpPr/>
          <p:nvPr/>
        </p:nvSpPr>
        <p:spPr>
          <a:xfrm>
            <a:off x="5267569" y="6534119"/>
            <a:ext cx="783178" cy="220268"/>
          </a:xfrm>
          <a:prstGeom prst="rect">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Cancel</a:t>
            </a:r>
          </a:p>
        </p:txBody>
      </p:sp>
      <p:sp>
        <p:nvSpPr>
          <p:cNvPr id="411" name="Rectangle 410"/>
          <p:cNvSpPr/>
          <p:nvPr/>
        </p:nvSpPr>
        <p:spPr>
          <a:xfrm>
            <a:off x="4972536" y="4980646"/>
            <a:ext cx="7055942" cy="293692"/>
          </a:xfrm>
          <a:prstGeom prst="rect">
            <a:avLst/>
          </a:prstGeom>
          <a:noFill/>
          <a:ln>
            <a:solidFill>
              <a:srgbClr val="969696"/>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48949"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1"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Drag &amp; Drop a condition from the left to refine query, or    </a:t>
            </a: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Select  </a:t>
            </a:r>
            <a:r>
              <a:rPr kumimoji="0" lang="en-US" sz="748" b="0" i="0" u="none" strike="noStrike" kern="0" cap="none" spc="0" normalizeH="0" baseline="0" noProof="0" dirty="0">
                <a:ln>
                  <a:noFill/>
                </a:ln>
                <a:solidFill>
                  <a:srgbClr val="0078D7"/>
                </a:solidFill>
                <a:effectLst/>
                <a:uLnTx/>
                <a:uFillTx/>
                <a:latin typeface="Segoe MDL2 Assets" panose="050A0102010101010101" pitchFamily="18" charset="0"/>
              </a:rPr>
              <a:t></a:t>
            </a:r>
            <a:r>
              <a:rPr kumimoji="0" lang="en-US" sz="884" b="0" i="1" u="none" strike="noStrike" kern="0" cap="none" spc="0" normalizeH="0" baseline="0" noProof="0" dirty="0">
                <a:ln>
                  <a:noFill/>
                </a:ln>
                <a:solidFill>
                  <a:srgbClr val="9D9D9D"/>
                </a:solidFill>
                <a:effectLst/>
                <a:uLnTx/>
                <a:uFillTx/>
                <a:latin typeface="Segoe UI" panose="020B0502040204020203" pitchFamily="34" charset="0"/>
                <a:cs typeface="Segoe UI" panose="020B0502040204020203" pitchFamily="34" charset="0"/>
              </a:rPr>
              <a:t> </a:t>
            </a:r>
          </a:p>
        </p:txBody>
      </p:sp>
      <p:grpSp>
        <p:nvGrpSpPr>
          <p:cNvPr id="412" name="Group 411"/>
          <p:cNvGrpSpPr/>
          <p:nvPr/>
        </p:nvGrpSpPr>
        <p:grpSpPr>
          <a:xfrm>
            <a:off x="5178555" y="5274067"/>
            <a:ext cx="210819" cy="220268"/>
            <a:chOff x="6986725" y="2132944"/>
            <a:chExt cx="310100" cy="324000"/>
          </a:xfrm>
        </p:grpSpPr>
        <p:sp>
          <p:nvSpPr>
            <p:cNvPr id="413" name="Rectangle 412"/>
            <p:cNvSpPr/>
            <p:nvPr/>
          </p:nvSpPr>
          <p:spPr>
            <a:xfrm>
              <a:off x="6986725" y="2132944"/>
              <a:ext cx="310100" cy="324000"/>
            </a:xfrm>
            <a:prstGeom prst="rect">
              <a:avLst/>
            </a:prstGeom>
            <a:no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lIns="220268" rtlCol="1" anchor="ct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884" b="0" i="0" u="none" strike="noStrike" kern="0" cap="none" spc="0" normalizeH="0" baseline="0" noProof="0" dirty="0">
                <a:ln>
                  <a:noFill/>
                </a:ln>
                <a:solidFill>
                  <a:srgbClr val="505050"/>
                </a:solidFill>
                <a:effectLst/>
                <a:uLnTx/>
                <a:uFillTx/>
              </a:endParaRPr>
            </a:p>
          </p:txBody>
        </p:sp>
        <p:cxnSp>
          <p:nvCxnSpPr>
            <p:cNvPr id="414" name="Straight Connector 413"/>
            <p:cNvCxnSpPr>
              <a:cxnSpLocks/>
            </p:cNvCxnSpPr>
            <p:nvPr/>
          </p:nvCxnSpPr>
          <p:spPr>
            <a:xfrm>
              <a:off x="7185842" y="2273500"/>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a:cxnSpLocks/>
            </p:cNvCxnSpPr>
            <p:nvPr/>
          </p:nvCxnSpPr>
          <p:spPr>
            <a:xfrm>
              <a:off x="7031720" y="2227725"/>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a:cxnSpLocks/>
            </p:cNvCxnSpPr>
            <p:nvPr/>
          </p:nvCxnSpPr>
          <p:spPr>
            <a:xfrm>
              <a:off x="7031720" y="2374410"/>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sp>
          <p:nvSpPr>
            <p:cNvPr id="417" name="Arrow: Down 416"/>
            <p:cNvSpPr/>
            <p:nvPr/>
          </p:nvSpPr>
          <p:spPr>
            <a:xfrm rot="16200000">
              <a:off x="7053010" y="2228296"/>
              <a:ext cx="93600" cy="141192"/>
            </a:xfrm>
            <a:prstGeom prst="downArrow">
              <a:avLst>
                <a:gd name="adj1" fmla="val 50000"/>
                <a:gd name="adj2" fmla="val 94378"/>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418" name="Straight Connector 417"/>
            <p:cNvCxnSpPr>
              <a:cxnSpLocks/>
            </p:cNvCxnSpPr>
            <p:nvPr/>
          </p:nvCxnSpPr>
          <p:spPr>
            <a:xfrm>
              <a:off x="7185842" y="2329182"/>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grpSp>
      <p:grpSp>
        <p:nvGrpSpPr>
          <p:cNvPr id="419" name="Group 418"/>
          <p:cNvGrpSpPr/>
          <p:nvPr/>
        </p:nvGrpSpPr>
        <p:grpSpPr>
          <a:xfrm>
            <a:off x="4972535" y="5274303"/>
            <a:ext cx="206019" cy="220268"/>
            <a:chOff x="6986725" y="2132944"/>
            <a:chExt cx="303040" cy="324000"/>
          </a:xfrm>
        </p:grpSpPr>
        <p:sp>
          <p:nvSpPr>
            <p:cNvPr id="420" name="Rectangle 419"/>
            <p:cNvSpPr/>
            <p:nvPr/>
          </p:nvSpPr>
          <p:spPr>
            <a:xfrm>
              <a:off x="6986725" y="2132944"/>
              <a:ext cx="303040" cy="324000"/>
            </a:xfrm>
            <a:prstGeom prst="rect">
              <a:avLst/>
            </a:prstGeom>
            <a:no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lIns="220268" rtlCol="1" anchor="ct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884" b="0" i="0" u="none" strike="noStrike" kern="0" cap="none" spc="0" normalizeH="0" baseline="0" noProof="0" dirty="0">
                <a:ln>
                  <a:noFill/>
                </a:ln>
                <a:solidFill>
                  <a:srgbClr val="505050"/>
                </a:solidFill>
                <a:effectLst/>
                <a:uLnTx/>
                <a:uFillTx/>
              </a:endParaRPr>
            </a:p>
          </p:txBody>
        </p:sp>
        <p:cxnSp>
          <p:nvCxnSpPr>
            <p:cNvPr id="421" name="Straight Connector 420"/>
            <p:cNvCxnSpPr>
              <a:cxnSpLocks/>
            </p:cNvCxnSpPr>
            <p:nvPr/>
          </p:nvCxnSpPr>
          <p:spPr>
            <a:xfrm>
              <a:off x="7185842" y="2273500"/>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a:cxnSpLocks/>
            </p:cNvCxnSpPr>
            <p:nvPr/>
          </p:nvCxnSpPr>
          <p:spPr>
            <a:xfrm>
              <a:off x="7031720" y="2227725"/>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a:cxnSpLocks/>
            </p:cNvCxnSpPr>
            <p:nvPr/>
          </p:nvCxnSpPr>
          <p:spPr>
            <a:xfrm>
              <a:off x="7031720" y="2374410"/>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sp>
          <p:nvSpPr>
            <p:cNvPr id="424" name="Arrow: Down 423"/>
            <p:cNvSpPr/>
            <p:nvPr/>
          </p:nvSpPr>
          <p:spPr>
            <a:xfrm rot="5400000">
              <a:off x="7053010" y="2228296"/>
              <a:ext cx="93600" cy="141192"/>
            </a:xfrm>
            <a:prstGeom prst="downArrow">
              <a:avLst>
                <a:gd name="adj1" fmla="val 50000"/>
                <a:gd name="adj2" fmla="val 94378"/>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425" name="Straight Connector 424"/>
            <p:cNvCxnSpPr>
              <a:cxnSpLocks/>
            </p:cNvCxnSpPr>
            <p:nvPr/>
          </p:nvCxnSpPr>
          <p:spPr>
            <a:xfrm>
              <a:off x="7185842" y="2329182"/>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grpSp>
      <p:sp>
        <p:nvSpPr>
          <p:cNvPr id="426" name="Rectangle 425"/>
          <p:cNvSpPr/>
          <p:nvPr/>
        </p:nvSpPr>
        <p:spPr>
          <a:xfrm>
            <a:off x="4709507" y="1876452"/>
            <a:ext cx="1223716" cy="293692"/>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48949"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And  </a:t>
            </a:r>
            <a:r>
              <a:rPr kumimoji="0" lang="en-US" sz="748" b="0" i="0" u="none" strike="noStrike" kern="0" cap="none" spc="0" normalizeH="0" baseline="0" noProof="0" dirty="0">
                <a:ln>
                  <a:noFill/>
                </a:ln>
                <a:solidFill>
                  <a:srgbClr val="0078D7"/>
                </a:solidFill>
                <a:effectLst/>
                <a:uLnTx/>
                <a:uFillTx/>
                <a:latin typeface="Segoe MDL2 Assets" panose="050A0102010101010101" pitchFamily="18" charset="0"/>
              </a:rPr>
              <a:t></a:t>
            </a:r>
            <a:r>
              <a:rPr kumimoji="0" lang="en-US" sz="884" b="0" i="1" u="none" strike="noStrike" kern="0" cap="none" spc="0" normalizeH="0" baseline="0" noProof="0" dirty="0">
                <a:ln>
                  <a:noFill/>
                </a:ln>
                <a:solidFill>
                  <a:srgbClr val="9D9D9D"/>
                </a:solidFill>
                <a:effectLst/>
                <a:uLnTx/>
                <a:uFillTx/>
                <a:latin typeface="Segoe UI" panose="020B0502040204020203" pitchFamily="34" charset="0"/>
                <a:cs typeface="Segoe UI" panose="020B0502040204020203" pitchFamily="34" charset="0"/>
              </a:rPr>
              <a:t> </a:t>
            </a:r>
          </a:p>
        </p:txBody>
      </p:sp>
      <p:grpSp>
        <p:nvGrpSpPr>
          <p:cNvPr id="427" name="Group 426"/>
          <p:cNvGrpSpPr/>
          <p:nvPr/>
        </p:nvGrpSpPr>
        <p:grpSpPr>
          <a:xfrm>
            <a:off x="4752386" y="1173222"/>
            <a:ext cx="7285061" cy="513960"/>
            <a:chOff x="985722" y="4422417"/>
            <a:chExt cx="10715817" cy="756000"/>
          </a:xfrm>
        </p:grpSpPr>
        <p:sp>
          <p:nvSpPr>
            <p:cNvPr id="428" name="Rectangle 427"/>
            <p:cNvSpPr/>
            <p:nvPr/>
          </p:nvSpPr>
          <p:spPr>
            <a:xfrm>
              <a:off x="985722" y="4422417"/>
              <a:ext cx="10715817" cy="756000"/>
            </a:xfrm>
            <a:prstGeom prst="rect">
              <a:avLst/>
            </a:prstGeom>
            <a:solidFill>
              <a:srgbClr val="F2F2F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6846" rtlCol="1" anchor="t"/>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These </a:t>
              </a:r>
              <a:r>
                <a:rPr kumimoji="0" lang="en-US" sz="884" b="1"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keywords</a:t>
              </a:r>
              <a:endPar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endParaRPr>
            </a:p>
          </p:txBody>
        </p:sp>
        <p:sp>
          <p:nvSpPr>
            <p:cNvPr id="429" name="Rectangle 428"/>
            <p:cNvSpPr/>
            <p:nvPr/>
          </p:nvSpPr>
          <p:spPr>
            <a:xfrm>
              <a:off x="1208313" y="4808443"/>
              <a:ext cx="9632575" cy="288000"/>
            </a:xfrm>
            <a:prstGeom prst="rect">
              <a:avLst/>
            </a:prstGeom>
            <a:solidFill>
              <a:schemeClr val="bg1"/>
            </a:solidFill>
            <a:ln w="1905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wrap="square" lIns="48949"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Lobbying</a:t>
              </a:r>
            </a:p>
          </p:txBody>
        </p:sp>
      </p:grpSp>
      <p:sp>
        <p:nvSpPr>
          <p:cNvPr id="430" name="Multiply 133"/>
          <p:cNvSpPr/>
          <p:nvPr/>
        </p:nvSpPr>
        <p:spPr>
          <a:xfrm>
            <a:off x="11820372" y="1234647"/>
            <a:ext cx="146846" cy="146846"/>
          </a:xfrm>
          <a:prstGeom prst="mathMultiply">
            <a:avLst>
              <a:gd name="adj1" fmla="val 5148"/>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sysClr val="windowText" lastClr="000000"/>
              </a:solidFill>
              <a:effectLst/>
              <a:uLnTx/>
              <a:uFillTx/>
            </a:endParaRPr>
          </a:p>
        </p:txBody>
      </p:sp>
      <p:sp>
        <p:nvSpPr>
          <p:cNvPr id="431" name="Rectangle 430"/>
          <p:cNvSpPr/>
          <p:nvPr/>
        </p:nvSpPr>
        <p:spPr>
          <a:xfrm>
            <a:off x="11452340" y="1441854"/>
            <a:ext cx="621595" cy="232943"/>
          </a:xfrm>
          <a:prstGeom prst="rect">
            <a:avLst/>
          </a:prstGeom>
        </p:spPr>
        <p:txBody>
          <a:bodyPr wrap="none">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More  </a:t>
            </a:r>
            <a:r>
              <a:rPr kumimoji="0" lang="en-US" sz="748" b="0" i="0" u="none" strike="noStrike" kern="0" cap="none" spc="0" normalizeH="0" baseline="0" noProof="0" dirty="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ysClr val="windowText" lastClr="000000"/>
              </a:solidFill>
              <a:effectLst/>
              <a:uLnTx/>
              <a:uFillTx/>
            </a:endParaRPr>
          </a:p>
        </p:txBody>
      </p:sp>
      <p:grpSp>
        <p:nvGrpSpPr>
          <p:cNvPr id="432" name="Group 431"/>
          <p:cNvGrpSpPr/>
          <p:nvPr/>
        </p:nvGrpSpPr>
        <p:grpSpPr>
          <a:xfrm>
            <a:off x="4796141" y="1215755"/>
            <a:ext cx="57400" cy="431788"/>
            <a:chOff x="7039931" y="1420175"/>
            <a:chExt cx="84432" cy="635129"/>
          </a:xfrm>
        </p:grpSpPr>
        <p:sp>
          <p:nvSpPr>
            <p:cNvPr id="433" name="Rectangle 432"/>
            <p:cNvSpPr/>
            <p:nvPr/>
          </p:nvSpPr>
          <p:spPr>
            <a:xfrm>
              <a:off x="7039958" y="142017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34" name="Rectangle 433"/>
            <p:cNvSpPr/>
            <p:nvPr/>
          </p:nvSpPr>
          <p:spPr>
            <a:xfrm>
              <a:off x="7095563" y="142017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35" name="Rectangle 434"/>
            <p:cNvSpPr/>
            <p:nvPr/>
          </p:nvSpPr>
          <p:spPr>
            <a:xfrm>
              <a:off x="7039958" y="14701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36" name="Rectangle 435"/>
            <p:cNvSpPr/>
            <p:nvPr/>
          </p:nvSpPr>
          <p:spPr>
            <a:xfrm>
              <a:off x="7095563" y="14701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37" name="Rectangle 436"/>
            <p:cNvSpPr/>
            <p:nvPr/>
          </p:nvSpPr>
          <p:spPr>
            <a:xfrm>
              <a:off x="7039958" y="15205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38" name="Rectangle 437"/>
            <p:cNvSpPr/>
            <p:nvPr/>
          </p:nvSpPr>
          <p:spPr>
            <a:xfrm>
              <a:off x="7095563" y="15205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39" name="Rectangle 438"/>
            <p:cNvSpPr/>
            <p:nvPr/>
          </p:nvSpPr>
          <p:spPr>
            <a:xfrm>
              <a:off x="7039958" y="15709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40" name="Rectangle 439"/>
            <p:cNvSpPr/>
            <p:nvPr/>
          </p:nvSpPr>
          <p:spPr>
            <a:xfrm>
              <a:off x="7095563" y="15709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41" name="Rectangle 440"/>
            <p:cNvSpPr/>
            <p:nvPr/>
          </p:nvSpPr>
          <p:spPr>
            <a:xfrm>
              <a:off x="7039931" y="162509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42" name="Rectangle 441"/>
            <p:cNvSpPr/>
            <p:nvPr/>
          </p:nvSpPr>
          <p:spPr>
            <a:xfrm>
              <a:off x="7095536" y="162509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43" name="Rectangle 442"/>
            <p:cNvSpPr/>
            <p:nvPr/>
          </p:nvSpPr>
          <p:spPr>
            <a:xfrm>
              <a:off x="7039931" y="16750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44" name="Rectangle 443"/>
            <p:cNvSpPr/>
            <p:nvPr/>
          </p:nvSpPr>
          <p:spPr>
            <a:xfrm>
              <a:off x="7095536" y="16750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45" name="Rectangle 444"/>
            <p:cNvSpPr/>
            <p:nvPr/>
          </p:nvSpPr>
          <p:spPr>
            <a:xfrm>
              <a:off x="7039931" y="17254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46" name="Rectangle 445"/>
            <p:cNvSpPr/>
            <p:nvPr/>
          </p:nvSpPr>
          <p:spPr>
            <a:xfrm>
              <a:off x="7095536" y="17254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47" name="Rectangle 446"/>
            <p:cNvSpPr/>
            <p:nvPr/>
          </p:nvSpPr>
          <p:spPr>
            <a:xfrm>
              <a:off x="7039931" y="17758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48" name="Rectangle 447"/>
            <p:cNvSpPr/>
            <p:nvPr/>
          </p:nvSpPr>
          <p:spPr>
            <a:xfrm>
              <a:off x="7095536" y="17758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49" name="Rectangle 448"/>
            <p:cNvSpPr/>
            <p:nvPr/>
          </p:nvSpPr>
          <p:spPr>
            <a:xfrm>
              <a:off x="7039931" y="1825979"/>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50" name="Rectangle 449"/>
            <p:cNvSpPr/>
            <p:nvPr/>
          </p:nvSpPr>
          <p:spPr>
            <a:xfrm>
              <a:off x="7095536" y="1825979"/>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51" name="Rectangle 450"/>
            <p:cNvSpPr/>
            <p:nvPr/>
          </p:nvSpPr>
          <p:spPr>
            <a:xfrm>
              <a:off x="7039931" y="18759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52" name="Rectangle 451"/>
            <p:cNvSpPr/>
            <p:nvPr/>
          </p:nvSpPr>
          <p:spPr>
            <a:xfrm>
              <a:off x="7095536" y="18759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53" name="Rectangle 452"/>
            <p:cNvSpPr/>
            <p:nvPr/>
          </p:nvSpPr>
          <p:spPr>
            <a:xfrm>
              <a:off x="7039931" y="19263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54" name="Rectangle 453"/>
            <p:cNvSpPr/>
            <p:nvPr/>
          </p:nvSpPr>
          <p:spPr>
            <a:xfrm>
              <a:off x="7095536" y="19263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55" name="Rectangle 454"/>
            <p:cNvSpPr/>
            <p:nvPr/>
          </p:nvSpPr>
          <p:spPr>
            <a:xfrm>
              <a:off x="7039931" y="19767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56" name="Rectangle 455"/>
            <p:cNvSpPr/>
            <p:nvPr/>
          </p:nvSpPr>
          <p:spPr>
            <a:xfrm>
              <a:off x="7095536" y="19767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57" name="Rectangle 456"/>
            <p:cNvSpPr/>
            <p:nvPr/>
          </p:nvSpPr>
          <p:spPr>
            <a:xfrm>
              <a:off x="7039931" y="202650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458" name="Rectangle 457"/>
            <p:cNvSpPr/>
            <p:nvPr/>
          </p:nvSpPr>
          <p:spPr>
            <a:xfrm>
              <a:off x="7095536" y="202650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sp>
        <p:nvSpPr>
          <p:cNvPr id="491" name="Rectangle 490"/>
          <p:cNvSpPr/>
          <p:nvPr/>
        </p:nvSpPr>
        <p:spPr>
          <a:xfrm>
            <a:off x="11109441" y="5747503"/>
            <a:ext cx="930024" cy="220268"/>
          </a:xfrm>
          <a:prstGeom prst="rect">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Clear conditions</a:t>
            </a:r>
          </a:p>
        </p:txBody>
      </p:sp>
      <p:sp>
        <p:nvSpPr>
          <p:cNvPr id="492" name="Rectangle 491"/>
          <p:cNvSpPr/>
          <p:nvPr/>
        </p:nvSpPr>
        <p:spPr>
          <a:xfrm>
            <a:off x="4752387" y="5950318"/>
            <a:ext cx="122372" cy="122372"/>
          </a:xfrm>
          <a:prstGeom prst="rect">
            <a:avLst/>
          </a:prstGeom>
          <a:solidFill>
            <a:schemeClr val="bg1"/>
          </a:solidFill>
          <a:ln>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493" name="TextBox 492"/>
          <p:cNvSpPr txBox="1"/>
          <p:nvPr/>
        </p:nvSpPr>
        <p:spPr>
          <a:xfrm>
            <a:off x="4927635" y="5668545"/>
            <a:ext cx="1688026" cy="510486"/>
          </a:xfrm>
          <a:prstGeom prst="rect">
            <a:avLst/>
          </a:prstGeom>
          <a:noFill/>
        </p:spPr>
        <p:txBody>
          <a:bodyPr wrap="square" lIns="0" rtlCol="0">
            <a:spAutoFit/>
          </a:bodyPr>
          <a:lstStyle/>
          <a:p>
            <a:pPr marL="0" marR="0" lvl="0" indent="0" defTabSz="621581" eaLnBrk="1" fontAlgn="auto" latinLnBrk="0" hangingPunct="1">
              <a:lnSpc>
                <a:spcPct val="15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Include family files</a:t>
            </a:r>
          </a:p>
          <a:p>
            <a:pPr marL="0" marR="0" lvl="0" indent="0" defTabSz="621581" eaLnBrk="1" fontAlgn="auto" latinLnBrk="0" hangingPunct="1">
              <a:lnSpc>
                <a:spcPct val="15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Include unsearchable files</a:t>
            </a:r>
          </a:p>
        </p:txBody>
      </p:sp>
      <p:sp>
        <p:nvSpPr>
          <p:cNvPr id="494" name="Rectangle 493"/>
          <p:cNvSpPr/>
          <p:nvPr/>
        </p:nvSpPr>
        <p:spPr>
          <a:xfrm>
            <a:off x="4752482" y="5746964"/>
            <a:ext cx="122372" cy="122372"/>
          </a:xfrm>
          <a:prstGeom prst="rect">
            <a:avLst/>
          </a:prstGeom>
          <a:solidFill>
            <a:schemeClr val="bg1"/>
          </a:solidFill>
          <a:ln>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pic>
        <p:nvPicPr>
          <p:cNvPr id="495" name="Picture 4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5600" y="5736080"/>
            <a:ext cx="100474" cy="146846"/>
          </a:xfrm>
          <a:prstGeom prst="rect">
            <a:avLst/>
          </a:prstGeom>
        </p:spPr>
      </p:pic>
      <p:pic>
        <p:nvPicPr>
          <p:cNvPr id="496" name="Picture 4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6224" y="5944844"/>
            <a:ext cx="100474" cy="146846"/>
          </a:xfrm>
          <a:prstGeom prst="rect">
            <a:avLst/>
          </a:prstGeom>
        </p:spPr>
      </p:pic>
      <p:grpSp>
        <p:nvGrpSpPr>
          <p:cNvPr id="297" name="Group 296"/>
          <p:cNvGrpSpPr/>
          <p:nvPr/>
        </p:nvGrpSpPr>
        <p:grpSpPr>
          <a:xfrm>
            <a:off x="4972537" y="4171230"/>
            <a:ext cx="7064577" cy="513960"/>
            <a:chOff x="1310039" y="4422417"/>
            <a:chExt cx="10391500" cy="756000"/>
          </a:xfrm>
        </p:grpSpPr>
        <p:sp>
          <p:nvSpPr>
            <p:cNvPr id="298" name="Rectangle 297"/>
            <p:cNvSpPr/>
            <p:nvPr/>
          </p:nvSpPr>
          <p:spPr>
            <a:xfrm>
              <a:off x="1310039" y="4422417"/>
              <a:ext cx="10391500" cy="75600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46846" rtlCol="1" anchor="t"/>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1"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Recipient domain</a:t>
              </a: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 </a:t>
              </a: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is any of  </a:t>
              </a:r>
              <a:r>
                <a:rPr kumimoji="0" lang="en-US" sz="952" b="0" i="0" u="none" strike="noStrike" kern="0" cap="none" spc="0" normalizeH="0" baseline="-16000" noProof="0" dirty="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endParaRPr>
            </a:p>
          </p:txBody>
        </p:sp>
        <p:sp>
          <p:nvSpPr>
            <p:cNvPr id="299" name="Rectangle 298"/>
            <p:cNvSpPr/>
            <p:nvPr/>
          </p:nvSpPr>
          <p:spPr>
            <a:xfrm>
              <a:off x="1537099" y="4808443"/>
              <a:ext cx="8928000" cy="288000"/>
            </a:xfrm>
            <a:prstGeom prst="rect">
              <a:avLst/>
            </a:prstGeom>
            <a:solidFill>
              <a:schemeClr val="bg1"/>
            </a:solidFill>
            <a:ln w="19050">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wrap="square" lIns="48949"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sng"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enron.com</a:t>
              </a: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a:t>
              </a:r>
            </a:p>
          </p:txBody>
        </p:sp>
      </p:grpSp>
      <p:sp>
        <p:nvSpPr>
          <p:cNvPr id="300" name="Multiply 133"/>
          <p:cNvSpPr/>
          <p:nvPr/>
        </p:nvSpPr>
        <p:spPr>
          <a:xfrm>
            <a:off x="11820038" y="4232654"/>
            <a:ext cx="146846" cy="146846"/>
          </a:xfrm>
          <a:prstGeom prst="mathMultiply">
            <a:avLst>
              <a:gd name="adj1" fmla="val 5148"/>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sysClr val="windowText" lastClr="000000"/>
              </a:solidFill>
              <a:effectLst/>
              <a:uLnTx/>
              <a:uFillTx/>
            </a:endParaRPr>
          </a:p>
        </p:txBody>
      </p:sp>
      <p:sp>
        <p:nvSpPr>
          <p:cNvPr id="301" name="Rectangle 300"/>
          <p:cNvSpPr/>
          <p:nvPr/>
        </p:nvSpPr>
        <p:spPr>
          <a:xfrm>
            <a:off x="11452006" y="4439861"/>
            <a:ext cx="621595" cy="232943"/>
          </a:xfrm>
          <a:prstGeom prst="rect">
            <a:avLst/>
          </a:prstGeom>
        </p:spPr>
        <p:txBody>
          <a:bodyPr wrap="none">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More  </a:t>
            </a:r>
            <a:r>
              <a:rPr kumimoji="0" lang="en-US" sz="748" b="0" i="0" u="none" strike="noStrike" kern="0" cap="none" spc="0" normalizeH="0" baseline="0" noProof="0" dirty="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ysClr val="windowText" lastClr="000000"/>
              </a:solidFill>
              <a:effectLst/>
              <a:uLnTx/>
              <a:uFillTx/>
            </a:endParaRPr>
          </a:p>
        </p:txBody>
      </p:sp>
      <p:grpSp>
        <p:nvGrpSpPr>
          <p:cNvPr id="302" name="Group 301"/>
          <p:cNvGrpSpPr/>
          <p:nvPr/>
        </p:nvGrpSpPr>
        <p:grpSpPr>
          <a:xfrm>
            <a:off x="5018423" y="4210737"/>
            <a:ext cx="57400" cy="431788"/>
            <a:chOff x="7039931" y="1420175"/>
            <a:chExt cx="84432" cy="635129"/>
          </a:xfrm>
        </p:grpSpPr>
        <p:sp>
          <p:nvSpPr>
            <p:cNvPr id="303" name="Rectangle 302"/>
            <p:cNvSpPr/>
            <p:nvPr/>
          </p:nvSpPr>
          <p:spPr>
            <a:xfrm>
              <a:off x="7039958" y="142017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04" name="Rectangle 303"/>
            <p:cNvSpPr/>
            <p:nvPr/>
          </p:nvSpPr>
          <p:spPr>
            <a:xfrm>
              <a:off x="7095563" y="142017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05" name="Rectangle 304"/>
            <p:cNvSpPr/>
            <p:nvPr/>
          </p:nvSpPr>
          <p:spPr>
            <a:xfrm>
              <a:off x="7039958" y="14701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06" name="Rectangle 305"/>
            <p:cNvSpPr/>
            <p:nvPr/>
          </p:nvSpPr>
          <p:spPr>
            <a:xfrm>
              <a:off x="7095563" y="14701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07" name="Rectangle 306"/>
            <p:cNvSpPr/>
            <p:nvPr/>
          </p:nvSpPr>
          <p:spPr>
            <a:xfrm>
              <a:off x="7039958" y="15205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08" name="Rectangle 307"/>
            <p:cNvSpPr/>
            <p:nvPr/>
          </p:nvSpPr>
          <p:spPr>
            <a:xfrm>
              <a:off x="7095563" y="15205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09" name="Rectangle 308"/>
            <p:cNvSpPr/>
            <p:nvPr/>
          </p:nvSpPr>
          <p:spPr>
            <a:xfrm>
              <a:off x="7039958" y="15709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41" name="Rectangle 340"/>
            <p:cNvSpPr/>
            <p:nvPr/>
          </p:nvSpPr>
          <p:spPr>
            <a:xfrm>
              <a:off x="7095563" y="15709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42" name="Rectangle 341"/>
            <p:cNvSpPr/>
            <p:nvPr/>
          </p:nvSpPr>
          <p:spPr>
            <a:xfrm>
              <a:off x="7039931" y="162509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43" name="Rectangle 342"/>
            <p:cNvSpPr/>
            <p:nvPr/>
          </p:nvSpPr>
          <p:spPr>
            <a:xfrm>
              <a:off x="7095536" y="162509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44" name="Rectangle 343"/>
            <p:cNvSpPr/>
            <p:nvPr/>
          </p:nvSpPr>
          <p:spPr>
            <a:xfrm>
              <a:off x="7039931" y="16750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45" name="Rectangle 344"/>
            <p:cNvSpPr/>
            <p:nvPr/>
          </p:nvSpPr>
          <p:spPr>
            <a:xfrm>
              <a:off x="7095536" y="16750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46" name="Rectangle 345"/>
            <p:cNvSpPr/>
            <p:nvPr/>
          </p:nvSpPr>
          <p:spPr>
            <a:xfrm>
              <a:off x="7039931" y="17254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47" name="Rectangle 346"/>
            <p:cNvSpPr/>
            <p:nvPr/>
          </p:nvSpPr>
          <p:spPr>
            <a:xfrm>
              <a:off x="7095536" y="17254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48" name="Rectangle 347"/>
            <p:cNvSpPr/>
            <p:nvPr/>
          </p:nvSpPr>
          <p:spPr>
            <a:xfrm>
              <a:off x="7039931" y="17758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49" name="Rectangle 348"/>
            <p:cNvSpPr/>
            <p:nvPr/>
          </p:nvSpPr>
          <p:spPr>
            <a:xfrm>
              <a:off x="7095536" y="17758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50" name="Rectangle 349"/>
            <p:cNvSpPr/>
            <p:nvPr/>
          </p:nvSpPr>
          <p:spPr>
            <a:xfrm>
              <a:off x="7039931" y="1825979"/>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51" name="Rectangle 350"/>
            <p:cNvSpPr/>
            <p:nvPr/>
          </p:nvSpPr>
          <p:spPr>
            <a:xfrm>
              <a:off x="7095536" y="1825979"/>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52" name="Rectangle 351"/>
            <p:cNvSpPr/>
            <p:nvPr/>
          </p:nvSpPr>
          <p:spPr>
            <a:xfrm>
              <a:off x="7039931" y="18759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53" name="Rectangle 352"/>
            <p:cNvSpPr/>
            <p:nvPr/>
          </p:nvSpPr>
          <p:spPr>
            <a:xfrm>
              <a:off x="7095536" y="18759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54" name="Rectangle 353"/>
            <p:cNvSpPr/>
            <p:nvPr/>
          </p:nvSpPr>
          <p:spPr>
            <a:xfrm>
              <a:off x="7039931" y="19263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55" name="Rectangle 354"/>
            <p:cNvSpPr/>
            <p:nvPr/>
          </p:nvSpPr>
          <p:spPr>
            <a:xfrm>
              <a:off x="7095536" y="19263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56" name="Rectangle 355"/>
            <p:cNvSpPr/>
            <p:nvPr/>
          </p:nvSpPr>
          <p:spPr>
            <a:xfrm>
              <a:off x="7039931" y="19767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57" name="Rectangle 356"/>
            <p:cNvSpPr/>
            <p:nvPr/>
          </p:nvSpPr>
          <p:spPr>
            <a:xfrm>
              <a:off x="7095536" y="19767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58" name="Rectangle 357"/>
            <p:cNvSpPr/>
            <p:nvPr/>
          </p:nvSpPr>
          <p:spPr>
            <a:xfrm>
              <a:off x="7039931" y="202650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59" name="Rectangle 358"/>
            <p:cNvSpPr/>
            <p:nvPr/>
          </p:nvSpPr>
          <p:spPr>
            <a:xfrm>
              <a:off x="7095536" y="202650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sp>
        <p:nvSpPr>
          <p:cNvPr id="360" name="TextBox 359"/>
          <p:cNvSpPr txBox="1"/>
          <p:nvPr/>
        </p:nvSpPr>
        <p:spPr>
          <a:xfrm>
            <a:off x="11232887" y="4417364"/>
            <a:ext cx="330581" cy="264922"/>
          </a:xfrm>
          <a:prstGeom prst="rect">
            <a:avLst/>
          </a:prstGeom>
          <a:noFill/>
        </p:spPr>
        <p:txBody>
          <a:bodyPr wrap="none"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088" b="0" i="0" u="none" strike="noStrike" kern="0" cap="none" spc="0" normalizeH="0" baseline="0" noProof="0" dirty="0">
                <a:ln>
                  <a:noFill/>
                </a:ln>
                <a:solidFill>
                  <a:srgbClr val="505050"/>
                </a:solidFill>
                <a:effectLst/>
                <a:uLnTx/>
                <a:uFillTx/>
                <a:latin typeface="Segoe MDL2 Assets" panose="050A0102010101010101" pitchFamily="18" charset="0"/>
              </a:rPr>
              <a:t></a:t>
            </a:r>
          </a:p>
        </p:txBody>
      </p:sp>
      <p:sp>
        <p:nvSpPr>
          <p:cNvPr id="361" name="Rectangle 360"/>
          <p:cNvSpPr/>
          <p:nvPr/>
        </p:nvSpPr>
        <p:spPr>
          <a:xfrm>
            <a:off x="4924750" y="3874737"/>
            <a:ext cx="1223716" cy="293692"/>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48949"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Or  </a:t>
            </a:r>
            <a:r>
              <a:rPr kumimoji="0" lang="en-US" sz="748" b="0" i="0" u="none" strike="noStrike" kern="0" cap="none" spc="0" normalizeH="0" baseline="0" noProof="0" dirty="0">
                <a:ln>
                  <a:noFill/>
                </a:ln>
                <a:solidFill>
                  <a:srgbClr val="0078D7"/>
                </a:solidFill>
                <a:effectLst/>
                <a:uLnTx/>
                <a:uFillTx/>
                <a:latin typeface="Segoe MDL2 Assets" panose="050A0102010101010101" pitchFamily="18" charset="0"/>
              </a:rPr>
              <a:t></a:t>
            </a:r>
            <a:r>
              <a:rPr kumimoji="0" lang="en-US" sz="884" b="0" i="1" u="none" strike="noStrike" kern="0" cap="none" spc="0" normalizeH="0" baseline="0" noProof="0" dirty="0">
                <a:ln>
                  <a:noFill/>
                </a:ln>
                <a:solidFill>
                  <a:srgbClr val="9D9D9D"/>
                </a:solidFill>
                <a:effectLst/>
                <a:uLnTx/>
                <a:uFillTx/>
                <a:latin typeface="Segoe UI" panose="020B0502040204020203" pitchFamily="34" charset="0"/>
                <a:cs typeface="Segoe UI" panose="020B0502040204020203" pitchFamily="34" charset="0"/>
              </a:rPr>
              <a:t> </a:t>
            </a:r>
          </a:p>
        </p:txBody>
      </p:sp>
      <p:sp>
        <p:nvSpPr>
          <p:cNvPr id="290" name="Rectangle 289"/>
          <p:cNvSpPr/>
          <p:nvPr/>
        </p:nvSpPr>
        <p:spPr>
          <a:xfrm>
            <a:off x="4752386" y="2174638"/>
            <a:ext cx="7285061" cy="513960"/>
          </a:xfrm>
          <a:prstGeom prst="rect">
            <a:avLst/>
          </a:prstGeom>
          <a:solidFill>
            <a:srgbClr val="F2F2F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6846" rtlCol="1" anchor="t"/>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1" i="0" u="none" strike="noStrike" kern="0" cap="none" spc="0" normalizeH="0" baseline="0" noProof="0" dirty="0">
                <a:ln>
                  <a:noFill/>
                </a:ln>
                <a:solidFill>
                  <a:srgbClr val="505050"/>
                </a:solidFill>
                <a:effectLst/>
                <a:uLnTx/>
                <a:uFillTx/>
                <a:latin typeface="Segoe UI"/>
              </a:rPr>
              <a:t>Date</a:t>
            </a:r>
            <a:r>
              <a:rPr kumimoji="0" lang="en-US" sz="884" b="0" i="0" u="none" strike="noStrike" kern="0" cap="none" spc="0" normalizeH="0" baseline="0" noProof="0" dirty="0">
                <a:ln>
                  <a:noFill/>
                </a:ln>
                <a:solidFill>
                  <a:srgbClr val="505050"/>
                </a:solidFill>
                <a:effectLst/>
                <a:uLnTx/>
                <a:uFillTx/>
                <a:latin typeface="Segoe UI"/>
              </a:rPr>
              <a:t> is</a:t>
            </a:r>
            <a:r>
              <a:rPr kumimoji="0" lang="en-US" sz="884" b="0" i="0" u="none" strike="noStrike" kern="0" cap="none" spc="0" normalizeH="0" baseline="0" noProof="0" dirty="0">
                <a:ln>
                  <a:noFill/>
                </a:ln>
                <a:solidFill>
                  <a:srgbClr val="767676"/>
                </a:solidFill>
                <a:effectLst/>
                <a:uLnTx/>
                <a:uFillTx/>
                <a:latin typeface="Segoe UI"/>
              </a:rPr>
              <a:t> </a:t>
            </a:r>
            <a:r>
              <a:rPr kumimoji="0" lang="en-US" sz="884" b="0" i="0" u="none" strike="noStrike" kern="0" cap="none" spc="0" normalizeH="0" baseline="0" noProof="0" dirty="0">
                <a:ln>
                  <a:noFill/>
                </a:ln>
                <a:solidFill>
                  <a:srgbClr val="0078D7"/>
                </a:solidFill>
                <a:effectLst/>
                <a:uLnTx/>
                <a:uFillTx/>
                <a:latin typeface="Segoe UI"/>
              </a:rPr>
              <a:t>before  </a:t>
            </a:r>
            <a:r>
              <a:rPr kumimoji="0" lang="en-US" sz="1224" b="0" i="0" u="none" strike="noStrike" kern="0" cap="none" spc="0" normalizeH="0" baseline="-16000" noProof="0" dirty="0">
                <a:ln>
                  <a:noFill/>
                </a:ln>
                <a:solidFill>
                  <a:srgbClr val="0078D7"/>
                </a:solidFill>
                <a:effectLst/>
                <a:uLnTx/>
                <a:uFillTx/>
                <a:latin typeface="Segoe MDL2 Assets" panose="050A0102010101010101" pitchFamily="18" charset="0"/>
              </a:rPr>
              <a:t></a:t>
            </a:r>
          </a:p>
        </p:txBody>
      </p:sp>
      <p:sp>
        <p:nvSpPr>
          <p:cNvPr id="291" name="Multiply 133"/>
          <p:cNvSpPr/>
          <p:nvPr/>
        </p:nvSpPr>
        <p:spPr>
          <a:xfrm>
            <a:off x="11820372" y="2236063"/>
            <a:ext cx="146846" cy="146846"/>
          </a:xfrm>
          <a:prstGeom prst="mathMultiply">
            <a:avLst>
              <a:gd name="adj1" fmla="val 5148"/>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sysClr val="windowText" lastClr="000000"/>
              </a:solidFill>
              <a:effectLst/>
              <a:uLnTx/>
              <a:uFillTx/>
            </a:endParaRPr>
          </a:p>
        </p:txBody>
      </p:sp>
      <p:sp>
        <p:nvSpPr>
          <p:cNvPr id="292" name="Rectangle 291"/>
          <p:cNvSpPr/>
          <p:nvPr/>
        </p:nvSpPr>
        <p:spPr>
          <a:xfrm>
            <a:off x="11452340" y="2443269"/>
            <a:ext cx="621595" cy="232943"/>
          </a:xfrm>
          <a:prstGeom prst="rect">
            <a:avLst/>
          </a:prstGeom>
        </p:spPr>
        <p:txBody>
          <a:bodyPr wrap="none">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More  </a:t>
            </a:r>
            <a:r>
              <a:rPr kumimoji="0" lang="en-US" sz="748" b="0" i="0" u="none" strike="noStrike" kern="0" cap="none" spc="0" normalizeH="0" baseline="0" noProof="0" dirty="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ysClr val="windowText" lastClr="000000"/>
              </a:solidFill>
              <a:effectLst/>
              <a:uLnTx/>
              <a:uFillTx/>
            </a:endParaRPr>
          </a:p>
        </p:txBody>
      </p:sp>
      <p:sp>
        <p:nvSpPr>
          <p:cNvPr id="293" name="Rectangle 292"/>
          <p:cNvSpPr/>
          <p:nvPr/>
        </p:nvSpPr>
        <p:spPr>
          <a:xfrm>
            <a:off x="4909488" y="2436577"/>
            <a:ext cx="736769" cy="195795"/>
          </a:xfrm>
          <a:prstGeom prst="rect">
            <a:avLst/>
          </a:prstGeom>
          <a:solidFill>
            <a:schemeClr val="bg1"/>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09/01/2016</a:t>
            </a:r>
          </a:p>
        </p:txBody>
      </p:sp>
      <p:pic>
        <p:nvPicPr>
          <p:cNvPr id="294" name="Picture 29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5274" y="2436577"/>
            <a:ext cx="195795" cy="195795"/>
          </a:xfrm>
          <a:prstGeom prst="rect">
            <a:avLst/>
          </a:prstGeom>
        </p:spPr>
      </p:pic>
      <p:grpSp>
        <p:nvGrpSpPr>
          <p:cNvPr id="295" name="Group 294"/>
          <p:cNvGrpSpPr/>
          <p:nvPr/>
        </p:nvGrpSpPr>
        <p:grpSpPr>
          <a:xfrm>
            <a:off x="4796616" y="2219042"/>
            <a:ext cx="57400" cy="431788"/>
            <a:chOff x="7039931" y="1420175"/>
            <a:chExt cx="84432" cy="635129"/>
          </a:xfrm>
        </p:grpSpPr>
        <p:sp>
          <p:nvSpPr>
            <p:cNvPr id="296" name="Rectangle 295"/>
            <p:cNvSpPr/>
            <p:nvPr/>
          </p:nvSpPr>
          <p:spPr>
            <a:xfrm>
              <a:off x="7039958" y="142017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62" name="Rectangle 361"/>
            <p:cNvSpPr/>
            <p:nvPr/>
          </p:nvSpPr>
          <p:spPr>
            <a:xfrm>
              <a:off x="7095563" y="142017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63" name="Rectangle 362"/>
            <p:cNvSpPr/>
            <p:nvPr/>
          </p:nvSpPr>
          <p:spPr>
            <a:xfrm>
              <a:off x="7039958" y="14701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64" name="Rectangle 363"/>
            <p:cNvSpPr/>
            <p:nvPr/>
          </p:nvSpPr>
          <p:spPr>
            <a:xfrm>
              <a:off x="7095563" y="14701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65" name="Rectangle 364"/>
            <p:cNvSpPr/>
            <p:nvPr/>
          </p:nvSpPr>
          <p:spPr>
            <a:xfrm>
              <a:off x="7039958" y="15205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66" name="Rectangle 365"/>
            <p:cNvSpPr/>
            <p:nvPr/>
          </p:nvSpPr>
          <p:spPr>
            <a:xfrm>
              <a:off x="7095563" y="15205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67" name="Rectangle 366"/>
            <p:cNvSpPr/>
            <p:nvPr/>
          </p:nvSpPr>
          <p:spPr>
            <a:xfrm>
              <a:off x="7039958" y="15709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68" name="Rectangle 367"/>
            <p:cNvSpPr/>
            <p:nvPr/>
          </p:nvSpPr>
          <p:spPr>
            <a:xfrm>
              <a:off x="7095563" y="1570911"/>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69" name="Rectangle 368"/>
            <p:cNvSpPr/>
            <p:nvPr/>
          </p:nvSpPr>
          <p:spPr>
            <a:xfrm>
              <a:off x="7039931" y="162509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70" name="Rectangle 369"/>
            <p:cNvSpPr/>
            <p:nvPr/>
          </p:nvSpPr>
          <p:spPr>
            <a:xfrm>
              <a:off x="7095536" y="162509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71" name="Rectangle 370"/>
            <p:cNvSpPr/>
            <p:nvPr/>
          </p:nvSpPr>
          <p:spPr>
            <a:xfrm>
              <a:off x="7039931" y="16750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72" name="Rectangle 371"/>
            <p:cNvSpPr/>
            <p:nvPr/>
          </p:nvSpPr>
          <p:spPr>
            <a:xfrm>
              <a:off x="7095536" y="16750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73" name="Rectangle 372"/>
            <p:cNvSpPr/>
            <p:nvPr/>
          </p:nvSpPr>
          <p:spPr>
            <a:xfrm>
              <a:off x="7039931" y="17254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74" name="Rectangle 373"/>
            <p:cNvSpPr/>
            <p:nvPr/>
          </p:nvSpPr>
          <p:spPr>
            <a:xfrm>
              <a:off x="7095536" y="17254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75" name="Rectangle 374"/>
            <p:cNvSpPr/>
            <p:nvPr/>
          </p:nvSpPr>
          <p:spPr>
            <a:xfrm>
              <a:off x="7039931" y="17758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76" name="Rectangle 375"/>
            <p:cNvSpPr/>
            <p:nvPr/>
          </p:nvSpPr>
          <p:spPr>
            <a:xfrm>
              <a:off x="7095536" y="1775830"/>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77" name="Rectangle 376"/>
            <p:cNvSpPr/>
            <p:nvPr/>
          </p:nvSpPr>
          <p:spPr>
            <a:xfrm>
              <a:off x="7039931" y="1825979"/>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78" name="Rectangle 377"/>
            <p:cNvSpPr/>
            <p:nvPr/>
          </p:nvSpPr>
          <p:spPr>
            <a:xfrm>
              <a:off x="7095536" y="1825979"/>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79" name="Rectangle 378"/>
            <p:cNvSpPr/>
            <p:nvPr/>
          </p:nvSpPr>
          <p:spPr>
            <a:xfrm>
              <a:off x="7039931" y="18759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80" name="Rectangle 379"/>
            <p:cNvSpPr/>
            <p:nvPr/>
          </p:nvSpPr>
          <p:spPr>
            <a:xfrm>
              <a:off x="7095536" y="18759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81" name="Rectangle 380"/>
            <p:cNvSpPr/>
            <p:nvPr/>
          </p:nvSpPr>
          <p:spPr>
            <a:xfrm>
              <a:off x="7039931" y="19263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82" name="Rectangle 381"/>
            <p:cNvSpPr/>
            <p:nvPr/>
          </p:nvSpPr>
          <p:spPr>
            <a:xfrm>
              <a:off x="7095536" y="19263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83" name="Rectangle 382"/>
            <p:cNvSpPr/>
            <p:nvPr/>
          </p:nvSpPr>
          <p:spPr>
            <a:xfrm>
              <a:off x="7039931" y="19767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85" name="Rectangle 384"/>
            <p:cNvSpPr/>
            <p:nvPr/>
          </p:nvSpPr>
          <p:spPr>
            <a:xfrm>
              <a:off x="7095536" y="1976715"/>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86" name="Rectangle 385"/>
            <p:cNvSpPr/>
            <p:nvPr/>
          </p:nvSpPr>
          <p:spPr>
            <a:xfrm>
              <a:off x="7039931" y="202650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87" name="Rectangle 386"/>
            <p:cNvSpPr/>
            <p:nvPr/>
          </p:nvSpPr>
          <p:spPr>
            <a:xfrm>
              <a:off x="7095536" y="2026504"/>
              <a:ext cx="28800" cy="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nvGrpSpPr>
          <p:cNvPr id="287" name="Group 286"/>
          <p:cNvGrpSpPr/>
          <p:nvPr/>
        </p:nvGrpSpPr>
        <p:grpSpPr>
          <a:xfrm>
            <a:off x="5175965" y="4687068"/>
            <a:ext cx="210819" cy="220268"/>
            <a:chOff x="6986725" y="2132944"/>
            <a:chExt cx="310100" cy="324000"/>
          </a:xfrm>
        </p:grpSpPr>
        <p:sp>
          <p:nvSpPr>
            <p:cNvPr id="288" name="Rectangle 287"/>
            <p:cNvSpPr/>
            <p:nvPr/>
          </p:nvSpPr>
          <p:spPr>
            <a:xfrm>
              <a:off x="6986725" y="2132944"/>
              <a:ext cx="310100" cy="324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20268" rtlCol="1" anchor="ct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884" b="0" i="0" u="none" strike="noStrike" kern="0" cap="none" spc="0" normalizeH="0" baseline="0" noProof="0" dirty="0">
                <a:ln>
                  <a:noFill/>
                </a:ln>
                <a:solidFill>
                  <a:srgbClr val="505050"/>
                </a:solidFill>
                <a:effectLst/>
                <a:uLnTx/>
                <a:uFillTx/>
              </a:endParaRPr>
            </a:p>
          </p:txBody>
        </p:sp>
        <p:cxnSp>
          <p:nvCxnSpPr>
            <p:cNvPr id="289" name="Straight Connector 288"/>
            <p:cNvCxnSpPr>
              <a:cxnSpLocks/>
            </p:cNvCxnSpPr>
            <p:nvPr/>
          </p:nvCxnSpPr>
          <p:spPr>
            <a:xfrm>
              <a:off x="7185842" y="2273500"/>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a:cxnSpLocks/>
            </p:cNvCxnSpPr>
            <p:nvPr/>
          </p:nvCxnSpPr>
          <p:spPr>
            <a:xfrm>
              <a:off x="7031720" y="2227725"/>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a:cxnSpLocks/>
            </p:cNvCxnSpPr>
            <p:nvPr/>
          </p:nvCxnSpPr>
          <p:spPr>
            <a:xfrm>
              <a:off x="7031720" y="2374410"/>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sp>
          <p:nvSpPr>
            <p:cNvPr id="390" name="Arrow: Down 389"/>
            <p:cNvSpPr/>
            <p:nvPr/>
          </p:nvSpPr>
          <p:spPr>
            <a:xfrm rot="16200000">
              <a:off x="7053010" y="2228296"/>
              <a:ext cx="93600" cy="141192"/>
            </a:xfrm>
            <a:prstGeom prst="downArrow">
              <a:avLst>
                <a:gd name="adj1" fmla="val 50000"/>
                <a:gd name="adj2" fmla="val 94378"/>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391" name="Straight Connector 390"/>
            <p:cNvCxnSpPr>
              <a:cxnSpLocks/>
            </p:cNvCxnSpPr>
            <p:nvPr/>
          </p:nvCxnSpPr>
          <p:spPr>
            <a:xfrm>
              <a:off x="7185842" y="2329182"/>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grpSp>
      <p:grpSp>
        <p:nvGrpSpPr>
          <p:cNvPr id="392" name="Group 391"/>
          <p:cNvGrpSpPr/>
          <p:nvPr/>
        </p:nvGrpSpPr>
        <p:grpSpPr>
          <a:xfrm>
            <a:off x="4969946" y="4686011"/>
            <a:ext cx="206019" cy="220268"/>
            <a:chOff x="6986725" y="2132944"/>
            <a:chExt cx="303040" cy="324000"/>
          </a:xfrm>
        </p:grpSpPr>
        <p:sp>
          <p:nvSpPr>
            <p:cNvPr id="393" name="Rectangle 392"/>
            <p:cNvSpPr/>
            <p:nvPr/>
          </p:nvSpPr>
          <p:spPr>
            <a:xfrm>
              <a:off x="6986725" y="2132944"/>
              <a:ext cx="303040" cy="324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20268" rtlCol="1" anchor="ct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884" b="0" i="0" u="none" strike="noStrike" kern="0" cap="none" spc="0" normalizeH="0" baseline="0" noProof="0" dirty="0">
                <a:ln>
                  <a:noFill/>
                </a:ln>
                <a:solidFill>
                  <a:srgbClr val="505050"/>
                </a:solidFill>
                <a:effectLst/>
                <a:uLnTx/>
                <a:uFillTx/>
              </a:endParaRPr>
            </a:p>
          </p:txBody>
        </p:sp>
        <p:cxnSp>
          <p:nvCxnSpPr>
            <p:cNvPr id="394" name="Straight Connector 393"/>
            <p:cNvCxnSpPr>
              <a:cxnSpLocks/>
            </p:cNvCxnSpPr>
            <p:nvPr/>
          </p:nvCxnSpPr>
          <p:spPr>
            <a:xfrm>
              <a:off x="7185842" y="2273500"/>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a:cxnSpLocks/>
            </p:cNvCxnSpPr>
            <p:nvPr/>
          </p:nvCxnSpPr>
          <p:spPr>
            <a:xfrm>
              <a:off x="7031720" y="2227725"/>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a:cxnSpLocks/>
            </p:cNvCxnSpPr>
            <p:nvPr/>
          </p:nvCxnSpPr>
          <p:spPr>
            <a:xfrm>
              <a:off x="7031720" y="2374410"/>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sp>
          <p:nvSpPr>
            <p:cNvPr id="397" name="Arrow: Down 396"/>
            <p:cNvSpPr/>
            <p:nvPr/>
          </p:nvSpPr>
          <p:spPr>
            <a:xfrm rot="5400000">
              <a:off x="7053010" y="2228296"/>
              <a:ext cx="93600" cy="141192"/>
            </a:xfrm>
            <a:prstGeom prst="downArrow">
              <a:avLst>
                <a:gd name="adj1" fmla="val 50000"/>
                <a:gd name="adj2" fmla="val 94378"/>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398" name="Straight Connector 397"/>
            <p:cNvCxnSpPr>
              <a:cxnSpLocks/>
            </p:cNvCxnSpPr>
            <p:nvPr/>
          </p:nvCxnSpPr>
          <p:spPr>
            <a:xfrm>
              <a:off x="7185842" y="2329182"/>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grpSp>
      <p:grpSp>
        <p:nvGrpSpPr>
          <p:cNvPr id="399" name="Group 398"/>
          <p:cNvGrpSpPr/>
          <p:nvPr/>
        </p:nvGrpSpPr>
        <p:grpSpPr>
          <a:xfrm>
            <a:off x="5175965" y="3699768"/>
            <a:ext cx="210819" cy="220268"/>
            <a:chOff x="6986725" y="2132944"/>
            <a:chExt cx="310100" cy="324000"/>
          </a:xfrm>
        </p:grpSpPr>
        <p:sp>
          <p:nvSpPr>
            <p:cNvPr id="400" name="Rectangle 399"/>
            <p:cNvSpPr/>
            <p:nvPr/>
          </p:nvSpPr>
          <p:spPr>
            <a:xfrm>
              <a:off x="6986725" y="2132944"/>
              <a:ext cx="310100" cy="324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20268" rtlCol="1" anchor="ct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884" b="0" i="0" u="none" strike="noStrike" kern="0" cap="none" spc="0" normalizeH="0" baseline="0" noProof="0" dirty="0">
                <a:ln>
                  <a:noFill/>
                </a:ln>
                <a:solidFill>
                  <a:srgbClr val="505050"/>
                </a:solidFill>
                <a:effectLst/>
                <a:uLnTx/>
                <a:uFillTx/>
              </a:endParaRPr>
            </a:p>
          </p:txBody>
        </p:sp>
        <p:cxnSp>
          <p:nvCxnSpPr>
            <p:cNvPr id="401" name="Straight Connector 400"/>
            <p:cNvCxnSpPr>
              <a:cxnSpLocks/>
            </p:cNvCxnSpPr>
            <p:nvPr/>
          </p:nvCxnSpPr>
          <p:spPr>
            <a:xfrm>
              <a:off x="7185842" y="2273500"/>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a:cxnSpLocks/>
            </p:cNvCxnSpPr>
            <p:nvPr/>
          </p:nvCxnSpPr>
          <p:spPr>
            <a:xfrm>
              <a:off x="7031720" y="2227725"/>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a:cxnSpLocks/>
            </p:cNvCxnSpPr>
            <p:nvPr/>
          </p:nvCxnSpPr>
          <p:spPr>
            <a:xfrm>
              <a:off x="7031720" y="2374410"/>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sp>
          <p:nvSpPr>
            <p:cNvPr id="404" name="Arrow: Down 403"/>
            <p:cNvSpPr/>
            <p:nvPr/>
          </p:nvSpPr>
          <p:spPr>
            <a:xfrm rot="16200000">
              <a:off x="7053010" y="2228296"/>
              <a:ext cx="93600" cy="141192"/>
            </a:xfrm>
            <a:prstGeom prst="downArrow">
              <a:avLst>
                <a:gd name="adj1" fmla="val 50000"/>
                <a:gd name="adj2" fmla="val 94378"/>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405" name="Straight Connector 404"/>
            <p:cNvCxnSpPr>
              <a:cxnSpLocks/>
            </p:cNvCxnSpPr>
            <p:nvPr/>
          </p:nvCxnSpPr>
          <p:spPr>
            <a:xfrm>
              <a:off x="7185842" y="2329182"/>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grpSp>
      <p:grpSp>
        <p:nvGrpSpPr>
          <p:cNvPr id="406" name="Group 405"/>
          <p:cNvGrpSpPr/>
          <p:nvPr/>
        </p:nvGrpSpPr>
        <p:grpSpPr>
          <a:xfrm>
            <a:off x="4969946" y="3698711"/>
            <a:ext cx="206019" cy="220268"/>
            <a:chOff x="6984820" y="2132944"/>
            <a:chExt cx="303040" cy="324000"/>
          </a:xfrm>
        </p:grpSpPr>
        <p:sp>
          <p:nvSpPr>
            <p:cNvPr id="407" name="Rectangle 406"/>
            <p:cNvSpPr/>
            <p:nvPr/>
          </p:nvSpPr>
          <p:spPr>
            <a:xfrm>
              <a:off x="6984820" y="2132944"/>
              <a:ext cx="303040" cy="324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20268" rtlCol="1" anchor="ct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884" b="0" i="0" u="none" strike="noStrike" kern="0" cap="none" spc="0" normalizeH="0" baseline="0" noProof="0" dirty="0">
                <a:ln>
                  <a:noFill/>
                </a:ln>
                <a:solidFill>
                  <a:srgbClr val="505050"/>
                </a:solidFill>
                <a:effectLst/>
                <a:uLnTx/>
                <a:uFillTx/>
              </a:endParaRPr>
            </a:p>
          </p:txBody>
        </p:sp>
        <p:cxnSp>
          <p:nvCxnSpPr>
            <p:cNvPr id="408" name="Straight Connector 407"/>
            <p:cNvCxnSpPr>
              <a:cxnSpLocks/>
            </p:cNvCxnSpPr>
            <p:nvPr/>
          </p:nvCxnSpPr>
          <p:spPr>
            <a:xfrm>
              <a:off x="7185842" y="2273500"/>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a:cxnSpLocks/>
            </p:cNvCxnSpPr>
            <p:nvPr/>
          </p:nvCxnSpPr>
          <p:spPr>
            <a:xfrm>
              <a:off x="7031720" y="2227725"/>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a:cxnSpLocks/>
            </p:cNvCxnSpPr>
            <p:nvPr/>
          </p:nvCxnSpPr>
          <p:spPr>
            <a:xfrm>
              <a:off x="7031720" y="2374410"/>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sp>
          <p:nvSpPr>
            <p:cNvPr id="459" name="Arrow: Down 458"/>
            <p:cNvSpPr/>
            <p:nvPr/>
          </p:nvSpPr>
          <p:spPr>
            <a:xfrm rot="5400000">
              <a:off x="7053010" y="2228296"/>
              <a:ext cx="93600" cy="141192"/>
            </a:xfrm>
            <a:prstGeom prst="downArrow">
              <a:avLst>
                <a:gd name="adj1" fmla="val 50000"/>
                <a:gd name="adj2" fmla="val 94378"/>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460" name="Straight Connector 459"/>
            <p:cNvCxnSpPr>
              <a:cxnSpLocks/>
            </p:cNvCxnSpPr>
            <p:nvPr/>
          </p:nvCxnSpPr>
          <p:spPr>
            <a:xfrm>
              <a:off x="7185842" y="2329182"/>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grpSp>
      <p:grpSp>
        <p:nvGrpSpPr>
          <p:cNvPr id="475" name="Group 474"/>
          <p:cNvGrpSpPr/>
          <p:nvPr/>
        </p:nvGrpSpPr>
        <p:grpSpPr>
          <a:xfrm>
            <a:off x="4749617" y="1686945"/>
            <a:ext cx="210819" cy="220268"/>
            <a:chOff x="6986725" y="2132944"/>
            <a:chExt cx="310100" cy="324000"/>
          </a:xfrm>
        </p:grpSpPr>
        <p:sp>
          <p:nvSpPr>
            <p:cNvPr id="476" name="Rectangle 475"/>
            <p:cNvSpPr/>
            <p:nvPr/>
          </p:nvSpPr>
          <p:spPr>
            <a:xfrm>
              <a:off x="6986725" y="2132944"/>
              <a:ext cx="310100" cy="3240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0268" rtlCol="1" anchor="ct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884" b="0" i="0" u="none" strike="noStrike" kern="0" cap="none" spc="0" normalizeH="0" baseline="0" noProof="0" dirty="0">
                <a:ln>
                  <a:noFill/>
                </a:ln>
                <a:solidFill>
                  <a:srgbClr val="505050"/>
                </a:solidFill>
                <a:effectLst/>
                <a:uLnTx/>
                <a:uFillTx/>
              </a:endParaRPr>
            </a:p>
          </p:txBody>
        </p:sp>
        <p:cxnSp>
          <p:nvCxnSpPr>
            <p:cNvPr id="477" name="Straight Connector 476"/>
            <p:cNvCxnSpPr>
              <a:cxnSpLocks/>
            </p:cNvCxnSpPr>
            <p:nvPr/>
          </p:nvCxnSpPr>
          <p:spPr>
            <a:xfrm>
              <a:off x="7185842" y="2273500"/>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a:cxnSpLocks/>
            </p:cNvCxnSpPr>
            <p:nvPr/>
          </p:nvCxnSpPr>
          <p:spPr>
            <a:xfrm>
              <a:off x="7031720" y="2227725"/>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a:cxnSpLocks/>
            </p:cNvCxnSpPr>
            <p:nvPr/>
          </p:nvCxnSpPr>
          <p:spPr>
            <a:xfrm>
              <a:off x="7031720" y="2374410"/>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sp>
          <p:nvSpPr>
            <p:cNvPr id="480" name="Arrow: Down 479"/>
            <p:cNvSpPr/>
            <p:nvPr/>
          </p:nvSpPr>
          <p:spPr>
            <a:xfrm rot="16200000">
              <a:off x="7053010" y="2228296"/>
              <a:ext cx="93600" cy="141192"/>
            </a:xfrm>
            <a:prstGeom prst="downArrow">
              <a:avLst>
                <a:gd name="adj1" fmla="val 50000"/>
                <a:gd name="adj2" fmla="val 94378"/>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481" name="Straight Connector 480"/>
            <p:cNvCxnSpPr>
              <a:cxnSpLocks/>
            </p:cNvCxnSpPr>
            <p:nvPr/>
          </p:nvCxnSpPr>
          <p:spPr>
            <a:xfrm>
              <a:off x="7185842" y="2329182"/>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grpSp>
      <p:grpSp>
        <p:nvGrpSpPr>
          <p:cNvPr id="461" name="Group 460"/>
          <p:cNvGrpSpPr/>
          <p:nvPr/>
        </p:nvGrpSpPr>
        <p:grpSpPr>
          <a:xfrm>
            <a:off x="4749617" y="2689971"/>
            <a:ext cx="210819" cy="220268"/>
            <a:chOff x="6986725" y="2132944"/>
            <a:chExt cx="310100" cy="324000"/>
          </a:xfrm>
        </p:grpSpPr>
        <p:sp>
          <p:nvSpPr>
            <p:cNvPr id="462" name="Rectangle 461"/>
            <p:cNvSpPr/>
            <p:nvPr/>
          </p:nvSpPr>
          <p:spPr>
            <a:xfrm>
              <a:off x="6986725" y="2132944"/>
              <a:ext cx="310100" cy="3240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0268" rtlCol="1" anchor="ct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884" b="0" i="0" u="none" strike="noStrike" kern="0" cap="none" spc="0" normalizeH="0" baseline="0" noProof="0" dirty="0">
                <a:ln>
                  <a:noFill/>
                </a:ln>
                <a:solidFill>
                  <a:srgbClr val="505050"/>
                </a:solidFill>
                <a:effectLst/>
                <a:uLnTx/>
                <a:uFillTx/>
              </a:endParaRPr>
            </a:p>
          </p:txBody>
        </p:sp>
        <p:cxnSp>
          <p:nvCxnSpPr>
            <p:cNvPr id="463" name="Straight Connector 462"/>
            <p:cNvCxnSpPr>
              <a:cxnSpLocks/>
            </p:cNvCxnSpPr>
            <p:nvPr/>
          </p:nvCxnSpPr>
          <p:spPr>
            <a:xfrm>
              <a:off x="7185842" y="2273500"/>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a:cxnSpLocks/>
            </p:cNvCxnSpPr>
            <p:nvPr/>
          </p:nvCxnSpPr>
          <p:spPr>
            <a:xfrm>
              <a:off x="7031720" y="2227725"/>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p:cNvCxnSpPr>
              <a:cxnSpLocks/>
            </p:cNvCxnSpPr>
            <p:nvPr/>
          </p:nvCxnSpPr>
          <p:spPr>
            <a:xfrm>
              <a:off x="7031720" y="2374410"/>
              <a:ext cx="2160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sp>
          <p:nvSpPr>
            <p:cNvPr id="466" name="Arrow: Down 465"/>
            <p:cNvSpPr/>
            <p:nvPr/>
          </p:nvSpPr>
          <p:spPr>
            <a:xfrm rot="16200000">
              <a:off x="7053010" y="2228296"/>
              <a:ext cx="93600" cy="141192"/>
            </a:xfrm>
            <a:prstGeom prst="downArrow">
              <a:avLst>
                <a:gd name="adj1" fmla="val 50000"/>
                <a:gd name="adj2" fmla="val 94378"/>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467" name="Straight Connector 466"/>
            <p:cNvCxnSpPr>
              <a:cxnSpLocks/>
            </p:cNvCxnSpPr>
            <p:nvPr/>
          </p:nvCxnSpPr>
          <p:spPr>
            <a:xfrm>
              <a:off x="7185842" y="2329182"/>
              <a:ext cx="61200" cy="0"/>
            </a:xfrm>
            <a:prstGeom prst="line">
              <a:avLst/>
            </a:prstGeom>
            <a:ln w="19050">
              <a:solidFill>
                <a:srgbClr val="505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6350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393" y="913"/>
            <a:ext cx="12435106" cy="466235"/>
            <a:chOff x="-3176" y="6707666"/>
            <a:chExt cx="18291176" cy="685800"/>
          </a:xfrm>
        </p:grpSpPr>
        <p:grpSp>
          <p:nvGrpSpPr>
            <p:cNvPr id="86" name="Group 40"/>
            <p:cNvGrpSpPr>
              <a:grpSpLocks noChangeAspect="1"/>
            </p:cNvGrpSpPr>
            <p:nvPr/>
          </p:nvGrpSpPr>
          <p:grpSpPr bwMode="auto">
            <a:xfrm>
              <a:off x="-3176" y="6707666"/>
              <a:ext cx="18291176" cy="685800"/>
              <a:chOff x="-2" y="3680"/>
              <a:chExt cx="11522" cy="432"/>
            </a:xfrm>
          </p:grpSpPr>
          <p:sp>
            <p:nvSpPr>
              <p:cNvPr id="88" name="AutoShape 39"/>
              <p:cNvSpPr>
                <a:spLocks noChangeAspect="1" noChangeArrowheads="1" noTextEdit="1"/>
              </p:cNvSpPr>
              <p:nvPr/>
            </p:nvSpPr>
            <p:spPr bwMode="auto">
              <a:xfrm>
                <a:off x="0" y="3686"/>
                <a:ext cx="11519"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89" name="Rectangle 41"/>
              <p:cNvSpPr>
                <a:spLocks noChangeArrowheads="1"/>
              </p:cNvSpPr>
              <p:nvPr/>
            </p:nvSpPr>
            <p:spPr bwMode="auto">
              <a:xfrm>
                <a:off x="-2" y="3682"/>
                <a:ext cx="11522" cy="4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0" name="Rectangle 42"/>
              <p:cNvSpPr>
                <a:spLocks noChangeArrowheads="1"/>
              </p:cNvSpPr>
              <p:nvPr/>
            </p:nvSpPr>
            <p:spPr bwMode="auto">
              <a:xfrm>
                <a:off x="-2" y="3682"/>
                <a:ext cx="11522"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1" name="Rectangle 43"/>
              <p:cNvSpPr>
                <a:spLocks noChangeArrowheads="1"/>
              </p:cNvSpPr>
              <p:nvPr/>
            </p:nvSpPr>
            <p:spPr bwMode="auto">
              <a:xfrm>
                <a:off x="618" y="3766"/>
                <a:ext cx="847"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21607" eaLnBrk="0" fontAlgn="base" latinLnBrk="0" hangingPunct="0">
                  <a:lnSpc>
                    <a:spcPct val="100000"/>
                  </a:lnSpc>
                  <a:spcBef>
                    <a:spcPct val="0"/>
                  </a:spcBef>
                  <a:spcAft>
                    <a:spcPct val="0"/>
                  </a:spcAft>
                  <a:buClrTx/>
                  <a:buSzTx/>
                  <a:buFontTx/>
                  <a:buNone/>
                  <a:tabLst/>
                  <a:defRPr/>
                </a:pPr>
                <a:r>
                  <a:rPr kumimoji="0" lang="en-US" altLang="en-US" sz="1632" b="0" i="0" u="none" strike="noStrike" kern="0" cap="none" spc="0" normalizeH="0" baseline="0" noProof="0">
                    <a:ln>
                      <a:noFill/>
                    </a:ln>
                    <a:solidFill>
                      <a:srgbClr val="FFFFFF"/>
                    </a:solidFill>
                    <a:effectLst/>
                    <a:uLnTx/>
                    <a:uFillTx/>
                    <a:latin typeface="Segoe UI Light" panose="020B0502040204020203" pitchFamily="34" charset="0"/>
                  </a:rPr>
                  <a:t>Office 365</a:t>
                </a:r>
                <a:endParaRPr kumimoji="0" lang="en-US" altLang="en-US" sz="1224"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2" name="Rectangle 44"/>
              <p:cNvSpPr>
                <a:spLocks noChangeArrowheads="1"/>
              </p:cNvSpPr>
              <p:nvPr/>
            </p:nvSpPr>
            <p:spPr bwMode="auto">
              <a:xfrm>
                <a:off x="11081" y="3684"/>
                <a:ext cx="9"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3" name="Freeform 45"/>
              <p:cNvSpPr>
                <a:spLocks/>
              </p:cNvSpPr>
              <p:nvPr/>
            </p:nvSpPr>
            <p:spPr bwMode="auto">
              <a:xfrm>
                <a:off x="11081"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4" name="Rectangle 46"/>
              <p:cNvSpPr>
                <a:spLocks noChangeArrowheads="1"/>
              </p:cNvSpPr>
              <p:nvPr/>
            </p:nvSpPr>
            <p:spPr bwMode="auto">
              <a:xfrm>
                <a:off x="10660" y="3684"/>
                <a:ext cx="8"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5" name="Freeform 47"/>
              <p:cNvSpPr>
                <a:spLocks/>
              </p:cNvSpPr>
              <p:nvPr/>
            </p:nvSpPr>
            <p:spPr bwMode="auto">
              <a:xfrm>
                <a:off x="10660" y="3684"/>
                <a:ext cx="8" cy="428"/>
              </a:xfrm>
              <a:custGeom>
                <a:avLst/>
                <a:gdLst>
                  <a:gd name="T0" fmla="*/ 0 w 8"/>
                  <a:gd name="T1" fmla="*/ 0 h 428"/>
                  <a:gd name="T2" fmla="*/ 0 w 8"/>
                  <a:gd name="T3" fmla="*/ 428 h 428"/>
                  <a:gd name="T4" fmla="*/ 8 w 8"/>
                  <a:gd name="T5" fmla="*/ 428 h 428"/>
                  <a:gd name="T6" fmla="*/ 8 w 8"/>
                  <a:gd name="T7" fmla="*/ 0 h 428"/>
                </a:gdLst>
                <a:ahLst/>
                <a:cxnLst>
                  <a:cxn ang="0">
                    <a:pos x="T0" y="T1"/>
                  </a:cxn>
                  <a:cxn ang="0">
                    <a:pos x="T2" y="T3"/>
                  </a:cxn>
                  <a:cxn ang="0">
                    <a:pos x="T4" y="T5"/>
                  </a:cxn>
                  <a:cxn ang="0">
                    <a:pos x="T6" y="T7"/>
                  </a:cxn>
                </a:cxnLst>
                <a:rect l="0" t="0" r="r" b="b"/>
                <a:pathLst>
                  <a:path w="8" h="428">
                    <a:moveTo>
                      <a:pt x="0" y="0"/>
                    </a:moveTo>
                    <a:lnTo>
                      <a:pt x="0" y="428"/>
                    </a:lnTo>
                    <a:lnTo>
                      <a:pt x="8" y="42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6" name="Rectangle 48"/>
              <p:cNvSpPr>
                <a:spLocks noChangeArrowheads="1"/>
              </p:cNvSpPr>
              <p:nvPr/>
            </p:nvSpPr>
            <p:spPr bwMode="auto">
              <a:xfrm>
                <a:off x="10238" y="3684"/>
                <a:ext cx="8"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7" name="Freeform 49"/>
              <p:cNvSpPr>
                <a:spLocks/>
              </p:cNvSpPr>
              <p:nvPr/>
            </p:nvSpPr>
            <p:spPr bwMode="auto">
              <a:xfrm>
                <a:off x="10238" y="3684"/>
                <a:ext cx="8" cy="428"/>
              </a:xfrm>
              <a:custGeom>
                <a:avLst/>
                <a:gdLst>
                  <a:gd name="T0" fmla="*/ 0 w 8"/>
                  <a:gd name="T1" fmla="*/ 0 h 428"/>
                  <a:gd name="T2" fmla="*/ 0 w 8"/>
                  <a:gd name="T3" fmla="*/ 428 h 428"/>
                  <a:gd name="T4" fmla="*/ 8 w 8"/>
                  <a:gd name="T5" fmla="*/ 428 h 428"/>
                  <a:gd name="T6" fmla="*/ 8 w 8"/>
                  <a:gd name="T7" fmla="*/ 0 h 428"/>
                </a:gdLst>
                <a:ahLst/>
                <a:cxnLst>
                  <a:cxn ang="0">
                    <a:pos x="T0" y="T1"/>
                  </a:cxn>
                  <a:cxn ang="0">
                    <a:pos x="T2" y="T3"/>
                  </a:cxn>
                  <a:cxn ang="0">
                    <a:pos x="T4" y="T5"/>
                  </a:cxn>
                  <a:cxn ang="0">
                    <a:pos x="T6" y="T7"/>
                  </a:cxn>
                </a:cxnLst>
                <a:rect l="0" t="0" r="r" b="b"/>
                <a:pathLst>
                  <a:path w="8" h="428">
                    <a:moveTo>
                      <a:pt x="0" y="0"/>
                    </a:moveTo>
                    <a:lnTo>
                      <a:pt x="0" y="428"/>
                    </a:lnTo>
                    <a:lnTo>
                      <a:pt x="8" y="42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8" name="Freeform 51"/>
              <p:cNvSpPr>
                <a:spLocks/>
              </p:cNvSpPr>
              <p:nvPr/>
            </p:nvSpPr>
            <p:spPr bwMode="auto">
              <a:xfrm>
                <a:off x="9816"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99" name="Freeform 53"/>
              <p:cNvSpPr>
                <a:spLocks/>
              </p:cNvSpPr>
              <p:nvPr/>
            </p:nvSpPr>
            <p:spPr bwMode="auto">
              <a:xfrm>
                <a:off x="9394"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pic>
            <p:nvPicPr>
              <p:cNvPr id="100" name="Picture 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98" y="3680"/>
                <a:ext cx="422"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Rectangle 55"/>
              <p:cNvSpPr>
                <a:spLocks noChangeArrowheads="1"/>
              </p:cNvSpPr>
              <p:nvPr/>
            </p:nvSpPr>
            <p:spPr bwMode="auto">
              <a:xfrm>
                <a:off x="11090" y="3684"/>
                <a:ext cx="34" cy="428"/>
              </a:xfrm>
              <a:prstGeom prst="rect">
                <a:avLst/>
              </a:prstGeom>
              <a:solidFill>
                <a:srgbClr val="24B2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2" name="Freeform 56"/>
              <p:cNvSpPr>
                <a:spLocks noEditPoints="1"/>
              </p:cNvSpPr>
              <p:nvPr/>
            </p:nvSpPr>
            <p:spPr bwMode="auto">
              <a:xfrm>
                <a:off x="10833" y="3825"/>
                <a:ext cx="97" cy="146"/>
              </a:xfrm>
              <a:custGeom>
                <a:avLst/>
                <a:gdLst>
                  <a:gd name="T0" fmla="*/ 0 w 46"/>
                  <a:gd name="T1" fmla="*/ 23 h 68"/>
                  <a:gd name="T2" fmla="*/ 13 w 46"/>
                  <a:gd name="T3" fmla="*/ 23 h 68"/>
                  <a:gd name="T4" fmla="*/ 13 w 46"/>
                  <a:gd name="T5" fmla="*/ 21 h 68"/>
                  <a:gd name="T6" fmla="*/ 14 w 46"/>
                  <a:gd name="T7" fmla="*/ 19 h 68"/>
                  <a:gd name="T8" fmla="*/ 16 w 46"/>
                  <a:gd name="T9" fmla="*/ 14 h 68"/>
                  <a:gd name="T10" fmla="*/ 20 w 46"/>
                  <a:gd name="T11" fmla="*/ 11 h 68"/>
                  <a:gd name="T12" fmla="*/ 30 w 46"/>
                  <a:gd name="T13" fmla="*/ 15 h 68"/>
                  <a:gd name="T14" fmla="*/ 29 w 46"/>
                  <a:gd name="T15" fmla="*/ 25 h 68"/>
                  <a:gd name="T16" fmla="*/ 24 w 46"/>
                  <a:gd name="T17" fmla="*/ 29 h 68"/>
                  <a:gd name="T18" fmla="*/ 20 w 46"/>
                  <a:gd name="T19" fmla="*/ 34 h 68"/>
                  <a:gd name="T20" fmla="*/ 17 w 46"/>
                  <a:gd name="T21" fmla="*/ 39 h 68"/>
                  <a:gd name="T22" fmla="*/ 16 w 46"/>
                  <a:gd name="T23" fmla="*/ 44 h 68"/>
                  <a:gd name="T24" fmla="*/ 16 w 46"/>
                  <a:gd name="T25" fmla="*/ 48 h 68"/>
                  <a:gd name="T26" fmla="*/ 28 w 46"/>
                  <a:gd name="T27" fmla="*/ 48 h 68"/>
                  <a:gd name="T28" fmla="*/ 28 w 46"/>
                  <a:gd name="T29" fmla="*/ 45 h 68"/>
                  <a:gd name="T30" fmla="*/ 29 w 46"/>
                  <a:gd name="T31" fmla="*/ 42 h 68"/>
                  <a:gd name="T32" fmla="*/ 33 w 46"/>
                  <a:gd name="T33" fmla="*/ 37 h 68"/>
                  <a:gd name="T34" fmla="*/ 38 w 46"/>
                  <a:gd name="T35" fmla="*/ 33 h 68"/>
                  <a:gd name="T36" fmla="*/ 45 w 46"/>
                  <a:gd name="T37" fmla="*/ 23 h 68"/>
                  <a:gd name="T38" fmla="*/ 43 w 46"/>
                  <a:gd name="T39" fmla="*/ 11 h 68"/>
                  <a:gd name="T40" fmla="*/ 33 w 46"/>
                  <a:gd name="T41" fmla="*/ 2 h 68"/>
                  <a:gd name="T42" fmla="*/ 21 w 46"/>
                  <a:gd name="T43" fmla="*/ 0 h 68"/>
                  <a:gd name="T44" fmla="*/ 9 w 46"/>
                  <a:gd name="T45" fmla="*/ 4 h 68"/>
                  <a:gd name="T46" fmla="*/ 1 w 46"/>
                  <a:gd name="T47" fmla="*/ 14 h 68"/>
                  <a:gd name="T48" fmla="*/ 0 w 46"/>
                  <a:gd name="T49" fmla="*/ 23 h 68"/>
                  <a:gd name="T50" fmla="*/ 0 w 46"/>
                  <a:gd name="T51" fmla="*/ 23 h 68"/>
                  <a:gd name="T52" fmla="*/ 28 w 46"/>
                  <a:gd name="T53" fmla="*/ 56 h 68"/>
                  <a:gd name="T54" fmla="*/ 22 w 46"/>
                  <a:gd name="T55" fmla="*/ 54 h 68"/>
                  <a:gd name="T56" fmla="*/ 17 w 46"/>
                  <a:gd name="T57" fmla="*/ 56 h 68"/>
                  <a:gd name="T58" fmla="*/ 15 w 46"/>
                  <a:gd name="T59" fmla="*/ 61 h 68"/>
                  <a:gd name="T60" fmla="*/ 17 w 46"/>
                  <a:gd name="T61" fmla="*/ 66 h 68"/>
                  <a:gd name="T62" fmla="*/ 22 w 46"/>
                  <a:gd name="T63" fmla="*/ 68 h 68"/>
                  <a:gd name="T64" fmla="*/ 28 w 46"/>
                  <a:gd name="T65" fmla="*/ 66 h 68"/>
                  <a:gd name="T66" fmla="*/ 30 w 46"/>
                  <a:gd name="T67" fmla="*/ 61 h 68"/>
                  <a:gd name="T68" fmla="*/ 28 w 46"/>
                  <a:gd name="T69" fmla="*/ 5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8">
                    <a:moveTo>
                      <a:pt x="0" y="23"/>
                    </a:moveTo>
                    <a:cubicBezTo>
                      <a:pt x="13" y="23"/>
                      <a:pt x="13" y="23"/>
                      <a:pt x="13" y="23"/>
                    </a:cubicBezTo>
                    <a:cubicBezTo>
                      <a:pt x="13" y="23"/>
                      <a:pt x="13" y="22"/>
                      <a:pt x="13" y="21"/>
                    </a:cubicBezTo>
                    <a:cubicBezTo>
                      <a:pt x="14" y="19"/>
                      <a:pt x="14" y="19"/>
                      <a:pt x="14" y="19"/>
                    </a:cubicBezTo>
                    <a:cubicBezTo>
                      <a:pt x="14" y="17"/>
                      <a:pt x="15" y="15"/>
                      <a:pt x="16" y="14"/>
                    </a:cubicBezTo>
                    <a:cubicBezTo>
                      <a:pt x="17" y="13"/>
                      <a:pt x="19" y="12"/>
                      <a:pt x="20" y="11"/>
                    </a:cubicBezTo>
                    <a:cubicBezTo>
                      <a:pt x="25" y="11"/>
                      <a:pt x="28" y="12"/>
                      <a:pt x="30" y="15"/>
                    </a:cubicBezTo>
                    <a:cubicBezTo>
                      <a:pt x="31" y="19"/>
                      <a:pt x="31" y="22"/>
                      <a:pt x="29" y="25"/>
                    </a:cubicBezTo>
                    <a:cubicBezTo>
                      <a:pt x="27" y="27"/>
                      <a:pt x="26" y="28"/>
                      <a:pt x="24" y="29"/>
                    </a:cubicBezTo>
                    <a:cubicBezTo>
                      <a:pt x="22" y="31"/>
                      <a:pt x="21" y="32"/>
                      <a:pt x="20" y="34"/>
                    </a:cubicBezTo>
                    <a:cubicBezTo>
                      <a:pt x="18" y="35"/>
                      <a:pt x="18" y="37"/>
                      <a:pt x="17" y="39"/>
                    </a:cubicBezTo>
                    <a:cubicBezTo>
                      <a:pt x="16" y="40"/>
                      <a:pt x="16" y="42"/>
                      <a:pt x="16" y="44"/>
                    </a:cubicBezTo>
                    <a:cubicBezTo>
                      <a:pt x="16" y="48"/>
                      <a:pt x="16" y="48"/>
                      <a:pt x="16" y="48"/>
                    </a:cubicBezTo>
                    <a:cubicBezTo>
                      <a:pt x="28" y="48"/>
                      <a:pt x="28" y="48"/>
                      <a:pt x="28" y="48"/>
                    </a:cubicBezTo>
                    <a:cubicBezTo>
                      <a:pt x="28" y="47"/>
                      <a:pt x="28" y="46"/>
                      <a:pt x="28" y="45"/>
                    </a:cubicBezTo>
                    <a:cubicBezTo>
                      <a:pt x="28" y="44"/>
                      <a:pt x="29" y="43"/>
                      <a:pt x="29" y="42"/>
                    </a:cubicBezTo>
                    <a:cubicBezTo>
                      <a:pt x="30" y="40"/>
                      <a:pt x="31" y="38"/>
                      <a:pt x="33" y="37"/>
                    </a:cubicBezTo>
                    <a:cubicBezTo>
                      <a:pt x="38" y="33"/>
                      <a:pt x="38" y="33"/>
                      <a:pt x="38" y="33"/>
                    </a:cubicBezTo>
                    <a:cubicBezTo>
                      <a:pt x="42" y="30"/>
                      <a:pt x="44" y="27"/>
                      <a:pt x="45" y="23"/>
                    </a:cubicBezTo>
                    <a:cubicBezTo>
                      <a:pt x="46" y="19"/>
                      <a:pt x="45" y="15"/>
                      <a:pt x="43" y="11"/>
                    </a:cubicBezTo>
                    <a:cubicBezTo>
                      <a:pt x="41" y="7"/>
                      <a:pt x="38" y="4"/>
                      <a:pt x="33" y="2"/>
                    </a:cubicBezTo>
                    <a:cubicBezTo>
                      <a:pt x="29" y="1"/>
                      <a:pt x="25" y="0"/>
                      <a:pt x="21" y="0"/>
                    </a:cubicBezTo>
                    <a:cubicBezTo>
                      <a:pt x="16" y="1"/>
                      <a:pt x="12" y="2"/>
                      <a:pt x="9" y="4"/>
                    </a:cubicBezTo>
                    <a:cubicBezTo>
                      <a:pt x="6" y="7"/>
                      <a:pt x="3" y="10"/>
                      <a:pt x="1" y="14"/>
                    </a:cubicBezTo>
                    <a:cubicBezTo>
                      <a:pt x="0" y="17"/>
                      <a:pt x="0" y="20"/>
                      <a:pt x="0" y="23"/>
                    </a:cubicBezTo>
                    <a:cubicBezTo>
                      <a:pt x="0" y="23"/>
                      <a:pt x="0" y="23"/>
                      <a:pt x="0" y="23"/>
                    </a:cubicBezTo>
                    <a:close/>
                    <a:moveTo>
                      <a:pt x="28" y="56"/>
                    </a:moveTo>
                    <a:cubicBezTo>
                      <a:pt x="26" y="55"/>
                      <a:pt x="24" y="54"/>
                      <a:pt x="22" y="54"/>
                    </a:cubicBezTo>
                    <a:cubicBezTo>
                      <a:pt x="20" y="54"/>
                      <a:pt x="19" y="55"/>
                      <a:pt x="17" y="56"/>
                    </a:cubicBezTo>
                    <a:cubicBezTo>
                      <a:pt x="16" y="57"/>
                      <a:pt x="15" y="59"/>
                      <a:pt x="15" y="61"/>
                    </a:cubicBezTo>
                    <a:cubicBezTo>
                      <a:pt x="15" y="63"/>
                      <a:pt x="16" y="65"/>
                      <a:pt x="17" y="66"/>
                    </a:cubicBezTo>
                    <a:cubicBezTo>
                      <a:pt x="19" y="68"/>
                      <a:pt x="20" y="68"/>
                      <a:pt x="22" y="68"/>
                    </a:cubicBezTo>
                    <a:cubicBezTo>
                      <a:pt x="24" y="68"/>
                      <a:pt x="26" y="68"/>
                      <a:pt x="28" y="66"/>
                    </a:cubicBezTo>
                    <a:cubicBezTo>
                      <a:pt x="29" y="65"/>
                      <a:pt x="30" y="63"/>
                      <a:pt x="30" y="61"/>
                    </a:cubicBezTo>
                    <a:cubicBezTo>
                      <a:pt x="30" y="59"/>
                      <a:pt x="29" y="57"/>
                      <a:pt x="28"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3" name="Freeform 57"/>
              <p:cNvSpPr>
                <a:spLocks noEditPoints="1"/>
              </p:cNvSpPr>
              <p:nvPr/>
            </p:nvSpPr>
            <p:spPr bwMode="auto">
              <a:xfrm>
                <a:off x="10390" y="3830"/>
                <a:ext cx="143" cy="145"/>
              </a:xfrm>
              <a:custGeom>
                <a:avLst/>
                <a:gdLst>
                  <a:gd name="T0" fmla="*/ 68 w 68"/>
                  <a:gd name="T1" fmla="*/ 38 h 68"/>
                  <a:gd name="T2" fmla="*/ 66 w 68"/>
                  <a:gd name="T3" fmla="*/ 49 h 68"/>
                  <a:gd name="T4" fmla="*/ 56 w 68"/>
                  <a:gd name="T5" fmla="*/ 48 h 68"/>
                  <a:gd name="T6" fmla="*/ 52 w 68"/>
                  <a:gd name="T7" fmla="*/ 52 h 68"/>
                  <a:gd name="T8" fmla="*/ 56 w 68"/>
                  <a:gd name="T9" fmla="*/ 61 h 68"/>
                  <a:gd name="T10" fmla="*/ 46 w 68"/>
                  <a:gd name="T11" fmla="*/ 67 h 68"/>
                  <a:gd name="T12" fmla="*/ 40 w 68"/>
                  <a:gd name="T13" fmla="*/ 59 h 68"/>
                  <a:gd name="T14" fmla="*/ 34 w 68"/>
                  <a:gd name="T15" fmla="*/ 60 h 68"/>
                  <a:gd name="T16" fmla="*/ 30 w 68"/>
                  <a:gd name="T17" fmla="*/ 68 h 68"/>
                  <a:gd name="T18" fmla="*/ 19 w 68"/>
                  <a:gd name="T19" fmla="*/ 65 h 68"/>
                  <a:gd name="T20" fmla="*/ 20 w 68"/>
                  <a:gd name="T21" fmla="*/ 56 h 68"/>
                  <a:gd name="T22" fmla="*/ 16 w 68"/>
                  <a:gd name="T23" fmla="*/ 52 h 68"/>
                  <a:gd name="T24" fmla="*/ 8 w 68"/>
                  <a:gd name="T25" fmla="*/ 56 h 68"/>
                  <a:gd name="T26" fmla="*/ 2 w 68"/>
                  <a:gd name="T27" fmla="*/ 46 h 68"/>
                  <a:gd name="T28" fmla="*/ 9 w 68"/>
                  <a:gd name="T29" fmla="*/ 40 h 68"/>
                  <a:gd name="T30" fmla="*/ 8 w 68"/>
                  <a:gd name="T31" fmla="*/ 34 h 68"/>
                  <a:gd name="T32" fmla="*/ 0 w 68"/>
                  <a:gd name="T33" fmla="*/ 30 h 68"/>
                  <a:gd name="T34" fmla="*/ 3 w 68"/>
                  <a:gd name="T35" fmla="*/ 19 h 68"/>
                  <a:gd name="T36" fmla="*/ 12 w 68"/>
                  <a:gd name="T37" fmla="*/ 21 h 68"/>
                  <a:gd name="T38" fmla="*/ 16 w 68"/>
                  <a:gd name="T39" fmla="*/ 16 h 68"/>
                  <a:gd name="T40" fmla="*/ 13 w 68"/>
                  <a:gd name="T41" fmla="*/ 7 h 68"/>
                  <a:gd name="T42" fmla="*/ 23 w 68"/>
                  <a:gd name="T43" fmla="*/ 2 h 68"/>
                  <a:gd name="T44" fmla="*/ 29 w 68"/>
                  <a:gd name="T45" fmla="*/ 9 h 68"/>
                  <a:gd name="T46" fmla="*/ 35 w 68"/>
                  <a:gd name="T47" fmla="*/ 8 h 68"/>
                  <a:gd name="T48" fmla="*/ 38 w 68"/>
                  <a:gd name="T49" fmla="*/ 0 h 68"/>
                  <a:gd name="T50" fmla="*/ 49 w 68"/>
                  <a:gd name="T51" fmla="*/ 3 h 68"/>
                  <a:gd name="T52" fmla="*/ 48 w 68"/>
                  <a:gd name="T53" fmla="*/ 13 h 68"/>
                  <a:gd name="T54" fmla="*/ 53 w 68"/>
                  <a:gd name="T55" fmla="*/ 16 h 68"/>
                  <a:gd name="T56" fmla="*/ 61 w 68"/>
                  <a:gd name="T57" fmla="*/ 13 h 68"/>
                  <a:gd name="T58" fmla="*/ 67 w 68"/>
                  <a:gd name="T59" fmla="*/ 23 h 68"/>
                  <a:gd name="T60" fmla="*/ 59 w 68"/>
                  <a:gd name="T61" fmla="*/ 29 h 68"/>
                  <a:gd name="T62" fmla="*/ 60 w 68"/>
                  <a:gd name="T63" fmla="*/ 34 h 68"/>
                  <a:gd name="T64" fmla="*/ 68 w 68"/>
                  <a:gd name="T65" fmla="*/ 38 h 68"/>
                  <a:gd name="T66" fmla="*/ 30 w 68"/>
                  <a:gd name="T67" fmla="*/ 19 h 68"/>
                  <a:gd name="T68" fmla="*/ 20 w 68"/>
                  <a:gd name="T69" fmla="*/ 27 h 68"/>
                  <a:gd name="T70" fmla="*/ 19 w 68"/>
                  <a:gd name="T71" fmla="*/ 39 h 68"/>
                  <a:gd name="T72" fmla="*/ 27 w 68"/>
                  <a:gd name="T73" fmla="*/ 48 h 68"/>
                  <a:gd name="T74" fmla="*/ 39 w 68"/>
                  <a:gd name="T75" fmla="*/ 49 h 68"/>
                  <a:gd name="T76" fmla="*/ 48 w 68"/>
                  <a:gd name="T77" fmla="*/ 42 h 68"/>
                  <a:gd name="T78" fmla="*/ 50 w 68"/>
                  <a:gd name="T79" fmla="*/ 30 h 68"/>
                  <a:gd name="T80" fmla="*/ 42 w 68"/>
                  <a:gd name="T81" fmla="*/ 20 h 68"/>
                  <a:gd name="T82" fmla="*/ 30 w 68"/>
                  <a:gd name="T83" fmla="*/ 19 h 68"/>
                  <a:gd name="T84" fmla="*/ 40 w 68"/>
                  <a:gd name="T85" fmla="*/ 33 h 68"/>
                  <a:gd name="T86" fmla="*/ 37 w 68"/>
                  <a:gd name="T87" fmla="*/ 29 h 68"/>
                  <a:gd name="T88" fmla="*/ 33 w 68"/>
                  <a:gd name="T89" fmla="*/ 29 h 68"/>
                  <a:gd name="T90" fmla="*/ 29 w 68"/>
                  <a:gd name="T91" fmla="*/ 31 h 68"/>
                  <a:gd name="T92" fmla="*/ 29 w 68"/>
                  <a:gd name="T93" fmla="*/ 36 h 68"/>
                  <a:gd name="T94" fmla="*/ 32 w 68"/>
                  <a:gd name="T95" fmla="*/ 39 h 68"/>
                  <a:gd name="T96" fmla="*/ 36 w 68"/>
                  <a:gd name="T97" fmla="*/ 40 h 68"/>
                  <a:gd name="T98" fmla="*/ 40 w 68"/>
                  <a:gd name="T99" fmla="*/ 37 h 68"/>
                  <a:gd name="T100" fmla="*/ 40 w 68"/>
                  <a:gd name="T101"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68">
                    <a:moveTo>
                      <a:pt x="68" y="38"/>
                    </a:moveTo>
                    <a:cubicBezTo>
                      <a:pt x="66" y="49"/>
                      <a:pt x="66" y="49"/>
                      <a:pt x="66" y="49"/>
                    </a:cubicBezTo>
                    <a:cubicBezTo>
                      <a:pt x="56" y="48"/>
                      <a:pt x="56" y="48"/>
                      <a:pt x="56" y="48"/>
                    </a:cubicBezTo>
                    <a:cubicBezTo>
                      <a:pt x="55" y="49"/>
                      <a:pt x="54" y="51"/>
                      <a:pt x="52" y="52"/>
                    </a:cubicBezTo>
                    <a:cubicBezTo>
                      <a:pt x="56" y="61"/>
                      <a:pt x="56" y="61"/>
                      <a:pt x="56" y="61"/>
                    </a:cubicBezTo>
                    <a:cubicBezTo>
                      <a:pt x="46" y="67"/>
                      <a:pt x="46" y="67"/>
                      <a:pt x="46" y="67"/>
                    </a:cubicBezTo>
                    <a:cubicBezTo>
                      <a:pt x="40" y="59"/>
                      <a:pt x="40" y="59"/>
                      <a:pt x="40" y="59"/>
                    </a:cubicBezTo>
                    <a:cubicBezTo>
                      <a:pt x="38" y="60"/>
                      <a:pt x="36" y="60"/>
                      <a:pt x="34" y="60"/>
                    </a:cubicBezTo>
                    <a:cubicBezTo>
                      <a:pt x="30" y="68"/>
                      <a:pt x="30" y="68"/>
                      <a:pt x="30" y="68"/>
                    </a:cubicBezTo>
                    <a:cubicBezTo>
                      <a:pt x="19" y="65"/>
                      <a:pt x="19" y="65"/>
                      <a:pt x="19" y="65"/>
                    </a:cubicBezTo>
                    <a:cubicBezTo>
                      <a:pt x="20" y="56"/>
                      <a:pt x="20" y="56"/>
                      <a:pt x="20" y="56"/>
                    </a:cubicBezTo>
                    <a:cubicBezTo>
                      <a:pt x="19" y="55"/>
                      <a:pt x="17" y="54"/>
                      <a:pt x="16" y="52"/>
                    </a:cubicBezTo>
                    <a:cubicBezTo>
                      <a:pt x="8" y="56"/>
                      <a:pt x="8" y="56"/>
                      <a:pt x="8" y="56"/>
                    </a:cubicBezTo>
                    <a:cubicBezTo>
                      <a:pt x="2" y="46"/>
                      <a:pt x="2" y="46"/>
                      <a:pt x="2" y="46"/>
                    </a:cubicBezTo>
                    <a:cubicBezTo>
                      <a:pt x="9" y="40"/>
                      <a:pt x="9" y="40"/>
                      <a:pt x="9" y="40"/>
                    </a:cubicBezTo>
                    <a:cubicBezTo>
                      <a:pt x="9" y="38"/>
                      <a:pt x="8" y="36"/>
                      <a:pt x="8" y="34"/>
                    </a:cubicBezTo>
                    <a:cubicBezTo>
                      <a:pt x="0" y="30"/>
                      <a:pt x="0" y="30"/>
                      <a:pt x="0" y="30"/>
                    </a:cubicBezTo>
                    <a:cubicBezTo>
                      <a:pt x="3" y="19"/>
                      <a:pt x="3" y="19"/>
                      <a:pt x="3" y="19"/>
                    </a:cubicBezTo>
                    <a:cubicBezTo>
                      <a:pt x="12" y="21"/>
                      <a:pt x="12" y="21"/>
                      <a:pt x="12" y="21"/>
                    </a:cubicBezTo>
                    <a:cubicBezTo>
                      <a:pt x="14" y="19"/>
                      <a:pt x="15" y="17"/>
                      <a:pt x="16" y="16"/>
                    </a:cubicBezTo>
                    <a:cubicBezTo>
                      <a:pt x="13" y="7"/>
                      <a:pt x="13" y="7"/>
                      <a:pt x="13" y="7"/>
                    </a:cubicBezTo>
                    <a:cubicBezTo>
                      <a:pt x="23" y="2"/>
                      <a:pt x="23" y="2"/>
                      <a:pt x="23" y="2"/>
                    </a:cubicBezTo>
                    <a:cubicBezTo>
                      <a:pt x="29" y="9"/>
                      <a:pt x="29" y="9"/>
                      <a:pt x="29" y="9"/>
                    </a:cubicBezTo>
                    <a:cubicBezTo>
                      <a:pt x="31" y="9"/>
                      <a:pt x="33" y="8"/>
                      <a:pt x="35" y="8"/>
                    </a:cubicBezTo>
                    <a:cubicBezTo>
                      <a:pt x="38" y="0"/>
                      <a:pt x="38" y="0"/>
                      <a:pt x="38" y="0"/>
                    </a:cubicBezTo>
                    <a:cubicBezTo>
                      <a:pt x="49" y="3"/>
                      <a:pt x="49" y="3"/>
                      <a:pt x="49" y="3"/>
                    </a:cubicBezTo>
                    <a:cubicBezTo>
                      <a:pt x="48" y="13"/>
                      <a:pt x="48" y="13"/>
                      <a:pt x="48" y="13"/>
                    </a:cubicBezTo>
                    <a:cubicBezTo>
                      <a:pt x="50" y="14"/>
                      <a:pt x="51" y="15"/>
                      <a:pt x="53" y="16"/>
                    </a:cubicBezTo>
                    <a:cubicBezTo>
                      <a:pt x="61" y="13"/>
                      <a:pt x="61" y="13"/>
                      <a:pt x="61" y="13"/>
                    </a:cubicBezTo>
                    <a:cubicBezTo>
                      <a:pt x="67" y="23"/>
                      <a:pt x="67" y="23"/>
                      <a:pt x="67" y="23"/>
                    </a:cubicBezTo>
                    <a:cubicBezTo>
                      <a:pt x="59" y="29"/>
                      <a:pt x="59" y="29"/>
                      <a:pt x="59" y="29"/>
                    </a:cubicBezTo>
                    <a:cubicBezTo>
                      <a:pt x="60" y="30"/>
                      <a:pt x="60" y="32"/>
                      <a:pt x="60" y="34"/>
                    </a:cubicBezTo>
                    <a:cubicBezTo>
                      <a:pt x="68" y="38"/>
                      <a:pt x="68" y="38"/>
                      <a:pt x="68" y="38"/>
                    </a:cubicBezTo>
                    <a:close/>
                    <a:moveTo>
                      <a:pt x="30" y="19"/>
                    </a:moveTo>
                    <a:cubicBezTo>
                      <a:pt x="26" y="20"/>
                      <a:pt x="23" y="23"/>
                      <a:pt x="20" y="27"/>
                    </a:cubicBezTo>
                    <a:cubicBezTo>
                      <a:pt x="18" y="31"/>
                      <a:pt x="18" y="35"/>
                      <a:pt x="19" y="39"/>
                    </a:cubicBezTo>
                    <a:cubicBezTo>
                      <a:pt x="20" y="43"/>
                      <a:pt x="23" y="46"/>
                      <a:pt x="27" y="48"/>
                    </a:cubicBezTo>
                    <a:cubicBezTo>
                      <a:pt x="31" y="50"/>
                      <a:pt x="35" y="51"/>
                      <a:pt x="39" y="49"/>
                    </a:cubicBezTo>
                    <a:cubicBezTo>
                      <a:pt x="43" y="48"/>
                      <a:pt x="46" y="46"/>
                      <a:pt x="48" y="42"/>
                    </a:cubicBezTo>
                    <a:cubicBezTo>
                      <a:pt x="50" y="38"/>
                      <a:pt x="51" y="34"/>
                      <a:pt x="50" y="30"/>
                    </a:cubicBezTo>
                    <a:cubicBezTo>
                      <a:pt x="48" y="26"/>
                      <a:pt x="46" y="22"/>
                      <a:pt x="42" y="20"/>
                    </a:cubicBezTo>
                    <a:cubicBezTo>
                      <a:pt x="38" y="18"/>
                      <a:pt x="34" y="18"/>
                      <a:pt x="30" y="19"/>
                    </a:cubicBezTo>
                    <a:close/>
                    <a:moveTo>
                      <a:pt x="40" y="33"/>
                    </a:moveTo>
                    <a:cubicBezTo>
                      <a:pt x="40" y="31"/>
                      <a:pt x="39" y="30"/>
                      <a:pt x="37" y="29"/>
                    </a:cubicBezTo>
                    <a:cubicBezTo>
                      <a:pt x="36" y="28"/>
                      <a:pt x="34" y="28"/>
                      <a:pt x="33" y="29"/>
                    </a:cubicBezTo>
                    <a:cubicBezTo>
                      <a:pt x="31" y="29"/>
                      <a:pt x="30" y="30"/>
                      <a:pt x="29" y="31"/>
                    </a:cubicBezTo>
                    <a:cubicBezTo>
                      <a:pt x="29" y="33"/>
                      <a:pt x="28" y="34"/>
                      <a:pt x="29" y="36"/>
                    </a:cubicBezTo>
                    <a:cubicBezTo>
                      <a:pt x="29" y="37"/>
                      <a:pt x="30" y="38"/>
                      <a:pt x="32" y="39"/>
                    </a:cubicBezTo>
                    <a:cubicBezTo>
                      <a:pt x="33" y="40"/>
                      <a:pt x="35" y="40"/>
                      <a:pt x="36" y="40"/>
                    </a:cubicBezTo>
                    <a:cubicBezTo>
                      <a:pt x="38" y="39"/>
                      <a:pt x="39" y="38"/>
                      <a:pt x="40" y="37"/>
                    </a:cubicBezTo>
                    <a:cubicBezTo>
                      <a:pt x="40" y="35"/>
                      <a:pt x="40" y="34"/>
                      <a:pt x="4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4" name="Rectangle 62"/>
              <p:cNvSpPr>
                <a:spLocks noChangeArrowheads="1"/>
              </p:cNvSpPr>
              <p:nvPr/>
            </p:nvSpPr>
            <p:spPr bwMode="auto">
              <a:xfrm>
                <a:off x="141" y="3821"/>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5" name="Rectangle 63"/>
              <p:cNvSpPr>
                <a:spLocks noChangeArrowheads="1"/>
              </p:cNvSpPr>
              <p:nvPr/>
            </p:nvSpPr>
            <p:spPr bwMode="auto">
              <a:xfrm>
                <a:off x="192" y="3821"/>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6" name="Rectangle 64"/>
              <p:cNvSpPr>
                <a:spLocks noChangeArrowheads="1"/>
              </p:cNvSpPr>
              <p:nvPr/>
            </p:nvSpPr>
            <p:spPr bwMode="auto">
              <a:xfrm>
                <a:off x="243" y="3821"/>
                <a:ext cx="3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7" name="Rectangle 65"/>
              <p:cNvSpPr>
                <a:spLocks noChangeArrowheads="1"/>
              </p:cNvSpPr>
              <p:nvPr/>
            </p:nvSpPr>
            <p:spPr bwMode="auto">
              <a:xfrm>
                <a:off x="141" y="3872"/>
                <a:ext cx="34"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8" name="Rectangle 66"/>
              <p:cNvSpPr>
                <a:spLocks noChangeArrowheads="1"/>
              </p:cNvSpPr>
              <p:nvPr/>
            </p:nvSpPr>
            <p:spPr bwMode="auto">
              <a:xfrm>
                <a:off x="192" y="3872"/>
                <a:ext cx="34"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09" name="Rectangle 67"/>
              <p:cNvSpPr>
                <a:spLocks noChangeArrowheads="1"/>
              </p:cNvSpPr>
              <p:nvPr/>
            </p:nvSpPr>
            <p:spPr bwMode="auto">
              <a:xfrm>
                <a:off x="243" y="3872"/>
                <a:ext cx="33"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10" name="Rectangle 68"/>
              <p:cNvSpPr>
                <a:spLocks noChangeArrowheads="1"/>
              </p:cNvSpPr>
              <p:nvPr/>
            </p:nvSpPr>
            <p:spPr bwMode="auto">
              <a:xfrm>
                <a:off x="141" y="3924"/>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11" name="Rectangle 69"/>
              <p:cNvSpPr>
                <a:spLocks noChangeArrowheads="1"/>
              </p:cNvSpPr>
              <p:nvPr/>
            </p:nvSpPr>
            <p:spPr bwMode="auto">
              <a:xfrm>
                <a:off x="192" y="3924"/>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12" name="Rectangle 70"/>
              <p:cNvSpPr>
                <a:spLocks noChangeArrowheads="1"/>
              </p:cNvSpPr>
              <p:nvPr/>
            </p:nvSpPr>
            <p:spPr bwMode="auto">
              <a:xfrm>
                <a:off x="243" y="3924"/>
                <a:ext cx="3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13" name="Rectangle 72"/>
              <p:cNvSpPr>
                <a:spLocks noChangeArrowheads="1"/>
              </p:cNvSpPr>
              <p:nvPr/>
            </p:nvSpPr>
            <p:spPr bwMode="auto">
              <a:xfrm>
                <a:off x="1575" y="3706"/>
                <a:ext cx="9" cy="37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14" name="Rectangle 73"/>
              <p:cNvSpPr>
                <a:spLocks noChangeArrowheads="1"/>
              </p:cNvSpPr>
              <p:nvPr/>
            </p:nvSpPr>
            <p:spPr bwMode="auto">
              <a:xfrm>
                <a:off x="1575" y="3706"/>
                <a:ext cx="9"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sp>
          <p:nvSpPr>
            <p:cNvPr id="87" name="Rectangle 86"/>
            <p:cNvSpPr/>
            <p:nvPr/>
          </p:nvSpPr>
          <p:spPr>
            <a:xfrm>
              <a:off x="2713807" y="6721808"/>
              <a:ext cx="7913869" cy="66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4865" tIns="24865" rIns="24865" bIns="24865"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310804"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chemeClr val="lt1"/>
                  </a:solidFill>
                  <a:effectLst/>
                  <a:uLnTx/>
                  <a:uFillTx/>
                  <a:latin typeface="+mj-lt"/>
                  <a:ea typeface="+mn-ea"/>
                  <a:cs typeface="+mn-cs"/>
                </a:rPr>
                <a:t>Admin</a:t>
              </a:r>
            </a:p>
          </p:txBody>
        </p:sp>
      </p:grpSp>
      <p:grpSp>
        <p:nvGrpSpPr>
          <p:cNvPr id="117" name="Group 116"/>
          <p:cNvGrpSpPr/>
          <p:nvPr/>
        </p:nvGrpSpPr>
        <p:grpSpPr>
          <a:xfrm>
            <a:off x="1763" y="495"/>
            <a:ext cx="440538" cy="6993534"/>
            <a:chOff x="0" y="0"/>
            <a:chExt cx="648000" cy="10287000"/>
          </a:xfrm>
        </p:grpSpPr>
        <p:pic>
          <p:nvPicPr>
            <p:cNvPr id="119" name="Picture 118"/>
            <p:cNvPicPr>
              <a:picLocks noChangeAspect="1"/>
            </p:cNvPicPr>
            <p:nvPr/>
          </p:nvPicPr>
          <p:blipFill rotWithShape="1">
            <a:blip r:embed="rId3"/>
            <a:srcRect r="4916"/>
            <a:stretch/>
          </p:blipFill>
          <p:spPr>
            <a:xfrm>
              <a:off x="0" y="0"/>
              <a:ext cx="648000" cy="6948000"/>
            </a:xfrm>
            <a:prstGeom prst="rect">
              <a:avLst/>
            </a:prstGeom>
          </p:spPr>
        </p:pic>
        <p:sp>
          <p:nvSpPr>
            <p:cNvPr id="120" name="Rectangle 119"/>
            <p:cNvSpPr/>
            <p:nvPr/>
          </p:nvSpPr>
          <p:spPr>
            <a:xfrm>
              <a:off x="0" y="6948000"/>
              <a:ext cx="648000" cy="3339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cxnSp>
        <p:nvCxnSpPr>
          <p:cNvPr id="121" name="Straight Connector 120"/>
          <p:cNvCxnSpPr/>
          <p:nvPr/>
        </p:nvCxnSpPr>
        <p:spPr>
          <a:xfrm flipV="1">
            <a:off x="1110406" y="1767407"/>
            <a:ext cx="10939496" cy="17145"/>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113858" y="1538806"/>
            <a:ext cx="2882918" cy="232943"/>
          </a:xfrm>
          <a:prstGeom prst="rect">
            <a:avLst/>
          </a:prstGeom>
          <a:noFill/>
        </p:spPr>
        <p:txBody>
          <a:bodyPr wrap="square" lIns="0" rtlCol="0">
            <a:spAutoFit/>
          </a:bodyPr>
          <a:lstStyle/>
          <a:p>
            <a:pPr marL="0" marR="0" lvl="0" indent="0"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27,656 results</a:t>
            </a:r>
          </a:p>
        </p:txBody>
      </p:sp>
      <p:grpSp>
        <p:nvGrpSpPr>
          <p:cNvPr id="187" name="Group 186"/>
          <p:cNvGrpSpPr/>
          <p:nvPr/>
        </p:nvGrpSpPr>
        <p:grpSpPr>
          <a:xfrm rot="10800000">
            <a:off x="809044" y="3970289"/>
            <a:ext cx="162800" cy="354221"/>
            <a:chOff x="4826000" y="5302250"/>
            <a:chExt cx="239467" cy="521034"/>
          </a:xfrm>
        </p:grpSpPr>
        <p:sp>
          <p:nvSpPr>
            <p:cNvPr id="188" name="Rectangle 187"/>
            <p:cNvSpPr/>
            <p:nvPr/>
          </p:nvSpPr>
          <p:spPr>
            <a:xfrm>
              <a:off x="4826000" y="5302250"/>
              <a:ext cx="239467" cy="521034"/>
            </a:xfrm>
            <a:prstGeom prst="rect">
              <a:avLst/>
            </a:prstGeom>
            <a:no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189" name="Straight Connector 188"/>
            <p:cNvCxnSpPr/>
            <p:nvPr/>
          </p:nvCxnSpPr>
          <p:spPr>
            <a:xfrm>
              <a:off x="4872943" y="5561893"/>
              <a:ext cx="142474" cy="153107"/>
            </a:xfrm>
            <a:prstGeom prst="line">
              <a:avLst/>
            </a:prstGeom>
            <a:ln>
              <a:solidFill>
                <a:srgbClr val="505050"/>
              </a:solidFill>
            </a:ln>
          </p:spPr>
          <p:style>
            <a:lnRef idx="2">
              <a:schemeClr val="dk1"/>
            </a:lnRef>
            <a:fillRef idx="0">
              <a:schemeClr val="dk1"/>
            </a:fillRef>
            <a:effectRef idx="1">
              <a:schemeClr val="dk1"/>
            </a:effectRef>
            <a:fontRef idx="minor">
              <a:schemeClr val="tx1"/>
            </a:fontRef>
          </p:style>
        </p:cxnSp>
        <p:cxnSp>
          <p:nvCxnSpPr>
            <p:cNvPr id="190" name="Straight Connector 189"/>
            <p:cNvCxnSpPr/>
            <p:nvPr/>
          </p:nvCxnSpPr>
          <p:spPr>
            <a:xfrm flipV="1">
              <a:off x="4872942" y="5422900"/>
              <a:ext cx="142475" cy="138996"/>
            </a:xfrm>
            <a:prstGeom prst="line">
              <a:avLst/>
            </a:prstGeom>
            <a:ln>
              <a:solidFill>
                <a:srgbClr val="505050"/>
              </a:solidFill>
            </a:ln>
          </p:spPr>
          <p:style>
            <a:lnRef idx="2">
              <a:schemeClr val="dk1"/>
            </a:lnRef>
            <a:fillRef idx="0">
              <a:schemeClr val="dk1"/>
            </a:fillRef>
            <a:effectRef idx="1">
              <a:schemeClr val="dk1"/>
            </a:effectRef>
            <a:fontRef idx="minor">
              <a:schemeClr val="tx1"/>
            </a:fontRef>
          </p:style>
        </p:cxnSp>
      </p:grpSp>
      <p:grpSp>
        <p:nvGrpSpPr>
          <p:cNvPr id="191" name="Group 190"/>
          <p:cNvGrpSpPr/>
          <p:nvPr/>
        </p:nvGrpSpPr>
        <p:grpSpPr>
          <a:xfrm>
            <a:off x="756189" y="1530078"/>
            <a:ext cx="51804" cy="5237501"/>
            <a:chOff x="5072106" y="1799959"/>
            <a:chExt cx="76200" cy="7858512"/>
          </a:xfrm>
        </p:grpSpPr>
        <p:cxnSp>
          <p:nvCxnSpPr>
            <p:cNvPr id="192" name="Straight Connector 191"/>
            <p:cNvCxnSpPr/>
            <p:nvPr/>
          </p:nvCxnSpPr>
          <p:spPr>
            <a:xfrm>
              <a:off x="5072106" y="1799959"/>
              <a:ext cx="0" cy="7858512"/>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5148306" y="1799959"/>
              <a:ext cx="0" cy="7858512"/>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135316" y="1869764"/>
            <a:ext cx="175579" cy="213255"/>
            <a:chOff x="6192280" y="2277956"/>
            <a:chExt cx="286773" cy="348312"/>
          </a:xfrm>
          <a:solidFill>
            <a:schemeClr val="tx1">
              <a:lumMod val="65000"/>
              <a:lumOff val="35000"/>
            </a:schemeClr>
          </a:solidFill>
        </p:grpSpPr>
        <p:sp>
          <p:nvSpPr>
            <p:cNvPr id="116" name="Rectangle 115"/>
            <p:cNvSpPr/>
            <p:nvPr/>
          </p:nvSpPr>
          <p:spPr>
            <a:xfrm>
              <a:off x="6192280" y="2277956"/>
              <a:ext cx="54000" cy="346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18" name="Rectangle 117"/>
            <p:cNvSpPr/>
            <p:nvPr/>
          </p:nvSpPr>
          <p:spPr>
            <a:xfrm>
              <a:off x="6268481" y="2474039"/>
              <a:ext cx="54000" cy="151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22" name="Rectangle 121"/>
            <p:cNvSpPr/>
            <p:nvPr/>
          </p:nvSpPr>
          <p:spPr>
            <a:xfrm>
              <a:off x="6344704" y="2404999"/>
              <a:ext cx="54000" cy="2212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26" name="Rectangle 125"/>
            <p:cNvSpPr/>
            <p:nvPr/>
          </p:nvSpPr>
          <p:spPr>
            <a:xfrm>
              <a:off x="6425053" y="2486752"/>
              <a:ext cx="54000" cy="139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aphicFrame>
        <p:nvGraphicFramePr>
          <p:cNvPr id="129" name="Chart 128"/>
          <p:cNvGraphicFramePr>
            <a:graphicFrameLocks/>
          </p:cNvGraphicFramePr>
          <p:nvPr>
            <p:extLst/>
          </p:nvPr>
        </p:nvGraphicFramePr>
        <p:xfrm>
          <a:off x="1110406" y="2241456"/>
          <a:ext cx="10939497" cy="4526125"/>
        </p:xfrm>
        <a:graphic>
          <a:graphicData uri="http://schemas.openxmlformats.org/drawingml/2006/chart">
            <c:chart xmlns:c="http://schemas.openxmlformats.org/drawingml/2006/chart" xmlns:r="http://schemas.openxmlformats.org/officeDocument/2006/relationships" r:id="rId4"/>
          </a:graphicData>
        </a:graphic>
      </p:graphicFrame>
      <p:sp>
        <p:nvSpPr>
          <p:cNvPr id="171" name="TextBox 170"/>
          <p:cNvSpPr txBox="1"/>
          <p:nvPr/>
        </p:nvSpPr>
        <p:spPr>
          <a:xfrm>
            <a:off x="745313" y="1148273"/>
            <a:ext cx="2882918" cy="307495"/>
          </a:xfrm>
          <a:prstGeom prst="rect">
            <a:avLst/>
          </a:prstGeom>
          <a:noFill/>
        </p:spPr>
        <p:txBody>
          <a:bodyPr wrap="square" lIns="0" rtlCol="0">
            <a:spAutoFit/>
          </a:bodyPr>
          <a:lstStyle/>
          <a:p>
            <a:pPr marL="0" marR="0" lvl="0" indent="0" defTabSz="621607" eaLnBrk="1" fontAlgn="auto" latinLnBrk="0" hangingPunct="1">
              <a:lnSpc>
                <a:spcPct val="100000"/>
              </a:lnSpc>
              <a:spcBef>
                <a:spcPts val="0"/>
              </a:spcBef>
              <a:spcAft>
                <a:spcPts val="0"/>
              </a:spcAft>
              <a:buClrTx/>
              <a:buSzTx/>
              <a:buFontTx/>
              <a:buNone/>
              <a:tabLst/>
              <a:defRPr/>
            </a:pPr>
            <a:r>
              <a:rPr kumimoji="0" lang="en-US" sz="1359"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Search</a:t>
            </a:r>
          </a:p>
        </p:txBody>
      </p:sp>
      <p:sp>
        <p:nvSpPr>
          <p:cNvPr id="172" name="Rectangle 171"/>
          <p:cNvSpPr/>
          <p:nvPr/>
        </p:nvSpPr>
        <p:spPr>
          <a:xfrm>
            <a:off x="442302" y="566453"/>
            <a:ext cx="11991330" cy="293692"/>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173" name="TextBox 172"/>
          <p:cNvSpPr txBox="1"/>
          <p:nvPr/>
        </p:nvSpPr>
        <p:spPr>
          <a:xfrm>
            <a:off x="678978" y="893290"/>
            <a:ext cx="5580218" cy="232943"/>
          </a:xfrm>
          <a:prstGeom prst="rect">
            <a:avLst/>
          </a:prstGeom>
          <a:noFill/>
        </p:spPr>
        <p:txBody>
          <a:bodyPr wrap="square" rtlCol="0">
            <a:spAutoFit/>
          </a:bodyPr>
          <a:lstStyle/>
          <a:p>
            <a:pPr marL="0" marR="0" lvl="0" indent="0"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Cases &gt; Enron Lobbying &gt; Search</a:t>
            </a:r>
          </a:p>
        </p:txBody>
      </p:sp>
      <p:sp>
        <p:nvSpPr>
          <p:cNvPr id="174" name="Rectangle 173"/>
          <p:cNvSpPr/>
          <p:nvPr/>
        </p:nvSpPr>
        <p:spPr>
          <a:xfrm>
            <a:off x="4488022" y="592232"/>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Search</a:t>
            </a:r>
          </a:p>
        </p:txBody>
      </p:sp>
      <p:sp>
        <p:nvSpPr>
          <p:cNvPr id="177" name="Rectangle 176"/>
          <p:cNvSpPr/>
          <p:nvPr/>
        </p:nvSpPr>
        <p:spPr>
          <a:xfrm>
            <a:off x="5271565" y="592226"/>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Reports</a:t>
            </a:r>
          </a:p>
        </p:txBody>
      </p:sp>
      <p:cxnSp>
        <p:nvCxnSpPr>
          <p:cNvPr id="178" name="Straight Connector 177"/>
          <p:cNvCxnSpPr/>
          <p:nvPr/>
        </p:nvCxnSpPr>
        <p:spPr>
          <a:xfrm flipH="1">
            <a:off x="4302445" y="608423"/>
            <a:ext cx="2159" cy="19579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9" name="Rectangle 178"/>
          <p:cNvSpPr/>
          <p:nvPr/>
        </p:nvSpPr>
        <p:spPr>
          <a:xfrm>
            <a:off x="750227" y="592232"/>
            <a:ext cx="856601"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Hold</a:t>
            </a:r>
          </a:p>
        </p:txBody>
      </p:sp>
      <p:sp>
        <p:nvSpPr>
          <p:cNvPr id="180" name="Rectangle 179"/>
          <p:cNvSpPr/>
          <p:nvPr/>
        </p:nvSpPr>
        <p:spPr>
          <a:xfrm>
            <a:off x="2442992" y="592223"/>
            <a:ext cx="892517" cy="220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405" marR="0" lvl="0" indent="0"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Relevance  </a:t>
            </a:r>
            <a:r>
              <a:rPr kumimoji="0" lang="en-US" sz="748" b="0" i="0" u="none" strike="noStrike" kern="0" cap="none" spc="0" normalizeH="0" baseline="0" noProof="0">
                <a:ln>
                  <a:noFill/>
                </a:ln>
                <a:solidFill>
                  <a:srgbClr val="505050"/>
                </a:solidFill>
                <a:effectLst/>
                <a:uLnTx/>
                <a:uFillTx/>
                <a:latin typeface="Segoe MDL2 Assets" panose="050A0102010101010101" pitchFamily="18" charset="0"/>
              </a:rPr>
              <a:t></a:t>
            </a:r>
            <a:endPar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endParaRPr>
          </a:p>
        </p:txBody>
      </p:sp>
      <p:sp>
        <p:nvSpPr>
          <p:cNvPr id="181" name="Rectangle 180"/>
          <p:cNvSpPr/>
          <p:nvPr/>
        </p:nvSpPr>
        <p:spPr>
          <a:xfrm>
            <a:off x="6054024" y="593733"/>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Home run</a:t>
            </a:r>
          </a:p>
        </p:txBody>
      </p:sp>
      <p:sp>
        <p:nvSpPr>
          <p:cNvPr id="182" name="Rectangle 181"/>
          <p:cNvSpPr/>
          <p:nvPr/>
        </p:nvSpPr>
        <p:spPr>
          <a:xfrm>
            <a:off x="3319554" y="592226"/>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Export  </a:t>
            </a:r>
            <a:r>
              <a:rPr kumimoji="0" lang="en-US" sz="748" b="0" i="0" u="none" strike="noStrike" kern="0" cap="none" spc="0" normalizeH="0" baseline="0" noProof="0">
                <a:ln>
                  <a:noFill/>
                </a:ln>
                <a:solidFill>
                  <a:srgbClr val="505050"/>
                </a:solidFill>
                <a:effectLst/>
                <a:uLnTx/>
                <a:uFillTx/>
                <a:latin typeface="Segoe MDL2 Assets" panose="050A0102010101010101" pitchFamily="18" charset="0"/>
              </a:rPr>
              <a:t></a:t>
            </a:r>
            <a:endPar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endParaRPr>
          </a:p>
        </p:txBody>
      </p:sp>
      <p:sp>
        <p:nvSpPr>
          <p:cNvPr id="183" name="Rectangle 182"/>
          <p:cNvSpPr/>
          <p:nvPr/>
        </p:nvSpPr>
        <p:spPr>
          <a:xfrm>
            <a:off x="1607072" y="592462"/>
            <a:ext cx="856601"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Analyze  </a:t>
            </a:r>
            <a:r>
              <a:rPr kumimoji="0" lang="en-US" sz="748" b="0" i="0" u="none" strike="noStrike" kern="0" cap="none" spc="0" normalizeH="0" baseline="0" noProof="0">
                <a:ln>
                  <a:noFill/>
                </a:ln>
                <a:solidFill>
                  <a:srgbClr val="505050"/>
                </a:solidFill>
                <a:effectLst/>
                <a:uLnTx/>
                <a:uFillTx/>
                <a:latin typeface="Segoe MDL2 Assets" panose="050A0102010101010101" pitchFamily="18" charset="0"/>
              </a:rPr>
              <a:t></a:t>
            </a:r>
            <a:endPar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endParaRPr>
          </a:p>
        </p:txBody>
      </p:sp>
      <p:pic>
        <p:nvPicPr>
          <p:cNvPr id="184" name="Picture 183"/>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638218" y="613607"/>
            <a:ext cx="195795" cy="195795"/>
          </a:xfrm>
          <a:prstGeom prst="rect">
            <a:avLst/>
          </a:prstGeom>
        </p:spPr>
      </p:pic>
      <p:pic>
        <p:nvPicPr>
          <p:cNvPr id="185" name="Picture 184"/>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138468" y="622412"/>
            <a:ext cx="117218" cy="171320"/>
          </a:xfrm>
          <a:prstGeom prst="rect">
            <a:avLst/>
          </a:prstGeom>
        </p:spPr>
      </p:pic>
      <p:sp>
        <p:nvSpPr>
          <p:cNvPr id="197" name="TextBox 196"/>
          <p:cNvSpPr txBox="1"/>
          <p:nvPr/>
        </p:nvSpPr>
        <p:spPr>
          <a:xfrm>
            <a:off x="1769336" y="1898945"/>
            <a:ext cx="6175699" cy="371714"/>
          </a:xfrm>
          <a:prstGeom prst="rect">
            <a:avLst/>
          </a:prstGeom>
          <a:noFill/>
        </p:spPr>
        <p:txBody>
          <a:bodyPr wrap="square" lIns="0" rtlCol="0">
            <a:spAutoFit/>
          </a:bodyPr>
          <a:lstStyle/>
          <a:p>
            <a:pPr marL="0" marR="0" lvl="0" indent="0" defTabSz="621607" eaLnBrk="1" fontAlgn="auto" latinLnBrk="0" hangingPunct="1">
              <a:lnSpc>
                <a:spcPct val="100000"/>
              </a:lnSpc>
              <a:spcBef>
                <a:spcPts val="0"/>
              </a:spcBef>
              <a:spcAft>
                <a:spcPts val="0"/>
              </a:spcAft>
              <a:buClrTx/>
              <a:buSzTx/>
              <a:buFontTx/>
              <a:buNone/>
              <a:tabLst>
                <a:tab pos="1488126" algn="l"/>
                <a:tab pos="2885605" algn="l"/>
                <a:tab pos="3492077" algn="l"/>
                <a:tab pos="4082364" algn="l"/>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Field:    </a:t>
            </a:r>
            <a:r>
              <a:rPr kumimoji="0" lang="en-US" sz="884" b="0" i="0" u="none" strike="noStrike" kern="0" cap="none" spc="0" normalizeH="0" baseline="0" noProof="0">
                <a:ln>
                  <a:noFill/>
                </a:ln>
                <a:solidFill>
                  <a:srgbClr val="0070C0"/>
                </a:solidFill>
                <a:effectLst/>
                <a:uLnTx/>
                <a:uFillTx/>
                <a:latin typeface="Segoe UI" panose="020B0502040204020203" pitchFamily="34" charset="0"/>
                <a:cs typeface="Segoe UI" panose="020B0502040204020203" pitchFamily="34" charset="0"/>
              </a:rPr>
              <a:t>Themes  </a:t>
            </a:r>
            <a:r>
              <a:rPr kumimoji="0" lang="en-US" sz="884" b="0" i="0" u="none" strike="noStrike" kern="0" cap="none" spc="0" normalizeH="0" baseline="0" noProof="0">
                <a:ln>
                  <a:noFill/>
                </a:ln>
                <a:solidFill>
                  <a:srgbClr val="0070C0"/>
                </a:solidFill>
                <a:effectLst/>
                <a:uLnTx/>
                <a:uFillTx/>
                <a:latin typeface="Segoe MDL2 Assets" panose="050A0102010101010101" pitchFamily="18" charset="0"/>
              </a:rPr>
              <a:t></a:t>
            </a: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	Display ‘No info’ bar	Legend:	Results,	Relevant results  </a:t>
            </a:r>
          </a:p>
          <a:p>
            <a:pPr marL="0" marR="0" lvl="0" indent="0" defTabSz="621607" eaLnBrk="1" fontAlgn="auto" latinLnBrk="0" hangingPunct="1">
              <a:lnSpc>
                <a:spcPct val="100000"/>
              </a:lnSpc>
              <a:spcBef>
                <a:spcPts val="0"/>
              </a:spcBef>
              <a:spcAft>
                <a:spcPts val="0"/>
              </a:spcAft>
              <a:buClrTx/>
              <a:buSzTx/>
              <a:buFontTx/>
              <a:buNone/>
              <a:tabLst>
                <a:tab pos="2011506" algn="l"/>
              </a:tabLst>
              <a:defRPr/>
            </a:pPr>
            <a:endParaRPr kumimoji="0" lang="en-US" sz="884" b="0" i="1"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endParaRPr>
          </a:p>
        </p:txBody>
      </p:sp>
      <p:cxnSp>
        <p:nvCxnSpPr>
          <p:cNvPr id="198" name="Straight Connector 197"/>
          <p:cNvCxnSpPr/>
          <p:nvPr/>
        </p:nvCxnSpPr>
        <p:spPr>
          <a:xfrm>
            <a:off x="2884565" y="1955557"/>
            <a:ext cx="0" cy="97897"/>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559247" y="1944291"/>
            <a:ext cx="0" cy="122372"/>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448612" y="1955993"/>
            <a:ext cx="0" cy="97897"/>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sp>
        <p:nvSpPr>
          <p:cNvPr id="202" name="Rectangle 201"/>
          <p:cNvSpPr>
            <a:spLocks noChangeAspect="1"/>
          </p:cNvSpPr>
          <p:nvPr/>
        </p:nvSpPr>
        <p:spPr>
          <a:xfrm>
            <a:off x="5091297" y="1946589"/>
            <a:ext cx="122372" cy="122372"/>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03" name="Rectangle 202"/>
          <p:cNvSpPr>
            <a:spLocks noChangeAspect="1"/>
          </p:cNvSpPr>
          <p:nvPr/>
        </p:nvSpPr>
        <p:spPr>
          <a:xfrm>
            <a:off x="5683067" y="1944342"/>
            <a:ext cx="122372" cy="1223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04" name="Rectangle 203"/>
          <p:cNvSpPr/>
          <p:nvPr/>
        </p:nvSpPr>
        <p:spPr>
          <a:xfrm>
            <a:off x="3088120" y="1943933"/>
            <a:ext cx="122372" cy="122372"/>
          </a:xfrm>
          <a:prstGeom prst="rect">
            <a:avLst/>
          </a:prstGeom>
          <a:solidFill>
            <a:schemeClr val="bg1"/>
          </a:solidFill>
          <a:ln>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lIns="0" tIns="12237" rIns="0" bIns="0" rtlCol="0" anchor="t"/>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748" b="0" i="0" u="none" strike="noStrike" kern="0" cap="none" spc="0" normalizeH="0" baseline="0" noProof="0">
                <a:ln>
                  <a:noFill/>
                </a:ln>
                <a:solidFill>
                  <a:srgbClr val="505050"/>
                </a:solidFill>
                <a:effectLst/>
                <a:uLnTx/>
                <a:uFillTx/>
                <a:latin typeface="Segoe MDL2 Assets" panose="050A0102010101010101" pitchFamily="18" charset="0"/>
              </a:rPr>
              <a:t></a:t>
            </a:r>
            <a:endParaRPr kumimoji="0" lang="en-US" sz="1224" b="0" i="0" u="none" strike="noStrike" kern="0" cap="none" spc="0" normalizeH="0" baseline="0" noProof="0">
              <a:ln>
                <a:noFill/>
              </a:ln>
              <a:solidFill>
                <a:srgbClr val="505050"/>
              </a:solidFill>
              <a:effectLst/>
              <a:uLnTx/>
              <a:uFillTx/>
            </a:endParaRPr>
          </a:p>
        </p:txBody>
      </p:sp>
      <p:sp>
        <p:nvSpPr>
          <p:cNvPr id="205" name="Rectangle 204"/>
          <p:cNvSpPr/>
          <p:nvPr/>
        </p:nvSpPr>
        <p:spPr>
          <a:xfrm>
            <a:off x="7681700" y="1539930"/>
            <a:ext cx="4362488" cy="195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122372" bIns="24865" rtlCol="0" anchor="t"/>
          <a:lstStyle/>
          <a:p>
            <a:pPr marL="0" marR="0" lvl="0" indent="0" algn="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View:</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    Pivot bar</a:t>
            </a:r>
            <a:r>
              <a:rPr kumimoji="0" lang="en-US" sz="952" b="0" i="0" u="none" strike="noStrike" kern="0" cap="none" spc="0" normalizeH="0" baseline="0" noProof="0">
                <a:ln>
                  <a:noFill/>
                </a:ln>
                <a:solidFill>
                  <a:srgbClr val="0078D7"/>
                </a:solidFill>
                <a:effectLst/>
                <a:uLnTx/>
                <a:uFillTx/>
                <a:latin typeface="Segoe MDL2 Assets" panose="050A0102010101010101" pitchFamily="18" charset="0"/>
              </a:rPr>
              <a:t>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         </a:t>
            </a: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Sort by:    </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Number of results </a:t>
            </a:r>
            <a:r>
              <a:rPr kumimoji="0" lang="en-US" sz="884" b="0" i="0" u="none" strike="noStrike" kern="0" cap="none" spc="0" normalizeH="0" baseline="0" noProof="0">
                <a:ln>
                  <a:noFill/>
                </a:ln>
                <a:solidFill>
                  <a:srgbClr val="0078D7"/>
                </a:solidFill>
                <a:effectLst/>
                <a:uLnTx/>
                <a:uFillTx/>
                <a:latin typeface="Segoe MDL2 Assets" panose="050A0102010101010101" pitchFamily="18" charset="0"/>
              </a:rPr>
              <a:t>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                 Actions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endParaRPr>
          </a:p>
          <a:p>
            <a:pPr marL="0" marR="0" lvl="0" indent="0" algn="r" defTabSz="621581" eaLnBrk="1" fontAlgn="auto" latinLnBrk="0" hangingPunct="1">
              <a:lnSpc>
                <a:spcPct val="100000"/>
              </a:lnSpc>
              <a:spcBef>
                <a:spcPts val="0"/>
              </a:spcBef>
              <a:spcAft>
                <a:spcPts val="408"/>
              </a:spcAft>
              <a:buClrTx/>
              <a:buSzTx/>
              <a:buFontTx/>
              <a:buNone/>
              <a:tabLst/>
              <a:defRPr/>
            </a:pPr>
            <a:endPar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endParaRPr>
          </a:p>
        </p:txBody>
      </p:sp>
      <p:pic>
        <p:nvPicPr>
          <p:cNvPr id="206" name="Picture 20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97751" y="1582792"/>
            <a:ext cx="146846" cy="146846"/>
          </a:xfrm>
          <a:prstGeom prst="rect">
            <a:avLst/>
          </a:prstGeom>
        </p:spPr>
      </p:pic>
    </p:spTree>
    <p:extLst>
      <p:ext uri="{BB962C8B-B14F-4D97-AF65-F5344CB8AC3E}">
        <p14:creationId xmlns:p14="http://schemas.microsoft.com/office/powerpoint/2010/main" val="2680550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657" t="12414" r="16814" b="11698"/>
          <a:stretch/>
        </p:blipFill>
        <p:spPr>
          <a:xfrm>
            <a:off x="7285037" y="-3389"/>
            <a:ext cx="5399897" cy="6997914"/>
          </a:xfrm>
          <a:prstGeom prst="rect">
            <a:avLst/>
          </a:prstGeom>
          <a:noFill/>
          <a:ln>
            <a:noFill/>
          </a:ln>
        </p:spPr>
      </p:pic>
      <p:sp>
        <p:nvSpPr>
          <p:cNvPr id="14" name="TextBox 13"/>
          <p:cNvSpPr txBox="1"/>
          <p:nvPr/>
        </p:nvSpPr>
        <p:spPr>
          <a:xfrm>
            <a:off x="13953" y="373062"/>
            <a:ext cx="7285037" cy="510384"/>
          </a:xfrm>
          <a:prstGeom prst="rect">
            <a:avLst/>
          </a:prstGeom>
          <a:noFill/>
        </p:spPr>
        <p:txBody>
          <a:bodyPr vert="horz" wrap="square" lIns="95117" tIns="95117" rIns="95117" bIns="95117" rtlCol="0" anchor="t">
            <a:noAutofit/>
          </a:bodyPr>
          <a:lstStyle/>
          <a:p>
            <a:pPr marL="0" marR="0" lvl="0" indent="0" algn="ctr" defTabSz="1131815" eaLnBrk="1" fontAlgn="auto" latinLnBrk="0" hangingPunct="1">
              <a:lnSpc>
                <a:spcPct val="100000"/>
              </a:lnSpc>
              <a:spcBef>
                <a:spcPts val="600"/>
              </a:spcBef>
              <a:spcAft>
                <a:spcPts val="0"/>
              </a:spcAft>
              <a:buClr>
                <a:srgbClr val="0072C6"/>
              </a:buClr>
              <a:buSzPct val="100000"/>
              <a:buFont typeface="Wingdings" pitchFamily="2" charset="2"/>
              <a:buNone/>
              <a:tabLst/>
              <a:defRPr/>
            </a:pPr>
            <a:r>
              <a:rPr kumimoji="0" lang="en-US" sz="2400" b="1" i="0" u="none" strike="noStrike" kern="0" cap="all" spc="624" normalizeH="0" baseline="0" noProof="0" dirty="0">
                <a:ln>
                  <a:noFill/>
                </a:ln>
                <a:solidFill>
                  <a:srgbClr val="FFFFFF"/>
                </a:solidFill>
                <a:effectLst/>
                <a:uLnTx/>
                <a:uFillTx/>
                <a:ea typeface="Segoe UI" pitchFamily="34" charset="0"/>
                <a:cs typeface="Segoe UI" pitchFamily="34" charset="0"/>
              </a:rPr>
              <a:t>Office 365</a:t>
            </a:r>
          </a:p>
          <a:p>
            <a:pPr marL="0" marR="0" lvl="0" indent="0" algn="ctr" defTabSz="1131815" eaLnBrk="1" fontAlgn="auto" latinLnBrk="0" hangingPunct="1">
              <a:lnSpc>
                <a:spcPct val="100000"/>
              </a:lnSpc>
              <a:spcBef>
                <a:spcPts val="600"/>
              </a:spcBef>
              <a:spcAft>
                <a:spcPts val="0"/>
              </a:spcAft>
              <a:buClr>
                <a:srgbClr val="0072C6"/>
              </a:buClr>
              <a:buSzPct val="100000"/>
              <a:buFont typeface="Wingdings" pitchFamily="2" charset="2"/>
              <a:buNone/>
              <a:tabLst/>
              <a:defRPr/>
            </a:pPr>
            <a:r>
              <a:rPr kumimoji="0" lang="en-US" sz="2400" b="1" i="0" u="none" strike="noStrike" kern="0" cap="all" spc="624" normalizeH="0" baseline="0" noProof="0" dirty="0">
                <a:ln>
                  <a:noFill/>
                </a:ln>
                <a:solidFill>
                  <a:srgbClr val="FFFFFF"/>
                </a:solidFill>
                <a:effectLst/>
                <a:uLnTx/>
                <a:uFillTx/>
                <a:ea typeface="Segoe UI" pitchFamily="34" charset="0"/>
                <a:cs typeface="Segoe UI" pitchFamily="34" charset="0"/>
              </a:rPr>
              <a:t>Security &amp; Compliance</a:t>
            </a:r>
          </a:p>
        </p:txBody>
      </p:sp>
      <p:sp>
        <p:nvSpPr>
          <p:cNvPr id="17" name="Text Placeholder 2"/>
          <p:cNvSpPr txBox="1">
            <a:spLocks/>
          </p:cNvSpPr>
          <p:nvPr/>
        </p:nvSpPr>
        <p:spPr>
          <a:xfrm>
            <a:off x="176544" y="4613890"/>
            <a:ext cx="6872505" cy="2388572"/>
          </a:xfrm>
          <a:prstGeom prst="rect">
            <a:avLst/>
          </a:prstGeom>
        </p:spPr>
        <p:txBody>
          <a:bodyPr vert="horz" lIns="137160" tIns="91440" rIns="137160" bIns="137160" rtlCol="0" anchor="b">
            <a:noAutofit/>
          </a:bodyPr>
          <a:lstStyle>
            <a:lvl1pPr marL="0" indent="0" algn="l" defTabSz="932597" rtl="0" eaLnBrk="1" latinLnBrk="0" hangingPunct="1">
              <a:lnSpc>
                <a:spcPct val="90000"/>
              </a:lnSpc>
              <a:spcBef>
                <a:spcPts val="0"/>
              </a:spcBef>
              <a:buFont typeface="Arial" panose="020B0604020202020204" pitchFamily="34" charset="0"/>
              <a:buNone/>
              <a:defRPr sz="1428" kern="1200">
                <a:solidFill>
                  <a:schemeClr val="bg1"/>
                </a:solidFill>
                <a:latin typeface="+mn-lt"/>
                <a:ea typeface="+mn-ea"/>
                <a:cs typeface="+mn-cs"/>
              </a:defRPr>
            </a:lvl1pPr>
            <a:lvl2pPr marL="287218" indent="0" algn="l" defTabSz="932597" rtl="0" eaLnBrk="1" latinLnBrk="0" hangingPunct="1">
              <a:lnSpc>
                <a:spcPct val="90000"/>
              </a:lnSpc>
              <a:spcBef>
                <a:spcPts val="510"/>
              </a:spcBef>
              <a:buFont typeface="Arial" panose="020B0604020202020204" pitchFamily="34" charset="0"/>
              <a:buNone/>
              <a:defRPr sz="2040" kern="1200">
                <a:solidFill>
                  <a:schemeClr val="bg1"/>
                </a:solidFill>
                <a:latin typeface="+mn-lt"/>
                <a:ea typeface="+mn-ea"/>
                <a:cs typeface="+mn-cs"/>
              </a:defRPr>
            </a:lvl2pPr>
            <a:lvl3pPr marL="600056" indent="0" algn="l" defTabSz="932597" rtl="0" eaLnBrk="1" latinLnBrk="0" hangingPunct="1">
              <a:lnSpc>
                <a:spcPct val="90000"/>
              </a:lnSpc>
              <a:spcBef>
                <a:spcPts val="510"/>
              </a:spcBef>
              <a:buFont typeface="Arial" panose="020B0604020202020204" pitchFamily="34" charset="0"/>
              <a:buNone/>
              <a:defRPr sz="2040" kern="1200">
                <a:solidFill>
                  <a:schemeClr val="bg1"/>
                </a:solidFill>
                <a:latin typeface="+mn-lt"/>
                <a:ea typeface="+mn-ea"/>
                <a:cs typeface="+mn-cs"/>
              </a:defRPr>
            </a:lvl3pPr>
            <a:lvl4pPr marL="887274" indent="0" algn="l" defTabSz="932597" rtl="0" eaLnBrk="1" latinLnBrk="0" hangingPunct="1">
              <a:lnSpc>
                <a:spcPct val="90000"/>
              </a:lnSpc>
              <a:spcBef>
                <a:spcPts val="510"/>
              </a:spcBef>
              <a:buFont typeface="Arial" panose="020B0604020202020204" pitchFamily="34" charset="0"/>
              <a:buNone/>
              <a:defRPr sz="2040" kern="1200">
                <a:solidFill>
                  <a:schemeClr val="bg1"/>
                </a:solidFill>
                <a:latin typeface="+mn-lt"/>
                <a:ea typeface="+mn-ea"/>
                <a:cs typeface="+mn-cs"/>
              </a:defRPr>
            </a:lvl4pPr>
            <a:lvl5pPr marL="1127295" indent="0" algn="l" defTabSz="932597" rtl="0" eaLnBrk="1" latinLnBrk="0" hangingPunct="1">
              <a:lnSpc>
                <a:spcPct val="90000"/>
              </a:lnSpc>
              <a:spcBef>
                <a:spcPts val="510"/>
              </a:spcBef>
              <a:buFont typeface="Arial" panose="020B0604020202020204" pitchFamily="34" charset="0"/>
              <a:buNone/>
              <a:defRPr sz="2040" kern="1200">
                <a:solidFill>
                  <a:schemeClr val="bg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marL="0" marR="0" lvl="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Rudra Mitra</a:t>
            </a:r>
          </a:p>
          <a:p>
            <a:pPr marL="0" marR="0" lvl="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Partner Director PM</a:t>
            </a:r>
          </a:p>
          <a:p>
            <a:pPr marL="0" marR="0" lvl="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Office 365 Information Protection</a:t>
            </a:r>
          </a:p>
          <a:p>
            <a:pPr marL="0" marR="0" lvl="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8" name="Title 1"/>
          <p:cNvSpPr txBox="1">
            <a:spLocks/>
          </p:cNvSpPr>
          <p:nvPr/>
        </p:nvSpPr>
        <p:spPr bwMode="ltGray">
          <a:xfrm>
            <a:off x="882" y="2212841"/>
            <a:ext cx="7284155" cy="1360621"/>
          </a:xfrm>
          <a:prstGeom prst="rect">
            <a:avLst/>
          </a:prstGeom>
          <a:noFill/>
        </p:spPr>
        <p:txBody>
          <a:bodyPr vert="horz" lIns="137160" tIns="91440" rIns="91440" bIns="0" rtlCol="0" anchor="b" anchorCtr="0">
            <a:noAutofit/>
          </a:bodyPr>
          <a:lstStyle>
            <a:lvl1pPr marL="0" algn="l" defTabSz="1109518" rtl="0" eaLnBrk="1" latinLnBrk="0" hangingPunct="1">
              <a:lnSpc>
                <a:spcPct val="90000"/>
              </a:lnSpc>
              <a:spcBef>
                <a:spcPct val="0"/>
              </a:spcBef>
              <a:buNone/>
              <a:defRPr lang="en-US" sz="4896" b="1" kern="1200" cap="all" spc="-102" baseline="0" dirty="0">
                <a:solidFill>
                  <a:schemeClr val="accent1"/>
                </a:solidFill>
                <a:latin typeface="+mn-lt"/>
                <a:ea typeface="Segoe UI Semibold" panose="020B0702040204020203" pitchFamily="34" charset="0"/>
                <a:cs typeface="Segoe UI Semibold" panose="020B0702040204020203" pitchFamily="34" charset="0"/>
              </a:defRPr>
            </a:lvl1pPr>
          </a:lstStyle>
          <a:p>
            <a:pPr marL="0" marR="0" lvl="0" indent="0" algn="ctr" defTabSz="1109518" rtl="0" eaLnBrk="1" fontAlgn="auto" latinLnBrk="0" hangingPunct="1">
              <a:lnSpc>
                <a:spcPct val="90000"/>
              </a:lnSpc>
              <a:spcBef>
                <a:spcPct val="0"/>
              </a:spcBef>
              <a:spcAft>
                <a:spcPts val="0"/>
              </a:spcAft>
              <a:buClrTx/>
              <a:buSzTx/>
              <a:buFontTx/>
              <a:buNone/>
              <a:tabLst/>
              <a:defRPr/>
            </a:pPr>
            <a:r>
              <a:rPr kumimoji="0" lang="en-US" sz="3600" b="1" i="0" u="none" strike="noStrike" kern="0" cap="all" spc="0" normalizeH="0" baseline="0" noProof="0" dirty="0">
                <a:ln>
                  <a:noFill/>
                </a:ln>
                <a:solidFill>
                  <a:schemeClr val="tx1"/>
                </a:solidFill>
                <a:effectLst/>
                <a:uLnTx/>
                <a:uFillTx/>
                <a:latin typeface="Segoe UI" panose="020B0502040204020203" pitchFamily="34" charset="0"/>
                <a:ea typeface="Segoe UI Semibold" panose="020B0702040204020203" pitchFamily="34" charset="0"/>
                <a:cs typeface="Segoe UI" panose="020B0502040204020203" pitchFamily="34" charset="0"/>
              </a:rPr>
              <a:t>Leveraging intelligence in a cloud first world</a:t>
            </a:r>
          </a:p>
        </p:txBody>
      </p:sp>
      <p:sp>
        <p:nvSpPr>
          <p:cNvPr id="19" name="Rectangle 18"/>
          <p:cNvSpPr/>
          <p:nvPr/>
        </p:nvSpPr>
        <p:spPr>
          <a:xfrm flipH="1">
            <a:off x="7285035" y="-3389"/>
            <a:ext cx="5399898" cy="7005851"/>
          </a:xfrm>
          <a:prstGeom prst="rect">
            <a:avLst/>
          </a:prstGeom>
          <a:gradFill flip="none" rotWithShape="1">
            <a:gsLst>
              <a:gs pos="100000">
                <a:srgbClr val="F1EFED">
                  <a:lumMod val="40000"/>
                  <a:lumOff val="60000"/>
                  <a:alpha val="55000"/>
                </a:srgbClr>
              </a:gs>
              <a:gs pos="100000">
                <a:srgbClr val="000000">
                  <a:tint val="23500"/>
                  <a:satMod val="160000"/>
                  <a:alpha val="0"/>
                </a:srgbClr>
              </a:gs>
            </a:gsLst>
            <a:lin ang="0" scaled="1"/>
            <a:tileRect/>
          </a:gradFill>
          <a:ln w="25400" cap="flat" cmpd="sng" algn="ctr">
            <a:noFill/>
            <a:prstDash val="solid"/>
          </a:ln>
          <a:effectLst/>
        </p:spPr>
        <p:txBody>
          <a:bodyPr rot="0" spcFirstLastPara="0" vertOverflow="overflow" horzOverflow="overflow" vert="horz" wrap="square" lIns="93234" tIns="93234" rIns="93234" bIns="93234" numCol="1" spcCol="0" rtlCol="0" fromWordArt="0" anchor="b" anchorCtr="0" forceAA="0" compatLnSpc="1">
            <a:prstTxWarp prst="textNoShape">
              <a:avLst/>
            </a:prstTxWarp>
            <a:noAutofit/>
          </a:bodyPr>
          <a:lstStyle/>
          <a:p>
            <a:pPr marL="0" marR="0" lvl="0" indent="0" algn="r" defTabSz="932239"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394923308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396" y="911"/>
            <a:ext cx="12435107" cy="466235"/>
            <a:chOff x="-3176" y="6707666"/>
            <a:chExt cx="18291176" cy="685800"/>
          </a:xfrm>
        </p:grpSpPr>
        <p:grpSp>
          <p:nvGrpSpPr>
            <p:cNvPr id="86" name="Group 40"/>
            <p:cNvGrpSpPr>
              <a:grpSpLocks noChangeAspect="1"/>
            </p:cNvGrpSpPr>
            <p:nvPr/>
          </p:nvGrpSpPr>
          <p:grpSpPr bwMode="auto">
            <a:xfrm>
              <a:off x="-3176" y="6707666"/>
              <a:ext cx="18291176" cy="685800"/>
              <a:chOff x="-2" y="3680"/>
              <a:chExt cx="11522" cy="432"/>
            </a:xfrm>
          </p:grpSpPr>
          <p:sp>
            <p:nvSpPr>
              <p:cNvPr id="88" name="AutoShape 39"/>
              <p:cNvSpPr>
                <a:spLocks noChangeAspect="1" noChangeArrowheads="1" noTextEdit="1"/>
              </p:cNvSpPr>
              <p:nvPr/>
            </p:nvSpPr>
            <p:spPr bwMode="auto">
              <a:xfrm>
                <a:off x="0" y="3686"/>
                <a:ext cx="11519"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89" name="Rectangle 41"/>
              <p:cNvSpPr>
                <a:spLocks noChangeArrowheads="1"/>
              </p:cNvSpPr>
              <p:nvPr/>
            </p:nvSpPr>
            <p:spPr bwMode="auto">
              <a:xfrm>
                <a:off x="-2" y="3682"/>
                <a:ext cx="11522" cy="4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0" name="Rectangle 42"/>
              <p:cNvSpPr>
                <a:spLocks noChangeArrowheads="1"/>
              </p:cNvSpPr>
              <p:nvPr/>
            </p:nvSpPr>
            <p:spPr bwMode="auto">
              <a:xfrm>
                <a:off x="-2" y="3682"/>
                <a:ext cx="11522"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1" name="Rectangle 43"/>
              <p:cNvSpPr>
                <a:spLocks noChangeArrowheads="1"/>
              </p:cNvSpPr>
              <p:nvPr/>
            </p:nvSpPr>
            <p:spPr bwMode="auto">
              <a:xfrm>
                <a:off x="618" y="3766"/>
                <a:ext cx="847"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21581" eaLnBrk="0" fontAlgn="base" latinLnBrk="0" hangingPunct="0">
                  <a:lnSpc>
                    <a:spcPct val="100000"/>
                  </a:lnSpc>
                  <a:spcBef>
                    <a:spcPct val="0"/>
                  </a:spcBef>
                  <a:spcAft>
                    <a:spcPct val="0"/>
                  </a:spcAft>
                  <a:buClrTx/>
                  <a:buSzTx/>
                  <a:buFontTx/>
                  <a:buNone/>
                  <a:tabLst/>
                  <a:defRPr/>
                </a:pPr>
                <a:r>
                  <a:rPr kumimoji="0" lang="en-US" altLang="en-US" sz="1632" b="0" i="0" u="none" strike="noStrike" kern="0" cap="none" spc="0" normalizeH="0" baseline="0" noProof="0" dirty="0">
                    <a:ln>
                      <a:noFill/>
                    </a:ln>
                    <a:solidFill>
                      <a:srgbClr val="FFFFFF"/>
                    </a:solidFill>
                    <a:effectLst/>
                    <a:uLnTx/>
                    <a:uFillTx/>
                    <a:latin typeface="Segoe UI Light" panose="020B0502040204020203" pitchFamily="34" charset="0"/>
                  </a:rPr>
                  <a:t>Office 365</a:t>
                </a:r>
                <a:endParaRPr kumimoji="0" lang="en-US" altLang="en-US" sz="1224" b="0" i="0" u="none" strike="noStrike" kern="0" cap="none" spc="0" normalizeH="0" baseline="0" noProof="0" dirty="0">
                  <a:ln>
                    <a:noFill/>
                  </a:ln>
                  <a:solidFill>
                    <a:schemeClr val="tx1"/>
                  </a:solidFill>
                  <a:effectLst/>
                  <a:uLnTx/>
                  <a:uFillTx/>
                  <a:latin typeface="Arial" panose="020B0604020202020204" pitchFamily="34" charset="0"/>
                </a:endParaRPr>
              </a:p>
            </p:txBody>
          </p:sp>
          <p:sp>
            <p:nvSpPr>
              <p:cNvPr id="92" name="Rectangle 44"/>
              <p:cNvSpPr>
                <a:spLocks noChangeArrowheads="1"/>
              </p:cNvSpPr>
              <p:nvPr/>
            </p:nvSpPr>
            <p:spPr bwMode="auto">
              <a:xfrm>
                <a:off x="11081" y="3684"/>
                <a:ext cx="9"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3" name="Freeform 45"/>
              <p:cNvSpPr>
                <a:spLocks/>
              </p:cNvSpPr>
              <p:nvPr/>
            </p:nvSpPr>
            <p:spPr bwMode="auto">
              <a:xfrm>
                <a:off x="11081"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4" name="Rectangle 46"/>
              <p:cNvSpPr>
                <a:spLocks noChangeArrowheads="1"/>
              </p:cNvSpPr>
              <p:nvPr/>
            </p:nvSpPr>
            <p:spPr bwMode="auto">
              <a:xfrm>
                <a:off x="10660" y="3684"/>
                <a:ext cx="8"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5" name="Freeform 47"/>
              <p:cNvSpPr>
                <a:spLocks/>
              </p:cNvSpPr>
              <p:nvPr/>
            </p:nvSpPr>
            <p:spPr bwMode="auto">
              <a:xfrm>
                <a:off x="10660" y="3684"/>
                <a:ext cx="8" cy="428"/>
              </a:xfrm>
              <a:custGeom>
                <a:avLst/>
                <a:gdLst>
                  <a:gd name="T0" fmla="*/ 0 w 8"/>
                  <a:gd name="T1" fmla="*/ 0 h 428"/>
                  <a:gd name="T2" fmla="*/ 0 w 8"/>
                  <a:gd name="T3" fmla="*/ 428 h 428"/>
                  <a:gd name="T4" fmla="*/ 8 w 8"/>
                  <a:gd name="T5" fmla="*/ 428 h 428"/>
                  <a:gd name="T6" fmla="*/ 8 w 8"/>
                  <a:gd name="T7" fmla="*/ 0 h 428"/>
                </a:gdLst>
                <a:ahLst/>
                <a:cxnLst>
                  <a:cxn ang="0">
                    <a:pos x="T0" y="T1"/>
                  </a:cxn>
                  <a:cxn ang="0">
                    <a:pos x="T2" y="T3"/>
                  </a:cxn>
                  <a:cxn ang="0">
                    <a:pos x="T4" y="T5"/>
                  </a:cxn>
                  <a:cxn ang="0">
                    <a:pos x="T6" y="T7"/>
                  </a:cxn>
                </a:cxnLst>
                <a:rect l="0" t="0" r="r" b="b"/>
                <a:pathLst>
                  <a:path w="8" h="428">
                    <a:moveTo>
                      <a:pt x="0" y="0"/>
                    </a:moveTo>
                    <a:lnTo>
                      <a:pt x="0" y="428"/>
                    </a:lnTo>
                    <a:lnTo>
                      <a:pt x="8" y="42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6" name="Rectangle 48"/>
              <p:cNvSpPr>
                <a:spLocks noChangeArrowheads="1"/>
              </p:cNvSpPr>
              <p:nvPr/>
            </p:nvSpPr>
            <p:spPr bwMode="auto">
              <a:xfrm>
                <a:off x="10238" y="3684"/>
                <a:ext cx="8"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7" name="Freeform 49"/>
              <p:cNvSpPr>
                <a:spLocks/>
              </p:cNvSpPr>
              <p:nvPr/>
            </p:nvSpPr>
            <p:spPr bwMode="auto">
              <a:xfrm>
                <a:off x="10238" y="3684"/>
                <a:ext cx="8" cy="428"/>
              </a:xfrm>
              <a:custGeom>
                <a:avLst/>
                <a:gdLst>
                  <a:gd name="T0" fmla="*/ 0 w 8"/>
                  <a:gd name="T1" fmla="*/ 0 h 428"/>
                  <a:gd name="T2" fmla="*/ 0 w 8"/>
                  <a:gd name="T3" fmla="*/ 428 h 428"/>
                  <a:gd name="T4" fmla="*/ 8 w 8"/>
                  <a:gd name="T5" fmla="*/ 428 h 428"/>
                  <a:gd name="T6" fmla="*/ 8 w 8"/>
                  <a:gd name="T7" fmla="*/ 0 h 428"/>
                </a:gdLst>
                <a:ahLst/>
                <a:cxnLst>
                  <a:cxn ang="0">
                    <a:pos x="T0" y="T1"/>
                  </a:cxn>
                  <a:cxn ang="0">
                    <a:pos x="T2" y="T3"/>
                  </a:cxn>
                  <a:cxn ang="0">
                    <a:pos x="T4" y="T5"/>
                  </a:cxn>
                  <a:cxn ang="0">
                    <a:pos x="T6" y="T7"/>
                  </a:cxn>
                </a:cxnLst>
                <a:rect l="0" t="0" r="r" b="b"/>
                <a:pathLst>
                  <a:path w="8" h="428">
                    <a:moveTo>
                      <a:pt x="0" y="0"/>
                    </a:moveTo>
                    <a:lnTo>
                      <a:pt x="0" y="428"/>
                    </a:lnTo>
                    <a:lnTo>
                      <a:pt x="8" y="42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8" name="Freeform 51"/>
              <p:cNvSpPr>
                <a:spLocks/>
              </p:cNvSpPr>
              <p:nvPr/>
            </p:nvSpPr>
            <p:spPr bwMode="auto">
              <a:xfrm>
                <a:off x="9816"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99" name="Freeform 53"/>
              <p:cNvSpPr>
                <a:spLocks/>
              </p:cNvSpPr>
              <p:nvPr/>
            </p:nvSpPr>
            <p:spPr bwMode="auto">
              <a:xfrm>
                <a:off x="9394"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pic>
            <p:nvPicPr>
              <p:cNvPr id="100" name="Picture 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98" y="3680"/>
                <a:ext cx="422"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Rectangle 55"/>
              <p:cNvSpPr>
                <a:spLocks noChangeArrowheads="1"/>
              </p:cNvSpPr>
              <p:nvPr/>
            </p:nvSpPr>
            <p:spPr bwMode="auto">
              <a:xfrm>
                <a:off x="11090" y="3684"/>
                <a:ext cx="34" cy="428"/>
              </a:xfrm>
              <a:prstGeom prst="rect">
                <a:avLst/>
              </a:prstGeom>
              <a:solidFill>
                <a:srgbClr val="24B2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2" name="Freeform 56"/>
              <p:cNvSpPr>
                <a:spLocks noEditPoints="1"/>
              </p:cNvSpPr>
              <p:nvPr/>
            </p:nvSpPr>
            <p:spPr bwMode="auto">
              <a:xfrm>
                <a:off x="10833" y="3825"/>
                <a:ext cx="97" cy="146"/>
              </a:xfrm>
              <a:custGeom>
                <a:avLst/>
                <a:gdLst>
                  <a:gd name="T0" fmla="*/ 0 w 46"/>
                  <a:gd name="T1" fmla="*/ 23 h 68"/>
                  <a:gd name="T2" fmla="*/ 13 w 46"/>
                  <a:gd name="T3" fmla="*/ 23 h 68"/>
                  <a:gd name="T4" fmla="*/ 13 w 46"/>
                  <a:gd name="T5" fmla="*/ 21 h 68"/>
                  <a:gd name="T6" fmla="*/ 14 w 46"/>
                  <a:gd name="T7" fmla="*/ 19 h 68"/>
                  <a:gd name="T8" fmla="*/ 16 w 46"/>
                  <a:gd name="T9" fmla="*/ 14 h 68"/>
                  <a:gd name="T10" fmla="*/ 20 w 46"/>
                  <a:gd name="T11" fmla="*/ 11 h 68"/>
                  <a:gd name="T12" fmla="*/ 30 w 46"/>
                  <a:gd name="T13" fmla="*/ 15 h 68"/>
                  <a:gd name="T14" fmla="*/ 29 w 46"/>
                  <a:gd name="T15" fmla="*/ 25 h 68"/>
                  <a:gd name="T16" fmla="*/ 24 w 46"/>
                  <a:gd name="T17" fmla="*/ 29 h 68"/>
                  <a:gd name="T18" fmla="*/ 20 w 46"/>
                  <a:gd name="T19" fmla="*/ 34 h 68"/>
                  <a:gd name="T20" fmla="*/ 17 w 46"/>
                  <a:gd name="T21" fmla="*/ 39 h 68"/>
                  <a:gd name="T22" fmla="*/ 16 w 46"/>
                  <a:gd name="T23" fmla="*/ 44 h 68"/>
                  <a:gd name="T24" fmla="*/ 16 w 46"/>
                  <a:gd name="T25" fmla="*/ 48 h 68"/>
                  <a:gd name="T26" fmla="*/ 28 w 46"/>
                  <a:gd name="T27" fmla="*/ 48 h 68"/>
                  <a:gd name="T28" fmla="*/ 28 w 46"/>
                  <a:gd name="T29" fmla="*/ 45 h 68"/>
                  <a:gd name="T30" fmla="*/ 29 w 46"/>
                  <a:gd name="T31" fmla="*/ 42 h 68"/>
                  <a:gd name="T32" fmla="*/ 33 w 46"/>
                  <a:gd name="T33" fmla="*/ 37 h 68"/>
                  <a:gd name="T34" fmla="*/ 38 w 46"/>
                  <a:gd name="T35" fmla="*/ 33 h 68"/>
                  <a:gd name="T36" fmla="*/ 45 w 46"/>
                  <a:gd name="T37" fmla="*/ 23 h 68"/>
                  <a:gd name="T38" fmla="*/ 43 w 46"/>
                  <a:gd name="T39" fmla="*/ 11 h 68"/>
                  <a:gd name="T40" fmla="*/ 33 w 46"/>
                  <a:gd name="T41" fmla="*/ 2 h 68"/>
                  <a:gd name="T42" fmla="*/ 21 w 46"/>
                  <a:gd name="T43" fmla="*/ 0 h 68"/>
                  <a:gd name="T44" fmla="*/ 9 w 46"/>
                  <a:gd name="T45" fmla="*/ 4 h 68"/>
                  <a:gd name="T46" fmla="*/ 1 w 46"/>
                  <a:gd name="T47" fmla="*/ 14 h 68"/>
                  <a:gd name="T48" fmla="*/ 0 w 46"/>
                  <a:gd name="T49" fmla="*/ 23 h 68"/>
                  <a:gd name="T50" fmla="*/ 0 w 46"/>
                  <a:gd name="T51" fmla="*/ 23 h 68"/>
                  <a:gd name="T52" fmla="*/ 28 w 46"/>
                  <a:gd name="T53" fmla="*/ 56 h 68"/>
                  <a:gd name="T54" fmla="*/ 22 w 46"/>
                  <a:gd name="T55" fmla="*/ 54 h 68"/>
                  <a:gd name="T56" fmla="*/ 17 w 46"/>
                  <a:gd name="T57" fmla="*/ 56 h 68"/>
                  <a:gd name="T58" fmla="*/ 15 w 46"/>
                  <a:gd name="T59" fmla="*/ 61 h 68"/>
                  <a:gd name="T60" fmla="*/ 17 w 46"/>
                  <a:gd name="T61" fmla="*/ 66 h 68"/>
                  <a:gd name="T62" fmla="*/ 22 w 46"/>
                  <a:gd name="T63" fmla="*/ 68 h 68"/>
                  <a:gd name="T64" fmla="*/ 28 w 46"/>
                  <a:gd name="T65" fmla="*/ 66 h 68"/>
                  <a:gd name="T66" fmla="*/ 30 w 46"/>
                  <a:gd name="T67" fmla="*/ 61 h 68"/>
                  <a:gd name="T68" fmla="*/ 28 w 46"/>
                  <a:gd name="T69" fmla="*/ 5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8">
                    <a:moveTo>
                      <a:pt x="0" y="23"/>
                    </a:moveTo>
                    <a:cubicBezTo>
                      <a:pt x="13" y="23"/>
                      <a:pt x="13" y="23"/>
                      <a:pt x="13" y="23"/>
                    </a:cubicBezTo>
                    <a:cubicBezTo>
                      <a:pt x="13" y="23"/>
                      <a:pt x="13" y="22"/>
                      <a:pt x="13" y="21"/>
                    </a:cubicBezTo>
                    <a:cubicBezTo>
                      <a:pt x="14" y="19"/>
                      <a:pt x="14" y="19"/>
                      <a:pt x="14" y="19"/>
                    </a:cubicBezTo>
                    <a:cubicBezTo>
                      <a:pt x="14" y="17"/>
                      <a:pt x="15" y="15"/>
                      <a:pt x="16" y="14"/>
                    </a:cubicBezTo>
                    <a:cubicBezTo>
                      <a:pt x="17" y="13"/>
                      <a:pt x="19" y="12"/>
                      <a:pt x="20" y="11"/>
                    </a:cubicBezTo>
                    <a:cubicBezTo>
                      <a:pt x="25" y="11"/>
                      <a:pt x="28" y="12"/>
                      <a:pt x="30" y="15"/>
                    </a:cubicBezTo>
                    <a:cubicBezTo>
                      <a:pt x="31" y="19"/>
                      <a:pt x="31" y="22"/>
                      <a:pt x="29" y="25"/>
                    </a:cubicBezTo>
                    <a:cubicBezTo>
                      <a:pt x="27" y="27"/>
                      <a:pt x="26" y="28"/>
                      <a:pt x="24" y="29"/>
                    </a:cubicBezTo>
                    <a:cubicBezTo>
                      <a:pt x="22" y="31"/>
                      <a:pt x="21" y="32"/>
                      <a:pt x="20" y="34"/>
                    </a:cubicBezTo>
                    <a:cubicBezTo>
                      <a:pt x="18" y="35"/>
                      <a:pt x="18" y="37"/>
                      <a:pt x="17" y="39"/>
                    </a:cubicBezTo>
                    <a:cubicBezTo>
                      <a:pt x="16" y="40"/>
                      <a:pt x="16" y="42"/>
                      <a:pt x="16" y="44"/>
                    </a:cubicBezTo>
                    <a:cubicBezTo>
                      <a:pt x="16" y="48"/>
                      <a:pt x="16" y="48"/>
                      <a:pt x="16" y="48"/>
                    </a:cubicBezTo>
                    <a:cubicBezTo>
                      <a:pt x="28" y="48"/>
                      <a:pt x="28" y="48"/>
                      <a:pt x="28" y="48"/>
                    </a:cubicBezTo>
                    <a:cubicBezTo>
                      <a:pt x="28" y="47"/>
                      <a:pt x="28" y="46"/>
                      <a:pt x="28" y="45"/>
                    </a:cubicBezTo>
                    <a:cubicBezTo>
                      <a:pt x="28" y="44"/>
                      <a:pt x="29" y="43"/>
                      <a:pt x="29" y="42"/>
                    </a:cubicBezTo>
                    <a:cubicBezTo>
                      <a:pt x="30" y="40"/>
                      <a:pt x="31" y="38"/>
                      <a:pt x="33" y="37"/>
                    </a:cubicBezTo>
                    <a:cubicBezTo>
                      <a:pt x="38" y="33"/>
                      <a:pt x="38" y="33"/>
                      <a:pt x="38" y="33"/>
                    </a:cubicBezTo>
                    <a:cubicBezTo>
                      <a:pt x="42" y="30"/>
                      <a:pt x="44" y="27"/>
                      <a:pt x="45" y="23"/>
                    </a:cubicBezTo>
                    <a:cubicBezTo>
                      <a:pt x="46" y="19"/>
                      <a:pt x="45" y="15"/>
                      <a:pt x="43" y="11"/>
                    </a:cubicBezTo>
                    <a:cubicBezTo>
                      <a:pt x="41" y="7"/>
                      <a:pt x="38" y="4"/>
                      <a:pt x="33" y="2"/>
                    </a:cubicBezTo>
                    <a:cubicBezTo>
                      <a:pt x="29" y="1"/>
                      <a:pt x="25" y="0"/>
                      <a:pt x="21" y="0"/>
                    </a:cubicBezTo>
                    <a:cubicBezTo>
                      <a:pt x="16" y="1"/>
                      <a:pt x="12" y="2"/>
                      <a:pt x="9" y="4"/>
                    </a:cubicBezTo>
                    <a:cubicBezTo>
                      <a:pt x="6" y="7"/>
                      <a:pt x="3" y="10"/>
                      <a:pt x="1" y="14"/>
                    </a:cubicBezTo>
                    <a:cubicBezTo>
                      <a:pt x="0" y="17"/>
                      <a:pt x="0" y="20"/>
                      <a:pt x="0" y="23"/>
                    </a:cubicBezTo>
                    <a:cubicBezTo>
                      <a:pt x="0" y="23"/>
                      <a:pt x="0" y="23"/>
                      <a:pt x="0" y="23"/>
                    </a:cubicBezTo>
                    <a:close/>
                    <a:moveTo>
                      <a:pt x="28" y="56"/>
                    </a:moveTo>
                    <a:cubicBezTo>
                      <a:pt x="26" y="55"/>
                      <a:pt x="24" y="54"/>
                      <a:pt x="22" y="54"/>
                    </a:cubicBezTo>
                    <a:cubicBezTo>
                      <a:pt x="20" y="54"/>
                      <a:pt x="19" y="55"/>
                      <a:pt x="17" y="56"/>
                    </a:cubicBezTo>
                    <a:cubicBezTo>
                      <a:pt x="16" y="57"/>
                      <a:pt x="15" y="59"/>
                      <a:pt x="15" y="61"/>
                    </a:cubicBezTo>
                    <a:cubicBezTo>
                      <a:pt x="15" y="63"/>
                      <a:pt x="16" y="65"/>
                      <a:pt x="17" y="66"/>
                    </a:cubicBezTo>
                    <a:cubicBezTo>
                      <a:pt x="19" y="68"/>
                      <a:pt x="20" y="68"/>
                      <a:pt x="22" y="68"/>
                    </a:cubicBezTo>
                    <a:cubicBezTo>
                      <a:pt x="24" y="68"/>
                      <a:pt x="26" y="68"/>
                      <a:pt x="28" y="66"/>
                    </a:cubicBezTo>
                    <a:cubicBezTo>
                      <a:pt x="29" y="65"/>
                      <a:pt x="30" y="63"/>
                      <a:pt x="30" y="61"/>
                    </a:cubicBezTo>
                    <a:cubicBezTo>
                      <a:pt x="30" y="59"/>
                      <a:pt x="29" y="57"/>
                      <a:pt x="28"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3" name="Freeform 57"/>
              <p:cNvSpPr>
                <a:spLocks noEditPoints="1"/>
              </p:cNvSpPr>
              <p:nvPr/>
            </p:nvSpPr>
            <p:spPr bwMode="auto">
              <a:xfrm>
                <a:off x="10390" y="3830"/>
                <a:ext cx="143" cy="145"/>
              </a:xfrm>
              <a:custGeom>
                <a:avLst/>
                <a:gdLst>
                  <a:gd name="T0" fmla="*/ 68 w 68"/>
                  <a:gd name="T1" fmla="*/ 38 h 68"/>
                  <a:gd name="T2" fmla="*/ 66 w 68"/>
                  <a:gd name="T3" fmla="*/ 49 h 68"/>
                  <a:gd name="T4" fmla="*/ 56 w 68"/>
                  <a:gd name="T5" fmla="*/ 48 h 68"/>
                  <a:gd name="T6" fmla="*/ 52 w 68"/>
                  <a:gd name="T7" fmla="*/ 52 h 68"/>
                  <a:gd name="T8" fmla="*/ 56 w 68"/>
                  <a:gd name="T9" fmla="*/ 61 h 68"/>
                  <a:gd name="T10" fmla="*/ 46 w 68"/>
                  <a:gd name="T11" fmla="*/ 67 h 68"/>
                  <a:gd name="T12" fmla="*/ 40 w 68"/>
                  <a:gd name="T13" fmla="*/ 59 h 68"/>
                  <a:gd name="T14" fmla="*/ 34 w 68"/>
                  <a:gd name="T15" fmla="*/ 60 h 68"/>
                  <a:gd name="T16" fmla="*/ 30 w 68"/>
                  <a:gd name="T17" fmla="*/ 68 h 68"/>
                  <a:gd name="T18" fmla="*/ 19 w 68"/>
                  <a:gd name="T19" fmla="*/ 65 h 68"/>
                  <a:gd name="T20" fmla="*/ 20 w 68"/>
                  <a:gd name="T21" fmla="*/ 56 h 68"/>
                  <a:gd name="T22" fmla="*/ 16 w 68"/>
                  <a:gd name="T23" fmla="*/ 52 h 68"/>
                  <a:gd name="T24" fmla="*/ 8 w 68"/>
                  <a:gd name="T25" fmla="*/ 56 h 68"/>
                  <a:gd name="T26" fmla="*/ 2 w 68"/>
                  <a:gd name="T27" fmla="*/ 46 h 68"/>
                  <a:gd name="T28" fmla="*/ 9 w 68"/>
                  <a:gd name="T29" fmla="*/ 40 h 68"/>
                  <a:gd name="T30" fmla="*/ 8 w 68"/>
                  <a:gd name="T31" fmla="*/ 34 h 68"/>
                  <a:gd name="T32" fmla="*/ 0 w 68"/>
                  <a:gd name="T33" fmla="*/ 30 h 68"/>
                  <a:gd name="T34" fmla="*/ 3 w 68"/>
                  <a:gd name="T35" fmla="*/ 19 h 68"/>
                  <a:gd name="T36" fmla="*/ 12 w 68"/>
                  <a:gd name="T37" fmla="*/ 21 h 68"/>
                  <a:gd name="T38" fmla="*/ 16 w 68"/>
                  <a:gd name="T39" fmla="*/ 16 h 68"/>
                  <a:gd name="T40" fmla="*/ 13 w 68"/>
                  <a:gd name="T41" fmla="*/ 7 h 68"/>
                  <a:gd name="T42" fmla="*/ 23 w 68"/>
                  <a:gd name="T43" fmla="*/ 2 h 68"/>
                  <a:gd name="T44" fmla="*/ 29 w 68"/>
                  <a:gd name="T45" fmla="*/ 9 h 68"/>
                  <a:gd name="T46" fmla="*/ 35 w 68"/>
                  <a:gd name="T47" fmla="*/ 8 h 68"/>
                  <a:gd name="T48" fmla="*/ 38 w 68"/>
                  <a:gd name="T49" fmla="*/ 0 h 68"/>
                  <a:gd name="T50" fmla="*/ 49 w 68"/>
                  <a:gd name="T51" fmla="*/ 3 h 68"/>
                  <a:gd name="T52" fmla="*/ 48 w 68"/>
                  <a:gd name="T53" fmla="*/ 13 h 68"/>
                  <a:gd name="T54" fmla="*/ 53 w 68"/>
                  <a:gd name="T55" fmla="*/ 16 h 68"/>
                  <a:gd name="T56" fmla="*/ 61 w 68"/>
                  <a:gd name="T57" fmla="*/ 13 h 68"/>
                  <a:gd name="T58" fmla="*/ 67 w 68"/>
                  <a:gd name="T59" fmla="*/ 23 h 68"/>
                  <a:gd name="T60" fmla="*/ 59 w 68"/>
                  <a:gd name="T61" fmla="*/ 29 h 68"/>
                  <a:gd name="T62" fmla="*/ 60 w 68"/>
                  <a:gd name="T63" fmla="*/ 34 h 68"/>
                  <a:gd name="T64" fmla="*/ 68 w 68"/>
                  <a:gd name="T65" fmla="*/ 38 h 68"/>
                  <a:gd name="T66" fmla="*/ 30 w 68"/>
                  <a:gd name="T67" fmla="*/ 19 h 68"/>
                  <a:gd name="T68" fmla="*/ 20 w 68"/>
                  <a:gd name="T69" fmla="*/ 27 h 68"/>
                  <a:gd name="T70" fmla="*/ 19 w 68"/>
                  <a:gd name="T71" fmla="*/ 39 h 68"/>
                  <a:gd name="T72" fmla="*/ 27 w 68"/>
                  <a:gd name="T73" fmla="*/ 48 h 68"/>
                  <a:gd name="T74" fmla="*/ 39 w 68"/>
                  <a:gd name="T75" fmla="*/ 49 h 68"/>
                  <a:gd name="T76" fmla="*/ 48 w 68"/>
                  <a:gd name="T77" fmla="*/ 42 h 68"/>
                  <a:gd name="T78" fmla="*/ 50 w 68"/>
                  <a:gd name="T79" fmla="*/ 30 h 68"/>
                  <a:gd name="T80" fmla="*/ 42 w 68"/>
                  <a:gd name="T81" fmla="*/ 20 h 68"/>
                  <a:gd name="T82" fmla="*/ 30 w 68"/>
                  <a:gd name="T83" fmla="*/ 19 h 68"/>
                  <a:gd name="T84" fmla="*/ 40 w 68"/>
                  <a:gd name="T85" fmla="*/ 33 h 68"/>
                  <a:gd name="T86" fmla="*/ 37 w 68"/>
                  <a:gd name="T87" fmla="*/ 29 h 68"/>
                  <a:gd name="T88" fmla="*/ 33 w 68"/>
                  <a:gd name="T89" fmla="*/ 29 h 68"/>
                  <a:gd name="T90" fmla="*/ 29 w 68"/>
                  <a:gd name="T91" fmla="*/ 31 h 68"/>
                  <a:gd name="T92" fmla="*/ 29 w 68"/>
                  <a:gd name="T93" fmla="*/ 36 h 68"/>
                  <a:gd name="T94" fmla="*/ 32 w 68"/>
                  <a:gd name="T95" fmla="*/ 39 h 68"/>
                  <a:gd name="T96" fmla="*/ 36 w 68"/>
                  <a:gd name="T97" fmla="*/ 40 h 68"/>
                  <a:gd name="T98" fmla="*/ 40 w 68"/>
                  <a:gd name="T99" fmla="*/ 37 h 68"/>
                  <a:gd name="T100" fmla="*/ 40 w 68"/>
                  <a:gd name="T101"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68">
                    <a:moveTo>
                      <a:pt x="68" y="38"/>
                    </a:moveTo>
                    <a:cubicBezTo>
                      <a:pt x="66" y="49"/>
                      <a:pt x="66" y="49"/>
                      <a:pt x="66" y="49"/>
                    </a:cubicBezTo>
                    <a:cubicBezTo>
                      <a:pt x="56" y="48"/>
                      <a:pt x="56" y="48"/>
                      <a:pt x="56" y="48"/>
                    </a:cubicBezTo>
                    <a:cubicBezTo>
                      <a:pt x="55" y="49"/>
                      <a:pt x="54" y="51"/>
                      <a:pt x="52" y="52"/>
                    </a:cubicBezTo>
                    <a:cubicBezTo>
                      <a:pt x="56" y="61"/>
                      <a:pt x="56" y="61"/>
                      <a:pt x="56" y="61"/>
                    </a:cubicBezTo>
                    <a:cubicBezTo>
                      <a:pt x="46" y="67"/>
                      <a:pt x="46" y="67"/>
                      <a:pt x="46" y="67"/>
                    </a:cubicBezTo>
                    <a:cubicBezTo>
                      <a:pt x="40" y="59"/>
                      <a:pt x="40" y="59"/>
                      <a:pt x="40" y="59"/>
                    </a:cubicBezTo>
                    <a:cubicBezTo>
                      <a:pt x="38" y="60"/>
                      <a:pt x="36" y="60"/>
                      <a:pt x="34" y="60"/>
                    </a:cubicBezTo>
                    <a:cubicBezTo>
                      <a:pt x="30" y="68"/>
                      <a:pt x="30" y="68"/>
                      <a:pt x="30" y="68"/>
                    </a:cubicBezTo>
                    <a:cubicBezTo>
                      <a:pt x="19" y="65"/>
                      <a:pt x="19" y="65"/>
                      <a:pt x="19" y="65"/>
                    </a:cubicBezTo>
                    <a:cubicBezTo>
                      <a:pt x="20" y="56"/>
                      <a:pt x="20" y="56"/>
                      <a:pt x="20" y="56"/>
                    </a:cubicBezTo>
                    <a:cubicBezTo>
                      <a:pt x="19" y="55"/>
                      <a:pt x="17" y="54"/>
                      <a:pt x="16" y="52"/>
                    </a:cubicBezTo>
                    <a:cubicBezTo>
                      <a:pt x="8" y="56"/>
                      <a:pt x="8" y="56"/>
                      <a:pt x="8" y="56"/>
                    </a:cubicBezTo>
                    <a:cubicBezTo>
                      <a:pt x="2" y="46"/>
                      <a:pt x="2" y="46"/>
                      <a:pt x="2" y="46"/>
                    </a:cubicBezTo>
                    <a:cubicBezTo>
                      <a:pt x="9" y="40"/>
                      <a:pt x="9" y="40"/>
                      <a:pt x="9" y="40"/>
                    </a:cubicBezTo>
                    <a:cubicBezTo>
                      <a:pt x="9" y="38"/>
                      <a:pt x="8" y="36"/>
                      <a:pt x="8" y="34"/>
                    </a:cubicBezTo>
                    <a:cubicBezTo>
                      <a:pt x="0" y="30"/>
                      <a:pt x="0" y="30"/>
                      <a:pt x="0" y="30"/>
                    </a:cubicBezTo>
                    <a:cubicBezTo>
                      <a:pt x="3" y="19"/>
                      <a:pt x="3" y="19"/>
                      <a:pt x="3" y="19"/>
                    </a:cubicBezTo>
                    <a:cubicBezTo>
                      <a:pt x="12" y="21"/>
                      <a:pt x="12" y="21"/>
                      <a:pt x="12" y="21"/>
                    </a:cubicBezTo>
                    <a:cubicBezTo>
                      <a:pt x="14" y="19"/>
                      <a:pt x="15" y="17"/>
                      <a:pt x="16" y="16"/>
                    </a:cubicBezTo>
                    <a:cubicBezTo>
                      <a:pt x="13" y="7"/>
                      <a:pt x="13" y="7"/>
                      <a:pt x="13" y="7"/>
                    </a:cubicBezTo>
                    <a:cubicBezTo>
                      <a:pt x="23" y="2"/>
                      <a:pt x="23" y="2"/>
                      <a:pt x="23" y="2"/>
                    </a:cubicBezTo>
                    <a:cubicBezTo>
                      <a:pt x="29" y="9"/>
                      <a:pt x="29" y="9"/>
                      <a:pt x="29" y="9"/>
                    </a:cubicBezTo>
                    <a:cubicBezTo>
                      <a:pt x="31" y="9"/>
                      <a:pt x="33" y="8"/>
                      <a:pt x="35" y="8"/>
                    </a:cubicBezTo>
                    <a:cubicBezTo>
                      <a:pt x="38" y="0"/>
                      <a:pt x="38" y="0"/>
                      <a:pt x="38" y="0"/>
                    </a:cubicBezTo>
                    <a:cubicBezTo>
                      <a:pt x="49" y="3"/>
                      <a:pt x="49" y="3"/>
                      <a:pt x="49" y="3"/>
                    </a:cubicBezTo>
                    <a:cubicBezTo>
                      <a:pt x="48" y="13"/>
                      <a:pt x="48" y="13"/>
                      <a:pt x="48" y="13"/>
                    </a:cubicBezTo>
                    <a:cubicBezTo>
                      <a:pt x="50" y="14"/>
                      <a:pt x="51" y="15"/>
                      <a:pt x="53" y="16"/>
                    </a:cubicBezTo>
                    <a:cubicBezTo>
                      <a:pt x="61" y="13"/>
                      <a:pt x="61" y="13"/>
                      <a:pt x="61" y="13"/>
                    </a:cubicBezTo>
                    <a:cubicBezTo>
                      <a:pt x="67" y="23"/>
                      <a:pt x="67" y="23"/>
                      <a:pt x="67" y="23"/>
                    </a:cubicBezTo>
                    <a:cubicBezTo>
                      <a:pt x="59" y="29"/>
                      <a:pt x="59" y="29"/>
                      <a:pt x="59" y="29"/>
                    </a:cubicBezTo>
                    <a:cubicBezTo>
                      <a:pt x="60" y="30"/>
                      <a:pt x="60" y="32"/>
                      <a:pt x="60" y="34"/>
                    </a:cubicBezTo>
                    <a:cubicBezTo>
                      <a:pt x="68" y="38"/>
                      <a:pt x="68" y="38"/>
                      <a:pt x="68" y="38"/>
                    </a:cubicBezTo>
                    <a:close/>
                    <a:moveTo>
                      <a:pt x="30" y="19"/>
                    </a:moveTo>
                    <a:cubicBezTo>
                      <a:pt x="26" y="20"/>
                      <a:pt x="23" y="23"/>
                      <a:pt x="20" y="27"/>
                    </a:cubicBezTo>
                    <a:cubicBezTo>
                      <a:pt x="18" y="31"/>
                      <a:pt x="18" y="35"/>
                      <a:pt x="19" y="39"/>
                    </a:cubicBezTo>
                    <a:cubicBezTo>
                      <a:pt x="20" y="43"/>
                      <a:pt x="23" y="46"/>
                      <a:pt x="27" y="48"/>
                    </a:cubicBezTo>
                    <a:cubicBezTo>
                      <a:pt x="31" y="50"/>
                      <a:pt x="35" y="51"/>
                      <a:pt x="39" y="49"/>
                    </a:cubicBezTo>
                    <a:cubicBezTo>
                      <a:pt x="43" y="48"/>
                      <a:pt x="46" y="46"/>
                      <a:pt x="48" y="42"/>
                    </a:cubicBezTo>
                    <a:cubicBezTo>
                      <a:pt x="50" y="38"/>
                      <a:pt x="51" y="34"/>
                      <a:pt x="50" y="30"/>
                    </a:cubicBezTo>
                    <a:cubicBezTo>
                      <a:pt x="48" y="26"/>
                      <a:pt x="46" y="22"/>
                      <a:pt x="42" y="20"/>
                    </a:cubicBezTo>
                    <a:cubicBezTo>
                      <a:pt x="38" y="18"/>
                      <a:pt x="34" y="18"/>
                      <a:pt x="30" y="19"/>
                    </a:cubicBezTo>
                    <a:close/>
                    <a:moveTo>
                      <a:pt x="40" y="33"/>
                    </a:moveTo>
                    <a:cubicBezTo>
                      <a:pt x="40" y="31"/>
                      <a:pt x="39" y="30"/>
                      <a:pt x="37" y="29"/>
                    </a:cubicBezTo>
                    <a:cubicBezTo>
                      <a:pt x="36" y="28"/>
                      <a:pt x="34" y="28"/>
                      <a:pt x="33" y="29"/>
                    </a:cubicBezTo>
                    <a:cubicBezTo>
                      <a:pt x="31" y="29"/>
                      <a:pt x="30" y="30"/>
                      <a:pt x="29" y="31"/>
                    </a:cubicBezTo>
                    <a:cubicBezTo>
                      <a:pt x="29" y="33"/>
                      <a:pt x="28" y="34"/>
                      <a:pt x="29" y="36"/>
                    </a:cubicBezTo>
                    <a:cubicBezTo>
                      <a:pt x="29" y="37"/>
                      <a:pt x="30" y="38"/>
                      <a:pt x="32" y="39"/>
                    </a:cubicBezTo>
                    <a:cubicBezTo>
                      <a:pt x="33" y="40"/>
                      <a:pt x="35" y="40"/>
                      <a:pt x="36" y="40"/>
                    </a:cubicBezTo>
                    <a:cubicBezTo>
                      <a:pt x="38" y="39"/>
                      <a:pt x="39" y="38"/>
                      <a:pt x="40" y="37"/>
                    </a:cubicBezTo>
                    <a:cubicBezTo>
                      <a:pt x="40" y="35"/>
                      <a:pt x="40" y="34"/>
                      <a:pt x="4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4" name="Rectangle 62"/>
              <p:cNvSpPr>
                <a:spLocks noChangeArrowheads="1"/>
              </p:cNvSpPr>
              <p:nvPr/>
            </p:nvSpPr>
            <p:spPr bwMode="auto">
              <a:xfrm>
                <a:off x="141" y="3821"/>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5" name="Rectangle 63"/>
              <p:cNvSpPr>
                <a:spLocks noChangeArrowheads="1"/>
              </p:cNvSpPr>
              <p:nvPr/>
            </p:nvSpPr>
            <p:spPr bwMode="auto">
              <a:xfrm>
                <a:off x="192" y="3821"/>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6" name="Rectangle 64"/>
              <p:cNvSpPr>
                <a:spLocks noChangeArrowheads="1"/>
              </p:cNvSpPr>
              <p:nvPr/>
            </p:nvSpPr>
            <p:spPr bwMode="auto">
              <a:xfrm>
                <a:off x="243" y="3821"/>
                <a:ext cx="3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7" name="Rectangle 65"/>
              <p:cNvSpPr>
                <a:spLocks noChangeArrowheads="1"/>
              </p:cNvSpPr>
              <p:nvPr/>
            </p:nvSpPr>
            <p:spPr bwMode="auto">
              <a:xfrm>
                <a:off x="141" y="3872"/>
                <a:ext cx="34"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8" name="Rectangle 66"/>
              <p:cNvSpPr>
                <a:spLocks noChangeArrowheads="1"/>
              </p:cNvSpPr>
              <p:nvPr/>
            </p:nvSpPr>
            <p:spPr bwMode="auto">
              <a:xfrm>
                <a:off x="192" y="3872"/>
                <a:ext cx="34"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09" name="Rectangle 67"/>
              <p:cNvSpPr>
                <a:spLocks noChangeArrowheads="1"/>
              </p:cNvSpPr>
              <p:nvPr/>
            </p:nvSpPr>
            <p:spPr bwMode="auto">
              <a:xfrm>
                <a:off x="243" y="3872"/>
                <a:ext cx="33"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10" name="Rectangle 68"/>
              <p:cNvSpPr>
                <a:spLocks noChangeArrowheads="1"/>
              </p:cNvSpPr>
              <p:nvPr/>
            </p:nvSpPr>
            <p:spPr bwMode="auto">
              <a:xfrm>
                <a:off x="141" y="3924"/>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11" name="Rectangle 69"/>
              <p:cNvSpPr>
                <a:spLocks noChangeArrowheads="1"/>
              </p:cNvSpPr>
              <p:nvPr/>
            </p:nvSpPr>
            <p:spPr bwMode="auto">
              <a:xfrm>
                <a:off x="192" y="3924"/>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12" name="Rectangle 70"/>
              <p:cNvSpPr>
                <a:spLocks noChangeArrowheads="1"/>
              </p:cNvSpPr>
              <p:nvPr/>
            </p:nvSpPr>
            <p:spPr bwMode="auto">
              <a:xfrm>
                <a:off x="243" y="3924"/>
                <a:ext cx="3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13" name="Rectangle 72"/>
              <p:cNvSpPr>
                <a:spLocks noChangeArrowheads="1"/>
              </p:cNvSpPr>
              <p:nvPr/>
            </p:nvSpPr>
            <p:spPr bwMode="auto">
              <a:xfrm>
                <a:off x="1575" y="3706"/>
                <a:ext cx="9" cy="37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sp>
            <p:nvSpPr>
              <p:cNvPr id="114" name="Rectangle 73"/>
              <p:cNvSpPr>
                <a:spLocks noChangeArrowheads="1"/>
              </p:cNvSpPr>
              <p:nvPr/>
            </p:nvSpPr>
            <p:spPr bwMode="auto">
              <a:xfrm>
                <a:off x="1575" y="3706"/>
                <a:ext cx="9"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grpSp>
        <p:sp>
          <p:nvSpPr>
            <p:cNvPr id="87" name="Rectangle 86"/>
            <p:cNvSpPr/>
            <p:nvPr/>
          </p:nvSpPr>
          <p:spPr>
            <a:xfrm>
              <a:off x="2713807" y="6721808"/>
              <a:ext cx="7913869" cy="66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4865" tIns="24865" rIns="24865" bIns="24865"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310790"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dirty="0">
                  <a:ln>
                    <a:noFill/>
                  </a:ln>
                  <a:solidFill>
                    <a:schemeClr val="lt1"/>
                  </a:solidFill>
                  <a:effectLst/>
                  <a:uLnTx/>
                  <a:uFillTx/>
                  <a:latin typeface="+mj-lt"/>
                  <a:ea typeface="+mn-ea"/>
                  <a:cs typeface="+mn-cs"/>
                </a:rPr>
                <a:t>Admin</a:t>
              </a:r>
            </a:p>
          </p:txBody>
        </p:sp>
      </p:grpSp>
      <p:grpSp>
        <p:nvGrpSpPr>
          <p:cNvPr id="117" name="Group 116"/>
          <p:cNvGrpSpPr/>
          <p:nvPr/>
        </p:nvGrpSpPr>
        <p:grpSpPr>
          <a:xfrm>
            <a:off x="1763" y="497"/>
            <a:ext cx="440538" cy="6993533"/>
            <a:chOff x="0" y="0"/>
            <a:chExt cx="648000" cy="10287000"/>
          </a:xfrm>
        </p:grpSpPr>
        <p:pic>
          <p:nvPicPr>
            <p:cNvPr id="119" name="Picture 118"/>
            <p:cNvPicPr>
              <a:picLocks noChangeAspect="1"/>
            </p:cNvPicPr>
            <p:nvPr/>
          </p:nvPicPr>
          <p:blipFill rotWithShape="1">
            <a:blip r:embed="rId3"/>
            <a:srcRect r="4916"/>
            <a:stretch/>
          </p:blipFill>
          <p:spPr>
            <a:xfrm>
              <a:off x="0" y="0"/>
              <a:ext cx="648000" cy="6948000"/>
            </a:xfrm>
            <a:prstGeom prst="rect">
              <a:avLst/>
            </a:prstGeom>
          </p:spPr>
        </p:pic>
        <p:sp>
          <p:nvSpPr>
            <p:cNvPr id="120" name="Rectangle 119"/>
            <p:cNvSpPr/>
            <p:nvPr/>
          </p:nvSpPr>
          <p:spPr>
            <a:xfrm>
              <a:off x="0" y="6948000"/>
              <a:ext cx="648000" cy="3339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cxnSp>
        <p:nvCxnSpPr>
          <p:cNvPr id="121" name="Straight Connector 120"/>
          <p:cNvCxnSpPr/>
          <p:nvPr/>
        </p:nvCxnSpPr>
        <p:spPr>
          <a:xfrm flipV="1">
            <a:off x="1110405" y="1767406"/>
            <a:ext cx="10939496" cy="17145"/>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113858" y="1538806"/>
            <a:ext cx="2882918" cy="254262"/>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Showing 1,006 results</a:t>
            </a:r>
          </a:p>
        </p:txBody>
      </p:sp>
      <p:grpSp>
        <p:nvGrpSpPr>
          <p:cNvPr id="187" name="Group 186"/>
          <p:cNvGrpSpPr/>
          <p:nvPr/>
        </p:nvGrpSpPr>
        <p:grpSpPr>
          <a:xfrm rot="10800000">
            <a:off x="809042" y="3970288"/>
            <a:ext cx="162800" cy="354221"/>
            <a:chOff x="4826000" y="5302250"/>
            <a:chExt cx="239467" cy="521034"/>
          </a:xfrm>
        </p:grpSpPr>
        <p:sp>
          <p:nvSpPr>
            <p:cNvPr id="188" name="Rectangle 187"/>
            <p:cNvSpPr/>
            <p:nvPr/>
          </p:nvSpPr>
          <p:spPr>
            <a:xfrm>
              <a:off x="4826000" y="5302250"/>
              <a:ext cx="239467" cy="521034"/>
            </a:xfrm>
            <a:prstGeom prst="rect">
              <a:avLst/>
            </a:prstGeom>
            <a:no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cxnSp>
          <p:nvCxnSpPr>
            <p:cNvPr id="189" name="Straight Connector 188"/>
            <p:cNvCxnSpPr/>
            <p:nvPr/>
          </p:nvCxnSpPr>
          <p:spPr>
            <a:xfrm>
              <a:off x="4872943" y="5561893"/>
              <a:ext cx="142474" cy="153107"/>
            </a:xfrm>
            <a:prstGeom prst="line">
              <a:avLst/>
            </a:prstGeom>
            <a:ln>
              <a:solidFill>
                <a:srgbClr val="505050"/>
              </a:solidFill>
            </a:ln>
          </p:spPr>
          <p:style>
            <a:lnRef idx="2">
              <a:schemeClr val="dk1"/>
            </a:lnRef>
            <a:fillRef idx="0">
              <a:schemeClr val="dk1"/>
            </a:fillRef>
            <a:effectRef idx="1">
              <a:schemeClr val="dk1"/>
            </a:effectRef>
            <a:fontRef idx="minor">
              <a:schemeClr val="tx1"/>
            </a:fontRef>
          </p:style>
        </p:cxnSp>
        <p:cxnSp>
          <p:nvCxnSpPr>
            <p:cNvPr id="190" name="Straight Connector 189"/>
            <p:cNvCxnSpPr/>
            <p:nvPr/>
          </p:nvCxnSpPr>
          <p:spPr>
            <a:xfrm flipV="1">
              <a:off x="4872942" y="5422900"/>
              <a:ext cx="142475" cy="138996"/>
            </a:xfrm>
            <a:prstGeom prst="line">
              <a:avLst/>
            </a:prstGeom>
            <a:ln>
              <a:solidFill>
                <a:srgbClr val="505050"/>
              </a:solidFill>
            </a:ln>
          </p:spPr>
          <p:style>
            <a:lnRef idx="2">
              <a:schemeClr val="dk1"/>
            </a:lnRef>
            <a:fillRef idx="0">
              <a:schemeClr val="dk1"/>
            </a:fillRef>
            <a:effectRef idx="1">
              <a:schemeClr val="dk1"/>
            </a:effectRef>
            <a:fontRef idx="minor">
              <a:schemeClr val="tx1"/>
            </a:fontRef>
          </p:style>
        </p:cxnSp>
      </p:grpSp>
      <p:grpSp>
        <p:nvGrpSpPr>
          <p:cNvPr id="191" name="Group 190"/>
          <p:cNvGrpSpPr/>
          <p:nvPr/>
        </p:nvGrpSpPr>
        <p:grpSpPr>
          <a:xfrm>
            <a:off x="756189" y="1530078"/>
            <a:ext cx="51804" cy="5237501"/>
            <a:chOff x="5072106" y="1799959"/>
            <a:chExt cx="76200" cy="7858512"/>
          </a:xfrm>
        </p:grpSpPr>
        <p:cxnSp>
          <p:nvCxnSpPr>
            <p:cNvPr id="192" name="Straight Connector 191"/>
            <p:cNvCxnSpPr/>
            <p:nvPr/>
          </p:nvCxnSpPr>
          <p:spPr>
            <a:xfrm>
              <a:off x="5072106" y="1799959"/>
              <a:ext cx="0" cy="7858512"/>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5148306" y="1799959"/>
              <a:ext cx="0" cy="7858512"/>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9947684" y="1528124"/>
            <a:ext cx="1124190" cy="195796"/>
            <a:chOff x="12980596" y="1773610"/>
            <a:chExt cx="1653604" cy="288001"/>
          </a:xfrm>
        </p:grpSpPr>
        <p:sp>
          <p:nvSpPr>
            <p:cNvPr id="131" name="Rectangle 130"/>
            <p:cNvSpPr/>
            <p:nvPr/>
          </p:nvSpPr>
          <p:spPr>
            <a:xfrm>
              <a:off x="12980596" y="1773610"/>
              <a:ext cx="1653604" cy="288001"/>
            </a:xfrm>
            <a:prstGeom prst="rect">
              <a:avLst/>
            </a:prstGeom>
            <a:solidFill>
              <a:schemeClr val="bg1"/>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t"/>
            <a:lstStyle/>
            <a:p>
              <a:pPr marL="0" marR="0" lvl="0" indent="0" defTabSz="621581" eaLnBrk="1" fontAlgn="auto" latinLnBrk="0" hangingPunct="1">
                <a:lnSpc>
                  <a:spcPct val="100000"/>
                </a:lnSpc>
                <a:spcBef>
                  <a:spcPts val="0"/>
                </a:spcBef>
                <a:spcAft>
                  <a:spcPts val="408"/>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From-to analysis</a:t>
              </a:r>
            </a:p>
            <a:p>
              <a:pPr marL="0" marR="0" lvl="0" indent="0" defTabSz="621581" eaLnBrk="1" fontAlgn="auto" latinLnBrk="0" hangingPunct="1">
                <a:lnSpc>
                  <a:spcPct val="100000"/>
                </a:lnSpc>
                <a:spcBef>
                  <a:spcPts val="0"/>
                </a:spcBef>
                <a:spcAft>
                  <a:spcPts val="408"/>
                </a:spcAft>
                <a:buClrTx/>
                <a:buSzTx/>
                <a:buFontTx/>
                <a:buNone/>
                <a:tabLst/>
                <a:defRPr/>
              </a:pPr>
              <a:endPar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p:txBody>
        </p:sp>
        <p:sp>
          <p:nvSpPr>
            <p:cNvPr id="132" name="Rectangle 131"/>
            <p:cNvSpPr/>
            <p:nvPr/>
          </p:nvSpPr>
          <p:spPr>
            <a:xfrm>
              <a:off x="14422399" y="1830705"/>
              <a:ext cx="144290" cy="172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748" b="0" i="0" u="none" strike="noStrike" kern="0" cap="none" spc="0" normalizeH="0" baseline="0" noProof="0" dirty="0">
                  <a:ln>
                    <a:noFill/>
                  </a:ln>
                  <a:solidFill>
                    <a:srgbClr val="505050"/>
                  </a:solidFill>
                  <a:effectLst/>
                  <a:uLnTx/>
                  <a:uFillTx/>
                  <a:latin typeface="Segoe MDL2 Assets" panose="050A0102010101010101" pitchFamily="18" charset="0"/>
                </a:rPr>
                <a:t></a:t>
              </a:r>
            </a:p>
          </p:txBody>
        </p:sp>
      </p:grpSp>
      <p:sp>
        <p:nvSpPr>
          <p:cNvPr id="133" name="TextBox 132"/>
          <p:cNvSpPr txBox="1"/>
          <p:nvPr/>
        </p:nvSpPr>
        <p:spPr>
          <a:xfrm>
            <a:off x="9609304" y="1533842"/>
            <a:ext cx="460518" cy="232943"/>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View:</a:t>
            </a:r>
          </a:p>
        </p:txBody>
      </p:sp>
      <p:sp>
        <p:nvSpPr>
          <p:cNvPr id="134" name="TextBox 133"/>
          <p:cNvSpPr txBox="1"/>
          <p:nvPr/>
        </p:nvSpPr>
        <p:spPr>
          <a:xfrm>
            <a:off x="1049015" y="1921014"/>
            <a:ext cx="4509116" cy="232943"/>
          </a:xfrm>
          <a:prstGeom prst="rect">
            <a:avLst/>
          </a:prstGeom>
          <a:noFill/>
        </p:spPr>
        <p:txBody>
          <a:bodyPr wrap="square" rtlCol="1">
            <a:spAutoFit/>
          </a:bodyPr>
          <a:lstStyle/>
          <a:p>
            <a:pPr marL="0" marR="0" lvl="0" indent="0" defTabSz="621581" eaLnBrk="1" fontAlgn="auto" latinLnBrk="0" hangingPunct="1">
              <a:lnSpc>
                <a:spcPct val="100000"/>
              </a:lnSpc>
              <a:spcBef>
                <a:spcPts val="0"/>
              </a:spcBef>
              <a:spcAft>
                <a:spcPts val="0"/>
              </a:spcAft>
              <a:buClrTx/>
              <a:buSzTx/>
              <a:buFontTx/>
              <a:buNone/>
              <a:tabLst>
                <a:tab pos="941006"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Conversations</a:t>
            </a:r>
            <a:r>
              <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between</a:t>
            </a:r>
            <a:r>
              <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kumimoji="0" lang="en-US" sz="884" b="0" i="1" u="dotted" strike="noStrike" kern="0" cap="none" spc="0" normalizeH="0" baseline="0" noProof="0" dirty="0">
                <a:ln>
                  <a:noFill/>
                </a:ln>
                <a:solidFill>
                  <a:schemeClr val="accent1"/>
                </a:solidFill>
                <a:effectLst/>
                <a:uLnTx/>
                <a:uFill>
                  <a:solidFill>
                    <a:schemeClr val="accent1"/>
                  </a:solidFill>
                </a:uFill>
                <a:latin typeface="Segoe UI" panose="020B0502040204020203" pitchFamily="34" charset="0"/>
                <a:cs typeface="Segoe UI" panose="020B0502040204020203" pitchFamily="34" charset="0"/>
              </a:rPr>
              <a:t>Kenneth Lay</a:t>
            </a:r>
            <a:r>
              <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and</a:t>
            </a:r>
            <a:r>
              <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kumimoji="0" lang="en-US" sz="884" b="0" i="1" u="dotted" strike="noStrike" kern="0" cap="none" spc="0" normalizeH="0" baseline="0" noProof="0" dirty="0">
                <a:ln>
                  <a:noFill/>
                </a:ln>
                <a:solidFill>
                  <a:schemeClr val="accent1"/>
                </a:solidFill>
                <a:effectLst/>
                <a:uLnTx/>
                <a:uFill>
                  <a:solidFill>
                    <a:schemeClr val="accent1"/>
                  </a:solidFill>
                </a:uFill>
                <a:latin typeface="Segoe UI" panose="020B0502040204020203" pitchFamily="34" charset="0"/>
                <a:cs typeface="Segoe UI" panose="020B0502040204020203" pitchFamily="34" charset="0"/>
              </a:rPr>
              <a:t>Robert Jaedicke</a:t>
            </a:r>
            <a:endParaRPr kumimoji="0" lang="he-IL" sz="884" b="0" i="0" u="none" strike="noStrike" kern="0" cap="none" spc="0" normalizeH="0" baseline="0" noProof="0" dirty="0">
              <a:ln>
                <a:noFill/>
              </a:ln>
              <a:solidFill>
                <a:srgbClr val="4F81BD">
                  <a:lumMod val="75000"/>
                </a:srgbClr>
              </a:solidFill>
              <a:effectLst/>
              <a:uLnTx/>
              <a:uFillTx/>
              <a:latin typeface="Segoe UI" panose="020B0502040204020203" pitchFamily="34" charset="0"/>
              <a:cs typeface="Segoe UI" panose="020B0502040204020203" pitchFamily="34" charset="0"/>
            </a:endParaRPr>
          </a:p>
        </p:txBody>
      </p:sp>
      <p:graphicFrame>
        <p:nvGraphicFramePr>
          <p:cNvPr id="135" name="Chart 134"/>
          <p:cNvGraphicFramePr/>
          <p:nvPr>
            <p:extLst/>
          </p:nvPr>
        </p:nvGraphicFramePr>
        <p:xfrm>
          <a:off x="1110405" y="5335534"/>
          <a:ext cx="11004849" cy="1529068"/>
        </p:xfrm>
        <a:graphic>
          <a:graphicData uri="http://schemas.openxmlformats.org/drawingml/2006/chart">
            <c:chart xmlns:c="http://schemas.openxmlformats.org/drawingml/2006/chart" xmlns:r="http://schemas.openxmlformats.org/officeDocument/2006/relationships" r:id="rId4"/>
          </a:graphicData>
        </a:graphic>
      </p:graphicFrame>
      <p:grpSp>
        <p:nvGrpSpPr>
          <p:cNvPr id="136" name="Group 135"/>
          <p:cNvGrpSpPr/>
          <p:nvPr/>
        </p:nvGrpSpPr>
        <p:grpSpPr>
          <a:xfrm>
            <a:off x="1095547" y="2308601"/>
            <a:ext cx="1203019" cy="571635"/>
            <a:chOff x="1745064" y="2946789"/>
            <a:chExt cx="1764000" cy="850957"/>
          </a:xfrm>
        </p:grpSpPr>
        <p:sp>
          <p:nvSpPr>
            <p:cNvPr id="137" name="TextBox 136"/>
            <p:cNvSpPr txBox="1"/>
            <p:nvPr/>
          </p:nvSpPr>
          <p:spPr>
            <a:xfrm>
              <a:off x="1834078" y="3578184"/>
              <a:ext cx="1544638" cy="206581"/>
            </a:xfrm>
            <a:prstGeom prst="rect">
              <a:avLst/>
            </a:prstGeom>
            <a:noFill/>
          </p:spPr>
          <p:txBody>
            <a:bodyPr wrap="squar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tab pos="425178" algn="l"/>
                </a:tabLst>
                <a:defRPr/>
              </a:pPr>
              <a:r>
                <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Jeffrey Skilling</a:t>
              </a:r>
            </a:p>
          </p:txBody>
        </p:sp>
        <p:grpSp>
          <p:nvGrpSpPr>
            <p:cNvPr id="140" name="Group 139"/>
            <p:cNvGrpSpPr/>
            <p:nvPr/>
          </p:nvGrpSpPr>
          <p:grpSpPr>
            <a:xfrm>
              <a:off x="1745064" y="2946789"/>
              <a:ext cx="1764000" cy="850957"/>
              <a:chOff x="1745065" y="2946789"/>
              <a:chExt cx="1661784" cy="850957"/>
            </a:xfrm>
          </p:grpSpPr>
          <p:sp>
            <p:nvSpPr>
              <p:cNvPr id="145" name="Rectangle 144"/>
              <p:cNvSpPr/>
              <p:nvPr/>
            </p:nvSpPr>
            <p:spPr>
              <a:xfrm>
                <a:off x="1745065" y="2946790"/>
                <a:ext cx="1661784" cy="850956"/>
              </a:xfrm>
              <a:prstGeom prst="rect">
                <a:avLst/>
              </a:prstGeom>
              <a:noFill/>
              <a:ln w="3175" cap="flat" cmpd="sng" algn="ctr">
                <a:solidFill>
                  <a:sysClr val="window" lastClr="FFFFFF">
                    <a:lumMod val="50000"/>
                  </a:sysClr>
                </a:solid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146" name="TextBox 145"/>
              <p:cNvSpPr txBox="1"/>
              <p:nvPr/>
            </p:nvSpPr>
            <p:spPr>
              <a:xfrm>
                <a:off x="2482799" y="3141023"/>
                <a:ext cx="831360" cy="327766"/>
              </a:xfrm>
              <a:prstGeom prst="rect">
                <a:avLst/>
              </a:prstGeom>
              <a:noFill/>
            </p:spPr>
            <p:txBody>
              <a:bodyPr wrap="square" lIns="24475" tIns="24475" rIns="24475" bIns="24475" rtlCol="1"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1088"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3k</a:t>
                </a:r>
                <a:endParaRPr kumimoji="0" lang="en-US" sz="612"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7" name="TextBox 146"/>
              <p:cNvSpPr txBox="1"/>
              <p:nvPr/>
            </p:nvSpPr>
            <p:spPr>
              <a:xfrm rot="16200000">
                <a:off x="3287263" y="3653158"/>
                <a:ext cx="92484" cy="103163"/>
              </a:xfrm>
              <a:prstGeom prst="rect">
                <a:avLst/>
              </a:prstGeom>
              <a:noFill/>
            </p:spPr>
            <p:txBody>
              <a:bodyPr wrap="non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he-IL" sz="476" b="1" i="0" u="none" strike="noStrike" kern="0" cap="none" spc="0" normalizeH="0" baseline="0" noProof="0" dirty="0">
                    <a:ln>
                      <a:noFill/>
                    </a:ln>
                    <a:solidFill>
                      <a:prstClr val="black"/>
                    </a:solidFill>
                    <a:effectLst/>
                    <a:uLnTx/>
                    <a:uFillTx/>
                    <a:latin typeface="Arial"/>
                    <a:sym typeface="Symbol" panose="05050102010706020507" pitchFamily="18" charset="2"/>
                  </a:rPr>
                  <a:t></a:t>
                </a:r>
                <a:endParaRPr kumimoji="0" lang="he-IL" sz="476" b="1" i="0" u="none" strike="noStrike" kern="0" cap="none" spc="0" normalizeH="0" baseline="0" noProof="0" dirty="0">
                  <a:ln>
                    <a:noFill/>
                  </a:ln>
                  <a:solidFill>
                    <a:prstClr val="black"/>
                  </a:solidFill>
                  <a:effectLst/>
                  <a:uLnTx/>
                  <a:uFillTx/>
                  <a:latin typeface="Arial"/>
                </a:endParaRPr>
              </a:p>
            </p:txBody>
          </p:sp>
          <p:sp>
            <p:nvSpPr>
              <p:cNvPr id="148" name="Rectangle 147"/>
              <p:cNvSpPr/>
              <p:nvPr/>
            </p:nvSpPr>
            <p:spPr>
              <a:xfrm>
                <a:off x="1746902" y="2946789"/>
                <a:ext cx="50871" cy="849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grpSp>
        <p:nvGrpSpPr>
          <p:cNvPr id="149" name="Group 148"/>
          <p:cNvGrpSpPr/>
          <p:nvPr/>
        </p:nvGrpSpPr>
        <p:grpSpPr>
          <a:xfrm>
            <a:off x="2387182" y="2308601"/>
            <a:ext cx="1199241" cy="578516"/>
            <a:chOff x="1745064" y="2946789"/>
            <a:chExt cx="1764000" cy="850957"/>
          </a:xfrm>
        </p:grpSpPr>
        <p:sp>
          <p:nvSpPr>
            <p:cNvPr id="150" name="TextBox 149"/>
            <p:cNvSpPr txBox="1"/>
            <p:nvPr/>
          </p:nvSpPr>
          <p:spPr>
            <a:xfrm>
              <a:off x="1834078" y="3578182"/>
              <a:ext cx="1544637" cy="204124"/>
            </a:xfrm>
            <a:prstGeom prst="rect">
              <a:avLst/>
            </a:prstGeom>
            <a:noFill/>
          </p:spPr>
          <p:txBody>
            <a:bodyPr wrap="squar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tab pos="425178" algn="l"/>
                </a:tabLst>
                <a:defRPr/>
              </a:pPr>
              <a:r>
                <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Andrew </a:t>
              </a:r>
              <a:r>
                <a:rPr kumimoji="0" lang="en-US" sz="884" b="0" i="0" u="none" strike="noStrike" kern="0" cap="none" spc="0" normalizeH="0" baseline="0" noProof="0" dirty="0" err="1">
                  <a:ln>
                    <a:noFill/>
                  </a:ln>
                  <a:solidFill>
                    <a:prstClr val="black"/>
                  </a:solidFill>
                  <a:effectLst/>
                  <a:uLnTx/>
                  <a:uFillTx/>
                  <a:latin typeface="Segoe UI" panose="020B0502040204020203" pitchFamily="34" charset="0"/>
                  <a:cs typeface="Segoe UI" panose="020B0502040204020203" pitchFamily="34" charset="0"/>
                </a:rPr>
                <a:t>Fastow</a:t>
              </a:r>
              <a:endPar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pSp>
          <p:nvGrpSpPr>
            <p:cNvPr id="151" name="Group 150"/>
            <p:cNvGrpSpPr/>
            <p:nvPr/>
          </p:nvGrpSpPr>
          <p:grpSpPr>
            <a:xfrm>
              <a:off x="1745064" y="2946789"/>
              <a:ext cx="1764000" cy="850957"/>
              <a:chOff x="1745065" y="2946789"/>
              <a:chExt cx="1661784" cy="850957"/>
            </a:xfrm>
          </p:grpSpPr>
          <p:sp>
            <p:nvSpPr>
              <p:cNvPr id="153" name="Rectangle 152"/>
              <p:cNvSpPr/>
              <p:nvPr/>
            </p:nvSpPr>
            <p:spPr>
              <a:xfrm>
                <a:off x="1745065" y="2946790"/>
                <a:ext cx="1661784" cy="850956"/>
              </a:xfrm>
              <a:prstGeom prst="rect">
                <a:avLst/>
              </a:prstGeom>
              <a:noFill/>
              <a:ln w="3175" cap="flat" cmpd="sng" algn="ctr">
                <a:solidFill>
                  <a:sysClr val="window" lastClr="FFFFFF">
                    <a:lumMod val="50000"/>
                  </a:sysClr>
                </a:solid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154" name="TextBox 153"/>
              <p:cNvSpPr txBox="1"/>
              <p:nvPr/>
            </p:nvSpPr>
            <p:spPr>
              <a:xfrm>
                <a:off x="2482798" y="3142973"/>
                <a:ext cx="831361" cy="323868"/>
              </a:xfrm>
              <a:prstGeom prst="rect">
                <a:avLst/>
              </a:prstGeom>
              <a:noFill/>
            </p:spPr>
            <p:txBody>
              <a:bodyPr wrap="square" lIns="24475" tIns="24475" rIns="24475" bIns="24475" rtlCol="1"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1088"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2k</a:t>
                </a:r>
                <a:endParaRPr kumimoji="0" lang="en-US" sz="612"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5" name="TextBox 154"/>
              <p:cNvSpPr txBox="1"/>
              <p:nvPr/>
            </p:nvSpPr>
            <p:spPr>
              <a:xfrm rot="16200000">
                <a:off x="3287813" y="3652994"/>
                <a:ext cx="91384" cy="103488"/>
              </a:xfrm>
              <a:prstGeom prst="rect">
                <a:avLst/>
              </a:prstGeom>
              <a:noFill/>
            </p:spPr>
            <p:txBody>
              <a:bodyPr wrap="non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he-IL" sz="476" b="1" i="0" u="none" strike="noStrike" kern="0" cap="none" spc="0" normalizeH="0" baseline="0" noProof="0" dirty="0">
                    <a:ln>
                      <a:noFill/>
                    </a:ln>
                    <a:solidFill>
                      <a:prstClr val="black"/>
                    </a:solidFill>
                    <a:effectLst/>
                    <a:uLnTx/>
                    <a:uFillTx/>
                    <a:latin typeface="Arial"/>
                    <a:sym typeface="Symbol" panose="05050102010706020507" pitchFamily="18" charset="2"/>
                  </a:rPr>
                  <a:t></a:t>
                </a:r>
                <a:endParaRPr kumimoji="0" lang="he-IL" sz="476" b="1" i="0" u="none" strike="noStrike" kern="0" cap="none" spc="0" normalizeH="0" baseline="0" noProof="0" dirty="0">
                  <a:ln>
                    <a:noFill/>
                  </a:ln>
                  <a:solidFill>
                    <a:prstClr val="black"/>
                  </a:solidFill>
                  <a:effectLst/>
                  <a:uLnTx/>
                  <a:uFillTx/>
                  <a:latin typeface="Arial"/>
                </a:endParaRPr>
              </a:p>
            </p:txBody>
          </p:sp>
          <p:sp>
            <p:nvSpPr>
              <p:cNvPr id="156" name="Rectangle 155"/>
              <p:cNvSpPr/>
              <p:nvPr/>
            </p:nvSpPr>
            <p:spPr>
              <a:xfrm>
                <a:off x="1746902" y="2946789"/>
                <a:ext cx="50871" cy="849600"/>
              </a:xfrm>
              <a:prstGeom prst="rect">
                <a:avLst/>
              </a:prstGeom>
              <a:solidFill>
                <a:srgbClr val="C45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grpSp>
        <p:nvGrpSpPr>
          <p:cNvPr id="157" name="Group 156"/>
          <p:cNvGrpSpPr/>
          <p:nvPr/>
        </p:nvGrpSpPr>
        <p:grpSpPr>
          <a:xfrm>
            <a:off x="3679565" y="2308789"/>
            <a:ext cx="1199241" cy="578516"/>
            <a:chOff x="1745064" y="2946789"/>
            <a:chExt cx="1764000" cy="850957"/>
          </a:xfrm>
        </p:grpSpPr>
        <p:grpSp>
          <p:nvGrpSpPr>
            <p:cNvPr id="158" name="Group 157"/>
            <p:cNvGrpSpPr/>
            <p:nvPr/>
          </p:nvGrpSpPr>
          <p:grpSpPr>
            <a:xfrm>
              <a:off x="1745064" y="2946789"/>
              <a:ext cx="1764000" cy="850957"/>
              <a:chOff x="1745065" y="2946789"/>
              <a:chExt cx="1661784" cy="850957"/>
            </a:xfrm>
          </p:grpSpPr>
          <p:sp>
            <p:nvSpPr>
              <p:cNvPr id="160" name="Rectangle 159"/>
              <p:cNvSpPr/>
              <p:nvPr/>
            </p:nvSpPr>
            <p:spPr>
              <a:xfrm>
                <a:off x="1745065" y="2946790"/>
                <a:ext cx="1661784" cy="850956"/>
              </a:xfrm>
              <a:prstGeom prst="rect">
                <a:avLst/>
              </a:prstGeom>
              <a:solidFill>
                <a:srgbClr val="DDEBF7"/>
              </a:solidFill>
              <a:ln w="3175" cap="flat" cmpd="sng" algn="ctr">
                <a:solidFill>
                  <a:sysClr val="window" lastClr="FFFFFF">
                    <a:lumMod val="50000"/>
                  </a:sysClr>
                </a:solid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dirty="0">
                  <a:ln>
                    <a:noFill/>
                  </a:ln>
                  <a:solidFill>
                    <a:prstClr val="white"/>
                  </a:solidFill>
                  <a:effectLst/>
                  <a:uLnTx/>
                  <a:uFillTx/>
                  <a:latin typeface="Arial"/>
                  <a:cs typeface="Arial" panose="020B0604020202020204" pitchFamily="34" charset="0"/>
                </a:endParaRPr>
              </a:p>
            </p:txBody>
          </p:sp>
          <p:sp>
            <p:nvSpPr>
              <p:cNvPr id="161" name="TextBox 160"/>
              <p:cNvSpPr txBox="1"/>
              <p:nvPr/>
            </p:nvSpPr>
            <p:spPr>
              <a:xfrm>
                <a:off x="2482798" y="3142973"/>
                <a:ext cx="831361" cy="323868"/>
              </a:xfrm>
              <a:prstGeom prst="rect">
                <a:avLst/>
              </a:prstGeom>
              <a:noFill/>
            </p:spPr>
            <p:txBody>
              <a:bodyPr wrap="square" lIns="24475" tIns="24475" rIns="24475" bIns="24475" rtlCol="1"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1088"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2k</a:t>
                </a:r>
                <a:endParaRPr kumimoji="0" lang="en-US" sz="612"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62" name="TextBox 161"/>
              <p:cNvSpPr txBox="1"/>
              <p:nvPr/>
            </p:nvSpPr>
            <p:spPr>
              <a:xfrm rot="16200000">
                <a:off x="3287813" y="3652994"/>
                <a:ext cx="91384" cy="103488"/>
              </a:xfrm>
              <a:prstGeom prst="rect">
                <a:avLst/>
              </a:prstGeom>
              <a:noFill/>
            </p:spPr>
            <p:txBody>
              <a:bodyPr wrap="non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he-IL" sz="476" b="1" i="0" u="none" strike="noStrike" kern="0" cap="none" spc="0" normalizeH="0" baseline="0" noProof="0" dirty="0">
                    <a:ln>
                      <a:noFill/>
                    </a:ln>
                    <a:solidFill>
                      <a:prstClr val="black"/>
                    </a:solidFill>
                    <a:effectLst/>
                    <a:uLnTx/>
                    <a:uFillTx/>
                    <a:latin typeface="Arial"/>
                    <a:sym typeface="Symbol" panose="05050102010706020507" pitchFamily="18" charset="2"/>
                  </a:rPr>
                  <a:t></a:t>
                </a:r>
                <a:endParaRPr kumimoji="0" lang="he-IL" sz="476" b="1" i="0" u="none" strike="noStrike" kern="0" cap="none" spc="0" normalizeH="0" baseline="0" noProof="0" dirty="0">
                  <a:ln>
                    <a:noFill/>
                  </a:ln>
                  <a:solidFill>
                    <a:prstClr val="black"/>
                  </a:solidFill>
                  <a:effectLst/>
                  <a:uLnTx/>
                  <a:uFillTx/>
                  <a:latin typeface="Arial"/>
                </a:endParaRPr>
              </a:p>
            </p:txBody>
          </p:sp>
          <p:sp>
            <p:nvSpPr>
              <p:cNvPr id="163" name="Rectangle 162"/>
              <p:cNvSpPr/>
              <p:nvPr/>
            </p:nvSpPr>
            <p:spPr>
              <a:xfrm>
                <a:off x="1746902" y="2946789"/>
                <a:ext cx="50871" cy="849600"/>
              </a:xfrm>
              <a:prstGeom prst="rect">
                <a:avLst/>
              </a:prstGeom>
              <a:solidFill>
                <a:srgbClr val="C45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sp>
          <p:nvSpPr>
            <p:cNvPr id="159" name="TextBox 158"/>
            <p:cNvSpPr txBox="1"/>
            <p:nvPr/>
          </p:nvSpPr>
          <p:spPr>
            <a:xfrm>
              <a:off x="1834078" y="3578182"/>
              <a:ext cx="1544637" cy="204124"/>
            </a:xfrm>
            <a:prstGeom prst="rect">
              <a:avLst/>
            </a:prstGeom>
            <a:noFill/>
          </p:spPr>
          <p:txBody>
            <a:bodyPr wrap="squar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tab pos="425178" algn="l"/>
                </a:tabLst>
                <a:defRPr/>
              </a:pPr>
              <a:r>
                <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Robert Jaedicke</a:t>
              </a:r>
            </a:p>
          </p:txBody>
        </p:sp>
      </p:grpSp>
      <p:grpSp>
        <p:nvGrpSpPr>
          <p:cNvPr id="164" name="Group 163"/>
          <p:cNvGrpSpPr/>
          <p:nvPr/>
        </p:nvGrpSpPr>
        <p:grpSpPr>
          <a:xfrm>
            <a:off x="4985014" y="2315671"/>
            <a:ext cx="1199241" cy="578516"/>
            <a:chOff x="1745064" y="2946789"/>
            <a:chExt cx="1764000" cy="850957"/>
          </a:xfrm>
        </p:grpSpPr>
        <p:sp>
          <p:nvSpPr>
            <p:cNvPr id="165" name="TextBox 164"/>
            <p:cNvSpPr txBox="1"/>
            <p:nvPr/>
          </p:nvSpPr>
          <p:spPr>
            <a:xfrm>
              <a:off x="1834078" y="3578182"/>
              <a:ext cx="1544637" cy="204124"/>
            </a:xfrm>
            <a:prstGeom prst="rect">
              <a:avLst/>
            </a:prstGeom>
            <a:noFill/>
          </p:spPr>
          <p:txBody>
            <a:bodyPr wrap="squar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tab pos="425178" algn="l"/>
                </a:tabLst>
                <a:defRPr/>
              </a:pPr>
              <a:r>
                <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Paulo Pereira</a:t>
              </a:r>
            </a:p>
          </p:txBody>
        </p:sp>
        <p:grpSp>
          <p:nvGrpSpPr>
            <p:cNvPr id="166" name="Group 165"/>
            <p:cNvGrpSpPr/>
            <p:nvPr/>
          </p:nvGrpSpPr>
          <p:grpSpPr>
            <a:xfrm>
              <a:off x="1745064" y="2946789"/>
              <a:ext cx="1764000" cy="850957"/>
              <a:chOff x="1745065" y="2946789"/>
              <a:chExt cx="1661784" cy="850957"/>
            </a:xfrm>
          </p:grpSpPr>
          <p:sp>
            <p:nvSpPr>
              <p:cNvPr id="167" name="Rectangle 166"/>
              <p:cNvSpPr/>
              <p:nvPr/>
            </p:nvSpPr>
            <p:spPr>
              <a:xfrm>
                <a:off x="1745065" y="2946790"/>
                <a:ext cx="1661784" cy="850956"/>
              </a:xfrm>
              <a:prstGeom prst="rect">
                <a:avLst/>
              </a:prstGeom>
              <a:noFill/>
              <a:ln w="3175" cap="flat" cmpd="sng" algn="ctr">
                <a:solidFill>
                  <a:sysClr val="window" lastClr="FFFFFF">
                    <a:lumMod val="50000"/>
                  </a:sysClr>
                </a:solid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168" name="TextBox 167"/>
              <p:cNvSpPr txBox="1"/>
              <p:nvPr/>
            </p:nvSpPr>
            <p:spPr>
              <a:xfrm>
                <a:off x="2482798" y="3142973"/>
                <a:ext cx="831361" cy="323868"/>
              </a:xfrm>
              <a:prstGeom prst="rect">
                <a:avLst/>
              </a:prstGeom>
              <a:noFill/>
            </p:spPr>
            <p:txBody>
              <a:bodyPr wrap="square" lIns="24475" tIns="24475" rIns="24475" bIns="24475" rtlCol="1"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1088"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682</a:t>
                </a:r>
                <a:endParaRPr kumimoji="0" lang="en-US" sz="612"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69" name="TextBox 168"/>
              <p:cNvSpPr txBox="1"/>
              <p:nvPr/>
            </p:nvSpPr>
            <p:spPr>
              <a:xfrm rot="16200000">
                <a:off x="3287813" y="3652994"/>
                <a:ext cx="91384" cy="103488"/>
              </a:xfrm>
              <a:prstGeom prst="rect">
                <a:avLst/>
              </a:prstGeom>
              <a:noFill/>
            </p:spPr>
            <p:txBody>
              <a:bodyPr wrap="non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he-IL" sz="476" b="1" i="0" u="none" strike="noStrike" kern="0" cap="none" spc="0" normalizeH="0" baseline="0" noProof="0" dirty="0">
                    <a:ln>
                      <a:noFill/>
                    </a:ln>
                    <a:solidFill>
                      <a:prstClr val="black"/>
                    </a:solidFill>
                    <a:effectLst/>
                    <a:uLnTx/>
                    <a:uFillTx/>
                    <a:latin typeface="Arial"/>
                    <a:sym typeface="Symbol" panose="05050102010706020507" pitchFamily="18" charset="2"/>
                  </a:rPr>
                  <a:t></a:t>
                </a:r>
                <a:endParaRPr kumimoji="0" lang="he-IL" sz="476" b="1" i="0" u="none" strike="noStrike" kern="0" cap="none" spc="0" normalizeH="0" baseline="0" noProof="0" dirty="0">
                  <a:ln>
                    <a:noFill/>
                  </a:ln>
                  <a:solidFill>
                    <a:prstClr val="black"/>
                  </a:solidFill>
                  <a:effectLst/>
                  <a:uLnTx/>
                  <a:uFillTx/>
                  <a:latin typeface="Arial"/>
                </a:endParaRPr>
              </a:p>
            </p:txBody>
          </p:sp>
          <p:pic>
            <p:nvPicPr>
              <p:cNvPr id="170" name="Picture 169"/>
              <p:cNvPicPr>
                <a:picLocks noChangeAspect="1"/>
              </p:cNvPicPr>
              <p:nvPr/>
            </p:nvPicPr>
            <p:blipFill rotWithShape="1">
              <a:blip r:embed="rId5"/>
              <a:srcRect l="9158" t="7029" r="8519" b="8744"/>
              <a:stretch/>
            </p:blipFill>
            <p:spPr>
              <a:xfrm>
                <a:off x="1847860" y="2996355"/>
                <a:ext cx="508709" cy="540000"/>
              </a:xfrm>
              <a:prstGeom prst="rect">
                <a:avLst/>
              </a:prstGeom>
            </p:spPr>
          </p:pic>
          <p:sp>
            <p:nvSpPr>
              <p:cNvPr id="171" name="Rectangle 170"/>
              <p:cNvSpPr/>
              <p:nvPr/>
            </p:nvSpPr>
            <p:spPr>
              <a:xfrm>
                <a:off x="1746902" y="2946789"/>
                <a:ext cx="50871" cy="849600"/>
              </a:xfrm>
              <a:prstGeom prst="rect">
                <a:avLst/>
              </a:prstGeom>
              <a:solidFill>
                <a:srgbClr val="F8A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grpSp>
        <p:nvGrpSpPr>
          <p:cNvPr id="172" name="Group 171"/>
          <p:cNvGrpSpPr/>
          <p:nvPr/>
        </p:nvGrpSpPr>
        <p:grpSpPr>
          <a:xfrm>
            <a:off x="1095758" y="3012232"/>
            <a:ext cx="1199241" cy="578516"/>
            <a:chOff x="1745064" y="2946789"/>
            <a:chExt cx="1764000" cy="850957"/>
          </a:xfrm>
        </p:grpSpPr>
        <p:sp>
          <p:nvSpPr>
            <p:cNvPr id="173" name="TextBox 172"/>
            <p:cNvSpPr txBox="1"/>
            <p:nvPr/>
          </p:nvSpPr>
          <p:spPr>
            <a:xfrm>
              <a:off x="1834078" y="3578182"/>
              <a:ext cx="1544637" cy="204124"/>
            </a:xfrm>
            <a:prstGeom prst="rect">
              <a:avLst/>
            </a:prstGeom>
            <a:noFill/>
          </p:spPr>
          <p:txBody>
            <a:bodyPr wrap="squar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tab pos="425178" algn="l"/>
                </a:tabLst>
                <a:defRPr/>
              </a:pPr>
              <a:r>
                <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Ronnie Chan</a:t>
              </a:r>
            </a:p>
          </p:txBody>
        </p:sp>
        <p:grpSp>
          <p:nvGrpSpPr>
            <p:cNvPr id="174" name="Group 173"/>
            <p:cNvGrpSpPr/>
            <p:nvPr/>
          </p:nvGrpSpPr>
          <p:grpSpPr>
            <a:xfrm>
              <a:off x="1745064" y="2946789"/>
              <a:ext cx="1764000" cy="850957"/>
              <a:chOff x="1745065" y="2946789"/>
              <a:chExt cx="1661784" cy="850957"/>
            </a:xfrm>
          </p:grpSpPr>
          <p:sp>
            <p:nvSpPr>
              <p:cNvPr id="186" name="Rectangle 185"/>
              <p:cNvSpPr/>
              <p:nvPr/>
            </p:nvSpPr>
            <p:spPr>
              <a:xfrm>
                <a:off x="1745065" y="2946790"/>
                <a:ext cx="1661784" cy="850956"/>
              </a:xfrm>
              <a:prstGeom prst="rect">
                <a:avLst/>
              </a:prstGeom>
              <a:noFill/>
              <a:ln w="3175" cap="flat" cmpd="sng" algn="ctr">
                <a:solidFill>
                  <a:sysClr val="window" lastClr="FFFFFF">
                    <a:lumMod val="50000"/>
                  </a:sysClr>
                </a:solid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194" name="TextBox 193"/>
              <p:cNvSpPr txBox="1"/>
              <p:nvPr/>
            </p:nvSpPr>
            <p:spPr>
              <a:xfrm>
                <a:off x="2482798" y="3142973"/>
                <a:ext cx="831361" cy="323868"/>
              </a:xfrm>
              <a:prstGeom prst="rect">
                <a:avLst/>
              </a:prstGeom>
              <a:noFill/>
            </p:spPr>
            <p:txBody>
              <a:bodyPr wrap="square" lIns="24475" tIns="24475" rIns="24475" bIns="24475" rtlCol="1"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1088"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597</a:t>
                </a:r>
                <a:endParaRPr kumimoji="0" lang="en-US" sz="612"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95" name="TextBox 194"/>
              <p:cNvSpPr txBox="1"/>
              <p:nvPr/>
            </p:nvSpPr>
            <p:spPr>
              <a:xfrm rot="16200000">
                <a:off x="3287813" y="3652994"/>
                <a:ext cx="91384" cy="103488"/>
              </a:xfrm>
              <a:prstGeom prst="rect">
                <a:avLst/>
              </a:prstGeom>
              <a:noFill/>
            </p:spPr>
            <p:txBody>
              <a:bodyPr wrap="non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he-IL" sz="476" b="1" i="0" u="none" strike="noStrike" kern="0" cap="none" spc="0" normalizeH="0" baseline="0" noProof="0" dirty="0">
                    <a:ln>
                      <a:noFill/>
                    </a:ln>
                    <a:solidFill>
                      <a:prstClr val="black"/>
                    </a:solidFill>
                    <a:effectLst/>
                    <a:uLnTx/>
                    <a:uFillTx/>
                    <a:latin typeface="Arial"/>
                    <a:sym typeface="Symbol" panose="05050102010706020507" pitchFamily="18" charset="2"/>
                  </a:rPr>
                  <a:t></a:t>
                </a:r>
                <a:endParaRPr kumimoji="0" lang="he-IL" sz="476" b="1" i="0" u="none" strike="noStrike" kern="0" cap="none" spc="0" normalizeH="0" baseline="0" noProof="0" dirty="0">
                  <a:ln>
                    <a:noFill/>
                  </a:ln>
                  <a:solidFill>
                    <a:prstClr val="black"/>
                  </a:solidFill>
                  <a:effectLst/>
                  <a:uLnTx/>
                  <a:uFillTx/>
                  <a:latin typeface="Arial"/>
                </a:endParaRPr>
              </a:p>
            </p:txBody>
          </p:sp>
          <p:sp>
            <p:nvSpPr>
              <p:cNvPr id="196" name="Rectangle 195"/>
              <p:cNvSpPr/>
              <p:nvPr/>
            </p:nvSpPr>
            <p:spPr>
              <a:xfrm>
                <a:off x="1746902" y="2946789"/>
                <a:ext cx="50871" cy="849600"/>
              </a:xfrm>
              <a:prstGeom prst="rect">
                <a:avLst/>
              </a:prstGeom>
              <a:solidFill>
                <a:srgbClr val="F8A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grpSp>
        <p:nvGrpSpPr>
          <p:cNvPr id="197" name="Group 196"/>
          <p:cNvGrpSpPr/>
          <p:nvPr/>
        </p:nvGrpSpPr>
        <p:grpSpPr>
          <a:xfrm>
            <a:off x="2387392" y="3019114"/>
            <a:ext cx="1199241" cy="578516"/>
            <a:chOff x="1745064" y="2946789"/>
            <a:chExt cx="1764000" cy="850957"/>
          </a:xfrm>
        </p:grpSpPr>
        <p:sp>
          <p:nvSpPr>
            <p:cNvPr id="198" name="TextBox 197"/>
            <p:cNvSpPr txBox="1"/>
            <p:nvPr/>
          </p:nvSpPr>
          <p:spPr>
            <a:xfrm>
              <a:off x="1834078" y="3578182"/>
              <a:ext cx="1544637" cy="204124"/>
            </a:xfrm>
            <a:prstGeom prst="rect">
              <a:avLst/>
            </a:prstGeom>
            <a:noFill/>
          </p:spPr>
          <p:txBody>
            <a:bodyPr wrap="squar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tab pos="425178" algn="l"/>
                </a:tabLst>
                <a:defRPr/>
              </a:pPr>
              <a:r>
                <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Wendy Gramm</a:t>
              </a:r>
            </a:p>
          </p:txBody>
        </p:sp>
        <p:grpSp>
          <p:nvGrpSpPr>
            <p:cNvPr id="199" name="Group 198"/>
            <p:cNvGrpSpPr/>
            <p:nvPr/>
          </p:nvGrpSpPr>
          <p:grpSpPr>
            <a:xfrm>
              <a:off x="1745064" y="2946789"/>
              <a:ext cx="1764000" cy="850957"/>
              <a:chOff x="1745065" y="2946789"/>
              <a:chExt cx="1661784" cy="850957"/>
            </a:xfrm>
          </p:grpSpPr>
          <p:sp>
            <p:nvSpPr>
              <p:cNvPr id="205" name="Rectangle 204"/>
              <p:cNvSpPr/>
              <p:nvPr/>
            </p:nvSpPr>
            <p:spPr>
              <a:xfrm>
                <a:off x="1745065" y="2946790"/>
                <a:ext cx="1661784" cy="850956"/>
              </a:xfrm>
              <a:prstGeom prst="rect">
                <a:avLst/>
              </a:prstGeom>
              <a:noFill/>
              <a:ln w="3175" cap="flat" cmpd="sng" algn="ctr">
                <a:solidFill>
                  <a:sysClr val="window" lastClr="FFFFFF">
                    <a:lumMod val="50000"/>
                  </a:sysClr>
                </a:solid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06" name="TextBox 205"/>
              <p:cNvSpPr txBox="1"/>
              <p:nvPr/>
            </p:nvSpPr>
            <p:spPr>
              <a:xfrm>
                <a:off x="2482798" y="3142973"/>
                <a:ext cx="831361" cy="323868"/>
              </a:xfrm>
              <a:prstGeom prst="rect">
                <a:avLst/>
              </a:prstGeom>
              <a:noFill/>
            </p:spPr>
            <p:txBody>
              <a:bodyPr wrap="square" lIns="24475" tIns="24475" rIns="24475" bIns="24475" rtlCol="1"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1088"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562</a:t>
                </a:r>
                <a:endParaRPr kumimoji="0" lang="en-US" sz="612"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07" name="TextBox 206"/>
              <p:cNvSpPr txBox="1"/>
              <p:nvPr/>
            </p:nvSpPr>
            <p:spPr>
              <a:xfrm rot="16200000">
                <a:off x="3287813" y="3652994"/>
                <a:ext cx="91384" cy="103488"/>
              </a:xfrm>
              <a:prstGeom prst="rect">
                <a:avLst/>
              </a:prstGeom>
              <a:noFill/>
            </p:spPr>
            <p:txBody>
              <a:bodyPr wrap="non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he-IL" sz="476" b="1" i="0" u="none" strike="noStrike" kern="0" cap="none" spc="0" normalizeH="0" baseline="0" noProof="0" dirty="0">
                    <a:ln>
                      <a:noFill/>
                    </a:ln>
                    <a:solidFill>
                      <a:prstClr val="black"/>
                    </a:solidFill>
                    <a:effectLst/>
                    <a:uLnTx/>
                    <a:uFillTx/>
                    <a:latin typeface="Arial"/>
                    <a:sym typeface="Symbol" panose="05050102010706020507" pitchFamily="18" charset="2"/>
                  </a:rPr>
                  <a:t></a:t>
                </a:r>
                <a:endParaRPr kumimoji="0" lang="he-IL" sz="476" b="1" i="0" u="none" strike="noStrike" kern="0" cap="none" spc="0" normalizeH="0" baseline="0" noProof="0" dirty="0">
                  <a:ln>
                    <a:noFill/>
                  </a:ln>
                  <a:solidFill>
                    <a:prstClr val="black"/>
                  </a:solidFill>
                  <a:effectLst/>
                  <a:uLnTx/>
                  <a:uFillTx/>
                  <a:latin typeface="Arial"/>
                </a:endParaRPr>
              </a:p>
            </p:txBody>
          </p:sp>
          <p:sp>
            <p:nvSpPr>
              <p:cNvPr id="208" name="Rectangle 207"/>
              <p:cNvSpPr/>
              <p:nvPr/>
            </p:nvSpPr>
            <p:spPr>
              <a:xfrm>
                <a:off x="1746902" y="2946789"/>
                <a:ext cx="50871" cy="849600"/>
              </a:xfrm>
              <a:prstGeom prst="rect">
                <a:avLst/>
              </a:prstGeom>
              <a:solidFill>
                <a:srgbClr val="F8A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ysClr val="windowText" lastClr="000000"/>
                  </a:solidFill>
                  <a:effectLst/>
                  <a:uLnTx/>
                  <a:uFillTx/>
                </a:endParaRPr>
              </a:p>
            </p:txBody>
          </p:sp>
        </p:grpSp>
      </p:grpSp>
      <p:grpSp>
        <p:nvGrpSpPr>
          <p:cNvPr id="209" name="Group 208"/>
          <p:cNvGrpSpPr/>
          <p:nvPr/>
        </p:nvGrpSpPr>
        <p:grpSpPr>
          <a:xfrm>
            <a:off x="3679775" y="3019303"/>
            <a:ext cx="1199241" cy="578516"/>
            <a:chOff x="1745064" y="2946789"/>
            <a:chExt cx="1764000" cy="850957"/>
          </a:xfrm>
        </p:grpSpPr>
        <p:sp>
          <p:nvSpPr>
            <p:cNvPr id="210" name="TextBox 209"/>
            <p:cNvSpPr txBox="1"/>
            <p:nvPr/>
          </p:nvSpPr>
          <p:spPr>
            <a:xfrm>
              <a:off x="1834078" y="3578182"/>
              <a:ext cx="1544637" cy="204124"/>
            </a:xfrm>
            <a:prstGeom prst="rect">
              <a:avLst/>
            </a:prstGeom>
            <a:noFill/>
          </p:spPr>
          <p:txBody>
            <a:bodyPr wrap="squar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tab pos="425178" algn="l"/>
                </a:tabLst>
                <a:defRPr/>
              </a:pPr>
              <a:r>
                <a:rPr kumimoji="0" lang="en-US" sz="884"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Sherron Watkins</a:t>
              </a:r>
            </a:p>
          </p:txBody>
        </p:sp>
        <p:grpSp>
          <p:nvGrpSpPr>
            <p:cNvPr id="211" name="Group 210"/>
            <p:cNvGrpSpPr/>
            <p:nvPr/>
          </p:nvGrpSpPr>
          <p:grpSpPr>
            <a:xfrm>
              <a:off x="1745064" y="2946789"/>
              <a:ext cx="1764000" cy="850957"/>
              <a:chOff x="1745065" y="2946789"/>
              <a:chExt cx="1661784" cy="850957"/>
            </a:xfrm>
          </p:grpSpPr>
          <p:sp>
            <p:nvSpPr>
              <p:cNvPr id="212" name="Rectangle 211"/>
              <p:cNvSpPr/>
              <p:nvPr/>
            </p:nvSpPr>
            <p:spPr>
              <a:xfrm>
                <a:off x="1745065" y="2946790"/>
                <a:ext cx="1661784" cy="850956"/>
              </a:xfrm>
              <a:prstGeom prst="rect">
                <a:avLst/>
              </a:prstGeom>
              <a:noFill/>
              <a:ln w="3175" cap="flat" cmpd="sng" algn="ctr">
                <a:solidFill>
                  <a:sysClr val="window" lastClr="FFFFFF">
                    <a:lumMod val="50000"/>
                  </a:sysClr>
                </a:solid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224"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13" name="TextBox 212"/>
              <p:cNvSpPr txBox="1"/>
              <p:nvPr/>
            </p:nvSpPr>
            <p:spPr>
              <a:xfrm>
                <a:off x="2482798" y="3142973"/>
                <a:ext cx="831361" cy="323868"/>
              </a:xfrm>
              <a:prstGeom prst="rect">
                <a:avLst/>
              </a:prstGeom>
              <a:noFill/>
            </p:spPr>
            <p:txBody>
              <a:bodyPr wrap="square" lIns="24475" tIns="24475" rIns="24475" bIns="24475" rtlCol="1"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1088"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315</a:t>
                </a:r>
                <a:endParaRPr kumimoji="0" lang="en-US" sz="612"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14" name="TextBox 213"/>
              <p:cNvSpPr txBox="1"/>
              <p:nvPr/>
            </p:nvSpPr>
            <p:spPr>
              <a:xfrm rot="16200000">
                <a:off x="3287813" y="3652994"/>
                <a:ext cx="91384" cy="103488"/>
              </a:xfrm>
              <a:prstGeom prst="rect">
                <a:avLst/>
              </a:prstGeom>
              <a:noFill/>
            </p:spPr>
            <p:txBody>
              <a:bodyPr wrap="none" lIns="0" tIns="0" rIns="0" bIns="0" rtlCol="1">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he-IL" sz="476" b="1" i="0" u="none" strike="noStrike" kern="0" cap="none" spc="0" normalizeH="0" baseline="0" noProof="0" dirty="0">
                    <a:ln>
                      <a:noFill/>
                    </a:ln>
                    <a:solidFill>
                      <a:prstClr val="black"/>
                    </a:solidFill>
                    <a:effectLst/>
                    <a:uLnTx/>
                    <a:uFillTx/>
                    <a:latin typeface="Arial"/>
                    <a:sym typeface="Symbol" panose="05050102010706020507" pitchFamily="18" charset="2"/>
                  </a:rPr>
                  <a:t></a:t>
                </a:r>
                <a:endParaRPr kumimoji="0" lang="he-IL" sz="476" b="1" i="0" u="none" strike="noStrike" kern="0" cap="none" spc="0" normalizeH="0" baseline="0" noProof="0" dirty="0">
                  <a:ln>
                    <a:noFill/>
                  </a:ln>
                  <a:solidFill>
                    <a:prstClr val="black"/>
                  </a:solidFill>
                  <a:effectLst/>
                  <a:uLnTx/>
                  <a:uFillTx/>
                  <a:latin typeface="Arial"/>
                </a:endParaRPr>
              </a:p>
            </p:txBody>
          </p:sp>
          <p:sp>
            <p:nvSpPr>
              <p:cNvPr id="215" name="Rectangle 214"/>
              <p:cNvSpPr/>
              <p:nvPr/>
            </p:nvSpPr>
            <p:spPr>
              <a:xfrm>
                <a:off x="1746902" y="2946789"/>
                <a:ext cx="50871" cy="849600"/>
              </a:xfrm>
              <a:prstGeom prst="rect">
                <a:avLst/>
              </a:prstGeom>
              <a:solidFill>
                <a:srgbClr val="FCD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grpSp>
      <p:grpSp>
        <p:nvGrpSpPr>
          <p:cNvPr id="216" name="Group 215"/>
          <p:cNvGrpSpPr/>
          <p:nvPr/>
        </p:nvGrpSpPr>
        <p:grpSpPr>
          <a:xfrm>
            <a:off x="4722830" y="1913673"/>
            <a:ext cx="1487278" cy="195795"/>
            <a:chOff x="1650375" y="2135945"/>
            <a:chExt cx="5386136" cy="288000"/>
          </a:xfrm>
        </p:grpSpPr>
        <p:sp>
          <p:nvSpPr>
            <p:cNvPr id="217" name="Rectangle 216"/>
            <p:cNvSpPr/>
            <p:nvPr/>
          </p:nvSpPr>
          <p:spPr>
            <a:xfrm>
              <a:off x="1650375" y="2135945"/>
              <a:ext cx="5386136" cy="288000"/>
            </a:xfrm>
            <a:prstGeom prst="rect">
              <a:avLst/>
            </a:prstGeom>
            <a:solidFill>
              <a:schemeClr val="bg1"/>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Number of conversations</a:t>
              </a:r>
            </a:p>
          </p:txBody>
        </p:sp>
        <p:sp>
          <p:nvSpPr>
            <p:cNvPr id="218" name="Rectangle 217"/>
            <p:cNvSpPr/>
            <p:nvPr/>
          </p:nvSpPr>
          <p:spPr>
            <a:xfrm>
              <a:off x="6515160" y="2194464"/>
              <a:ext cx="355247" cy="172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748" b="0" i="0" u="none" strike="noStrike" kern="0" cap="none" spc="0" normalizeH="0" baseline="0" noProof="0" dirty="0">
                  <a:ln>
                    <a:noFill/>
                  </a:ln>
                  <a:solidFill>
                    <a:srgbClr val="505050"/>
                  </a:solidFill>
                  <a:effectLst/>
                  <a:uLnTx/>
                  <a:uFillTx/>
                  <a:latin typeface="Segoe MDL2 Assets" panose="050A0102010101010101" pitchFamily="18" charset="0"/>
                </a:rPr>
                <a:t></a:t>
              </a:r>
            </a:p>
          </p:txBody>
        </p:sp>
      </p:grpSp>
      <p:sp>
        <p:nvSpPr>
          <p:cNvPr id="219" name="TextBox 218"/>
          <p:cNvSpPr txBox="1"/>
          <p:nvPr/>
        </p:nvSpPr>
        <p:spPr>
          <a:xfrm>
            <a:off x="4307804" y="1921014"/>
            <a:ext cx="685702" cy="232943"/>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Sort by:</a:t>
            </a:r>
          </a:p>
        </p:txBody>
      </p:sp>
      <p:pic>
        <p:nvPicPr>
          <p:cNvPr id="220" name="Picture 2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2245" y="1939177"/>
            <a:ext cx="146846" cy="146846"/>
          </a:xfrm>
          <a:prstGeom prst="rect">
            <a:avLst/>
          </a:prstGeom>
        </p:spPr>
      </p:pic>
      <p:sp>
        <p:nvSpPr>
          <p:cNvPr id="221" name="TextBox 220"/>
          <p:cNvSpPr txBox="1"/>
          <p:nvPr/>
        </p:nvSpPr>
        <p:spPr>
          <a:xfrm>
            <a:off x="1049015" y="4933868"/>
            <a:ext cx="4509116" cy="232943"/>
          </a:xfrm>
          <a:prstGeom prst="rect">
            <a:avLst/>
          </a:prstGeom>
          <a:noFill/>
        </p:spPr>
        <p:txBody>
          <a:bodyPr wrap="square" rtlCol="1">
            <a:spAutoFit/>
          </a:bodyPr>
          <a:lstStyle/>
          <a:p>
            <a:pPr marL="0" marR="0" lvl="0" indent="0" defTabSz="621581" eaLnBrk="1" fontAlgn="auto" latinLnBrk="0" hangingPunct="1">
              <a:lnSpc>
                <a:spcPct val="100000"/>
              </a:lnSpc>
              <a:spcBef>
                <a:spcPts val="0"/>
              </a:spcBef>
              <a:spcAft>
                <a:spcPts val="0"/>
              </a:spcAft>
              <a:buClrTx/>
              <a:buSzTx/>
              <a:buFontTx/>
              <a:buNone/>
              <a:tabLst>
                <a:tab pos="941006"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Conversations                                                                        and</a:t>
            </a:r>
            <a:endParaRPr kumimoji="0" lang="he-IL"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p:txBody>
      </p:sp>
      <p:grpSp>
        <p:nvGrpSpPr>
          <p:cNvPr id="231" name="Group 230"/>
          <p:cNvGrpSpPr/>
          <p:nvPr/>
        </p:nvGrpSpPr>
        <p:grpSpPr>
          <a:xfrm>
            <a:off x="1883086" y="4935721"/>
            <a:ext cx="881074" cy="195795"/>
            <a:chOff x="1650375" y="2135945"/>
            <a:chExt cx="3190788" cy="288000"/>
          </a:xfrm>
        </p:grpSpPr>
        <p:sp>
          <p:nvSpPr>
            <p:cNvPr id="232" name="Rectangle 231"/>
            <p:cNvSpPr/>
            <p:nvPr/>
          </p:nvSpPr>
          <p:spPr>
            <a:xfrm>
              <a:off x="1650375" y="2135945"/>
              <a:ext cx="3190788" cy="288000"/>
            </a:xfrm>
            <a:prstGeom prst="rect">
              <a:avLst/>
            </a:prstGeom>
            <a:solidFill>
              <a:schemeClr val="bg1"/>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Between</a:t>
              </a:r>
            </a:p>
          </p:txBody>
        </p:sp>
        <p:sp>
          <p:nvSpPr>
            <p:cNvPr id="233" name="Rectangle 232"/>
            <p:cNvSpPr/>
            <p:nvPr/>
          </p:nvSpPr>
          <p:spPr>
            <a:xfrm>
              <a:off x="4320879" y="2194464"/>
              <a:ext cx="355248" cy="172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748" b="0" i="0" u="none" strike="noStrike" kern="0" cap="none" spc="0" normalizeH="0" baseline="0" noProof="0" dirty="0">
                  <a:ln>
                    <a:noFill/>
                  </a:ln>
                  <a:solidFill>
                    <a:srgbClr val="505050"/>
                  </a:solidFill>
                  <a:effectLst/>
                  <a:uLnTx/>
                  <a:uFillTx/>
                  <a:latin typeface="Segoe MDL2 Assets" panose="050A0102010101010101" pitchFamily="18" charset="0"/>
                </a:rPr>
                <a:t></a:t>
              </a:r>
            </a:p>
          </p:txBody>
        </p:sp>
      </p:grpSp>
      <p:sp>
        <p:nvSpPr>
          <p:cNvPr id="234" name="Rectangle 233"/>
          <p:cNvSpPr/>
          <p:nvPr/>
        </p:nvSpPr>
        <p:spPr>
          <a:xfrm>
            <a:off x="2832411" y="4936058"/>
            <a:ext cx="881074" cy="195795"/>
          </a:xfrm>
          <a:prstGeom prst="rect">
            <a:avLst/>
          </a:prstGeom>
          <a:solidFill>
            <a:schemeClr val="bg1"/>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01/05/2013</a:t>
            </a:r>
          </a:p>
        </p:txBody>
      </p:sp>
      <p:sp>
        <p:nvSpPr>
          <p:cNvPr id="235" name="Rectangle 234"/>
          <p:cNvSpPr/>
          <p:nvPr/>
        </p:nvSpPr>
        <p:spPr>
          <a:xfrm>
            <a:off x="4226552" y="4930578"/>
            <a:ext cx="881074" cy="195795"/>
          </a:xfrm>
          <a:prstGeom prst="rect">
            <a:avLst/>
          </a:prstGeom>
          <a:solidFill>
            <a:schemeClr val="bg1"/>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01/01/2014</a:t>
            </a:r>
          </a:p>
        </p:txBody>
      </p:sp>
      <p:grpSp>
        <p:nvGrpSpPr>
          <p:cNvPr id="236" name="Group 235"/>
          <p:cNvGrpSpPr/>
          <p:nvPr/>
        </p:nvGrpSpPr>
        <p:grpSpPr>
          <a:xfrm>
            <a:off x="10277288" y="4930578"/>
            <a:ext cx="1776236" cy="195795"/>
            <a:chOff x="7997825" y="7205529"/>
            <a:chExt cx="2612719" cy="288000"/>
          </a:xfrm>
        </p:grpSpPr>
        <p:sp>
          <p:nvSpPr>
            <p:cNvPr id="237" name="Rectangle 236"/>
            <p:cNvSpPr/>
            <p:nvPr/>
          </p:nvSpPr>
          <p:spPr>
            <a:xfrm>
              <a:off x="8871053" y="7205529"/>
              <a:ext cx="864000" cy="288000"/>
            </a:xfrm>
            <a:prstGeom prst="rect">
              <a:avLst/>
            </a:prstGeom>
            <a:solidFill>
              <a:srgbClr val="114677"/>
            </a:solidFill>
            <a:ln>
              <a:solidFill>
                <a:srgbClr val="11467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Month</a:t>
              </a:r>
            </a:p>
          </p:txBody>
        </p:sp>
        <p:sp>
          <p:nvSpPr>
            <p:cNvPr id="238" name="Rectangle 237"/>
            <p:cNvSpPr/>
            <p:nvPr/>
          </p:nvSpPr>
          <p:spPr>
            <a:xfrm>
              <a:off x="9746544" y="7205529"/>
              <a:ext cx="864000" cy="288000"/>
            </a:xfrm>
            <a:prstGeom prst="rect">
              <a:avLst/>
            </a:prstGeom>
            <a:noFill/>
            <a:ln>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37373"/>
                  </a:solidFill>
                  <a:effectLst/>
                  <a:uLnTx/>
                  <a:uFillTx/>
                  <a:latin typeface="Segoe UI" panose="020B0502040204020203" pitchFamily="34" charset="0"/>
                  <a:cs typeface="Segoe UI" panose="020B0502040204020203" pitchFamily="34" charset="0"/>
                </a:rPr>
                <a:t>Year</a:t>
              </a:r>
            </a:p>
          </p:txBody>
        </p:sp>
        <p:sp>
          <p:nvSpPr>
            <p:cNvPr id="239" name="Rectangle 238"/>
            <p:cNvSpPr/>
            <p:nvPr/>
          </p:nvSpPr>
          <p:spPr>
            <a:xfrm>
              <a:off x="7997825" y="7205529"/>
              <a:ext cx="864000" cy="288000"/>
            </a:xfrm>
            <a:prstGeom prst="rect">
              <a:avLst/>
            </a:prstGeom>
            <a:noFill/>
            <a:ln>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737373"/>
                  </a:solidFill>
                  <a:effectLst/>
                  <a:uLnTx/>
                  <a:uFillTx/>
                  <a:latin typeface="Segoe UI" panose="020B0502040204020203" pitchFamily="34" charset="0"/>
                  <a:cs typeface="Segoe UI" panose="020B0502040204020203" pitchFamily="34" charset="0"/>
                </a:rPr>
                <a:t>Week</a:t>
              </a:r>
            </a:p>
          </p:txBody>
        </p:sp>
      </p:grpSp>
      <p:sp>
        <p:nvSpPr>
          <p:cNvPr id="240" name="TextBox 239"/>
          <p:cNvSpPr txBox="1"/>
          <p:nvPr/>
        </p:nvSpPr>
        <p:spPr>
          <a:xfrm>
            <a:off x="9622699" y="4935219"/>
            <a:ext cx="821430" cy="232943"/>
          </a:xfrm>
          <a:prstGeom prst="rect">
            <a:avLst/>
          </a:prstGeom>
          <a:noFill/>
        </p:spPr>
        <p:txBody>
          <a:bodyPr wrap="square" rtlCol="1">
            <a:spAutoFit/>
          </a:bodyPr>
          <a:lstStyle/>
          <a:p>
            <a:pPr marL="0" marR="0" lvl="0" indent="0" defTabSz="621581" eaLnBrk="1" fontAlgn="auto" latinLnBrk="0" hangingPunct="1">
              <a:lnSpc>
                <a:spcPct val="100000"/>
              </a:lnSpc>
              <a:spcBef>
                <a:spcPts val="0"/>
              </a:spcBef>
              <a:spcAft>
                <a:spcPts val="0"/>
              </a:spcAft>
              <a:buClrTx/>
              <a:buSzTx/>
              <a:buFontTx/>
              <a:buNone/>
              <a:tabLst>
                <a:tab pos="941006" algn="l"/>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Resolution:</a:t>
            </a:r>
            <a:endParaRPr kumimoji="0" lang="he-IL"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p:txBody>
      </p:sp>
      <p:pic>
        <p:nvPicPr>
          <p:cNvPr id="241" name="Picture 2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147" y="4955051"/>
            <a:ext cx="159083" cy="159083"/>
          </a:xfrm>
          <a:prstGeom prst="rect">
            <a:avLst/>
          </a:prstGeom>
        </p:spPr>
      </p:pic>
      <p:pic>
        <p:nvPicPr>
          <p:cNvPr id="242" name="Picture 2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1888" y="4950174"/>
            <a:ext cx="159083" cy="159083"/>
          </a:xfrm>
          <a:prstGeom prst="rect">
            <a:avLst/>
          </a:prstGeom>
        </p:spPr>
      </p:pic>
      <p:pic>
        <p:nvPicPr>
          <p:cNvPr id="243" name="Picture 4" descr="https://encrypted-tbn0.gstatic.com/images?q=tbn:ANd9GcRXvxnLDaKbCh3ejGNKFT8k5y5UKitdn_VMMRVSjp44oYTVpwhk9w"/>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2466340" y="2347863"/>
            <a:ext cx="367115" cy="367115"/>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8" descr="https://www.gsb.stanford.edu/sites/gsb/files/styles/270x270/public/person_photos/parker-george-gc_1.jpg?itok=LMXWfbOZ"/>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751835" y="2347863"/>
            <a:ext cx="367115" cy="367115"/>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12" descr="http://committee100.typepad.com/.a/6a00e5520895f58833013489b522a8970c-pi"/>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1163706" y="3055346"/>
            <a:ext cx="367127" cy="367115"/>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14" descr="http://www.nndb.com/people/154/000032058/wlg.jpg"/>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2464973" y="3056099"/>
            <a:ext cx="367230" cy="367115"/>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16" descr="http://a3.files.biography.com/image/upload/c_fit,cs_srgb,dpr_1.0,q_80,w_620/MTE1ODA0OTcyMDI1NTQ2MjUz.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751835" y="3052361"/>
            <a:ext cx="367115" cy="367115"/>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18" descr="http://fm.cnbc.com/applications/cnbc.com/resources/img/editorial/2011/08/23/40320033-Jeffrey_Skilling.jpg"/>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1160031" y="2349684"/>
            <a:ext cx="367180" cy="367115"/>
          </a:xfrm>
          <a:prstGeom prst="rect">
            <a:avLst/>
          </a:prstGeom>
          <a:noFill/>
          <a:extLst>
            <a:ext uri="{909E8E84-426E-40DD-AFC4-6F175D3DCCD1}">
              <a14:hiddenFill xmlns:a14="http://schemas.microsoft.com/office/drawing/2010/main">
                <a:solidFill>
                  <a:srgbClr val="FFFFFF"/>
                </a:solidFill>
              </a14:hiddenFill>
            </a:ext>
          </a:extLst>
        </p:spPr>
      </p:pic>
      <p:cxnSp>
        <p:nvCxnSpPr>
          <p:cNvPr id="249" name="Straight Connector 248"/>
          <p:cNvCxnSpPr/>
          <p:nvPr/>
        </p:nvCxnSpPr>
        <p:spPr>
          <a:xfrm flipV="1">
            <a:off x="1110450" y="5191431"/>
            <a:ext cx="10939496"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aphicFrame>
        <p:nvGraphicFramePr>
          <p:cNvPr id="250" name="Table 249"/>
          <p:cNvGraphicFramePr>
            <a:graphicFrameLocks noGrp="1"/>
          </p:cNvGraphicFramePr>
          <p:nvPr>
            <p:extLst/>
          </p:nvPr>
        </p:nvGraphicFramePr>
        <p:xfrm>
          <a:off x="6710949" y="2288977"/>
          <a:ext cx="5335399" cy="2202687"/>
        </p:xfrm>
        <a:graphic>
          <a:graphicData uri="http://schemas.openxmlformats.org/drawingml/2006/table">
            <a:tbl>
              <a:tblPr firstRow="1" bandRow="1"/>
              <a:tblGrid>
                <a:gridCol w="5335399">
                  <a:extLst>
                    <a:ext uri="{9D8B030D-6E8A-4147-A177-3AD203B41FA5}">
                      <a16:colId xmlns:a16="http://schemas.microsoft.com/office/drawing/2014/main" val="20000"/>
                    </a:ext>
                  </a:extLst>
                </a:gridCol>
              </a:tblGrid>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err="1">
                          <a:solidFill>
                            <a:srgbClr val="505050"/>
                          </a:solidFill>
                          <a:latin typeface="Segoe UI" panose="020B0502040204020203" pitchFamily="34" charset="0"/>
                          <a:cs typeface="Segoe UI" panose="020B0502040204020203" pitchFamily="34" charset="0"/>
                        </a:rPr>
                        <a:t>houston</a:t>
                      </a:r>
                      <a:r>
                        <a:rPr lang="en-US" sz="900" b="0" dirty="0">
                          <a:solidFill>
                            <a:srgbClr val="505050"/>
                          </a:solidFill>
                          <a:latin typeface="Segoe UI" panose="020B0502040204020203" pitchFamily="34" charset="0"/>
                          <a:cs typeface="Segoe UI" panose="020B0502040204020203" pitchFamily="34" charset="0"/>
                        </a:rPr>
                        <a:t>, </a:t>
                      </a:r>
                      <a:r>
                        <a:rPr lang="en-US" sz="900" b="0" dirty="0" err="1">
                          <a:solidFill>
                            <a:srgbClr val="505050"/>
                          </a:solidFill>
                          <a:latin typeface="Segoe UI" panose="020B0502040204020203" pitchFamily="34" charset="0"/>
                          <a:cs typeface="Segoe UI" panose="020B0502040204020203" pitchFamily="34" charset="0"/>
                        </a:rPr>
                        <a:t>houston</a:t>
                      </a:r>
                      <a:r>
                        <a:rPr lang="en-US" sz="900" b="0" dirty="0">
                          <a:solidFill>
                            <a:srgbClr val="505050"/>
                          </a:solidFill>
                          <a:latin typeface="Segoe UI" panose="020B0502040204020203" pitchFamily="34" charset="0"/>
                          <a:cs typeface="Segoe UI" panose="020B0502040204020203" pitchFamily="34" charset="0"/>
                        </a:rPr>
                        <a:t>-vice-president, </a:t>
                      </a:r>
                      <a:r>
                        <a:rPr lang="en-US" sz="900" b="0" dirty="0" err="1">
                          <a:solidFill>
                            <a:srgbClr val="505050"/>
                          </a:solidFill>
                          <a:latin typeface="Segoe UI" panose="020B0502040204020203" pitchFamily="34" charset="0"/>
                          <a:cs typeface="Segoe UI" panose="020B0502040204020203" pitchFamily="34" charset="0"/>
                        </a:rPr>
                        <a:t>houston-fernley-dyson</a:t>
                      </a:r>
                      <a:endParaRPr lang="en-US" sz="900" b="0" dirty="0">
                        <a:solidFill>
                          <a:srgbClr val="505050"/>
                        </a:solidFill>
                        <a:latin typeface="Segoe UI" panose="020B0502040204020203" pitchFamily="34" charset="0"/>
                        <a:cs typeface="Segoe UI" panose="020B0502040204020203" pitchFamily="34" charset="0"/>
                      </a:endParaRPr>
                    </a:p>
                  </a:txBody>
                  <a:tcPr marL="51114" marR="51114" marT="25557" marB="255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505050"/>
                          </a:solidFill>
                          <a:latin typeface="Segoe UI" panose="020B0502040204020203" pitchFamily="34" charset="0"/>
                          <a:cs typeface="Segoe UI" panose="020B0502040204020203" pitchFamily="34" charset="0"/>
                        </a:rPr>
                        <a:t>gas, gas-daily, gas-prices</a:t>
                      </a:r>
                    </a:p>
                  </a:txBody>
                  <a:tcPr marL="51114" marR="51114" marT="25557" marB="255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505050"/>
                          </a:solidFill>
                          <a:latin typeface="Segoe UI" panose="020B0502040204020203" pitchFamily="34" charset="0"/>
                          <a:cs typeface="Segoe UI" panose="020B0502040204020203" pitchFamily="34" charset="0"/>
                        </a:rPr>
                        <a:t>deal, deal-number, deal-entry</a:t>
                      </a:r>
                    </a:p>
                  </a:txBody>
                  <a:tcPr marL="51114" marR="51114" marT="25557" marB="255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505050"/>
                          </a:solidFill>
                          <a:latin typeface="Segoe UI" panose="020B0502040204020203" pitchFamily="34" charset="0"/>
                          <a:cs typeface="Segoe UI" panose="020B0502040204020203" pitchFamily="34" charset="0"/>
                        </a:rPr>
                        <a:t>project, project-finance, project-management</a:t>
                      </a:r>
                    </a:p>
                  </a:txBody>
                  <a:tcPr marL="51114" marR="51114" marT="25557" marB="255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505050"/>
                          </a:solidFill>
                          <a:latin typeface="Segoe UI" panose="020B0502040204020203" pitchFamily="34" charset="0"/>
                          <a:cs typeface="Segoe UI" panose="020B0502040204020203" pitchFamily="34" charset="0"/>
                        </a:rPr>
                        <a:t>check, check-pricing</a:t>
                      </a:r>
                    </a:p>
                  </a:txBody>
                  <a:tcPr marL="51114" marR="51114" marT="25557" marB="255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505050"/>
                          </a:solidFill>
                          <a:latin typeface="Segoe UI" panose="020B0502040204020203" pitchFamily="34" charset="0"/>
                          <a:cs typeface="Segoe UI" panose="020B0502040204020203" pitchFamily="34" charset="0"/>
                        </a:rPr>
                        <a:t>energy, energy-trading, energy-services, power, power-company</a:t>
                      </a:r>
                    </a:p>
                  </a:txBody>
                  <a:tcPr marL="51114" marR="51114" marT="25557" marB="255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505050"/>
                          </a:solidFill>
                          <a:latin typeface="Segoe UI" panose="020B0502040204020203" pitchFamily="34" charset="0"/>
                          <a:cs typeface="Segoe UI" panose="020B0502040204020203" pitchFamily="34" charset="0"/>
                        </a:rPr>
                        <a:t>pay, pay-advice, pay-stubs, money, money-market</a:t>
                      </a:r>
                    </a:p>
                  </a:txBody>
                  <a:tcPr marL="51114" marR="51114" marT="25557" marB="255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505050"/>
                          </a:solidFill>
                          <a:latin typeface="Segoe UI" panose="020B0502040204020203" pitchFamily="34" charset="0"/>
                          <a:cs typeface="Segoe UI" panose="020B0502040204020203" pitchFamily="34" charset="0"/>
                        </a:rPr>
                        <a:t>parties, original-message, original</a:t>
                      </a:r>
                    </a:p>
                  </a:txBody>
                  <a:tcPr marL="51114" marR="51114" marT="25557" marB="255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505050"/>
                          </a:solidFill>
                          <a:latin typeface="Segoe UI" panose="020B0502040204020203" pitchFamily="34" charset="0"/>
                          <a:cs typeface="Segoe UI" panose="020B0502040204020203" pitchFamily="34" charset="0"/>
                        </a:rPr>
                        <a:t>travel, travel-deals, travel-dates, </a:t>
                      </a:r>
                      <a:r>
                        <a:rPr lang="en-US" sz="900" dirty="0" err="1">
                          <a:solidFill>
                            <a:srgbClr val="505050"/>
                          </a:solidFill>
                          <a:latin typeface="Segoe UI" panose="020B0502040204020203" pitchFamily="34" charset="0"/>
                          <a:cs typeface="Segoe UI" panose="020B0502040204020203" pitchFamily="34" charset="0"/>
                        </a:rPr>
                        <a:t>usa</a:t>
                      </a:r>
                      <a:r>
                        <a:rPr lang="en-US" sz="900" dirty="0">
                          <a:solidFill>
                            <a:srgbClr val="505050"/>
                          </a:solidFill>
                          <a:latin typeface="Segoe UI" panose="020B0502040204020203" pitchFamily="34" charset="0"/>
                          <a:cs typeface="Segoe UI" panose="020B0502040204020203" pitchFamily="34" charset="0"/>
                        </a:rPr>
                        <a:t>, fare</a:t>
                      </a:r>
                    </a:p>
                  </a:txBody>
                  <a:tcPr marL="51114" marR="51114" marT="25557" marB="255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502803835"/>
                  </a:ext>
                </a:extLst>
              </a:tr>
            </a:tbl>
          </a:graphicData>
        </a:graphic>
      </p:graphicFrame>
      <p:grpSp>
        <p:nvGrpSpPr>
          <p:cNvPr id="251" name="Group 250"/>
          <p:cNvGrpSpPr/>
          <p:nvPr/>
        </p:nvGrpSpPr>
        <p:grpSpPr>
          <a:xfrm>
            <a:off x="10579796" y="2356126"/>
            <a:ext cx="1468459" cy="116053"/>
            <a:chOff x="7837116" y="2927727"/>
            <a:chExt cx="3170764" cy="170706"/>
          </a:xfrm>
        </p:grpSpPr>
        <p:sp>
          <p:nvSpPr>
            <p:cNvPr id="252" name="Rectangle 251"/>
            <p:cNvSpPr/>
            <p:nvPr/>
          </p:nvSpPr>
          <p:spPr>
            <a:xfrm>
              <a:off x="10675056" y="2927728"/>
              <a:ext cx="332824"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53" name="Rectangle 252"/>
            <p:cNvSpPr/>
            <p:nvPr/>
          </p:nvSpPr>
          <p:spPr>
            <a:xfrm>
              <a:off x="10456154" y="2927727"/>
              <a:ext cx="242086"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54" name="Rectangle 253"/>
            <p:cNvSpPr/>
            <p:nvPr/>
          </p:nvSpPr>
          <p:spPr>
            <a:xfrm>
              <a:off x="7837116" y="2927728"/>
              <a:ext cx="2619038"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255" name="Group 254"/>
          <p:cNvGrpSpPr/>
          <p:nvPr/>
        </p:nvGrpSpPr>
        <p:grpSpPr>
          <a:xfrm>
            <a:off x="10579795" y="2599020"/>
            <a:ext cx="1468459" cy="116053"/>
            <a:chOff x="7837117" y="2927727"/>
            <a:chExt cx="3170763" cy="170706"/>
          </a:xfrm>
        </p:grpSpPr>
        <p:sp>
          <p:nvSpPr>
            <p:cNvPr id="256" name="Rectangle 255"/>
            <p:cNvSpPr/>
            <p:nvPr/>
          </p:nvSpPr>
          <p:spPr>
            <a:xfrm>
              <a:off x="10516470" y="2927728"/>
              <a:ext cx="491410"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57" name="Rectangle 256"/>
            <p:cNvSpPr/>
            <p:nvPr/>
          </p:nvSpPr>
          <p:spPr>
            <a:xfrm>
              <a:off x="10395690" y="2927727"/>
              <a:ext cx="152441"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58" name="Rectangle 257"/>
            <p:cNvSpPr/>
            <p:nvPr/>
          </p:nvSpPr>
          <p:spPr>
            <a:xfrm>
              <a:off x="7837117" y="2927728"/>
              <a:ext cx="2561055"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259" name="Group 258"/>
          <p:cNvGrpSpPr/>
          <p:nvPr/>
        </p:nvGrpSpPr>
        <p:grpSpPr>
          <a:xfrm>
            <a:off x="10579790" y="2843514"/>
            <a:ext cx="1468459" cy="116053"/>
            <a:chOff x="7837117" y="2927727"/>
            <a:chExt cx="3170764" cy="170706"/>
          </a:xfrm>
        </p:grpSpPr>
        <p:sp>
          <p:nvSpPr>
            <p:cNvPr id="260" name="Rectangle 259"/>
            <p:cNvSpPr/>
            <p:nvPr/>
          </p:nvSpPr>
          <p:spPr>
            <a:xfrm>
              <a:off x="10367596" y="2927728"/>
              <a:ext cx="640285"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61" name="Rectangle 260"/>
            <p:cNvSpPr/>
            <p:nvPr/>
          </p:nvSpPr>
          <p:spPr>
            <a:xfrm>
              <a:off x="10246669" y="2927727"/>
              <a:ext cx="120926"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62" name="Rectangle 261"/>
            <p:cNvSpPr/>
            <p:nvPr/>
          </p:nvSpPr>
          <p:spPr>
            <a:xfrm>
              <a:off x="7837117" y="2927728"/>
              <a:ext cx="2449136"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263" name="Group 262"/>
          <p:cNvGrpSpPr/>
          <p:nvPr/>
        </p:nvGrpSpPr>
        <p:grpSpPr>
          <a:xfrm>
            <a:off x="10579790" y="3090597"/>
            <a:ext cx="1468459" cy="116053"/>
            <a:chOff x="7837118" y="2927727"/>
            <a:chExt cx="3170762" cy="170706"/>
          </a:xfrm>
        </p:grpSpPr>
        <p:sp>
          <p:nvSpPr>
            <p:cNvPr id="264" name="Rectangle 263"/>
            <p:cNvSpPr/>
            <p:nvPr/>
          </p:nvSpPr>
          <p:spPr>
            <a:xfrm>
              <a:off x="10516470" y="2927728"/>
              <a:ext cx="491410"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65" name="Rectangle 264"/>
            <p:cNvSpPr/>
            <p:nvPr/>
          </p:nvSpPr>
          <p:spPr>
            <a:xfrm>
              <a:off x="10057721" y="2927727"/>
              <a:ext cx="736899"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66" name="Rectangle 265"/>
            <p:cNvSpPr/>
            <p:nvPr/>
          </p:nvSpPr>
          <p:spPr>
            <a:xfrm>
              <a:off x="7837118" y="2927728"/>
              <a:ext cx="2248975"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267" name="Group 266"/>
          <p:cNvGrpSpPr/>
          <p:nvPr/>
        </p:nvGrpSpPr>
        <p:grpSpPr>
          <a:xfrm>
            <a:off x="10580443" y="3336669"/>
            <a:ext cx="1468459" cy="116053"/>
            <a:chOff x="7837117" y="2927727"/>
            <a:chExt cx="3170763" cy="170706"/>
          </a:xfrm>
        </p:grpSpPr>
        <p:sp>
          <p:nvSpPr>
            <p:cNvPr id="268" name="Rectangle 267"/>
            <p:cNvSpPr/>
            <p:nvPr/>
          </p:nvSpPr>
          <p:spPr>
            <a:xfrm>
              <a:off x="10084950" y="2927728"/>
              <a:ext cx="922930"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69" name="Rectangle 268"/>
            <p:cNvSpPr/>
            <p:nvPr/>
          </p:nvSpPr>
          <p:spPr>
            <a:xfrm>
              <a:off x="9867630" y="2927727"/>
              <a:ext cx="258853"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70" name="Rectangle 269"/>
            <p:cNvSpPr/>
            <p:nvPr/>
          </p:nvSpPr>
          <p:spPr>
            <a:xfrm>
              <a:off x="7837117" y="2927728"/>
              <a:ext cx="2030512"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271" name="Group 270"/>
          <p:cNvGrpSpPr/>
          <p:nvPr/>
        </p:nvGrpSpPr>
        <p:grpSpPr>
          <a:xfrm>
            <a:off x="10580444" y="3571944"/>
            <a:ext cx="1468459" cy="116053"/>
            <a:chOff x="7837118" y="2927727"/>
            <a:chExt cx="3170764" cy="170706"/>
          </a:xfrm>
        </p:grpSpPr>
        <p:sp>
          <p:nvSpPr>
            <p:cNvPr id="272" name="Rectangle 271"/>
            <p:cNvSpPr/>
            <p:nvPr/>
          </p:nvSpPr>
          <p:spPr>
            <a:xfrm>
              <a:off x="9641919" y="2927728"/>
              <a:ext cx="1365963"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73" name="Rectangle 272"/>
            <p:cNvSpPr/>
            <p:nvPr/>
          </p:nvSpPr>
          <p:spPr>
            <a:xfrm>
              <a:off x="9452692" y="2927727"/>
              <a:ext cx="189226"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74" name="Rectangle 273"/>
            <p:cNvSpPr/>
            <p:nvPr/>
          </p:nvSpPr>
          <p:spPr>
            <a:xfrm>
              <a:off x="7837118" y="2927728"/>
              <a:ext cx="1615575"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275" name="Group 274"/>
          <p:cNvGrpSpPr/>
          <p:nvPr/>
        </p:nvGrpSpPr>
        <p:grpSpPr>
          <a:xfrm>
            <a:off x="10580444" y="3818013"/>
            <a:ext cx="1468459" cy="116053"/>
            <a:chOff x="7837118" y="2927727"/>
            <a:chExt cx="3170764" cy="170706"/>
          </a:xfrm>
        </p:grpSpPr>
        <p:sp>
          <p:nvSpPr>
            <p:cNvPr id="276" name="Rectangle 275"/>
            <p:cNvSpPr/>
            <p:nvPr/>
          </p:nvSpPr>
          <p:spPr>
            <a:xfrm>
              <a:off x="9641919" y="2927728"/>
              <a:ext cx="1365963"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77" name="Rectangle 276"/>
            <p:cNvSpPr/>
            <p:nvPr/>
          </p:nvSpPr>
          <p:spPr>
            <a:xfrm>
              <a:off x="9284247" y="2927727"/>
              <a:ext cx="512680"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78" name="Rectangle 277"/>
            <p:cNvSpPr/>
            <p:nvPr/>
          </p:nvSpPr>
          <p:spPr>
            <a:xfrm>
              <a:off x="7837118" y="2927728"/>
              <a:ext cx="1482086"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279" name="Group 278"/>
          <p:cNvGrpSpPr/>
          <p:nvPr/>
        </p:nvGrpSpPr>
        <p:grpSpPr>
          <a:xfrm>
            <a:off x="10581350" y="4069991"/>
            <a:ext cx="1468459" cy="116053"/>
            <a:chOff x="7837118" y="2927727"/>
            <a:chExt cx="3170764" cy="170706"/>
          </a:xfrm>
        </p:grpSpPr>
        <p:sp>
          <p:nvSpPr>
            <p:cNvPr id="280" name="Rectangle 279"/>
            <p:cNvSpPr/>
            <p:nvPr/>
          </p:nvSpPr>
          <p:spPr>
            <a:xfrm>
              <a:off x="9623123" y="2927728"/>
              <a:ext cx="1384759"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81" name="Rectangle 280"/>
            <p:cNvSpPr/>
            <p:nvPr/>
          </p:nvSpPr>
          <p:spPr>
            <a:xfrm>
              <a:off x="9200354" y="2927727"/>
              <a:ext cx="422769"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82" name="Rectangle 281"/>
            <p:cNvSpPr/>
            <p:nvPr/>
          </p:nvSpPr>
          <p:spPr>
            <a:xfrm>
              <a:off x="7837118" y="2927728"/>
              <a:ext cx="1373998"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sp>
        <p:nvSpPr>
          <p:cNvPr id="283" name="Rectangle 282"/>
          <p:cNvSpPr/>
          <p:nvPr/>
        </p:nvSpPr>
        <p:spPr>
          <a:xfrm>
            <a:off x="6650512" y="1921422"/>
            <a:ext cx="1710448" cy="232943"/>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Conversations about (themes)</a:t>
            </a:r>
          </a:p>
        </p:txBody>
      </p:sp>
      <p:cxnSp>
        <p:nvCxnSpPr>
          <p:cNvPr id="284" name="Straight Connector 283"/>
          <p:cNvCxnSpPr/>
          <p:nvPr/>
        </p:nvCxnSpPr>
        <p:spPr>
          <a:xfrm flipV="1">
            <a:off x="6710949" y="2168613"/>
            <a:ext cx="5335399"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V="1">
            <a:off x="1126700" y="2167781"/>
            <a:ext cx="5335399"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pic>
        <p:nvPicPr>
          <p:cNvPr id="290" name="Picture 28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89164" y="1938147"/>
            <a:ext cx="146846" cy="146846"/>
          </a:xfrm>
          <a:prstGeom prst="rect">
            <a:avLst/>
          </a:prstGeom>
        </p:spPr>
      </p:pic>
      <p:grpSp>
        <p:nvGrpSpPr>
          <p:cNvPr id="291" name="Group 290"/>
          <p:cNvGrpSpPr/>
          <p:nvPr/>
        </p:nvGrpSpPr>
        <p:grpSpPr>
          <a:xfrm>
            <a:off x="10581352" y="4309584"/>
            <a:ext cx="1468459" cy="116053"/>
            <a:chOff x="7837118" y="2927727"/>
            <a:chExt cx="3170765" cy="170706"/>
          </a:xfrm>
        </p:grpSpPr>
        <p:sp>
          <p:nvSpPr>
            <p:cNvPr id="292" name="Rectangle 291"/>
            <p:cNvSpPr/>
            <p:nvPr/>
          </p:nvSpPr>
          <p:spPr>
            <a:xfrm>
              <a:off x="9274819" y="2927728"/>
              <a:ext cx="1733064"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93" name="Rectangle 292"/>
            <p:cNvSpPr/>
            <p:nvPr/>
          </p:nvSpPr>
          <p:spPr>
            <a:xfrm>
              <a:off x="9079830" y="2927727"/>
              <a:ext cx="194989"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294" name="Rectangle 293"/>
            <p:cNvSpPr/>
            <p:nvPr/>
          </p:nvSpPr>
          <p:spPr>
            <a:xfrm>
              <a:off x="7837118" y="2927728"/>
              <a:ext cx="1242710"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295" name="Group 294"/>
          <p:cNvGrpSpPr/>
          <p:nvPr/>
        </p:nvGrpSpPr>
        <p:grpSpPr>
          <a:xfrm>
            <a:off x="1456287" y="5361436"/>
            <a:ext cx="114729" cy="1346087"/>
            <a:chOff x="17547601" y="7464424"/>
            <a:chExt cx="168759" cy="2052000"/>
          </a:xfrm>
        </p:grpSpPr>
        <p:sp>
          <p:nvSpPr>
            <p:cNvPr id="296" name="Rectangle 295"/>
            <p:cNvSpPr/>
            <p:nvPr/>
          </p:nvSpPr>
          <p:spPr>
            <a:xfrm>
              <a:off x="17547601" y="7464424"/>
              <a:ext cx="168759" cy="20520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297" name="Straight Connector 296"/>
            <p:cNvCxnSpPr/>
            <p:nvPr/>
          </p:nvCxnSpPr>
          <p:spPr>
            <a:xfrm>
              <a:off x="17608550" y="8411282"/>
              <a:ext cx="0" cy="14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17654270" y="8413073"/>
              <a:ext cx="0" cy="14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p:nvGrpSpPr>
        <p:grpSpPr>
          <a:xfrm>
            <a:off x="11922826" y="5361436"/>
            <a:ext cx="114729" cy="1346087"/>
            <a:chOff x="17547601" y="7464424"/>
            <a:chExt cx="168759" cy="2052000"/>
          </a:xfrm>
        </p:grpSpPr>
        <p:sp>
          <p:nvSpPr>
            <p:cNvPr id="300" name="Rectangle 299"/>
            <p:cNvSpPr/>
            <p:nvPr/>
          </p:nvSpPr>
          <p:spPr>
            <a:xfrm>
              <a:off x="17547601" y="7464424"/>
              <a:ext cx="168759" cy="20520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301" name="Straight Connector 300"/>
            <p:cNvCxnSpPr/>
            <p:nvPr/>
          </p:nvCxnSpPr>
          <p:spPr>
            <a:xfrm>
              <a:off x="17608550" y="8411282"/>
              <a:ext cx="0" cy="14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17654270" y="8413073"/>
              <a:ext cx="0" cy="14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00" name="Rectangle 199"/>
          <p:cNvSpPr/>
          <p:nvPr/>
        </p:nvSpPr>
        <p:spPr>
          <a:xfrm>
            <a:off x="11236535" y="1533621"/>
            <a:ext cx="807652" cy="195796"/>
          </a:xfrm>
          <a:prstGeom prst="rect">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t"/>
          <a:lstStyle/>
          <a:p>
            <a:pPr marL="0" marR="0" lvl="0" indent="0" algn="ctr" defTabSz="621581" eaLnBrk="1" fontAlgn="auto" latinLnBrk="0" hangingPunct="1">
              <a:lnSpc>
                <a:spcPct val="100000"/>
              </a:lnSpc>
              <a:spcBef>
                <a:spcPts val="0"/>
              </a:spcBef>
              <a:spcAft>
                <a:spcPts val="408"/>
              </a:spcAft>
              <a:buClrTx/>
              <a:buSzTx/>
              <a:buFontTx/>
              <a:buNone/>
              <a:tabLst/>
              <a:defRPr/>
            </a:pP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Actions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endParaRPr>
          </a:p>
          <a:p>
            <a:pPr marL="0" marR="0" lvl="0" indent="0" defTabSz="621581" eaLnBrk="1" fontAlgn="auto" latinLnBrk="0" hangingPunct="1">
              <a:lnSpc>
                <a:spcPct val="100000"/>
              </a:lnSpc>
              <a:spcBef>
                <a:spcPts val="0"/>
              </a:spcBef>
              <a:spcAft>
                <a:spcPts val="408"/>
              </a:spcAft>
              <a:buClrTx/>
              <a:buSzTx/>
              <a:buFontTx/>
              <a:buNone/>
              <a:tabLst/>
              <a:defRPr/>
            </a:pPr>
            <a:endParaRPr kumimoji="0" lang="en-US" sz="884"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endParaRPr>
          </a:p>
        </p:txBody>
      </p:sp>
      <p:grpSp>
        <p:nvGrpSpPr>
          <p:cNvPr id="201" name="Group 200"/>
          <p:cNvGrpSpPr/>
          <p:nvPr/>
        </p:nvGrpSpPr>
        <p:grpSpPr>
          <a:xfrm>
            <a:off x="10259564" y="1916754"/>
            <a:ext cx="1566355" cy="195795"/>
            <a:chOff x="2239482" y="2135945"/>
            <a:chExt cx="5672511" cy="288000"/>
          </a:xfrm>
        </p:grpSpPr>
        <p:sp>
          <p:nvSpPr>
            <p:cNvPr id="202" name="Rectangle 201"/>
            <p:cNvSpPr/>
            <p:nvPr/>
          </p:nvSpPr>
          <p:spPr>
            <a:xfrm>
              <a:off x="2239482" y="2135945"/>
              <a:ext cx="5672511" cy="288000"/>
            </a:xfrm>
            <a:prstGeom prst="rect">
              <a:avLst/>
            </a:prstGeom>
            <a:solidFill>
              <a:schemeClr val="bg1"/>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49732" bIns="24865" rtlCol="0" anchor="ct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Number of relevant results</a:t>
              </a:r>
            </a:p>
          </p:txBody>
        </p:sp>
        <p:sp>
          <p:nvSpPr>
            <p:cNvPr id="203" name="Rectangle 202"/>
            <p:cNvSpPr/>
            <p:nvPr/>
          </p:nvSpPr>
          <p:spPr>
            <a:xfrm>
              <a:off x="7354697" y="2194464"/>
              <a:ext cx="355247" cy="172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748" b="0" i="0" u="none" strike="noStrike" kern="0" cap="none" spc="0" normalizeH="0" baseline="0" noProof="0" dirty="0">
                  <a:ln>
                    <a:noFill/>
                  </a:ln>
                  <a:solidFill>
                    <a:srgbClr val="505050"/>
                  </a:solidFill>
                  <a:effectLst/>
                  <a:uLnTx/>
                  <a:uFillTx/>
                  <a:latin typeface="Segoe MDL2 Assets" panose="050A0102010101010101" pitchFamily="18" charset="0"/>
                </a:rPr>
                <a:t></a:t>
              </a:r>
            </a:p>
          </p:txBody>
        </p:sp>
      </p:grpSp>
      <p:sp>
        <p:nvSpPr>
          <p:cNvPr id="204" name="TextBox 203"/>
          <p:cNvSpPr txBox="1"/>
          <p:nvPr/>
        </p:nvSpPr>
        <p:spPr>
          <a:xfrm>
            <a:off x="9837278" y="1924096"/>
            <a:ext cx="685702" cy="232943"/>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Sort by:</a:t>
            </a:r>
          </a:p>
        </p:txBody>
      </p:sp>
      <p:sp>
        <p:nvSpPr>
          <p:cNvPr id="223" name="Rectangle 222"/>
          <p:cNvSpPr/>
          <p:nvPr/>
        </p:nvSpPr>
        <p:spPr>
          <a:xfrm>
            <a:off x="442302" y="566453"/>
            <a:ext cx="11991330" cy="293692"/>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24" name="TextBox 223"/>
          <p:cNvSpPr txBox="1"/>
          <p:nvPr/>
        </p:nvSpPr>
        <p:spPr>
          <a:xfrm>
            <a:off x="678976" y="893289"/>
            <a:ext cx="5580217" cy="232943"/>
          </a:xfrm>
          <a:prstGeom prst="rect">
            <a:avLst/>
          </a:prstGeom>
          <a:noFill/>
        </p:spPr>
        <p:txBody>
          <a:bodyPr wrap="square"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Cases &gt; Enron Lobbying &gt; Search</a:t>
            </a:r>
          </a:p>
        </p:txBody>
      </p:sp>
      <p:sp>
        <p:nvSpPr>
          <p:cNvPr id="225" name="Rectangle 224"/>
          <p:cNvSpPr/>
          <p:nvPr/>
        </p:nvSpPr>
        <p:spPr>
          <a:xfrm>
            <a:off x="4488023" y="592232"/>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Search</a:t>
            </a:r>
          </a:p>
        </p:txBody>
      </p:sp>
      <p:sp>
        <p:nvSpPr>
          <p:cNvPr id="226" name="Rectangle 225"/>
          <p:cNvSpPr/>
          <p:nvPr/>
        </p:nvSpPr>
        <p:spPr>
          <a:xfrm>
            <a:off x="5271565" y="592226"/>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Reports</a:t>
            </a:r>
          </a:p>
        </p:txBody>
      </p:sp>
      <p:cxnSp>
        <p:nvCxnSpPr>
          <p:cNvPr id="227" name="Straight Connector 226"/>
          <p:cNvCxnSpPr/>
          <p:nvPr/>
        </p:nvCxnSpPr>
        <p:spPr>
          <a:xfrm flipH="1">
            <a:off x="4302444" y="608422"/>
            <a:ext cx="2159" cy="19579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750227" y="592232"/>
            <a:ext cx="856601"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Hold</a:t>
            </a:r>
          </a:p>
        </p:txBody>
      </p:sp>
      <p:sp>
        <p:nvSpPr>
          <p:cNvPr id="229" name="Rectangle 228"/>
          <p:cNvSpPr/>
          <p:nvPr/>
        </p:nvSpPr>
        <p:spPr>
          <a:xfrm>
            <a:off x="2463672" y="592220"/>
            <a:ext cx="856601" cy="220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403"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Relevance  </a:t>
            </a:r>
            <a:r>
              <a:rPr kumimoji="0" lang="en-US" sz="748" b="0" i="0" u="none" strike="noStrike" kern="0" cap="none" spc="0" normalizeH="0" baseline="0" noProof="0" dirty="0">
                <a:ln>
                  <a:noFill/>
                </a:ln>
                <a:solidFill>
                  <a:srgbClr val="505050"/>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p:txBody>
      </p:sp>
      <p:sp>
        <p:nvSpPr>
          <p:cNvPr id="230" name="Rectangle 229"/>
          <p:cNvSpPr/>
          <p:nvPr/>
        </p:nvSpPr>
        <p:spPr>
          <a:xfrm>
            <a:off x="6054024" y="593733"/>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Home run</a:t>
            </a:r>
          </a:p>
        </p:txBody>
      </p:sp>
      <p:sp>
        <p:nvSpPr>
          <p:cNvPr id="286" name="Rectangle 285"/>
          <p:cNvSpPr/>
          <p:nvPr/>
        </p:nvSpPr>
        <p:spPr>
          <a:xfrm>
            <a:off x="3319554" y="592226"/>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Export  </a:t>
            </a:r>
            <a:r>
              <a:rPr kumimoji="0" lang="en-US" sz="748" b="0" i="0" u="none" strike="noStrike" kern="0" cap="none" spc="0" normalizeH="0" baseline="0" noProof="0" dirty="0">
                <a:ln>
                  <a:noFill/>
                </a:ln>
                <a:solidFill>
                  <a:srgbClr val="505050"/>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p:txBody>
      </p:sp>
      <p:sp>
        <p:nvSpPr>
          <p:cNvPr id="287" name="Rectangle 286"/>
          <p:cNvSpPr/>
          <p:nvPr/>
        </p:nvSpPr>
        <p:spPr>
          <a:xfrm>
            <a:off x="1607072" y="592462"/>
            <a:ext cx="856601"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Analyze  </a:t>
            </a:r>
            <a:r>
              <a:rPr kumimoji="0" lang="en-US" sz="748" b="0" i="0" u="none" strike="noStrike" kern="0" cap="none" spc="0" normalizeH="0" baseline="0" noProof="0" dirty="0">
                <a:ln>
                  <a:noFill/>
                </a:ln>
                <a:solidFill>
                  <a:srgbClr val="505050"/>
                </a:solidFill>
                <a:effectLst/>
                <a:uLnTx/>
                <a:uFillTx/>
                <a:latin typeface="Segoe MDL2 Assets" panose="050A0102010101010101" pitchFamily="18" charset="0"/>
              </a:rPr>
              <a:t></a:t>
            </a:r>
            <a:endParaRPr kumimoji="0" lang="en-US" sz="884"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p:txBody>
      </p:sp>
      <p:pic>
        <p:nvPicPr>
          <p:cNvPr id="288" name="Picture 287"/>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638218" y="613606"/>
            <a:ext cx="195795" cy="195795"/>
          </a:xfrm>
          <a:prstGeom prst="rect">
            <a:avLst/>
          </a:prstGeom>
        </p:spPr>
      </p:pic>
      <p:pic>
        <p:nvPicPr>
          <p:cNvPr id="289" name="Picture 288"/>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138466" y="622412"/>
            <a:ext cx="117219" cy="171320"/>
          </a:xfrm>
          <a:prstGeom prst="rect">
            <a:avLst/>
          </a:prstGeom>
        </p:spPr>
      </p:pic>
      <p:sp>
        <p:nvSpPr>
          <p:cNvPr id="303" name="TextBox 302"/>
          <p:cNvSpPr txBox="1"/>
          <p:nvPr/>
        </p:nvSpPr>
        <p:spPr>
          <a:xfrm>
            <a:off x="745313" y="1148273"/>
            <a:ext cx="2882918" cy="307495"/>
          </a:xfrm>
          <a:prstGeom prst="rect">
            <a:avLst/>
          </a:prstGeom>
          <a:noFill/>
        </p:spPr>
        <p:txBody>
          <a:bodyPr wrap="square" lIns="0" rtlCol="0">
            <a:spAutoFit/>
          </a:bodyPr>
          <a:lstStyle/>
          <a:p>
            <a:pPr marL="0" marR="0" lvl="0" indent="0" defTabSz="621607" eaLnBrk="1" fontAlgn="auto" latinLnBrk="0" hangingPunct="1">
              <a:lnSpc>
                <a:spcPct val="100000"/>
              </a:lnSpc>
              <a:spcBef>
                <a:spcPts val="0"/>
              </a:spcBef>
              <a:spcAft>
                <a:spcPts val="0"/>
              </a:spcAft>
              <a:buClrTx/>
              <a:buSzTx/>
              <a:buFontTx/>
              <a:buNone/>
              <a:tabLst/>
              <a:defRPr/>
            </a:pPr>
            <a:r>
              <a:rPr kumimoji="0" lang="en-US" sz="1359"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Search</a:t>
            </a:r>
          </a:p>
        </p:txBody>
      </p:sp>
    </p:spTree>
    <p:extLst>
      <p:ext uri="{BB962C8B-B14F-4D97-AF65-F5344CB8AC3E}">
        <p14:creationId xmlns:p14="http://schemas.microsoft.com/office/powerpoint/2010/main" val="419178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 name="Group 244"/>
          <p:cNvGrpSpPr/>
          <p:nvPr/>
        </p:nvGrpSpPr>
        <p:grpSpPr>
          <a:xfrm>
            <a:off x="-393" y="913"/>
            <a:ext cx="12435106" cy="466235"/>
            <a:chOff x="-3176" y="6707666"/>
            <a:chExt cx="18291176" cy="685800"/>
          </a:xfrm>
        </p:grpSpPr>
        <p:grpSp>
          <p:nvGrpSpPr>
            <p:cNvPr id="251" name="Group 40"/>
            <p:cNvGrpSpPr>
              <a:grpSpLocks noChangeAspect="1"/>
            </p:cNvGrpSpPr>
            <p:nvPr/>
          </p:nvGrpSpPr>
          <p:grpSpPr bwMode="auto">
            <a:xfrm>
              <a:off x="-3176" y="6707666"/>
              <a:ext cx="18291176" cy="685800"/>
              <a:chOff x="-2" y="3680"/>
              <a:chExt cx="11522" cy="432"/>
            </a:xfrm>
          </p:grpSpPr>
          <p:sp>
            <p:nvSpPr>
              <p:cNvPr id="253" name="AutoShape 39"/>
              <p:cNvSpPr>
                <a:spLocks noChangeAspect="1" noChangeArrowheads="1" noTextEdit="1"/>
              </p:cNvSpPr>
              <p:nvPr/>
            </p:nvSpPr>
            <p:spPr bwMode="auto">
              <a:xfrm>
                <a:off x="0" y="3686"/>
                <a:ext cx="11519"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54" name="Rectangle 41"/>
              <p:cNvSpPr>
                <a:spLocks noChangeArrowheads="1"/>
              </p:cNvSpPr>
              <p:nvPr/>
            </p:nvSpPr>
            <p:spPr bwMode="auto">
              <a:xfrm>
                <a:off x="-2" y="3682"/>
                <a:ext cx="11522" cy="4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75" name="Rectangle 42"/>
              <p:cNvSpPr>
                <a:spLocks noChangeArrowheads="1"/>
              </p:cNvSpPr>
              <p:nvPr/>
            </p:nvSpPr>
            <p:spPr bwMode="auto">
              <a:xfrm>
                <a:off x="-2" y="3682"/>
                <a:ext cx="11522"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76" name="Rectangle 43"/>
              <p:cNvSpPr>
                <a:spLocks noChangeArrowheads="1"/>
              </p:cNvSpPr>
              <p:nvPr/>
            </p:nvSpPr>
            <p:spPr bwMode="auto">
              <a:xfrm>
                <a:off x="618" y="3766"/>
                <a:ext cx="847"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21607" eaLnBrk="0" fontAlgn="base" latinLnBrk="0" hangingPunct="0">
                  <a:lnSpc>
                    <a:spcPct val="100000"/>
                  </a:lnSpc>
                  <a:spcBef>
                    <a:spcPct val="0"/>
                  </a:spcBef>
                  <a:spcAft>
                    <a:spcPct val="0"/>
                  </a:spcAft>
                  <a:buClrTx/>
                  <a:buSzTx/>
                  <a:buFontTx/>
                  <a:buNone/>
                  <a:tabLst/>
                  <a:defRPr/>
                </a:pPr>
                <a:r>
                  <a:rPr kumimoji="0" lang="en-US" altLang="en-US" sz="1632" b="0" i="0" u="none" strike="noStrike" kern="0" cap="none" spc="0" normalizeH="0" baseline="0" noProof="0">
                    <a:ln>
                      <a:noFill/>
                    </a:ln>
                    <a:solidFill>
                      <a:srgbClr val="FFFFFF"/>
                    </a:solidFill>
                    <a:effectLst/>
                    <a:uLnTx/>
                    <a:uFillTx/>
                    <a:latin typeface="Segoe UI Light" panose="020B0502040204020203" pitchFamily="34" charset="0"/>
                  </a:rPr>
                  <a:t>Office 365</a:t>
                </a:r>
                <a:endParaRPr kumimoji="0" lang="en-US" altLang="en-US" sz="1224"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277" name="Rectangle 44"/>
              <p:cNvSpPr>
                <a:spLocks noChangeArrowheads="1"/>
              </p:cNvSpPr>
              <p:nvPr/>
            </p:nvSpPr>
            <p:spPr bwMode="auto">
              <a:xfrm>
                <a:off x="11081" y="3684"/>
                <a:ext cx="9"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78" name="Freeform 45"/>
              <p:cNvSpPr>
                <a:spLocks/>
              </p:cNvSpPr>
              <p:nvPr/>
            </p:nvSpPr>
            <p:spPr bwMode="auto">
              <a:xfrm>
                <a:off x="11081"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79" name="Rectangle 46"/>
              <p:cNvSpPr>
                <a:spLocks noChangeArrowheads="1"/>
              </p:cNvSpPr>
              <p:nvPr/>
            </p:nvSpPr>
            <p:spPr bwMode="auto">
              <a:xfrm>
                <a:off x="10660" y="3684"/>
                <a:ext cx="8"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80" name="Freeform 47"/>
              <p:cNvSpPr>
                <a:spLocks/>
              </p:cNvSpPr>
              <p:nvPr/>
            </p:nvSpPr>
            <p:spPr bwMode="auto">
              <a:xfrm>
                <a:off x="10660" y="3684"/>
                <a:ext cx="8" cy="428"/>
              </a:xfrm>
              <a:custGeom>
                <a:avLst/>
                <a:gdLst>
                  <a:gd name="T0" fmla="*/ 0 w 8"/>
                  <a:gd name="T1" fmla="*/ 0 h 428"/>
                  <a:gd name="T2" fmla="*/ 0 w 8"/>
                  <a:gd name="T3" fmla="*/ 428 h 428"/>
                  <a:gd name="T4" fmla="*/ 8 w 8"/>
                  <a:gd name="T5" fmla="*/ 428 h 428"/>
                  <a:gd name="T6" fmla="*/ 8 w 8"/>
                  <a:gd name="T7" fmla="*/ 0 h 428"/>
                </a:gdLst>
                <a:ahLst/>
                <a:cxnLst>
                  <a:cxn ang="0">
                    <a:pos x="T0" y="T1"/>
                  </a:cxn>
                  <a:cxn ang="0">
                    <a:pos x="T2" y="T3"/>
                  </a:cxn>
                  <a:cxn ang="0">
                    <a:pos x="T4" y="T5"/>
                  </a:cxn>
                  <a:cxn ang="0">
                    <a:pos x="T6" y="T7"/>
                  </a:cxn>
                </a:cxnLst>
                <a:rect l="0" t="0" r="r" b="b"/>
                <a:pathLst>
                  <a:path w="8" h="428">
                    <a:moveTo>
                      <a:pt x="0" y="0"/>
                    </a:moveTo>
                    <a:lnTo>
                      <a:pt x="0" y="428"/>
                    </a:lnTo>
                    <a:lnTo>
                      <a:pt x="8" y="42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81" name="Rectangle 48"/>
              <p:cNvSpPr>
                <a:spLocks noChangeArrowheads="1"/>
              </p:cNvSpPr>
              <p:nvPr/>
            </p:nvSpPr>
            <p:spPr bwMode="auto">
              <a:xfrm>
                <a:off x="10238" y="3684"/>
                <a:ext cx="8" cy="428"/>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82" name="Freeform 49"/>
              <p:cNvSpPr>
                <a:spLocks/>
              </p:cNvSpPr>
              <p:nvPr/>
            </p:nvSpPr>
            <p:spPr bwMode="auto">
              <a:xfrm>
                <a:off x="10238" y="3684"/>
                <a:ext cx="8" cy="428"/>
              </a:xfrm>
              <a:custGeom>
                <a:avLst/>
                <a:gdLst>
                  <a:gd name="T0" fmla="*/ 0 w 8"/>
                  <a:gd name="T1" fmla="*/ 0 h 428"/>
                  <a:gd name="T2" fmla="*/ 0 w 8"/>
                  <a:gd name="T3" fmla="*/ 428 h 428"/>
                  <a:gd name="T4" fmla="*/ 8 w 8"/>
                  <a:gd name="T5" fmla="*/ 428 h 428"/>
                  <a:gd name="T6" fmla="*/ 8 w 8"/>
                  <a:gd name="T7" fmla="*/ 0 h 428"/>
                </a:gdLst>
                <a:ahLst/>
                <a:cxnLst>
                  <a:cxn ang="0">
                    <a:pos x="T0" y="T1"/>
                  </a:cxn>
                  <a:cxn ang="0">
                    <a:pos x="T2" y="T3"/>
                  </a:cxn>
                  <a:cxn ang="0">
                    <a:pos x="T4" y="T5"/>
                  </a:cxn>
                  <a:cxn ang="0">
                    <a:pos x="T6" y="T7"/>
                  </a:cxn>
                </a:cxnLst>
                <a:rect l="0" t="0" r="r" b="b"/>
                <a:pathLst>
                  <a:path w="8" h="428">
                    <a:moveTo>
                      <a:pt x="0" y="0"/>
                    </a:moveTo>
                    <a:lnTo>
                      <a:pt x="0" y="428"/>
                    </a:lnTo>
                    <a:lnTo>
                      <a:pt x="8" y="42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83" name="Freeform 51"/>
              <p:cNvSpPr>
                <a:spLocks/>
              </p:cNvSpPr>
              <p:nvPr/>
            </p:nvSpPr>
            <p:spPr bwMode="auto">
              <a:xfrm>
                <a:off x="9816"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284" name="Freeform 53"/>
              <p:cNvSpPr>
                <a:spLocks/>
              </p:cNvSpPr>
              <p:nvPr/>
            </p:nvSpPr>
            <p:spPr bwMode="auto">
              <a:xfrm>
                <a:off x="9394" y="3684"/>
                <a:ext cx="9" cy="428"/>
              </a:xfrm>
              <a:custGeom>
                <a:avLst/>
                <a:gdLst>
                  <a:gd name="T0" fmla="*/ 0 w 9"/>
                  <a:gd name="T1" fmla="*/ 0 h 428"/>
                  <a:gd name="T2" fmla="*/ 0 w 9"/>
                  <a:gd name="T3" fmla="*/ 428 h 428"/>
                  <a:gd name="T4" fmla="*/ 9 w 9"/>
                  <a:gd name="T5" fmla="*/ 428 h 428"/>
                  <a:gd name="T6" fmla="*/ 9 w 9"/>
                  <a:gd name="T7" fmla="*/ 0 h 428"/>
                </a:gdLst>
                <a:ahLst/>
                <a:cxnLst>
                  <a:cxn ang="0">
                    <a:pos x="T0" y="T1"/>
                  </a:cxn>
                  <a:cxn ang="0">
                    <a:pos x="T2" y="T3"/>
                  </a:cxn>
                  <a:cxn ang="0">
                    <a:pos x="T4" y="T5"/>
                  </a:cxn>
                  <a:cxn ang="0">
                    <a:pos x="T6" y="T7"/>
                  </a:cxn>
                </a:cxnLst>
                <a:rect l="0" t="0" r="r" b="b"/>
                <a:pathLst>
                  <a:path w="9" h="428">
                    <a:moveTo>
                      <a:pt x="0" y="0"/>
                    </a:moveTo>
                    <a:lnTo>
                      <a:pt x="0" y="428"/>
                    </a:lnTo>
                    <a:lnTo>
                      <a:pt x="9" y="42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pic>
            <p:nvPicPr>
              <p:cNvPr id="285" name="Picture 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8" y="3680"/>
                <a:ext cx="422"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 name="Rectangle 55"/>
              <p:cNvSpPr>
                <a:spLocks noChangeArrowheads="1"/>
              </p:cNvSpPr>
              <p:nvPr/>
            </p:nvSpPr>
            <p:spPr bwMode="auto">
              <a:xfrm>
                <a:off x="11090" y="3684"/>
                <a:ext cx="34" cy="428"/>
              </a:xfrm>
              <a:prstGeom prst="rect">
                <a:avLst/>
              </a:prstGeom>
              <a:solidFill>
                <a:srgbClr val="24B2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03" name="Freeform 56"/>
              <p:cNvSpPr>
                <a:spLocks noEditPoints="1"/>
              </p:cNvSpPr>
              <p:nvPr/>
            </p:nvSpPr>
            <p:spPr bwMode="auto">
              <a:xfrm>
                <a:off x="10833" y="3825"/>
                <a:ext cx="97" cy="146"/>
              </a:xfrm>
              <a:custGeom>
                <a:avLst/>
                <a:gdLst>
                  <a:gd name="T0" fmla="*/ 0 w 46"/>
                  <a:gd name="T1" fmla="*/ 23 h 68"/>
                  <a:gd name="T2" fmla="*/ 13 w 46"/>
                  <a:gd name="T3" fmla="*/ 23 h 68"/>
                  <a:gd name="T4" fmla="*/ 13 w 46"/>
                  <a:gd name="T5" fmla="*/ 21 h 68"/>
                  <a:gd name="T6" fmla="*/ 14 w 46"/>
                  <a:gd name="T7" fmla="*/ 19 h 68"/>
                  <a:gd name="T8" fmla="*/ 16 w 46"/>
                  <a:gd name="T9" fmla="*/ 14 h 68"/>
                  <a:gd name="T10" fmla="*/ 20 w 46"/>
                  <a:gd name="T11" fmla="*/ 11 h 68"/>
                  <a:gd name="T12" fmla="*/ 30 w 46"/>
                  <a:gd name="T13" fmla="*/ 15 h 68"/>
                  <a:gd name="T14" fmla="*/ 29 w 46"/>
                  <a:gd name="T15" fmla="*/ 25 h 68"/>
                  <a:gd name="T16" fmla="*/ 24 w 46"/>
                  <a:gd name="T17" fmla="*/ 29 h 68"/>
                  <a:gd name="T18" fmla="*/ 20 w 46"/>
                  <a:gd name="T19" fmla="*/ 34 h 68"/>
                  <a:gd name="T20" fmla="*/ 17 w 46"/>
                  <a:gd name="T21" fmla="*/ 39 h 68"/>
                  <a:gd name="T22" fmla="*/ 16 w 46"/>
                  <a:gd name="T23" fmla="*/ 44 h 68"/>
                  <a:gd name="T24" fmla="*/ 16 w 46"/>
                  <a:gd name="T25" fmla="*/ 48 h 68"/>
                  <a:gd name="T26" fmla="*/ 28 w 46"/>
                  <a:gd name="T27" fmla="*/ 48 h 68"/>
                  <a:gd name="T28" fmla="*/ 28 w 46"/>
                  <a:gd name="T29" fmla="*/ 45 h 68"/>
                  <a:gd name="T30" fmla="*/ 29 w 46"/>
                  <a:gd name="T31" fmla="*/ 42 h 68"/>
                  <a:gd name="T32" fmla="*/ 33 w 46"/>
                  <a:gd name="T33" fmla="*/ 37 h 68"/>
                  <a:gd name="T34" fmla="*/ 38 w 46"/>
                  <a:gd name="T35" fmla="*/ 33 h 68"/>
                  <a:gd name="T36" fmla="*/ 45 w 46"/>
                  <a:gd name="T37" fmla="*/ 23 h 68"/>
                  <a:gd name="T38" fmla="*/ 43 w 46"/>
                  <a:gd name="T39" fmla="*/ 11 h 68"/>
                  <a:gd name="T40" fmla="*/ 33 w 46"/>
                  <a:gd name="T41" fmla="*/ 2 h 68"/>
                  <a:gd name="T42" fmla="*/ 21 w 46"/>
                  <a:gd name="T43" fmla="*/ 0 h 68"/>
                  <a:gd name="T44" fmla="*/ 9 w 46"/>
                  <a:gd name="T45" fmla="*/ 4 h 68"/>
                  <a:gd name="T46" fmla="*/ 1 w 46"/>
                  <a:gd name="T47" fmla="*/ 14 h 68"/>
                  <a:gd name="T48" fmla="*/ 0 w 46"/>
                  <a:gd name="T49" fmla="*/ 23 h 68"/>
                  <a:gd name="T50" fmla="*/ 0 w 46"/>
                  <a:gd name="T51" fmla="*/ 23 h 68"/>
                  <a:gd name="T52" fmla="*/ 28 w 46"/>
                  <a:gd name="T53" fmla="*/ 56 h 68"/>
                  <a:gd name="T54" fmla="*/ 22 w 46"/>
                  <a:gd name="T55" fmla="*/ 54 h 68"/>
                  <a:gd name="T56" fmla="*/ 17 w 46"/>
                  <a:gd name="T57" fmla="*/ 56 h 68"/>
                  <a:gd name="T58" fmla="*/ 15 w 46"/>
                  <a:gd name="T59" fmla="*/ 61 h 68"/>
                  <a:gd name="T60" fmla="*/ 17 w 46"/>
                  <a:gd name="T61" fmla="*/ 66 h 68"/>
                  <a:gd name="T62" fmla="*/ 22 w 46"/>
                  <a:gd name="T63" fmla="*/ 68 h 68"/>
                  <a:gd name="T64" fmla="*/ 28 w 46"/>
                  <a:gd name="T65" fmla="*/ 66 h 68"/>
                  <a:gd name="T66" fmla="*/ 30 w 46"/>
                  <a:gd name="T67" fmla="*/ 61 h 68"/>
                  <a:gd name="T68" fmla="*/ 28 w 46"/>
                  <a:gd name="T69" fmla="*/ 5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8">
                    <a:moveTo>
                      <a:pt x="0" y="23"/>
                    </a:moveTo>
                    <a:cubicBezTo>
                      <a:pt x="13" y="23"/>
                      <a:pt x="13" y="23"/>
                      <a:pt x="13" y="23"/>
                    </a:cubicBezTo>
                    <a:cubicBezTo>
                      <a:pt x="13" y="23"/>
                      <a:pt x="13" y="22"/>
                      <a:pt x="13" y="21"/>
                    </a:cubicBezTo>
                    <a:cubicBezTo>
                      <a:pt x="14" y="19"/>
                      <a:pt x="14" y="19"/>
                      <a:pt x="14" y="19"/>
                    </a:cubicBezTo>
                    <a:cubicBezTo>
                      <a:pt x="14" y="17"/>
                      <a:pt x="15" y="15"/>
                      <a:pt x="16" y="14"/>
                    </a:cubicBezTo>
                    <a:cubicBezTo>
                      <a:pt x="17" y="13"/>
                      <a:pt x="19" y="12"/>
                      <a:pt x="20" y="11"/>
                    </a:cubicBezTo>
                    <a:cubicBezTo>
                      <a:pt x="25" y="11"/>
                      <a:pt x="28" y="12"/>
                      <a:pt x="30" y="15"/>
                    </a:cubicBezTo>
                    <a:cubicBezTo>
                      <a:pt x="31" y="19"/>
                      <a:pt x="31" y="22"/>
                      <a:pt x="29" y="25"/>
                    </a:cubicBezTo>
                    <a:cubicBezTo>
                      <a:pt x="27" y="27"/>
                      <a:pt x="26" y="28"/>
                      <a:pt x="24" y="29"/>
                    </a:cubicBezTo>
                    <a:cubicBezTo>
                      <a:pt x="22" y="31"/>
                      <a:pt x="21" y="32"/>
                      <a:pt x="20" y="34"/>
                    </a:cubicBezTo>
                    <a:cubicBezTo>
                      <a:pt x="18" y="35"/>
                      <a:pt x="18" y="37"/>
                      <a:pt x="17" y="39"/>
                    </a:cubicBezTo>
                    <a:cubicBezTo>
                      <a:pt x="16" y="40"/>
                      <a:pt x="16" y="42"/>
                      <a:pt x="16" y="44"/>
                    </a:cubicBezTo>
                    <a:cubicBezTo>
                      <a:pt x="16" y="48"/>
                      <a:pt x="16" y="48"/>
                      <a:pt x="16" y="48"/>
                    </a:cubicBezTo>
                    <a:cubicBezTo>
                      <a:pt x="28" y="48"/>
                      <a:pt x="28" y="48"/>
                      <a:pt x="28" y="48"/>
                    </a:cubicBezTo>
                    <a:cubicBezTo>
                      <a:pt x="28" y="47"/>
                      <a:pt x="28" y="46"/>
                      <a:pt x="28" y="45"/>
                    </a:cubicBezTo>
                    <a:cubicBezTo>
                      <a:pt x="28" y="44"/>
                      <a:pt x="29" y="43"/>
                      <a:pt x="29" y="42"/>
                    </a:cubicBezTo>
                    <a:cubicBezTo>
                      <a:pt x="30" y="40"/>
                      <a:pt x="31" y="38"/>
                      <a:pt x="33" y="37"/>
                    </a:cubicBezTo>
                    <a:cubicBezTo>
                      <a:pt x="38" y="33"/>
                      <a:pt x="38" y="33"/>
                      <a:pt x="38" y="33"/>
                    </a:cubicBezTo>
                    <a:cubicBezTo>
                      <a:pt x="42" y="30"/>
                      <a:pt x="44" y="27"/>
                      <a:pt x="45" y="23"/>
                    </a:cubicBezTo>
                    <a:cubicBezTo>
                      <a:pt x="46" y="19"/>
                      <a:pt x="45" y="15"/>
                      <a:pt x="43" y="11"/>
                    </a:cubicBezTo>
                    <a:cubicBezTo>
                      <a:pt x="41" y="7"/>
                      <a:pt x="38" y="4"/>
                      <a:pt x="33" y="2"/>
                    </a:cubicBezTo>
                    <a:cubicBezTo>
                      <a:pt x="29" y="1"/>
                      <a:pt x="25" y="0"/>
                      <a:pt x="21" y="0"/>
                    </a:cubicBezTo>
                    <a:cubicBezTo>
                      <a:pt x="16" y="1"/>
                      <a:pt x="12" y="2"/>
                      <a:pt x="9" y="4"/>
                    </a:cubicBezTo>
                    <a:cubicBezTo>
                      <a:pt x="6" y="7"/>
                      <a:pt x="3" y="10"/>
                      <a:pt x="1" y="14"/>
                    </a:cubicBezTo>
                    <a:cubicBezTo>
                      <a:pt x="0" y="17"/>
                      <a:pt x="0" y="20"/>
                      <a:pt x="0" y="23"/>
                    </a:cubicBezTo>
                    <a:cubicBezTo>
                      <a:pt x="0" y="23"/>
                      <a:pt x="0" y="23"/>
                      <a:pt x="0" y="23"/>
                    </a:cubicBezTo>
                    <a:close/>
                    <a:moveTo>
                      <a:pt x="28" y="56"/>
                    </a:moveTo>
                    <a:cubicBezTo>
                      <a:pt x="26" y="55"/>
                      <a:pt x="24" y="54"/>
                      <a:pt x="22" y="54"/>
                    </a:cubicBezTo>
                    <a:cubicBezTo>
                      <a:pt x="20" y="54"/>
                      <a:pt x="19" y="55"/>
                      <a:pt x="17" y="56"/>
                    </a:cubicBezTo>
                    <a:cubicBezTo>
                      <a:pt x="16" y="57"/>
                      <a:pt x="15" y="59"/>
                      <a:pt x="15" y="61"/>
                    </a:cubicBezTo>
                    <a:cubicBezTo>
                      <a:pt x="15" y="63"/>
                      <a:pt x="16" y="65"/>
                      <a:pt x="17" y="66"/>
                    </a:cubicBezTo>
                    <a:cubicBezTo>
                      <a:pt x="19" y="68"/>
                      <a:pt x="20" y="68"/>
                      <a:pt x="22" y="68"/>
                    </a:cubicBezTo>
                    <a:cubicBezTo>
                      <a:pt x="24" y="68"/>
                      <a:pt x="26" y="68"/>
                      <a:pt x="28" y="66"/>
                    </a:cubicBezTo>
                    <a:cubicBezTo>
                      <a:pt x="29" y="65"/>
                      <a:pt x="30" y="63"/>
                      <a:pt x="30" y="61"/>
                    </a:cubicBezTo>
                    <a:cubicBezTo>
                      <a:pt x="30" y="59"/>
                      <a:pt x="29" y="57"/>
                      <a:pt x="28"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04" name="Freeform 57"/>
              <p:cNvSpPr>
                <a:spLocks noEditPoints="1"/>
              </p:cNvSpPr>
              <p:nvPr/>
            </p:nvSpPr>
            <p:spPr bwMode="auto">
              <a:xfrm>
                <a:off x="10390" y="3830"/>
                <a:ext cx="143" cy="145"/>
              </a:xfrm>
              <a:custGeom>
                <a:avLst/>
                <a:gdLst>
                  <a:gd name="T0" fmla="*/ 68 w 68"/>
                  <a:gd name="T1" fmla="*/ 38 h 68"/>
                  <a:gd name="T2" fmla="*/ 66 w 68"/>
                  <a:gd name="T3" fmla="*/ 49 h 68"/>
                  <a:gd name="T4" fmla="*/ 56 w 68"/>
                  <a:gd name="T5" fmla="*/ 48 h 68"/>
                  <a:gd name="T6" fmla="*/ 52 w 68"/>
                  <a:gd name="T7" fmla="*/ 52 h 68"/>
                  <a:gd name="T8" fmla="*/ 56 w 68"/>
                  <a:gd name="T9" fmla="*/ 61 h 68"/>
                  <a:gd name="T10" fmla="*/ 46 w 68"/>
                  <a:gd name="T11" fmla="*/ 67 h 68"/>
                  <a:gd name="T12" fmla="*/ 40 w 68"/>
                  <a:gd name="T13" fmla="*/ 59 h 68"/>
                  <a:gd name="T14" fmla="*/ 34 w 68"/>
                  <a:gd name="T15" fmla="*/ 60 h 68"/>
                  <a:gd name="T16" fmla="*/ 30 w 68"/>
                  <a:gd name="T17" fmla="*/ 68 h 68"/>
                  <a:gd name="T18" fmla="*/ 19 w 68"/>
                  <a:gd name="T19" fmla="*/ 65 h 68"/>
                  <a:gd name="T20" fmla="*/ 20 w 68"/>
                  <a:gd name="T21" fmla="*/ 56 h 68"/>
                  <a:gd name="T22" fmla="*/ 16 w 68"/>
                  <a:gd name="T23" fmla="*/ 52 h 68"/>
                  <a:gd name="T24" fmla="*/ 8 w 68"/>
                  <a:gd name="T25" fmla="*/ 56 h 68"/>
                  <a:gd name="T26" fmla="*/ 2 w 68"/>
                  <a:gd name="T27" fmla="*/ 46 h 68"/>
                  <a:gd name="T28" fmla="*/ 9 w 68"/>
                  <a:gd name="T29" fmla="*/ 40 h 68"/>
                  <a:gd name="T30" fmla="*/ 8 w 68"/>
                  <a:gd name="T31" fmla="*/ 34 h 68"/>
                  <a:gd name="T32" fmla="*/ 0 w 68"/>
                  <a:gd name="T33" fmla="*/ 30 h 68"/>
                  <a:gd name="T34" fmla="*/ 3 w 68"/>
                  <a:gd name="T35" fmla="*/ 19 h 68"/>
                  <a:gd name="T36" fmla="*/ 12 w 68"/>
                  <a:gd name="T37" fmla="*/ 21 h 68"/>
                  <a:gd name="T38" fmla="*/ 16 w 68"/>
                  <a:gd name="T39" fmla="*/ 16 h 68"/>
                  <a:gd name="T40" fmla="*/ 13 w 68"/>
                  <a:gd name="T41" fmla="*/ 7 h 68"/>
                  <a:gd name="T42" fmla="*/ 23 w 68"/>
                  <a:gd name="T43" fmla="*/ 2 h 68"/>
                  <a:gd name="T44" fmla="*/ 29 w 68"/>
                  <a:gd name="T45" fmla="*/ 9 h 68"/>
                  <a:gd name="T46" fmla="*/ 35 w 68"/>
                  <a:gd name="T47" fmla="*/ 8 h 68"/>
                  <a:gd name="T48" fmla="*/ 38 w 68"/>
                  <a:gd name="T49" fmla="*/ 0 h 68"/>
                  <a:gd name="T50" fmla="*/ 49 w 68"/>
                  <a:gd name="T51" fmla="*/ 3 h 68"/>
                  <a:gd name="T52" fmla="*/ 48 w 68"/>
                  <a:gd name="T53" fmla="*/ 13 h 68"/>
                  <a:gd name="T54" fmla="*/ 53 w 68"/>
                  <a:gd name="T55" fmla="*/ 16 h 68"/>
                  <a:gd name="T56" fmla="*/ 61 w 68"/>
                  <a:gd name="T57" fmla="*/ 13 h 68"/>
                  <a:gd name="T58" fmla="*/ 67 w 68"/>
                  <a:gd name="T59" fmla="*/ 23 h 68"/>
                  <a:gd name="T60" fmla="*/ 59 w 68"/>
                  <a:gd name="T61" fmla="*/ 29 h 68"/>
                  <a:gd name="T62" fmla="*/ 60 w 68"/>
                  <a:gd name="T63" fmla="*/ 34 h 68"/>
                  <a:gd name="T64" fmla="*/ 68 w 68"/>
                  <a:gd name="T65" fmla="*/ 38 h 68"/>
                  <a:gd name="T66" fmla="*/ 30 w 68"/>
                  <a:gd name="T67" fmla="*/ 19 h 68"/>
                  <a:gd name="T68" fmla="*/ 20 w 68"/>
                  <a:gd name="T69" fmla="*/ 27 h 68"/>
                  <a:gd name="T70" fmla="*/ 19 w 68"/>
                  <a:gd name="T71" fmla="*/ 39 h 68"/>
                  <a:gd name="T72" fmla="*/ 27 w 68"/>
                  <a:gd name="T73" fmla="*/ 48 h 68"/>
                  <a:gd name="T74" fmla="*/ 39 w 68"/>
                  <a:gd name="T75" fmla="*/ 49 h 68"/>
                  <a:gd name="T76" fmla="*/ 48 w 68"/>
                  <a:gd name="T77" fmla="*/ 42 h 68"/>
                  <a:gd name="T78" fmla="*/ 50 w 68"/>
                  <a:gd name="T79" fmla="*/ 30 h 68"/>
                  <a:gd name="T80" fmla="*/ 42 w 68"/>
                  <a:gd name="T81" fmla="*/ 20 h 68"/>
                  <a:gd name="T82" fmla="*/ 30 w 68"/>
                  <a:gd name="T83" fmla="*/ 19 h 68"/>
                  <a:gd name="T84" fmla="*/ 40 w 68"/>
                  <a:gd name="T85" fmla="*/ 33 h 68"/>
                  <a:gd name="T86" fmla="*/ 37 w 68"/>
                  <a:gd name="T87" fmla="*/ 29 h 68"/>
                  <a:gd name="T88" fmla="*/ 33 w 68"/>
                  <a:gd name="T89" fmla="*/ 29 h 68"/>
                  <a:gd name="T90" fmla="*/ 29 w 68"/>
                  <a:gd name="T91" fmla="*/ 31 h 68"/>
                  <a:gd name="T92" fmla="*/ 29 w 68"/>
                  <a:gd name="T93" fmla="*/ 36 h 68"/>
                  <a:gd name="T94" fmla="*/ 32 w 68"/>
                  <a:gd name="T95" fmla="*/ 39 h 68"/>
                  <a:gd name="T96" fmla="*/ 36 w 68"/>
                  <a:gd name="T97" fmla="*/ 40 h 68"/>
                  <a:gd name="T98" fmla="*/ 40 w 68"/>
                  <a:gd name="T99" fmla="*/ 37 h 68"/>
                  <a:gd name="T100" fmla="*/ 40 w 68"/>
                  <a:gd name="T101"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68">
                    <a:moveTo>
                      <a:pt x="68" y="38"/>
                    </a:moveTo>
                    <a:cubicBezTo>
                      <a:pt x="66" y="49"/>
                      <a:pt x="66" y="49"/>
                      <a:pt x="66" y="49"/>
                    </a:cubicBezTo>
                    <a:cubicBezTo>
                      <a:pt x="56" y="48"/>
                      <a:pt x="56" y="48"/>
                      <a:pt x="56" y="48"/>
                    </a:cubicBezTo>
                    <a:cubicBezTo>
                      <a:pt x="55" y="49"/>
                      <a:pt x="54" y="51"/>
                      <a:pt x="52" y="52"/>
                    </a:cubicBezTo>
                    <a:cubicBezTo>
                      <a:pt x="56" y="61"/>
                      <a:pt x="56" y="61"/>
                      <a:pt x="56" y="61"/>
                    </a:cubicBezTo>
                    <a:cubicBezTo>
                      <a:pt x="46" y="67"/>
                      <a:pt x="46" y="67"/>
                      <a:pt x="46" y="67"/>
                    </a:cubicBezTo>
                    <a:cubicBezTo>
                      <a:pt x="40" y="59"/>
                      <a:pt x="40" y="59"/>
                      <a:pt x="40" y="59"/>
                    </a:cubicBezTo>
                    <a:cubicBezTo>
                      <a:pt x="38" y="60"/>
                      <a:pt x="36" y="60"/>
                      <a:pt x="34" y="60"/>
                    </a:cubicBezTo>
                    <a:cubicBezTo>
                      <a:pt x="30" y="68"/>
                      <a:pt x="30" y="68"/>
                      <a:pt x="30" y="68"/>
                    </a:cubicBezTo>
                    <a:cubicBezTo>
                      <a:pt x="19" y="65"/>
                      <a:pt x="19" y="65"/>
                      <a:pt x="19" y="65"/>
                    </a:cubicBezTo>
                    <a:cubicBezTo>
                      <a:pt x="20" y="56"/>
                      <a:pt x="20" y="56"/>
                      <a:pt x="20" y="56"/>
                    </a:cubicBezTo>
                    <a:cubicBezTo>
                      <a:pt x="19" y="55"/>
                      <a:pt x="17" y="54"/>
                      <a:pt x="16" y="52"/>
                    </a:cubicBezTo>
                    <a:cubicBezTo>
                      <a:pt x="8" y="56"/>
                      <a:pt x="8" y="56"/>
                      <a:pt x="8" y="56"/>
                    </a:cubicBezTo>
                    <a:cubicBezTo>
                      <a:pt x="2" y="46"/>
                      <a:pt x="2" y="46"/>
                      <a:pt x="2" y="46"/>
                    </a:cubicBezTo>
                    <a:cubicBezTo>
                      <a:pt x="9" y="40"/>
                      <a:pt x="9" y="40"/>
                      <a:pt x="9" y="40"/>
                    </a:cubicBezTo>
                    <a:cubicBezTo>
                      <a:pt x="9" y="38"/>
                      <a:pt x="8" y="36"/>
                      <a:pt x="8" y="34"/>
                    </a:cubicBezTo>
                    <a:cubicBezTo>
                      <a:pt x="0" y="30"/>
                      <a:pt x="0" y="30"/>
                      <a:pt x="0" y="30"/>
                    </a:cubicBezTo>
                    <a:cubicBezTo>
                      <a:pt x="3" y="19"/>
                      <a:pt x="3" y="19"/>
                      <a:pt x="3" y="19"/>
                    </a:cubicBezTo>
                    <a:cubicBezTo>
                      <a:pt x="12" y="21"/>
                      <a:pt x="12" y="21"/>
                      <a:pt x="12" y="21"/>
                    </a:cubicBezTo>
                    <a:cubicBezTo>
                      <a:pt x="14" y="19"/>
                      <a:pt x="15" y="17"/>
                      <a:pt x="16" y="16"/>
                    </a:cubicBezTo>
                    <a:cubicBezTo>
                      <a:pt x="13" y="7"/>
                      <a:pt x="13" y="7"/>
                      <a:pt x="13" y="7"/>
                    </a:cubicBezTo>
                    <a:cubicBezTo>
                      <a:pt x="23" y="2"/>
                      <a:pt x="23" y="2"/>
                      <a:pt x="23" y="2"/>
                    </a:cubicBezTo>
                    <a:cubicBezTo>
                      <a:pt x="29" y="9"/>
                      <a:pt x="29" y="9"/>
                      <a:pt x="29" y="9"/>
                    </a:cubicBezTo>
                    <a:cubicBezTo>
                      <a:pt x="31" y="9"/>
                      <a:pt x="33" y="8"/>
                      <a:pt x="35" y="8"/>
                    </a:cubicBezTo>
                    <a:cubicBezTo>
                      <a:pt x="38" y="0"/>
                      <a:pt x="38" y="0"/>
                      <a:pt x="38" y="0"/>
                    </a:cubicBezTo>
                    <a:cubicBezTo>
                      <a:pt x="49" y="3"/>
                      <a:pt x="49" y="3"/>
                      <a:pt x="49" y="3"/>
                    </a:cubicBezTo>
                    <a:cubicBezTo>
                      <a:pt x="48" y="13"/>
                      <a:pt x="48" y="13"/>
                      <a:pt x="48" y="13"/>
                    </a:cubicBezTo>
                    <a:cubicBezTo>
                      <a:pt x="50" y="14"/>
                      <a:pt x="51" y="15"/>
                      <a:pt x="53" y="16"/>
                    </a:cubicBezTo>
                    <a:cubicBezTo>
                      <a:pt x="61" y="13"/>
                      <a:pt x="61" y="13"/>
                      <a:pt x="61" y="13"/>
                    </a:cubicBezTo>
                    <a:cubicBezTo>
                      <a:pt x="67" y="23"/>
                      <a:pt x="67" y="23"/>
                      <a:pt x="67" y="23"/>
                    </a:cubicBezTo>
                    <a:cubicBezTo>
                      <a:pt x="59" y="29"/>
                      <a:pt x="59" y="29"/>
                      <a:pt x="59" y="29"/>
                    </a:cubicBezTo>
                    <a:cubicBezTo>
                      <a:pt x="60" y="30"/>
                      <a:pt x="60" y="32"/>
                      <a:pt x="60" y="34"/>
                    </a:cubicBezTo>
                    <a:cubicBezTo>
                      <a:pt x="68" y="38"/>
                      <a:pt x="68" y="38"/>
                      <a:pt x="68" y="38"/>
                    </a:cubicBezTo>
                    <a:close/>
                    <a:moveTo>
                      <a:pt x="30" y="19"/>
                    </a:moveTo>
                    <a:cubicBezTo>
                      <a:pt x="26" y="20"/>
                      <a:pt x="23" y="23"/>
                      <a:pt x="20" y="27"/>
                    </a:cubicBezTo>
                    <a:cubicBezTo>
                      <a:pt x="18" y="31"/>
                      <a:pt x="18" y="35"/>
                      <a:pt x="19" y="39"/>
                    </a:cubicBezTo>
                    <a:cubicBezTo>
                      <a:pt x="20" y="43"/>
                      <a:pt x="23" y="46"/>
                      <a:pt x="27" y="48"/>
                    </a:cubicBezTo>
                    <a:cubicBezTo>
                      <a:pt x="31" y="50"/>
                      <a:pt x="35" y="51"/>
                      <a:pt x="39" y="49"/>
                    </a:cubicBezTo>
                    <a:cubicBezTo>
                      <a:pt x="43" y="48"/>
                      <a:pt x="46" y="46"/>
                      <a:pt x="48" y="42"/>
                    </a:cubicBezTo>
                    <a:cubicBezTo>
                      <a:pt x="50" y="38"/>
                      <a:pt x="51" y="34"/>
                      <a:pt x="50" y="30"/>
                    </a:cubicBezTo>
                    <a:cubicBezTo>
                      <a:pt x="48" y="26"/>
                      <a:pt x="46" y="22"/>
                      <a:pt x="42" y="20"/>
                    </a:cubicBezTo>
                    <a:cubicBezTo>
                      <a:pt x="38" y="18"/>
                      <a:pt x="34" y="18"/>
                      <a:pt x="30" y="19"/>
                    </a:cubicBezTo>
                    <a:close/>
                    <a:moveTo>
                      <a:pt x="40" y="33"/>
                    </a:moveTo>
                    <a:cubicBezTo>
                      <a:pt x="40" y="31"/>
                      <a:pt x="39" y="30"/>
                      <a:pt x="37" y="29"/>
                    </a:cubicBezTo>
                    <a:cubicBezTo>
                      <a:pt x="36" y="28"/>
                      <a:pt x="34" y="28"/>
                      <a:pt x="33" y="29"/>
                    </a:cubicBezTo>
                    <a:cubicBezTo>
                      <a:pt x="31" y="29"/>
                      <a:pt x="30" y="30"/>
                      <a:pt x="29" y="31"/>
                    </a:cubicBezTo>
                    <a:cubicBezTo>
                      <a:pt x="29" y="33"/>
                      <a:pt x="28" y="34"/>
                      <a:pt x="29" y="36"/>
                    </a:cubicBezTo>
                    <a:cubicBezTo>
                      <a:pt x="29" y="37"/>
                      <a:pt x="30" y="38"/>
                      <a:pt x="32" y="39"/>
                    </a:cubicBezTo>
                    <a:cubicBezTo>
                      <a:pt x="33" y="40"/>
                      <a:pt x="35" y="40"/>
                      <a:pt x="36" y="40"/>
                    </a:cubicBezTo>
                    <a:cubicBezTo>
                      <a:pt x="38" y="39"/>
                      <a:pt x="39" y="38"/>
                      <a:pt x="40" y="37"/>
                    </a:cubicBezTo>
                    <a:cubicBezTo>
                      <a:pt x="40" y="35"/>
                      <a:pt x="40" y="34"/>
                      <a:pt x="4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06" name="Rectangle 62"/>
              <p:cNvSpPr>
                <a:spLocks noChangeArrowheads="1"/>
              </p:cNvSpPr>
              <p:nvPr/>
            </p:nvSpPr>
            <p:spPr bwMode="auto">
              <a:xfrm>
                <a:off x="141" y="3821"/>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0" name="Rectangle 63"/>
              <p:cNvSpPr>
                <a:spLocks noChangeArrowheads="1"/>
              </p:cNvSpPr>
              <p:nvPr/>
            </p:nvSpPr>
            <p:spPr bwMode="auto">
              <a:xfrm>
                <a:off x="192" y="3821"/>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1" name="Rectangle 64"/>
              <p:cNvSpPr>
                <a:spLocks noChangeArrowheads="1"/>
              </p:cNvSpPr>
              <p:nvPr/>
            </p:nvSpPr>
            <p:spPr bwMode="auto">
              <a:xfrm>
                <a:off x="243" y="3821"/>
                <a:ext cx="3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2" name="Rectangle 65"/>
              <p:cNvSpPr>
                <a:spLocks noChangeArrowheads="1"/>
              </p:cNvSpPr>
              <p:nvPr/>
            </p:nvSpPr>
            <p:spPr bwMode="auto">
              <a:xfrm>
                <a:off x="141" y="3872"/>
                <a:ext cx="34"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3" name="Rectangle 66"/>
              <p:cNvSpPr>
                <a:spLocks noChangeArrowheads="1"/>
              </p:cNvSpPr>
              <p:nvPr/>
            </p:nvSpPr>
            <p:spPr bwMode="auto">
              <a:xfrm>
                <a:off x="192" y="3872"/>
                <a:ext cx="34"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4" name="Rectangle 67"/>
              <p:cNvSpPr>
                <a:spLocks noChangeArrowheads="1"/>
              </p:cNvSpPr>
              <p:nvPr/>
            </p:nvSpPr>
            <p:spPr bwMode="auto">
              <a:xfrm>
                <a:off x="243" y="3872"/>
                <a:ext cx="33"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5" name="Rectangle 68"/>
              <p:cNvSpPr>
                <a:spLocks noChangeArrowheads="1"/>
              </p:cNvSpPr>
              <p:nvPr/>
            </p:nvSpPr>
            <p:spPr bwMode="auto">
              <a:xfrm>
                <a:off x="141" y="3924"/>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6" name="Rectangle 69"/>
              <p:cNvSpPr>
                <a:spLocks noChangeArrowheads="1"/>
              </p:cNvSpPr>
              <p:nvPr/>
            </p:nvSpPr>
            <p:spPr bwMode="auto">
              <a:xfrm>
                <a:off x="192" y="3924"/>
                <a:ext cx="3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7" name="Rectangle 70"/>
              <p:cNvSpPr>
                <a:spLocks noChangeArrowheads="1"/>
              </p:cNvSpPr>
              <p:nvPr/>
            </p:nvSpPr>
            <p:spPr bwMode="auto">
              <a:xfrm>
                <a:off x="243" y="3924"/>
                <a:ext cx="3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8" name="Rectangle 72"/>
              <p:cNvSpPr>
                <a:spLocks noChangeArrowheads="1"/>
              </p:cNvSpPr>
              <p:nvPr/>
            </p:nvSpPr>
            <p:spPr bwMode="auto">
              <a:xfrm>
                <a:off x="1575" y="3706"/>
                <a:ext cx="9" cy="37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19" name="Rectangle 73"/>
              <p:cNvSpPr>
                <a:spLocks noChangeArrowheads="1"/>
              </p:cNvSpPr>
              <p:nvPr/>
            </p:nvSpPr>
            <p:spPr bwMode="auto">
              <a:xfrm>
                <a:off x="1575" y="3706"/>
                <a:ext cx="9"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2165" tIns="31083" rIns="62165" bIns="31083" numCol="1" anchor="t" anchorCtr="0" compatLnSpc="1">
                <a:prstTxWarp prst="textNoShape">
                  <a:avLst/>
                </a:prstTxWarp>
              </a:bodyPr>
              <a:lstStyle/>
              <a:p>
                <a:pPr marL="0" marR="0" lvl="0" indent="0"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sp>
          <p:nvSpPr>
            <p:cNvPr id="252" name="Rectangle 251"/>
            <p:cNvSpPr/>
            <p:nvPr/>
          </p:nvSpPr>
          <p:spPr>
            <a:xfrm>
              <a:off x="2713807" y="6721808"/>
              <a:ext cx="7913869" cy="66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4865" tIns="24865" rIns="24865" bIns="24865"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310804"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chemeClr val="lt1"/>
                  </a:solidFill>
                  <a:effectLst/>
                  <a:uLnTx/>
                  <a:uFillTx/>
                  <a:latin typeface="+mj-lt"/>
                  <a:ea typeface="+mn-ea"/>
                  <a:cs typeface="+mn-cs"/>
                </a:rPr>
                <a:t>Admin</a:t>
              </a:r>
            </a:p>
          </p:txBody>
        </p:sp>
      </p:grpSp>
      <p:grpSp>
        <p:nvGrpSpPr>
          <p:cNvPr id="320" name="Group 319"/>
          <p:cNvGrpSpPr/>
          <p:nvPr/>
        </p:nvGrpSpPr>
        <p:grpSpPr>
          <a:xfrm>
            <a:off x="1763" y="495"/>
            <a:ext cx="440538" cy="6993534"/>
            <a:chOff x="0" y="0"/>
            <a:chExt cx="648000" cy="10287000"/>
          </a:xfrm>
        </p:grpSpPr>
        <p:pic>
          <p:nvPicPr>
            <p:cNvPr id="321" name="Picture 320"/>
            <p:cNvPicPr>
              <a:picLocks noChangeAspect="1"/>
            </p:cNvPicPr>
            <p:nvPr/>
          </p:nvPicPr>
          <p:blipFill rotWithShape="1">
            <a:blip r:embed="rId4"/>
            <a:srcRect r="4916"/>
            <a:stretch/>
          </p:blipFill>
          <p:spPr>
            <a:xfrm>
              <a:off x="0" y="0"/>
              <a:ext cx="648000" cy="6948000"/>
            </a:xfrm>
            <a:prstGeom prst="rect">
              <a:avLst/>
            </a:prstGeom>
          </p:spPr>
        </p:pic>
        <p:sp>
          <p:nvSpPr>
            <p:cNvPr id="322" name="Rectangle 321"/>
            <p:cNvSpPr/>
            <p:nvPr/>
          </p:nvSpPr>
          <p:spPr>
            <a:xfrm>
              <a:off x="0" y="6948000"/>
              <a:ext cx="648000" cy="3339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grpSp>
      <p:sp>
        <p:nvSpPr>
          <p:cNvPr id="432" name="Rectangle 431"/>
          <p:cNvSpPr/>
          <p:nvPr/>
        </p:nvSpPr>
        <p:spPr>
          <a:xfrm>
            <a:off x="1119663" y="5025938"/>
            <a:ext cx="489486" cy="97897"/>
          </a:xfrm>
          <a:prstGeom prst="rect">
            <a:avLst/>
          </a:prstGeom>
          <a:solidFill>
            <a:srgbClr val="564D8D"/>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433" name="Rectangle 432"/>
          <p:cNvSpPr/>
          <p:nvPr/>
        </p:nvSpPr>
        <p:spPr>
          <a:xfrm>
            <a:off x="1614101" y="5025938"/>
            <a:ext cx="1272664" cy="97897"/>
          </a:xfrm>
          <a:prstGeom prst="rect">
            <a:avLst/>
          </a:prstGeom>
          <a:solidFill>
            <a:srgbClr val="8176C2"/>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434" name="Rectangle 433"/>
          <p:cNvSpPr/>
          <p:nvPr/>
        </p:nvSpPr>
        <p:spPr>
          <a:xfrm>
            <a:off x="2887025" y="5026173"/>
            <a:ext cx="440538" cy="97897"/>
          </a:xfrm>
          <a:prstGeom prst="rect">
            <a:avLst/>
          </a:prstGeom>
          <a:solidFill>
            <a:srgbClr val="ADADE1"/>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grpSp>
        <p:nvGrpSpPr>
          <p:cNvPr id="220" name="Group 219"/>
          <p:cNvGrpSpPr/>
          <p:nvPr/>
        </p:nvGrpSpPr>
        <p:grpSpPr>
          <a:xfrm>
            <a:off x="2734381" y="3412285"/>
            <a:ext cx="863930" cy="97898"/>
            <a:chOff x="6058985" y="1838505"/>
            <a:chExt cx="1270780" cy="126550"/>
          </a:xfrm>
        </p:grpSpPr>
        <p:sp>
          <p:nvSpPr>
            <p:cNvPr id="221" name="Rounded Rectangle 220"/>
            <p:cNvSpPr/>
            <p:nvPr/>
          </p:nvSpPr>
          <p:spPr bwMode="auto">
            <a:xfrm>
              <a:off x="6058985" y="1838505"/>
              <a:ext cx="1270780" cy="126550"/>
            </a:xfrm>
            <a:prstGeom prst="roundRect">
              <a:avLst/>
            </a:prstGeom>
            <a:gradFill flip="none" rotWithShape="1">
              <a:gsLst>
                <a:gs pos="0">
                  <a:sysClr val="window" lastClr="FFFFFF">
                    <a:lumMod val="75000"/>
                  </a:sysClr>
                </a:gs>
                <a:gs pos="100000">
                  <a:sysClr val="window" lastClr="FFFFFF"/>
                </a:gs>
              </a:gsLst>
              <a:lin ang="16200000" scaled="1"/>
              <a:tileRect/>
            </a:gradFill>
            <a:ln w="6350" cap="flat" cmpd="sng" algn="ctr">
              <a:solidFill>
                <a:sysClr val="window" lastClr="FFFFFF">
                  <a:lumMod val="50000"/>
                </a:sysClr>
              </a:solidFill>
              <a:prstDash val="solid"/>
              <a:round/>
              <a:headEnd type="none" w="med" len="med"/>
              <a:tailEnd type="none" w="med" len="med"/>
            </a:ln>
            <a:effectLst/>
          </p:spPr>
          <p:txBody>
            <a:bodyPr vert="horz" wrap="square" lIns="24475" tIns="31083" rIns="62165" bIns="31083" numCol="1" rtlCol="0" anchor="ctr"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408" b="0" i="0" u="none" strike="noStrike" kern="0" cap="none" spc="0" normalizeH="0" baseline="0" noProof="0">
                  <a:ln>
                    <a:noFill/>
                  </a:ln>
                  <a:solidFill>
                    <a:prstClr val="black">
                      <a:lumMod val="75000"/>
                      <a:lumOff val="25000"/>
                    </a:prstClr>
                  </a:solidFill>
                  <a:effectLst/>
                  <a:uLnTx/>
                  <a:uFillTx/>
                  <a:latin typeface="Arial" pitchFamily="34" charset="0"/>
                  <a:ea typeface="ＭＳ Ｐゴシック" pitchFamily="-96" charset="-128"/>
                  <a:cs typeface="Arial" pitchFamily="34" charset="0"/>
                </a:rPr>
                <a:t>Sort by number of relevant files</a:t>
              </a:r>
            </a:p>
          </p:txBody>
        </p:sp>
        <p:sp>
          <p:nvSpPr>
            <p:cNvPr id="222" name="Isosceles Triangle 221"/>
            <p:cNvSpPr/>
            <p:nvPr/>
          </p:nvSpPr>
          <p:spPr bwMode="auto">
            <a:xfrm rot="10800000">
              <a:off x="7243060" y="1894139"/>
              <a:ext cx="46800" cy="31637"/>
            </a:xfrm>
            <a:prstGeom prst="triangle">
              <a:avLst/>
            </a:prstGeom>
            <a:solidFill>
              <a:sysClr val="windowText" lastClr="000000">
                <a:lumMod val="85000"/>
                <a:lumOff val="15000"/>
              </a:sysClr>
            </a:solidFill>
            <a:ln w="9525" cap="flat" cmpd="sng" algn="ctr">
              <a:noFill/>
              <a:prstDash val="solid"/>
              <a:round/>
              <a:headEnd type="none" w="med" len="med"/>
              <a:tailEnd type="none" w="med" len="med"/>
            </a:ln>
            <a:effectLst/>
          </p:spPr>
          <p:txBody>
            <a:bodyPr vert="horz" wrap="square" lIns="24475" tIns="31083" rIns="62165" bIns="31083" numCol="1" rtlCol="0" anchor="t" anchorCtr="0" compatLnSpc="1">
              <a:prstTxWarp prst="textNoShape">
                <a:avLst/>
              </a:prstTxWarp>
            </a:bodyPr>
            <a:lstStyle/>
            <a:p>
              <a:pPr marL="0" marR="0" lvl="0" indent="0" defTabSz="621581" eaLnBrk="0" fontAlgn="base" latinLnBrk="0" hangingPunct="0">
                <a:lnSpc>
                  <a:spcPct val="100000"/>
                </a:lnSpc>
                <a:spcBef>
                  <a:spcPct val="0"/>
                </a:spcBef>
                <a:spcAft>
                  <a:spcPct val="0"/>
                </a:spcAft>
                <a:buClrTx/>
                <a:buSzTx/>
                <a:buFontTx/>
                <a:buNone/>
                <a:tabLst/>
                <a:defRPr/>
              </a:pPr>
              <a:endParaRPr kumimoji="0" lang="en-US" sz="1088" b="1" i="0" u="none" strike="noStrike" kern="0" cap="none" spc="0" normalizeH="0" baseline="0" noProof="0">
                <a:ln>
                  <a:noFill/>
                </a:ln>
                <a:solidFill>
                  <a:prstClr val="black"/>
                </a:solidFill>
                <a:effectLst/>
                <a:uLnTx/>
                <a:uFillTx/>
                <a:latin typeface="Arial" charset="0"/>
                <a:ea typeface="ＭＳ Ｐゴシック" pitchFamily="-96" charset="-128"/>
              </a:endParaRPr>
            </a:p>
          </p:txBody>
        </p:sp>
      </p:grpSp>
      <p:pic>
        <p:nvPicPr>
          <p:cNvPr id="223" name="Picture 2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553" y="3415344"/>
            <a:ext cx="97897" cy="97897"/>
          </a:xfrm>
          <a:prstGeom prst="rect">
            <a:avLst/>
          </a:prstGeom>
        </p:spPr>
      </p:pic>
      <p:graphicFrame>
        <p:nvGraphicFramePr>
          <p:cNvPr id="224" name="Table 223"/>
          <p:cNvGraphicFramePr>
            <a:graphicFrameLocks noGrp="1"/>
          </p:cNvGraphicFramePr>
          <p:nvPr>
            <p:extLst/>
          </p:nvPr>
        </p:nvGraphicFramePr>
        <p:xfrm>
          <a:off x="1126700" y="2319313"/>
          <a:ext cx="5335399" cy="1957944"/>
        </p:xfrm>
        <a:graphic>
          <a:graphicData uri="http://schemas.openxmlformats.org/drawingml/2006/table">
            <a:tbl>
              <a:tblPr firstRow="1" bandRow="1"/>
              <a:tblGrid>
                <a:gridCol w="5335399">
                  <a:extLst>
                    <a:ext uri="{9D8B030D-6E8A-4147-A177-3AD203B41FA5}">
                      <a16:colId xmlns:a16="http://schemas.microsoft.com/office/drawing/2014/main" val="20000"/>
                    </a:ext>
                  </a:extLst>
                </a:gridCol>
              </a:tblGrid>
              <a:tr h="244743">
                <a:tc>
                  <a:txBody>
                    <a:bodyPr/>
                    <a:lstStyle/>
                    <a:p>
                      <a:r>
                        <a:rPr lang="en-US" sz="900" b="0" dirty="0">
                          <a:solidFill>
                            <a:schemeClr val="tx1">
                              <a:lumMod val="75000"/>
                              <a:lumOff val="25000"/>
                            </a:schemeClr>
                          </a:solidFill>
                          <a:latin typeface="Segoe UI" panose="020B0502040204020203" pitchFamily="34" charset="0"/>
                          <a:cs typeface="Segoe UI" panose="020B0502040204020203" pitchFamily="34" charset="0"/>
                        </a:rPr>
                        <a:t>Michael </a:t>
                      </a:r>
                      <a:r>
                        <a:rPr lang="en-US" sz="900" b="0" dirty="0" err="1">
                          <a:solidFill>
                            <a:schemeClr val="tx1">
                              <a:lumMod val="75000"/>
                              <a:lumOff val="25000"/>
                            </a:schemeClr>
                          </a:solidFill>
                          <a:latin typeface="Segoe UI" panose="020B0502040204020203" pitchFamily="34" charset="0"/>
                          <a:cs typeface="Segoe UI" panose="020B0502040204020203" pitchFamily="34" charset="0"/>
                        </a:rPr>
                        <a:t>Kopper</a:t>
                      </a:r>
                      <a:endParaRPr lang="en-US" sz="900" b="0" dirty="0">
                        <a:solidFill>
                          <a:schemeClr val="tx1">
                            <a:lumMod val="75000"/>
                            <a:lumOff val="25000"/>
                          </a:schemeClr>
                        </a:solidFill>
                        <a:latin typeface="Segoe UI" panose="020B0502040204020203" pitchFamily="34" charset="0"/>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lumMod val="75000"/>
                              <a:lumOff val="25000"/>
                            </a:schemeClr>
                          </a:solidFill>
                          <a:latin typeface="Segoe UI" panose="020B0502040204020203" pitchFamily="34" charset="0"/>
                          <a:cs typeface="Segoe UI" panose="020B0502040204020203" pitchFamily="34" charset="0"/>
                        </a:rPr>
                        <a:t>Kenneth Lay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lumMod val="75000"/>
                              <a:lumOff val="25000"/>
                            </a:schemeClr>
                          </a:solidFill>
                          <a:latin typeface="Segoe UI" panose="020B0502040204020203" pitchFamily="34" charset="0"/>
                          <a:cs typeface="Segoe UI" panose="020B0502040204020203" pitchFamily="34" charset="0"/>
                        </a:rPr>
                        <a:t>Jeffrey Skilling</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lumMod val="75000"/>
                              <a:lumOff val="25000"/>
                            </a:schemeClr>
                          </a:solidFill>
                          <a:latin typeface="Segoe UI" panose="020B0502040204020203" pitchFamily="34" charset="0"/>
                          <a:cs typeface="Segoe UI" panose="020B0502040204020203" pitchFamily="34" charset="0"/>
                        </a:rPr>
                        <a:t>Andrew </a:t>
                      </a:r>
                      <a:r>
                        <a:rPr lang="en-US" sz="900" b="0" dirty="0" err="1">
                          <a:solidFill>
                            <a:schemeClr val="tx1">
                              <a:lumMod val="75000"/>
                              <a:lumOff val="25000"/>
                            </a:schemeClr>
                          </a:solidFill>
                          <a:latin typeface="Segoe UI" panose="020B0502040204020203" pitchFamily="34" charset="0"/>
                          <a:cs typeface="Segoe UI" panose="020B0502040204020203" pitchFamily="34" charset="0"/>
                        </a:rPr>
                        <a:t>Fastow</a:t>
                      </a:r>
                      <a:endParaRPr lang="en-US" sz="900" b="0" dirty="0">
                        <a:solidFill>
                          <a:schemeClr val="tx1">
                            <a:lumMod val="75000"/>
                            <a:lumOff val="25000"/>
                          </a:schemeClr>
                        </a:solidFill>
                        <a:latin typeface="Segoe UI" panose="020B0502040204020203" pitchFamily="34" charset="0"/>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lumMod val="75000"/>
                              <a:lumOff val="25000"/>
                            </a:schemeClr>
                          </a:solidFill>
                          <a:latin typeface="Segoe UI" panose="020B0502040204020203" pitchFamily="34" charset="0"/>
                          <a:cs typeface="Segoe UI" panose="020B0502040204020203" pitchFamily="34" charset="0"/>
                        </a:rPr>
                        <a:t>Rebecca Mark </a:t>
                      </a:r>
                      <a:r>
                        <a:rPr lang="en-US" sz="900" b="0" dirty="0" err="1">
                          <a:solidFill>
                            <a:schemeClr val="tx1">
                              <a:lumMod val="75000"/>
                              <a:lumOff val="25000"/>
                            </a:schemeClr>
                          </a:solidFill>
                          <a:latin typeface="Segoe UI" panose="020B0502040204020203" pitchFamily="34" charset="0"/>
                          <a:cs typeface="Segoe UI" panose="020B0502040204020203" pitchFamily="34" charset="0"/>
                        </a:rPr>
                        <a:t>Jusbasche</a:t>
                      </a:r>
                      <a:endParaRPr lang="en-US" sz="900" b="0" dirty="0">
                        <a:solidFill>
                          <a:schemeClr val="tx1">
                            <a:lumMod val="75000"/>
                            <a:lumOff val="25000"/>
                          </a:schemeClr>
                        </a:solidFill>
                        <a:latin typeface="Segoe UI" panose="020B0502040204020203" pitchFamily="34" charset="0"/>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lumMod val="75000"/>
                              <a:lumOff val="25000"/>
                            </a:schemeClr>
                          </a:solidFill>
                          <a:latin typeface="Segoe UI" panose="020B0502040204020203" pitchFamily="34" charset="0"/>
                          <a:cs typeface="Segoe UI" panose="020B0502040204020203" pitchFamily="34" charset="0"/>
                        </a:rPr>
                        <a:t>Robert </a:t>
                      </a:r>
                      <a:r>
                        <a:rPr lang="en-US" sz="900" b="0" dirty="0" err="1">
                          <a:solidFill>
                            <a:schemeClr val="tx1">
                              <a:lumMod val="75000"/>
                              <a:lumOff val="25000"/>
                            </a:schemeClr>
                          </a:solidFill>
                          <a:latin typeface="Segoe UI" panose="020B0502040204020203" pitchFamily="34" charset="0"/>
                          <a:cs typeface="Segoe UI" panose="020B0502040204020203" pitchFamily="34" charset="0"/>
                        </a:rPr>
                        <a:t>Jaedicke</a:t>
                      </a:r>
                      <a:endParaRPr lang="en-US" sz="900" b="0" dirty="0">
                        <a:solidFill>
                          <a:schemeClr val="tx1">
                            <a:lumMod val="75000"/>
                            <a:lumOff val="25000"/>
                          </a:schemeClr>
                        </a:solidFill>
                        <a:latin typeface="Segoe UI" panose="020B0502040204020203" pitchFamily="34" charset="0"/>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244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lumMod val="75000"/>
                              <a:lumOff val="25000"/>
                            </a:schemeClr>
                          </a:solidFill>
                          <a:latin typeface="Segoe UI" panose="020B0502040204020203" pitchFamily="34" charset="0"/>
                          <a:cs typeface="Segoe UI" panose="020B0502040204020203" pitchFamily="34" charset="0"/>
                        </a:rPr>
                        <a:t>John Mendelsohn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44743">
                <a:tc>
                  <a:txBody>
                    <a:bodyPr/>
                    <a:lstStyle/>
                    <a:p>
                      <a:r>
                        <a:rPr lang="en-US" sz="900" b="0" dirty="0">
                          <a:solidFill>
                            <a:schemeClr val="tx1">
                              <a:lumMod val="75000"/>
                              <a:lumOff val="25000"/>
                            </a:schemeClr>
                          </a:solidFill>
                          <a:latin typeface="Segoe UI" panose="020B0502040204020203" pitchFamily="34" charset="0"/>
                          <a:cs typeface="Segoe UI" panose="020B0502040204020203" pitchFamily="34" charset="0"/>
                        </a:rPr>
                        <a:t>Wendy Gramm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bl>
          </a:graphicData>
        </a:graphic>
      </p:graphicFrame>
      <p:sp>
        <p:nvSpPr>
          <p:cNvPr id="190" name="Rectangle 189"/>
          <p:cNvSpPr/>
          <p:nvPr/>
        </p:nvSpPr>
        <p:spPr>
          <a:xfrm>
            <a:off x="1121393" y="5680938"/>
            <a:ext cx="685281" cy="97897"/>
          </a:xfrm>
          <a:prstGeom prst="rect">
            <a:avLst/>
          </a:prstGeom>
          <a:solidFill>
            <a:srgbClr val="7C1822"/>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191" name="Rectangle 190"/>
          <p:cNvSpPr/>
          <p:nvPr/>
        </p:nvSpPr>
        <p:spPr>
          <a:xfrm>
            <a:off x="1793692" y="5680938"/>
            <a:ext cx="1223716" cy="97897"/>
          </a:xfrm>
          <a:prstGeom prst="rect">
            <a:avLst/>
          </a:prstGeom>
          <a:solidFill>
            <a:srgbClr val="B62F3D"/>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192" name="Rectangle 191"/>
          <p:cNvSpPr/>
          <p:nvPr/>
        </p:nvSpPr>
        <p:spPr>
          <a:xfrm>
            <a:off x="2904296" y="5680938"/>
            <a:ext cx="440538" cy="97897"/>
          </a:xfrm>
          <a:prstGeom prst="rect">
            <a:avLst/>
          </a:prstGeom>
          <a:solidFill>
            <a:srgbClr val="DF3C4F"/>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193" name="Rectangle 192"/>
          <p:cNvSpPr/>
          <p:nvPr/>
        </p:nvSpPr>
        <p:spPr>
          <a:xfrm>
            <a:off x="3249657" y="5680938"/>
            <a:ext cx="3181659" cy="97897"/>
          </a:xfrm>
          <a:prstGeom prst="rect">
            <a:avLst/>
          </a:prstGeom>
          <a:solidFill>
            <a:srgbClr val="FD6F7F"/>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194" name="Rectangle 193"/>
          <p:cNvSpPr/>
          <p:nvPr/>
        </p:nvSpPr>
        <p:spPr>
          <a:xfrm>
            <a:off x="1122881" y="5197716"/>
            <a:ext cx="97897" cy="97897"/>
          </a:xfrm>
          <a:prstGeom prst="rect">
            <a:avLst/>
          </a:prstGeom>
          <a:solidFill>
            <a:srgbClr val="564D8D"/>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02" name="Rectangle 201"/>
          <p:cNvSpPr/>
          <p:nvPr/>
        </p:nvSpPr>
        <p:spPr>
          <a:xfrm>
            <a:off x="2453723" y="5189934"/>
            <a:ext cx="97897" cy="97897"/>
          </a:xfrm>
          <a:prstGeom prst="rect">
            <a:avLst/>
          </a:prstGeom>
          <a:solidFill>
            <a:srgbClr val="8176C2"/>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03" name="Rectangle 202"/>
          <p:cNvSpPr/>
          <p:nvPr/>
        </p:nvSpPr>
        <p:spPr>
          <a:xfrm>
            <a:off x="4570709" y="5197101"/>
            <a:ext cx="97897" cy="97897"/>
          </a:xfrm>
          <a:prstGeom prst="rect">
            <a:avLst/>
          </a:prstGeom>
          <a:solidFill>
            <a:srgbClr val="ADADE1"/>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04" name="Rectangle 203"/>
          <p:cNvSpPr/>
          <p:nvPr/>
        </p:nvSpPr>
        <p:spPr>
          <a:xfrm>
            <a:off x="1063367" y="4781082"/>
            <a:ext cx="5217125" cy="232943"/>
          </a:xfrm>
          <a:prstGeom prst="rect">
            <a:avLst/>
          </a:prstGeom>
        </p:spPr>
        <p:txBody>
          <a:bodyPr wrap="squar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Documents: 28,187 (24.1% of results)</a:t>
            </a:r>
          </a:p>
        </p:txBody>
      </p:sp>
      <p:sp>
        <p:nvSpPr>
          <p:cNvPr id="205" name="Rectangle 204"/>
          <p:cNvSpPr/>
          <p:nvPr/>
        </p:nvSpPr>
        <p:spPr>
          <a:xfrm>
            <a:off x="1194707" y="5159433"/>
            <a:ext cx="1352401" cy="211558"/>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748"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Pivots: 6.8k (24.1% of docs)</a:t>
            </a:r>
          </a:p>
        </p:txBody>
      </p:sp>
      <p:sp>
        <p:nvSpPr>
          <p:cNvPr id="206" name="Rectangle 205"/>
          <p:cNvSpPr/>
          <p:nvPr/>
        </p:nvSpPr>
        <p:spPr>
          <a:xfrm>
            <a:off x="2514061" y="5151943"/>
            <a:ext cx="2146969" cy="211558"/>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748"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Unique near-duplicates: 13.6k (48.5% of docs)</a:t>
            </a:r>
          </a:p>
        </p:txBody>
      </p:sp>
      <p:sp>
        <p:nvSpPr>
          <p:cNvPr id="207" name="Rectangle 206"/>
          <p:cNvSpPr/>
          <p:nvPr/>
        </p:nvSpPr>
        <p:spPr>
          <a:xfrm>
            <a:off x="4641410" y="5151396"/>
            <a:ext cx="1777479" cy="211558"/>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748"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Exact duplicates: 7.7k (27.4% of docs)</a:t>
            </a:r>
          </a:p>
        </p:txBody>
      </p:sp>
      <p:sp>
        <p:nvSpPr>
          <p:cNvPr id="212" name="Rectangle 211"/>
          <p:cNvSpPr/>
          <p:nvPr/>
        </p:nvSpPr>
        <p:spPr>
          <a:xfrm>
            <a:off x="1061025" y="5429249"/>
            <a:ext cx="5217125" cy="232943"/>
          </a:xfrm>
          <a:prstGeom prst="rect">
            <a:avLst/>
          </a:prstGeom>
        </p:spPr>
        <p:txBody>
          <a:bodyPr wrap="squar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Emails: 56,724 (48.5% of results)</a:t>
            </a:r>
          </a:p>
        </p:txBody>
      </p:sp>
      <p:sp>
        <p:nvSpPr>
          <p:cNvPr id="213" name="Rectangle 212"/>
          <p:cNvSpPr/>
          <p:nvPr/>
        </p:nvSpPr>
        <p:spPr>
          <a:xfrm>
            <a:off x="1122881" y="5864283"/>
            <a:ext cx="97897" cy="97897"/>
          </a:xfrm>
          <a:prstGeom prst="rect">
            <a:avLst/>
          </a:prstGeom>
          <a:solidFill>
            <a:srgbClr val="7C1822"/>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14" name="Rectangle 213"/>
          <p:cNvSpPr/>
          <p:nvPr/>
        </p:nvSpPr>
        <p:spPr>
          <a:xfrm>
            <a:off x="2565850" y="5879330"/>
            <a:ext cx="97897" cy="97897"/>
          </a:xfrm>
          <a:prstGeom prst="rect">
            <a:avLst/>
          </a:prstGeom>
          <a:solidFill>
            <a:srgbClr val="B62F3D"/>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15" name="Rectangle 214"/>
          <p:cNvSpPr/>
          <p:nvPr/>
        </p:nvSpPr>
        <p:spPr>
          <a:xfrm>
            <a:off x="4359666" y="5898788"/>
            <a:ext cx="97897" cy="97897"/>
          </a:xfrm>
          <a:prstGeom prst="rect">
            <a:avLst/>
          </a:prstGeom>
          <a:solidFill>
            <a:srgbClr val="DF3C4F"/>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16" name="Rectangle 215"/>
          <p:cNvSpPr/>
          <p:nvPr/>
        </p:nvSpPr>
        <p:spPr>
          <a:xfrm>
            <a:off x="1122268" y="6059203"/>
            <a:ext cx="97897" cy="97897"/>
          </a:xfrm>
          <a:prstGeom prst="rect">
            <a:avLst/>
          </a:prstGeom>
          <a:solidFill>
            <a:srgbClr val="FD6F7F"/>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17" name="Rectangle 216"/>
          <p:cNvSpPr/>
          <p:nvPr/>
        </p:nvSpPr>
        <p:spPr>
          <a:xfrm>
            <a:off x="1198491" y="5826889"/>
            <a:ext cx="1460305" cy="211558"/>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748"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Inclusive: 7k (12.3% of emails)</a:t>
            </a:r>
          </a:p>
        </p:txBody>
      </p:sp>
      <p:sp>
        <p:nvSpPr>
          <p:cNvPr id="218" name="Rectangle 217"/>
          <p:cNvSpPr/>
          <p:nvPr/>
        </p:nvSpPr>
        <p:spPr>
          <a:xfrm>
            <a:off x="2638847" y="5836645"/>
            <a:ext cx="1819987" cy="211558"/>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748"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Inclusive minus: 8.2k (14.5% of emails)</a:t>
            </a:r>
          </a:p>
        </p:txBody>
      </p:sp>
      <p:sp>
        <p:nvSpPr>
          <p:cNvPr id="208" name="Rectangle 207"/>
          <p:cNvSpPr/>
          <p:nvPr/>
        </p:nvSpPr>
        <p:spPr>
          <a:xfrm>
            <a:off x="1121308" y="6501829"/>
            <a:ext cx="685281" cy="97897"/>
          </a:xfrm>
          <a:prstGeom prst="rect">
            <a:avLst/>
          </a:prstGeom>
          <a:solidFill>
            <a:srgbClr val="009F9A"/>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09" name="Rectangle 208"/>
          <p:cNvSpPr/>
          <p:nvPr/>
        </p:nvSpPr>
        <p:spPr>
          <a:xfrm>
            <a:off x="1793607" y="6501829"/>
            <a:ext cx="1223716" cy="97897"/>
          </a:xfrm>
          <a:prstGeom prst="rect">
            <a:avLst/>
          </a:prstGeom>
          <a:solidFill>
            <a:srgbClr val="00C3BC"/>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10" name="Rectangle 209"/>
          <p:cNvSpPr/>
          <p:nvPr/>
        </p:nvSpPr>
        <p:spPr>
          <a:xfrm>
            <a:off x="1060939" y="6250467"/>
            <a:ext cx="5217125" cy="232943"/>
          </a:xfrm>
          <a:prstGeom prst="rect">
            <a:avLst/>
          </a:prstGeom>
        </p:spPr>
        <p:txBody>
          <a:bodyPr wrap="squar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Attachments: 32,046 (27.4% of results)</a:t>
            </a:r>
          </a:p>
        </p:txBody>
      </p:sp>
      <p:sp>
        <p:nvSpPr>
          <p:cNvPr id="211" name="Rectangle 210"/>
          <p:cNvSpPr/>
          <p:nvPr/>
        </p:nvSpPr>
        <p:spPr>
          <a:xfrm>
            <a:off x="4431054" y="5849509"/>
            <a:ext cx="1715353" cy="211558"/>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748"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Inclusive copy: 3.5k (6.2% of emails)</a:t>
            </a:r>
          </a:p>
        </p:txBody>
      </p:sp>
      <p:sp>
        <p:nvSpPr>
          <p:cNvPr id="219" name="Rectangle 218"/>
          <p:cNvSpPr/>
          <p:nvPr/>
        </p:nvSpPr>
        <p:spPr>
          <a:xfrm>
            <a:off x="1199024" y="6012425"/>
            <a:ext cx="1412894" cy="211558"/>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748"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The rest: 38k (67% of emails)</a:t>
            </a:r>
          </a:p>
        </p:txBody>
      </p:sp>
      <p:sp>
        <p:nvSpPr>
          <p:cNvPr id="257" name="Rectangle 256"/>
          <p:cNvSpPr/>
          <p:nvPr/>
        </p:nvSpPr>
        <p:spPr>
          <a:xfrm>
            <a:off x="1122806" y="6664162"/>
            <a:ext cx="97897" cy="97897"/>
          </a:xfrm>
          <a:prstGeom prst="rect">
            <a:avLst/>
          </a:prstGeom>
          <a:solidFill>
            <a:srgbClr val="009F9A"/>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58" name="Rectangle 257"/>
          <p:cNvSpPr/>
          <p:nvPr/>
        </p:nvSpPr>
        <p:spPr>
          <a:xfrm>
            <a:off x="3541416" y="6670574"/>
            <a:ext cx="97897" cy="97897"/>
          </a:xfrm>
          <a:prstGeom prst="rect">
            <a:avLst/>
          </a:prstGeom>
          <a:solidFill>
            <a:srgbClr val="00C3BC"/>
          </a:solidFill>
          <a:ln w="12700" cap="flat" cmpd="sng" algn="ctr">
            <a:noFill/>
            <a:prstDash val="solid"/>
          </a:ln>
          <a:effectLst/>
        </p:spPr>
        <p:txBody>
          <a:bodyPr rtlCol="1"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he-IL" sz="1632" b="0" i="0" u="none" strike="noStrike" kern="0" cap="none" spc="0" normalizeH="0" baseline="0" noProof="0">
              <a:ln>
                <a:noFill/>
              </a:ln>
              <a:solidFill>
                <a:prstClr val="white"/>
              </a:solidFill>
              <a:effectLst/>
              <a:uLnTx/>
              <a:uFillTx/>
              <a:latin typeface="Arial"/>
              <a:cs typeface="Arial" panose="020B0604020202020204" pitchFamily="34" charset="0"/>
            </a:endParaRPr>
          </a:p>
        </p:txBody>
      </p:sp>
      <p:sp>
        <p:nvSpPr>
          <p:cNvPr id="259" name="Rectangle 258"/>
          <p:cNvSpPr/>
          <p:nvPr/>
        </p:nvSpPr>
        <p:spPr>
          <a:xfrm>
            <a:off x="1198415" y="6626768"/>
            <a:ext cx="2472319" cy="211558"/>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748"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Unique (email set level): 23.7k (12.3% of attachments)</a:t>
            </a:r>
          </a:p>
        </p:txBody>
      </p:sp>
      <p:sp>
        <p:nvSpPr>
          <p:cNvPr id="260" name="Rectangle 259"/>
          <p:cNvSpPr/>
          <p:nvPr/>
        </p:nvSpPr>
        <p:spPr>
          <a:xfrm>
            <a:off x="3614411" y="6627889"/>
            <a:ext cx="1612353" cy="211558"/>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748"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Duplicates: 8.3k (25.9% of emails)</a:t>
            </a:r>
          </a:p>
        </p:txBody>
      </p:sp>
      <p:grpSp>
        <p:nvGrpSpPr>
          <p:cNvPr id="267" name="Group 266"/>
          <p:cNvGrpSpPr/>
          <p:nvPr/>
        </p:nvGrpSpPr>
        <p:grpSpPr>
          <a:xfrm>
            <a:off x="10271078" y="4491013"/>
            <a:ext cx="1776236" cy="195795"/>
            <a:chOff x="7997825" y="7205529"/>
            <a:chExt cx="2612719" cy="288000"/>
          </a:xfrm>
        </p:grpSpPr>
        <p:sp>
          <p:nvSpPr>
            <p:cNvPr id="305" name="Rectangle 304"/>
            <p:cNvSpPr/>
            <p:nvPr/>
          </p:nvSpPr>
          <p:spPr>
            <a:xfrm>
              <a:off x="8871053" y="7205529"/>
              <a:ext cx="864000" cy="288000"/>
            </a:xfrm>
            <a:prstGeom prst="rect">
              <a:avLst/>
            </a:prstGeom>
            <a:solidFill>
              <a:srgbClr val="114677"/>
            </a:solidFill>
            <a:ln>
              <a:solidFill>
                <a:srgbClr val="11467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Month</a:t>
              </a:r>
            </a:p>
          </p:txBody>
        </p:sp>
        <p:sp>
          <p:nvSpPr>
            <p:cNvPr id="307" name="Rectangle 306"/>
            <p:cNvSpPr/>
            <p:nvPr/>
          </p:nvSpPr>
          <p:spPr>
            <a:xfrm>
              <a:off x="9746544" y="7205529"/>
              <a:ext cx="864000" cy="288000"/>
            </a:xfrm>
            <a:prstGeom prst="rect">
              <a:avLst/>
            </a:prstGeom>
            <a:no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737373"/>
                  </a:solidFill>
                  <a:effectLst/>
                  <a:uLnTx/>
                  <a:uFillTx/>
                  <a:latin typeface="Segoe UI" panose="020B0502040204020203" pitchFamily="34" charset="0"/>
                  <a:cs typeface="Segoe UI" panose="020B0502040204020203" pitchFamily="34" charset="0"/>
                </a:rPr>
                <a:t>Year</a:t>
              </a:r>
            </a:p>
          </p:txBody>
        </p:sp>
        <p:sp>
          <p:nvSpPr>
            <p:cNvPr id="308" name="Rectangle 307"/>
            <p:cNvSpPr/>
            <p:nvPr/>
          </p:nvSpPr>
          <p:spPr>
            <a:xfrm>
              <a:off x="7997825" y="7205529"/>
              <a:ext cx="864000" cy="288000"/>
            </a:xfrm>
            <a:prstGeom prst="rect">
              <a:avLst/>
            </a:prstGeom>
            <a:no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737373"/>
                  </a:solidFill>
                  <a:effectLst/>
                  <a:uLnTx/>
                  <a:uFillTx/>
                  <a:latin typeface="Segoe UI" panose="020B0502040204020203" pitchFamily="34" charset="0"/>
                  <a:cs typeface="Segoe UI" panose="020B0502040204020203" pitchFamily="34" charset="0"/>
                </a:rPr>
                <a:t>Week</a:t>
              </a:r>
            </a:p>
          </p:txBody>
        </p:sp>
      </p:grpSp>
      <p:sp>
        <p:nvSpPr>
          <p:cNvPr id="309" name="TextBox 308"/>
          <p:cNvSpPr txBox="1"/>
          <p:nvPr/>
        </p:nvSpPr>
        <p:spPr>
          <a:xfrm>
            <a:off x="9606126" y="4498356"/>
            <a:ext cx="821430" cy="232943"/>
          </a:xfrm>
          <a:prstGeom prst="rect">
            <a:avLst/>
          </a:prstGeom>
          <a:noFill/>
        </p:spPr>
        <p:txBody>
          <a:bodyPr wrap="square" rtlCol="1">
            <a:spAutoFit/>
          </a:bodyPr>
          <a:lstStyle/>
          <a:p>
            <a:pPr marL="0" marR="0" lvl="0" indent="0" defTabSz="621581" eaLnBrk="1" fontAlgn="auto" latinLnBrk="0" hangingPunct="1">
              <a:lnSpc>
                <a:spcPct val="100000"/>
              </a:lnSpc>
              <a:spcBef>
                <a:spcPts val="0"/>
              </a:spcBef>
              <a:spcAft>
                <a:spcPts val="0"/>
              </a:spcAft>
              <a:buClrTx/>
              <a:buSzTx/>
              <a:buFontTx/>
              <a:buNone/>
              <a:tabLst>
                <a:tab pos="941006" algn="l"/>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Resolution</a:t>
            </a:r>
            <a:endParaRPr kumimoji="0" lang="he-IL"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endParaRPr>
          </a:p>
        </p:txBody>
      </p:sp>
      <p:grpSp>
        <p:nvGrpSpPr>
          <p:cNvPr id="352" name="Group 351"/>
          <p:cNvGrpSpPr/>
          <p:nvPr/>
        </p:nvGrpSpPr>
        <p:grpSpPr>
          <a:xfrm>
            <a:off x="4995443" y="2386463"/>
            <a:ext cx="1468459" cy="116053"/>
            <a:chOff x="7837116" y="2927727"/>
            <a:chExt cx="3170764" cy="170706"/>
          </a:xfrm>
        </p:grpSpPr>
        <p:sp>
          <p:nvSpPr>
            <p:cNvPr id="353" name="Rectangle 352"/>
            <p:cNvSpPr/>
            <p:nvPr/>
          </p:nvSpPr>
          <p:spPr>
            <a:xfrm>
              <a:off x="10675056" y="2927728"/>
              <a:ext cx="332824"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54" name="Rectangle 353"/>
            <p:cNvSpPr/>
            <p:nvPr/>
          </p:nvSpPr>
          <p:spPr>
            <a:xfrm>
              <a:off x="10456154" y="2927727"/>
              <a:ext cx="242086"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55" name="Rectangle 354"/>
            <p:cNvSpPr/>
            <p:nvPr/>
          </p:nvSpPr>
          <p:spPr>
            <a:xfrm>
              <a:off x="7837116" y="2927728"/>
              <a:ext cx="2619038"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356" name="Group 355"/>
          <p:cNvGrpSpPr/>
          <p:nvPr/>
        </p:nvGrpSpPr>
        <p:grpSpPr>
          <a:xfrm>
            <a:off x="4995443" y="2629358"/>
            <a:ext cx="1468459" cy="116053"/>
            <a:chOff x="7837117" y="2927727"/>
            <a:chExt cx="3170763" cy="170706"/>
          </a:xfrm>
        </p:grpSpPr>
        <p:sp>
          <p:nvSpPr>
            <p:cNvPr id="357" name="Rectangle 356"/>
            <p:cNvSpPr/>
            <p:nvPr/>
          </p:nvSpPr>
          <p:spPr>
            <a:xfrm>
              <a:off x="10516470" y="2927728"/>
              <a:ext cx="491410"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58" name="Rectangle 357"/>
            <p:cNvSpPr/>
            <p:nvPr/>
          </p:nvSpPr>
          <p:spPr>
            <a:xfrm>
              <a:off x="10395690" y="2927727"/>
              <a:ext cx="152441"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59" name="Rectangle 358"/>
            <p:cNvSpPr/>
            <p:nvPr/>
          </p:nvSpPr>
          <p:spPr>
            <a:xfrm>
              <a:off x="7837117" y="2927728"/>
              <a:ext cx="2561055"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360" name="Group 359"/>
          <p:cNvGrpSpPr/>
          <p:nvPr/>
        </p:nvGrpSpPr>
        <p:grpSpPr>
          <a:xfrm>
            <a:off x="4995439" y="2873850"/>
            <a:ext cx="1468459" cy="116053"/>
            <a:chOff x="7837117" y="2927727"/>
            <a:chExt cx="3170764" cy="170706"/>
          </a:xfrm>
        </p:grpSpPr>
        <p:sp>
          <p:nvSpPr>
            <p:cNvPr id="361" name="Rectangle 360"/>
            <p:cNvSpPr/>
            <p:nvPr/>
          </p:nvSpPr>
          <p:spPr>
            <a:xfrm>
              <a:off x="10367596" y="2927728"/>
              <a:ext cx="640285"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62" name="Rectangle 361"/>
            <p:cNvSpPr/>
            <p:nvPr/>
          </p:nvSpPr>
          <p:spPr>
            <a:xfrm>
              <a:off x="10246669" y="2927727"/>
              <a:ext cx="120926"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63" name="Rectangle 362"/>
            <p:cNvSpPr/>
            <p:nvPr/>
          </p:nvSpPr>
          <p:spPr>
            <a:xfrm>
              <a:off x="7837117" y="2927728"/>
              <a:ext cx="2449136"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364" name="Group 363"/>
          <p:cNvGrpSpPr/>
          <p:nvPr/>
        </p:nvGrpSpPr>
        <p:grpSpPr>
          <a:xfrm>
            <a:off x="4995439" y="3120935"/>
            <a:ext cx="1468459" cy="116053"/>
            <a:chOff x="7837118" y="2927727"/>
            <a:chExt cx="3170762" cy="170706"/>
          </a:xfrm>
        </p:grpSpPr>
        <p:sp>
          <p:nvSpPr>
            <p:cNvPr id="365" name="Rectangle 364"/>
            <p:cNvSpPr/>
            <p:nvPr/>
          </p:nvSpPr>
          <p:spPr>
            <a:xfrm>
              <a:off x="10516470" y="2927728"/>
              <a:ext cx="491410"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66" name="Rectangle 365"/>
            <p:cNvSpPr/>
            <p:nvPr/>
          </p:nvSpPr>
          <p:spPr>
            <a:xfrm>
              <a:off x="10057721" y="2927727"/>
              <a:ext cx="736899"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67" name="Rectangle 366"/>
            <p:cNvSpPr/>
            <p:nvPr/>
          </p:nvSpPr>
          <p:spPr>
            <a:xfrm>
              <a:off x="7837118" y="2927728"/>
              <a:ext cx="2248975"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368" name="Group 367"/>
          <p:cNvGrpSpPr/>
          <p:nvPr/>
        </p:nvGrpSpPr>
        <p:grpSpPr>
          <a:xfrm>
            <a:off x="4996090" y="3367004"/>
            <a:ext cx="1468459" cy="116053"/>
            <a:chOff x="7837117" y="2927727"/>
            <a:chExt cx="3170763" cy="170706"/>
          </a:xfrm>
        </p:grpSpPr>
        <p:sp>
          <p:nvSpPr>
            <p:cNvPr id="369" name="Rectangle 368"/>
            <p:cNvSpPr/>
            <p:nvPr/>
          </p:nvSpPr>
          <p:spPr>
            <a:xfrm>
              <a:off x="10084950" y="2927728"/>
              <a:ext cx="922930"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70" name="Rectangle 369"/>
            <p:cNvSpPr/>
            <p:nvPr/>
          </p:nvSpPr>
          <p:spPr>
            <a:xfrm>
              <a:off x="9867630" y="2927727"/>
              <a:ext cx="258853"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71" name="Rectangle 370"/>
            <p:cNvSpPr/>
            <p:nvPr/>
          </p:nvSpPr>
          <p:spPr>
            <a:xfrm>
              <a:off x="7837117" y="2927728"/>
              <a:ext cx="2030512"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372" name="Group 371"/>
          <p:cNvGrpSpPr/>
          <p:nvPr/>
        </p:nvGrpSpPr>
        <p:grpSpPr>
          <a:xfrm>
            <a:off x="4996091" y="3602280"/>
            <a:ext cx="1468459" cy="116053"/>
            <a:chOff x="7837118" y="2927727"/>
            <a:chExt cx="3170764" cy="170706"/>
          </a:xfrm>
        </p:grpSpPr>
        <p:sp>
          <p:nvSpPr>
            <p:cNvPr id="373" name="Rectangle 372"/>
            <p:cNvSpPr/>
            <p:nvPr/>
          </p:nvSpPr>
          <p:spPr>
            <a:xfrm>
              <a:off x="9641919" y="2927728"/>
              <a:ext cx="1365963"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74" name="Rectangle 373"/>
            <p:cNvSpPr/>
            <p:nvPr/>
          </p:nvSpPr>
          <p:spPr>
            <a:xfrm>
              <a:off x="9452692" y="2927727"/>
              <a:ext cx="189226"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75" name="Rectangle 374"/>
            <p:cNvSpPr/>
            <p:nvPr/>
          </p:nvSpPr>
          <p:spPr>
            <a:xfrm>
              <a:off x="7837118" y="2927728"/>
              <a:ext cx="1615575"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376" name="Group 375"/>
          <p:cNvGrpSpPr/>
          <p:nvPr/>
        </p:nvGrpSpPr>
        <p:grpSpPr>
          <a:xfrm>
            <a:off x="4996091" y="3848349"/>
            <a:ext cx="1468459" cy="116053"/>
            <a:chOff x="7837118" y="2927727"/>
            <a:chExt cx="3170764" cy="170706"/>
          </a:xfrm>
        </p:grpSpPr>
        <p:sp>
          <p:nvSpPr>
            <p:cNvPr id="377" name="Rectangle 376"/>
            <p:cNvSpPr/>
            <p:nvPr/>
          </p:nvSpPr>
          <p:spPr>
            <a:xfrm>
              <a:off x="9641919" y="2927728"/>
              <a:ext cx="1365963"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78" name="Rectangle 377"/>
            <p:cNvSpPr/>
            <p:nvPr/>
          </p:nvSpPr>
          <p:spPr>
            <a:xfrm>
              <a:off x="9284247" y="2927727"/>
              <a:ext cx="512680"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79" name="Rectangle 378"/>
            <p:cNvSpPr/>
            <p:nvPr/>
          </p:nvSpPr>
          <p:spPr>
            <a:xfrm>
              <a:off x="7837118" y="2927728"/>
              <a:ext cx="1482086"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380" name="Group 379"/>
          <p:cNvGrpSpPr/>
          <p:nvPr/>
        </p:nvGrpSpPr>
        <p:grpSpPr>
          <a:xfrm>
            <a:off x="4996998" y="4100326"/>
            <a:ext cx="1468459" cy="116053"/>
            <a:chOff x="7837118" y="2927727"/>
            <a:chExt cx="3170764" cy="170706"/>
          </a:xfrm>
        </p:grpSpPr>
        <p:sp>
          <p:nvSpPr>
            <p:cNvPr id="381" name="Rectangle 380"/>
            <p:cNvSpPr/>
            <p:nvPr/>
          </p:nvSpPr>
          <p:spPr>
            <a:xfrm>
              <a:off x="9641919" y="2927728"/>
              <a:ext cx="1365963"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82" name="Rectangle 381"/>
            <p:cNvSpPr/>
            <p:nvPr/>
          </p:nvSpPr>
          <p:spPr>
            <a:xfrm>
              <a:off x="9200354" y="2927727"/>
              <a:ext cx="422769"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83" name="Rectangle 382"/>
            <p:cNvSpPr/>
            <p:nvPr/>
          </p:nvSpPr>
          <p:spPr>
            <a:xfrm>
              <a:off x="7837118" y="2927728"/>
              <a:ext cx="1373998"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392" name="Group 391"/>
          <p:cNvGrpSpPr/>
          <p:nvPr/>
        </p:nvGrpSpPr>
        <p:grpSpPr>
          <a:xfrm>
            <a:off x="8318630" y="3409694"/>
            <a:ext cx="863930" cy="97898"/>
            <a:chOff x="6058985" y="1838505"/>
            <a:chExt cx="1270780" cy="126550"/>
          </a:xfrm>
        </p:grpSpPr>
        <p:sp>
          <p:nvSpPr>
            <p:cNvPr id="393" name="Rounded Rectangle 392"/>
            <p:cNvSpPr/>
            <p:nvPr/>
          </p:nvSpPr>
          <p:spPr bwMode="auto">
            <a:xfrm>
              <a:off x="6058985" y="1838505"/>
              <a:ext cx="1270780" cy="126550"/>
            </a:xfrm>
            <a:prstGeom prst="roundRect">
              <a:avLst/>
            </a:prstGeom>
            <a:gradFill flip="none" rotWithShape="1">
              <a:gsLst>
                <a:gs pos="0">
                  <a:sysClr val="window" lastClr="FFFFFF">
                    <a:lumMod val="75000"/>
                  </a:sysClr>
                </a:gs>
                <a:gs pos="100000">
                  <a:sysClr val="window" lastClr="FFFFFF"/>
                </a:gs>
              </a:gsLst>
              <a:lin ang="16200000" scaled="1"/>
              <a:tileRect/>
            </a:gradFill>
            <a:ln w="6350" cap="flat" cmpd="sng" algn="ctr">
              <a:solidFill>
                <a:sysClr val="window" lastClr="FFFFFF">
                  <a:lumMod val="50000"/>
                </a:sysClr>
              </a:solidFill>
              <a:prstDash val="solid"/>
              <a:round/>
              <a:headEnd type="none" w="med" len="med"/>
              <a:tailEnd type="none" w="med" len="med"/>
            </a:ln>
            <a:effectLst/>
          </p:spPr>
          <p:txBody>
            <a:bodyPr vert="horz" wrap="square" lIns="24475" tIns="31083" rIns="62165" bIns="31083" numCol="1" rtlCol="0" anchor="ctr" anchorCtr="0" compatLnSpc="1">
              <a:prstTxWarp prst="textNoShape">
                <a:avLst/>
              </a:prstTxWarp>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408" b="0" i="0" u="none" strike="noStrike" kern="0" cap="none" spc="0" normalizeH="0" baseline="0" noProof="0">
                  <a:ln>
                    <a:noFill/>
                  </a:ln>
                  <a:solidFill>
                    <a:prstClr val="black">
                      <a:lumMod val="75000"/>
                      <a:lumOff val="25000"/>
                    </a:prstClr>
                  </a:solidFill>
                  <a:effectLst/>
                  <a:uLnTx/>
                  <a:uFillTx/>
                  <a:latin typeface="Arial" pitchFamily="34" charset="0"/>
                  <a:ea typeface="ＭＳ Ｐゴシック" pitchFamily="-96" charset="-128"/>
                  <a:cs typeface="Arial" pitchFamily="34" charset="0"/>
                </a:rPr>
                <a:t>Sort by number of relevant files</a:t>
              </a:r>
            </a:p>
          </p:txBody>
        </p:sp>
        <p:sp>
          <p:nvSpPr>
            <p:cNvPr id="394" name="Isosceles Triangle 393"/>
            <p:cNvSpPr/>
            <p:nvPr/>
          </p:nvSpPr>
          <p:spPr bwMode="auto">
            <a:xfrm rot="10800000">
              <a:off x="7243060" y="1894139"/>
              <a:ext cx="46800" cy="31637"/>
            </a:xfrm>
            <a:prstGeom prst="triangle">
              <a:avLst/>
            </a:prstGeom>
            <a:solidFill>
              <a:sysClr val="windowText" lastClr="000000">
                <a:lumMod val="85000"/>
                <a:lumOff val="15000"/>
              </a:sysClr>
            </a:solidFill>
            <a:ln w="9525" cap="flat" cmpd="sng" algn="ctr">
              <a:noFill/>
              <a:prstDash val="solid"/>
              <a:round/>
              <a:headEnd type="none" w="med" len="med"/>
              <a:tailEnd type="none" w="med" len="med"/>
            </a:ln>
            <a:effectLst/>
          </p:spPr>
          <p:txBody>
            <a:bodyPr vert="horz" wrap="square" lIns="24475" tIns="31083" rIns="62165" bIns="31083" numCol="1" rtlCol="0" anchor="t" anchorCtr="0" compatLnSpc="1">
              <a:prstTxWarp prst="textNoShape">
                <a:avLst/>
              </a:prstTxWarp>
            </a:bodyPr>
            <a:lstStyle/>
            <a:p>
              <a:pPr marL="0" marR="0" lvl="0" indent="0" defTabSz="621581" eaLnBrk="0" fontAlgn="base" latinLnBrk="0" hangingPunct="0">
                <a:lnSpc>
                  <a:spcPct val="100000"/>
                </a:lnSpc>
                <a:spcBef>
                  <a:spcPct val="0"/>
                </a:spcBef>
                <a:spcAft>
                  <a:spcPct val="0"/>
                </a:spcAft>
                <a:buClrTx/>
                <a:buSzTx/>
                <a:buFontTx/>
                <a:buNone/>
                <a:tabLst/>
                <a:defRPr/>
              </a:pPr>
              <a:endParaRPr kumimoji="0" lang="en-US" sz="1088" b="1" i="0" u="none" strike="noStrike" kern="0" cap="none" spc="0" normalizeH="0" baseline="0" noProof="0">
                <a:ln>
                  <a:noFill/>
                </a:ln>
                <a:solidFill>
                  <a:prstClr val="black"/>
                </a:solidFill>
                <a:effectLst/>
                <a:uLnTx/>
                <a:uFillTx/>
                <a:latin typeface="Arial" charset="0"/>
                <a:ea typeface="ＭＳ Ｐゴシック" pitchFamily="-96" charset="-128"/>
              </a:endParaRPr>
            </a:p>
          </p:txBody>
        </p:sp>
      </p:grpSp>
      <p:pic>
        <p:nvPicPr>
          <p:cNvPr id="395" name="Picture 3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1802" y="3412754"/>
            <a:ext cx="97897" cy="97897"/>
          </a:xfrm>
          <a:prstGeom prst="rect">
            <a:avLst/>
          </a:prstGeom>
        </p:spPr>
      </p:pic>
      <p:graphicFrame>
        <p:nvGraphicFramePr>
          <p:cNvPr id="396" name="Table 395"/>
          <p:cNvGraphicFramePr>
            <a:graphicFrameLocks noGrp="1"/>
          </p:cNvGraphicFramePr>
          <p:nvPr>
            <p:extLst/>
          </p:nvPr>
        </p:nvGraphicFramePr>
        <p:xfrm>
          <a:off x="6710949" y="2316722"/>
          <a:ext cx="5335399" cy="1957944"/>
        </p:xfrm>
        <a:graphic>
          <a:graphicData uri="http://schemas.openxmlformats.org/drawingml/2006/table">
            <a:tbl>
              <a:tblPr firstRow="1" bandRow="1"/>
              <a:tblGrid>
                <a:gridCol w="5335399">
                  <a:extLst>
                    <a:ext uri="{9D8B030D-6E8A-4147-A177-3AD203B41FA5}">
                      <a16:colId xmlns:a16="http://schemas.microsoft.com/office/drawing/2014/main" val="20000"/>
                    </a:ext>
                  </a:extLst>
                </a:gridCol>
              </a:tblGrid>
              <a:tr h="244743">
                <a:tc>
                  <a:txBody>
                    <a:bodyPr/>
                    <a:lstStyle>
                      <a:lvl1pPr marL="0" algn="l" defTabSz="1371600" rtl="0" eaLnBrk="1" latinLnBrk="0" hangingPunct="1">
                        <a:defRPr sz="2700" b="1" kern="1200">
                          <a:solidFill>
                            <a:schemeClr val="lt1"/>
                          </a:solidFill>
                          <a:latin typeface="Arial"/>
                        </a:defRPr>
                      </a:lvl1pPr>
                      <a:lvl2pPr marL="685800" algn="l" defTabSz="1371600" rtl="0" eaLnBrk="1" latinLnBrk="0" hangingPunct="1">
                        <a:defRPr sz="2700" b="1" kern="1200">
                          <a:solidFill>
                            <a:schemeClr val="lt1"/>
                          </a:solidFill>
                          <a:latin typeface="Arial"/>
                        </a:defRPr>
                      </a:lvl2pPr>
                      <a:lvl3pPr marL="1371600" algn="l" defTabSz="1371600" rtl="0" eaLnBrk="1" latinLnBrk="0" hangingPunct="1">
                        <a:defRPr sz="2700" b="1" kern="1200">
                          <a:solidFill>
                            <a:schemeClr val="lt1"/>
                          </a:solidFill>
                          <a:latin typeface="Arial"/>
                        </a:defRPr>
                      </a:lvl3pPr>
                      <a:lvl4pPr marL="2057400" algn="l" defTabSz="1371600" rtl="0" eaLnBrk="1" latinLnBrk="0" hangingPunct="1">
                        <a:defRPr sz="2700" b="1" kern="1200">
                          <a:solidFill>
                            <a:schemeClr val="lt1"/>
                          </a:solidFill>
                          <a:latin typeface="Arial"/>
                        </a:defRPr>
                      </a:lvl4pPr>
                      <a:lvl5pPr marL="2743200" algn="l" defTabSz="1371600" rtl="0" eaLnBrk="1" latinLnBrk="0" hangingPunct="1">
                        <a:defRPr sz="2700" b="1" kern="1200">
                          <a:solidFill>
                            <a:schemeClr val="lt1"/>
                          </a:solidFill>
                          <a:latin typeface="Arial"/>
                        </a:defRPr>
                      </a:lvl5pPr>
                      <a:lvl6pPr marL="3429000" algn="l" defTabSz="1371600" rtl="0" eaLnBrk="1" latinLnBrk="0" hangingPunct="1">
                        <a:defRPr sz="2700" b="1" kern="1200">
                          <a:solidFill>
                            <a:schemeClr val="lt1"/>
                          </a:solidFill>
                          <a:latin typeface="Arial"/>
                        </a:defRPr>
                      </a:lvl6pPr>
                      <a:lvl7pPr marL="4114800" algn="l" defTabSz="1371600" rtl="0" eaLnBrk="1" latinLnBrk="0" hangingPunct="1">
                        <a:defRPr sz="2700" b="1" kern="1200">
                          <a:solidFill>
                            <a:schemeClr val="lt1"/>
                          </a:solidFill>
                          <a:latin typeface="Arial"/>
                        </a:defRPr>
                      </a:lvl7pPr>
                      <a:lvl8pPr marL="4800600" algn="l" defTabSz="1371600" rtl="0" eaLnBrk="1" latinLnBrk="0" hangingPunct="1">
                        <a:defRPr sz="2700" b="1" kern="1200">
                          <a:solidFill>
                            <a:schemeClr val="lt1"/>
                          </a:solidFill>
                          <a:latin typeface="Arial"/>
                        </a:defRPr>
                      </a:lvl8pPr>
                      <a:lvl9pPr marL="5486400" algn="l" defTabSz="1371600" rtl="0" eaLnBrk="1" latinLnBrk="0" hangingPunct="1">
                        <a:defRPr sz="2700" b="1" kern="1200">
                          <a:solidFill>
                            <a:schemeClr val="lt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err="1">
                          <a:solidFill>
                            <a:schemeClr val="tx1">
                              <a:lumMod val="85000"/>
                              <a:lumOff val="15000"/>
                            </a:schemeClr>
                          </a:solidFill>
                          <a:latin typeface="Segoe UI" panose="020B0502040204020203" pitchFamily="34" charset="0"/>
                          <a:cs typeface="Segoe UI" panose="020B0502040204020203" pitchFamily="34" charset="0"/>
                        </a:rPr>
                        <a:t>houston</a:t>
                      </a:r>
                      <a:r>
                        <a:rPr lang="en-US" sz="900" b="0" dirty="0">
                          <a:solidFill>
                            <a:schemeClr val="tx1">
                              <a:lumMod val="85000"/>
                              <a:lumOff val="15000"/>
                            </a:schemeClr>
                          </a:solidFill>
                          <a:latin typeface="Segoe UI" panose="020B0502040204020203" pitchFamily="34" charset="0"/>
                          <a:cs typeface="Segoe UI" panose="020B0502040204020203" pitchFamily="34" charset="0"/>
                        </a:rPr>
                        <a:t>, </a:t>
                      </a:r>
                      <a:r>
                        <a:rPr lang="en-US" sz="900" b="0" dirty="0" err="1">
                          <a:solidFill>
                            <a:schemeClr val="tx1">
                              <a:lumMod val="85000"/>
                              <a:lumOff val="15000"/>
                            </a:schemeClr>
                          </a:solidFill>
                          <a:latin typeface="Segoe UI" panose="020B0502040204020203" pitchFamily="34" charset="0"/>
                          <a:cs typeface="Segoe UI" panose="020B0502040204020203" pitchFamily="34" charset="0"/>
                        </a:rPr>
                        <a:t>houston</a:t>
                      </a:r>
                      <a:r>
                        <a:rPr lang="en-US" sz="900" b="0" dirty="0">
                          <a:solidFill>
                            <a:schemeClr val="tx1">
                              <a:lumMod val="85000"/>
                              <a:lumOff val="15000"/>
                            </a:schemeClr>
                          </a:solidFill>
                          <a:latin typeface="Segoe UI" panose="020B0502040204020203" pitchFamily="34" charset="0"/>
                          <a:cs typeface="Segoe UI" panose="020B0502040204020203" pitchFamily="34" charset="0"/>
                        </a:rPr>
                        <a:t>-vice-president, </a:t>
                      </a:r>
                      <a:r>
                        <a:rPr lang="en-US" sz="900" b="0" dirty="0" err="1">
                          <a:solidFill>
                            <a:schemeClr val="tx1">
                              <a:lumMod val="85000"/>
                              <a:lumOff val="15000"/>
                            </a:schemeClr>
                          </a:solidFill>
                          <a:latin typeface="Segoe UI" panose="020B0502040204020203" pitchFamily="34" charset="0"/>
                          <a:cs typeface="Segoe UI" panose="020B0502040204020203" pitchFamily="34" charset="0"/>
                        </a:rPr>
                        <a:t>houston-fernley-dyson</a:t>
                      </a:r>
                      <a:endParaRPr lang="en-US" sz="900" b="0" dirty="0">
                        <a:solidFill>
                          <a:schemeClr val="tx1">
                            <a:lumMod val="85000"/>
                            <a:lumOff val="15000"/>
                          </a:schemeClr>
                        </a:solidFill>
                        <a:latin typeface="Segoe UI" panose="020B0502040204020203" pitchFamily="34" charset="0"/>
                        <a:cs typeface="Segoe UI"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244743">
                <a:tc>
                  <a:txBody>
                    <a:bodyPr/>
                    <a:lstStyle>
                      <a:lvl1pPr marL="0" algn="l" defTabSz="1371600" rtl="0" eaLnBrk="1" latinLnBrk="0" hangingPunct="1">
                        <a:defRPr sz="2700" kern="1200">
                          <a:solidFill>
                            <a:schemeClr val="dk1"/>
                          </a:solidFill>
                          <a:latin typeface="Arial"/>
                        </a:defRPr>
                      </a:lvl1pPr>
                      <a:lvl2pPr marL="685800" algn="l" defTabSz="1371600" rtl="0" eaLnBrk="1" latinLnBrk="0" hangingPunct="1">
                        <a:defRPr sz="2700" kern="1200">
                          <a:solidFill>
                            <a:schemeClr val="dk1"/>
                          </a:solidFill>
                          <a:latin typeface="Arial"/>
                        </a:defRPr>
                      </a:lvl2pPr>
                      <a:lvl3pPr marL="1371600" algn="l" defTabSz="1371600" rtl="0" eaLnBrk="1" latinLnBrk="0" hangingPunct="1">
                        <a:defRPr sz="2700" kern="1200">
                          <a:solidFill>
                            <a:schemeClr val="dk1"/>
                          </a:solidFill>
                          <a:latin typeface="Arial"/>
                        </a:defRPr>
                      </a:lvl3pPr>
                      <a:lvl4pPr marL="2057400" algn="l" defTabSz="1371600" rtl="0" eaLnBrk="1" latinLnBrk="0" hangingPunct="1">
                        <a:defRPr sz="2700" kern="1200">
                          <a:solidFill>
                            <a:schemeClr val="dk1"/>
                          </a:solidFill>
                          <a:latin typeface="Arial"/>
                        </a:defRPr>
                      </a:lvl4pPr>
                      <a:lvl5pPr marL="2743200" algn="l" defTabSz="1371600" rtl="0" eaLnBrk="1" latinLnBrk="0" hangingPunct="1">
                        <a:defRPr sz="2700" kern="1200">
                          <a:solidFill>
                            <a:schemeClr val="dk1"/>
                          </a:solidFill>
                          <a:latin typeface="Arial"/>
                        </a:defRPr>
                      </a:lvl5pPr>
                      <a:lvl6pPr marL="3429000" algn="l" defTabSz="1371600" rtl="0" eaLnBrk="1" latinLnBrk="0" hangingPunct="1">
                        <a:defRPr sz="2700" kern="1200">
                          <a:solidFill>
                            <a:schemeClr val="dk1"/>
                          </a:solidFill>
                          <a:latin typeface="Arial"/>
                        </a:defRPr>
                      </a:lvl6pPr>
                      <a:lvl7pPr marL="4114800" algn="l" defTabSz="1371600" rtl="0" eaLnBrk="1" latinLnBrk="0" hangingPunct="1">
                        <a:defRPr sz="2700" kern="1200">
                          <a:solidFill>
                            <a:schemeClr val="dk1"/>
                          </a:solidFill>
                          <a:latin typeface="Arial"/>
                        </a:defRPr>
                      </a:lvl7pPr>
                      <a:lvl8pPr marL="4800600" algn="l" defTabSz="1371600" rtl="0" eaLnBrk="1" latinLnBrk="0" hangingPunct="1">
                        <a:defRPr sz="2700" kern="1200">
                          <a:solidFill>
                            <a:schemeClr val="dk1"/>
                          </a:solidFill>
                          <a:latin typeface="Arial"/>
                        </a:defRPr>
                      </a:lvl8pPr>
                      <a:lvl9pPr marL="5486400" algn="l" defTabSz="1371600" rtl="0" eaLnBrk="1" latinLnBrk="0" hangingPunct="1">
                        <a:defRPr sz="2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85000"/>
                              <a:lumOff val="15000"/>
                            </a:schemeClr>
                          </a:solidFill>
                          <a:latin typeface="Segoe UI" panose="020B0502040204020203" pitchFamily="34" charset="0"/>
                          <a:cs typeface="Segoe UI" panose="020B0502040204020203" pitchFamily="34" charset="0"/>
                        </a:rPr>
                        <a:t>gas, gas-daily, gas-prices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44743">
                <a:tc>
                  <a:txBody>
                    <a:bodyPr/>
                    <a:lstStyle>
                      <a:lvl1pPr marL="0" algn="l" defTabSz="1371600" rtl="0" eaLnBrk="1" latinLnBrk="0" hangingPunct="1">
                        <a:defRPr sz="2700" kern="1200">
                          <a:solidFill>
                            <a:schemeClr val="dk1"/>
                          </a:solidFill>
                          <a:latin typeface="Arial"/>
                        </a:defRPr>
                      </a:lvl1pPr>
                      <a:lvl2pPr marL="685800" algn="l" defTabSz="1371600" rtl="0" eaLnBrk="1" latinLnBrk="0" hangingPunct="1">
                        <a:defRPr sz="2700" kern="1200">
                          <a:solidFill>
                            <a:schemeClr val="dk1"/>
                          </a:solidFill>
                          <a:latin typeface="Arial"/>
                        </a:defRPr>
                      </a:lvl2pPr>
                      <a:lvl3pPr marL="1371600" algn="l" defTabSz="1371600" rtl="0" eaLnBrk="1" latinLnBrk="0" hangingPunct="1">
                        <a:defRPr sz="2700" kern="1200">
                          <a:solidFill>
                            <a:schemeClr val="dk1"/>
                          </a:solidFill>
                          <a:latin typeface="Arial"/>
                        </a:defRPr>
                      </a:lvl3pPr>
                      <a:lvl4pPr marL="2057400" algn="l" defTabSz="1371600" rtl="0" eaLnBrk="1" latinLnBrk="0" hangingPunct="1">
                        <a:defRPr sz="2700" kern="1200">
                          <a:solidFill>
                            <a:schemeClr val="dk1"/>
                          </a:solidFill>
                          <a:latin typeface="Arial"/>
                        </a:defRPr>
                      </a:lvl4pPr>
                      <a:lvl5pPr marL="2743200" algn="l" defTabSz="1371600" rtl="0" eaLnBrk="1" latinLnBrk="0" hangingPunct="1">
                        <a:defRPr sz="2700" kern="1200">
                          <a:solidFill>
                            <a:schemeClr val="dk1"/>
                          </a:solidFill>
                          <a:latin typeface="Arial"/>
                        </a:defRPr>
                      </a:lvl5pPr>
                      <a:lvl6pPr marL="3429000" algn="l" defTabSz="1371600" rtl="0" eaLnBrk="1" latinLnBrk="0" hangingPunct="1">
                        <a:defRPr sz="2700" kern="1200">
                          <a:solidFill>
                            <a:schemeClr val="dk1"/>
                          </a:solidFill>
                          <a:latin typeface="Arial"/>
                        </a:defRPr>
                      </a:lvl6pPr>
                      <a:lvl7pPr marL="4114800" algn="l" defTabSz="1371600" rtl="0" eaLnBrk="1" latinLnBrk="0" hangingPunct="1">
                        <a:defRPr sz="2700" kern="1200">
                          <a:solidFill>
                            <a:schemeClr val="dk1"/>
                          </a:solidFill>
                          <a:latin typeface="Arial"/>
                        </a:defRPr>
                      </a:lvl7pPr>
                      <a:lvl8pPr marL="4800600" algn="l" defTabSz="1371600" rtl="0" eaLnBrk="1" latinLnBrk="0" hangingPunct="1">
                        <a:defRPr sz="2700" kern="1200">
                          <a:solidFill>
                            <a:schemeClr val="dk1"/>
                          </a:solidFill>
                          <a:latin typeface="Arial"/>
                        </a:defRPr>
                      </a:lvl8pPr>
                      <a:lvl9pPr marL="5486400" algn="l" defTabSz="1371600" rtl="0" eaLnBrk="1" latinLnBrk="0" hangingPunct="1">
                        <a:defRPr sz="2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85000"/>
                              <a:lumOff val="15000"/>
                            </a:schemeClr>
                          </a:solidFill>
                          <a:latin typeface="Segoe UI" panose="020B0502040204020203" pitchFamily="34" charset="0"/>
                          <a:cs typeface="Segoe UI" panose="020B0502040204020203" pitchFamily="34" charset="0"/>
                        </a:rPr>
                        <a:t>stock, stock-market, stock-price, asp, fool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4743">
                <a:tc>
                  <a:txBody>
                    <a:bodyPr/>
                    <a:lstStyle>
                      <a:lvl1pPr marL="0" algn="l" defTabSz="1371600" rtl="0" eaLnBrk="1" latinLnBrk="0" hangingPunct="1">
                        <a:defRPr sz="2700" kern="1200">
                          <a:solidFill>
                            <a:schemeClr val="dk1"/>
                          </a:solidFill>
                          <a:latin typeface="Arial"/>
                        </a:defRPr>
                      </a:lvl1pPr>
                      <a:lvl2pPr marL="685800" algn="l" defTabSz="1371600" rtl="0" eaLnBrk="1" latinLnBrk="0" hangingPunct="1">
                        <a:defRPr sz="2700" kern="1200">
                          <a:solidFill>
                            <a:schemeClr val="dk1"/>
                          </a:solidFill>
                          <a:latin typeface="Arial"/>
                        </a:defRPr>
                      </a:lvl2pPr>
                      <a:lvl3pPr marL="1371600" algn="l" defTabSz="1371600" rtl="0" eaLnBrk="1" latinLnBrk="0" hangingPunct="1">
                        <a:defRPr sz="2700" kern="1200">
                          <a:solidFill>
                            <a:schemeClr val="dk1"/>
                          </a:solidFill>
                          <a:latin typeface="Arial"/>
                        </a:defRPr>
                      </a:lvl3pPr>
                      <a:lvl4pPr marL="2057400" algn="l" defTabSz="1371600" rtl="0" eaLnBrk="1" latinLnBrk="0" hangingPunct="1">
                        <a:defRPr sz="2700" kern="1200">
                          <a:solidFill>
                            <a:schemeClr val="dk1"/>
                          </a:solidFill>
                          <a:latin typeface="Arial"/>
                        </a:defRPr>
                      </a:lvl4pPr>
                      <a:lvl5pPr marL="2743200" algn="l" defTabSz="1371600" rtl="0" eaLnBrk="1" latinLnBrk="0" hangingPunct="1">
                        <a:defRPr sz="2700" kern="1200">
                          <a:solidFill>
                            <a:schemeClr val="dk1"/>
                          </a:solidFill>
                          <a:latin typeface="Arial"/>
                        </a:defRPr>
                      </a:lvl5pPr>
                      <a:lvl6pPr marL="3429000" algn="l" defTabSz="1371600" rtl="0" eaLnBrk="1" latinLnBrk="0" hangingPunct="1">
                        <a:defRPr sz="2700" kern="1200">
                          <a:solidFill>
                            <a:schemeClr val="dk1"/>
                          </a:solidFill>
                          <a:latin typeface="Arial"/>
                        </a:defRPr>
                      </a:lvl6pPr>
                      <a:lvl7pPr marL="4114800" algn="l" defTabSz="1371600" rtl="0" eaLnBrk="1" latinLnBrk="0" hangingPunct="1">
                        <a:defRPr sz="2700" kern="1200">
                          <a:solidFill>
                            <a:schemeClr val="dk1"/>
                          </a:solidFill>
                          <a:latin typeface="Arial"/>
                        </a:defRPr>
                      </a:lvl7pPr>
                      <a:lvl8pPr marL="4800600" algn="l" defTabSz="1371600" rtl="0" eaLnBrk="1" latinLnBrk="0" hangingPunct="1">
                        <a:defRPr sz="2700" kern="1200">
                          <a:solidFill>
                            <a:schemeClr val="dk1"/>
                          </a:solidFill>
                          <a:latin typeface="Arial"/>
                        </a:defRPr>
                      </a:lvl8pPr>
                      <a:lvl9pPr marL="5486400" algn="l" defTabSz="1371600" rtl="0" eaLnBrk="1" latinLnBrk="0" hangingPunct="1">
                        <a:defRPr sz="2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85000"/>
                              <a:lumOff val="15000"/>
                            </a:schemeClr>
                          </a:solidFill>
                          <a:latin typeface="Segoe UI" panose="020B0502040204020203" pitchFamily="34" charset="0"/>
                          <a:cs typeface="Segoe UI" panose="020B0502040204020203" pitchFamily="34" charset="0"/>
                        </a:rPr>
                        <a:t>deal, deal-number, deal-entry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4743">
                <a:tc>
                  <a:txBody>
                    <a:bodyPr/>
                    <a:lstStyle>
                      <a:lvl1pPr marL="0" algn="l" defTabSz="1371600" rtl="0" eaLnBrk="1" latinLnBrk="0" hangingPunct="1">
                        <a:defRPr sz="2700" kern="1200">
                          <a:solidFill>
                            <a:schemeClr val="dk1"/>
                          </a:solidFill>
                          <a:latin typeface="Arial"/>
                        </a:defRPr>
                      </a:lvl1pPr>
                      <a:lvl2pPr marL="685800" algn="l" defTabSz="1371600" rtl="0" eaLnBrk="1" latinLnBrk="0" hangingPunct="1">
                        <a:defRPr sz="2700" kern="1200">
                          <a:solidFill>
                            <a:schemeClr val="dk1"/>
                          </a:solidFill>
                          <a:latin typeface="Arial"/>
                        </a:defRPr>
                      </a:lvl2pPr>
                      <a:lvl3pPr marL="1371600" algn="l" defTabSz="1371600" rtl="0" eaLnBrk="1" latinLnBrk="0" hangingPunct="1">
                        <a:defRPr sz="2700" kern="1200">
                          <a:solidFill>
                            <a:schemeClr val="dk1"/>
                          </a:solidFill>
                          <a:latin typeface="Arial"/>
                        </a:defRPr>
                      </a:lvl3pPr>
                      <a:lvl4pPr marL="2057400" algn="l" defTabSz="1371600" rtl="0" eaLnBrk="1" latinLnBrk="0" hangingPunct="1">
                        <a:defRPr sz="2700" kern="1200">
                          <a:solidFill>
                            <a:schemeClr val="dk1"/>
                          </a:solidFill>
                          <a:latin typeface="Arial"/>
                        </a:defRPr>
                      </a:lvl4pPr>
                      <a:lvl5pPr marL="2743200" algn="l" defTabSz="1371600" rtl="0" eaLnBrk="1" latinLnBrk="0" hangingPunct="1">
                        <a:defRPr sz="2700" kern="1200">
                          <a:solidFill>
                            <a:schemeClr val="dk1"/>
                          </a:solidFill>
                          <a:latin typeface="Arial"/>
                        </a:defRPr>
                      </a:lvl5pPr>
                      <a:lvl6pPr marL="3429000" algn="l" defTabSz="1371600" rtl="0" eaLnBrk="1" latinLnBrk="0" hangingPunct="1">
                        <a:defRPr sz="2700" kern="1200">
                          <a:solidFill>
                            <a:schemeClr val="dk1"/>
                          </a:solidFill>
                          <a:latin typeface="Arial"/>
                        </a:defRPr>
                      </a:lvl6pPr>
                      <a:lvl7pPr marL="4114800" algn="l" defTabSz="1371600" rtl="0" eaLnBrk="1" latinLnBrk="0" hangingPunct="1">
                        <a:defRPr sz="2700" kern="1200">
                          <a:solidFill>
                            <a:schemeClr val="dk1"/>
                          </a:solidFill>
                          <a:latin typeface="Arial"/>
                        </a:defRPr>
                      </a:lvl7pPr>
                      <a:lvl8pPr marL="4800600" algn="l" defTabSz="1371600" rtl="0" eaLnBrk="1" latinLnBrk="0" hangingPunct="1">
                        <a:defRPr sz="2700" kern="1200">
                          <a:solidFill>
                            <a:schemeClr val="dk1"/>
                          </a:solidFill>
                          <a:latin typeface="Arial"/>
                        </a:defRPr>
                      </a:lvl8pPr>
                      <a:lvl9pPr marL="5486400" algn="l" defTabSz="1371600" rtl="0" eaLnBrk="1" latinLnBrk="0" hangingPunct="1">
                        <a:defRPr sz="2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85000"/>
                              <a:lumOff val="15000"/>
                            </a:schemeClr>
                          </a:solidFill>
                          <a:latin typeface="Segoe UI" panose="020B0502040204020203" pitchFamily="34" charset="0"/>
                          <a:cs typeface="Segoe UI" panose="020B0502040204020203" pitchFamily="34" charset="0"/>
                        </a:rPr>
                        <a:t>project, project-finance, project-management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44743">
                <a:tc>
                  <a:txBody>
                    <a:bodyPr/>
                    <a:lstStyle>
                      <a:lvl1pPr marL="0" algn="l" defTabSz="1371600" rtl="0" eaLnBrk="1" latinLnBrk="0" hangingPunct="1">
                        <a:defRPr sz="2700" kern="1200">
                          <a:solidFill>
                            <a:schemeClr val="dk1"/>
                          </a:solidFill>
                          <a:latin typeface="Arial"/>
                        </a:defRPr>
                      </a:lvl1pPr>
                      <a:lvl2pPr marL="685800" algn="l" defTabSz="1371600" rtl="0" eaLnBrk="1" latinLnBrk="0" hangingPunct="1">
                        <a:defRPr sz="2700" kern="1200">
                          <a:solidFill>
                            <a:schemeClr val="dk1"/>
                          </a:solidFill>
                          <a:latin typeface="Arial"/>
                        </a:defRPr>
                      </a:lvl2pPr>
                      <a:lvl3pPr marL="1371600" algn="l" defTabSz="1371600" rtl="0" eaLnBrk="1" latinLnBrk="0" hangingPunct="1">
                        <a:defRPr sz="2700" kern="1200">
                          <a:solidFill>
                            <a:schemeClr val="dk1"/>
                          </a:solidFill>
                          <a:latin typeface="Arial"/>
                        </a:defRPr>
                      </a:lvl3pPr>
                      <a:lvl4pPr marL="2057400" algn="l" defTabSz="1371600" rtl="0" eaLnBrk="1" latinLnBrk="0" hangingPunct="1">
                        <a:defRPr sz="2700" kern="1200">
                          <a:solidFill>
                            <a:schemeClr val="dk1"/>
                          </a:solidFill>
                          <a:latin typeface="Arial"/>
                        </a:defRPr>
                      </a:lvl4pPr>
                      <a:lvl5pPr marL="2743200" algn="l" defTabSz="1371600" rtl="0" eaLnBrk="1" latinLnBrk="0" hangingPunct="1">
                        <a:defRPr sz="2700" kern="1200">
                          <a:solidFill>
                            <a:schemeClr val="dk1"/>
                          </a:solidFill>
                          <a:latin typeface="Arial"/>
                        </a:defRPr>
                      </a:lvl5pPr>
                      <a:lvl6pPr marL="3429000" algn="l" defTabSz="1371600" rtl="0" eaLnBrk="1" latinLnBrk="0" hangingPunct="1">
                        <a:defRPr sz="2700" kern="1200">
                          <a:solidFill>
                            <a:schemeClr val="dk1"/>
                          </a:solidFill>
                          <a:latin typeface="Arial"/>
                        </a:defRPr>
                      </a:lvl6pPr>
                      <a:lvl7pPr marL="4114800" algn="l" defTabSz="1371600" rtl="0" eaLnBrk="1" latinLnBrk="0" hangingPunct="1">
                        <a:defRPr sz="2700" kern="1200">
                          <a:solidFill>
                            <a:schemeClr val="dk1"/>
                          </a:solidFill>
                          <a:latin typeface="Arial"/>
                        </a:defRPr>
                      </a:lvl7pPr>
                      <a:lvl8pPr marL="4800600" algn="l" defTabSz="1371600" rtl="0" eaLnBrk="1" latinLnBrk="0" hangingPunct="1">
                        <a:defRPr sz="2700" kern="1200">
                          <a:solidFill>
                            <a:schemeClr val="dk1"/>
                          </a:solidFill>
                          <a:latin typeface="Arial"/>
                        </a:defRPr>
                      </a:lvl8pPr>
                      <a:lvl9pPr marL="5486400" algn="l" defTabSz="1371600" rtl="0" eaLnBrk="1" latinLnBrk="0" hangingPunct="1">
                        <a:defRPr sz="2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85000"/>
                              <a:lumOff val="15000"/>
                            </a:schemeClr>
                          </a:solidFill>
                          <a:latin typeface="Segoe UI" panose="020B0502040204020203" pitchFamily="34" charset="0"/>
                          <a:cs typeface="Segoe UI" panose="020B0502040204020203" pitchFamily="34" charset="0"/>
                        </a:rPr>
                        <a:t>check, check-pricing</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244743">
                <a:tc>
                  <a:txBody>
                    <a:bodyPr/>
                    <a:lstStyle>
                      <a:lvl1pPr marL="0" algn="l" defTabSz="1371600" rtl="0" eaLnBrk="1" latinLnBrk="0" hangingPunct="1">
                        <a:defRPr sz="2700" kern="1200">
                          <a:solidFill>
                            <a:schemeClr val="dk1"/>
                          </a:solidFill>
                          <a:latin typeface="Arial"/>
                        </a:defRPr>
                      </a:lvl1pPr>
                      <a:lvl2pPr marL="685800" algn="l" defTabSz="1371600" rtl="0" eaLnBrk="1" latinLnBrk="0" hangingPunct="1">
                        <a:defRPr sz="2700" kern="1200">
                          <a:solidFill>
                            <a:schemeClr val="dk1"/>
                          </a:solidFill>
                          <a:latin typeface="Arial"/>
                        </a:defRPr>
                      </a:lvl2pPr>
                      <a:lvl3pPr marL="1371600" algn="l" defTabSz="1371600" rtl="0" eaLnBrk="1" latinLnBrk="0" hangingPunct="1">
                        <a:defRPr sz="2700" kern="1200">
                          <a:solidFill>
                            <a:schemeClr val="dk1"/>
                          </a:solidFill>
                          <a:latin typeface="Arial"/>
                        </a:defRPr>
                      </a:lvl3pPr>
                      <a:lvl4pPr marL="2057400" algn="l" defTabSz="1371600" rtl="0" eaLnBrk="1" latinLnBrk="0" hangingPunct="1">
                        <a:defRPr sz="2700" kern="1200">
                          <a:solidFill>
                            <a:schemeClr val="dk1"/>
                          </a:solidFill>
                          <a:latin typeface="Arial"/>
                        </a:defRPr>
                      </a:lvl4pPr>
                      <a:lvl5pPr marL="2743200" algn="l" defTabSz="1371600" rtl="0" eaLnBrk="1" latinLnBrk="0" hangingPunct="1">
                        <a:defRPr sz="2700" kern="1200">
                          <a:solidFill>
                            <a:schemeClr val="dk1"/>
                          </a:solidFill>
                          <a:latin typeface="Arial"/>
                        </a:defRPr>
                      </a:lvl5pPr>
                      <a:lvl6pPr marL="3429000" algn="l" defTabSz="1371600" rtl="0" eaLnBrk="1" latinLnBrk="0" hangingPunct="1">
                        <a:defRPr sz="2700" kern="1200">
                          <a:solidFill>
                            <a:schemeClr val="dk1"/>
                          </a:solidFill>
                          <a:latin typeface="Arial"/>
                        </a:defRPr>
                      </a:lvl6pPr>
                      <a:lvl7pPr marL="4114800" algn="l" defTabSz="1371600" rtl="0" eaLnBrk="1" latinLnBrk="0" hangingPunct="1">
                        <a:defRPr sz="2700" kern="1200">
                          <a:solidFill>
                            <a:schemeClr val="dk1"/>
                          </a:solidFill>
                          <a:latin typeface="Arial"/>
                        </a:defRPr>
                      </a:lvl7pPr>
                      <a:lvl8pPr marL="4800600" algn="l" defTabSz="1371600" rtl="0" eaLnBrk="1" latinLnBrk="0" hangingPunct="1">
                        <a:defRPr sz="2700" kern="1200">
                          <a:solidFill>
                            <a:schemeClr val="dk1"/>
                          </a:solidFill>
                          <a:latin typeface="Arial"/>
                        </a:defRPr>
                      </a:lvl8pPr>
                      <a:lvl9pPr marL="5486400" algn="l" defTabSz="1371600" rtl="0" eaLnBrk="1" latinLnBrk="0" hangingPunct="1">
                        <a:defRPr sz="2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85000"/>
                              <a:lumOff val="15000"/>
                            </a:schemeClr>
                          </a:solidFill>
                          <a:latin typeface="Segoe UI" panose="020B0502040204020203" pitchFamily="34" charset="0"/>
                          <a:cs typeface="Segoe UI" panose="020B0502040204020203" pitchFamily="34" charset="0"/>
                        </a:rPr>
                        <a:t>energy, energy-trading, energy-services, power, power-company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44743">
                <a:tc>
                  <a:txBody>
                    <a:bodyPr/>
                    <a:lstStyle>
                      <a:lvl1pPr marL="0" algn="l" defTabSz="1371600" rtl="0" eaLnBrk="1" latinLnBrk="0" hangingPunct="1">
                        <a:defRPr sz="2700" kern="1200">
                          <a:solidFill>
                            <a:schemeClr val="dk1"/>
                          </a:solidFill>
                          <a:latin typeface="Arial"/>
                        </a:defRPr>
                      </a:lvl1pPr>
                      <a:lvl2pPr marL="685800" algn="l" defTabSz="1371600" rtl="0" eaLnBrk="1" latinLnBrk="0" hangingPunct="1">
                        <a:defRPr sz="2700" kern="1200">
                          <a:solidFill>
                            <a:schemeClr val="dk1"/>
                          </a:solidFill>
                          <a:latin typeface="Arial"/>
                        </a:defRPr>
                      </a:lvl2pPr>
                      <a:lvl3pPr marL="1371600" algn="l" defTabSz="1371600" rtl="0" eaLnBrk="1" latinLnBrk="0" hangingPunct="1">
                        <a:defRPr sz="2700" kern="1200">
                          <a:solidFill>
                            <a:schemeClr val="dk1"/>
                          </a:solidFill>
                          <a:latin typeface="Arial"/>
                        </a:defRPr>
                      </a:lvl3pPr>
                      <a:lvl4pPr marL="2057400" algn="l" defTabSz="1371600" rtl="0" eaLnBrk="1" latinLnBrk="0" hangingPunct="1">
                        <a:defRPr sz="2700" kern="1200">
                          <a:solidFill>
                            <a:schemeClr val="dk1"/>
                          </a:solidFill>
                          <a:latin typeface="Arial"/>
                        </a:defRPr>
                      </a:lvl4pPr>
                      <a:lvl5pPr marL="2743200" algn="l" defTabSz="1371600" rtl="0" eaLnBrk="1" latinLnBrk="0" hangingPunct="1">
                        <a:defRPr sz="2700" kern="1200">
                          <a:solidFill>
                            <a:schemeClr val="dk1"/>
                          </a:solidFill>
                          <a:latin typeface="Arial"/>
                        </a:defRPr>
                      </a:lvl5pPr>
                      <a:lvl6pPr marL="3429000" algn="l" defTabSz="1371600" rtl="0" eaLnBrk="1" latinLnBrk="0" hangingPunct="1">
                        <a:defRPr sz="2700" kern="1200">
                          <a:solidFill>
                            <a:schemeClr val="dk1"/>
                          </a:solidFill>
                          <a:latin typeface="Arial"/>
                        </a:defRPr>
                      </a:lvl6pPr>
                      <a:lvl7pPr marL="4114800" algn="l" defTabSz="1371600" rtl="0" eaLnBrk="1" latinLnBrk="0" hangingPunct="1">
                        <a:defRPr sz="2700" kern="1200">
                          <a:solidFill>
                            <a:schemeClr val="dk1"/>
                          </a:solidFill>
                          <a:latin typeface="Arial"/>
                        </a:defRPr>
                      </a:lvl7pPr>
                      <a:lvl8pPr marL="4800600" algn="l" defTabSz="1371600" rtl="0" eaLnBrk="1" latinLnBrk="0" hangingPunct="1">
                        <a:defRPr sz="2700" kern="1200">
                          <a:solidFill>
                            <a:schemeClr val="dk1"/>
                          </a:solidFill>
                          <a:latin typeface="Arial"/>
                        </a:defRPr>
                      </a:lvl8pPr>
                      <a:lvl9pPr marL="5486400" algn="l" defTabSz="1371600" rtl="0" eaLnBrk="1" latinLnBrk="0" hangingPunct="1">
                        <a:defRPr sz="2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lumMod val="85000"/>
                              <a:lumOff val="15000"/>
                            </a:schemeClr>
                          </a:solidFill>
                          <a:latin typeface="Segoe UI" panose="020B0502040204020203" pitchFamily="34" charset="0"/>
                          <a:cs typeface="Segoe UI" panose="020B0502040204020203" pitchFamily="34" charset="0"/>
                        </a:rPr>
                        <a:t>pay, pay-advice, pay-stubs, money, money-market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AEAE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bl>
          </a:graphicData>
        </a:graphic>
      </p:graphicFrame>
      <p:grpSp>
        <p:nvGrpSpPr>
          <p:cNvPr id="397" name="Group 396"/>
          <p:cNvGrpSpPr/>
          <p:nvPr/>
        </p:nvGrpSpPr>
        <p:grpSpPr>
          <a:xfrm>
            <a:off x="10579796" y="2383872"/>
            <a:ext cx="1468459" cy="116053"/>
            <a:chOff x="7837116" y="2927727"/>
            <a:chExt cx="3170764" cy="170706"/>
          </a:xfrm>
        </p:grpSpPr>
        <p:sp>
          <p:nvSpPr>
            <p:cNvPr id="398" name="Rectangle 397"/>
            <p:cNvSpPr/>
            <p:nvPr/>
          </p:nvSpPr>
          <p:spPr>
            <a:xfrm>
              <a:off x="10675056" y="2927728"/>
              <a:ext cx="332824"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399" name="Rectangle 398"/>
            <p:cNvSpPr/>
            <p:nvPr/>
          </p:nvSpPr>
          <p:spPr>
            <a:xfrm>
              <a:off x="10456154" y="2927727"/>
              <a:ext cx="242086"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00" name="Rectangle 399"/>
            <p:cNvSpPr/>
            <p:nvPr/>
          </p:nvSpPr>
          <p:spPr>
            <a:xfrm>
              <a:off x="7837116" y="2927728"/>
              <a:ext cx="2619038"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401" name="Group 400"/>
          <p:cNvGrpSpPr/>
          <p:nvPr/>
        </p:nvGrpSpPr>
        <p:grpSpPr>
          <a:xfrm>
            <a:off x="10579795" y="2626767"/>
            <a:ext cx="1468459" cy="116053"/>
            <a:chOff x="7837117" y="2927727"/>
            <a:chExt cx="3170763" cy="170706"/>
          </a:xfrm>
        </p:grpSpPr>
        <p:sp>
          <p:nvSpPr>
            <p:cNvPr id="402" name="Rectangle 401"/>
            <p:cNvSpPr/>
            <p:nvPr/>
          </p:nvSpPr>
          <p:spPr>
            <a:xfrm>
              <a:off x="10516470" y="2927728"/>
              <a:ext cx="491410"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03" name="Rectangle 402"/>
            <p:cNvSpPr/>
            <p:nvPr/>
          </p:nvSpPr>
          <p:spPr>
            <a:xfrm>
              <a:off x="10395690" y="2927727"/>
              <a:ext cx="152441"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04" name="Rectangle 403"/>
            <p:cNvSpPr/>
            <p:nvPr/>
          </p:nvSpPr>
          <p:spPr>
            <a:xfrm>
              <a:off x="7837117" y="2927728"/>
              <a:ext cx="2561055"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405" name="Group 404"/>
          <p:cNvGrpSpPr/>
          <p:nvPr/>
        </p:nvGrpSpPr>
        <p:grpSpPr>
          <a:xfrm>
            <a:off x="10579790" y="2871260"/>
            <a:ext cx="1468459" cy="116053"/>
            <a:chOff x="7837117" y="2927727"/>
            <a:chExt cx="3170764" cy="170706"/>
          </a:xfrm>
        </p:grpSpPr>
        <p:sp>
          <p:nvSpPr>
            <p:cNvPr id="406" name="Rectangle 405"/>
            <p:cNvSpPr/>
            <p:nvPr/>
          </p:nvSpPr>
          <p:spPr>
            <a:xfrm>
              <a:off x="10367596" y="2927728"/>
              <a:ext cx="640285"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07" name="Rectangle 406"/>
            <p:cNvSpPr/>
            <p:nvPr/>
          </p:nvSpPr>
          <p:spPr>
            <a:xfrm>
              <a:off x="10246669" y="2927727"/>
              <a:ext cx="120926"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08" name="Rectangle 407"/>
            <p:cNvSpPr/>
            <p:nvPr/>
          </p:nvSpPr>
          <p:spPr>
            <a:xfrm>
              <a:off x="7837117" y="2927728"/>
              <a:ext cx="2449136"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409" name="Group 408"/>
          <p:cNvGrpSpPr/>
          <p:nvPr/>
        </p:nvGrpSpPr>
        <p:grpSpPr>
          <a:xfrm>
            <a:off x="10579790" y="3118344"/>
            <a:ext cx="1468459" cy="116053"/>
            <a:chOff x="7837118" y="2927727"/>
            <a:chExt cx="3170762" cy="170706"/>
          </a:xfrm>
        </p:grpSpPr>
        <p:sp>
          <p:nvSpPr>
            <p:cNvPr id="410" name="Rectangle 409"/>
            <p:cNvSpPr/>
            <p:nvPr/>
          </p:nvSpPr>
          <p:spPr>
            <a:xfrm>
              <a:off x="10516470" y="2927728"/>
              <a:ext cx="491410"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11" name="Rectangle 410"/>
            <p:cNvSpPr/>
            <p:nvPr/>
          </p:nvSpPr>
          <p:spPr>
            <a:xfrm>
              <a:off x="10057721" y="2927727"/>
              <a:ext cx="736899"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12" name="Rectangle 411"/>
            <p:cNvSpPr/>
            <p:nvPr/>
          </p:nvSpPr>
          <p:spPr>
            <a:xfrm>
              <a:off x="7837118" y="2927728"/>
              <a:ext cx="2248975"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413" name="Group 412"/>
          <p:cNvGrpSpPr/>
          <p:nvPr/>
        </p:nvGrpSpPr>
        <p:grpSpPr>
          <a:xfrm>
            <a:off x="10580443" y="3364413"/>
            <a:ext cx="1468459" cy="116053"/>
            <a:chOff x="7837117" y="2927727"/>
            <a:chExt cx="3170763" cy="170706"/>
          </a:xfrm>
        </p:grpSpPr>
        <p:sp>
          <p:nvSpPr>
            <p:cNvPr id="414" name="Rectangle 413"/>
            <p:cNvSpPr/>
            <p:nvPr/>
          </p:nvSpPr>
          <p:spPr>
            <a:xfrm>
              <a:off x="10084950" y="2927728"/>
              <a:ext cx="922930"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15" name="Rectangle 414"/>
            <p:cNvSpPr/>
            <p:nvPr/>
          </p:nvSpPr>
          <p:spPr>
            <a:xfrm>
              <a:off x="9867630" y="2927727"/>
              <a:ext cx="258853"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16" name="Rectangle 415"/>
            <p:cNvSpPr/>
            <p:nvPr/>
          </p:nvSpPr>
          <p:spPr>
            <a:xfrm>
              <a:off x="7837117" y="2927728"/>
              <a:ext cx="2030512"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417" name="Group 416"/>
          <p:cNvGrpSpPr/>
          <p:nvPr/>
        </p:nvGrpSpPr>
        <p:grpSpPr>
          <a:xfrm>
            <a:off x="10580444" y="3599689"/>
            <a:ext cx="1468459" cy="116053"/>
            <a:chOff x="7837118" y="2927727"/>
            <a:chExt cx="3170764" cy="170706"/>
          </a:xfrm>
        </p:grpSpPr>
        <p:sp>
          <p:nvSpPr>
            <p:cNvPr id="418" name="Rectangle 417"/>
            <p:cNvSpPr/>
            <p:nvPr/>
          </p:nvSpPr>
          <p:spPr>
            <a:xfrm>
              <a:off x="9641919" y="2927728"/>
              <a:ext cx="1365963"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19" name="Rectangle 418"/>
            <p:cNvSpPr/>
            <p:nvPr/>
          </p:nvSpPr>
          <p:spPr>
            <a:xfrm>
              <a:off x="9452692" y="2927727"/>
              <a:ext cx="189226"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20" name="Rectangle 419"/>
            <p:cNvSpPr/>
            <p:nvPr/>
          </p:nvSpPr>
          <p:spPr>
            <a:xfrm>
              <a:off x="7837118" y="2927728"/>
              <a:ext cx="1615575"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421" name="Group 420"/>
          <p:cNvGrpSpPr/>
          <p:nvPr/>
        </p:nvGrpSpPr>
        <p:grpSpPr>
          <a:xfrm>
            <a:off x="10580444" y="3845758"/>
            <a:ext cx="1468459" cy="116053"/>
            <a:chOff x="7837118" y="2927727"/>
            <a:chExt cx="3170764" cy="170706"/>
          </a:xfrm>
        </p:grpSpPr>
        <p:sp>
          <p:nvSpPr>
            <p:cNvPr id="422" name="Rectangle 421"/>
            <p:cNvSpPr/>
            <p:nvPr/>
          </p:nvSpPr>
          <p:spPr>
            <a:xfrm>
              <a:off x="9641919" y="2927728"/>
              <a:ext cx="1365963"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35" name="Rectangle 434"/>
            <p:cNvSpPr/>
            <p:nvPr/>
          </p:nvSpPr>
          <p:spPr>
            <a:xfrm>
              <a:off x="9284247" y="2927727"/>
              <a:ext cx="512680"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36" name="Rectangle 435"/>
            <p:cNvSpPr/>
            <p:nvPr/>
          </p:nvSpPr>
          <p:spPr>
            <a:xfrm>
              <a:off x="7837118" y="2927728"/>
              <a:ext cx="1482086"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pSp>
        <p:nvGrpSpPr>
          <p:cNvPr id="437" name="Group 436"/>
          <p:cNvGrpSpPr/>
          <p:nvPr/>
        </p:nvGrpSpPr>
        <p:grpSpPr>
          <a:xfrm>
            <a:off x="10581350" y="4097736"/>
            <a:ext cx="1468459" cy="116053"/>
            <a:chOff x="7837118" y="2927727"/>
            <a:chExt cx="3170764" cy="170706"/>
          </a:xfrm>
        </p:grpSpPr>
        <p:sp>
          <p:nvSpPr>
            <p:cNvPr id="438" name="Rectangle 437"/>
            <p:cNvSpPr/>
            <p:nvPr/>
          </p:nvSpPr>
          <p:spPr>
            <a:xfrm>
              <a:off x="9641919" y="2927728"/>
              <a:ext cx="1365963" cy="170705"/>
            </a:xfrm>
            <a:prstGeom prst="rect">
              <a:avLst/>
            </a:prstGeom>
            <a:solidFill>
              <a:srgbClr val="F1F1F1"/>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39" name="Rectangle 438"/>
            <p:cNvSpPr/>
            <p:nvPr/>
          </p:nvSpPr>
          <p:spPr>
            <a:xfrm>
              <a:off x="9200354" y="2927727"/>
              <a:ext cx="422769" cy="170705"/>
            </a:xfrm>
            <a:prstGeom prst="rect">
              <a:avLst/>
            </a:prstGeom>
            <a:solidFill>
              <a:srgbClr val="D3D3D3"/>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sp>
          <p:nvSpPr>
            <p:cNvPr id="440" name="Rectangle 439"/>
            <p:cNvSpPr/>
            <p:nvPr/>
          </p:nvSpPr>
          <p:spPr>
            <a:xfrm>
              <a:off x="7837118" y="2927728"/>
              <a:ext cx="1373998" cy="170705"/>
            </a:xfrm>
            <a:prstGeom prst="rect">
              <a:avLst/>
            </a:prstGeom>
            <a:solidFill>
              <a:srgbClr val="FF8C00"/>
            </a:solidFill>
            <a:ln w="12700" cap="flat" cmpd="sng" algn="ctr">
              <a:noFill/>
              <a:prstDash val="solid"/>
              <a:miter lim="800000"/>
            </a:ln>
            <a:effectLst/>
          </p:spPr>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prstClr val="white"/>
                </a:solidFill>
                <a:effectLst/>
                <a:uLnTx/>
                <a:uFillTx/>
                <a:latin typeface="Calibri" panose="020F0502020204030204"/>
              </a:endParaRPr>
            </a:p>
          </p:txBody>
        </p:sp>
      </p:grpSp>
      <p:graphicFrame>
        <p:nvGraphicFramePr>
          <p:cNvPr id="480" name="Chart 479"/>
          <p:cNvGraphicFramePr/>
          <p:nvPr>
            <p:extLst/>
          </p:nvPr>
        </p:nvGraphicFramePr>
        <p:xfrm>
          <a:off x="6708765" y="4885268"/>
          <a:ext cx="5337322" cy="1905717"/>
        </p:xfrm>
        <a:graphic>
          <a:graphicData uri="http://schemas.openxmlformats.org/drawingml/2006/chart">
            <c:chart xmlns:c="http://schemas.openxmlformats.org/drawingml/2006/chart" xmlns:r="http://schemas.openxmlformats.org/officeDocument/2006/relationships" r:id="rId6"/>
          </a:graphicData>
        </a:graphic>
      </p:graphicFrame>
      <p:grpSp>
        <p:nvGrpSpPr>
          <p:cNvPr id="481" name="Group 480"/>
          <p:cNvGrpSpPr/>
          <p:nvPr/>
        </p:nvGrpSpPr>
        <p:grpSpPr>
          <a:xfrm>
            <a:off x="11931357" y="4905326"/>
            <a:ext cx="114729" cy="1713201"/>
            <a:chOff x="17547601" y="6645274"/>
            <a:chExt cx="168759" cy="2789011"/>
          </a:xfrm>
        </p:grpSpPr>
        <p:sp>
          <p:nvSpPr>
            <p:cNvPr id="482" name="Rectangle 481"/>
            <p:cNvSpPr/>
            <p:nvPr/>
          </p:nvSpPr>
          <p:spPr>
            <a:xfrm>
              <a:off x="17547601" y="6645274"/>
              <a:ext cx="168759" cy="2789011"/>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483" name="Straight Connector 482"/>
            <p:cNvCxnSpPr/>
            <p:nvPr/>
          </p:nvCxnSpPr>
          <p:spPr>
            <a:xfrm>
              <a:off x="17608550" y="7979410"/>
              <a:ext cx="0" cy="14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a:off x="17654270" y="7981200"/>
              <a:ext cx="0" cy="14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85" name="Group 484"/>
          <p:cNvGrpSpPr/>
          <p:nvPr/>
        </p:nvGrpSpPr>
        <p:grpSpPr>
          <a:xfrm>
            <a:off x="6963143" y="4905325"/>
            <a:ext cx="114729" cy="1713201"/>
            <a:chOff x="17547601" y="6645274"/>
            <a:chExt cx="168759" cy="2789011"/>
          </a:xfrm>
        </p:grpSpPr>
        <p:sp>
          <p:nvSpPr>
            <p:cNvPr id="486" name="Rectangle 485"/>
            <p:cNvSpPr/>
            <p:nvPr/>
          </p:nvSpPr>
          <p:spPr>
            <a:xfrm>
              <a:off x="17547601" y="6645274"/>
              <a:ext cx="168759" cy="2789011"/>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487" name="Straight Connector 486"/>
            <p:cNvCxnSpPr/>
            <p:nvPr/>
          </p:nvCxnSpPr>
          <p:spPr>
            <a:xfrm>
              <a:off x="17608550" y="7979410"/>
              <a:ext cx="0" cy="14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17654270" y="7981200"/>
              <a:ext cx="0" cy="144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p:nvGrpSpPr>
        <p:grpSpPr>
          <a:xfrm rot="10800000">
            <a:off x="809042" y="3970288"/>
            <a:ext cx="162800" cy="354221"/>
            <a:chOff x="4826000" y="5302250"/>
            <a:chExt cx="239467" cy="521034"/>
          </a:xfrm>
        </p:grpSpPr>
        <p:sp>
          <p:nvSpPr>
            <p:cNvPr id="239" name="Rectangle 238"/>
            <p:cNvSpPr/>
            <p:nvPr/>
          </p:nvSpPr>
          <p:spPr>
            <a:xfrm>
              <a:off x="4826000" y="5302250"/>
              <a:ext cx="239467" cy="521034"/>
            </a:xfrm>
            <a:prstGeom prst="rect">
              <a:avLst/>
            </a:prstGeom>
            <a:no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581"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cxnSp>
          <p:nvCxnSpPr>
            <p:cNvPr id="240" name="Straight Connector 239"/>
            <p:cNvCxnSpPr/>
            <p:nvPr/>
          </p:nvCxnSpPr>
          <p:spPr>
            <a:xfrm>
              <a:off x="4872943" y="5561893"/>
              <a:ext cx="142474" cy="153107"/>
            </a:xfrm>
            <a:prstGeom prst="line">
              <a:avLst/>
            </a:prstGeom>
            <a:ln>
              <a:solidFill>
                <a:srgbClr val="505050"/>
              </a:solidFill>
            </a:ln>
          </p:spPr>
          <p:style>
            <a:lnRef idx="2">
              <a:schemeClr val="dk1"/>
            </a:lnRef>
            <a:fillRef idx="0">
              <a:schemeClr val="dk1"/>
            </a:fillRef>
            <a:effectRef idx="1">
              <a:schemeClr val="dk1"/>
            </a:effectRef>
            <a:fontRef idx="minor">
              <a:schemeClr val="tx1"/>
            </a:fontRef>
          </p:style>
        </p:cxnSp>
        <p:cxnSp>
          <p:nvCxnSpPr>
            <p:cNvPr id="241" name="Straight Connector 240"/>
            <p:cNvCxnSpPr/>
            <p:nvPr/>
          </p:nvCxnSpPr>
          <p:spPr>
            <a:xfrm flipV="1">
              <a:off x="4872942" y="5422900"/>
              <a:ext cx="142475" cy="138996"/>
            </a:xfrm>
            <a:prstGeom prst="line">
              <a:avLst/>
            </a:prstGeom>
            <a:ln>
              <a:solidFill>
                <a:srgbClr val="505050"/>
              </a:solidFill>
            </a:ln>
          </p:spPr>
          <p:style>
            <a:lnRef idx="2">
              <a:schemeClr val="dk1"/>
            </a:lnRef>
            <a:fillRef idx="0">
              <a:schemeClr val="dk1"/>
            </a:fillRef>
            <a:effectRef idx="1">
              <a:schemeClr val="dk1"/>
            </a:effectRef>
            <a:fontRef idx="minor">
              <a:schemeClr val="tx1"/>
            </a:fontRef>
          </p:style>
        </p:cxnSp>
      </p:grpSp>
      <p:grpSp>
        <p:nvGrpSpPr>
          <p:cNvPr id="242" name="Group 241"/>
          <p:cNvGrpSpPr/>
          <p:nvPr/>
        </p:nvGrpSpPr>
        <p:grpSpPr>
          <a:xfrm>
            <a:off x="756189" y="1530078"/>
            <a:ext cx="51804" cy="5237501"/>
            <a:chOff x="5072106" y="1799959"/>
            <a:chExt cx="76200" cy="7858512"/>
          </a:xfrm>
        </p:grpSpPr>
        <p:cxnSp>
          <p:nvCxnSpPr>
            <p:cNvPr id="243" name="Straight Connector 242"/>
            <p:cNvCxnSpPr/>
            <p:nvPr/>
          </p:nvCxnSpPr>
          <p:spPr>
            <a:xfrm>
              <a:off x="5072106" y="1799959"/>
              <a:ext cx="0" cy="7858512"/>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5148306" y="1799959"/>
              <a:ext cx="0" cy="7858512"/>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pSp>
      <p:cxnSp>
        <p:nvCxnSpPr>
          <p:cNvPr id="246" name="Straight Connector 245"/>
          <p:cNvCxnSpPr/>
          <p:nvPr/>
        </p:nvCxnSpPr>
        <p:spPr>
          <a:xfrm flipV="1">
            <a:off x="1127581" y="4734539"/>
            <a:ext cx="5335399"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V="1">
            <a:off x="6710949" y="4734539"/>
            <a:ext cx="5335399"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V="1">
            <a:off x="1126700" y="2214647"/>
            <a:ext cx="5335399"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V="1">
            <a:off x="6710949" y="2225346"/>
            <a:ext cx="5335399"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V="1">
            <a:off x="1110405" y="1824653"/>
            <a:ext cx="10939496"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sp>
        <p:nvSpPr>
          <p:cNvPr id="296" name="TextBox 295"/>
          <p:cNvSpPr txBox="1"/>
          <p:nvPr/>
        </p:nvSpPr>
        <p:spPr>
          <a:xfrm>
            <a:off x="1113858" y="1593773"/>
            <a:ext cx="2882918" cy="232943"/>
          </a:xfrm>
          <a:prstGeom prst="rect">
            <a:avLst/>
          </a:prstGeom>
          <a:noFill/>
        </p:spPr>
        <p:txBody>
          <a:bodyPr wrap="square" lIns="0" rtlCol="0">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27,656 results</a:t>
            </a:r>
          </a:p>
        </p:txBody>
      </p:sp>
      <p:sp>
        <p:nvSpPr>
          <p:cNvPr id="323" name="TextBox 322"/>
          <p:cNvSpPr txBox="1"/>
          <p:nvPr/>
        </p:nvSpPr>
        <p:spPr>
          <a:xfrm>
            <a:off x="745313" y="1148273"/>
            <a:ext cx="2882918" cy="307495"/>
          </a:xfrm>
          <a:prstGeom prst="rect">
            <a:avLst/>
          </a:prstGeom>
          <a:noFill/>
        </p:spPr>
        <p:txBody>
          <a:bodyPr wrap="square" lIns="0" rtlCol="0">
            <a:spAutoFit/>
          </a:bodyPr>
          <a:lstStyle/>
          <a:p>
            <a:pPr marL="0" marR="0" lvl="0" indent="0" defTabSz="621607" eaLnBrk="1" fontAlgn="auto" latinLnBrk="0" hangingPunct="1">
              <a:lnSpc>
                <a:spcPct val="100000"/>
              </a:lnSpc>
              <a:spcBef>
                <a:spcPts val="0"/>
              </a:spcBef>
              <a:spcAft>
                <a:spcPts val="0"/>
              </a:spcAft>
              <a:buClrTx/>
              <a:buSzTx/>
              <a:buFontTx/>
              <a:buNone/>
              <a:tabLst/>
              <a:defRPr/>
            </a:pPr>
            <a:r>
              <a:rPr kumimoji="0" lang="en-US" sz="1359"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Search</a:t>
            </a:r>
          </a:p>
        </p:txBody>
      </p:sp>
      <p:sp>
        <p:nvSpPr>
          <p:cNvPr id="324" name="Rectangle 323"/>
          <p:cNvSpPr/>
          <p:nvPr/>
        </p:nvSpPr>
        <p:spPr>
          <a:xfrm>
            <a:off x="442302" y="566453"/>
            <a:ext cx="11991330" cy="293692"/>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a:ln>
                <a:noFill/>
              </a:ln>
              <a:solidFill>
                <a:sysClr val="windowText" lastClr="000000"/>
              </a:solidFill>
              <a:effectLst/>
              <a:uLnTx/>
              <a:uFillTx/>
            </a:endParaRPr>
          </a:p>
        </p:txBody>
      </p:sp>
      <p:sp>
        <p:nvSpPr>
          <p:cNvPr id="325" name="TextBox 324"/>
          <p:cNvSpPr txBox="1"/>
          <p:nvPr/>
        </p:nvSpPr>
        <p:spPr>
          <a:xfrm>
            <a:off x="678978" y="893290"/>
            <a:ext cx="5580218" cy="232943"/>
          </a:xfrm>
          <a:prstGeom prst="rect">
            <a:avLst/>
          </a:prstGeom>
          <a:noFill/>
        </p:spPr>
        <p:txBody>
          <a:bodyPr wrap="square" rtlCol="0">
            <a:spAutoFit/>
          </a:bodyPr>
          <a:lstStyle/>
          <a:p>
            <a:pPr marL="0" marR="0" lvl="0" indent="0"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Cases &gt; Enron Lobbying &gt; Search</a:t>
            </a:r>
          </a:p>
        </p:txBody>
      </p:sp>
      <p:sp>
        <p:nvSpPr>
          <p:cNvPr id="326" name="Rectangle 325"/>
          <p:cNvSpPr/>
          <p:nvPr/>
        </p:nvSpPr>
        <p:spPr>
          <a:xfrm>
            <a:off x="4488022" y="592232"/>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Search</a:t>
            </a:r>
          </a:p>
        </p:txBody>
      </p:sp>
      <p:sp>
        <p:nvSpPr>
          <p:cNvPr id="327" name="Rectangle 326"/>
          <p:cNvSpPr/>
          <p:nvPr/>
        </p:nvSpPr>
        <p:spPr>
          <a:xfrm>
            <a:off x="5271565" y="592226"/>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Reports</a:t>
            </a:r>
          </a:p>
        </p:txBody>
      </p:sp>
      <p:cxnSp>
        <p:nvCxnSpPr>
          <p:cNvPr id="328" name="Straight Connector 327"/>
          <p:cNvCxnSpPr/>
          <p:nvPr/>
        </p:nvCxnSpPr>
        <p:spPr>
          <a:xfrm flipH="1">
            <a:off x="4302445" y="608423"/>
            <a:ext cx="2159" cy="19579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9" name="Rectangle 328"/>
          <p:cNvSpPr/>
          <p:nvPr/>
        </p:nvSpPr>
        <p:spPr>
          <a:xfrm>
            <a:off x="750227" y="592232"/>
            <a:ext cx="856601"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Hold</a:t>
            </a:r>
          </a:p>
        </p:txBody>
      </p:sp>
      <p:sp>
        <p:nvSpPr>
          <p:cNvPr id="330" name="Rectangle 329"/>
          <p:cNvSpPr/>
          <p:nvPr/>
        </p:nvSpPr>
        <p:spPr>
          <a:xfrm>
            <a:off x="2442992" y="592223"/>
            <a:ext cx="892517" cy="220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405" marR="0" lvl="0" indent="0"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Relevance  </a:t>
            </a:r>
            <a:r>
              <a:rPr kumimoji="0" lang="en-US" sz="748" b="0" i="0" u="none" strike="noStrike" kern="0" cap="none" spc="0" normalizeH="0" baseline="0" noProof="0">
                <a:ln>
                  <a:noFill/>
                </a:ln>
                <a:solidFill>
                  <a:srgbClr val="505050"/>
                </a:solidFill>
                <a:effectLst/>
                <a:uLnTx/>
                <a:uFillTx/>
                <a:latin typeface="Segoe MDL2 Assets" panose="050A0102010101010101" pitchFamily="18" charset="0"/>
              </a:rPr>
              <a:t></a:t>
            </a:r>
            <a:endPar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endParaRPr>
          </a:p>
        </p:txBody>
      </p:sp>
      <p:sp>
        <p:nvSpPr>
          <p:cNvPr id="331" name="Rectangle 330"/>
          <p:cNvSpPr/>
          <p:nvPr/>
        </p:nvSpPr>
        <p:spPr>
          <a:xfrm>
            <a:off x="6054024" y="593733"/>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Home run</a:t>
            </a:r>
          </a:p>
        </p:txBody>
      </p:sp>
      <p:sp>
        <p:nvSpPr>
          <p:cNvPr id="332" name="Rectangle 331"/>
          <p:cNvSpPr/>
          <p:nvPr/>
        </p:nvSpPr>
        <p:spPr>
          <a:xfrm>
            <a:off x="3319554" y="592226"/>
            <a:ext cx="783178"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Export  </a:t>
            </a:r>
            <a:r>
              <a:rPr kumimoji="0" lang="en-US" sz="748" b="0" i="0" u="none" strike="noStrike" kern="0" cap="none" spc="0" normalizeH="0" baseline="0" noProof="0">
                <a:ln>
                  <a:noFill/>
                </a:ln>
                <a:solidFill>
                  <a:srgbClr val="505050"/>
                </a:solidFill>
                <a:effectLst/>
                <a:uLnTx/>
                <a:uFillTx/>
                <a:latin typeface="Segoe MDL2 Assets" panose="050A0102010101010101" pitchFamily="18" charset="0"/>
              </a:rPr>
              <a:t></a:t>
            </a:r>
            <a:endPar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endParaRPr>
          </a:p>
        </p:txBody>
      </p:sp>
      <p:sp>
        <p:nvSpPr>
          <p:cNvPr id="333" name="Rectangle 332"/>
          <p:cNvSpPr/>
          <p:nvPr/>
        </p:nvSpPr>
        <p:spPr>
          <a:xfrm>
            <a:off x="1607072" y="592462"/>
            <a:ext cx="856601" cy="22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Analyze  </a:t>
            </a:r>
            <a:r>
              <a:rPr kumimoji="0" lang="en-US" sz="748" b="0" i="0" u="none" strike="noStrike" kern="0" cap="none" spc="0" normalizeH="0" baseline="0" noProof="0">
                <a:ln>
                  <a:noFill/>
                </a:ln>
                <a:solidFill>
                  <a:srgbClr val="505050"/>
                </a:solidFill>
                <a:effectLst/>
                <a:uLnTx/>
                <a:uFillTx/>
                <a:latin typeface="Segoe MDL2 Assets" panose="050A0102010101010101" pitchFamily="18" charset="0"/>
              </a:rPr>
              <a:t></a:t>
            </a:r>
            <a:endPar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endParaRPr>
          </a:p>
        </p:txBody>
      </p:sp>
      <p:pic>
        <p:nvPicPr>
          <p:cNvPr id="334" name="Picture 33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638218" y="613607"/>
            <a:ext cx="195795" cy="195795"/>
          </a:xfrm>
          <a:prstGeom prst="rect">
            <a:avLst/>
          </a:prstGeom>
        </p:spPr>
      </p:pic>
      <p:pic>
        <p:nvPicPr>
          <p:cNvPr id="335" name="Picture 334"/>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138468" y="622412"/>
            <a:ext cx="117218" cy="171320"/>
          </a:xfrm>
          <a:prstGeom prst="rect">
            <a:avLst/>
          </a:prstGeom>
        </p:spPr>
      </p:pic>
      <p:sp>
        <p:nvSpPr>
          <p:cNvPr id="338" name="Rectangle 337"/>
          <p:cNvSpPr/>
          <p:nvPr/>
        </p:nvSpPr>
        <p:spPr>
          <a:xfrm>
            <a:off x="9661042" y="1593779"/>
            <a:ext cx="2383145" cy="195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122372" bIns="24865" rtlCol="0" anchor="t"/>
          <a:lstStyle/>
          <a:p>
            <a:pPr marL="0" marR="0" lvl="0" indent="0" algn="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View:</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    Search profile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         Actions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endParaRPr>
          </a:p>
          <a:p>
            <a:pPr marL="0" marR="0" lvl="0" indent="0" algn="r" defTabSz="621581" eaLnBrk="1" fontAlgn="auto" latinLnBrk="0" hangingPunct="1">
              <a:lnSpc>
                <a:spcPct val="100000"/>
              </a:lnSpc>
              <a:spcBef>
                <a:spcPts val="0"/>
              </a:spcBef>
              <a:spcAft>
                <a:spcPts val="408"/>
              </a:spcAft>
              <a:buClrTx/>
              <a:buSzTx/>
              <a:buFontTx/>
              <a:buNone/>
              <a:tabLst/>
              <a:defRPr/>
            </a:pPr>
            <a:endPar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endParaRPr>
          </a:p>
        </p:txBody>
      </p:sp>
      <p:sp>
        <p:nvSpPr>
          <p:cNvPr id="339" name="Rectangle 338"/>
          <p:cNvSpPr/>
          <p:nvPr/>
        </p:nvSpPr>
        <p:spPr>
          <a:xfrm>
            <a:off x="1066396" y="1982915"/>
            <a:ext cx="1478291" cy="371714"/>
          </a:xfrm>
          <a:prstGeom prst="rect">
            <a:avLst/>
          </a:prstGeom>
        </p:spPr>
        <p:txBody>
          <a:bodyPr wrap="none">
            <a:spAutoFit/>
          </a:bodyPr>
          <a:lstStyle/>
          <a:p>
            <a:pPr marL="0" marR="0" lvl="0" indent="0" defTabSz="621581"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Profile 1:    </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Custodians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p>
          <a:p>
            <a:pPr marL="0" marR="0" lvl="0" indent="0" defTabSz="621581" eaLnBrk="1" fontAlgn="auto" latinLnBrk="0" hangingPunct="1">
              <a:lnSpc>
                <a:spcPct val="100000"/>
              </a:lnSpc>
              <a:spcBef>
                <a:spcPts val="0"/>
              </a:spcBef>
              <a:spcAft>
                <a:spcPts val="453"/>
              </a:spcAft>
              <a:buClrTx/>
              <a:buSzTx/>
              <a:buFontTx/>
              <a:buNone/>
              <a:tabLst/>
              <a:defRPr/>
            </a:pPr>
            <a:endParaRPr kumimoji="0" lang="en-US" sz="884" b="0" i="0" u="none" strike="noStrike" kern="0" cap="none" spc="0" normalizeH="0" baseline="0" noProof="0">
              <a:ln>
                <a:noFill/>
              </a:ln>
              <a:solidFill>
                <a:srgbClr val="0078D7"/>
              </a:solidFill>
              <a:effectLst/>
              <a:uLnTx/>
              <a:uFillTx/>
              <a:latin typeface="Segoe MDL2 Assets" panose="050A0102010101010101" pitchFamily="18" charset="0"/>
              <a:cs typeface="Segoe UI" panose="020B0502040204020203" pitchFamily="34" charset="0"/>
            </a:endParaRPr>
          </a:p>
        </p:txBody>
      </p:sp>
      <p:sp>
        <p:nvSpPr>
          <p:cNvPr id="340" name="Rectangle 339"/>
          <p:cNvSpPr/>
          <p:nvPr/>
        </p:nvSpPr>
        <p:spPr>
          <a:xfrm>
            <a:off x="6651434" y="1981855"/>
            <a:ext cx="1311529" cy="232943"/>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Profile 2:    </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Themes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endParaRPr kumimoji="0" lang="en-US" sz="748"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endParaRPr>
          </a:p>
        </p:txBody>
      </p:sp>
      <p:sp>
        <p:nvSpPr>
          <p:cNvPr id="341" name="Rectangle 340"/>
          <p:cNvSpPr/>
          <p:nvPr/>
        </p:nvSpPr>
        <p:spPr>
          <a:xfrm>
            <a:off x="1066396" y="4479295"/>
            <a:ext cx="1831431" cy="437111"/>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Profile 3:    </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Target population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endParaRPr kumimoji="0" lang="en-US" sz="748"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endParaRPr>
          </a:p>
          <a:p>
            <a:pPr marL="0" marR="0" lvl="0" indent="0" defTabSz="621581" eaLnBrk="1" fontAlgn="auto" latinLnBrk="0" hangingPunct="1">
              <a:lnSpc>
                <a:spcPct val="100000"/>
              </a:lnSpc>
              <a:spcBef>
                <a:spcPts val="0"/>
              </a:spcBef>
              <a:spcAft>
                <a:spcPts val="453"/>
              </a:spcAft>
              <a:buClrTx/>
              <a:buSzTx/>
              <a:buFontTx/>
              <a:buNone/>
              <a:tabLst/>
              <a:defRPr/>
            </a:pPr>
            <a:endPar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endParaRPr>
          </a:p>
        </p:txBody>
      </p:sp>
      <p:sp>
        <p:nvSpPr>
          <p:cNvPr id="342" name="Rectangle 341"/>
          <p:cNvSpPr/>
          <p:nvPr/>
        </p:nvSpPr>
        <p:spPr>
          <a:xfrm>
            <a:off x="6650512" y="4479294"/>
            <a:ext cx="1345862" cy="232943"/>
          </a:xfrm>
          <a:prstGeom prst="rect">
            <a:avLst/>
          </a:prstGeom>
        </p:spPr>
        <p:txBody>
          <a:bodyPr wrap="none">
            <a:spAutoFit/>
          </a:bodyPr>
          <a:lstStyle/>
          <a:p>
            <a:pPr marL="0" marR="0" lvl="0" indent="0" defTabSz="621581" eaLnBrk="1" fontAlgn="auto" latinLnBrk="0" hangingPunct="1">
              <a:lnSpc>
                <a:spcPct val="100000"/>
              </a:lnSpc>
              <a:spcBef>
                <a:spcPts val="0"/>
              </a:spcBef>
              <a:spcAft>
                <a:spcPts val="453"/>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Profile 4:    </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Timeline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endParaRPr kumimoji="0" lang="en-US" sz="748"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endParaRPr>
          </a:p>
        </p:txBody>
      </p:sp>
      <p:sp>
        <p:nvSpPr>
          <p:cNvPr id="343" name="Rectangle 342"/>
          <p:cNvSpPr/>
          <p:nvPr/>
        </p:nvSpPr>
        <p:spPr>
          <a:xfrm>
            <a:off x="10212444" y="1982915"/>
            <a:ext cx="1826346" cy="195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122372" bIns="24865" rtlCol="0" anchor="t"/>
          <a:lstStyle/>
          <a:p>
            <a:pPr marL="0" marR="0" lvl="0" indent="0" algn="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Sort by:    </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Number of results </a:t>
            </a:r>
            <a:r>
              <a:rPr kumimoji="0" lang="en-US" sz="884" b="0" i="0" u="none" strike="noStrike" kern="0" cap="none" spc="0" normalizeH="0" baseline="0" noProof="0">
                <a:ln>
                  <a:noFill/>
                </a:ln>
                <a:solidFill>
                  <a:srgbClr val="0078D7"/>
                </a:solidFill>
                <a:effectLst/>
                <a:uLnTx/>
                <a:uFillTx/>
                <a:latin typeface="Segoe MDL2 Assets" panose="050A0102010101010101" pitchFamily="18" charset="0"/>
              </a:rPr>
              <a:t>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endParaRPr>
          </a:p>
        </p:txBody>
      </p:sp>
      <p:sp>
        <p:nvSpPr>
          <p:cNvPr id="344" name="Rectangle 343"/>
          <p:cNvSpPr/>
          <p:nvPr/>
        </p:nvSpPr>
        <p:spPr>
          <a:xfrm>
            <a:off x="4656137" y="1982915"/>
            <a:ext cx="1826346" cy="195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9732" tIns="24865" rIns="122372" bIns="24865" rtlCol="0" anchor="t"/>
          <a:lstStyle/>
          <a:p>
            <a:pPr marL="0" marR="0" lvl="0" indent="0" algn="r" defTabSz="621607" eaLnBrk="1" fontAlgn="auto" latinLnBrk="0" hangingPunct="1">
              <a:lnSpc>
                <a:spcPct val="100000"/>
              </a:lnSpc>
              <a:spcBef>
                <a:spcPts val="0"/>
              </a:spcBef>
              <a:spcAft>
                <a:spcPts val="0"/>
              </a:spcAft>
              <a:buClrTx/>
              <a:buSzTx/>
              <a:buFontTx/>
              <a:buNone/>
              <a:tabLst/>
              <a:defRPr/>
            </a:pPr>
            <a:r>
              <a:rPr kumimoji="0" lang="en-US" sz="884" b="0" i="0" u="none" strike="noStrike" kern="0" cap="none" spc="0" normalizeH="0" baseline="0" noProof="0">
                <a:ln>
                  <a:noFill/>
                </a:ln>
                <a:solidFill>
                  <a:srgbClr val="505050"/>
                </a:solidFill>
                <a:effectLst/>
                <a:uLnTx/>
                <a:uFillTx/>
                <a:latin typeface="Segoe UI" panose="020B0502040204020203" pitchFamily="34" charset="0"/>
                <a:cs typeface="Segoe UI" panose="020B0502040204020203" pitchFamily="34" charset="0"/>
              </a:rPr>
              <a:t>Sort by:    </a:t>
            </a:r>
            <a:r>
              <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rPr>
              <a:t>Number of results </a:t>
            </a:r>
            <a:r>
              <a:rPr kumimoji="0" lang="en-US" sz="884" b="0" i="0" u="none" strike="noStrike" kern="0" cap="none" spc="0" normalizeH="0" baseline="0" noProof="0">
                <a:ln>
                  <a:noFill/>
                </a:ln>
                <a:solidFill>
                  <a:srgbClr val="0078D7"/>
                </a:solidFill>
                <a:effectLst/>
                <a:uLnTx/>
                <a:uFillTx/>
                <a:latin typeface="Segoe MDL2 Assets" panose="050A0102010101010101" pitchFamily="18" charset="0"/>
              </a:rPr>
              <a:t> </a:t>
            </a:r>
            <a:r>
              <a:rPr kumimoji="0" lang="en-US" sz="748" b="0" i="0" u="none" strike="noStrike" kern="0" cap="none" spc="0" normalizeH="0" baseline="0" noProof="0">
                <a:ln>
                  <a:noFill/>
                </a:ln>
                <a:solidFill>
                  <a:srgbClr val="0078D7"/>
                </a:solidFill>
                <a:effectLst/>
                <a:uLnTx/>
                <a:uFillTx/>
                <a:latin typeface="Segoe MDL2 Assets" panose="050A0102010101010101" pitchFamily="18" charset="0"/>
              </a:rPr>
              <a:t></a:t>
            </a:r>
            <a:endParaRPr kumimoji="0" lang="en-US" sz="884" b="0" i="0" u="none" strike="noStrike" kern="0" cap="none" spc="0" normalizeH="0" baseline="0" noProof="0">
              <a:ln>
                <a:noFill/>
              </a:ln>
              <a:solidFill>
                <a:srgbClr val="0078D7"/>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57290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406270" y="3295497"/>
            <a:ext cx="5295018"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Accelerate Productivity</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Dynamic Email Delivery and Linked Content Detonation keep productivity high by delivering all emails instantly.</a:t>
            </a:r>
          </a:p>
          <a:p>
            <a:pPr marL="0" marR="0" lvl="0" indent="0" defTabSz="914400" eaLnBrk="1" fontAlgn="auto" latinLnBrk="0" hangingPunct="1">
              <a:lnSpc>
                <a:spcPct val="90000"/>
              </a:lnSpc>
              <a:spcBef>
                <a:spcPts val="0"/>
              </a:spcBef>
              <a:spcAft>
                <a:spcPts val="0"/>
              </a:spcAft>
              <a:buClrTx/>
              <a:buSzTx/>
              <a:buFontTx/>
              <a:buNone/>
              <a:tabLst/>
              <a:defRPr/>
            </a:pPr>
            <a:endPar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endParaRPr>
          </a:p>
        </p:txBody>
      </p:sp>
      <p:sp>
        <p:nvSpPr>
          <p:cNvPr id="39" name="Rectangle 38"/>
          <p:cNvSpPr/>
          <p:nvPr/>
        </p:nvSpPr>
        <p:spPr>
          <a:xfrm>
            <a:off x="1377907" y="2000097"/>
            <a:ext cx="5295018"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Built in protection</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Natively built in to Exchange Online Protection to allow deployment in seconds.  M</a:t>
            </a:r>
            <a:r>
              <a:rPr kumimoji="0" lang="en-US" sz="1428" b="0" i="0" u="none" strike="noStrike" kern="0" cap="none" spc="0" normalizeH="0" baseline="0" noProof="0" dirty="0" err="1">
                <a:ln>
                  <a:noFill/>
                </a:ln>
                <a:gradFill>
                  <a:gsLst>
                    <a:gs pos="97000">
                      <a:schemeClr val="tx1">
                        <a:lumMod val="75000"/>
                      </a:schemeClr>
                    </a:gs>
                    <a:gs pos="0">
                      <a:schemeClr val="tx1">
                        <a:lumMod val="75000"/>
                      </a:schemeClr>
                    </a:gs>
                  </a:gsLst>
                </a:gradFill>
                <a:effectLst/>
                <a:uLnTx/>
                <a:uFillTx/>
              </a:rPr>
              <a:t>anage</a:t>
            </a: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 policies for Safe Attachments and Safe Links from a single cloud console for faster remediation for issues that are detected.</a:t>
            </a:r>
          </a:p>
        </p:txBody>
      </p:sp>
      <p:grpSp>
        <p:nvGrpSpPr>
          <p:cNvPr id="3" name="Group 2"/>
          <p:cNvGrpSpPr/>
          <p:nvPr/>
        </p:nvGrpSpPr>
        <p:grpSpPr>
          <a:xfrm>
            <a:off x="621036" y="3295497"/>
            <a:ext cx="585216" cy="585216"/>
            <a:chOff x="1353630" y="4283647"/>
            <a:chExt cx="585216" cy="585216"/>
          </a:xfrm>
        </p:grpSpPr>
        <p:sp>
          <p:nvSpPr>
            <p:cNvPr id="35" name="Oval 34"/>
            <p:cNvSpPr/>
            <p:nvPr/>
          </p:nvSpPr>
          <p:spPr bwMode="auto">
            <a:xfrm>
              <a:off x="1353630" y="4283647"/>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57" name="Group 12"/>
            <p:cNvGrpSpPr>
              <a:grpSpLocks noChangeAspect="1"/>
            </p:cNvGrpSpPr>
            <p:nvPr/>
          </p:nvGrpSpPr>
          <p:grpSpPr bwMode="auto">
            <a:xfrm>
              <a:off x="1509713" y="4490455"/>
              <a:ext cx="273050" cy="171600"/>
              <a:chOff x="4" y="-1"/>
              <a:chExt cx="253" cy="159"/>
            </a:xfrm>
            <a:solidFill>
              <a:schemeClr val="bg1">
                <a:lumMod val="65000"/>
              </a:schemeClr>
            </a:solidFill>
          </p:grpSpPr>
          <p:sp>
            <p:nvSpPr>
              <p:cNvPr id="59" name="Rectangle 13"/>
              <p:cNvSpPr>
                <a:spLocks noChangeArrowheads="1"/>
              </p:cNvSpPr>
              <p:nvPr/>
            </p:nvSpPr>
            <p:spPr bwMode="auto">
              <a:xfrm>
                <a:off x="8" y="142"/>
                <a:ext cx="249"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14"/>
              <p:cNvSpPr>
                <a:spLocks/>
              </p:cNvSpPr>
              <p:nvPr/>
            </p:nvSpPr>
            <p:spPr bwMode="auto">
              <a:xfrm>
                <a:off x="4" y="-1"/>
                <a:ext cx="253" cy="123"/>
              </a:xfrm>
              <a:custGeom>
                <a:avLst/>
                <a:gdLst>
                  <a:gd name="T0" fmla="*/ 198 w 253"/>
                  <a:gd name="T1" fmla="*/ 16 h 123"/>
                  <a:gd name="T2" fmla="*/ 228 w 253"/>
                  <a:gd name="T3" fmla="*/ 16 h 123"/>
                  <a:gd name="T4" fmla="*/ 144 w 253"/>
                  <a:gd name="T5" fmla="*/ 99 h 123"/>
                  <a:gd name="T6" fmla="*/ 74 w 253"/>
                  <a:gd name="T7" fmla="*/ 28 h 123"/>
                  <a:gd name="T8" fmla="*/ 0 w 253"/>
                  <a:gd name="T9" fmla="*/ 105 h 123"/>
                  <a:gd name="T10" fmla="*/ 10 w 253"/>
                  <a:gd name="T11" fmla="*/ 117 h 123"/>
                  <a:gd name="T12" fmla="*/ 74 w 253"/>
                  <a:gd name="T13" fmla="*/ 52 h 123"/>
                  <a:gd name="T14" fmla="*/ 144 w 253"/>
                  <a:gd name="T15" fmla="*/ 123 h 123"/>
                  <a:gd name="T16" fmla="*/ 237 w 253"/>
                  <a:gd name="T17" fmla="*/ 28 h 123"/>
                  <a:gd name="T18" fmla="*/ 237 w 253"/>
                  <a:gd name="T19" fmla="*/ 56 h 123"/>
                  <a:gd name="T20" fmla="*/ 253 w 253"/>
                  <a:gd name="T21" fmla="*/ 56 h 123"/>
                  <a:gd name="T22" fmla="*/ 253 w 253"/>
                  <a:gd name="T23" fmla="*/ 0 h 123"/>
                  <a:gd name="T24" fmla="*/ 198 w 253"/>
                  <a:gd name="T25" fmla="*/ 0 h 123"/>
                  <a:gd name="T26" fmla="*/ 198 w 253"/>
                  <a:gd name="T27"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23">
                    <a:moveTo>
                      <a:pt x="198" y="16"/>
                    </a:moveTo>
                    <a:lnTo>
                      <a:pt x="228" y="16"/>
                    </a:lnTo>
                    <a:lnTo>
                      <a:pt x="144" y="99"/>
                    </a:lnTo>
                    <a:lnTo>
                      <a:pt x="74" y="28"/>
                    </a:lnTo>
                    <a:lnTo>
                      <a:pt x="0" y="105"/>
                    </a:lnTo>
                    <a:lnTo>
                      <a:pt x="10" y="117"/>
                    </a:lnTo>
                    <a:lnTo>
                      <a:pt x="74" y="52"/>
                    </a:lnTo>
                    <a:lnTo>
                      <a:pt x="144" y="123"/>
                    </a:lnTo>
                    <a:lnTo>
                      <a:pt x="237" y="28"/>
                    </a:lnTo>
                    <a:lnTo>
                      <a:pt x="237" y="56"/>
                    </a:lnTo>
                    <a:lnTo>
                      <a:pt x="253" y="56"/>
                    </a:lnTo>
                    <a:lnTo>
                      <a:pt x="253" y="0"/>
                    </a:lnTo>
                    <a:lnTo>
                      <a:pt x="198" y="0"/>
                    </a:lnTo>
                    <a:lnTo>
                      <a:pt x="19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27" name="Group 26"/>
          <p:cNvGrpSpPr/>
          <p:nvPr/>
        </p:nvGrpSpPr>
        <p:grpSpPr>
          <a:xfrm>
            <a:off x="616683" y="4399171"/>
            <a:ext cx="585216" cy="585216"/>
            <a:chOff x="1390701" y="5690228"/>
            <a:chExt cx="585216" cy="585216"/>
          </a:xfrm>
        </p:grpSpPr>
        <p:sp>
          <p:nvSpPr>
            <p:cNvPr id="41" name="Oval 40"/>
            <p:cNvSpPr/>
            <p:nvPr/>
          </p:nvSpPr>
          <p:spPr bwMode="auto">
            <a:xfrm>
              <a:off x="1390701" y="5690228"/>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6" name="Freeform 14"/>
            <p:cNvSpPr>
              <a:spLocks noEditPoints="1"/>
            </p:cNvSpPr>
            <p:nvPr/>
          </p:nvSpPr>
          <p:spPr bwMode="auto">
            <a:xfrm>
              <a:off x="1496835" y="5844812"/>
              <a:ext cx="392955" cy="265865"/>
            </a:xfrm>
            <a:custGeom>
              <a:avLst/>
              <a:gdLst>
                <a:gd name="T0" fmla="*/ 151 w 269"/>
                <a:gd name="T1" fmla="*/ 51 h 182"/>
                <a:gd name="T2" fmla="*/ 134 w 269"/>
                <a:gd name="T3" fmla="*/ 68 h 182"/>
                <a:gd name="T4" fmla="*/ 118 w 269"/>
                <a:gd name="T5" fmla="*/ 51 h 182"/>
                <a:gd name="T6" fmla="*/ 67 w 269"/>
                <a:gd name="T7" fmla="*/ 0 h 182"/>
                <a:gd name="T8" fmla="*/ 0 w 269"/>
                <a:gd name="T9" fmla="*/ 68 h 182"/>
                <a:gd name="T10" fmla="*/ 50 w 269"/>
                <a:gd name="T11" fmla="*/ 118 h 182"/>
                <a:gd name="T12" fmla="*/ 105 w 269"/>
                <a:gd name="T13" fmla="*/ 63 h 182"/>
                <a:gd name="T14" fmla="*/ 122 w 269"/>
                <a:gd name="T15" fmla="*/ 80 h 182"/>
                <a:gd name="T16" fmla="*/ 33 w 269"/>
                <a:gd name="T17" fmla="*/ 169 h 182"/>
                <a:gd name="T18" fmla="*/ 46 w 269"/>
                <a:gd name="T19" fmla="*/ 182 h 182"/>
                <a:gd name="T20" fmla="*/ 134 w 269"/>
                <a:gd name="T21" fmla="*/ 93 h 182"/>
                <a:gd name="T22" fmla="*/ 223 w 269"/>
                <a:gd name="T23" fmla="*/ 182 h 182"/>
                <a:gd name="T24" fmla="*/ 235 w 269"/>
                <a:gd name="T25" fmla="*/ 169 h 182"/>
                <a:gd name="T26" fmla="*/ 147 w 269"/>
                <a:gd name="T27" fmla="*/ 80 h 182"/>
                <a:gd name="T28" fmla="*/ 164 w 269"/>
                <a:gd name="T29" fmla="*/ 63 h 182"/>
                <a:gd name="T30" fmla="*/ 219 w 269"/>
                <a:gd name="T31" fmla="*/ 118 h 182"/>
                <a:gd name="T32" fmla="*/ 269 w 269"/>
                <a:gd name="T33" fmla="*/ 68 h 182"/>
                <a:gd name="T34" fmla="*/ 202 w 269"/>
                <a:gd name="T35" fmla="*/ 0 h 182"/>
                <a:gd name="T36" fmla="*/ 151 w 269"/>
                <a:gd name="T37" fmla="*/ 51 h 182"/>
                <a:gd name="T38" fmla="*/ 50 w 269"/>
                <a:gd name="T39" fmla="*/ 93 h 182"/>
                <a:gd name="T40" fmla="*/ 25 w 269"/>
                <a:gd name="T41" fmla="*/ 68 h 182"/>
                <a:gd name="T42" fmla="*/ 67 w 269"/>
                <a:gd name="T43" fmla="*/ 25 h 182"/>
                <a:gd name="T44" fmla="*/ 92 w 269"/>
                <a:gd name="T45" fmla="*/ 51 h 182"/>
                <a:gd name="T46" fmla="*/ 50 w 269"/>
                <a:gd name="T47" fmla="*/ 93 h 182"/>
                <a:gd name="T48" fmla="*/ 244 w 269"/>
                <a:gd name="T49" fmla="*/ 68 h 182"/>
                <a:gd name="T50" fmla="*/ 219 w 269"/>
                <a:gd name="T51" fmla="*/ 93 h 182"/>
                <a:gd name="T52" fmla="*/ 177 w 269"/>
                <a:gd name="T53" fmla="*/ 51 h 182"/>
                <a:gd name="T54" fmla="*/ 202 w 269"/>
                <a:gd name="T55" fmla="*/ 25 h 182"/>
                <a:gd name="T56" fmla="*/ 244 w 269"/>
                <a:gd name="T57" fmla="*/ 6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9" h="182">
                  <a:moveTo>
                    <a:pt x="151" y="51"/>
                  </a:moveTo>
                  <a:lnTo>
                    <a:pt x="134" y="68"/>
                  </a:lnTo>
                  <a:lnTo>
                    <a:pt x="118" y="51"/>
                  </a:lnTo>
                  <a:lnTo>
                    <a:pt x="67" y="0"/>
                  </a:lnTo>
                  <a:lnTo>
                    <a:pt x="0" y="68"/>
                  </a:lnTo>
                  <a:lnTo>
                    <a:pt x="50" y="118"/>
                  </a:lnTo>
                  <a:lnTo>
                    <a:pt x="105" y="63"/>
                  </a:lnTo>
                  <a:lnTo>
                    <a:pt x="122" y="80"/>
                  </a:lnTo>
                  <a:lnTo>
                    <a:pt x="33" y="169"/>
                  </a:lnTo>
                  <a:lnTo>
                    <a:pt x="46" y="182"/>
                  </a:lnTo>
                  <a:lnTo>
                    <a:pt x="134" y="93"/>
                  </a:lnTo>
                  <a:lnTo>
                    <a:pt x="223" y="182"/>
                  </a:lnTo>
                  <a:lnTo>
                    <a:pt x="235" y="169"/>
                  </a:lnTo>
                  <a:lnTo>
                    <a:pt x="147" y="80"/>
                  </a:lnTo>
                  <a:lnTo>
                    <a:pt x="164" y="63"/>
                  </a:lnTo>
                  <a:lnTo>
                    <a:pt x="219" y="118"/>
                  </a:lnTo>
                  <a:lnTo>
                    <a:pt x="269" y="68"/>
                  </a:lnTo>
                  <a:lnTo>
                    <a:pt x="202" y="0"/>
                  </a:lnTo>
                  <a:lnTo>
                    <a:pt x="151" y="51"/>
                  </a:lnTo>
                  <a:close/>
                  <a:moveTo>
                    <a:pt x="50" y="93"/>
                  </a:moveTo>
                  <a:lnTo>
                    <a:pt x="25" y="68"/>
                  </a:lnTo>
                  <a:lnTo>
                    <a:pt x="67" y="25"/>
                  </a:lnTo>
                  <a:lnTo>
                    <a:pt x="92" y="51"/>
                  </a:lnTo>
                  <a:lnTo>
                    <a:pt x="50" y="93"/>
                  </a:lnTo>
                  <a:close/>
                  <a:moveTo>
                    <a:pt x="244" y="68"/>
                  </a:moveTo>
                  <a:lnTo>
                    <a:pt x="219" y="93"/>
                  </a:lnTo>
                  <a:lnTo>
                    <a:pt x="177" y="51"/>
                  </a:lnTo>
                  <a:lnTo>
                    <a:pt x="202" y="25"/>
                  </a:lnTo>
                  <a:lnTo>
                    <a:pt x="244" y="68"/>
                  </a:lnTo>
                  <a:close/>
                </a:path>
              </a:pathLst>
            </a:custGeom>
            <a:solidFill>
              <a:schemeClr val="bg1">
                <a:lumMod val="65000"/>
              </a:schemeClr>
            </a:solidFill>
            <a:ln>
              <a:solidFill>
                <a:srgbClr val="F8F8F8"/>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5" name="Rectangle 24"/>
          <p:cNvSpPr/>
          <p:nvPr/>
        </p:nvSpPr>
        <p:spPr>
          <a:xfrm>
            <a:off x="1341437" y="4286097"/>
            <a:ext cx="5295018"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Protection everywhere</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Safe Attachments and Safe Links are expanding their protection beyond email, to other Office 365 workloads and Office Clients.</a:t>
            </a:r>
          </a:p>
        </p:txBody>
      </p:sp>
      <p:grpSp>
        <p:nvGrpSpPr>
          <p:cNvPr id="28" name="Group 27"/>
          <p:cNvGrpSpPr/>
          <p:nvPr/>
        </p:nvGrpSpPr>
        <p:grpSpPr>
          <a:xfrm>
            <a:off x="616683" y="2113171"/>
            <a:ext cx="585216" cy="585216"/>
            <a:chOff x="626043" y="3439960"/>
            <a:chExt cx="585216" cy="585216"/>
          </a:xfrm>
        </p:grpSpPr>
        <p:sp>
          <p:nvSpPr>
            <p:cNvPr id="29" name="Oval 28"/>
            <p:cNvSpPr/>
            <p:nvPr/>
          </p:nvSpPr>
          <p:spPr bwMode="auto">
            <a:xfrm>
              <a:off x="626043" y="3439960"/>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0" name="Freeform 9"/>
            <p:cNvSpPr>
              <a:spLocks/>
            </p:cNvSpPr>
            <p:nvPr/>
          </p:nvSpPr>
          <p:spPr bwMode="auto">
            <a:xfrm>
              <a:off x="782127" y="3599829"/>
              <a:ext cx="273050" cy="292100"/>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1" name="Title 2"/>
          <p:cNvSpPr txBox="1">
            <a:spLocks/>
          </p:cNvSpPr>
          <p:nvPr/>
        </p:nvSpPr>
        <p:spPr>
          <a:xfrm>
            <a:off x="278013"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Advanced Threat Protection</a:t>
            </a:r>
          </a:p>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150" normalizeH="0" baseline="0" noProof="0" dirty="0">
                <a:ln w="3175">
                  <a:noFill/>
                </a:ln>
                <a:solidFill>
                  <a:srgbClr val="505050"/>
                </a:solidFill>
                <a:effectLst/>
                <a:uLnTx/>
                <a:uFillTx/>
                <a:latin typeface="Segoe UI Semibold" charset="0"/>
                <a:ea typeface="+mn-ea"/>
                <a:cs typeface="Segoe UI Semibold" charset="0"/>
              </a:rPr>
              <a:t>Safeguard users against new and evolving attacks</a:t>
            </a:r>
            <a:endParaRPr kumimoji="0" lang="en-US" sz="1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grpSp>
        <p:nvGrpSpPr>
          <p:cNvPr id="32" name="Group 31"/>
          <p:cNvGrpSpPr/>
          <p:nvPr/>
        </p:nvGrpSpPr>
        <p:grpSpPr>
          <a:xfrm>
            <a:off x="5380037" y="1430245"/>
            <a:ext cx="9697022" cy="5196633"/>
            <a:chOff x="4617756" y="1458428"/>
            <a:chExt cx="9891467" cy="5300836"/>
          </a:xfrm>
        </p:grpSpPr>
        <p:grpSp>
          <p:nvGrpSpPr>
            <p:cNvPr id="33" name="Group 32"/>
            <p:cNvGrpSpPr/>
            <p:nvPr/>
          </p:nvGrpSpPr>
          <p:grpSpPr>
            <a:xfrm>
              <a:off x="5800939" y="1458428"/>
              <a:ext cx="8111074" cy="5122968"/>
              <a:chOff x="5374219" y="1458428"/>
              <a:chExt cx="8111074" cy="5122968"/>
            </a:xfrm>
          </p:grpSpPr>
          <p:grpSp>
            <p:nvGrpSpPr>
              <p:cNvPr id="37" name="Group 4"/>
              <p:cNvGrpSpPr>
                <a:grpSpLocks noChangeAspect="1"/>
              </p:cNvGrpSpPr>
              <p:nvPr/>
            </p:nvGrpSpPr>
            <p:grpSpPr bwMode="auto">
              <a:xfrm>
                <a:off x="5389680" y="1458428"/>
                <a:ext cx="8095613" cy="5114259"/>
                <a:chOff x="3125" y="919"/>
                <a:chExt cx="2730" cy="1819"/>
              </a:xfrm>
              <a:noFill/>
            </p:grpSpPr>
            <p:sp>
              <p:nvSpPr>
                <p:cNvPr id="40" name="Freeform 5"/>
                <p:cNvSpPr>
                  <a:spLocks/>
                </p:cNvSpPr>
                <p:nvPr/>
              </p:nvSpPr>
              <p:spPr bwMode="auto">
                <a:xfrm>
                  <a:off x="3125" y="919"/>
                  <a:ext cx="2730" cy="1819"/>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rgbClr val="EAEAEA"/>
                </a:solidFill>
                <a:ln w="12700" cap="flat">
                  <a:solidFill>
                    <a:srgbClr val="A7A9AC"/>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42" name="Oval 12"/>
                <p:cNvSpPr>
                  <a:spLocks noChangeArrowheads="1"/>
                </p:cNvSpPr>
                <p:nvPr/>
              </p:nvSpPr>
              <p:spPr bwMode="auto">
                <a:xfrm>
                  <a:off x="4486" y="950"/>
                  <a:ext cx="31" cy="33"/>
                </a:xfrm>
                <a:prstGeom prst="ellipse">
                  <a:avLst/>
                </a:prstGeom>
                <a:solidFill>
                  <a:schemeClr val="tx1"/>
                </a:solidFill>
                <a:ln w="7938" cap="flat">
                  <a:solidFill>
                    <a:srgbClr val="BCBEC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
            <p:nvSpPr>
              <p:cNvPr id="38" name="Rounded Rectangle 1"/>
              <p:cNvSpPr/>
              <p:nvPr/>
            </p:nvSpPr>
            <p:spPr bwMode="auto">
              <a:xfrm>
                <a:off x="5374219" y="1458428"/>
                <a:ext cx="8102812" cy="5122968"/>
              </a:xfrm>
              <a:prstGeom prst="roundRect">
                <a:avLst>
                  <a:gd name="adj" fmla="val 5741"/>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34" name="Freeform 6"/>
            <p:cNvSpPr>
              <a:spLocks/>
            </p:cNvSpPr>
            <p:nvPr/>
          </p:nvSpPr>
          <p:spPr bwMode="auto">
            <a:xfrm>
              <a:off x="4617756" y="6472567"/>
              <a:ext cx="9891467" cy="286697"/>
            </a:xfrm>
            <a:custGeom>
              <a:avLst/>
              <a:gdLst>
                <a:gd name="T0" fmla="*/ 2460 w 2516"/>
                <a:gd name="T1" fmla="*/ 77 h 77"/>
                <a:gd name="T2" fmla="*/ 56 w 2516"/>
                <a:gd name="T3" fmla="*/ 77 h 77"/>
                <a:gd name="T4" fmla="*/ 0 w 2516"/>
                <a:gd name="T5" fmla="*/ 21 h 77"/>
                <a:gd name="T6" fmla="*/ 0 w 2516"/>
                <a:gd name="T7" fmla="*/ 0 h 77"/>
                <a:gd name="T8" fmla="*/ 2516 w 2516"/>
                <a:gd name="T9" fmla="*/ 0 h 77"/>
                <a:gd name="T10" fmla="*/ 2516 w 2516"/>
                <a:gd name="T11" fmla="*/ 21 h 77"/>
                <a:gd name="T12" fmla="*/ 2460 w 2516"/>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2516" h="77">
                  <a:moveTo>
                    <a:pt x="2460" y="77"/>
                  </a:moveTo>
                  <a:cubicBezTo>
                    <a:pt x="56" y="77"/>
                    <a:pt x="56" y="77"/>
                    <a:pt x="56" y="77"/>
                  </a:cubicBezTo>
                  <a:cubicBezTo>
                    <a:pt x="25" y="77"/>
                    <a:pt x="0" y="52"/>
                    <a:pt x="0" y="21"/>
                  </a:cubicBezTo>
                  <a:cubicBezTo>
                    <a:pt x="0" y="0"/>
                    <a:pt x="0" y="0"/>
                    <a:pt x="0" y="0"/>
                  </a:cubicBezTo>
                  <a:cubicBezTo>
                    <a:pt x="2516" y="0"/>
                    <a:pt x="2516" y="0"/>
                    <a:pt x="2516" y="0"/>
                  </a:cubicBezTo>
                  <a:cubicBezTo>
                    <a:pt x="2516" y="21"/>
                    <a:pt x="2516" y="21"/>
                    <a:pt x="2516" y="21"/>
                  </a:cubicBezTo>
                  <a:cubicBezTo>
                    <a:pt x="2516" y="52"/>
                    <a:pt x="2491" y="77"/>
                    <a:pt x="2460" y="77"/>
                  </a:cubicBezTo>
                  <a:close/>
                </a:path>
              </a:pathLst>
            </a:custGeom>
            <a:solidFill>
              <a:srgbClr val="C5C5C5"/>
            </a:solidFill>
            <a:ln w="12700" cap="flat">
              <a:solidFill>
                <a:srgbClr val="A7A9AC"/>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ysClr val="windowText" lastClr="000000"/>
                </a:solidFill>
                <a:effectLst/>
                <a:uLnTx/>
                <a:uFillTx/>
              </a:endParaRPr>
            </a:p>
          </p:txBody>
        </p:sp>
        <p:sp>
          <p:nvSpPr>
            <p:cNvPr id="36" name="Freeform 7"/>
            <p:cNvSpPr>
              <a:spLocks/>
            </p:cNvSpPr>
            <p:nvPr/>
          </p:nvSpPr>
          <p:spPr bwMode="auto">
            <a:xfrm>
              <a:off x="9173890" y="6473288"/>
              <a:ext cx="1378176" cy="99241"/>
            </a:xfrm>
            <a:custGeom>
              <a:avLst/>
              <a:gdLst>
                <a:gd name="T0" fmla="*/ 336 w 350"/>
                <a:gd name="T1" fmla="*/ 26 h 26"/>
                <a:gd name="T2" fmla="*/ 14 w 350"/>
                <a:gd name="T3" fmla="*/ 26 h 26"/>
                <a:gd name="T4" fmla="*/ 0 w 350"/>
                <a:gd name="T5" fmla="*/ 13 h 26"/>
                <a:gd name="T6" fmla="*/ 14 w 350"/>
                <a:gd name="T7" fmla="*/ 0 h 26"/>
                <a:gd name="T8" fmla="*/ 336 w 350"/>
                <a:gd name="T9" fmla="*/ 0 h 26"/>
                <a:gd name="T10" fmla="*/ 350 w 350"/>
                <a:gd name="T11" fmla="*/ 13 h 26"/>
                <a:gd name="T12" fmla="*/ 336 w 35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50" h="26">
                  <a:moveTo>
                    <a:pt x="336" y="26"/>
                  </a:moveTo>
                  <a:cubicBezTo>
                    <a:pt x="14" y="26"/>
                    <a:pt x="14" y="26"/>
                    <a:pt x="14" y="26"/>
                  </a:cubicBezTo>
                  <a:cubicBezTo>
                    <a:pt x="6" y="26"/>
                    <a:pt x="0" y="20"/>
                    <a:pt x="0" y="13"/>
                  </a:cubicBezTo>
                  <a:cubicBezTo>
                    <a:pt x="0" y="6"/>
                    <a:pt x="6" y="0"/>
                    <a:pt x="14" y="0"/>
                  </a:cubicBezTo>
                  <a:cubicBezTo>
                    <a:pt x="336" y="0"/>
                    <a:pt x="336" y="0"/>
                    <a:pt x="336" y="0"/>
                  </a:cubicBezTo>
                  <a:cubicBezTo>
                    <a:pt x="344" y="0"/>
                    <a:pt x="350" y="6"/>
                    <a:pt x="350" y="13"/>
                  </a:cubicBezTo>
                  <a:cubicBezTo>
                    <a:pt x="350" y="20"/>
                    <a:pt x="344" y="26"/>
                    <a:pt x="336" y="26"/>
                  </a:cubicBezTo>
                  <a:close/>
                </a:path>
              </a:pathLst>
            </a:custGeom>
            <a:solidFill>
              <a:srgbClr val="D6D6D6"/>
            </a:solidFill>
            <a:ln w="7938" cap="flat">
              <a:solidFill>
                <a:srgbClr val="BCBEC0"/>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ysClr val="windowText" lastClr="000000"/>
                </a:solidFill>
                <a:effectLst/>
                <a:uLnTx/>
                <a:uFillTx/>
              </a:endParaRPr>
            </a:p>
          </p:txBody>
        </p:sp>
      </p:grpSp>
      <p:pic>
        <p:nvPicPr>
          <p:cNvPr id="45" name="Picture 4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7459" y="1742816"/>
            <a:ext cx="7010400" cy="4428630"/>
          </a:xfrm>
          <a:prstGeom prst="rect">
            <a:avLst/>
          </a:prstGeom>
          <a:noFill/>
        </p:spPr>
      </p:pic>
    </p:spTree>
    <p:extLst>
      <p:ext uri="{BB962C8B-B14F-4D97-AF65-F5344CB8AC3E}">
        <p14:creationId xmlns:p14="http://schemas.microsoft.com/office/powerpoint/2010/main" val="111401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438" y="4212228"/>
            <a:ext cx="5295018"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endParaRPr>
          </a:p>
        </p:txBody>
      </p:sp>
      <p:sp>
        <p:nvSpPr>
          <p:cNvPr id="15" name="Rectangle 14"/>
          <p:cNvSpPr/>
          <p:nvPr/>
        </p:nvSpPr>
        <p:spPr>
          <a:xfrm>
            <a:off x="2103438" y="5690484"/>
            <a:ext cx="5295018"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endParaRPr>
          </a:p>
        </p:txBody>
      </p:sp>
      <p:sp>
        <p:nvSpPr>
          <p:cNvPr id="34" name="Rectangle 33"/>
          <p:cNvSpPr/>
          <p:nvPr/>
        </p:nvSpPr>
        <p:spPr>
          <a:xfrm>
            <a:off x="1210550" y="2072118"/>
            <a:ext cx="5831194"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Threat awareness</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Learn about the threat landscape and the main risks for your organization</a:t>
            </a:r>
          </a:p>
        </p:txBody>
      </p:sp>
      <p:sp>
        <p:nvSpPr>
          <p:cNvPr id="35" name="Rectangle 34"/>
          <p:cNvSpPr/>
          <p:nvPr/>
        </p:nvSpPr>
        <p:spPr>
          <a:xfrm>
            <a:off x="1210550" y="3293576"/>
            <a:ext cx="5831194"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Cloud scale</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Leverage Microsoft’s cloud infrastructure to smartly cluster attacks and correlate signals across applications</a:t>
            </a:r>
          </a:p>
        </p:txBody>
      </p:sp>
      <p:sp>
        <p:nvSpPr>
          <p:cNvPr id="36" name="Rectangle 35"/>
          <p:cNvSpPr/>
          <p:nvPr/>
        </p:nvSpPr>
        <p:spPr>
          <a:xfrm>
            <a:off x="1194768" y="4634873"/>
            <a:ext cx="5831194"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Rich investigation</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Use the intersection of threat intelligence and the Microsoft graph to investigate threats and remediate </a:t>
            </a:r>
          </a:p>
        </p:txBody>
      </p:sp>
      <p:grpSp>
        <p:nvGrpSpPr>
          <p:cNvPr id="2" name="Group 1"/>
          <p:cNvGrpSpPr/>
          <p:nvPr/>
        </p:nvGrpSpPr>
        <p:grpSpPr>
          <a:xfrm>
            <a:off x="468742" y="2049462"/>
            <a:ext cx="585216" cy="585216"/>
            <a:chOff x="468742" y="2164960"/>
            <a:chExt cx="585216" cy="585216"/>
          </a:xfrm>
        </p:grpSpPr>
        <p:sp>
          <p:nvSpPr>
            <p:cNvPr id="39" name="Oval 38"/>
            <p:cNvSpPr/>
            <p:nvPr/>
          </p:nvSpPr>
          <p:spPr bwMode="auto">
            <a:xfrm>
              <a:off x="468742" y="2164960"/>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0" name="Freeform 10"/>
            <p:cNvSpPr>
              <a:spLocks noEditPoints="1"/>
            </p:cNvSpPr>
            <p:nvPr/>
          </p:nvSpPr>
          <p:spPr bwMode="auto">
            <a:xfrm>
              <a:off x="544995" y="2336314"/>
              <a:ext cx="432710" cy="242508"/>
            </a:xfrm>
            <a:custGeom>
              <a:avLst/>
              <a:gdLst>
                <a:gd name="T0" fmla="*/ 126 w 130"/>
                <a:gd name="T1" fmla="*/ 28 h 72"/>
                <a:gd name="T2" fmla="*/ 126 w 130"/>
                <a:gd name="T3" fmla="*/ 28 h 72"/>
                <a:gd name="T4" fmla="*/ 65 w 130"/>
                <a:gd name="T5" fmla="*/ 0 h 72"/>
                <a:gd name="T6" fmla="*/ 4 w 130"/>
                <a:gd name="T7" fmla="*/ 28 h 72"/>
                <a:gd name="T8" fmla="*/ 4 w 130"/>
                <a:gd name="T9" fmla="*/ 28 h 72"/>
                <a:gd name="T10" fmla="*/ 4 w 130"/>
                <a:gd name="T11" fmla="*/ 44 h 72"/>
                <a:gd name="T12" fmla="*/ 4 w 130"/>
                <a:gd name="T13" fmla="*/ 44 h 72"/>
                <a:gd name="T14" fmla="*/ 65 w 130"/>
                <a:gd name="T15" fmla="*/ 72 h 72"/>
                <a:gd name="T16" fmla="*/ 126 w 130"/>
                <a:gd name="T17" fmla="*/ 44 h 72"/>
                <a:gd name="T18" fmla="*/ 126 w 130"/>
                <a:gd name="T19" fmla="*/ 44 h 72"/>
                <a:gd name="T20" fmla="*/ 126 w 130"/>
                <a:gd name="T21" fmla="*/ 28 h 72"/>
                <a:gd name="T22" fmla="*/ 93 w 130"/>
                <a:gd name="T23" fmla="*/ 36 h 72"/>
                <a:gd name="T24" fmla="*/ 68 w 130"/>
                <a:gd name="T25" fmla="*/ 64 h 72"/>
                <a:gd name="T26" fmla="*/ 65 w 130"/>
                <a:gd name="T27" fmla="*/ 64 h 72"/>
                <a:gd name="T28" fmla="*/ 62 w 130"/>
                <a:gd name="T29" fmla="*/ 64 h 72"/>
                <a:gd name="T30" fmla="*/ 37 w 130"/>
                <a:gd name="T31" fmla="*/ 36 h 72"/>
                <a:gd name="T32" fmla="*/ 62 w 130"/>
                <a:gd name="T33" fmla="*/ 8 h 72"/>
                <a:gd name="T34" fmla="*/ 65 w 130"/>
                <a:gd name="T35" fmla="*/ 8 h 72"/>
                <a:gd name="T36" fmla="*/ 68 w 130"/>
                <a:gd name="T37" fmla="*/ 8 h 72"/>
                <a:gd name="T38" fmla="*/ 93 w 130"/>
                <a:gd name="T39" fmla="*/ 36 h 72"/>
                <a:gd name="T40" fmla="*/ 10 w 130"/>
                <a:gd name="T41" fmla="*/ 39 h 72"/>
                <a:gd name="T42" fmla="*/ 7 w 130"/>
                <a:gd name="T43" fmla="*/ 41 h 72"/>
                <a:gd name="T44" fmla="*/ 10 w 130"/>
                <a:gd name="T45" fmla="*/ 39 h 72"/>
                <a:gd name="T46" fmla="*/ 10 w 130"/>
                <a:gd name="T47" fmla="*/ 33 h 72"/>
                <a:gd name="T48" fmla="*/ 7 w 130"/>
                <a:gd name="T49" fmla="*/ 31 h 72"/>
                <a:gd name="T50" fmla="*/ 10 w 130"/>
                <a:gd name="T51" fmla="*/ 33 h 72"/>
                <a:gd name="T52" fmla="*/ 37 w 130"/>
                <a:gd name="T53" fmla="*/ 14 h 72"/>
                <a:gd name="T54" fmla="*/ 29 w 130"/>
                <a:gd name="T55" fmla="*/ 36 h 72"/>
                <a:gd name="T56" fmla="*/ 37 w 130"/>
                <a:gd name="T57" fmla="*/ 58 h 72"/>
                <a:gd name="T58" fmla="*/ 10 w 130"/>
                <a:gd name="T59" fmla="*/ 39 h 72"/>
                <a:gd name="T60" fmla="*/ 120 w 130"/>
                <a:gd name="T61" fmla="*/ 39 h 72"/>
                <a:gd name="T62" fmla="*/ 93 w 130"/>
                <a:gd name="T63" fmla="*/ 58 h 72"/>
                <a:gd name="T64" fmla="*/ 101 w 130"/>
                <a:gd name="T65" fmla="*/ 36 h 72"/>
                <a:gd name="T66" fmla="*/ 93 w 130"/>
                <a:gd name="T67" fmla="*/ 14 h 72"/>
                <a:gd name="T68" fmla="*/ 120 w 130"/>
                <a:gd name="T69" fmla="*/ 33 h 72"/>
                <a:gd name="T70" fmla="*/ 123 w 130"/>
                <a:gd name="T71" fmla="*/ 31 h 72"/>
                <a:gd name="T72" fmla="*/ 120 w 130"/>
                <a:gd name="T73" fmla="*/ 33 h 72"/>
                <a:gd name="T74" fmla="*/ 120 w 130"/>
                <a:gd name="T75" fmla="*/ 39 h 72"/>
                <a:gd name="T76" fmla="*/ 123 w 130"/>
                <a:gd name="T77" fmla="*/ 41 h 72"/>
                <a:gd name="T78" fmla="*/ 120 w 130"/>
                <a:gd name="T79"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72">
                  <a:moveTo>
                    <a:pt x="126" y="28"/>
                  </a:moveTo>
                  <a:cubicBezTo>
                    <a:pt x="126" y="28"/>
                    <a:pt x="126" y="28"/>
                    <a:pt x="126" y="28"/>
                  </a:cubicBezTo>
                  <a:cubicBezTo>
                    <a:pt x="110" y="10"/>
                    <a:pt x="88" y="0"/>
                    <a:pt x="65" y="0"/>
                  </a:cubicBezTo>
                  <a:cubicBezTo>
                    <a:pt x="42" y="0"/>
                    <a:pt x="20" y="10"/>
                    <a:pt x="4" y="28"/>
                  </a:cubicBezTo>
                  <a:cubicBezTo>
                    <a:pt x="4" y="28"/>
                    <a:pt x="4" y="28"/>
                    <a:pt x="4" y="28"/>
                  </a:cubicBezTo>
                  <a:cubicBezTo>
                    <a:pt x="0" y="32"/>
                    <a:pt x="0" y="40"/>
                    <a:pt x="4" y="44"/>
                  </a:cubicBezTo>
                  <a:cubicBezTo>
                    <a:pt x="4" y="44"/>
                    <a:pt x="4" y="44"/>
                    <a:pt x="4" y="44"/>
                  </a:cubicBezTo>
                  <a:cubicBezTo>
                    <a:pt x="20" y="62"/>
                    <a:pt x="42" y="72"/>
                    <a:pt x="65" y="72"/>
                  </a:cubicBezTo>
                  <a:cubicBezTo>
                    <a:pt x="88" y="72"/>
                    <a:pt x="110" y="62"/>
                    <a:pt x="126" y="44"/>
                  </a:cubicBezTo>
                  <a:cubicBezTo>
                    <a:pt x="126" y="44"/>
                    <a:pt x="126" y="44"/>
                    <a:pt x="126" y="44"/>
                  </a:cubicBezTo>
                  <a:cubicBezTo>
                    <a:pt x="130" y="40"/>
                    <a:pt x="130" y="32"/>
                    <a:pt x="126" y="28"/>
                  </a:cubicBezTo>
                  <a:close/>
                  <a:moveTo>
                    <a:pt x="93" y="36"/>
                  </a:moveTo>
                  <a:cubicBezTo>
                    <a:pt x="93" y="50"/>
                    <a:pt x="82" y="62"/>
                    <a:pt x="68" y="64"/>
                  </a:cubicBezTo>
                  <a:cubicBezTo>
                    <a:pt x="67" y="64"/>
                    <a:pt x="66" y="64"/>
                    <a:pt x="65" y="64"/>
                  </a:cubicBezTo>
                  <a:cubicBezTo>
                    <a:pt x="64" y="64"/>
                    <a:pt x="63" y="64"/>
                    <a:pt x="62" y="64"/>
                  </a:cubicBezTo>
                  <a:cubicBezTo>
                    <a:pt x="48" y="62"/>
                    <a:pt x="37" y="50"/>
                    <a:pt x="37" y="36"/>
                  </a:cubicBezTo>
                  <a:cubicBezTo>
                    <a:pt x="37" y="22"/>
                    <a:pt x="48" y="10"/>
                    <a:pt x="62" y="8"/>
                  </a:cubicBezTo>
                  <a:cubicBezTo>
                    <a:pt x="63" y="8"/>
                    <a:pt x="64" y="8"/>
                    <a:pt x="65" y="8"/>
                  </a:cubicBezTo>
                  <a:cubicBezTo>
                    <a:pt x="66" y="8"/>
                    <a:pt x="67" y="8"/>
                    <a:pt x="68" y="8"/>
                  </a:cubicBezTo>
                  <a:cubicBezTo>
                    <a:pt x="82" y="10"/>
                    <a:pt x="93" y="22"/>
                    <a:pt x="93" y="36"/>
                  </a:cubicBezTo>
                  <a:close/>
                  <a:moveTo>
                    <a:pt x="10" y="39"/>
                  </a:moveTo>
                  <a:cubicBezTo>
                    <a:pt x="7" y="41"/>
                    <a:pt x="7" y="41"/>
                    <a:pt x="7" y="41"/>
                  </a:cubicBezTo>
                  <a:cubicBezTo>
                    <a:pt x="10" y="39"/>
                    <a:pt x="10" y="39"/>
                    <a:pt x="10" y="39"/>
                  </a:cubicBezTo>
                  <a:cubicBezTo>
                    <a:pt x="9" y="37"/>
                    <a:pt x="9" y="35"/>
                    <a:pt x="10" y="33"/>
                  </a:cubicBezTo>
                  <a:cubicBezTo>
                    <a:pt x="7" y="31"/>
                    <a:pt x="7" y="31"/>
                    <a:pt x="7" y="31"/>
                  </a:cubicBezTo>
                  <a:cubicBezTo>
                    <a:pt x="10" y="33"/>
                    <a:pt x="10" y="33"/>
                    <a:pt x="10" y="33"/>
                  </a:cubicBezTo>
                  <a:cubicBezTo>
                    <a:pt x="18" y="25"/>
                    <a:pt x="27" y="18"/>
                    <a:pt x="37" y="14"/>
                  </a:cubicBezTo>
                  <a:cubicBezTo>
                    <a:pt x="32" y="20"/>
                    <a:pt x="29" y="28"/>
                    <a:pt x="29" y="36"/>
                  </a:cubicBezTo>
                  <a:cubicBezTo>
                    <a:pt x="29" y="44"/>
                    <a:pt x="32" y="52"/>
                    <a:pt x="37" y="58"/>
                  </a:cubicBezTo>
                  <a:cubicBezTo>
                    <a:pt x="27" y="54"/>
                    <a:pt x="18" y="47"/>
                    <a:pt x="10" y="39"/>
                  </a:cubicBezTo>
                  <a:close/>
                  <a:moveTo>
                    <a:pt x="120" y="39"/>
                  </a:moveTo>
                  <a:cubicBezTo>
                    <a:pt x="112" y="47"/>
                    <a:pt x="103" y="54"/>
                    <a:pt x="93" y="58"/>
                  </a:cubicBezTo>
                  <a:cubicBezTo>
                    <a:pt x="98" y="52"/>
                    <a:pt x="101" y="44"/>
                    <a:pt x="101" y="36"/>
                  </a:cubicBezTo>
                  <a:cubicBezTo>
                    <a:pt x="101" y="28"/>
                    <a:pt x="98" y="20"/>
                    <a:pt x="93" y="14"/>
                  </a:cubicBezTo>
                  <a:cubicBezTo>
                    <a:pt x="103" y="18"/>
                    <a:pt x="112" y="25"/>
                    <a:pt x="120" y="33"/>
                  </a:cubicBezTo>
                  <a:cubicBezTo>
                    <a:pt x="123" y="31"/>
                    <a:pt x="123" y="31"/>
                    <a:pt x="123" y="31"/>
                  </a:cubicBezTo>
                  <a:cubicBezTo>
                    <a:pt x="120" y="33"/>
                    <a:pt x="120" y="33"/>
                    <a:pt x="120" y="33"/>
                  </a:cubicBezTo>
                  <a:cubicBezTo>
                    <a:pt x="121" y="35"/>
                    <a:pt x="121" y="37"/>
                    <a:pt x="120" y="39"/>
                  </a:cubicBezTo>
                  <a:cubicBezTo>
                    <a:pt x="123" y="41"/>
                    <a:pt x="123" y="41"/>
                    <a:pt x="123" y="41"/>
                  </a:cubicBezTo>
                  <a:lnTo>
                    <a:pt x="120" y="39"/>
                  </a:lnTo>
                  <a:close/>
                </a:path>
              </a:pathLst>
            </a:custGeom>
            <a:solidFill>
              <a:schemeClr val="bg1">
                <a:lumMod val="65000"/>
              </a:schemeClr>
            </a:solid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Oval 9"/>
            <p:cNvSpPr>
              <a:spLocks noChangeArrowheads="1"/>
            </p:cNvSpPr>
            <p:nvPr/>
          </p:nvSpPr>
          <p:spPr bwMode="auto">
            <a:xfrm>
              <a:off x="735197" y="2430623"/>
              <a:ext cx="52306" cy="53891"/>
            </a:xfrm>
            <a:prstGeom prst="ellipse">
              <a:avLst/>
            </a:prstGeom>
            <a:solidFill>
              <a:schemeClr val="bg1">
                <a:lumMod val="65000"/>
              </a:schemeClr>
            </a:solid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6" name="Title 2"/>
          <p:cNvSpPr txBox="1">
            <a:spLocks/>
          </p:cNvSpPr>
          <p:nvPr/>
        </p:nvSpPr>
        <p:spPr>
          <a:xfrm>
            <a:off x="278013"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Threat Intelligence</a:t>
            </a:r>
          </a:p>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150" normalizeH="0" baseline="0" noProof="0" dirty="0">
                <a:ln w="3175">
                  <a:noFill/>
                </a:ln>
                <a:solidFill>
                  <a:srgbClr val="505050"/>
                </a:solidFill>
                <a:effectLst/>
                <a:uLnTx/>
                <a:uFillTx/>
                <a:latin typeface="Segoe UI Semibold" charset="0"/>
                <a:ea typeface="+mn-ea"/>
                <a:cs typeface="Segoe UI Semibold" charset="0"/>
              </a:rPr>
              <a:t>Get control of your cloud infrastructure security</a:t>
            </a:r>
            <a:endParaRPr kumimoji="0" lang="en-US" sz="20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grpSp>
        <p:nvGrpSpPr>
          <p:cNvPr id="27" name="Group 26"/>
          <p:cNvGrpSpPr/>
          <p:nvPr/>
        </p:nvGrpSpPr>
        <p:grpSpPr>
          <a:xfrm>
            <a:off x="5684837" y="1430245"/>
            <a:ext cx="9697022" cy="5196633"/>
            <a:chOff x="4617756" y="1458428"/>
            <a:chExt cx="9891467" cy="5300836"/>
          </a:xfrm>
        </p:grpSpPr>
        <p:grpSp>
          <p:nvGrpSpPr>
            <p:cNvPr id="28" name="Group 27"/>
            <p:cNvGrpSpPr/>
            <p:nvPr/>
          </p:nvGrpSpPr>
          <p:grpSpPr>
            <a:xfrm>
              <a:off x="5800939" y="1458428"/>
              <a:ext cx="8111074" cy="5122968"/>
              <a:chOff x="5374219" y="1458428"/>
              <a:chExt cx="8111074" cy="5122968"/>
            </a:xfrm>
          </p:grpSpPr>
          <p:grpSp>
            <p:nvGrpSpPr>
              <p:cNvPr id="31" name="Group 4"/>
              <p:cNvGrpSpPr>
                <a:grpSpLocks noChangeAspect="1"/>
              </p:cNvGrpSpPr>
              <p:nvPr/>
            </p:nvGrpSpPr>
            <p:grpSpPr bwMode="auto">
              <a:xfrm>
                <a:off x="5389680" y="1458428"/>
                <a:ext cx="8095613" cy="5114259"/>
                <a:chOff x="3125" y="919"/>
                <a:chExt cx="2730" cy="1819"/>
              </a:xfrm>
              <a:noFill/>
            </p:grpSpPr>
            <p:sp>
              <p:nvSpPr>
                <p:cNvPr id="38" name="Freeform 5"/>
                <p:cNvSpPr>
                  <a:spLocks/>
                </p:cNvSpPr>
                <p:nvPr/>
              </p:nvSpPr>
              <p:spPr bwMode="auto">
                <a:xfrm>
                  <a:off x="3125" y="919"/>
                  <a:ext cx="2730" cy="1819"/>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rgbClr val="EAEAEA"/>
                </a:solidFill>
                <a:ln w="12700" cap="flat">
                  <a:solidFill>
                    <a:srgbClr val="A7A9AC"/>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42" name="Oval 12"/>
                <p:cNvSpPr>
                  <a:spLocks noChangeArrowheads="1"/>
                </p:cNvSpPr>
                <p:nvPr/>
              </p:nvSpPr>
              <p:spPr bwMode="auto">
                <a:xfrm>
                  <a:off x="4486" y="950"/>
                  <a:ext cx="31" cy="33"/>
                </a:xfrm>
                <a:prstGeom prst="ellipse">
                  <a:avLst/>
                </a:prstGeom>
                <a:solidFill>
                  <a:schemeClr val="tx1"/>
                </a:solidFill>
                <a:ln w="7938" cap="flat">
                  <a:solidFill>
                    <a:srgbClr val="BCBEC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
            <p:nvSpPr>
              <p:cNvPr id="33" name="Rounded Rectangle 1"/>
              <p:cNvSpPr/>
              <p:nvPr/>
            </p:nvSpPr>
            <p:spPr bwMode="auto">
              <a:xfrm>
                <a:off x="5374219" y="1458428"/>
                <a:ext cx="8102812" cy="5122968"/>
              </a:xfrm>
              <a:prstGeom prst="roundRect">
                <a:avLst>
                  <a:gd name="adj" fmla="val 5741"/>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29" name="Freeform 6"/>
            <p:cNvSpPr>
              <a:spLocks/>
            </p:cNvSpPr>
            <p:nvPr/>
          </p:nvSpPr>
          <p:spPr bwMode="auto">
            <a:xfrm>
              <a:off x="4617756" y="6472567"/>
              <a:ext cx="9891467" cy="286697"/>
            </a:xfrm>
            <a:custGeom>
              <a:avLst/>
              <a:gdLst>
                <a:gd name="T0" fmla="*/ 2460 w 2516"/>
                <a:gd name="T1" fmla="*/ 77 h 77"/>
                <a:gd name="T2" fmla="*/ 56 w 2516"/>
                <a:gd name="T3" fmla="*/ 77 h 77"/>
                <a:gd name="T4" fmla="*/ 0 w 2516"/>
                <a:gd name="T5" fmla="*/ 21 h 77"/>
                <a:gd name="T6" fmla="*/ 0 w 2516"/>
                <a:gd name="T7" fmla="*/ 0 h 77"/>
                <a:gd name="T8" fmla="*/ 2516 w 2516"/>
                <a:gd name="T9" fmla="*/ 0 h 77"/>
                <a:gd name="T10" fmla="*/ 2516 w 2516"/>
                <a:gd name="T11" fmla="*/ 21 h 77"/>
                <a:gd name="T12" fmla="*/ 2460 w 2516"/>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2516" h="77">
                  <a:moveTo>
                    <a:pt x="2460" y="77"/>
                  </a:moveTo>
                  <a:cubicBezTo>
                    <a:pt x="56" y="77"/>
                    <a:pt x="56" y="77"/>
                    <a:pt x="56" y="77"/>
                  </a:cubicBezTo>
                  <a:cubicBezTo>
                    <a:pt x="25" y="77"/>
                    <a:pt x="0" y="52"/>
                    <a:pt x="0" y="21"/>
                  </a:cubicBezTo>
                  <a:cubicBezTo>
                    <a:pt x="0" y="0"/>
                    <a:pt x="0" y="0"/>
                    <a:pt x="0" y="0"/>
                  </a:cubicBezTo>
                  <a:cubicBezTo>
                    <a:pt x="2516" y="0"/>
                    <a:pt x="2516" y="0"/>
                    <a:pt x="2516" y="0"/>
                  </a:cubicBezTo>
                  <a:cubicBezTo>
                    <a:pt x="2516" y="21"/>
                    <a:pt x="2516" y="21"/>
                    <a:pt x="2516" y="21"/>
                  </a:cubicBezTo>
                  <a:cubicBezTo>
                    <a:pt x="2516" y="52"/>
                    <a:pt x="2491" y="77"/>
                    <a:pt x="2460" y="77"/>
                  </a:cubicBezTo>
                  <a:close/>
                </a:path>
              </a:pathLst>
            </a:custGeom>
            <a:solidFill>
              <a:srgbClr val="C5C5C5"/>
            </a:solidFill>
            <a:ln w="12700" cap="flat">
              <a:solidFill>
                <a:srgbClr val="A7A9AC"/>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ysClr val="windowText" lastClr="000000"/>
                </a:solidFill>
                <a:effectLst/>
                <a:uLnTx/>
                <a:uFillTx/>
              </a:endParaRPr>
            </a:p>
          </p:txBody>
        </p:sp>
        <p:sp>
          <p:nvSpPr>
            <p:cNvPr id="30" name="Freeform 7"/>
            <p:cNvSpPr>
              <a:spLocks/>
            </p:cNvSpPr>
            <p:nvPr/>
          </p:nvSpPr>
          <p:spPr bwMode="auto">
            <a:xfrm>
              <a:off x="9173890" y="6473288"/>
              <a:ext cx="1378176" cy="99241"/>
            </a:xfrm>
            <a:custGeom>
              <a:avLst/>
              <a:gdLst>
                <a:gd name="T0" fmla="*/ 336 w 350"/>
                <a:gd name="T1" fmla="*/ 26 h 26"/>
                <a:gd name="T2" fmla="*/ 14 w 350"/>
                <a:gd name="T3" fmla="*/ 26 h 26"/>
                <a:gd name="T4" fmla="*/ 0 w 350"/>
                <a:gd name="T5" fmla="*/ 13 h 26"/>
                <a:gd name="T6" fmla="*/ 14 w 350"/>
                <a:gd name="T7" fmla="*/ 0 h 26"/>
                <a:gd name="T8" fmla="*/ 336 w 350"/>
                <a:gd name="T9" fmla="*/ 0 h 26"/>
                <a:gd name="T10" fmla="*/ 350 w 350"/>
                <a:gd name="T11" fmla="*/ 13 h 26"/>
                <a:gd name="T12" fmla="*/ 336 w 35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50" h="26">
                  <a:moveTo>
                    <a:pt x="336" y="26"/>
                  </a:moveTo>
                  <a:cubicBezTo>
                    <a:pt x="14" y="26"/>
                    <a:pt x="14" y="26"/>
                    <a:pt x="14" y="26"/>
                  </a:cubicBezTo>
                  <a:cubicBezTo>
                    <a:pt x="6" y="26"/>
                    <a:pt x="0" y="20"/>
                    <a:pt x="0" y="13"/>
                  </a:cubicBezTo>
                  <a:cubicBezTo>
                    <a:pt x="0" y="6"/>
                    <a:pt x="6" y="0"/>
                    <a:pt x="14" y="0"/>
                  </a:cubicBezTo>
                  <a:cubicBezTo>
                    <a:pt x="336" y="0"/>
                    <a:pt x="336" y="0"/>
                    <a:pt x="336" y="0"/>
                  </a:cubicBezTo>
                  <a:cubicBezTo>
                    <a:pt x="344" y="0"/>
                    <a:pt x="350" y="6"/>
                    <a:pt x="350" y="13"/>
                  </a:cubicBezTo>
                  <a:cubicBezTo>
                    <a:pt x="350" y="20"/>
                    <a:pt x="344" y="26"/>
                    <a:pt x="336" y="26"/>
                  </a:cubicBezTo>
                  <a:close/>
                </a:path>
              </a:pathLst>
            </a:custGeom>
            <a:solidFill>
              <a:srgbClr val="D6D6D6"/>
            </a:solidFill>
            <a:ln w="7938" cap="flat">
              <a:solidFill>
                <a:srgbClr val="BCBEC0"/>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ysClr val="windowText" lastClr="000000"/>
                </a:solidFill>
                <a:effectLst/>
                <a:uLnTx/>
                <a:uFillTx/>
              </a:endParaRPr>
            </a:p>
          </p:txBody>
        </p:sp>
      </p:grpSp>
      <p:pic>
        <p:nvPicPr>
          <p:cNvPr id="43"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755" y="1771332"/>
            <a:ext cx="6228316" cy="4126260"/>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451421" y="3192462"/>
            <a:ext cx="585216" cy="585216"/>
            <a:chOff x="1353630" y="5604864"/>
            <a:chExt cx="585216" cy="585216"/>
          </a:xfrm>
        </p:grpSpPr>
        <p:sp>
          <p:nvSpPr>
            <p:cNvPr id="46" name="Oval 45"/>
            <p:cNvSpPr/>
            <p:nvPr/>
          </p:nvSpPr>
          <p:spPr bwMode="auto">
            <a:xfrm>
              <a:off x="1353630" y="560486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47" name="Group 9"/>
            <p:cNvGrpSpPr>
              <a:grpSpLocks noChangeAspect="1"/>
            </p:cNvGrpSpPr>
            <p:nvPr/>
          </p:nvGrpSpPr>
          <p:grpSpPr bwMode="auto">
            <a:xfrm>
              <a:off x="1528610" y="5726113"/>
              <a:ext cx="246207" cy="331787"/>
              <a:chOff x="1" y="8"/>
              <a:chExt cx="187" cy="252"/>
            </a:xfrm>
          </p:grpSpPr>
          <p:sp>
            <p:nvSpPr>
              <p:cNvPr id="48" name="Rectangle 10"/>
              <p:cNvSpPr>
                <a:spLocks noChangeArrowheads="1"/>
              </p:cNvSpPr>
              <p:nvPr/>
            </p:nvSpPr>
            <p:spPr bwMode="auto">
              <a:xfrm>
                <a:off x="1" y="126"/>
                <a:ext cx="187" cy="134"/>
              </a:xfrm>
              <a:prstGeom prst="rect">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Freeform 11"/>
              <p:cNvSpPr>
                <a:spLocks/>
              </p:cNvSpPr>
              <p:nvPr/>
            </p:nvSpPr>
            <p:spPr bwMode="auto">
              <a:xfrm>
                <a:off x="29" y="8"/>
                <a:ext cx="131" cy="118"/>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50" name="Group 49"/>
          <p:cNvGrpSpPr/>
          <p:nvPr/>
        </p:nvGrpSpPr>
        <p:grpSpPr>
          <a:xfrm>
            <a:off x="451421" y="4640262"/>
            <a:ext cx="585216" cy="585216"/>
            <a:chOff x="1353630" y="4283647"/>
            <a:chExt cx="585216" cy="585216"/>
          </a:xfrm>
        </p:grpSpPr>
        <p:sp>
          <p:nvSpPr>
            <p:cNvPr id="51" name="Oval 50"/>
            <p:cNvSpPr/>
            <p:nvPr/>
          </p:nvSpPr>
          <p:spPr bwMode="auto">
            <a:xfrm>
              <a:off x="1353630" y="4283647"/>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52" name="Group 12"/>
            <p:cNvGrpSpPr>
              <a:grpSpLocks noChangeAspect="1"/>
            </p:cNvGrpSpPr>
            <p:nvPr/>
          </p:nvGrpSpPr>
          <p:grpSpPr bwMode="auto">
            <a:xfrm>
              <a:off x="1509713" y="4490455"/>
              <a:ext cx="273050" cy="171600"/>
              <a:chOff x="4" y="-1"/>
              <a:chExt cx="253" cy="159"/>
            </a:xfrm>
            <a:solidFill>
              <a:schemeClr val="bg1">
                <a:lumMod val="65000"/>
              </a:schemeClr>
            </a:solidFill>
          </p:grpSpPr>
          <p:sp>
            <p:nvSpPr>
              <p:cNvPr id="53" name="Rectangle 13"/>
              <p:cNvSpPr>
                <a:spLocks noChangeArrowheads="1"/>
              </p:cNvSpPr>
              <p:nvPr/>
            </p:nvSpPr>
            <p:spPr bwMode="auto">
              <a:xfrm>
                <a:off x="8" y="142"/>
                <a:ext cx="249"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14"/>
              <p:cNvSpPr>
                <a:spLocks/>
              </p:cNvSpPr>
              <p:nvPr/>
            </p:nvSpPr>
            <p:spPr bwMode="auto">
              <a:xfrm>
                <a:off x="4" y="-1"/>
                <a:ext cx="253" cy="123"/>
              </a:xfrm>
              <a:custGeom>
                <a:avLst/>
                <a:gdLst>
                  <a:gd name="T0" fmla="*/ 198 w 253"/>
                  <a:gd name="T1" fmla="*/ 16 h 123"/>
                  <a:gd name="T2" fmla="*/ 228 w 253"/>
                  <a:gd name="T3" fmla="*/ 16 h 123"/>
                  <a:gd name="T4" fmla="*/ 144 w 253"/>
                  <a:gd name="T5" fmla="*/ 99 h 123"/>
                  <a:gd name="T6" fmla="*/ 74 w 253"/>
                  <a:gd name="T7" fmla="*/ 28 h 123"/>
                  <a:gd name="T8" fmla="*/ 0 w 253"/>
                  <a:gd name="T9" fmla="*/ 105 h 123"/>
                  <a:gd name="T10" fmla="*/ 10 w 253"/>
                  <a:gd name="T11" fmla="*/ 117 h 123"/>
                  <a:gd name="T12" fmla="*/ 74 w 253"/>
                  <a:gd name="T13" fmla="*/ 52 h 123"/>
                  <a:gd name="T14" fmla="*/ 144 w 253"/>
                  <a:gd name="T15" fmla="*/ 123 h 123"/>
                  <a:gd name="T16" fmla="*/ 237 w 253"/>
                  <a:gd name="T17" fmla="*/ 28 h 123"/>
                  <a:gd name="T18" fmla="*/ 237 w 253"/>
                  <a:gd name="T19" fmla="*/ 56 h 123"/>
                  <a:gd name="T20" fmla="*/ 253 w 253"/>
                  <a:gd name="T21" fmla="*/ 56 h 123"/>
                  <a:gd name="T22" fmla="*/ 253 w 253"/>
                  <a:gd name="T23" fmla="*/ 0 h 123"/>
                  <a:gd name="T24" fmla="*/ 198 w 253"/>
                  <a:gd name="T25" fmla="*/ 0 h 123"/>
                  <a:gd name="T26" fmla="*/ 198 w 253"/>
                  <a:gd name="T27"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23">
                    <a:moveTo>
                      <a:pt x="198" y="16"/>
                    </a:moveTo>
                    <a:lnTo>
                      <a:pt x="228" y="16"/>
                    </a:lnTo>
                    <a:lnTo>
                      <a:pt x="144" y="99"/>
                    </a:lnTo>
                    <a:lnTo>
                      <a:pt x="74" y="28"/>
                    </a:lnTo>
                    <a:lnTo>
                      <a:pt x="0" y="105"/>
                    </a:lnTo>
                    <a:lnTo>
                      <a:pt x="10" y="117"/>
                    </a:lnTo>
                    <a:lnTo>
                      <a:pt x="74" y="52"/>
                    </a:lnTo>
                    <a:lnTo>
                      <a:pt x="144" y="123"/>
                    </a:lnTo>
                    <a:lnTo>
                      <a:pt x="237" y="28"/>
                    </a:lnTo>
                    <a:lnTo>
                      <a:pt x="237" y="56"/>
                    </a:lnTo>
                    <a:lnTo>
                      <a:pt x="253" y="56"/>
                    </a:lnTo>
                    <a:lnTo>
                      <a:pt x="253" y="0"/>
                    </a:lnTo>
                    <a:lnTo>
                      <a:pt x="198" y="0"/>
                    </a:lnTo>
                    <a:lnTo>
                      <a:pt x="19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375669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76841" y="2201862"/>
            <a:ext cx="4917596"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Remove the complexity of getting started</a:t>
            </a:r>
          </a:p>
        </p:txBody>
      </p:sp>
      <p:sp>
        <p:nvSpPr>
          <p:cNvPr id="10" name="Rectangle 9"/>
          <p:cNvSpPr/>
          <p:nvPr/>
        </p:nvSpPr>
        <p:spPr>
          <a:xfrm>
            <a:off x="1376841" y="3124858"/>
            <a:ext cx="4917596"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Simplify manual or automatic protection</a:t>
            </a:r>
          </a:p>
        </p:txBody>
      </p:sp>
      <p:sp>
        <p:nvSpPr>
          <p:cNvPr id="11" name="Rectangle 10"/>
          <p:cNvSpPr/>
          <p:nvPr/>
        </p:nvSpPr>
        <p:spPr>
          <a:xfrm>
            <a:off x="1376841" y="4047854"/>
            <a:ext cx="5207356"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Ensure that all recipients can read and respond</a:t>
            </a:r>
          </a:p>
        </p:txBody>
      </p:sp>
      <p:grpSp>
        <p:nvGrpSpPr>
          <p:cNvPr id="47" name="Group 46"/>
          <p:cNvGrpSpPr/>
          <p:nvPr/>
        </p:nvGrpSpPr>
        <p:grpSpPr>
          <a:xfrm>
            <a:off x="619526" y="3273102"/>
            <a:ext cx="585216" cy="585216"/>
            <a:chOff x="1353630" y="4311392"/>
            <a:chExt cx="585216" cy="585216"/>
          </a:xfrm>
        </p:grpSpPr>
        <p:sp>
          <p:nvSpPr>
            <p:cNvPr id="48" name="Oval 47"/>
            <p:cNvSpPr/>
            <p:nvPr/>
          </p:nvSpPr>
          <p:spPr bwMode="auto">
            <a:xfrm>
              <a:off x="1353630" y="4311392"/>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9" name="Rectangle 48"/>
            <p:cNvSpPr/>
            <p:nvPr/>
          </p:nvSpPr>
          <p:spPr bwMode="auto">
            <a:xfrm>
              <a:off x="1460626" y="4475429"/>
              <a:ext cx="254393" cy="254393"/>
            </a:xfrm>
            <a:prstGeom prst="rect">
              <a:avLst/>
            </a:prstGeom>
            <a:noFill/>
            <a:ln w="12700">
              <a:solidFill>
                <a:schemeClr val="bg1">
                  <a:lumMod val="65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0" name="Group 49"/>
            <p:cNvGrpSpPr/>
            <p:nvPr/>
          </p:nvGrpSpPr>
          <p:grpSpPr>
            <a:xfrm>
              <a:off x="1562217" y="4415300"/>
              <a:ext cx="269875" cy="374650"/>
              <a:chOff x="1562217" y="4415300"/>
              <a:chExt cx="269875" cy="374650"/>
            </a:xfrm>
          </p:grpSpPr>
          <p:sp>
            <p:nvSpPr>
              <p:cNvPr id="51" name="Oval 50"/>
              <p:cNvSpPr/>
              <p:nvPr/>
            </p:nvSpPr>
            <p:spPr bwMode="auto">
              <a:xfrm>
                <a:off x="1586475" y="4445252"/>
                <a:ext cx="226337" cy="325926"/>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2" name="Group 16"/>
              <p:cNvGrpSpPr>
                <a:grpSpLocks noChangeAspect="1"/>
              </p:cNvGrpSpPr>
              <p:nvPr/>
            </p:nvGrpSpPr>
            <p:grpSpPr bwMode="auto">
              <a:xfrm>
                <a:off x="1562217" y="4415300"/>
                <a:ext cx="269875" cy="374650"/>
                <a:chOff x="-1" y="4"/>
                <a:chExt cx="170" cy="236"/>
              </a:xfrm>
              <a:solidFill>
                <a:schemeClr val="bg1">
                  <a:lumMod val="65000"/>
                </a:schemeClr>
              </a:solidFill>
            </p:grpSpPr>
            <p:sp>
              <p:nvSpPr>
                <p:cNvPr id="53" name="Freeform 17"/>
                <p:cNvSpPr>
                  <a:spLocks noEditPoints="1"/>
                </p:cNvSpPr>
                <p:nvPr/>
              </p:nvSpPr>
              <p:spPr bwMode="auto">
                <a:xfrm>
                  <a:off x="-1" y="4"/>
                  <a:ext cx="170" cy="236"/>
                </a:xfrm>
                <a:custGeom>
                  <a:avLst/>
                  <a:gdLst>
                    <a:gd name="T0" fmla="*/ 72 w 80"/>
                    <a:gd name="T1" fmla="*/ 48 h 112"/>
                    <a:gd name="T2" fmla="*/ 72 w 80"/>
                    <a:gd name="T3" fmla="*/ 48 h 112"/>
                    <a:gd name="T4" fmla="*/ 72 w 80"/>
                    <a:gd name="T5" fmla="*/ 32 h 112"/>
                    <a:gd name="T6" fmla="*/ 40 w 80"/>
                    <a:gd name="T7" fmla="*/ 0 h 112"/>
                    <a:gd name="T8" fmla="*/ 8 w 80"/>
                    <a:gd name="T9" fmla="*/ 32 h 112"/>
                    <a:gd name="T10" fmla="*/ 8 w 80"/>
                    <a:gd name="T11" fmla="*/ 48 h 112"/>
                    <a:gd name="T12" fmla="*/ 8 w 80"/>
                    <a:gd name="T13" fmla="*/ 48 h 112"/>
                    <a:gd name="T14" fmla="*/ 0 w 80"/>
                    <a:gd name="T15" fmla="*/ 72 h 112"/>
                    <a:gd name="T16" fmla="*/ 40 w 80"/>
                    <a:gd name="T17" fmla="*/ 112 h 112"/>
                    <a:gd name="T18" fmla="*/ 80 w 80"/>
                    <a:gd name="T19" fmla="*/ 72 h 112"/>
                    <a:gd name="T20" fmla="*/ 72 w 80"/>
                    <a:gd name="T21" fmla="*/ 48 h 112"/>
                    <a:gd name="T22" fmla="*/ 40 w 80"/>
                    <a:gd name="T23" fmla="*/ 8 h 112"/>
                    <a:gd name="T24" fmla="*/ 64 w 80"/>
                    <a:gd name="T25" fmla="*/ 32 h 112"/>
                    <a:gd name="T26" fmla="*/ 64 w 80"/>
                    <a:gd name="T27" fmla="*/ 40 h 112"/>
                    <a:gd name="T28" fmla="*/ 40 w 80"/>
                    <a:gd name="T29" fmla="*/ 32 h 112"/>
                    <a:gd name="T30" fmla="*/ 16 w 80"/>
                    <a:gd name="T31" fmla="*/ 40 h 112"/>
                    <a:gd name="T32" fmla="*/ 16 w 80"/>
                    <a:gd name="T33" fmla="*/ 32 h 112"/>
                    <a:gd name="T34" fmla="*/ 40 w 80"/>
                    <a:gd name="T35" fmla="*/ 8 h 112"/>
                    <a:gd name="T36" fmla="*/ 40 w 80"/>
                    <a:gd name="T37" fmla="*/ 104 h 112"/>
                    <a:gd name="T38" fmla="*/ 8 w 80"/>
                    <a:gd name="T39" fmla="*/ 72 h 112"/>
                    <a:gd name="T40" fmla="*/ 40 w 80"/>
                    <a:gd name="T41" fmla="*/ 40 h 112"/>
                    <a:gd name="T42" fmla="*/ 72 w 80"/>
                    <a:gd name="T43" fmla="*/ 72 h 112"/>
                    <a:gd name="T44" fmla="*/ 40 w 80"/>
                    <a:gd name="T45"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12">
                      <a:moveTo>
                        <a:pt x="72" y="48"/>
                      </a:moveTo>
                      <a:cubicBezTo>
                        <a:pt x="72" y="48"/>
                        <a:pt x="72" y="48"/>
                        <a:pt x="72" y="48"/>
                      </a:cubicBezTo>
                      <a:cubicBezTo>
                        <a:pt x="72" y="32"/>
                        <a:pt x="72" y="32"/>
                        <a:pt x="72" y="32"/>
                      </a:cubicBezTo>
                      <a:cubicBezTo>
                        <a:pt x="72" y="14"/>
                        <a:pt x="58" y="0"/>
                        <a:pt x="40" y="0"/>
                      </a:cubicBezTo>
                      <a:cubicBezTo>
                        <a:pt x="22" y="0"/>
                        <a:pt x="8" y="14"/>
                        <a:pt x="8" y="32"/>
                      </a:cubicBezTo>
                      <a:cubicBezTo>
                        <a:pt x="8" y="48"/>
                        <a:pt x="8" y="48"/>
                        <a:pt x="8" y="48"/>
                      </a:cubicBezTo>
                      <a:cubicBezTo>
                        <a:pt x="8" y="48"/>
                        <a:pt x="8" y="48"/>
                        <a:pt x="8" y="48"/>
                      </a:cubicBezTo>
                      <a:cubicBezTo>
                        <a:pt x="3" y="55"/>
                        <a:pt x="0" y="63"/>
                        <a:pt x="0" y="72"/>
                      </a:cubicBezTo>
                      <a:cubicBezTo>
                        <a:pt x="0" y="94"/>
                        <a:pt x="18" y="112"/>
                        <a:pt x="40" y="112"/>
                      </a:cubicBezTo>
                      <a:cubicBezTo>
                        <a:pt x="62" y="112"/>
                        <a:pt x="80" y="94"/>
                        <a:pt x="80" y="72"/>
                      </a:cubicBezTo>
                      <a:cubicBezTo>
                        <a:pt x="80" y="63"/>
                        <a:pt x="77" y="55"/>
                        <a:pt x="72" y="48"/>
                      </a:cubicBezTo>
                      <a:close/>
                      <a:moveTo>
                        <a:pt x="40" y="8"/>
                      </a:moveTo>
                      <a:cubicBezTo>
                        <a:pt x="53" y="8"/>
                        <a:pt x="64" y="19"/>
                        <a:pt x="64" y="32"/>
                      </a:cubicBezTo>
                      <a:cubicBezTo>
                        <a:pt x="64" y="40"/>
                        <a:pt x="64" y="40"/>
                        <a:pt x="64" y="40"/>
                      </a:cubicBezTo>
                      <a:cubicBezTo>
                        <a:pt x="57" y="35"/>
                        <a:pt x="49" y="32"/>
                        <a:pt x="40" y="32"/>
                      </a:cubicBezTo>
                      <a:cubicBezTo>
                        <a:pt x="31" y="32"/>
                        <a:pt x="23" y="35"/>
                        <a:pt x="16" y="40"/>
                      </a:cubicBezTo>
                      <a:cubicBezTo>
                        <a:pt x="16" y="32"/>
                        <a:pt x="16" y="32"/>
                        <a:pt x="16" y="32"/>
                      </a:cubicBezTo>
                      <a:cubicBezTo>
                        <a:pt x="16" y="19"/>
                        <a:pt x="27" y="8"/>
                        <a:pt x="40" y="8"/>
                      </a:cubicBezTo>
                      <a:close/>
                      <a:moveTo>
                        <a:pt x="40" y="104"/>
                      </a:moveTo>
                      <a:cubicBezTo>
                        <a:pt x="22" y="104"/>
                        <a:pt x="8" y="90"/>
                        <a:pt x="8" y="72"/>
                      </a:cubicBezTo>
                      <a:cubicBezTo>
                        <a:pt x="8" y="54"/>
                        <a:pt x="22" y="40"/>
                        <a:pt x="40" y="40"/>
                      </a:cubicBezTo>
                      <a:cubicBezTo>
                        <a:pt x="58" y="40"/>
                        <a:pt x="72" y="54"/>
                        <a:pt x="72" y="72"/>
                      </a:cubicBezTo>
                      <a:cubicBezTo>
                        <a:pt x="72" y="90"/>
                        <a:pt x="58" y="104"/>
                        <a:pt x="40" y="104"/>
                      </a:cubicBezTo>
                      <a:close/>
                    </a:path>
                  </a:pathLst>
                </a:custGeom>
                <a:grpFill/>
                <a:ln w="12700">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18"/>
                <p:cNvSpPr>
                  <a:spLocks/>
                </p:cNvSpPr>
                <p:nvPr/>
              </p:nvSpPr>
              <p:spPr bwMode="auto">
                <a:xfrm>
                  <a:off x="67" y="130"/>
                  <a:ext cx="34" cy="59"/>
                </a:xfrm>
                <a:custGeom>
                  <a:avLst/>
                  <a:gdLst>
                    <a:gd name="T0" fmla="*/ 8 w 16"/>
                    <a:gd name="T1" fmla="*/ 0 h 28"/>
                    <a:gd name="T2" fmla="*/ 0 w 16"/>
                    <a:gd name="T3" fmla="*/ 8 h 28"/>
                    <a:gd name="T4" fmla="*/ 4 w 16"/>
                    <a:gd name="T5" fmla="*/ 15 h 28"/>
                    <a:gd name="T6" fmla="*/ 4 w 16"/>
                    <a:gd name="T7" fmla="*/ 28 h 28"/>
                    <a:gd name="T8" fmla="*/ 12 w 16"/>
                    <a:gd name="T9" fmla="*/ 28 h 28"/>
                    <a:gd name="T10" fmla="*/ 12 w 16"/>
                    <a:gd name="T11" fmla="*/ 15 h 28"/>
                    <a:gd name="T12" fmla="*/ 16 w 16"/>
                    <a:gd name="T13" fmla="*/ 8 h 28"/>
                    <a:gd name="T14" fmla="*/ 8 w 1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8">
                      <a:moveTo>
                        <a:pt x="8" y="0"/>
                      </a:moveTo>
                      <a:cubicBezTo>
                        <a:pt x="4" y="0"/>
                        <a:pt x="0" y="4"/>
                        <a:pt x="0" y="8"/>
                      </a:cubicBezTo>
                      <a:cubicBezTo>
                        <a:pt x="0" y="11"/>
                        <a:pt x="2" y="13"/>
                        <a:pt x="4" y="15"/>
                      </a:cubicBezTo>
                      <a:cubicBezTo>
                        <a:pt x="4" y="28"/>
                        <a:pt x="4" y="28"/>
                        <a:pt x="4" y="28"/>
                      </a:cubicBezTo>
                      <a:cubicBezTo>
                        <a:pt x="12" y="28"/>
                        <a:pt x="12" y="28"/>
                        <a:pt x="12" y="28"/>
                      </a:cubicBezTo>
                      <a:cubicBezTo>
                        <a:pt x="12" y="15"/>
                        <a:pt x="12" y="15"/>
                        <a:pt x="12" y="15"/>
                      </a:cubicBezTo>
                      <a:cubicBezTo>
                        <a:pt x="14" y="13"/>
                        <a:pt x="16" y="11"/>
                        <a:pt x="16" y="8"/>
                      </a:cubicBezTo>
                      <a:cubicBezTo>
                        <a:pt x="16" y="4"/>
                        <a:pt x="12" y="0"/>
                        <a:pt x="8" y="0"/>
                      </a:cubicBezTo>
                      <a:close/>
                    </a:path>
                  </a:pathLst>
                </a:custGeom>
                <a:grpFill/>
                <a:ln w="12700">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grpSp>
        <p:nvGrpSpPr>
          <p:cNvPr id="55" name="Group 54"/>
          <p:cNvGrpSpPr/>
          <p:nvPr/>
        </p:nvGrpSpPr>
        <p:grpSpPr>
          <a:xfrm>
            <a:off x="617866" y="2357276"/>
            <a:ext cx="585216" cy="585216"/>
            <a:chOff x="1347993" y="5977312"/>
            <a:chExt cx="585216" cy="585216"/>
          </a:xfrm>
        </p:grpSpPr>
        <p:sp>
          <p:nvSpPr>
            <p:cNvPr id="56" name="Oval 55"/>
            <p:cNvSpPr/>
            <p:nvPr/>
          </p:nvSpPr>
          <p:spPr bwMode="auto">
            <a:xfrm>
              <a:off x="1347993" y="5977312"/>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58" name="Group 26"/>
            <p:cNvGrpSpPr>
              <a:grpSpLocks noChangeAspect="1"/>
            </p:cNvGrpSpPr>
            <p:nvPr/>
          </p:nvGrpSpPr>
          <p:grpSpPr bwMode="auto">
            <a:xfrm>
              <a:off x="1501532" y="6122011"/>
              <a:ext cx="295228" cy="282575"/>
              <a:chOff x="8" y="9"/>
              <a:chExt cx="350" cy="335"/>
            </a:xfrm>
          </p:grpSpPr>
          <p:sp>
            <p:nvSpPr>
              <p:cNvPr id="59" name="Line 27"/>
              <p:cNvSpPr>
                <a:spLocks noChangeShapeType="1"/>
              </p:cNvSpPr>
              <p:nvPr/>
            </p:nvSpPr>
            <p:spPr bwMode="auto">
              <a:xfrm>
                <a:off x="8" y="118"/>
                <a:ext cx="48" cy="48"/>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Line 28"/>
              <p:cNvSpPr>
                <a:spLocks noChangeShapeType="1"/>
              </p:cNvSpPr>
              <p:nvPr/>
            </p:nvSpPr>
            <p:spPr bwMode="auto">
              <a:xfrm flipH="1">
                <a:off x="8" y="118"/>
                <a:ext cx="48" cy="48"/>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Line 29"/>
              <p:cNvSpPr>
                <a:spLocks noChangeShapeType="1"/>
              </p:cNvSpPr>
              <p:nvPr/>
            </p:nvSpPr>
            <p:spPr bwMode="auto">
              <a:xfrm>
                <a:off x="87" y="118"/>
                <a:ext cx="48" cy="48"/>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Line 30"/>
              <p:cNvSpPr>
                <a:spLocks noChangeShapeType="1"/>
              </p:cNvSpPr>
              <p:nvPr/>
            </p:nvSpPr>
            <p:spPr bwMode="auto">
              <a:xfrm flipH="1">
                <a:off x="87" y="118"/>
                <a:ext cx="48" cy="48"/>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Line 31"/>
              <p:cNvSpPr>
                <a:spLocks noChangeShapeType="1"/>
              </p:cNvSpPr>
              <p:nvPr/>
            </p:nvSpPr>
            <p:spPr bwMode="auto">
              <a:xfrm>
                <a:off x="246" y="118"/>
                <a:ext cx="48" cy="48"/>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Line 32"/>
              <p:cNvSpPr>
                <a:spLocks noChangeShapeType="1"/>
              </p:cNvSpPr>
              <p:nvPr/>
            </p:nvSpPr>
            <p:spPr bwMode="auto">
              <a:xfrm flipH="1">
                <a:off x="246" y="118"/>
                <a:ext cx="48" cy="48"/>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33"/>
              <p:cNvSpPr>
                <a:spLocks/>
              </p:cNvSpPr>
              <p:nvPr/>
            </p:nvSpPr>
            <p:spPr bwMode="auto">
              <a:xfrm>
                <a:off x="323" y="143"/>
                <a:ext cx="35" cy="36"/>
              </a:xfrm>
              <a:custGeom>
                <a:avLst/>
                <a:gdLst>
                  <a:gd name="T0" fmla="*/ 0 w 35"/>
                  <a:gd name="T1" fmla="*/ 36 h 36"/>
                  <a:gd name="T2" fmla="*/ 2 w 35"/>
                  <a:gd name="T3" fmla="*/ 0 h 36"/>
                  <a:gd name="T4" fmla="*/ 35 w 35"/>
                  <a:gd name="T5" fmla="*/ 2 h 36"/>
                </a:gdLst>
                <a:ahLst/>
                <a:cxnLst>
                  <a:cxn ang="0">
                    <a:pos x="T0" y="T1"/>
                  </a:cxn>
                  <a:cxn ang="0">
                    <a:pos x="T2" y="T3"/>
                  </a:cxn>
                  <a:cxn ang="0">
                    <a:pos x="T4" y="T5"/>
                  </a:cxn>
                </a:cxnLst>
                <a:rect l="0" t="0" r="r" b="b"/>
                <a:pathLst>
                  <a:path w="35" h="36">
                    <a:moveTo>
                      <a:pt x="0" y="36"/>
                    </a:moveTo>
                    <a:lnTo>
                      <a:pt x="2" y="0"/>
                    </a:lnTo>
                    <a:lnTo>
                      <a:pt x="35" y="2"/>
                    </a:lnTo>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34"/>
              <p:cNvSpPr>
                <a:spLocks/>
              </p:cNvSpPr>
              <p:nvPr/>
            </p:nvSpPr>
            <p:spPr bwMode="auto">
              <a:xfrm>
                <a:off x="117" y="9"/>
                <a:ext cx="33" cy="38"/>
              </a:xfrm>
              <a:custGeom>
                <a:avLst/>
                <a:gdLst>
                  <a:gd name="T0" fmla="*/ 2 w 33"/>
                  <a:gd name="T1" fmla="*/ 38 h 38"/>
                  <a:gd name="T2" fmla="*/ 0 w 33"/>
                  <a:gd name="T3" fmla="*/ 2 h 38"/>
                  <a:gd name="T4" fmla="*/ 33 w 33"/>
                  <a:gd name="T5" fmla="*/ 0 h 38"/>
                </a:gdLst>
                <a:ahLst/>
                <a:cxnLst>
                  <a:cxn ang="0">
                    <a:pos x="T0" y="T1"/>
                  </a:cxn>
                  <a:cxn ang="0">
                    <a:pos x="T2" y="T3"/>
                  </a:cxn>
                  <a:cxn ang="0">
                    <a:pos x="T4" y="T5"/>
                  </a:cxn>
                </a:cxnLst>
                <a:rect l="0" t="0" r="r" b="b"/>
                <a:pathLst>
                  <a:path w="33" h="38">
                    <a:moveTo>
                      <a:pt x="2" y="38"/>
                    </a:moveTo>
                    <a:lnTo>
                      <a:pt x="0" y="2"/>
                    </a:lnTo>
                    <a:lnTo>
                      <a:pt x="33" y="0"/>
                    </a:lnTo>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Oval 35"/>
              <p:cNvSpPr>
                <a:spLocks noChangeArrowheads="1"/>
              </p:cNvSpPr>
              <p:nvPr/>
            </p:nvSpPr>
            <p:spPr bwMode="auto">
              <a:xfrm>
                <a:off x="71" y="254"/>
                <a:ext cx="48" cy="48"/>
              </a:xfrm>
              <a:prstGeom prst="ellips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Oval 36"/>
              <p:cNvSpPr>
                <a:spLocks noChangeArrowheads="1"/>
              </p:cNvSpPr>
              <p:nvPr/>
            </p:nvSpPr>
            <p:spPr bwMode="auto">
              <a:xfrm>
                <a:off x="165" y="296"/>
                <a:ext cx="47" cy="48"/>
              </a:xfrm>
              <a:prstGeom prst="ellips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Oval 37"/>
              <p:cNvSpPr>
                <a:spLocks noChangeArrowheads="1"/>
              </p:cNvSpPr>
              <p:nvPr/>
            </p:nvSpPr>
            <p:spPr bwMode="auto">
              <a:xfrm>
                <a:off x="246" y="233"/>
                <a:ext cx="48" cy="48"/>
              </a:xfrm>
              <a:prstGeom prst="ellips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Line 38"/>
              <p:cNvSpPr>
                <a:spLocks noChangeShapeType="1"/>
              </p:cNvSpPr>
              <p:nvPr/>
            </p:nvSpPr>
            <p:spPr bwMode="auto">
              <a:xfrm flipV="1">
                <a:off x="35" y="197"/>
                <a:ext cx="44" cy="21"/>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Line 39"/>
              <p:cNvSpPr>
                <a:spLocks noChangeShapeType="1"/>
              </p:cNvSpPr>
              <p:nvPr/>
            </p:nvSpPr>
            <p:spPr bwMode="auto">
              <a:xfrm>
                <a:off x="58" y="208"/>
                <a:ext cx="25" cy="56"/>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40"/>
              <p:cNvSpPr>
                <a:spLocks/>
              </p:cNvSpPr>
              <p:nvPr/>
            </p:nvSpPr>
            <p:spPr bwMode="auto">
              <a:xfrm>
                <a:off x="292" y="151"/>
                <a:ext cx="66" cy="97"/>
              </a:xfrm>
              <a:custGeom>
                <a:avLst/>
                <a:gdLst>
                  <a:gd name="T0" fmla="*/ 35 w 66"/>
                  <a:gd name="T1" fmla="*/ 0 h 97"/>
                  <a:gd name="T2" fmla="*/ 66 w 66"/>
                  <a:gd name="T3" fmla="*/ 30 h 97"/>
                  <a:gd name="T4" fmla="*/ 0 w 66"/>
                  <a:gd name="T5" fmla="*/ 97 h 97"/>
                </a:gdLst>
                <a:ahLst/>
                <a:cxnLst>
                  <a:cxn ang="0">
                    <a:pos x="T0" y="T1"/>
                  </a:cxn>
                  <a:cxn ang="0">
                    <a:pos x="T2" y="T3"/>
                  </a:cxn>
                  <a:cxn ang="0">
                    <a:pos x="T4" y="T5"/>
                  </a:cxn>
                </a:cxnLst>
                <a:rect l="0" t="0" r="r" b="b"/>
                <a:pathLst>
                  <a:path w="66" h="97">
                    <a:moveTo>
                      <a:pt x="35" y="0"/>
                    </a:moveTo>
                    <a:lnTo>
                      <a:pt x="66" y="30"/>
                    </a:lnTo>
                    <a:lnTo>
                      <a:pt x="0" y="97"/>
                    </a:lnTo>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41"/>
              <p:cNvSpPr>
                <a:spLocks/>
              </p:cNvSpPr>
              <p:nvPr/>
            </p:nvSpPr>
            <p:spPr bwMode="auto">
              <a:xfrm>
                <a:off x="123" y="20"/>
                <a:ext cx="110" cy="276"/>
              </a:xfrm>
              <a:custGeom>
                <a:avLst/>
                <a:gdLst>
                  <a:gd name="T0" fmla="*/ 33 w 53"/>
                  <a:gd name="T1" fmla="*/ 132 h 132"/>
                  <a:gd name="T2" fmla="*/ 0 w 53"/>
                  <a:gd name="T3" fmla="*/ 0 h 132"/>
                </a:gdLst>
                <a:ahLst/>
                <a:cxnLst>
                  <a:cxn ang="0">
                    <a:pos x="T0" y="T1"/>
                  </a:cxn>
                  <a:cxn ang="0">
                    <a:pos x="T2" y="T3"/>
                  </a:cxn>
                </a:cxnLst>
                <a:rect l="0" t="0" r="r" b="b"/>
                <a:pathLst>
                  <a:path w="53" h="132">
                    <a:moveTo>
                      <a:pt x="33" y="132"/>
                    </a:moveTo>
                    <a:cubicBezTo>
                      <a:pt x="33" y="132"/>
                      <a:pt x="53" y="33"/>
                      <a:pt x="0" y="0"/>
                    </a:cubicBezTo>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74" name="Group 73"/>
          <p:cNvGrpSpPr/>
          <p:nvPr/>
        </p:nvGrpSpPr>
        <p:grpSpPr>
          <a:xfrm>
            <a:off x="611228" y="4164497"/>
            <a:ext cx="585216" cy="585216"/>
            <a:chOff x="1335636" y="4367616"/>
            <a:chExt cx="585216" cy="585216"/>
          </a:xfrm>
        </p:grpSpPr>
        <p:sp>
          <p:nvSpPr>
            <p:cNvPr id="75" name="Oval 74"/>
            <p:cNvSpPr/>
            <p:nvPr/>
          </p:nvSpPr>
          <p:spPr bwMode="auto">
            <a:xfrm>
              <a:off x="1335636" y="4367616"/>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76" name="Group 12"/>
            <p:cNvGrpSpPr>
              <a:grpSpLocks noChangeAspect="1"/>
            </p:cNvGrpSpPr>
            <p:nvPr/>
          </p:nvGrpSpPr>
          <p:grpSpPr bwMode="auto">
            <a:xfrm>
              <a:off x="1448403" y="4548848"/>
              <a:ext cx="364785" cy="186115"/>
              <a:chOff x="12" y="9"/>
              <a:chExt cx="294" cy="150"/>
            </a:xfrm>
          </p:grpSpPr>
          <p:sp>
            <p:nvSpPr>
              <p:cNvPr id="77" name="Freeform 13"/>
              <p:cNvSpPr>
                <a:spLocks/>
              </p:cNvSpPr>
              <p:nvPr/>
            </p:nvSpPr>
            <p:spPr bwMode="auto">
              <a:xfrm>
                <a:off x="98" y="97"/>
                <a:ext cx="122" cy="62"/>
              </a:xfrm>
              <a:custGeom>
                <a:avLst/>
                <a:gdLst>
                  <a:gd name="T0" fmla="*/ 58 w 58"/>
                  <a:gd name="T1" fmla="*/ 29 h 29"/>
                  <a:gd name="T2" fmla="*/ 29 w 58"/>
                  <a:gd name="T3" fmla="*/ 0 h 29"/>
                  <a:gd name="T4" fmla="*/ 0 w 58"/>
                  <a:gd name="T5" fmla="*/ 29 h 29"/>
                </a:gdLst>
                <a:ahLst/>
                <a:cxnLst>
                  <a:cxn ang="0">
                    <a:pos x="T0" y="T1"/>
                  </a:cxn>
                  <a:cxn ang="0">
                    <a:pos x="T2" y="T3"/>
                  </a:cxn>
                  <a:cxn ang="0">
                    <a:pos x="T4" y="T5"/>
                  </a:cxn>
                </a:cxnLst>
                <a:rect l="0" t="0" r="r" b="b"/>
                <a:pathLst>
                  <a:path w="58" h="29">
                    <a:moveTo>
                      <a:pt x="58" y="29"/>
                    </a:moveTo>
                    <a:cubicBezTo>
                      <a:pt x="58" y="13"/>
                      <a:pt x="45" y="0"/>
                      <a:pt x="29" y="0"/>
                    </a:cubicBezTo>
                    <a:cubicBezTo>
                      <a:pt x="13" y="0"/>
                      <a:pt x="0" y="13"/>
                      <a:pt x="0" y="29"/>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Oval 14"/>
              <p:cNvSpPr>
                <a:spLocks noChangeArrowheads="1"/>
              </p:cNvSpPr>
              <p:nvPr/>
            </p:nvSpPr>
            <p:spPr bwMode="auto">
              <a:xfrm>
                <a:off x="119" y="9"/>
                <a:ext cx="86" cy="88"/>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Oval 15"/>
              <p:cNvSpPr>
                <a:spLocks noChangeArrowheads="1"/>
              </p:cNvSpPr>
              <p:nvPr/>
            </p:nvSpPr>
            <p:spPr bwMode="auto">
              <a:xfrm>
                <a:off x="21" y="48"/>
                <a:ext cx="67" cy="68"/>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Oval 16"/>
              <p:cNvSpPr>
                <a:spLocks noChangeArrowheads="1"/>
              </p:cNvSpPr>
              <p:nvPr/>
            </p:nvSpPr>
            <p:spPr bwMode="auto">
              <a:xfrm>
                <a:off x="230" y="48"/>
                <a:ext cx="67" cy="68"/>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17"/>
              <p:cNvSpPr>
                <a:spLocks/>
              </p:cNvSpPr>
              <p:nvPr/>
            </p:nvSpPr>
            <p:spPr bwMode="auto">
              <a:xfrm>
                <a:off x="12" y="116"/>
                <a:ext cx="86" cy="43"/>
              </a:xfrm>
              <a:custGeom>
                <a:avLst/>
                <a:gdLst>
                  <a:gd name="T0" fmla="*/ 41 w 41"/>
                  <a:gd name="T1" fmla="*/ 20 h 20"/>
                  <a:gd name="T2" fmla="*/ 20 w 41"/>
                  <a:gd name="T3" fmla="*/ 0 h 20"/>
                  <a:gd name="T4" fmla="*/ 0 w 41"/>
                  <a:gd name="T5" fmla="*/ 20 h 20"/>
                </a:gdLst>
                <a:ahLst/>
                <a:cxnLst>
                  <a:cxn ang="0">
                    <a:pos x="T0" y="T1"/>
                  </a:cxn>
                  <a:cxn ang="0">
                    <a:pos x="T2" y="T3"/>
                  </a:cxn>
                  <a:cxn ang="0">
                    <a:pos x="T4" y="T5"/>
                  </a:cxn>
                </a:cxnLst>
                <a:rect l="0" t="0" r="r" b="b"/>
                <a:pathLst>
                  <a:path w="41" h="20">
                    <a:moveTo>
                      <a:pt x="41" y="20"/>
                    </a:moveTo>
                    <a:cubicBezTo>
                      <a:pt x="41" y="9"/>
                      <a:pt x="32" y="0"/>
                      <a:pt x="20"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Freeform 18"/>
              <p:cNvSpPr>
                <a:spLocks/>
              </p:cNvSpPr>
              <p:nvPr/>
            </p:nvSpPr>
            <p:spPr bwMode="auto">
              <a:xfrm>
                <a:off x="220" y="116"/>
                <a:ext cx="86" cy="43"/>
              </a:xfrm>
              <a:custGeom>
                <a:avLst/>
                <a:gdLst>
                  <a:gd name="T0" fmla="*/ 41 w 41"/>
                  <a:gd name="T1" fmla="*/ 20 h 20"/>
                  <a:gd name="T2" fmla="*/ 21 w 41"/>
                  <a:gd name="T3" fmla="*/ 0 h 20"/>
                  <a:gd name="T4" fmla="*/ 0 w 41"/>
                  <a:gd name="T5" fmla="*/ 20 h 20"/>
                </a:gdLst>
                <a:ahLst/>
                <a:cxnLst>
                  <a:cxn ang="0">
                    <a:pos x="T0" y="T1"/>
                  </a:cxn>
                  <a:cxn ang="0">
                    <a:pos x="T2" y="T3"/>
                  </a:cxn>
                  <a:cxn ang="0">
                    <a:pos x="T4" y="T5"/>
                  </a:cxn>
                </a:cxnLst>
                <a:rect l="0" t="0" r="r" b="b"/>
                <a:pathLst>
                  <a:path w="41" h="20">
                    <a:moveTo>
                      <a:pt x="41" y="20"/>
                    </a:moveTo>
                    <a:cubicBezTo>
                      <a:pt x="41" y="9"/>
                      <a:pt x="32" y="0"/>
                      <a:pt x="21"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45" name="Title 2"/>
          <p:cNvSpPr txBox="1">
            <a:spLocks/>
          </p:cNvSpPr>
          <p:nvPr/>
        </p:nvSpPr>
        <p:spPr>
          <a:xfrm>
            <a:off x="278013" y="302053"/>
            <a:ext cx="10055024"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Sensitive Content Encryption</a:t>
            </a:r>
          </a:p>
          <a:p>
            <a:pPr marL="0" marR="0" lvl="0" indent="0" algn="l" defTabSz="932384"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150" normalizeH="0" baseline="0" noProof="0" dirty="0">
                <a:ln w="3175">
                  <a:noFill/>
                </a:ln>
                <a:solidFill>
                  <a:srgbClr val="505050"/>
                </a:solidFill>
                <a:effectLst/>
                <a:uLnTx/>
                <a:uFillTx/>
                <a:latin typeface="Segoe UI Semibold" charset="0"/>
                <a:ea typeface="+mn-ea"/>
                <a:cs typeface="Segoe UI Semibold" charset="0"/>
              </a:rPr>
              <a:t>Secure email that works across organizations and with anyone you wish to reach</a:t>
            </a:r>
            <a:endParaRPr kumimoji="0" lang="en-US" sz="1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grpSp>
        <p:nvGrpSpPr>
          <p:cNvPr id="46" name="Group 45"/>
          <p:cNvGrpSpPr/>
          <p:nvPr/>
        </p:nvGrpSpPr>
        <p:grpSpPr>
          <a:xfrm>
            <a:off x="5303837" y="1577229"/>
            <a:ext cx="9697022" cy="5196633"/>
            <a:chOff x="4617756" y="1458428"/>
            <a:chExt cx="9891467" cy="5300836"/>
          </a:xfrm>
        </p:grpSpPr>
        <p:grpSp>
          <p:nvGrpSpPr>
            <p:cNvPr id="84" name="Group 83"/>
            <p:cNvGrpSpPr/>
            <p:nvPr/>
          </p:nvGrpSpPr>
          <p:grpSpPr>
            <a:xfrm>
              <a:off x="5800939" y="1458428"/>
              <a:ext cx="8111074" cy="5122968"/>
              <a:chOff x="5374219" y="1458428"/>
              <a:chExt cx="8111074" cy="5122968"/>
            </a:xfrm>
          </p:grpSpPr>
          <p:grpSp>
            <p:nvGrpSpPr>
              <p:cNvPr id="87" name="Group 4"/>
              <p:cNvGrpSpPr>
                <a:grpSpLocks noChangeAspect="1"/>
              </p:cNvGrpSpPr>
              <p:nvPr/>
            </p:nvGrpSpPr>
            <p:grpSpPr bwMode="auto">
              <a:xfrm>
                <a:off x="5389680" y="1458428"/>
                <a:ext cx="8095613" cy="5114259"/>
                <a:chOff x="3125" y="919"/>
                <a:chExt cx="2730" cy="1819"/>
              </a:xfrm>
              <a:noFill/>
            </p:grpSpPr>
            <p:sp>
              <p:nvSpPr>
                <p:cNvPr id="89" name="Freeform 5"/>
                <p:cNvSpPr>
                  <a:spLocks/>
                </p:cNvSpPr>
                <p:nvPr/>
              </p:nvSpPr>
              <p:spPr bwMode="auto">
                <a:xfrm>
                  <a:off x="3125" y="919"/>
                  <a:ext cx="2730" cy="1819"/>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rgbClr val="EAEAEA"/>
                </a:solidFill>
                <a:ln w="12700" cap="flat">
                  <a:solidFill>
                    <a:srgbClr val="A7A9AC"/>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0" name="Oval 12"/>
                <p:cNvSpPr>
                  <a:spLocks noChangeArrowheads="1"/>
                </p:cNvSpPr>
                <p:nvPr/>
              </p:nvSpPr>
              <p:spPr bwMode="auto">
                <a:xfrm>
                  <a:off x="4486" y="950"/>
                  <a:ext cx="31" cy="33"/>
                </a:xfrm>
                <a:prstGeom prst="ellipse">
                  <a:avLst/>
                </a:prstGeom>
                <a:solidFill>
                  <a:schemeClr val="tx1"/>
                </a:solidFill>
                <a:ln w="7938" cap="flat">
                  <a:solidFill>
                    <a:srgbClr val="BCBEC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
            <p:nvSpPr>
              <p:cNvPr id="88" name="Rounded Rectangle 1"/>
              <p:cNvSpPr/>
              <p:nvPr/>
            </p:nvSpPr>
            <p:spPr bwMode="auto">
              <a:xfrm>
                <a:off x="5374219" y="1458428"/>
                <a:ext cx="8102812" cy="5122968"/>
              </a:xfrm>
              <a:prstGeom prst="roundRect">
                <a:avLst>
                  <a:gd name="adj" fmla="val 5741"/>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85" name="Freeform 6"/>
            <p:cNvSpPr>
              <a:spLocks/>
            </p:cNvSpPr>
            <p:nvPr/>
          </p:nvSpPr>
          <p:spPr bwMode="auto">
            <a:xfrm>
              <a:off x="4617756" y="6472567"/>
              <a:ext cx="9891467" cy="286697"/>
            </a:xfrm>
            <a:custGeom>
              <a:avLst/>
              <a:gdLst>
                <a:gd name="T0" fmla="*/ 2460 w 2516"/>
                <a:gd name="T1" fmla="*/ 77 h 77"/>
                <a:gd name="T2" fmla="*/ 56 w 2516"/>
                <a:gd name="T3" fmla="*/ 77 h 77"/>
                <a:gd name="T4" fmla="*/ 0 w 2516"/>
                <a:gd name="T5" fmla="*/ 21 h 77"/>
                <a:gd name="T6" fmla="*/ 0 w 2516"/>
                <a:gd name="T7" fmla="*/ 0 h 77"/>
                <a:gd name="T8" fmla="*/ 2516 w 2516"/>
                <a:gd name="T9" fmla="*/ 0 h 77"/>
                <a:gd name="T10" fmla="*/ 2516 w 2516"/>
                <a:gd name="T11" fmla="*/ 21 h 77"/>
                <a:gd name="T12" fmla="*/ 2460 w 2516"/>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2516" h="77">
                  <a:moveTo>
                    <a:pt x="2460" y="77"/>
                  </a:moveTo>
                  <a:cubicBezTo>
                    <a:pt x="56" y="77"/>
                    <a:pt x="56" y="77"/>
                    <a:pt x="56" y="77"/>
                  </a:cubicBezTo>
                  <a:cubicBezTo>
                    <a:pt x="25" y="77"/>
                    <a:pt x="0" y="52"/>
                    <a:pt x="0" y="21"/>
                  </a:cubicBezTo>
                  <a:cubicBezTo>
                    <a:pt x="0" y="0"/>
                    <a:pt x="0" y="0"/>
                    <a:pt x="0" y="0"/>
                  </a:cubicBezTo>
                  <a:cubicBezTo>
                    <a:pt x="2516" y="0"/>
                    <a:pt x="2516" y="0"/>
                    <a:pt x="2516" y="0"/>
                  </a:cubicBezTo>
                  <a:cubicBezTo>
                    <a:pt x="2516" y="21"/>
                    <a:pt x="2516" y="21"/>
                    <a:pt x="2516" y="21"/>
                  </a:cubicBezTo>
                  <a:cubicBezTo>
                    <a:pt x="2516" y="52"/>
                    <a:pt x="2491" y="77"/>
                    <a:pt x="2460" y="77"/>
                  </a:cubicBezTo>
                  <a:close/>
                </a:path>
              </a:pathLst>
            </a:custGeom>
            <a:solidFill>
              <a:srgbClr val="C5C5C5"/>
            </a:solidFill>
            <a:ln w="12700" cap="flat">
              <a:solidFill>
                <a:srgbClr val="A7A9AC"/>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ysClr val="windowText" lastClr="000000"/>
                </a:solidFill>
                <a:effectLst/>
                <a:uLnTx/>
                <a:uFillTx/>
              </a:endParaRPr>
            </a:p>
          </p:txBody>
        </p:sp>
        <p:sp>
          <p:nvSpPr>
            <p:cNvPr id="86" name="Freeform 7"/>
            <p:cNvSpPr>
              <a:spLocks/>
            </p:cNvSpPr>
            <p:nvPr/>
          </p:nvSpPr>
          <p:spPr bwMode="auto">
            <a:xfrm>
              <a:off x="9173890" y="6473288"/>
              <a:ext cx="1378176" cy="99241"/>
            </a:xfrm>
            <a:custGeom>
              <a:avLst/>
              <a:gdLst>
                <a:gd name="T0" fmla="*/ 336 w 350"/>
                <a:gd name="T1" fmla="*/ 26 h 26"/>
                <a:gd name="T2" fmla="*/ 14 w 350"/>
                <a:gd name="T3" fmla="*/ 26 h 26"/>
                <a:gd name="T4" fmla="*/ 0 w 350"/>
                <a:gd name="T5" fmla="*/ 13 h 26"/>
                <a:gd name="T6" fmla="*/ 14 w 350"/>
                <a:gd name="T7" fmla="*/ 0 h 26"/>
                <a:gd name="T8" fmla="*/ 336 w 350"/>
                <a:gd name="T9" fmla="*/ 0 h 26"/>
                <a:gd name="T10" fmla="*/ 350 w 350"/>
                <a:gd name="T11" fmla="*/ 13 h 26"/>
                <a:gd name="T12" fmla="*/ 336 w 35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50" h="26">
                  <a:moveTo>
                    <a:pt x="336" y="26"/>
                  </a:moveTo>
                  <a:cubicBezTo>
                    <a:pt x="14" y="26"/>
                    <a:pt x="14" y="26"/>
                    <a:pt x="14" y="26"/>
                  </a:cubicBezTo>
                  <a:cubicBezTo>
                    <a:pt x="6" y="26"/>
                    <a:pt x="0" y="20"/>
                    <a:pt x="0" y="13"/>
                  </a:cubicBezTo>
                  <a:cubicBezTo>
                    <a:pt x="0" y="6"/>
                    <a:pt x="6" y="0"/>
                    <a:pt x="14" y="0"/>
                  </a:cubicBezTo>
                  <a:cubicBezTo>
                    <a:pt x="336" y="0"/>
                    <a:pt x="336" y="0"/>
                    <a:pt x="336" y="0"/>
                  </a:cubicBezTo>
                  <a:cubicBezTo>
                    <a:pt x="344" y="0"/>
                    <a:pt x="350" y="6"/>
                    <a:pt x="350" y="13"/>
                  </a:cubicBezTo>
                  <a:cubicBezTo>
                    <a:pt x="350" y="20"/>
                    <a:pt x="344" y="26"/>
                    <a:pt x="336" y="26"/>
                  </a:cubicBezTo>
                  <a:close/>
                </a:path>
              </a:pathLst>
            </a:custGeom>
            <a:solidFill>
              <a:srgbClr val="D6D6D6"/>
            </a:solidFill>
            <a:ln w="7938" cap="flat">
              <a:solidFill>
                <a:srgbClr val="BCBEC0"/>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ysClr val="windowText" lastClr="000000"/>
                </a:solidFill>
                <a:effectLst/>
                <a:uLnTx/>
                <a:uFillTx/>
              </a:endParaRPr>
            </a:p>
          </p:txBody>
        </p:sp>
      </p:grpSp>
      <p:pic>
        <p:nvPicPr>
          <p:cNvPr id="57"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637" y="1789562"/>
            <a:ext cx="5414042" cy="45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9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376840" y="2190465"/>
            <a:ext cx="5658305"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Sophisticated, built-in content protection across O365</a:t>
            </a:r>
          </a:p>
        </p:txBody>
      </p:sp>
      <p:sp>
        <p:nvSpPr>
          <p:cNvPr id="35" name="Rectangle 34"/>
          <p:cNvSpPr/>
          <p:nvPr/>
        </p:nvSpPr>
        <p:spPr>
          <a:xfrm>
            <a:off x="1376841" y="3058301"/>
            <a:ext cx="4572000"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Insights and automatic safeguards</a:t>
            </a:r>
          </a:p>
        </p:txBody>
      </p:sp>
      <p:sp>
        <p:nvSpPr>
          <p:cNvPr id="36" name="Rectangle 35"/>
          <p:cNvSpPr/>
          <p:nvPr/>
        </p:nvSpPr>
        <p:spPr>
          <a:xfrm>
            <a:off x="1376840" y="3981297"/>
            <a:ext cx="5298597" cy="81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6521" rIns="279781" bIns="186521"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End user empowerment to maintain productivity and enforcement</a:t>
            </a:r>
          </a:p>
        </p:txBody>
      </p:sp>
      <p:grpSp>
        <p:nvGrpSpPr>
          <p:cNvPr id="53" name="Group 52"/>
          <p:cNvGrpSpPr/>
          <p:nvPr/>
        </p:nvGrpSpPr>
        <p:grpSpPr>
          <a:xfrm>
            <a:off x="612528" y="4037515"/>
            <a:ext cx="585216" cy="585216"/>
            <a:chOff x="1353630" y="2962050"/>
            <a:chExt cx="585216" cy="585216"/>
          </a:xfrm>
        </p:grpSpPr>
        <p:sp>
          <p:nvSpPr>
            <p:cNvPr id="54" name="Oval 53"/>
            <p:cNvSpPr/>
            <p:nvPr/>
          </p:nvSpPr>
          <p:spPr bwMode="auto">
            <a:xfrm>
              <a:off x="1353630" y="2962050"/>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55" name="Group 54"/>
            <p:cNvGrpSpPr>
              <a:grpSpLocks noChangeAspect="1"/>
            </p:cNvGrpSpPr>
            <p:nvPr/>
          </p:nvGrpSpPr>
          <p:grpSpPr bwMode="auto">
            <a:xfrm>
              <a:off x="1463930" y="3102866"/>
              <a:ext cx="371475" cy="312737"/>
              <a:chOff x="7" y="9"/>
              <a:chExt cx="234" cy="197"/>
            </a:xfrm>
          </p:grpSpPr>
          <p:sp>
            <p:nvSpPr>
              <p:cNvPr id="56" name="Oval 5"/>
              <p:cNvSpPr>
                <a:spLocks noChangeArrowheads="1"/>
              </p:cNvSpPr>
              <p:nvPr/>
            </p:nvSpPr>
            <p:spPr bwMode="auto">
              <a:xfrm>
                <a:off x="15" y="9"/>
                <a:ext cx="62" cy="63"/>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Oval 6"/>
              <p:cNvSpPr>
                <a:spLocks noChangeArrowheads="1"/>
              </p:cNvSpPr>
              <p:nvPr/>
            </p:nvSpPr>
            <p:spPr bwMode="auto">
              <a:xfrm>
                <a:off x="171" y="9"/>
                <a:ext cx="62" cy="63"/>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
              <p:cNvSpPr>
                <a:spLocks/>
              </p:cNvSpPr>
              <p:nvPr/>
            </p:nvSpPr>
            <p:spPr bwMode="auto">
              <a:xfrm>
                <a:off x="7"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Oval 8"/>
              <p:cNvSpPr>
                <a:spLocks noChangeArrowheads="1"/>
              </p:cNvSpPr>
              <p:nvPr/>
            </p:nvSpPr>
            <p:spPr bwMode="auto">
              <a:xfrm>
                <a:off x="85" y="72"/>
                <a:ext cx="78" cy="79"/>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9"/>
              <p:cNvSpPr>
                <a:spLocks/>
              </p:cNvSpPr>
              <p:nvPr/>
            </p:nvSpPr>
            <p:spPr bwMode="auto">
              <a:xfrm>
                <a:off x="69" y="151"/>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1" name="Freeform 10"/>
              <p:cNvSpPr>
                <a:spLocks/>
              </p:cNvSpPr>
              <p:nvPr/>
            </p:nvSpPr>
            <p:spPr bwMode="auto">
              <a:xfrm>
                <a:off x="163"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62" name="Group 61"/>
          <p:cNvGrpSpPr/>
          <p:nvPr/>
        </p:nvGrpSpPr>
        <p:grpSpPr>
          <a:xfrm>
            <a:off x="612528" y="2303540"/>
            <a:ext cx="585216" cy="585216"/>
            <a:chOff x="1353630" y="5604864"/>
            <a:chExt cx="585216" cy="585216"/>
          </a:xfrm>
        </p:grpSpPr>
        <p:sp>
          <p:nvSpPr>
            <p:cNvPr id="63" name="Oval 62"/>
            <p:cNvSpPr/>
            <p:nvPr/>
          </p:nvSpPr>
          <p:spPr bwMode="auto">
            <a:xfrm>
              <a:off x="1353630" y="560486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4" name="Freeform 9"/>
            <p:cNvSpPr>
              <a:spLocks/>
            </p:cNvSpPr>
            <p:nvPr/>
          </p:nvSpPr>
          <p:spPr bwMode="auto">
            <a:xfrm>
              <a:off x="1509713" y="5785962"/>
              <a:ext cx="273050" cy="292100"/>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65" name="Group 64"/>
          <p:cNvGrpSpPr/>
          <p:nvPr/>
        </p:nvGrpSpPr>
        <p:grpSpPr>
          <a:xfrm>
            <a:off x="612528" y="3172771"/>
            <a:ext cx="585216" cy="585216"/>
            <a:chOff x="1393838" y="5744719"/>
            <a:chExt cx="585216" cy="585216"/>
          </a:xfrm>
        </p:grpSpPr>
        <p:sp>
          <p:nvSpPr>
            <p:cNvPr id="66" name="Oval 65"/>
            <p:cNvSpPr/>
            <p:nvPr/>
          </p:nvSpPr>
          <p:spPr bwMode="auto">
            <a:xfrm>
              <a:off x="1393838" y="5744719"/>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67" name="Group 66"/>
            <p:cNvGrpSpPr/>
            <p:nvPr/>
          </p:nvGrpSpPr>
          <p:grpSpPr>
            <a:xfrm>
              <a:off x="1529563" y="5891281"/>
              <a:ext cx="319830" cy="319830"/>
              <a:chOff x="1731963" y="1843088"/>
              <a:chExt cx="285750" cy="285750"/>
            </a:xfrm>
          </p:grpSpPr>
          <p:sp>
            <p:nvSpPr>
              <p:cNvPr id="68" name="Freeform 453"/>
              <p:cNvSpPr>
                <a:spLocks/>
              </p:cNvSpPr>
              <p:nvPr/>
            </p:nvSpPr>
            <p:spPr bwMode="auto">
              <a:xfrm>
                <a:off x="1731963" y="1843088"/>
                <a:ext cx="285750" cy="285750"/>
              </a:xfrm>
              <a:custGeom>
                <a:avLst/>
                <a:gdLst>
                  <a:gd name="T0" fmla="*/ 76 w 76"/>
                  <a:gd name="T1" fmla="*/ 4 h 76"/>
                  <a:gd name="T2" fmla="*/ 72 w 76"/>
                  <a:gd name="T3" fmla="*/ 0 h 76"/>
                  <a:gd name="T4" fmla="*/ 4 w 76"/>
                  <a:gd name="T5" fmla="*/ 0 h 76"/>
                  <a:gd name="T6" fmla="*/ 0 w 76"/>
                  <a:gd name="T7" fmla="*/ 4 h 76"/>
                  <a:gd name="T8" fmla="*/ 0 w 76"/>
                  <a:gd name="T9" fmla="*/ 72 h 76"/>
                  <a:gd name="T10" fmla="*/ 4 w 76"/>
                  <a:gd name="T11" fmla="*/ 76 h 76"/>
                  <a:gd name="T12" fmla="*/ 72 w 76"/>
                  <a:gd name="T13" fmla="*/ 76 h 76"/>
                  <a:gd name="T14" fmla="*/ 76 w 76"/>
                  <a:gd name="T15" fmla="*/ 72 h 76"/>
                  <a:gd name="T16" fmla="*/ 76 w 76"/>
                  <a:gd name="T17"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6">
                    <a:moveTo>
                      <a:pt x="76" y="4"/>
                    </a:moveTo>
                    <a:cubicBezTo>
                      <a:pt x="76" y="2"/>
                      <a:pt x="74" y="0"/>
                      <a:pt x="72" y="0"/>
                    </a:cubicBezTo>
                    <a:cubicBezTo>
                      <a:pt x="4" y="0"/>
                      <a:pt x="4" y="0"/>
                      <a:pt x="4" y="0"/>
                    </a:cubicBezTo>
                    <a:cubicBezTo>
                      <a:pt x="2" y="0"/>
                      <a:pt x="0" y="2"/>
                      <a:pt x="0" y="4"/>
                    </a:cubicBezTo>
                    <a:cubicBezTo>
                      <a:pt x="0" y="72"/>
                      <a:pt x="0" y="72"/>
                      <a:pt x="0" y="72"/>
                    </a:cubicBezTo>
                    <a:cubicBezTo>
                      <a:pt x="0" y="74"/>
                      <a:pt x="2" y="76"/>
                      <a:pt x="4" y="76"/>
                    </a:cubicBezTo>
                    <a:cubicBezTo>
                      <a:pt x="72" y="76"/>
                      <a:pt x="72" y="76"/>
                      <a:pt x="72" y="76"/>
                    </a:cubicBezTo>
                    <a:cubicBezTo>
                      <a:pt x="74" y="76"/>
                      <a:pt x="76" y="74"/>
                      <a:pt x="76" y="72"/>
                    </a:cubicBezTo>
                    <a:lnTo>
                      <a:pt x="76" y="4"/>
                    </a:lnTo>
                    <a:close/>
                  </a:path>
                </a:pathLst>
              </a:custGeom>
              <a:noFill/>
              <a:ln w="11113" cap="rnd">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69" name="Line 469"/>
              <p:cNvSpPr>
                <a:spLocks noChangeShapeType="1"/>
              </p:cNvSpPr>
              <p:nvPr/>
            </p:nvSpPr>
            <p:spPr bwMode="auto">
              <a:xfrm flipV="1">
                <a:off x="1776413" y="2062163"/>
                <a:ext cx="0" cy="30163"/>
              </a:xfrm>
              <a:prstGeom prst="line">
                <a:avLst/>
              </a:prstGeom>
              <a:noFill/>
              <a:ln w="11113" cap="rnd">
                <a:solidFill>
                  <a:schemeClr val="bg1">
                    <a:lumMod val="65000"/>
                  </a:schemeClr>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70" name="Line 470"/>
              <p:cNvSpPr>
                <a:spLocks noChangeShapeType="1"/>
              </p:cNvSpPr>
              <p:nvPr/>
            </p:nvSpPr>
            <p:spPr bwMode="auto">
              <a:xfrm flipV="1">
                <a:off x="1806576" y="2032001"/>
                <a:ext cx="0" cy="60325"/>
              </a:xfrm>
              <a:prstGeom prst="line">
                <a:avLst/>
              </a:prstGeom>
              <a:noFill/>
              <a:ln w="11113" cap="rnd">
                <a:solidFill>
                  <a:schemeClr val="bg1">
                    <a:lumMod val="65000"/>
                  </a:schemeClr>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71" name="Line 471"/>
              <p:cNvSpPr>
                <a:spLocks noChangeShapeType="1"/>
              </p:cNvSpPr>
              <p:nvPr/>
            </p:nvSpPr>
            <p:spPr bwMode="auto">
              <a:xfrm flipV="1">
                <a:off x="1836738" y="2001838"/>
                <a:ext cx="0" cy="90488"/>
              </a:xfrm>
              <a:prstGeom prst="line">
                <a:avLst/>
              </a:prstGeom>
              <a:noFill/>
              <a:ln w="11113" cap="rnd">
                <a:solidFill>
                  <a:schemeClr val="bg1">
                    <a:lumMod val="65000"/>
                  </a:schemeClr>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72" name="Line 472"/>
              <p:cNvSpPr>
                <a:spLocks noChangeShapeType="1"/>
              </p:cNvSpPr>
              <p:nvPr/>
            </p:nvSpPr>
            <p:spPr bwMode="auto">
              <a:xfrm flipV="1">
                <a:off x="1866901" y="2032001"/>
                <a:ext cx="0" cy="60325"/>
              </a:xfrm>
              <a:prstGeom prst="line">
                <a:avLst/>
              </a:prstGeom>
              <a:noFill/>
              <a:ln w="11113" cap="rnd">
                <a:solidFill>
                  <a:schemeClr val="bg1">
                    <a:lumMod val="65000"/>
                  </a:schemeClr>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73" name="Line 473"/>
              <p:cNvSpPr>
                <a:spLocks noChangeShapeType="1"/>
              </p:cNvSpPr>
              <p:nvPr/>
            </p:nvSpPr>
            <p:spPr bwMode="auto">
              <a:xfrm flipV="1">
                <a:off x="1897063" y="2024063"/>
                <a:ext cx="0" cy="68263"/>
              </a:xfrm>
              <a:prstGeom prst="line">
                <a:avLst/>
              </a:prstGeom>
              <a:noFill/>
              <a:ln w="11113" cap="rnd">
                <a:solidFill>
                  <a:schemeClr val="bg1">
                    <a:lumMod val="65000"/>
                  </a:schemeClr>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74" name="Line 474"/>
              <p:cNvSpPr>
                <a:spLocks noChangeShapeType="1"/>
              </p:cNvSpPr>
              <p:nvPr/>
            </p:nvSpPr>
            <p:spPr bwMode="auto">
              <a:xfrm flipV="1">
                <a:off x="1927226" y="1955801"/>
                <a:ext cx="0" cy="136525"/>
              </a:xfrm>
              <a:prstGeom prst="line">
                <a:avLst/>
              </a:prstGeom>
              <a:noFill/>
              <a:ln w="11113" cap="rnd">
                <a:solidFill>
                  <a:schemeClr val="bg1">
                    <a:lumMod val="65000"/>
                  </a:schemeClr>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75" name="Line 475"/>
              <p:cNvSpPr>
                <a:spLocks noChangeShapeType="1"/>
              </p:cNvSpPr>
              <p:nvPr/>
            </p:nvSpPr>
            <p:spPr bwMode="auto">
              <a:xfrm flipV="1">
                <a:off x="1957388" y="1889126"/>
                <a:ext cx="0" cy="203200"/>
              </a:xfrm>
              <a:prstGeom prst="line">
                <a:avLst/>
              </a:prstGeom>
              <a:noFill/>
              <a:ln w="11113" cap="rnd">
                <a:solidFill>
                  <a:schemeClr val="bg1">
                    <a:lumMod val="65000"/>
                  </a:schemeClr>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76" name="Line 476"/>
              <p:cNvSpPr>
                <a:spLocks noChangeShapeType="1"/>
              </p:cNvSpPr>
              <p:nvPr/>
            </p:nvSpPr>
            <p:spPr bwMode="auto">
              <a:xfrm flipV="1">
                <a:off x="1987551" y="1955801"/>
                <a:ext cx="0" cy="136525"/>
              </a:xfrm>
              <a:prstGeom prst="line">
                <a:avLst/>
              </a:prstGeom>
              <a:noFill/>
              <a:ln w="11113" cap="rnd">
                <a:solidFill>
                  <a:schemeClr val="bg1">
                    <a:lumMod val="65000"/>
                  </a:schemeClr>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grpSp>
      </p:grpSp>
      <p:sp>
        <p:nvSpPr>
          <p:cNvPr id="37" name="Title 2"/>
          <p:cNvSpPr txBox="1">
            <a:spLocks/>
          </p:cNvSpPr>
          <p:nvPr/>
        </p:nvSpPr>
        <p:spPr>
          <a:xfrm>
            <a:off x="278013"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Data Loss Prevention</a:t>
            </a:r>
          </a:p>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150" normalizeH="0" baseline="0" noProof="0" dirty="0">
                <a:ln w="3175">
                  <a:noFill/>
                </a:ln>
                <a:solidFill>
                  <a:srgbClr val="505050"/>
                </a:solidFill>
                <a:effectLst/>
                <a:uLnTx/>
                <a:uFillTx/>
                <a:latin typeface="Segoe UI Semibold" charset="0"/>
                <a:ea typeface="+mn-ea"/>
                <a:cs typeface="Segoe UI Semibold" charset="0"/>
              </a:rPr>
              <a:t>Protect sensitive information taking into account content, users, and the dynamic operating environment </a:t>
            </a:r>
            <a:endParaRPr kumimoji="0" lang="en-US" sz="20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mj-lt"/>
              <a:ea typeface="+mn-ea"/>
              <a:cs typeface="Segoe UI" pitchFamily="34" charset="0"/>
            </a:endParaRPr>
          </a:p>
          <a:p>
            <a:pPr marL="0" marR="0" lvl="0" indent="0" algn="l" defTabSz="932384" rtl="0" eaLnBrk="1" fontAlgn="auto" latinLnBrk="0" hangingPunct="1">
              <a:lnSpc>
                <a:spcPct val="90000"/>
              </a:lnSpc>
              <a:spcBef>
                <a:spcPts val="0"/>
              </a:spcBef>
              <a:spcAft>
                <a:spcPts val="1632"/>
              </a:spcAft>
              <a:buClrTx/>
              <a:buSzTx/>
              <a:buFontTx/>
              <a:buNone/>
              <a:tabLst/>
              <a:defRPr/>
            </a:pP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grpSp>
        <p:nvGrpSpPr>
          <p:cNvPr id="38" name="Group 37"/>
          <p:cNvGrpSpPr/>
          <p:nvPr/>
        </p:nvGrpSpPr>
        <p:grpSpPr>
          <a:xfrm>
            <a:off x="5436615" y="1653429"/>
            <a:ext cx="9697022" cy="5196633"/>
            <a:chOff x="4617756" y="1458428"/>
            <a:chExt cx="9891467" cy="5300836"/>
          </a:xfrm>
        </p:grpSpPr>
        <p:grpSp>
          <p:nvGrpSpPr>
            <p:cNvPr id="39" name="Group 38"/>
            <p:cNvGrpSpPr/>
            <p:nvPr/>
          </p:nvGrpSpPr>
          <p:grpSpPr>
            <a:xfrm>
              <a:off x="5800939" y="1458428"/>
              <a:ext cx="8111074" cy="5122968"/>
              <a:chOff x="5374219" y="1458428"/>
              <a:chExt cx="8111074" cy="5122968"/>
            </a:xfrm>
          </p:grpSpPr>
          <p:grpSp>
            <p:nvGrpSpPr>
              <p:cNvPr id="42" name="Group 4"/>
              <p:cNvGrpSpPr>
                <a:grpSpLocks noChangeAspect="1"/>
              </p:cNvGrpSpPr>
              <p:nvPr/>
            </p:nvGrpSpPr>
            <p:grpSpPr bwMode="auto">
              <a:xfrm>
                <a:off x="5389680" y="1458428"/>
                <a:ext cx="8095613" cy="5114259"/>
                <a:chOff x="3125" y="919"/>
                <a:chExt cx="2730" cy="1819"/>
              </a:xfrm>
              <a:noFill/>
            </p:grpSpPr>
            <p:sp>
              <p:nvSpPr>
                <p:cNvPr id="44" name="Freeform 5"/>
                <p:cNvSpPr>
                  <a:spLocks/>
                </p:cNvSpPr>
                <p:nvPr/>
              </p:nvSpPr>
              <p:spPr bwMode="auto">
                <a:xfrm>
                  <a:off x="3125" y="919"/>
                  <a:ext cx="2730" cy="1819"/>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rgbClr val="EAEAEA"/>
                </a:solidFill>
                <a:ln w="12700" cap="flat">
                  <a:solidFill>
                    <a:srgbClr val="A7A9AC"/>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45" name="Oval 12"/>
                <p:cNvSpPr>
                  <a:spLocks noChangeArrowheads="1"/>
                </p:cNvSpPr>
                <p:nvPr/>
              </p:nvSpPr>
              <p:spPr bwMode="auto">
                <a:xfrm>
                  <a:off x="4486" y="950"/>
                  <a:ext cx="31" cy="33"/>
                </a:xfrm>
                <a:prstGeom prst="ellipse">
                  <a:avLst/>
                </a:prstGeom>
                <a:solidFill>
                  <a:schemeClr val="tx1"/>
                </a:solidFill>
                <a:ln w="7938" cap="flat">
                  <a:solidFill>
                    <a:srgbClr val="BCBEC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
            <p:nvSpPr>
              <p:cNvPr id="43" name="Rounded Rectangle 1"/>
              <p:cNvSpPr/>
              <p:nvPr/>
            </p:nvSpPr>
            <p:spPr bwMode="auto">
              <a:xfrm>
                <a:off x="5374219" y="1458428"/>
                <a:ext cx="8102812" cy="5122968"/>
              </a:xfrm>
              <a:prstGeom prst="roundRect">
                <a:avLst>
                  <a:gd name="adj" fmla="val 5741"/>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40" name="Freeform 6"/>
            <p:cNvSpPr>
              <a:spLocks/>
            </p:cNvSpPr>
            <p:nvPr/>
          </p:nvSpPr>
          <p:spPr bwMode="auto">
            <a:xfrm>
              <a:off x="4617756" y="6472567"/>
              <a:ext cx="9891467" cy="286697"/>
            </a:xfrm>
            <a:custGeom>
              <a:avLst/>
              <a:gdLst>
                <a:gd name="T0" fmla="*/ 2460 w 2516"/>
                <a:gd name="T1" fmla="*/ 77 h 77"/>
                <a:gd name="T2" fmla="*/ 56 w 2516"/>
                <a:gd name="T3" fmla="*/ 77 h 77"/>
                <a:gd name="T4" fmla="*/ 0 w 2516"/>
                <a:gd name="T5" fmla="*/ 21 h 77"/>
                <a:gd name="T6" fmla="*/ 0 w 2516"/>
                <a:gd name="T7" fmla="*/ 0 h 77"/>
                <a:gd name="T8" fmla="*/ 2516 w 2516"/>
                <a:gd name="T9" fmla="*/ 0 h 77"/>
                <a:gd name="T10" fmla="*/ 2516 w 2516"/>
                <a:gd name="T11" fmla="*/ 21 h 77"/>
                <a:gd name="T12" fmla="*/ 2460 w 2516"/>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2516" h="77">
                  <a:moveTo>
                    <a:pt x="2460" y="77"/>
                  </a:moveTo>
                  <a:cubicBezTo>
                    <a:pt x="56" y="77"/>
                    <a:pt x="56" y="77"/>
                    <a:pt x="56" y="77"/>
                  </a:cubicBezTo>
                  <a:cubicBezTo>
                    <a:pt x="25" y="77"/>
                    <a:pt x="0" y="52"/>
                    <a:pt x="0" y="21"/>
                  </a:cubicBezTo>
                  <a:cubicBezTo>
                    <a:pt x="0" y="0"/>
                    <a:pt x="0" y="0"/>
                    <a:pt x="0" y="0"/>
                  </a:cubicBezTo>
                  <a:cubicBezTo>
                    <a:pt x="2516" y="0"/>
                    <a:pt x="2516" y="0"/>
                    <a:pt x="2516" y="0"/>
                  </a:cubicBezTo>
                  <a:cubicBezTo>
                    <a:pt x="2516" y="21"/>
                    <a:pt x="2516" y="21"/>
                    <a:pt x="2516" y="21"/>
                  </a:cubicBezTo>
                  <a:cubicBezTo>
                    <a:pt x="2516" y="52"/>
                    <a:pt x="2491" y="77"/>
                    <a:pt x="2460" y="77"/>
                  </a:cubicBezTo>
                  <a:close/>
                </a:path>
              </a:pathLst>
            </a:custGeom>
            <a:solidFill>
              <a:srgbClr val="C5C5C5"/>
            </a:solidFill>
            <a:ln w="12700" cap="flat">
              <a:solidFill>
                <a:srgbClr val="A7A9AC"/>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ysClr val="windowText" lastClr="000000"/>
                </a:solidFill>
                <a:effectLst/>
                <a:uLnTx/>
                <a:uFillTx/>
              </a:endParaRPr>
            </a:p>
          </p:txBody>
        </p:sp>
        <p:sp>
          <p:nvSpPr>
            <p:cNvPr id="41" name="Freeform 7"/>
            <p:cNvSpPr>
              <a:spLocks/>
            </p:cNvSpPr>
            <p:nvPr/>
          </p:nvSpPr>
          <p:spPr bwMode="auto">
            <a:xfrm>
              <a:off x="9173890" y="6473288"/>
              <a:ext cx="1378176" cy="99241"/>
            </a:xfrm>
            <a:custGeom>
              <a:avLst/>
              <a:gdLst>
                <a:gd name="T0" fmla="*/ 336 w 350"/>
                <a:gd name="T1" fmla="*/ 26 h 26"/>
                <a:gd name="T2" fmla="*/ 14 w 350"/>
                <a:gd name="T3" fmla="*/ 26 h 26"/>
                <a:gd name="T4" fmla="*/ 0 w 350"/>
                <a:gd name="T5" fmla="*/ 13 h 26"/>
                <a:gd name="T6" fmla="*/ 14 w 350"/>
                <a:gd name="T7" fmla="*/ 0 h 26"/>
                <a:gd name="T8" fmla="*/ 336 w 350"/>
                <a:gd name="T9" fmla="*/ 0 h 26"/>
                <a:gd name="T10" fmla="*/ 350 w 350"/>
                <a:gd name="T11" fmla="*/ 13 h 26"/>
                <a:gd name="T12" fmla="*/ 336 w 35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50" h="26">
                  <a:moveTo>
                    <a:pt x="336" y="26"/>
                  </a:moveTo>
                  <a:cubicBezTo>
                    <a:pt x="14" y="26"/>
                    <a:pt x="14" y="26"/>
                    <a:pt x="14" y="26"/>
                  </a:cubicBezTo>
                  <a:cubicBezTo>
                    <a:pt x="6" y="26"/>
                    <a:pt x="0" y="20"/>
                    <a:pt x="0" y="13"/>
                  </a:cubicBezTo>
                  <a:cubicBezTo>
                    <a:pt x="0" y="6"/>
                    <a:pt x="6" y="0"/>
                    <a:pt x="14" y="0"/>
                  </a:cubicBezTo>
                  <a:cubicBezTo>
                    <a:pt x="336" y="0"/>
                    <a:pt x="336" y="0"/>
                    <a:pt x="336" y="0"/>
                  </a:cubicBezTo>
                  <a:cubicBezTo>
                    <a:pt x="344" y="0"/>
                    <a:pt x="350" y="6"/>
                    <a:pt x="350" y="13"/>
                  </a:cubicBezTo>
                  <a:cubicBezTo>
                    <a:pt x="350" y="20"/>
                    <a:pt x="344" y="26"/>
                    <a:pt x="336" y="26"/>
                  </a:cubicBezTo>
                  <a:close/>
                </a:path>
              </a:pathLst>
            </a:custGeom>
            <a:solidFill>
              <a:srgbClr val="D6D6D6"/>
            </a:solidFill>
            <a:ln w="7938" cap="flat">
              <a:solidFill>
                <a:srgbClr val="BCBEC0"/>
              </a:solidFill>
              <a:prstDash val="solid"/>
              <a:miter lim="800000"/>
              <a:headEnd/>
              <a:tailEnd/>
            </a:ln>
            <a:extLst/>
          </p:spPr>
          <p:txBody>
            <a:bodyPr vert="horz" wrap="square" lIns="87868" tIns="43933" rIns="87868" bIns="43933" numCol="1" anchor="t" anchorCtr="0" compatLnSpc="1">
              <a:prstTxWarp prst="textNoShape">
                <a:avLst/>
              </a:prstTxWarp>
            </a:bodyPr>
            <a:lstStyle/>
            <a:p>
              <a:pPr marL="0" marR="0" lvl="0" indent="0"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ysClr val="windowText" lastClr="000000"/>
                </a:solidFill>
                <a:effectLst/>
                <a:uLnTx/>
                <a:uFillTx/>
              </a:endParaRPr>
            </a:p>
          </p:txBody>
        </p:sp>
      </p:grpSp>
      <p:pic>
        <p:nvPicPr>
          <p:cNvPr id="4" name="Picture 3"/>
          <p:cNvPicPr>
            <a:picLocks noChangeAspect="1"/>
          </p:cNvPicPr>
          <p:nvPr/>
        </p:nvPicPr>
        <p:blipFill>
          <a:blip r:embed="rId3"/>
          <a:stretch>
            <a:fillRect/>
          </a:stretch>
        </p:blipFill>
        <p:spPr>
          <a:xfrm>
            <a:off x="6827837" y="2070765"/>
            <a:ext cx="5891176" cy="4322097"/>
          </a:xfrm>
          <a:prstGeom prst="rect">
            <a:avLst/>
          </a:prstGeom>
        </p:spPr>
      </p:pic>
    </p:spTree>
    <p:extLst>
      <p:ext uri="{BB962C8B-B14F-4D97-AF65-F5344CB8AC3E}">
        <p14:creationId xmlns:p14="http://schemas.microsoft.com/office/powerpoint/2010/main" val="308916103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1377" t="7618" r="53157" b="8018"/>
          <a:stretch/>
        </p:blipFill>
        <p:spPr>
          <a:xfrm flipH="1">
            <a:off x="8033974" y="0"/>
            <a:ext cx="4419600" cy="7002462"/>
          </a:xfrm>
          <a:prstGeom prst="rect">
            <a:avLst/>
          </a:prstGeom>
        </p:spPr>
      </p:pic>
      <p:sp>
        <p:nvSpPr>
          <p:cNvPr id="25" name="Rectangle 24"/>
          <p:cNvSpPr/>
          <p:nvPr/>
        </p:nvSpPr>
        <p:spPr>
          <a:xfrm>
            <a:off x="808037" y="1287462"/>
            <a:ext cx="7010400" cy="4579381"/>
          </a:xfrm>
          <a:prstGeom prst="rect">
            <a:avLst/>
          </a:prstGeom>
          <a:noFill/>
          <a:ln w="10795" cap="flat" cmpd="sng" algn="ctr">
            <a:noFill/>
            <a:prstDash val="solid"/>
          </a:ln>
          <a:effectLst/>
        </p:spPr>
        <p:txBody>
          <a:bodyPr rot="0" spcFirstLastPara="0" vertOverflow="overflow" horzOverflow="overflow" vert="horz" wrap="square" lIns="182880" tIns="186521" rIns="279781" bIns="186521" numCol="1" spcCol="0" rtlCol="0" fromWordArt="0" anchor="t"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rPr>
              <a:t>Follow up Ignite sessions to deep dive into capabilities </a:t>
            </a:r>
          </a:p>
          <a:p>
            <a:pPr marL="0" marR="0" lvl="0" indent="0" defTabSz="914400" eaLnBrk="1" fontAlgn="auto" latinLnBrk="0" hangingPunct="1">
              <a:lnSpc>
                <a:spcPct val="90000"/>
              </a:lnSpc>
              <a:spcBef>
                <a:spcPts val="0"/>
              </a:spcBef>
              <a:spcAft>
                <a:spcPts val="0"/>
              </a:spcAft>
              <a:buClrTx/>
              <a:buSzTx/>
              <a:buFontTx/>
              <a:buNone/>
              <a:tabLst/>
              <a:defRPr/>
            </a:pPr>
            <a:endParaRPr kumimoji="0" lang="en-US" sz="28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latin typeface="Segoe UI"/>
              <a:ea typeface="+mn-ea"/>
              <a:cs typeface="+mn-cs"/>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latin typeface="Segoe UI"/>
                <a:ea typeface="+mn-ea"/>
                <a:cs typeface="+mn-cs"/>
              </a:rPr>
              <a:t>Visit the Office 365 Security and Compliance Center</a:t>
            </a:r>
          </a:p>
          <a:p>
            <a:pPr marL="0" marR="0" lvl="0" indent="0" defTabSz="914400" eaLnBrk="1" fontAlgn="auto" latinLnBrk="0" hangingPunct="1">
              <a:lnSpc>
                <a:spcPct val="90000"/>
              </a:lnSpc>
              <a:spcBef>
                <a:spcPts val="0"/>
              </a:spcBef>
              <a:spcAft>
                <a:spcPts val="0"/>
              </a:spcAft>
              <a:buClrTx/>
              <a:buSzTx/>
              <a:buFontTx/>
              <a:buNone/>
              <a:tabLst/>
              <a:defRPr/>
            </a:pPr>
            <a:endParaRPr kumimoji="0" lang="en-US" sz="28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latin typeface="Segoe UI"/>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latin typeface="Segoe UI"/>
                <a:ea typeface="+mn-ea"/>
                <a:cs typeface="+mn-cs"/>
              </a:rPr>
              <a:t>Start with email archives to trial compliance capabilities</a:t>
            </a:r>
          </a:p>
          <a:p>
            <a:pPr marL="0" marR="0" lvl="0" indent="0" defTabSz="914400" eaLnBrk="1" fontAlgn="auto" latinLnBrk="0" hangingPunct="1">
              <a:lnSpc>
                <a:spcPct val="90000"/>
              </a:lnSpc>
              <a:spcBef>
                <a:spcPts val="0"/>
              </a:spcBef>
              <a:spcAft>
                <a:spcPts val="0"/>
              </a:spcAft>
              <a:buClrTx/>
              <a:buSzTx/>
              <a:buFontTx/>
              <a:buNone/>
              <a:tabLst/>
              <a:defRPr/>
            </a:pPr>
            <a:endParaRPr kumimoji="0" lang="en-US" sz="28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latin typeface="Segoe UI"/>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n-US" sz="28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latin typeface="Segoe UI"/>
              </a:rPr>
              <a:t>Start with Advanced Threat Protection to trial security capabilities</a:t>
            </a:r>
            <a:endParaRPr kumimoji="0" lang="en-US" sz="28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latin typeface="Segoe UI"/>
              <a:ea typeface="+mn-ea"/>
              <a:cs typeface="+mn-cs"/>
            </a:endParaRPr>
          </a:p>
          <a:p>
            <a:pPr marL="0" marR="0" lvl="0" indent="0" defTabSz="914400"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latin typeface="Segoe UI"/>
            </a:endParaRPr>
          </a:p>
          <a:p>
            <a:pPr marL="0" marR="0" lvl="0" indent="0" defTabSz="914400"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latin typeface="Segoe UI"/>
              <a:ea typeface="+mn-ea"/>
              <a:cs typeface="+mn-cs"/>
            </a:endParaRPr>
          </a:p>
          <a:p>
            <a:pPr marL="0" marR="0" lvl="0" indent="0" defTabSz="914400"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latin typeface="Segoe UI"/>
            </a:endParaRPr>
          </a:p>
          <a:p>
            <a:pPr marL="0" marR="0" lvl="0" indent="0" defTabSz="914400"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a:ln>
                <a:noFill/>
              </a:ln>
              <a:gradFill>
                <a:gsLst>
                  <a:gs pos="97000">
                    <a:srgbClr val="505050">
                      <a:lumMod val="75000"/>
                    </a:srgbClr>
                  </a:gs>
                  <a:gs pos="0">
                    <a:srgbClr val="505050">
                      <a:lumMod val="75000"/>
                    </a:srgbClr>
                  </a:gs>
                </a:gsLst>
              </a:gradFill>
              <a:effectLst/>
              <a:uLnTx/>
              <a:uFillTx/>
              <a:latin typeface="Segoe UI"/>
              <a:ea typeface="+mn-ea"/>
              <a:cs typeface="+mn-cs"/>
            </a:endParaRPr>
          </a:p>
        </p:txBody>
      </p:sp>
      <p:sp>
        <p:nvSpPr>
          <p:cNvPr id="30" name="Title 2"/>
          <p:cNvSpPr txBox="1">
            <a:spLocks/>
          </p:cNvSpPr>
          <p:nvPr/>
        </p:nvSpPr>
        <p:spPr>
          <a:xfrm>
            <a:off x="278013"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1632"/>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Next Steps</a:t>
            </a: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336965658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2"/>
          <p:cNvGraphicFramePr>
            <a:graphicFrameLocks noGrp="1"/>
          </p:cNvGraphicFramePr>
          <p:nvPr>
            <p:extLst/>
          </p:nvPr>
        </p:nvGraphicFramePr>
        <p:xfrm>
          <a:off x="503237" y="1396607"/>
          <a:ext cx="11506201" cy="5121066"/>
        </p:xfrm>
        <a:graphic>
          <a:graphicData uri="http://schemas.openxmlformats.org/drawingml/2006/table">
            <a:tbl>
              <a:tblPr/>
              <a:tblGrid>
                <a:gridCol w="1248401">
                  <a:extLst>
                    <a:ext uri="{9D8B030D-6E8A-4147-A177-3AD203B41FA5}">
                      <a16:colId xmlns:a16="http://schemas.microsoft.com/office/drawing/2014/main" val="1163091884"/>
                    </a:ext>
                  </a:extLst>
                </a:gridCol>
                <a:gridCol w="8227293">
                  <a:extLst>
                    <a:ext uri="{9D8B030D-6E8A-4147-A177-3AD203B41FA5}">
                      <a16:colId xmlns:a16="http://schemas.microsoft.com/office/drawing/2014/main" val="1747454242"/>
                    </a:ext>
                  </a:extLst>
                </a:gridCol>
                <a:gridCol w="2030507">
                  <a:extLst>
                    <a:ext uri="{9D8B030D-6E8A-4147-A177-3AD203B41FA5}">
                      <a16:colId xmlns:a16="http://schemas.microsoft.com/office/drawing/2014/main" val="3676200153"/>
                    </a:ext>
                  </a:extLst>
                </a:gridCol>
              </a:tblGrid>
              <a:tr h="366336">
                <a:tc>
                  <a:txBody>
                    <a:bodyPr/>
                    <a:lstStyle/>
                    <a:p>
                      <a:pPr algn="l" fontAlgn="b"/>
                      <a:r>
                        <a:rPr lang="en-US" sz="2000" b="1" i="0" u="none" strike="noStrike" dirty="0">
                          <a:gradFill>
                            <a:gsLst>
                              <a:gs pos="0">
                                <a:schemeClr val="bg2"/>
                              </a:gs>
                              <a:gs pos="100000">
                                <a:schemeClr val="bg2"/>
                              </a:gs>
                            </a:gsLst>
                            <a:lin ang="5400000" scaled="0"/>
                          </a:gradFill>
                          <a:effectLst/>
                          <a:latin typeface="+mn-lt"/>
                        </a:rPr>
                        <a:t>CODE</a:t>
                      </a:r>
                    </a:p>
                  </a:txBody>
                  <a:tcPr marL="182854" marR="182854" marT="0" marB="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92DE"/>
                    </a:solidFill>
                  </a:tcPr>
                </a:tc>
                <a:tc>
                  <a:txBody>
                    <a:bodyPr/>
                    <a:lstStyle>
                      <a:lvl1pPr marL="0" algn="l" defTabSz="932563" rtl="0" eaLnBrk="1" latinLnBrk="0" hangingPunct="1">
                        <a:defRPr sz="1800" kern="1200">
                          <a:solidFill>
                            <a:schemeClr val="dk1"/>
                          </a:solidFill>
                          <a:latin typeface="Segoe UI"/>
                        </a:defRPr>
                      </a:lvl1pPr>
                      <a:lvl2pPr marL="466281" algn="l" defTabSz="932563" rtl="0" eaLnBrk="1" latinLnBrk="0" hangingPunct="1">
                        <a:defRPr sz="1800" kern="1200">
                          <a:solidFill>
                            <a:schemeClr val="dk1"/>
                          </a:solidFill>
                          <a:latin typeface="Segoe UI"/>
                        </a:defRPr>
                      </a:lvl2pPr>
                      <a:lvl3pPr marL="932563" algn="l" defTabSz="932563" rtl="0" eaLnBrk="1" latinLnBrk="0" hangingPunct="1">
                        <a:defRPr sz="1800" kern="1200">
                          <a:solidFill>
                            <a:schemeClr val="dk1"/>
                          </a:solidFill>
                          <a:latin typeface="Segoe UI"/>
                        </a:defRPr>
                      </a:lvl3pPr>
                      <a:lvl4pPr marL="1398844" algn="l" defTabSz="932563" rtl="0" eaLnBrk="1" latinLnBrk="0" hangingPunct="1">
                        <a:defRPr sz="1800" kern="1200">
                          <a:solidFill>
                            <a:schemeClr val="dk1"/>
                          </a:solidFill>
                          <a:latin typeface="Segoe UI"/>
                        </a:defRPr>
                      </a:lvl4pPr>
                      <a:lvl5pPr marL="1865126" algn="l" defTabSz="932563" rtl="0" eaLnBrk="1" latinLnBrk="0" hangingPunct="1">
                        <a:defRPr sz="1800" kern="1200">
                          <a:solidFill>
                            <a:schemeClr val="dk1"/>
                          </a:solidFill>
                          <a:latin typeface="Segoe UI"/>
                        </a:defRPr>
                      </a:lvl5pPr>
                      <a:lvl6pPr marL="2331408" algn="l" defTabSz="932563" rtl="0" eaLnBrk="1" latinLnBrk="0" hangingPunct="1">
                        <a:defRPr sz="1800" kern="1200">
                          <a:solidFill>
                            <a:schemeClr val="dk1"/>
                          </a:solidFill>
                          <a:latin typeface="Segoe UI"/>
                        </a:defRPr>
                      </a:lvl6pPr>
                      <a:lvl7pPr marL="2797689" algn="l" defTabSz="932563" rtl="0" eaLnBrk="1" latinLnBrk="0" hangingPunct="1">
                        <a:defRPr sz="1800" kern="1200">
                          <a:solidFill>
                            <a:schemeClr val="dk1"/>
                          </a:solidFill>
                          <a:latin typeface="Segoe UI"/>
                        </a:defRPr>
                      </a:lvl7pPr>
                      <a:lvl8pPr marL="3263970" algn="l" defTabSz="932563" rtl="0" eaLnBrk="1" latinLnBrk="0" hangingPunct="1">
                        <a:defRPr sz="1800" kern="1200">
                          <a:solidFill>
                            <a:schemeClr val="dk1"/>
                          </a:solidFill>
                          <a:latin typeface="Segoe UI"/>
                        </a:defRPr>
                      </a:lvl8pPr>
                      <a:lvl9pPr marL="3730253" algn="l" defTabSz="932563" rtl="0" eaLnBrk="1" latinLnBrk="0" hangingPunct="1">
                        <a:defRPr sz="1800" kern="1200">
                          <a:solidFill>
                            <a:schemeClr val="dk1"/>
                          </a:solidFill>
                          <a:latin typeface="Segoe UI"/>
                        </a:defRPr>
                      </a:lvl9pPr>
                    </a:lstStyle>
                    <a:p>
                      <a:pPr algn="l" fontAlgn="b"/>
                      <a:r>
                        <a:rPr lang="en-US" sz="2000" b="1" u="none" strike="noStrike" dirty="0">
                          <a:gradFill>
                            <a:gsLst>
                              <a:gs pos="0">
                                <a:schemeClr val="bg2"/>
                              </a:gs>
                              <a:gs pos="100000">
                                <a:schemeClr val="bg2"/>
                              </a:gs>
                            </a:gsLst>
                            <a:lin ang="5400000" scaled="0"/>
                          </a:gradFill>
                          <a:effectLst/>
                          <a:latin typeface="+mn-lt"/>
                        </a:rPr>
                        <a:t>SESSION</a:t>
                      </a:r>
                      <a:endParaRPr lang="en-US" sz="2000" b="1" i="0" u="none" strike="noStrike" dirty="0">
                        <a:gradFill>
                          <a:gsLst>
                            <a:gs pos="0">
                              <a:schemeClr val="bg2"/>
                            </a:gs>
                            <a:gs pos="100000">
                              <a:schemeClr val="bg2"/>
                            </a:gs>
                          </a:gsLst>
                          <a:lin ang="5400000" scaled="0"/>
                        </a:gradFill>
                        <a:effectLst/>
                        <a:latin typeface="+mn-lt"/>
                      </a:endParaRPr>
                    </a:p>
                  </a:txBody>
                  <a:tcPr marL="182854" marR="182854"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92DE"/>
                    </a:solidFill>
                  </a:tcPr>
                </a:tc>
                <a:tc>
                  <a:txBody>
                    <a:bodyPr/>
                    <a:lstStyle>
                      <a:lvl1pPr marL="0" algn="l" defTabSz="932563" rtl="0" eaLnBrk="1" latinLnBrk="0" hangingPunct="1">
                        <a:defRPr sz="1800" kern="1200">
                          <a:solidFill>
                            <a:schemeClr val="dk1"/>
                          </a:solidFill>
                          <a:latin typeface="Segoe UI"/>
                        </a:defRPr>
                      </a:lvl1pPr>
                      <a:lvl2pPr marL="466281" algn="l" defTabSz="932563" rtl="0" eaLnBrk="1" latinLnBrk="0" hangingPunct="1">
                        <a:defRPr sz="1800" kern="1200">
                          <a:solidFill>
                            <a:schemeClr val="dk1"/>
                          </a:solidFill>
                          <a:latin typeface="Segoe UI"/>
                        </a:defRPr>
                      </a:lvl2pPr>
                      <a:lvl3pPr marL="932563" algn="l" defTabSz="932563" rtl="0" eaLnBrk="1" latinLnBrk="0" hangingPunct="1">
                        <a:defRPr sz="1800" kern="1200">
                          <a:solidFill>
                            <a:schemeClr val="dk1"/>
                          </a:solidFill>
                          <a:latin typeface="Segoe UI"/>
                        </a:defRPr>
                      </a:lvl3pPr>
                      <a:lvl4pPr marL="1398844" algn="l" defTabSz="932563" rtl="0" eaLnBrk="1" latinLnBrk="0" hangingPunct="1">
                        <a:defRPr sz="1800" kern="1200">
                          <a:solidFill>
                            <a:schemeClr val="dk1"/>
                          </a:solidFill>
                          <a:latin typeface="Segoe UI"/>
                        </a:defRPr>
                      </a:lvl4pPr>
                      <a:lvl5pPr marL="1865126" algn="l" defTabSz="932563" rtl="0" eaLnBrk="1" latinLnBrk="0" hangingPunct="1">
                        <a:defRPr sz="1800" kern="1200">
                          <a:solidFill>
                            <a:schemeClr val="dk1"/>
                          </a:solidFill>
                          <a:latin typeface="Segoe UI"/>
                        </a:defRPr>
                      </a:lvl5pPr>
                      <a:lvl6pPr marL="2331408" algn="l" defTabSz="932563" rtl="0" eaLnBrk="1" latinLnBrk="0" hangingPunct="1">
                        <a:defRPr sz="1800" kern="1200">
                          <a:solidFill>
                            <a:schemeClr val="dk1"/>
                          </a:solidFill>
                          <a:latin typeface="Segoe UI"/>
                        </a:defRPr>
                      </a:lvl6pPr>
                      <a:lvl7pPr marL="2797689" algn="l" defTabSz="932563" rtl="0" eaLnBrk="1" latinLnBrk="0" hangingPunct="1">
                        <a:defRPr sz="1800" kern="1200">
                          <a:solidFill>
                            <a:schemeClr val="dk1"/>
                          </a:solidFill>
                          <a:latin typeface="Segoe UI"/>
                        </a:defRPr>
                      </a:lvl7pPr>
                      <a:lvl8pPr marL="3263970" algn="l" defTabSz="932563" rtl="0" eaLnBrk="1" latinLnBrk="0" hangingPunct="1">
                        <a:defRPr sz="1800" kern="1200">
                          <a:solidFill>
                            <a:schemeClr val="dk1"/>
                          </a:solidFill>
                          <a:latin typeface="Segoe UI"/>
                        </a:defRPr>
                      </a:lvl8pPr>
                      <a:lvl9pPr marL="3730253" algn="l" defTabSz="932563" rtl="0" eaLnBrk="1" latinLnBrk="0" hangingPunct="1">
                        <a:defRPr sz="1800" kern="1200">
                          <a:solidFill>
                            <a:schemeClr val="dk1"/>
                          </a:solidFill>
                          <a:latin typeface="Segoe UI"/>
                        </a:defRPr>
                      </a:lvl9pPr>
                    </a:lstStyle>
                    <a:p>
                      <a:pPr algn="l" fontAlgn="b"/>
                      <a:r>
                        <a:rPr lang="en-US" sz="2000" b="1" i="0" u="none" strike="noStrike" dirty="0">
                          <a:gradFill>
                            <a:gsLst>
                              <a:gs pos="0">
                                <a:schemeClr val="bg2"/>
                              </a:gs>
                              <a:gs pos="100000">
                                <a:schemeClr val="bg2"/>
                              </a:gs>
                            </a:gsLst>
                            <a:lin ang="5400000" scaled="0"/>
                          </a:gradFill>
                          <a:effectLst/>
                          <a:latin typeface="+mn-lt"/>
                        </a:rPr>
                        <a:t>Day, Time</a:t>
                      </a:r>
                    </a:p>
                  </a:txBody>
                  <a:tcPr marL="182854" marR="182854" marT="0" marB="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92DE"/>
                    </a:solidFill>
                  </a:tcPr>
                </a:tc>
                <a:extLst>
                  <a:ext uri="{0D108BD9-81ED-4DB2-BD59-A6C34878D82A}">
                    <a16:rowId xmlns:a16="http://schemas.microsoft.com/office/drawing/2014/main" val="2075605114"/>
                  </a:ext>
                </a:extLst>
              </a:tr>
              <a:tr h="279690">
                <a:tc>
                  <a:txBody>
                    <a:bodyPr/>
                    <a:lstStyle/>
                    <a:p>
                      <a:pPr algn="l" fontAlgn="b"/>
                      <a:r>
                        <a:rPr lang="en-US" sz="1600" b="0" i="0" u="none" strike="noStrike" dirty="0">
                          <a:solidFill>
                            <a:schemeClr val="bg1">
                              <a:lumMod val="25000"/>
                            </a:schemeClr>
                          </a:solidFill>
                          <a:effectLst/>
                          <a:latin typeface="+mn-lt"/>
                        </a:rPr>
                        <a:t>THR2190</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600" b="0" i="0" u="none" strike="noStrike" dirty="0">
                          <a:solidFill>
                            <a:schemeClr val="bg1">
                              <a:lumMod val="25000"/>
                            </a:schemeClr>
                          </a:solidFill>
                          <a:effectLst/>
                          <a:latin typeface="+mn-lt"/>
                        </a:rPr>
                        <a:t>Secure your sensitive email with Office 365 message encryption</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600" b="0" i="0" u="none" strike="noStrike" dirty="0">
                          <a:solidFill>
                            <a:schemeClr val="bg1">
                              <a:lumMod val="25000"/>
                            </a:schemeClr>
                          </a:solidFill>
                          <a:effectLst/>
                          <a:latin typeface="+mn-lt"/>
                        </a:rPr>
                        <a:t>Mon, 1:30-1:50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0048958"/>
                  </a:ext>
                </a:extLst>
              </a:tr>
              <a:tr h="279690">
                <a:tc>
                  <a:txBody>
                    <a:bodyPr/>
                    <a:lstStyle/>
                    <a:p>
                      <a:pPr algn="l" fontAlgn="b"/>
                      <a:r>
                        <a:rPr lang="en-US" sz="1600" b="0" i="0" u="none" strike="noStrike" dirty="0">
                          <a:solidFill>
                            <a:schemeClr val="bg1">
                              <a:lumMod val="25000"/>
                            </a:schemeClr>
                          </a:solidFill>
                          <a:effectLst/>
                          <a:latin typeface="+mn-lt"/>
                        </a:rPr>
                        <a:t>THR1003</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Take control of your security and compliance with Office 365</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Mon, 12:30-12:50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602216051"/>
                  </a:ext>
                </a:extLst>
              </a:tr>
              <a:tr h="279690">
                <a:tc>
                  <a:txBody>
                    <a:bodyPr/>
                    <a:lstStyle/>
                    <a:p>
                      <a:pPr algn="l" fontAlgn="b"/>
                      <a:r>
                        <a:rPr lang="en-US" sz="1600" b="0" i="0" u="none" strike="noStrike" dirty="0">
                          <a:solidFill>
                            <a:schemeClr val="bg1">
                              <a:lumMod val="25000"/>
                            </a:schemeClr>
                          </a:solidFill>
                          <a:effectLst/>
                          <a:latin typeface="+mn-lt"/>
                        </a:rPr>
                        <a:t>THR2007 </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600" b="0" i="0" u="none" strike="noStrike" dirty="0">
                          <a:solidFill>
                            <a:schemeClr val="bg1">
                              <a:lumMod val="25000"/>
                            </a:schemeClr>
                          </a:solidFill>
                          <a:effectLst/>
                          <a:latin typeface="+mn-lt"/>
                        </a:rPr>
                        <a:t>Fight back with Office 365 Advanced Threat Protection and Threat Intel</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600" b="0" i="0" u="none" strike="noStrike" dirty="0">
                          <a:solidFill>
                            <a:schemeClr val="bg1">
                              <a:lumMod val="25000"/>
                            </a:schemeClr>
                          </a:solidFill>
                          <a:effectLst/>
                          <a:latin typeface="+mn-lt"/>
                        </a:rPr>
                        <a:t>Mon, 5:40-6:00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7802611"/>
                  </a:ext>
                </a:extLst>
              </a:tr>
              <a:tr h="279690">
                <a:tc>
                  <a:txBody>
                    <a:bodyPr/>
                    <a:lstStyle/>
                    <a:p>
                      <a:pPr algn="l" fontAlgn="b"/>
                      <a:r>
                        <a:rPr lang="en-US" sz="1600" b="0" i="0" u="none" strike="noStrike" dirty="0">
                          <a:solidFill>
                            <a:schemeClr val="bg1">
                              <a:lumMod val="25000"/>
                            </a:schemeClr>
                          </a:solidFill>
                          <a:effectLst/>
                          <a:latin typeface="+mn-lt"/>
                        </a:rPr>
                        <a:t>BRK3018</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Take control of your security and compliance with Office 365</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Tue, 11:30-12:15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80629944"/>
                  </a:ext>
                </a:extLst>
              </a:tr>
              <a:tr h="279690">
                <a:tc>
                  <a:txBody>
                    <a:bodyPr/>
                    <a:lstStyle/>
                    <a:p>
                      <a:pPr algn="l" fontAlgn="b"/>
                      <a:r>
                        <a:rPr lang="en-US" sz="1600" b="0" i="0" u="none" strike="noStrike" dirty="0">
                          <a:solidFill>
                            <a:schemeClr val="bg1">
                              <a:lumMod val="25000"/>
                            </a:schemeClr>
                          </a:solidFill>
                          <a:effectLst/>
                          <a:latin typeface="+mn-lt"/>
                        </a:rPr>
                        <a:t>THR3007</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600" b="0" i="0" u="none" strike="noStrike" dirty="0">
                          <a:solidFill>
                            <a:schemeClr val="bg1">
                              <a:lumMod val="25000"/>
                            </a:schemeClr>
                          </a:solidFill>
                          <a:effectLst/>
                          <a:latin typeface="+mn-lt"/>
                        </a:rPr>
                        <a:t>Protect your sensitive information with Office 365 Data Loss Prevention</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600" b="0" i="0" u="none" strike="noStrike" dirty="0">
                          <a:solidFill>
                            <a:schemeClr val="bg1">
                              <a:lumMod val="25000"/>
                            </a:schemeClr>
                          </a:solidFill>
                          <a:effectLst/>
                          <a:latin typeface="+mn-lt"/>
                        </a:rPr>
                        <a:t>Tue, 3:35-3:55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6394402"/>
                  </a:ext>
                </a:extLst>
              </a:tr>
              <a:tr h="279690">
                <a:tc>
                  <a:txBody>
                    <a:bodyPr/>
                    <a:lstStyle/>
                    <a:p>
                      <a:pPr algn="l" fontAlgn="b"/>
                      <a:r>
                        <a:rPr lang="en-US" sz="1600" b="0" i="0" u="none" strike="noStrike">
                          <a:solidFill>
                            <a:schemeClr val="bg1">
                              <a:lumMod val="25000"/>
                            </a:schemeClr>
                          </a:solidFill>
                          <a:effectLst/>
                          <a:latin typeface="+mn-lt"/>
                        </a:rPr>
                        <a:t>BRK3249</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Gain visibility and control with Office 365 Advanced Security Management</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Tue, 4:00-5:15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559257764"/>
                  </a:ext>
                </a:extLst>
              </a:tr>
              <a:tr h="279690">
                <a:tc>
                  <a:txBody>
                    <a:bodyPr/>
                    <a:lstStyle/>
                    <a:p>
                      <a:pPr algn="l" fontAlgn="b"/>
                      <a:r>
                        <a:rPr lang="en-US" sz="1600" b="0" i="0" u="none" strike="noStrike" dirty="0">
                          <a:solidFill>
                            <a:schemeClr val="bg1">
                              <a:lumMod val="25000"/>
                            </a:schemeClr>
                          </a:solidFill>
                          <a:effectLst/>
                          <a:latin typeface="+mn-lt"/>
                        </a:rPr>
                        <a:t>BRK3016</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chemeClr val="bg1">
                              <a:lumMod val="25000"/>
                            </a:schemeClr>
                          </a:solidFill>
                          <a:effectLst/>
                          <a:latin typeface="+mn-lt"/>
                        </a:rPr>
                        <a:t>Take control of your data with intelligent data governance in Office 365</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chemeClr val="bg1">
                              <a:lumMod val="25000"/>
                            </a:schemeClr>
                          </a:solidFill>
                          <a:effectLst/>
                          <a:latin typeface="+mn-lt"/>
                        </a:rPr>
                        <a:t>Tue, 4:00-5:15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31999217"/>
                  </a:ext>
                </a:extLst>
              </a:tr>
              <a:tr h="279690">
                <a:tc>
                  <a:txBody>
                    <a:bodyPr/>
                    <a:lstStyle/>
                    <a:p>
                      <a:pPr algn="l" fontAlgn="b"/>
                      <a:r>
                        <a:rPr lang="en-US" sz="1600" b="0" i="0" u="none" strike="noStrike">
                          <a:solidFill>
                            <a:schemeClr val="bg1">
                              <a:lumMod val="25000"/>
                            </a:schemeClr>
                          </a:solidFill>
                          <a:effectLst/>
                          <a:latin typeface="+mn-lt"/>
                        </a:rPr>
                        <a:t>BRK2035</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Learn about Office 365 Advanced Threat Protection </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Tues, 12:30-1:45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444506827"/>
                  </a:ext>
                </a:extLst>
              </a:tr>
              <a:tr h="279690">
                <a:tc>
                  <a:txBody>
                    <a:bodyPr/>
                    <a:lstStyle/>
                    <a:p>
                      <a:pPr algn="l" fontAlgn="b"/>
                      <a:r>
                        <a:rPr lang="en-US" sz="1600" b="0" i="0" u="none" strike="noStrike">
                          <a:solidFill>
                            <a:schemeClr val="bg1">
                              <a:lumMod val="25000"/>
                            </a:schemeClr>
                          </a:solidFill>
                          <a:effectLst/>
                          <a:latin typeface="+mn-lt"/>
                        </a:rPr>
                        <a:t>BRK3021</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chemeClr val="bg1">
                              <a:lumMod val="25000"/>
                            </a:schemeClr>
                          </a:solidFill>
                          <a:effectLst/>
                          <a:latin typeface="+mn-lt"/>
                        </a:rPr>
                        <a:t>Protect your sensitive information with Office 365 Data Loss Prevention</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chemeClr val="bg1">
                              <a:lumMod val="25000"/>
                            </a:schemeClr>
                          </a:solidFill>
                          <a:effectLst/>
                          <a:latin typeface="+mn-lt"/>
                        </a:rPr>
                        <a:t>Wed, 12:30-1:45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3025770"/>
                  </a:ext>
                </a:extLst>
              </a:tr>
              <a:tr h="279690">
                <a:tc>
                  <a:txBody>
                    <a:bodyPr/>
                    <a:lstStyle/>
                    <a:p>
                      <a:pPr algn="l" fontAlgn="b"/>
                      <a:r>
                        <a:rPr lang="en-US" sz="1600" b="0" i="0" u="none" strike="noStrike">
                          <a:solidFill>
                            <a:schemeClr val="bg1">
                              <a:lumMod val="25000"/>
                            </a:schemeClr>
                          </a:solidFill>
                          <a:effectLst/>
                          <a:latin typeface="+mn-lt"/>
                        </a:rPr>
                        <a:t>THR2006 </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Get an edge over attackers – what you need to know about email threats</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Wed, 2:50-3:10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51731482"/>
                  </a:ext>
                </a:extLst>
              </a:tr>
              <a:tr h="279690">
                <a:tc>
                  <a:txBody>
                    <a:bodyPr/>
                    <a:lstStyle/>
                    <a:p>
                      <a:pPr algn="l" fontAlgn="b"/>
                      <a:r>
                        <a:rPr lang="en-US" sz="1600" b="0" i="0" u="none" strike="noStrike">
                          <a:solidFill>
                            <a:schemeClr val="bg1">
                              <a:lumMod val="25000"/>
                            </a:schemeClr>
                          </a:solidFill>
                          <a:effectLst/>
                          <a:latin typeface="+mn-lt"/>
                        </a:rPr>
                        <a:t>BRK4001 </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chemeClr val="bg1">
                              <a:lumMod val="25000"/>
                            </a:schemeClr>
                          </a:solidFill>
                          <a:effectLst/>
                          <a:latin typeface="+mn-lt"/>
                        </a:rPr>
                        <a:t>Customize and tune Microsoft Office 365 Data Loss Prevention</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chemeClr val="bg1">
                              <a:lumMod val="25000"/>
                            </a:schemeClr>
                          </a:solidFill>
                          <a:effectLst/>
                          <a:latin typeface="+mn-lt"/>
                        </a:rPr>
                        <a:t>Wed, 3:15-4:00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1349708"/>
                  </a:ext>
                </a:extLst>
              </a:tr>
              <a:tr h="279690">
                <a:tc>
                  <a:txBody>
                    <a:bodyPr/>
                    <a:lstStyle/>
                    <a:p>
                      <a:pPr algn="l" fontAlgn="b"/>
                      <a:r>
                        <a:rPr lang="en-US" sz="1600" b="0" i="0" u="none" strike="noStrike">
                          <a:solidFill>
                            <a:schemeClr val="bg1">
                              <a:lumMod val="25000"/>
                            </a:schemeClr>
                          </a:solidFill>
                          <a:effectLst/>
                          <a:latin typeface="+mn-lt"/>
                        </a:rPr>
                        <a:t>BRK3015</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Reduce costs and challenges with Office 365 eDiscovery and Analytics</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Wed, 9:00-10:15 AM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4209444"/>
                  </a:ext>
                </a:extLst>
              </a:tr>
              <a:tr h="279690">
                <a:tc>
                  <a:txBody>
                    <a:bodyPr/>
                    <a:lstStyle/>
                    <a:p>
                      <a:pPr algn="l" fontAlgn="b"/>
                      <a:r>
                        <a:rPr lang="en-US" sz="1600" b="0" i="0" u="none" strike="noStrike">
                          <a:solidFill>
                            <a:schemeClr val="bg1">
                              <a:lumMod val="25000"/>
                            </a:schemeClr>
                          </a:solidFill>
                          <a:effectLst/>
                          <a:latin typeface="+mn-lt"/>
                        </a:rPr>
                        <a:t>THR3009 </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chemeClr val="bg1">
                              <a:lumMod val="25000"/>
                            </a:schemeClr>
                          </a:solidFill>
                          <a:effectLst/>
                          <a:latin typeface="+mn-lt"/>
                        </a:rPr>
                        <a:t>Understand how Microsoft protects you against Spoof, Phish, Malware, and Spam emails</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endParaRPr lang="en-US" sz="1600" b="0" i="0" u="none" strike="noStrike" dirty="0">
                        <a:solidFill>
                          <a:schemeClr val="bg1">
                            <a:lumMod val="25000"/>
                          </a:schemeClr>
                        </a:solidFill>
                        <a:effectLst/>
                        <a:latin typeface="+mn-lt"/>
                      </a:endParaRP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7340892"/>
                  </a:ext>
                </a:extLst>
              </a:tr>
              <a:tr h="279690">
                <a:tc>
                  <a:txBody>
                    <a:bodyPr/>
                    <a:lstStyle/>
                    <a:p>
                      <a:pPr algn="l" fontAlgn="b"/>
                      <a:r>
                        <a:rPr lang="en-US" sz="1600" b="0" i="0" u="none" strike="noStrike" dirty="0">
                          <a:solidFill>
                            <a:schemeClr val="bg1">
                              <a:lumMod val="25000"/>
                            </a:schemeClr>
                          </a:solidFill>
                          <a:effectLst/>
                          <a:latin typeface="+mn-lt"/>
                        </a:rPr>
                        <a:t>BRK3017 </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Monitor and investigate actions taken on your data with Office 365 Auditing and Insights</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Thu, 10:45-12:00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84644699"/>
                  </a:ext>
                </a:extLst>
              </a:tr>
              <a:tr h="279690">
                <a:tc>
                  <a:txBody>
                    <a:bodyPr/>
                    <a:lstStyle/>
                    <a:p>
                      <a:pPr algn="l" fontAlgn="b"/>
                      <a:r>
                        <a:rPr lang="en-US" sz="1600" b="0" i="0" u="none" strike="noStrike">
                          <a:solidFill>
                            <a:schemeClr val="bg1">
                              <a:lumMod val="25000"/>
                            </a:schemeClr>
                          </a:solidFill>
                          <a:effectLst/>
                          <a:latin typeface="+mn-lt"/>
                        </a:rPr>
                        <a:t>THR3008</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chemeClr val="bg1">
                              <a:lumMod val="25000"/>
                            </a:schemeClr>
                          </a:solidFill>
                          <a:effectLst/>
                          <a:latin typeface="+mn-lt"/>
                        </a:rPr>
                        <a:t>Gain visibility and control with Office 365 Advanced Security Management</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chemeClr val="bg1">
                              <a:lumMod val="25000"/>
                            </a:schemeClr>
                          </a:solidFill>
                          <a:effectLst/>
                          <a:latin typeface="+mn-lt"/>
                        </a:rPr>
                        <a:t>Thu, 12:40-1:00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43913965"/>
                  </a:ext>
                </a:extLst>
              </a:tr>
              <a:tr h="279690">
                <a:tc>
                  <a:txBody>
                    <a:bodyPr/>
                    <a:lstStyle/>
                    <a:p>
                      <a:pPr algn="l" fontAlgn="b"/>
                      <a:r>
                        <a:rPr lang="en-US" sz="1600" b="0" i="0" u="none" strike="noStrike">
                          <a:solidFill>
                            <a:schemeClr val="bg1">
                              <a:lumMod val="25000"/>
                            </a:schemeClr>
                          </a:solidFill>
                          <a:effectLst/>
                          <a:latin typeface="+mn-lt"/>
                        </a:rPr>
                        <a:t>BRK3023</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Understand how Microsoft protects you against Spoof, Phish, Malware, and Spam emails</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600" b="0" i="0" u="none" strike="noStrike" dirty="0">
                          <a:solidFill>
                            <a:schemeClr val="bg1">
                              <a:lumMod val="25000"/>
                            </a:schemeClr>
                          </a:solidFill>
                          <a:effectLst/>
                          <a:latin typeface="+mn-lt"/>
                        </a:rPr>
                        <a:t>Thu, 2:15-3:30 PM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70037532"/>
                  </a:ext>
                </a:extLst>
              </a:tr>
              <a:tr h="279690">
                <a:tc>
                  <a:txBody>
                    <a:bodyPr/>
                    <a:lstStyle/>
                    <a:p>
                      <a:pPr algn="l" fontAlgn="b"/>
                      <a:r>
                        <a:rPr lang="en-US" sz="1600" b="0" i="0" u="none" strike="noStrike" dirty="0">
                          <a:solidFill>
                            <a:schemeClr val="bg1">
                              <a:lumMod val="25000"/>
                            </a:schemeClr>
                          </a:solidFill>
                          <a:effectLst/>
                          <a:latin typeface="+mn-lt"/>
                        </a:rPr>
                        <a:t>BRK3024</a:t>
                      </a:r>
                    </a:p>
                  </a:txBody>
                  <a:tcPr marL="9525" marR="9525" marT="9525" marB="0" anchor="b">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chemeClr val="bg1">
                              <a:lumMod val="25000"/>
                            </a:schemeClr>
                          </a:solidFill>
                          <a:effectLst/>
                          <a:latin typeface="+mn-lt"/>
                        </a:rPr>
                        <a:t>Build security and compliance solutions using Office 365 security and compliance APIs</a:t>
                      </a: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600" b="0" i="0" u="none" strike="noStrike" dirty="0">
                          <a:solidFill>
                            <a:schemeClr val="bg1">
                              <a:lumMod val="25000"/>
                            </a:schemeClr>
                          </a:solidFill>
                          <a:effectLst/>
                          <a:latin typeface="+mn-lt"/>
                        </a:rPr>
                        <a:t>Thu, 9:00-9:45 AM</a:t>
                      </a:r>
                    </a:p>
                  </a:txBody>
                  <a:tcPr marL="9525" marR="9525" marT="9525" marB="0" anchor="b">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12819065"/>
                  </a:ext>
                </a:extLst>
              </a:tr>
            </a:tbl>
          </a:graphicData>
        </a:graphic>
      </p:graphicFrame>
      <p:sp>
        <p:nvSpPr>
          <p:cNvPr id="49" name="Title 2"/>
          <p:cNvSpPr txBox="1">
            <a:spLocks/>
          </p:cNvSpPr>
          <p:nvPr/>
        </p:nvSpPr>
        <p:spPr>
          <a:xfrm>
            <a:off x="278013"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1632"/>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Office 365 Information Protection Sessions</a:t>
            </a:r>
            <a:br>
              <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411591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Deploy, ramp-up on new services and onboard new </a:t>
            </a:r>
            <a:br>
              <a:rPr lang="en-US" sz="3200" dirty="0"/>
            </a:br>
            <a:r>
              <a:rPr lang="en-US" sz="3200" dirty="0"/>
              <a:t>users with Microsoft FastTrack:</a:t>
            </a:r>
            <a:br>
              <a:rPr lang="en-US" sz="3200" dirty="0"/>
            </a:br>
            <a:br>
              <a:rPr lang="en-US" sz="3200" dirty="0"/>
            </a:br>
            <a:r>
              <a:rPr lang="en-US" sz="3200" u="sng" dirty="0">
                <a:hlinkClick r:id="rId2"/>
              </a:rPr>
              <a:t>http://fasttrack.microsoft.com/</a:t>
            </a:r>
            <a:r>
              <a:rPr lang="en-US" sz="3200" dirty="0"/>
              <a:t> </a:t>
            </a:r>
          </a:p>
        </p:txBody>
      </p:sp>
      <p:pic>
        <p:nvPicPr>
          <p:cNvPr id="10" name="Picture Placeholder 9"/>
          <p:cNvPicPr>
            <a:picLocks noGrp="1" noChangeAspect="1"/>
          </p:cNvPicPr>
          <p:nvPr>
            <p:ph type="pic" sz="quarter" idx="10"/>
          </p:nvPr>
        </p:nvPicPr>
        <p:blipFill rotWithShape="1">
          <a:blip r:embed="rId3"/>
          <a:srcRect l="4372" r="36376"/>
          <a:stretch/>
        </p:blipFill>
        <p:spPr/>
      </p:pic>
    </p:spTree>
    <p:extLst>
      <p:ext uri="{BB962C8B-B14F-4D97-AF65-F5344CB8AC3E}">
        <p14:creationId xmlns:p14="http://schemas.microsoft.com/office/powerpoint/2010/main" val="207055918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2123658"/>
          </a:xfrm>
        </p:spPr>
        <p:txBody>
          <a:bodyPr/>
          <a:lstStyle/>
          <a:p>
            <a:r>
              <a:rPr lang="en-US" sz="2800" dirty="0"/>
              <a:t>Join the Microsoft Tech Community </a:t>
            </a:r>
            <a:br>
              <a:rPr lang="en-US" sz="2800" dirty="0"/>
            </a:br>
            <a:r>
              <a:rPr lang="en-US" sz="2800" dirty="0"/>
              <a:t>to collaborate, share, and learn </a:t>
            </a:r>
            <a:br>
              <a:rPr lang="en-US" sz="2800" dirty="0"/>
            </a:br>
            <a:r>
              <a:rPr lang="en-US" sz="2800" dirty="0"/>
              <a:t>from the experts:</a:t>
            </a:r>
            <a:br>
              <a:rPr lang="en-US" sz="2800" dirty="0"/>
            </a:br>
            <a:br>
              <a:rPr lang="en-US" sz="2800" dirty="0"/>
            </a:br>
            <a:r>
              <a:rPr lang="en-US" sz="2800" u="sng" dirty="0">
                <a:hlinkClick r:id="rId2"/>
              </a:rPr>
              <a:t>http://techcommunity.microsoft.com</a:t>
            </a:r>
            <a:r>
              <a:rPr lang="en-US" sz="2800" dirty="0"/>
              <a:t> </a:t>
            </a:r>
          </a:p>
        </p:txBody>
      </p:sp>
      <p:pic>
        <p:nvPicPr>
          <p:cNvPr id="4" name="Picture Placeholder 3"/>
          <p:cNvPicPr>
            <a:picLocks noGrp="1" noChangeAspect="1"/>
          </p:cNvPicPr>
          <p:nvPr>
            <p:ph type="pic" sz="quarter" idx="10"/>
          </p:nvPr>
        </p:nvPicPr>
        <p:blipFill rotWithShape="1">
          <a:blip r:embed="rId3"/>
          <a:srcRect l="40748"/>
          <a:stretch/>
        </p:blipFill>
        <p:spPr/>
      </p:pic>
    </p:spTree>
    <p:extLst>
      <p:ext uri="{BB962C8B-B14F-4D97-AF65-F5344CB8AC3E}">
        <p14:creationId xmlns:p14="http://schemas.microsoft.com/office/powerpoint/2010/main" val="27605642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VIDOE</a:t>
            </a:r>
          </a:p>
        </p:txBody>
      </p:sp>
      <p:pic>
        <p:nvPicPr>
          <p:cNvPr id="2" name="CEO-Summit-050916-1080p_5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3" y="-495"/>
            <a:ext cx="12435592" cy="6995020"/>
          </a:xfrm>
          <a:prstGeom prst="rect">
            <a:avLst/>
          </a:prstGeom>
        </p:spPr>
      </p:pic>
    </p:spTree>
    <p:extLst>
      <p:ext uri="{BB962C8B-B14F-4D97-AF65-F5344CB8AC3E}">
        <p14:creationId xmlns:p14="http://schemas.microsoft.com/office/powerpoint/2010/main" val="601180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381985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88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1377" t="7618" r="53157" b="8018"/>
          <a:stretch/>
        </p:blipFill>
        <p:spPr>
          <a:xfrm flipH="1">
            <a:off x="8033974" y="0"/>
            <a:ext cx="4419600" cy="7002462"/>
          </a:xfrm>
          <a:prstGeom prst="rect">
            <a:avLst/>
          </a:prstGeom>
        </p:spPr>
      </p:pic>
      <p:sp>
        <p:nvSpPr>
          <p:cNvPr id="29" name="TextBox 28"/>
          <p:cNvSpPr txBox="1"/>
          <p:nvPr/>
        </p:nvSpPr>
        <p:spPr>
          <a:xfrm>
            <a:off x="808037" y="2176774"/>
            <a:ext cx="9037636" cy="898665"/>
          </a:xfrm>
          <a:prstGeom prst="rect">
            <a:avLst/>
          </a:prstGeom>
          <a:noFill/>
        </p:spPr>
        <p:txBody>
          <a:bodyPr wrap="square" lIns="182854" tIns="146283" rIns="182854" bIns="146283" rtlCol="0">
            <a:spAutoFit/>
          </a:bodyPr>
          <a:lstStyle/>
          <a:p>
            <a:pPr marL="0" marR="0" lvl="0" indent="0" defTabSz="914367" eaLnBrk="1" fontAlgn="auto" latinLnBrk="0" hangingPunct="1">
              <a:lnSpc>
                <a:spcPct val="90000"/>
              </a:lnSpc>
              <a:spcBef>
                <a:spcPts val="0"/>
              </a:spcBef>
              <a:spcAft>
                <a:spcPts val="588"/>
              </a:spcAft>
              <a:buClrTx/>
              <a:buSzTx/>
              <a:buFontTx/>
              <a:buNone/>
              <a:tabLst/>
              <a:defRPr/>
            </a:pPr>
            <a:r>
              <a:rPr kumimoji="0" lang="en-US" sz="2400" b="1" i="0" u="none" strike="noStrike" kern="900" cap="all" spc="300" normalizeH="0" baseline="0" noProof="0" dirty="0">
                <a:ln>
                  <a:noFill/>
                </a:ln>
                <a:solidFill>
                  <a:schemeClr val="bg1"/>
                </a:solidFill>
                <a:effectLst/>
                <a:uLnTx/>
                <a:uFillTx/>
                <a:latin typeface="Segoe UI"/>
              </a:rPr>
              <a:t>SECURITY</a:t>
            </a:r>
          </a:p>
          <a:p>
            <a:pPr marL="0" marR="0" lvl="0" indent="0" defTabSz="914367" eaLnBrk="1" fontAlgn="auto" latinLnBrk="0" hangingPunct="1">
              <a:lnSpc>
                <a:spcPct val="90000"/>
              </a:lnSpc>
              <a:spcBef>
                <a:spcPts val="0"/>
              </a:spcBef>
              <a:spcAft>
                <a:spcPts val="588"/>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73% </a:t>
            </a:r>
            <a:r>
              <a:rPr kumimoji="0" lang="en-US" sz="1400" b="0" i="0" u="none" strike="noStrike" kern="0" cap="none" spc="0" normalizeH="0" baseline="0" noProof="0" dirty="0">
                <a:ln>
                  <a:noFill/>
                </a:ln>
                <a:solidFill>
                  <a:schemeClr val="bg1"/>
                </a:solidFill>
                <a:effectLst/>
                <a:uLnTx/>
                <a:uFillTx/>
              </a:rPr>
              <a:t>orgs indicated security as a top challenge holding back SaaS adoption</a:t>
            </a:r>
            <a:endParaRPr kumimoji="0" lang="en-US"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
        <p:nvSpPr>
          <p:cNvPr id="32" name="TextBox 31"/>
          <p:cNvSpPr txBox="1"/>
          <p:nvPr/>
        </p:nvSpPr>
        <p:spPr>
          <a:xfrm>
            <a:off x="809807" y="3551760"/>
            <a:ext cx="9037636" cy="898665"/>
          </a:xfrm>
          <a:prstGeom prst="rect">
            <a:avLst/>
          </a:prstGeom>
          <a:noFill/>
        </p:spPr>
        <p:txBody>
          <a:bodyPr wrap="square" lIns="182854" tIns="146283" rIns="182854" bIns="146283" rtlCol="0">
            <a:spAutoFit/>
          </a:bodyPr>
          <a:lstStyle/>
          <a:p>
            <a:pPr marL="0" marR="0" lvl="0" indent="0" defTabSz="914367" eaLnBrk="1" fontAlgn="auto" latinLnBrk="0" hangingPunct="1">
              <a:lnSpc>
                <a:spcPct val="90000"/>
              </a:lnSpc>
              <a:spcBef>
                <a:spcPts val="0"/>
              </a:spcBef>
              <a:spcAft>
                <a:spcPts val="588"/>
              </a:spcAft>
              <a:buClrTx/>
              <a:buSzTx/>
              <a:buFontTx/>
              <a:buNone/>
              <a:tabLst/>
              <a:defRPr/>
            </a:pPr>
            <a:r>
              <a:rPr kumimoji="0" lang="en-US" sz="2400" b="1" i="0" u="none" strike="noStrike" kern="900" cap="all" spc="300" normalizeH="0" baseline="0" noProof="0" dirty="0">
                <a:ln>
                  <a:noFill/>
                </a:ln>
                <a:solidFill>
                  <a:schemeClr val="bg1"/>
                </a:solidFill>
                <a:effectLst/>
                <a:uLnTx/>
                <a:uFillTx/>
                <a:latin typeface="Segoe UI"/>
              </a:rPr>
              <a:t>COMPLIANCE</a:t>
            </a:r>
          </a:p>
          <a:p>
            <a:pPr marL="0" marR="0" lvl="0" indent="0" defTabSz="914367"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dirty="0">
                <a:ln>
                  <a:noFill/>
                </a:ln>
                <a:solidFill>
                  <a:schemeClr val="bg1"/>
                </a:solidFill>
                <a:effectLst/>
                <a:uLnTx/>
                <a:uFillTx/>
              </a:rPr>
              <a:t>89% of orgs required to govern content for compliance or business continuity purposes</a:t>
            </a:r>
            <a:endParaRPr kumimoji="0" lang="en-US"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
        <p:nvSpPr>
          <p:cNvPr id="35" name="TextBox 34"/>
          <p:cNvSpPr txBox="1"/>
          <p:nvPr/>
        </p:nvSpPr>
        <p:spPr>
          <a:xfrm>
            <a:off x="808037" y="4960797"/>
            <a:ext cx="9037636" cy="898665"/>
          </a:xfrm>
          <a:prstGeom prst="rect">
            <a:avLst/>
          </a:prstGeom>
          <a:noFill/>
        </p:spPr>
        <p:txBody>
          <a:bodyPr wrap="square" lIns="182854" tIns="146283" rIns="182854" bIns="146283" rtlCol="0">
            <a:spAutoFit/>
          </a:bodyPr>
          <a:lstStyle/>
          <a:p>
            <a:pPr marL="0" marR="0" lvl="0" indent="0" defTabSz="914367" eaLnBrk="1" fontAlgn="auto" latinLnBrk="0" hangingPunct="1">
              <a:lnSpc>
                <a:spcPct val="90000"/>
              </a:lnSpc>
              <a:spcBef>
                <a:spcPts val="0"/>
              </a:spcBef>
              <a:spcAft>
                <a:spcPts val="588"/>
              </a:spcAft>
              <a:buClrTx/>
              <a:buSzTx/>
              <a:buFontTx/>
              <a:buNone/>
              <a:tabLst/>
              <a:defRPr/>
            </a:pPr>
            <a:r>
              <a:rPr kumimoji="0" lang="en-US" sz="2400" b="1" i="0" u="none" strike="noStrike" kern="900" cap="all" spc="300" normalizeH="0" baseline="0" noProof="0" dirty="0">
                <a:ln>
                  <a:noFill/>
                </a:ln>
                <a:solidFill>
                  <a:schemeClr val="bg1"/>
                </a:solidFill>
                <a:effectLst/>
                <a:uLnTx/>
                <a:uFillTx/>
                <a:latin typeface="Segoe UI"/>
              </a:rPr>
              <a:t>TRANSPARENCY</a:t>
            </a:r>
          </a:p>
          <a:p>
            <a:pPr marL="0" marR="0" lvl="0" indent="0" defTabSz="914367" eaLnBrk="1" fontAlgn="auto" latinLnBrk="0" hangingPunct="1">
              <a:lnSpc>
                <a:spcPct val="90000"/>
              </a:lnSpc>
              <a:spcBef>
                <a:spcPts val="0"/>
              </a:spcBef>
              <a:spcAft>
                <a:spcPts val="588"/>
              </a:spcAft>
              <a:buClrTx/>
              <a:buSzTx/>
              <a:buFontTx/>
              <a:buNone/>
              <a:tabLst/>
              <a:defRPr/>
            </a:pPr>
            <a:r>
              <a:rPr kumimoji="0" lang="en-US" sz="1400" b="1" i="0" u="none" strike="noStrike" kern="0" cap="none" spc="0" normalizeH="0" baseline="0" noProof="0" dirty="0">
                <a:ln>
                  <a:noFill/>
                </a:ln>
                <a:solidFill>
                  <a:schemeClr val="bg1"/>
                </a:solidFill>
                <a:effectLst/>
                <a:uLnTx/>
                <a:uFillTx/>
              </a:rPr>
              <a:t>63% </a:t>
            </a:r>
            <a:r>
              <a:rPr kumimoji="0" lang="en-US" sz="1400" b="0" i="0" u="none" strike="noStrike" kern="0" cap="none" spc="0" normalizeH="0" baseline="0" noProof="0" dirty="0">
                <a:ln>
                  <a:noFill/>
                </a:ln>
                <a:solidFill>
                  <a:schemeClr val="bg1"/>
                </a:solidFill>
                <a:effectLst/>
                <a:uLnTx/>
                <a:uFillTx/>
              </a:rPr>
              <a:t>of orgs state transparency challenges restrict them from growing their cloud usage</a:t>
            </a:r>
            <a:endParaRPr kumimoji="0" lang="en-US"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grpSp>
        <p:nvGrpSpPr>
          <p:cNvPr id="48" name="Group 47"/>
          <p:cNvGrpSpPr/>
          <p:nvPr/>
        </p:nvGrpSpPr>
        <p:grpSpPr>
          <a:xfrm>
            <a:off x="122237" y="409084"/>
            <a:ext cx="1030778" cy="1030778"/>
            <a:chOff x="264200" y="256684"/>
            <a:chExt cx="1030778" cy="1030778"/>
          </a:xfrm>
        </p:grpSpPr>
        <p:sp>
          <p:nvSpPr>
            <p:cNvPr id="24" name="Oval 23"/>
            <p:cNvSpPr/>
            <p:nvPr/>
          </p:nvSpPr>
          <p:spPr bwMode="auto">
            <a:xfrm>
              <a:off x="264200" y="256684"/>
              <a:ext cx="1030778" cy="1030778"/>
            </a:xfrm>
            <a:prstGeom prst="ellipse">
              <a:avLst/>
            </a:prstGeom>
            <a:solidFill>
              <a:srgbClr val="0078D7">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Freeform 8"/>
            <p:cNvSpPr>
              <a:spLocks noEditPoints="1"/>
            </p:cNvSpPr>
            <p:nvPr/>
          </p:nvSpPr>
          <p:spPr bwMode="black">
            <a:xfrm>
              <a:off x="462711" y="486947"/>
              <a:ext cx="629269" cy="571915"/>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Text" lastClr="000000"/>
                </a:solidFill>
                <a:effectLst/>
                <a:uLnTx/>
                <a:uFillTx/>
              </a:endParaRPr>
            </a:p>
          </p:txBody>
        </p:sp>
      </p:grpSp>
      <p:grpSp>
        <p:nvGrpSpPr>
          <p:cNvPr id="55" name="Group 54"/>
          <p:cNvGrpSpPr/>
          <p:nvPr/>
        </p:nvGrpSpPr>
        <p:grpSpPr>
          <a:xfrm>
            <a:off x="264200" y="3708484"/>
            <a:ext cx="585216" cy="585216"/>
            <a:chOff x="635875" y="3023984"/>
            <a:chExt cx="585216" cy="585216"/>
          </a:xfrm>
        </p:grpSpPr>
        <p:sp>
          <p:nvSpPr>
            <p:cNvPr id="51" name="Oval 50"/>
            <p:cNvSpPr/>
            <p:nvPr/>
          </p:nvSpPr>
          <p:spPr bwMode="auto">
            <a:xfrm>
              <a:off x="635875" y="302398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2" name="Freeform 9"/>
            <p:cNvSpPr>
              <a:spLocks/>
            </p:cNvSpPr>
            <p:nvPr/>
          </p:nvSpPr>
          <p:spPr bwMode="auto">
            <a:xfrm>
              <a:off x="791959" y="3183853"/>
              <a:ext cx="273050" cy="292100"/>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56" name="Group 55"/>
          <p:cNvGrpSpPr/>
          <p:nvPr/>
        </p:nvGrpSpPr>
        <p:grpSpPr>
          <a:xfrm>
            <a:off x="264200" y="2333498"/>
            <a:ext cx="585216" cy="585216"/>
            <a:chOff x="1353630" y="5604864"/>
            <a:chExt cx="585216" cy="585216"/>
          </a:xfrm>
        </p:grpSpPr>
        <p:sp>
          <p:nvSpPr>
            <p:cNvPr id="57" name="Oval 56"/>
            <p:cNvSpPr/>
            <p:nvPr/>
          </p:nvSpPr>
          <p:spPr bwMode="auto">
            <a:xfrm>
              <a:off x="1353630" y="560486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58" name="Group 9"/>
            <p:cNvGrpSpPr>
              <a:grpSpLocks noChangeAspect="1"/>
            </p:cNvGrpSpPr>
            <p:nvPr/>
          </p:nvGrpSpPr>
          <p:grpSpPr bwMode="auto">
            <a:xfrm>
              <a:off x="1528610" y="5726113"/>
              <a:ext cx="246207" cy="331787"/>
              <a:chOff x="1" y="8"/>
              <a:chExt cx="187" cy="252"/>
            </a:xfrm>
          </p:grpSpPr>
          <p:sp>
            <p:nvSpPr>
              <p:cNvPr id="59" name="Rectangle 10"/>
              <p:cNvSpPr>
                <a:spLocks noChangeArrowheads="1"/>
              </p:cNvSpPr>
              <p:nvPr/>
            </p:nvSpPr>
            <p:spPr bwMode="auto">
              <a:xfrm>
                <a:off x="1" y="126"/>
                <a:ext cx="187" cy="134"/>
              </a:xfrm>
              <a:prstGeom prst="rect">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11"/>
              <p:cNvSpPr>
                <a:spLocks/>
              </p:cNvSpPr>
              <p:nvPr/>
            </p:nvSpPr>
            <p:spPr bwMode="auto">
              <a:xfrm>
                <a:off x="29" y="8"/>
                <a:ext cx="131" cy="118"/>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67" name="Group 66"/>
          <p:cNvGrpSpPr/>
          <p:nvPr/>
        </p:nvGrpSpPr>
        <p:grpSpPr>
          <a:xfrm>
            <a:off x="264200" y="5117521"/>
            <a:ext cx="585216" cy="585216"/>
            <a:chOff x="626043" y="3809232"/>
            <a:chExt cx="585216" cy="585216"/>
          </a:xfrm>
        </p:grpSpPr>
        <p:sp>
          <p:nvSpPr>
            <p:cNvPr id="64" name="Oval 63"/>
            <p:cNvSpPr/>
            <p:nvPr/>
          </p:nvSpPr>
          <p:spPr bwMode="auto">
            <a:xfrm>
              <a:off x="626043" y="3809232"/>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5" name="Oval 9"/>
            <p:cNvSpPr>
              <a:spLocks noChangeArrowheads="1"/>
            </p:cNvSpPr>
            <p:nvPr/>
          </p:nvSpPr>
          <p:spPr bwMode="auto">
            <a:xfrm>
              <a:off x="892076" y="4080919"/>
              <a:ext cx="52306" cy="53891"/>
            </a:xfrm>
            <a:prstGeom prst="ellipse">
              <a:avLst/>
            </a:prstGeom>
            <a:solidFill>
              <a:schemeClr val="bg1">
                <a:lumMod val="65000"/>
              </a:schemeClr>
            </a:solid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10"/>
            <p:cNvSpPr>
              <a:spLocks noEditPoints="1"/>
            </p:cNvSpPr>
            <p:nvPr/>
          </p:nvSpPr>
          <p:spPr bwMode="auto">
            <a:xfrm>
              <a:off x="701874" y="3985818"/>
              <a:ext cx="432710" cy="242508"/>
            </a:xfrm>
            <a:custGeom>
              <a:avLst/>
              <a:gdLst>
                <a:gd name="T0" fmla="*/ 126 w 130"/>
                <a:gd name="T1" fmla="*/ 28 h 72"/>
                <a:gd name="T2" fmla="*/ 126 w 130"/>
                <a:gd name="T3" fmla="*/ 28 h 72"/>
                <a:gd name="T4" fmla="*/ 65 w 130"/>
                <a:gd name="T5" fmla="*/ 0 h 72"/>
                <a:gd name="T6" fmla="*/ 4 w 130"/>
                <a:gd name="T7" fmla="*/ 28 h 72"/>
                <a:gd name="T8" fmla="*/ 4 w 130"/>
                <a:gd name="T9" fmla="*/ 28 h 72"/>
                <a:gd name="T10" fmla="*/ 4 w 130"/>
                <a:gd name="T11" fmla="*/ 44 h 72"/>
                <a:gd name="T12" fmla="*/ 4 w 130"/>
                <a:gd name="T13" fmla="*/ 44 h 72"/>
                <a:gd name="T14" fmla="*/ 65 w 130"/>
                <a:gd name="T15" fmla="*/ 72 h 72"/>
                <a:gd name="T16" fmla="*/ 126 w 130"/>
                <a:gd name="T17" fmla="*/ 44 h 72"/>
                <a:gd name="T18" fmla="*/ 126 w 130"/>
                <a:gd name="T19" fmla="*/ 44 h 72"/>
                <a:gd name="T20" fmla="*/ 126 w 130"/>
                <a:gd name="T21" fmla="*/ 28 h 72"/>
                <a:gd name="T22" fmla="*/ 93 w 130"/>
                <a:gd name="T23" fmla="*/ 36 h 72"/>
                <a:gd name="T24" fmla="*/ 68 w 130"/>
                <a:gd name="T25" fmla="*/ 64 h 72"/>
                <a:gd name="T26" fmla="*/ 65 w 130"/>
                <a:gd name="T27" fmla="*/ 64 h 72"/>
                <a:gd name="T28" fmla="*/ 62 w 130"/>
                <a:gd name="T29" fmla="*/ 64 h 72"/>
                <a:gd name="T30" fmla="*/ 37 w 130"/>
                <a:gd name="T31" fmla="*/ 36 h 72"/>
                <a:gd name="T32" fmla="*/ 62 w 130"/>
                <a:gd name="T33" fmla="*/ 8 h 72"/>
                <a:gd name="T34" fmla="*/ 65 w 130"/>
                <a:gd name="T35" fmla="*/ 8 h 72"/>
                <a:gd name="T36" fmla="*/ 68 w 130"/>
                <a:gd name="T37" fmla="*/ 8 h 72"/>
                <a:gd name="T38" fmla="*/ 93 w 130"/>
                <a:gd name="T39" fmla="*/ 36 h 72"/>
                <a:gd name="T40" fmla="*/ 10 w 130"/>
                <a:gd name="T41" fmla="*/ 39 h 72"/>
                <a:gd name="T42" fmla="*/ 7 w 130"/>
                <a:gd name="T43" fmla="*/ 41 h 72"/>
                <a:gd name="T44" fmla="*/ 10 w 130"/>
                <a:gd name="T45" fmla="*/ 39 h 72"/>
                <a:gd name="T46" fmla="*/ 10 w 130"/>
                <a:gd name="T47" fmla="*/ 33 h 72"/>
                <a:gd name="T48" fmla="*/ 7 w 130"/>
                <a:gd name="T49" fmla="*/ 31 h 72"/>
                <a:gd name="T50" fmla="*/ 10 w 130"/>
                <a:gd name="T51" fmla="*/ 33 h 72"/>
                <a:gd name="T52" fmla="*/ 37 w 130"/>
                <a:gd name="T53" fmla="*/ 14 h 72"/>
                <a:gd name="T54" fmla="*/ 29 w 130"/>
                <a:gd name="T55" fmla="*/ 36 h 72"/>
                <a:gd name="T56" fmla="*/ 37 w 130"/>
                <a:gd name="T57" fmla="*/ 58 h 72"/>
                <a:gd name="T58" fmla="*/ 10 w 130"/>
                <a:gd name="T59" fmla="*/ 39 h 72"/>
                <a:gd name="T60" fmla="*/ 120 w 130"/>
                <a:gd name="T61" fmla="*/ 39 h 72"/>
                <a:gd name="T62" fmla="*/ 93 w 130"/>
                <a:gd name="T63" fmla="*/ 58 h 72"/>
                <a:gd name="T64" fmla="*/ 101 w 130"/>
                <a:gd name="T65" fmla="*/ 36 h 72"/>
                <a:gd name="T66" fmla="*/ 93 w 130"/>
                <a:gd name="T67" fmla="*/ 14 h 72"/>
                <a:gd name="T68" fmla="*/ 120 w 130"/>
                <a:gd name="T69" fmla="*/ 33 h 72"/>
                <a:gd name="T70" fmla="*/ 123 w 130"/>
                <a:gd name="T71" fmla="*/ 31 h 72"/>
                <a:gd name="T72" fmla="*/ 120 w 130"/>
                <a:gd name="T73" fmla="*/ 33 h 72"/>
                <a:gd name="T74" fmla="*/ 120 w 130"/>
                <a:gd name="T75" fmla="*/ 39 h 72"/>
                <a:gd name="T76" fmla="*/ 123 w 130"/>
                <a:gd name="T77" fmla="*/ 41 h 72"/>
                <a:gd name="T78" fmla="*/ 120 w 130"/>
                <a:gd name="T79"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72">
                  <a:moveTo>
                    <a:pt x="126" y="28"/>
                  </a:moveTo>
                  <a:cubicBezTo>
                    <a:pt x="126" y="28"/>
                    <a:pt x="126" y="28"/>
                    <a:pt x="126" y="28"/>
                  </a:cubicBezTo>
                  <a:cubicBezTo>
                    <a:pt x="110" y="10"/>
                    <a:pt x="88" y="0"/>
                    <a:pt x="65" y="0"/>
                  </a:cubicBezTo>
                  <a:cubicBezTo>
                    <a:pt x="42" y="0"/>
                    <a:pt x="20" y="10"/>
                    <a:pt x="4" y="28"/>
                  </a:cubicBezTo>
                  <a:cubicBezTo>
                    <a:pt x="4" y="28"/>
                    <a:pt x="4" y="28"/>
                    <a:pt x="4" y="28"/>
                  </a:cubicBezTo>
                  <a:cubicBezTo>
                    <a:pt x="0" y="32"/>
                    <a:pt x="0" y="40"/>
                    <a:pt x="4" y="44"/>
                  </a:cubicBezTo>
                  <a:cubicBezTo>
                    <a:pt x="4" y="44"/>
                    <a:pt x="4" y="44"/>
                    <a:pt x="4" y="44"/>
                  </a:cubicBezTo>
                  <a:cubicBezTo>
                    <a:pt x="20" y="62"/>
                    <a:pt x="42" y="72"/>
                    <a:pt x="65" y="72"/>
                  </a:cubicBezTo>
                  <a:cubicBezTo>
                    <a:pt x="88" y="72"/>
                    <a:pt x="110" y="62"/>
                    <a:pt x="126" y="44"/>
                  </a:cubicBezTo>
                  <a:cubicBezTo>
                    <a:pt x="126" y="44"/>
                    <a:pt x="126" y="44"/>
                    <a:pt x="126" y="44"/>
                  </a:cubicBezTo>
                  <a:cubicBezTo>
                    <a:pt x="130" y="40"/>
                    <a:pt x="130" y="32"/>
                    <a:pt x="126" y="28"/>
                  </a:cubicBezTo>
                  <a:close/>
                  <a:moveTo>
                    <a:pt x="93" y="36"/>
                  </a:moveTo>
                  <a:cubicBezTo>
                    <a:pt x="93" y="50"/>
                    <a:pt x="82" y="62"/>
                    <a:pt x="68" y="64"/>
                  </a:cubicBezTo>
                  <a:cubicBezTo>
                    <a:pt x="67" y="64"/>
                    <a:pt x="66" y="64"/>
                    <a:pt x="65" y="64"/>
                  </a:cubicBezTo>
                  <a:cubicBezTo>
                    <a:pt x="64" y="64"/>
                    <a:pt x="63" y="64"/>
                    <a:pt x="62" y="64"/>
                  </a:cubicBezTo>
                  <a:cubicBezTo>
                    <a:pt x="48" y="62"/>
                    <a:pt x="37" y="50"/>
                    <a:pt x="37" y="36"/>
                  </a:cubicBezTo>
                  <a:cubicBezTo>
                    <a:pt x="37" y="22"/>
                    <a:pt x="48" y="10"/>
                    <a:pt x="62" y="8"/>
                  </a:cubicBezTo>
                  <a:cubicBezTo>
                    <a:pt x="63" y="8"/>
                    <a:pt x="64" y="8"/>
                    <a:pt x="65" y="8"/>
                  </a:cubicBezTo>
                  <a:cubicBezTo>
                    <a:pt x="66" y="8"/>
                    <a:pt x="67" y="8"/>
                    <a:pt x="68" y="8"/>
                  </a:cubicBezTo>
                  <a:cubicBezTo>
                    <a:pt x="82" y="10"/>
                    <a:pt x="93" y="22"/>
                    <a:pt x="93" y="36"/>
                  </a:cubicBezTo>
                  <a:close/>
                  <a:moveTo>
                    <a:pt x="10" y="39"/>
                  </a:moveTo>
                  <a:cubicBezTo>
                    <a:pt x="7" y="41"/>
                    <a:pt x="7" y="41"/>
                    <a:pt x="7" y="41"/>
                  </a:cubicBezTo>
                  <a:cubicBezTo>
                    <a:pt x="10" y="39"/>
                    <a:pt x="10" y="39"/>
                    <a:pt x="10" y="39"/>
                  </a:cubicBezTo>
                  <a:cubicBezTo>
                    <a:pt x="9" y="37"/>
                    <a:pt x="9" y="35"/>
                    <a:pt x="10" y="33"/>
                  </a:cubicBezTo>
                  <a:cubicBezTo>
                    <a:pt x="7" y="31"/>
                    <a:pt x="7" y="31"/>
                    <a:pt x="7" y="31"/>
                  </a:cubicBezTo>
                  <a:cubicBezTo>
                    <a:pt x="10" y="33"/>
                    <a:pt x="10" y="33"/>
                    <a:pt x="10" y="33"/>
                  </a:cubicBezTo>
                  <a:cubicBezTo>
                    <a:pt x="18" y="25"/>
                    <a:pt x="27" y="18"/>
                    <a:pt x="37" y="14"/>
                  </a:cubicBezTo>
                  <a:cubicBezTo>
                    <a:pt x="32" y="20"/>
                    <a:pt x="29" y="28"/>
                    <a:pt x="29" y="36"/>
                  </a:cubicBezTo>
                  <a:cubicBezTo>
                    <a:pt x="29" y="44"/>
                    <a:pt x="32" y="52"/>
                    <a:pt x="37" y="58"/>
                  </a:cubicBezTo>
                  <a:cubicBezTo>
                    <a:pt x="27" y="54"/>
                    <a:pt x="18" y="47"/>
                    <a:pt x="10" y="39"/>
                  </a:cubicBezTo>
                  <a:close/>
                  <a:moveTo>
                    <a:pt x="120" y="39"/>
                  </a:moveTo>
                  <a:cubicBezTo>
                    <a:pt x="112" y="47"/>
                    <a:pt x="103" y="54"/>
                    <a:pt x="93" y="58"/>
                  </a:cubicBezTo>
                  <a:cubicBezTo>
                    <a:pt x="98" y="52"/>
                    <a:pt x="101" y="44"/>
                    <a:pt x="101" y="36"/>
                  </a:cubicBezTo>
                  <a:cubicBezTo>
                    <a:pt x="101" y="28"/>
                    <a:pt x="98" y="20"/>
                    <a:pt x="93" y="14"/>
                  </a:cubicBezTo>
                  <a:cubicBezTo>
                    <a:pt x="103" y="18"/>
                    <a:pt x="112" y="25"/>
                    <a:pt x="120" y="33"/>
                  </a:cubicBezTo>
                  <a:cubicBezTo>
                    <a:pt x="123" y="31"/>
                    <a:pt x="123" y="31"/>
                    <a:pt x="123" y="31"/>
                  </a:cubicBezTo>
                  <a:cubicBezTo>
                    <a:pt x="120" y="33"/>
                    <a:pt x="120" y="33"/>
                    <a:pt x="120" y="33"/>
                  </a:cubicBezTo>
                  <a:cubicBezTo>
                    <a:pt x="121" y="35"/>
                    <a:pt x="121" y="37"/>
                    <a:pt x="120" y="39"/>
                  </a:cubicBezTo>
                  <a:cubicBezTo>
                    <a:pt x="123" y="41"/>
                    <a:pt x="123" y="41"/>
                    <a:pt x="123" y="41"/>
                  </a:cubicBezTo>
                  <a:lnTo>
                    <a:pt x="120" y="39"/>
                  </a:lnTo>
                  <a:close/>
                </a:path>
              </a:pathLst>
            </a:custGeom>
            <a:solidFill>
              <a:schemeClr val="bg1">
                <a:lumMod val="65000"/>
              </a:schemeClr>
            </a:solid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 name="Title 2"/>
          <p:cNvSpPr txBox="1">
            <a:spLocks/>
          </p:cNvSpPr>
          <p:nvPr/>
        </p:nvSpPr>
        <p:spPr>
          <a:xfrm>
            <a:off x="1193417" y="522808"/>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1632"/>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Top 3 cloud concerns</a:t>
            </a: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29796898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alphaModFix amt="77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3166" r="6344" b="7813"/>
          <a:stretch/>
        </p:blipFill>
        <p:spPr>
          <a:xfrm>
            <a:off x="882" y="-1"/>
            <a:ext cx="12434711" cy="6994525"/>
          </a:xfrm>
          <a:prstGeom prst="rect">
            <a:avLst/>
          </a:prstGeom>
        </p:spPr>
      </p:pic>
      <p:grpSp>
        <p:nvGrpSpPr>
          <p:cNvPr id="2" name="Group 1"/>
          <p:cNvGrpSpPr>
            <a:grpSpLocks/>
          </p:cNvGrpSpPr>
          <p:nvPr/>
        </p:nvGrpSpPr>
        <p:grpSpPr>
          <a:xfrm>
            <a:off x="1112837" y="1907810"/>
            <a:ext cx="2331508" cy="2315705"/>
            <a:chOff x="1687184" y="2857179"/>
            <a:chExt cx="2194568" cy="2194568"/>
          </a:xfrm>
        </p:grpSpPr>
        <p:sp>
          <p:nvSpPr>
            <p:cNvPr id="5" name="Oval 4"/>
            <p:cNvSpPr/>
            <p:nvPr/>
          </p:nvSpPr>
          <p:spPr bwMode="auto">
            <a:xfrm>
              <a:off x="1687184" y="2857179"/>
              <a:ext cx="2194568" cy="2194568"/>
            </a:xfrm>
            <a:prstGeom prst="ellipse">
              <a:avLst/>
            </a:prstGeom>
            <a:solidFill>
              <a:srgbClr val="DEEB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latin typeface="Segoe UI"/>
                <a:ea typeface="Segoe UI" pitchFamily="34" charset="0"/>
                <a:cs typeface="Segoe UI" pitchFamily="34" charset="0"/>
              </a:endParaRPr>
            </a:p>
          </p:txBody>
        </p:sp>
        <p:sp>
          <p:nvSpPr>
            <p:cNvPr id="6" name="TextBox 5"/>
            <p:cNvSpPr txBox="1"/>
            <p:nvPr/>
          </p:nvSpPr>
          <p:spPr>
            <a:xfrm>
              <a:off x="1858627" y="3050499"/>
              <a:ext cx="1757778" cy="1895128"/>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3199" b="1"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160M </a:t>
              </a:r>
            </a:p>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customer records were compromised in 2015</a:t>
              </a:r>
              <a:endParaRPr kumimoji="0" lang="en-US" sz="31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a:p>
              <a:pPr marL="0" marR="0" lvl="0" indent="0" algn="ctr" defTabSz="932563" eaLnBrk="1" fontAlgn="auto" latinLnBrk="0" hangingPunct="1">
                <a:lnSpc>
                  <a:spcPct val="90000"/>
                </a:lnSpc>
                <a:spcBef>
                  <a:spcPts val="0"/>
                </a:spcBef>
                <a:spcAft>
                  <a:spcPts val="600"/>
                </a:spcAft>
                <a:buClrTx/>
                <a:buSzTx/>
                <a:buFontTx/>
                <a:buNone/>
                <a:tabLst/>
                <a:defRPr/>
              </a:pPr>
              <a:endPar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grpSp>
      <p:grpSp>
        <p:nvGrpSpPr>
          <p:cNvPr id="4" name="Group 3"/>
          <p:cNvGrpSpPr>
            <a:grpSpLocks noChangeAspect="1"/>
          </p:cNvGrpSpPr>
          <p:nvPr/>
        </p:nvGrpSpPr>
        <p:grpSpPr>
          <a:xfrm>
            <a:off x="6442053" y="4031735"/>
            <a:ext cx="2331509" cy="2331508"/>
            <a:chOff x="5415461" y="2857179"/>
            <a:chExt cx="2194569" cy="2194568"/>
          </a:xfrm>
        </p:grpSpPr>
        <p:sp>
          <p:nvSpPr>
            <p:cNvPr id="19" name="Oval 18"/>
            <p:cNvSpPr/>
            <p:nvPr/>
          </p:nvSpPr>
          <p:spPr bwMode="auto">
            <a:xfrm>
              <a:off x="5415462" y="2857179"/>
              <a:ext cx="2194568" cy="2194568"/>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latin typeface="Segoe UI"/>
                <a:ea typeface="Segoe UI" pitchFamily="34" charset="0"/>
                <a:cs typeface="Segoe UI" pitchFamily="34" charset="0"/>
              </a:endParaRPr>
            </a:p>
          </p:txBody>
        </p:sp>
        <p:sp>
          <p:nvSpPr>
            <p:cNvPr id="20" name="TextBox 19"/>
            <p:cNvSpPr txBox="1"/>
            <p:nvPr/>
          </p:nvSpPr>
          <p:spPr>
            <a:xfrm>
              <a:off x="5415461" y="3184490"/>
              <a:ext cx="2194569" cy="1737433"/>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3199" b="1"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87%</a:t>
              </a:r>
              <a:br>
                <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br>
              <a:r>
                <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Of senior managers admit to regularly uploading work files to a personal email or cloud account</a:t>
              </a:r>
            </a:p>
          </p:txBody>
        </p:sp>
      </p:grpSp>
      <p:grpSp>
        <p:nvGrpSpPr>
          <p:cNvPr id="26" name="Group 25"/>
          <p:cNvGrpSpPr>
            <a:grpSpLocks noChangeAspect="1"/>
          </p:cNvGrpSpPr>
          <p:nvPr/>
        </p:nvGrpSpPr>
        <p:grpSpPr>
          <a:xfrm>
            <a:off x="4793120" y="1907810"/>
            <a:ext cx="2331509" cy="2331505"/>
            <a:chOff x="5415461" y="2857179"/>
            <a:chExt cx="2194569" cy="2194568"/>
          </a:xfrm>
        </p:grpSpPr>
        <p:sp>
          <p:nvSpPr>
            <p:cNvPr id="27" name="Oval 26"/>
            <p:cNvSpPr/>
            <p:nvPr/>
          </p:nvSpPr>
          <p:spPr bwMode="auto">
            <a:xfrm>
              <a:off x="5415462" y="2857179"/>
              <a:ext cx="2194568" cy="2194568"/>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latin typeface="Segoe UI"/>
                <a:ea typeface="Segoe UI" pitchFamily="34" charset="0"/>
                <a:cs typeface="Segoe UI" pitchFamily="34" charset="0"/>
              </a:endParaRPr>
            </a:p>
          </p:txBody>
        </p:sp>
        <p:sp>
          <p:nvSpPr>
            <p:cNvPr id="28" name="TextBox 27"/>
            <p:cNvSpPr txBox="1"/>
            <p:nvPr/>
          </p:nvSpPr>
          <p:spPr>
            <a:xfrm>
              <a:off x="5415461" y="3078543"/>
              <a:ext cx="2194569" cy="1858023"/>
            </a:xfrm>
            <a:prstGeom prst="rect">
              <a:avLst/>
            </a:prstGeom>
            <a:noFill/>
          </p:spPr>
          <p:txBody>
            <a:bodyPr wrap="square" lIns="182854" tIns="146283" rIns="182854" bIns="146283" rtlCol="0">
              <a:spAutoFit/>
            </a:bodyPr>
            <a:lstStyle/>
            <a:p>
              <a:pPr marL="0" marR="0" lvl="0" indent="0" algn="ctr" defTabSz="914367" eaLnBrk="1" fontAlgn="auto" latinLnBrk="0" hangingPunct="1">
                <a:lnSpc>
                  <a:spcPct val="90000"/>
                </a:lnSpc>
                <a:spcBef>
                  <a:spcPts val="0"/>
                </a:spcBef>
                <a:spcAft>
                  <a:spcPts val="588"/>
                </a:spcAft>
                <a:buClrTx/>
                <a:buSzTx/>
                <a:buFontTx/>
                <a:buNone/>
                <a:tabLst/>
                <a:defRPr/>
              </a:pPr>
              <a:r>
                <a:rPr kumimoji="0" lang="en-US" sz="3137" b="1"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75%+</a:t>
              </a:r>
            </a:p>
            <a:p>
              <a:pPr marL="0" marR="0" lvl="0" indent="0" algn="ctr" defTabSz="914367" eaLnBrk="1" fontAlgn="auto" latinLnBrk="0" hangingPunct="1">
                <a:lnSpc>
                  <a:spcPct val="90000"/>
                </a:lnSpc>
                <a:spcBef>
                  <a:spcPts val="0"/>
                </a:spcBef>
                <a:spcAft>
                  <a:spcPts val="588"/>
                </a:spcAft>
                <a:buClrTx/>
                <a:buSzTx/>
                <a:buFontTx/>
                <a:buNone/>
                <a:tabLst/>
                <a:defRPr/>
              </a:pPr>
              <a:r>
                <a:rPr kumimoji="0" lang="en-US" sz="1568"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of all network intrusions are due to compromised user credentials </a:t>
              </a:r>
              <a:endParaRPr kumimoji="0" lang="en-US" sz="3137" b="1"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a:p>
              <a:pPr marL="0" marR="0" lvl="0" indent="0" algn="ctr" defTabSz="932563" eaLnBrk="1" fontAlgn="auto" latinLnBrk="0" hangingPunct="1">
                <a:lnSpc>
                  <a:spcPct val="90000"/>
                </a:lnSpc>
                <a:spcBef>
                  <a:spcPts val="0"/>
                </a:spcBef>
                <a:spcAft>
                  <a:spcPts val="600"/>
                </a:spcAft>
                <a:buClrTx/>
                <a:buSzTx/>
                <a:buFontTx/>
                <a:buNone/>
                <a:tabLst/>
                <a:defRPr/>
              </a:pPr>
              <a:endPar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grpSp>
      <p:grpSp>
        <p:nvGrpSpPr>
          <p:cNvPr id="29" name="Group 28"/>
          <p:cNvGrpSpPr>
            <a:grpSpLocks noChangeAspect="1"/>
          </p:cNvGrpSpPr>
          <p:nvPr/>
        </p:nvGrpSpPr>
        <p:grpSpPr>
          <a:xfrm>
            <a:off x="2889242" y="4031735"/>
            <a:ext cx="2331509" cy="2331505"/>
            <a:chOff x="5415461" y="2857179"/>
            <a:chExt cx="2194569" cy="2194568"/>
          </a:xfrm>
        </p:grpSpPr>
        <p:sp>
          <p:nvSpPr>
            <p:cNvPr id="30" name="Oval 29"/>
            <p:cNvSpPr/>
            <p:nvPr/>
          </p:nvSpPr>
          <p:spPr bwMode="auto">
            <a:xfrm>
              <a:off x="5415462" y="2857179"/>
              <a:ext cx="2194568" cy="2194568"/>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latin typeface="Segoe UI"/>
                <a:ea typeface="Segoe UI" pitchFamily="34" charset="0"/>
                <a:cs typeface="Segoe UI" pitchFamily="34" charset="0"/>
              </a:endParaRPr>
            </a:p>
          </p:txBody>
        </p:sp>
        <p:sp>
          <p:nvSpPr>
            <p:cNvPr id="31" name="TextBox 30"/>
            <p:cNvSpPr txBox="1"/>
            <p:nvPr/>
          </p:nvSpPr>
          <p:spPr>
            <a:xfrm>
              <a:off x="5415461" y="3048272"/>
              <a:ext cx="2194569" cy="1882285"/>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3199" b="1"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229</a:t>
              </a:r>
              <a:br>
                <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br>
              <a:r>
                <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days between infiltration and detection</a:t>
              </a:r>
            </a:p>
            <a:p>
              <a:pPr marL="0" marR="0" lvl="0" indent="0" algn="ctr" defTabSz="932563" eaLnBrk="1" fontAlgn="auto" latinLnBrk="0" hangingPunct="1">
                <a:lnSpc>
                  <a:spcPct val="90000"/>
                </a:lnSpc>
                <a:spcBef>
                  <a:spcPts val="0"/>
                </a:spcBef>
                <a:spcAft>
                  <a:spcPts val="600"/>
                </a:spcAft>
                <a:buClrTx/>
                <a:buSzTx/>
                <a:buFontTx/>
                <a:buNone/>
                <a:tabLst/>
                <a:defRPr/>
              </a:pPr>
              <a:endPar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a:p>
              <a:pPr marL="0" marR="0" lvl="0" indent="0" algn="ctr" defTabSz="932563" eaLnBrk="1" fontAlgn="auto" latinLnBrk="0" hangingPunct="1">
                <a:lnSpc>
                  <a:spcPct val="90000"/>
                </a:lnSpc>
                <a:spcBef>
                  <a:spcPts val="0"/>
                </a:spcBef>
                <a:spcAft>
                  <a:spcPts val="600"/>
                </a:spcAft>
                <a:buClrTx/>
                <a:buSzTx/>
                <a:buFontTx/>
                <a:buNone/>
                <a:tabLst/>
                <a:defRPr/>
              </a:pPr>
              <a:endPar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grpSp>
      <p:grpSp>
        <p:nvGrpSpPr>
          <p:cNvPr id="21" name="Group 20"/>
          <p:cNvGrpSpPr>
            <a:grpSpLocks noChangeAspect="1"/>
          </p:cNvGrpSpPr>
          <p:nvPr/>
        </p:nvGrpSpPr>
        <p:grpSpPr>
          <a:xfrm>
            <a:off x="8473405" y="1907810"/>
            <a:ext cx="2331509" cy="2331505"/>
            <a:chOff x="5415461" y="2857179"/>
            <a:chExt cx="2194569" cy="2194568"/>
          </a:xfrm>
        </p:grpSpPr>
        <p:sp>
          <p:nvSpPr>
            <p:cNvPr id="23" name="Oval 22"/>
            <p:cNvSpPr/>
            <p:nvPr/>
          </p:nvSpPr>
          <p:spPr bwMode="auto">
            <a:xfrm>
              <a:off x="5415462" y="2857179"/>
              <a:ext cx="2194568" cy="2194568"/>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latin typeface="Segoe UI"/>
                <a:ea typeface="Segoe UI" pitchFamily="34" charset="0"/>
                <a:cs typeface="Segoe UI" pitchFamily="34" charset="0"/>
              </a:endParaRPr>
            </a:p>
          </p:txBody>
        </p:sp>
        <p:sp>
          <p:nvSpPr>
            <p:cNvPr id="24" name="TextBox 23"/>
            <p:cNvSpPr txBox="1"/>
            <p:nvPr/>
          </p:nvSpPr>
          <p:spPr>
            <a:xfrm>
              <a:off x="5415461" y="3078543"/>
              <a:ext cx="2194569" cy="1528972"/>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3199" b="1"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80%+</a:t>
              </a:r>
              <a:br>
                <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br>
              <a:r>
                <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of employees admit to using non-approved SaaS apps in their jobs</a:t>
              </a:r>
            </a:p>
          </p:txBody>
        </p:sp>
      </p:grpSp>
      <p:grpSp>
        <p:nvGrpSpPr>
          <p:cNvPr id="22" name="Group 21"/>
          <p:cNvGrpSpPr/>
          <p:nvPr/>
        </p:nvGrpSpPr>
        <p:grpSpPr>
          <a:xfrm>
            <a:off x="122237" y="409084"/>
            <a:ext cx="1030778" cy="1030778"/>
            <a:chOff x="264200" y="256684"/>
            <a:chExt cx="1030778" cy="1030778"/>
          </a:xfrm>
        </p:grpSpPr>
        <p:sp>
          <p:nvSpPr>
            <p:cNvPr id="25" name="Oval 24"/>
            <p:cNvSpPr/>
            <p:nvPr/>
          </p:nvSpPr>
          <p:spPr bwMode="auto">
            <a:xfrm>
              <a:off x="264200" y="256684"/>
              <a:ext cx="1030778" cy="1030778"/>
            </a:xfrm>
            <a:prstGeom prst="ellipse">
              <a:avLst/>
            </a:prstGeom>
            <a:solidFill>
              <a:srgbClr val="0078D7">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Freeform 8"/>
            <p:cNvSpPr>
              <a:spLocks noEditPoints="1"/>
            </p:cNvSpPr>
            <p:nvPr/>
          </p:nvSpPr>
          <p:spPr bwMode="black">
            <a:xfrm>
              <a:off x="462711" y="486947"/>
              <a:ext cx="629269" cy="571915"/>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Text" lastClr="000000"/>
                </a:solidFill>
                <a:effectLst/>
                <a:uLnTx/>
                <a:uFillTx/>
              </a:endParaRPr>
            </a:p>
          </p:txBody>
        </p:sp>
      </p:grpSp>
      <p:sp>
        <p:nvSpPr>
          <p:cNvPr id="33" name="Title 2"/>
          <p:cNvSpPr txBox="1">
            <a:spLocks/>
          </p:cNvSpPr>
          <p:nvPr/>
        </p:nvSpPr>
        <p:spPr>
          <a:xfrm>
            <a:off x="1422017" y="522808"/>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1632"/>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Security challenges are everywhere</a:t>
            </a: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36295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750" fill="hold"/>
                                        <p:tgtEl>
                                          <p:spTgt spid="29"/>
                                        </p:tgtEl>
                                        <p:attrNameLst>
                                          <p:attrName>ppt_w</p:attrName>
                                        </p:attrNameLst>
                                      </p:cBhvr>
                                      <p:tavLst>
                                        <p:tav tm="0">
                                          <p:val>
                                            <p:fltVal val="0"/>
                                          </p:val>
                                        </p:tav>
                                        <p:tav tm="100000">
                                          <p:val>
                                            <p:strVal val="#ppt_w"/>
                                          </p:val>
                                        </p:tav>
                                      </p:tavLst>
                                    </p:anim>
                                    <p:anim calcmode="lin" valueType="num">
                                      <p:cBhvr>
                                        <p:cTn id="14" dur="750" fill="hold"/>
                                        <p:tgtEl>
                                          <p:spTgt spid="29"/>
                                        </p:tgtEl>
                                        <p:attrNameLst>
                                          <p:attrName>ppt_h</p:attrName>
                                        </p:attrNameLst>
                                      </p:cBhvr>
                                      <p:tavLst>
                                        <p:tav tm="0">
                                          <p:val>
                                            <p:fltVal val="0"/>
                                          </p:val>
                                        </p:tav>
                                        <p:tav tm="100000">
                                          <p:val>
                                            <p:strVal val="#ppt_h"/>
                                          </p:val>
                                        </p:tav>
                                      </p:tavLst>
                                    </p:anim>
                                    <p:animEffect transition="in" filter="fade">
                                      <p:cBhvr>
                                        <p:cTn id="15" dur="750"/>
                                        <p:tgtEl>
                                          <p:spTgt spid="29"/>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750" fill="hold"/>
                                        <p:tgtEl>
                                          <p:spTgt spid="26"/>
                                        </p:tgtEl>
                                        <p:attrNameLst>
                                          <p:attrName>ppt_w</p:attrName>
                                        </p:attrNameLst>
                                      </p:cBhvr>
                                      <p:tavLst>
                                        <p:tav tm="0">
                                          <p:val>
                                            <p:fltVal val="0"/>
                                          </p:val>
                                        </p:tav>
                                        <p:tav tm="100000">
                                          <p:val>
                                            <p:strVal val="#ppt_w"/>
                                          </p:val>
                                        </p:tav>
                                      </p:tavLst>
                                    </p:anim>
                                    <p:anim calcmode="lin" valueType="num">
                                      <p:cBhvr>
                                        <p:cTn id="20" dur="750" fill="hold"/>
                                        <p:tgtEl>
                                          <p:spTgt spid="26"/>
                                        </p:tgtEl>
                                        <p:attrNameLst>
                                          <p:attrName>ppt_h</p:attrName>
                                        </p:attrNameLst>
                                      </p:cBhvr>
                                      <p:tavLst>
                                        <p:tav tm="0">
                                          <p:val>
                                            <p:fltVal val="0"/>
                                          </p:val>
                                        </p:tav>
                                        <p:tav tm="100000">
                                          <p:val>
                                            <p:strVal val="#ppt_h"/>
                                          </p:val>
                                        </p:tav>
                                      </p:tavLst>
                                    </p:anim>
                                    <p:animEffect transition="in" filter="fade">
                                      <p:cBhvr>
                                        <p:cTn id="21" dur="750"/>
                                        <p:tgtEl>
                                          <p:spTgt spid="26"/>
                                        </p:tgtEl>
                                      </p:cBhvr>
                                    </p:animEffect>
                                  </p:childTnLst>
                                </p:cTn>
                              </p:par>
                            </p:childTnLst>
                          </p:cTn>
                        </p:par>
                        <p:par>
                          <p:cTn id="22" fill="hold">
                            <p:stCondLst>
                              <p:cond delay="225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750" fill="hold"/>
                                        <p:tgtEl>
                                          <p:spTgt spid="4"/>
                                        </p:tgtEl>
                                        <p:attrNameLst>
                                          <p:attrName>ppt_w</p:attrName>
                                        </p:attrNameLst>
                                      </p:cBhvr>
                                      <p:tavLst>
                                        <p:tav tm="0">
                                          <p:val>
                                            <p:fltVal val="0"/>
                                          </p:val>
                                        </p:tav>
                                        <p:tav tm="100000">
                                          <p:val>
                                            <p:strVal val="#ppt_w"/>
                                          </p:val>
                                        </p:tav>
                                      </p:tavLst>
                                    </p:anim>
                                    <p:anim calcmode="lin" valueType="num">
                                      <p:cBhvr>
                                        <p:cTn id="26" dur="750" fill="hold"/>
                                        <p:tgtEl>
                                          <p:spTgt spid="4"/>
                                        </p:tgtEl>
                                        <p:attrNameLst>
                                          <p:attrName>ppt_h</p:attrName>
                                        </p:attrNameLst>
                                      </p:cBhvr>
                                      <p:tavLst>
                                        <p:tav tm="0">
                                          <p:val>
                                            <p:fltVal val="0"/>
                                          </p:val>
                                        </p:tav>
                                        <p:tav tm="100000">
                                          <p:val>
                                            <p:strVal val="#ppt_h"/>
                                          </p:val>
                                        </p:tav>
                                      </p:tavLst>
                                    </p:anim>
                                    <p:animEffect transition="in" filter="fade">
                                      <p:cBhvr>
                                        <p:cTn id="27" dur="750"/>
                                        <p:tgtEl>
                                          <p:spTgt spid="4"/>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750" fill="hold"/>
                                        <p:tgtEl>
                                          <p:spTgt spid="21"/>
                                        </p:tgtEl>
                                        <p:attrNameLst>
                                          <p:attrName>ppt_w</p:attrName>
                                        </p:attrNameLst>
                                      </p:cBhvr>
                                      <p:tavLst>
                                        <p:tav tm="0">
                                          <p:val>
                                            <p:fltVal val="0"/>
                                          </p:val>
                                        </p:tav>
                                        <p:tav tm="100000">
                                          <p:val>
                                            <p:strVal val="#ppt_w"/>
                                          </p:val>
                                        </p:tav>
                                      </p:tavLst>
                                    </p:anim>
                                    <p:anim calcmode="lin" valueType="num">
                                      <p:cBhvr>
                                        <p:cTn id="32" dur="750" fill="hold"/>
                                        <p:tgtEl>
                                          <p:spTgt spid="21"/>
                                        </p:tgtEl>
                                        <p:attrNameLst>
                                          <p:attrName>ppt_h</p:attrName>
                                        </p:attrNameLst>
                                      </p:cBhvr>
                                      <p:tavLst>
                                        <p:tav tm="0">
                                          <p:val>
                                            <p:fltVal val="0"/>
                                          </p:val>
                                        </p:tav>
                                        <p:tav tm="100000">
                                          <p:val>
                                            <p:strVal val="#ppt_h"/>
                                          </p:val>
                                        </p:tav>
                                      </p:tavLst>
                                    </p:anim>
                                    <p:animEffect transition="in" filter="fade">
                                      <p:cBhvr>
                                        <p:cTn id="3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6223"/>
          <a:stretch/>
        </p:blipFill>
        <p:spPr bwMode="auto">
          <a:xfrm>
            <a:off x="1766" y="-8329"/>
            <a:ext cx="12432065" cy="7019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Rectangle 49"/>
          <p:cNvSpPr/>
          <p:nvPr/>
        </p:nvSpPr>
        <p:spPr>
          <a:xfrm flipH="1">
            <a:off x="3523" y="-8329"/>
            <a:ext cx="12432952" cy="7019109"/>
          </a:xfrm>
          <a:prstGeom prst="rect">
            <a:avLst/>
          </a:prstGeom>
          <a:gradFill flip="none" rotWithShape="1">
            <a:gsLst>
              <a:gs pos="67000">
                <a:schemeClr val="bg1">
                  <a:lumMod val="40000"/>
                  <a:lumOff val="60000"/>
                </a:schemeClr>
              </a:gs>
              <a:gs pos="85000">
                <a:srgbClr val="000000">
                  <a:tint val="23500"/>
                  <a:satMod val="160000"/>
                  <a:alpha val="0"/>
                </a:srgbClr>
              </a:gs>
            </a:gsLst>
            <a:lin ang="10800000" scaled="1"/>
            <a:tileRect/>
          </a:gradFill>
          <a:ln w="25400" cap="flat" cmpd="sng" algn="ctr">
            <a:noFill/>
            <a:prstDash val="solid"/>
          </a:ln>
          <a:effectLst/>
        </p:spPr>
        <p:txBody>
          <a:bodyPr rot="0" spcFirstLastPara="0" vertOverflow="overflow" horzOverflow="overflow" vert="horz" wrap="square" lIns="93234" tIns="93234" rIns="93234" bIns="93234" numCol="1" spcCol="0" rtlCol="0" fromWordArt="0" anchor="b" anchorCtr="0" forceAA="0" compatLnSpc="1">
            <a:prstTxWarp prst="textNoShape">
              <a:avLst/>
            </a:prstTxWarp>
            <a:noAutofit/>
          </a:bodyPr>
          <a:lstStyle/>
          <a:p>
            <a:pPr marL="0" marR="0" lvl="0" indent="0" algn="r" defTabSz="932239"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a:ln>
                <a:noFill/>
              </a:ln>
              <a:solidFill>
                <a:srgbClr val="FFFFFF"/>
              </a:solidFill>
              <a:effectLst/>
              <a:uLnTx/>
              <a:uFillTx/>
              <a:latin typeface="Segoe UI"/>
            </a:endParaRPr>
          </a:p>
        </p:txBody>
      </p:sp>
      <p:grpSp>
        <p:nvGrpSpPr>
          <p:cNvPr id="2" name="Group 1"/>
          <p:cNvGrpSpPr/>
          <p:nvPr/>
        </p:nvGrpSpPr>
        <p:grpSpPr>
          <a:xfrm>
            <a:off x="274637" y="2433101"/>
            <a:ext cx="11734800" cy="4296172"/>
            <a:chOff x="1197885" y="1839884"/>
            <a:chExt cx="8602610" cy="4601027"/>
          </a:xfrm>
        </p:grpSpPr>
        <p:sp>
          <p:nvSpPr>
            <p:cNvPr id="67" name="Freeform 66"/>
            <p:cNvSpPr/>
            <p:nvPr/>
          </p:nvSpPr>
          <p:spPr bwMode="auto">
            <a:xfrm>
              <a:off x="1279765" y="5164133"/>
              <a:ext cx="2625691" cy="885775"/>
            </a:xfrm>
            <a:custGeom>
              <a:avLst/>
              <a:gdLst>
                <a:gd name="connsiteX0" fmla="*/ 3259137 w 3259137"/>
                <a:gd name="connsiteY0" fmla="*/ 0 h 1118897"/>
                <a:gd name="connsiteX1" fmla="*/ 3259137 w 3259137"/>
                <a:gd name="connsiteY1" fmla="*/ 1118897 h 1118897"/>
                <a:gd name="connsiteX2" fmla="*/ 0 w 3259137"/>
                <a:gd name="connsiteY2" fmla="*/ 1118897 h 1118897"/>
                <a:gd name="connsiteX3" fmla="*/ 38100 w 3259137"/>
                <a:gd name="connsiteY3" fmla="*/ 394997 h 1118897"/>
                <a:gd name="connsiteX4" fmla="*/ 2882559 w 3259137"/>
                <a:gd name="connsiteY4" fmla="*/ 65636 h 1118897"/>
                <a:gd name="connsiteX0" fmla="*/ 3287485 w 3287485"/>
                <a:gd name="connsiteY0" fmla="*/ 0 h 1118897"/>
                <a:gd name="connsiteX1" fmla="*/ 3287485 w 3287485"/>
                <a:gd name="connsiteY1" fmla="*/ 1118897 h 1118897"/>
                <a:gd name="connsiteX2" fmla="*/ 28348 w 3287485"/>
                <a:gd name="connsiteY2" fmla="*/ 1118897 h 1118897"/>
                <a:gd name="connsiteX3" fmla="*/ 2022 w 3287485"/>
                <a:gd name="connsiteY3" fmla="*/ 394996 h 1118897"/>
                <a:gd name="connsiteX4" fmla="*/ 2910907 w 3287485"/>
                <a:gd name="connsiteY4" fmla="*/ 65636 h 1118897"/>
                <a:gd name="connsiteX5" fmla="*/ 3287485 w 3287485"/>
                <a:gd name="connsiteY5" fmla="*/ 0 h 1118897"/>
                <a:gd name="connsiteX0" fmla="*/ 3259137 w 3259137"/>
                <a:gd name="connsiteY0" fmla="*/ 0 h 1118897"/>
                <a:gd name="connsiteX1" fmla="*/ 3259137 w 3259137"/>
                <a:gd name="connsiteY1" fmla="*/ 1118897 h 1118897"/>
                <a:gd name="connsiteX2" fmla="*/ 0 w 3259137"/>
                <a:gd name="connsiteY2" fmla="*/ 1118897 h 1118897"/>
                <a:gd name="connsiteX3" fmla="*/ 12328 w 3259137"/>
                <a:gd name="connsiteY3" fmla="*/ 394996 h 1118897"/>
                <a:gd name="connsiteX4" fmla="*/ 2882559 w 3259137"/>
                <a:gd name="connsiteY4" fmla="*/ 65636 h 1118897"/>
                <a:gd name="connsiteX5" fmla="*/ 3259137 w 3259137"/>
                <a:gd name="connsiteY5" fmla="*/ 0 h 1118897"/>
                <a:gd name="connsiteX0" fmla="*/ 3295750 w 3295750"/>
                <a:gd name="connsiteY0" fmla="*/ 0 h 1118897"/>
                <a:gd name="connsiteX1" fmla="*/ 3295750 w 3295750"/>
                <a:gd name="connsiteY1" fmla="*/ 1118897 h 1118897"/>
                <a:gd name="connsiteX2" fmla="*/ 36613 w 3295750"/>
                <a:gd name="connsiteY2" fmla="*/ 1118897 h 1118897"/>
                <a:gd name="connsiteX3" fmla="*/ 1769 w 3295750"/>
                <a:gd name="connsiteY3" fmla="*/ 411982 h 1118897"/>
                <a:gd name="connsiteX4" fmla="*/ 2919172 w 3295750"/>
                <a:gd name="connsiteY4" fmla="*/ 65636 h 1118897"/>
                <a:gd name="connsiteX5" fmla="*/ 3295750 w 3295750"/>
                <a:gd name="connsiteY5" fmla="*/ 0 h 1118897"/>
                <a:gd name="connsiteX0" fmla="*/ 3280562 w 3280562"/>
                <a:gd name="connsiteY0" fmla="*/ 0 h 1118897"/>
                <a:gd name="connsiteX1" fmla="*/ 3280562 w 3280562"/>
                <a:gd name="connsiteY1" fmla="*/ 1118897 h 1118897"/>
                <a:gd name="connsiteX2" fmla="*/ 21425 w 3280562"/>
                <a:gd name="connsiteY2" fmla="*/ 1118897 h 1118897"/>
                <a:gd name="connsiteX3" fmla="*/ 2305 w 3280562"/>
                <a:gd name="connsiteY3" fmla="*/ 411982 h 1118897"/>
                <a:gd name="connsiteX4" fmla="*/ 2903984 w 3280562"/>
                <a:gd name="connsiteY4" fmla="*/ 65636 h 1118897"/>
                <a:gd name="connsiteX5" fmla="*/ 3280562 w 3280562"/>
                <a:gd name="connsiteY5" fmla="*/ 0 h 1118897"/>
                <a:gd name="connsiteX0" fmla="*/ 3259137 w 3259137"/>
                <a:gd name="connsiteY0" fmla="*/ 0 h 1118897"/>
                <a:gd name="connsiteX1" fmla="*/ 3259137 w 3259137"/>
                <a:gd name="connsiteY1" fmla="*/ 1118897 h 1118897"/>
                <a:gd name="connsiteX2" fmla="*/ 0 w 3259137"/>
                <a:gd name="connsiteY2" fmla="*/ 1118897 h 1118897"/>
                <a:gd name="connsiteX3" fmla="*/ 12328 w 3259137"/>
                <a:gd name="connsiteY3" fmla="*/ 394996 h 1118897"/>
                <a:gd name="connsiteX4" fmla="*/ 2882559 w 3259137"/>
                <a:gd name="connsiteY4" fmla="*/ 65636 h 1118897"/>
                <a:gd name="connsiteX5" fmla="*/ 3259137 w 3259137"/>
                <a:gd name="connsiteY5" fmla="*/ 0 h 11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9137" h="1118897">
                  <a:moveTo>
                    <a:pt x="3259137" y="0"/>
                  </a:moveTo>
                  <a:lnTo>
                    <a:pt x="3259137" y="1118897"/>
                  </a:lnTo>
                  <a:lnTo>
                    <a:pt x="0" y="1118897"/>
                  </a:lnTo>
                  <a:cubicBezTo>
                    <a:pt x="12700" y="877597"/>
                    <a:pt x="-372" y="636296"/>
                    <a:pt x="12328" y="394996"/>
                  </a:cubicBezTo>
                  <a:cubicBezTo>
                    <a:pt x="1014041" y="322765"/>
                    <a:pt x="1990477" y="213105"/>
                    <a:pt x="2882559" y="65636"/>
                  </a:cubicBezTo>
                  <a:lnTo>
                    <a:pt x="3259137" y="0"/>
                  </a:lnTo>
                  <a:close/>
                </a:path>
              </a:pathLst>
            </a:custGeom>
            <a:solidFill>
              <a:srgbClr val="0078D7">
                <a:alpha val="90000"/>
              </a:srgbClr>
            </a:solidFill>
            <a:ln w="47625"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marL="0" marR="0" lvl="0" indent="0" algn="ctr" defTabSz="913401"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68" name="Freeform 67"/>
            <p:cNvSpPr/>
            <p:nvPr/>
          </p:nvSpPr>
          <p:spPr bwMode="auto">
            <a:xfrm>
              <a:off x="3905456" y="3942017"/>
              <a:ext cx="3832052" cy="2107763"/>
            </a:xfrm>
            <a:custGeom>
              <a:avLst/>
              <a:gdLst>
                <a:gd name="connsiteX0" fmla="*/ 205808 w 7269526"/>
                <a:gd name="connsiteY0" fmla="*/ 1858857 h 2658567"/>
                <a:gd name="connsiteX1" fmla="*/ 65684 w 7269526"/>
                <a:gd name="connsiteY1" fmla="*/ 1873470 h 2658567"/>
                <a:gd name="connsiteX2" fmla="*/ 0 w 7269526"/>
                <a:gd name="connsiteY2" fmla="*/ 1878890 h 2658567"/>
                <a:gd name="connsiteX3" fmla="*/ 892424 w 7269526"/>
                <a:gd name="connsiteY3" fmla="*/ 1784818 h 2658567"/>
                <a:gd name="connsiteX4" fmla="*/ 787430 w 7269526"/>
                <a:gd name="connsiteY4" fmla="*/ 1798201 h 2658567"/>
                <a:gd name="connsiteX5" fmla="*/ 669494 w 7269526"/>
                <a:gd name="connsiteY5" fmla="*/ 1810500 h 2658567"/>
                <a:gd name="connsiteX6" fmla="*/ 1537088 w 7269526"/>
                <a:gd name="connsiteY6" fmla="*/ 1701446 h 2658567"/>
                <a:gd name="connsiteX7" fmla="*/ 1488620 w 7269526"/>
                <a:gd name="connsiteY7" fmla="*/ 1708825 h 2658567"/>
                <a:gd name="connsiteX8" fmla="*/ 1353448 w 7269526"/>
                <a:gd name="connsiteY8" fmla="*/ 1726054 h 2658567"/>
                <a:gd name="connsiteX9" fmla="*/ 7269526 w 7269526"/>
                <a:gd name="connsiteY9" fmla="*/ 0 h 2658567"/>
                <a:gd name="connsiteX10" fmla="*/ 7269526 w 7269526"/>
                <a:gd name="connsiteY10" fmla="*/ 2658567 h 2658567"/>
                <a:gd name="connsiteX11" fmla="*/ 2545126 w 7269526"/>
                <a:gd name="connsiteY11" fmla="*/ 2658567 h 2658567"/>
                <a:gd name="connsiteX12" fmla="*/ 2545126 w 7269526"/>
                <a:gd name="connsiteY12" fmla="*/ 1539670 h 2658567"/>
                <a:gd name="connsiteX13" fmla="*/ 2168548 w 7269526"/>
                <a:gd name="connsiteY13" fmla="*/ 1605306 h 2658567"/>
                <a:gd name="connsiteX14" fmla="*/ 2156069 w 7269526"/>
                <a:gd name="connsiteY14" fmla="*/ 1607206 h 2658567"/>
                <a:gd name="connsiteX15" fmla="*/ 2664116 w 7269526"/>
                <a:gd name="connsiteY15" fmla="*/ 1518365 h 2658567"/>
                <a:gd name="connsiteX16" fmla="*/ 7065410 w 7269526"/>
                <a:gd name="connsiteY16" fmla="*/ 110480 h 2658567"/>
                <a:gd name="connsiteX0" fmla="*/ 0 w 7269526"/>
                <a:gd name="connsiteY0" fmla="*/ 1878890 h 2658567"/>
                <a:gd name="connsiteX1" fmla="*/ 65684 w 7269526"/>
                <a:gd name="connsiteY1" fmla="*/ 1873470 h 2658567"/>
                <a:gd name="connsiteX2" fmla="*/ 0 w 7269526"/>
                <a:gd name="connsiteY2" fmla="*/ 1878890 h 2658567"/>
                <a:gd name="connsiteX3" fmla="*/ 892424 w 7269526"/>
                <a:gd name="connsiteY3" fmla="*/ 1784818 h 2658567"/>
                <a:gd name="connsiteX4" fmla="*/ 787430 w 7269526"/>
                <a:gd name="connsiteY4" fmla="*/ 1798201 h 2658567"/>
                <a:gd name="connsiteX5" fmla="*/ 669494 w 7269526"/>
                <a:gd name="connsiteY5" fmla="*/ 1810500 h 2658567"/>
                <a:gd name="connsiteX6" fmla="*/ 892424 w 7269526"/>
                <a:gd name="connsiteY6" fmla="*/ 1784818 h 2658567"/>
                <a:gd name="connsiteX7" fmla="*/ 1537088 w 7269526"/>
                <a:gd name="connsiteY7" fmla="*/ 1701446 h 2658567"/>
                <a:gd name="connsiteX8" fmla="*/ 1488620 w 7269526"/>
                <a:gd name="connsiteY8" fmla="*/ 1708825 h 2658567"/>
                <a:gd name="connsiteX9" fmla="*/ 1353448 w 7269526"/>
                <a:gd name="connsiteY9" fmla="*/ 1726054 h 2658567"/>
                <a:gd name="connsiteX10" fmla="*/ 1537088 w 7269526"/>
                <a:gd name="connsiteY10" fmla="*/ 1701446 h 2658567"/>
                <a:gd name="connsiteX11" fmla="*/ 7269526 w 7269526"/>
                <a:gd name="connsiteY11" fmla="*/ 0 h 2658567"/>
                <a:gd name="connsiteX12" fmla="*/ 7269526 w 7269526"/>
                <a:gd name="connsiteY12" fmla="*/ 2658567 h 2658567"/>
                <a:gd name="connsiteX13" fmla="*/ 2545126 w 7269526"/>
                <a:gd name="connsiteY13" fmla="*/ 2658567 h 2658567"/>
                <a:gd name="connsiteX14" fmla="*/ 2545126 w 7269526"/>
                <a:gd name="connsiteY14" fmla="*/ 1539670 h 2658567"/>
                <a:gd name="connsiteX15" fmla="*/ 2168548 w 7269526"/>
                <a:gd name="connsiteY15" fmla="*/ 1605306 h 2658567"/>
                <a:gd name="connsiteX16" fmla="*/ 2156069 w 7269526"/>
                <a:gd name="connsiteY16" fmla="*/ 1607206 h 2658567"/>
                <a:gd name="connsiteX17" fmla="*/ 2664116 w 7269526"/>
                <a:gd name="connsiteY17" fmla="*/ 1518365 h 2658567"/>
                <a:gd name="connsiteX18" fmla="*/ 7065410 w 7269526"/>
                <a:gd name="connsiteY18" fmla="*/ 110480 h 2658567"/>
                <a:gd name="connsiteX19" fmla="*/ 7269526 w 7269526"/>
                <a:gd name="connsiteY19" fmla="*/ 0 h 2658567"/>
                <a:gd name="connsiteX0" fmla="*/ 222930 w 6600032"/>
                <a:gd name="connsiteY0" fmla="*/ 1784818 h 2658567"/>
                <a:gd name="connsiteX1" fmla="*/ 117936 w 6600032"/>
                <a:gd name="connsiteY1" fmla="*/ 1798201 h 2658567"/>
                <a:gd name="connsiteX2" fmla="*/ 0 w 6600032"/>
                <a:gd name="connsiteY2" fmla="*/ 1810500 h 2658567"/>
                <a:gd name="connsiteX3" fmla="*/ 222930 w 6600032"/>
                <a:gd name="connsiteY3" fmla="*/ 1784818 h 2658567"/>
                <a:gd name="connsiteX4" fmla="*/ 867594 w 6600032"/>
                <a:gd name="connsiteY4" fmla="*/ 1701446 h 2658567"/>
                <a:gd name="connsiteX5" fmla="*/ 819126 w 6600032"/>
                <a:gd name="connsiteY5" fmla="*/ 1708825 h 2658567"/>
                <a:gd name="connsiteX6" fmla="*/ 683954 w 6600032"/>
                <a:gd name="connsiteY6" fmla="*/ 1726054 h 2658567"/>
                <a:gd name="connsiteX7" fmla="*/ 867594 w 6600032"/>
                <a:gd name="connsiteY7" fmla="*/ 1701446 h 2658567"/>
                <a:gd name="connsiteX8" fmla="*/ 6600032 w 6600032"/>
                <a:gd name="connsiteY8" fmla="*/ 0 h 2658567"/>
                <a:gd name="connsiteX9" fmla="*/ 6600032 w 6600032"/>
                <a:gd name="connsiteY9" fmla="*/ 2658567 h 2658567"/>
                <a:gd name="connsiteX10" fmla="*/ 1875632 w 6600032"/>
                <a:gd name="connsiteY10" fmla="*/ 2658567 h 2658567"/>
                <a:gd name="connsiteX11" fmla="*/ 1875632 w 6600032"/>
                <a:gd name="connsiteY11" fmla="*/ 1539670 h 2658567"/>
                <a:gd name="connsiteX12" fmla="*/ 1499054 w 6600032"/>
                <a:gd name="connsiteY12" fmla="*/ 1605306 h 2658567"/>
                <a:gd name="connsiteX13" fmla="*/ 1486575 w 6600032"/>
                <a:gd name="connsiteY13" fmla="*/ 1607206 h 2658567"/>
                <a:gd name="connsiteX14" fmla="*/ 1994622 w 6600032"/>
                <a:gd name="connsiteY14" fmla="*/ 1518365 h 2658567"/>
                <a:gd name="connsiteX15" fmla="*/ 6395916 w 6600032"/>
                <a:gd name="connsiteY15" fmla="*/ 110480 h 2658567"/>
                <a:gd name="connsiteX16" fmla="*/ 6600032 w 6600032"/>
                <a:gd name="connsiteY16"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867594 w 6600032"/>
                <a:gd name="connsiteY3" fmla="*/ 1701446 h 2658567"/>
                <a:gd name="connsiteX4" fmla="*/ 819126 w 6600032"/>
                <a:gd name="connsiteY4" fmla="*/ 1708825 h 2658567"/>
                <a:gd name="connsiteX5" fmla="*/ 683954 w 6600032"/>
                <a:gd name="connsiteY5" fmla="*/ 1726054 h 2658567"/>
                <a:gd name="connsiteX6" fmla="*/ 867594 w 6600032"/>
                <a:gd name="connsiteY6" fmla="*/ 1701446 h 2658567"/>
                <a:gd name="connsiteX7" fmla="*/ 6600032 w 6600032"/>
                <a:gd name="connsiteY7" fmla="*/ 0 h 2658567"/>
                <a:gd name="connsiteX8" fmla="*/ 6600032 w 6600032"/>
                <a:gd name="connsiteY8" fmla="*/ 2658567 h 2658567"/>
                <a:gd name="connsiteX9" fmla="*/ 1875632 w 6600032"/>
                <a:gd name="connsiteY9" fmla="*/ 2658567 h 2658567"/>
                <a:gd name="connsiteX10" fmla="*/ 1875632 w 6600032"/>
                <a:gd name="connsiteY10" fmla="*/ 1539670 h 2658567"/>
                <a:gd name="connsiteX11" fmla="*/ 1499054 w 6600032"/>
                <a:gd name="connsiteY11" fmla="*/ 1605306 h 2658567"/>
                <a:gd name="connsiteX12" fmla="*/ 1486575 w 6600032"/>
                <a:gd name="connsiteY12" fmla="*/ 1607206 h 2658567"/>
                <a:gd name="connsiteX13" fmla="*/ 1994622 w 6600032"/>
                <a:gd name="connsiteY13" fmla="*/ 1518365 h 2658567"/>
                <a:gd name="connsiteX14" fmla="*/ 6395916 w 6600032"/>
                <a:gd name="connsiteY14" fmla="*/ 110480 h 2658567"/>
                <a:gd name="connsiteX15" fmla="*/ 6600032 w 6600032"/>
                <a:gd name="connsiteY15"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867594 w 6600032"/>
                <a:gd name="connsiteY3" fmla="*/ 1701446 h 2658567"/>
                <a:gd name="connsiteX4" fmla="*/ 819126 w 6600032"/>
                <a:gd name="connsiteY4" fmla="*/ 1708825 h 2658567"/>
                <a:gd name="connsiteX5" fmla="*/ 867594 w 6600032"/>
                <a:gd name="connsiteY5" fmla="*/ 1701446 h 2658567"/>
                <a:gd name="connsiteX6" fmla="*/ 6600032 w 6600032"/>
                <a:gd name="connsiteY6" fmla="*/ 0 h 2658567"/>
                <a:gd name="connsiteX7" fmla="*/ 6600032 w 6600032"/>
                <a:gd name="connsiteY7" fmla="*/ 2658567 h 2658567"/>
                <a:gd name="connsiteX8" fmla="*/ 1875632 w 6600032"/>
                <a:gd name="connsiteY8" fmla="*/ 2658567 h 2658567"/>
                <a:gd name="connsiteX9" fmla="*/ 1875632 w 6600032"/>
                <a:gd name="connsiteY9" fmla="*/ 1539670 h 2658567"/>
                <a:gd name="connsiteX10" fmla="*/ 1499054 w 6600032"/>
                <a:gd name="connsiteY10" fmla="*/ 1605306 h 2658567"/>
                <a:gd name="connsiteX11" fmla="*/ 1486575 w 6600032"/>
                <a:gd name="connsiteY11" fmla="*/ 1607206 h 2658567"/>
                <a:gd name="connsiteX12" fmla="*/ 1994622 w 6600032"/>
                <a:gd name="connsiteY12" fmla="*/ 1518365 h 2658567"/>
                <a:gd name="connsiteX13" fmla="*/ 6395916 w 6600032"/>
                <a:gd name="connsiteY13" fmla="*/ 110480 h 2658567"/>
                <a:gd name="connsiteX14" fmla="*/ 6600032 w 6600032"/>
                <a:gd name="connsiteY14"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6600032 w 6600032"/>
                <a:gd name="connsiteY3" fmla="*/ 0 h 2658567"/>
                <a:gd name="connsiteX4" fmla="*/ 6600032 w 6600032"/>
                <a:gd name="connsiteY4" fmla="*/ 2658567 h 2658567"/>
                <a:gd name="connsiteX5" fmla="*/ 1875632 w 6600032"/>
                <a:gd name="connsiteY5" fmla="*/ 2658567 h 2658567"/>
                <a:gd name="connsiteX6" fmla="*/ 1875632 w 6600032"/>
                <a:gd name="connsiteY6" fmla="*/ 1539670 h 2658567"/>
                <a:gd name="connsiteX7" fmla="*/ 1499054 w 6600032"/>
                <a:gd name="connsiteY7" fmla="*/ 1605306 h 2658567"/>
                <a:gd name="connsiteX8" fmla="*/ 1486575 w 6600032"/>
                <a:gd name="connsiteY8" fmla="*/ 1607206 h 2658567"/>
                <a:gd name="connsiteX9" fmla="*/ 1994622 w 6600032"/>
                <a:gd name="connsiteY9" fmla="*/ 1518365 h 2658567"/>
                <a:gd name="connsiteX10" fmla="*/ 6395916 w 6600032"/>
                <a:gd name="connsiteY10" fmla="*/ 110480 h 2658567"/>
                <a:gd name="connsiteX11" fmla="*/ 6600032 w 6600032"/>
                <a:gd name="connsiteY11"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6600032 w 6600032"/>
                <a:gd name="connsiteY3" fmla="*/ 0 h 2658567"/>
                <a:gd name="connsiteX4" fmla="*/ 6600032 w 6600032"/>
                <a:gd name="connsiteY4" fmla="*/ 2658567 h 2658567"/>
                <a:gd name="connsiteX5" fmla="*/ 1875632 w 6600032"/>
                <a:gd name="connsiteY5" fmla="*/ 2658567 h 2658567"/>
                <a:gd name="connsiteX6" fmla="*/ 1875632 w 6600032"/>
                <a:gd name="connsiteY6" fmla="*/ 1539670 h 2658567"/>
                <a:gd name="connsiteX7" fmla="*/ 1499054 w 6600032"/>
                <a:gd name="connsiteY7" fmla="*/ 1605306 h 2658567"/>
                <a:gd name="connsiteX8" fmla="*/ 1994622 w 6600032"/>
                <a:gd name="connsiteY8" fmla="*/ 1518365 h 2658567"/>
                <a:gd name="connsiteX9" fmla="*/ 6395916 w 6600032"/>
                <a:gd name="connsiteY9" fmla="*/ 110480 h 2658567"/>
                <a:gd name="connsiteX10" fmla="*/ 6600032 w 6600032"/>
                <a:gd name="connsiteY10" fmla="*/ 0 h 2658567"/>
                <a:gd name="connsiteX0" fmla="*/ 5100978 w 5100978"/>
                <a:gd name="connsiteY0" fmla="*/ 0 h 2658567"/>
                <a:gd name="connsiteX1" fmla="*/ 5100978 w 5100978"/>
                <a:gd name="connsiteY1" fmla="*/ 2658567 h 2658567"/>
                <a:gd name="connsiteX2" fmla="*/ 376578 w 5100978"/>
                <a:gd name="connsiteY2" fmla="*/ 2658567 h 2658567"/>
                <a:gd name="connsiteX3" fmla="*/ 376578 w 5100978"/>
                <a:gd name="connsiteY3" fmla="*/ 1539670 h 2658567"/>
                <a:gd name="connsiteX4" fmla="*/ 0 w 5100978"/>
                <a:gd name="connsiteY4" fmla="*/ 1605306 h 2658567"/>
                <a:gd name="connsiteX5" fmla="*/ 495568 w 5100978"/>
                <a:gd name="connsiteY5" fmla="*/ 1518365 h 2658567"/>
                <a:gd name="connsiteX6" fmla="*/ 4896862 w 5100978"/>
                <a:gd name="connsiteY6" fmla="*/ 110480 h 2658567"/>
                <a:gd name="connsiteX7" fmla="*/ 5100978 w 5100978"/>
                <a:gd name="connsiteY7" fmla="*/ 0 h 2658567"/>
                <a:gd name="connsiteX0" fmla="*/ 4724400 w 4724400"/>
                <a:gd name="connsiteY0" fmla="*/ 0 h 2658567"/>
                <a:gd name="connsiteX1" fmla="*/ 4724400 w 4724400"/>
                <a:gd name="connsiteY1" fmla="*/ 2658567 h 2658567"/>
                <a:gd name="connsiteX2" fmla="*/ 0 w 4724400"/>
                <a:gd name="connsiteY2" fmla="*/ 2658567 h 2658567"/>
                <a:gd name="connsiteX3" fmla="*/ 0 w 4724400"/>
                <a:gd name="connsiteY3" fmla="*/ 1539670 h 2658567"/>
                <a:gd name="connsiteX4" fmla="*/ 118990 w 4724400"/>
                <a:gd name="connsiteY4" fmla="*/ 1518365 h 2658567"/>
                <a:gd name="connsiteX5" fmla="*/ 4520284 w 4724400"/>
                <a:gd name="connsiteY5" fmla="*/ 110480 h 2658567"/>
                <a:gd name="connsiteX6" fmla="*/ 4724400 w 4724400"/>
                <a:gd name="connsiteY6" fmla="*/ 0 h 26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400" h="2658567">
                  <a:moveTo>
                    <a:pt x="4724400" y="0"/>
                  </a:moveTo>
                  <a:lnTo>
                    <a:pt x="4724400" y="2658567"/>
                  </a:lnTo>
                  <a:lnTo>
                    <a:pt x="0" y="2658567"/>
                  </a:lnTo>
                  <a:lnTo>
                    <a:pt x="0" y="1539670"/>
                  </a:lnTo>
                  <a:lnTo>
                    <a:pt x="118990" y="1518365"/>
                  </a:lnTo>
                  <a:cubicBezTo>
                    <a:pt x="1840566" y="1198414"/>
                    <a:pt x="3327134" y="730093"/>
                    <a:pt x="4520284" y="110480"/>
                  </a:cubicBezTo>
                  <a:lnTo>
                    <a:pt x="4724400" y="0"/>
                  </a:lnTo>
                  <a:close/>
                </a:path>
              </a:pathLst>
            </a:custGeom>
            <a:solidFill>
              <a:srgbClr val="0078D7">
                <a:alpha val="90000"/>
              </a:srgbClr>
            </a:solidFill>
            <a:ln w="47625"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marL="0" marR="0" lvl="0" indent="0" algn="ctr" defTabSz="913401"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0" name="Freeform 69"/>
            <p:cNvSpPr/>
            <p:nvPr/>
          </p:nvSpPr>
          <p:spPr bwMode="auto">
            <a:xfrm>
              <a:off x="7739446" y="1990009"/>
              <a:ext cx="2038252" cy="4059771"/>
            </a:xfrm>
            <a:custGeom>
              <a:avLst/>
              <a:gdLst>
                <a:gd name="connsiteX0" fmla="*/ 6621463 w 6621463"/>
                <a:gd name="connsiteY0" fmla="*/ 0 h 5130800"/>
                <a:gd name="connsiteX1" fmla="*/ 6608763 w 6621463"/>
                <a:gd name="connsiteY1" fmla="*/ 5130800 h 5130800"/>
                <a:gd name="connsiteX2" fmla="*/ 4051300 w 6621463"/>
                <a:gd name="connsiteY2" fmla="*/ 5130800 h 5130800"/>
                <a:gd name="connsiteX3" fmla="*/ 4051300 w 6621463"/>
                <a:gd name="connsiteY3" fmla="*/ 2472234 h 5130800"/>
                <a:gd name="connsiteX4" fmla="*/ 3847184 w 6621463"/>
                <a:gd name="connsiteY4" fmla="*/ 2582714 h 5130800"/>
                <a:gd name="connsiteX5" fmla="*/ 80351 w 6621463"/>
                <a:gd name="connsiteY5" fmla="*/ 3863657 h 5130800"/>
                <a:gd name="connsiteX6" fmla="*/ 0 w 6621463"/>
                <a:gd name="connsiteY6" fmla="*/ 3879734 h 5130800"/>
                <a:gd name="connsiteX7" fmla="*/ 0 w 6621463"/>
                <a:gd name="connsiteY7" fmla="*/ 3877028 h 5130800"/>
                <a:gd name="connsiteX8" fmla="*/ 230867 w 6621463"/>
                <a:gd name="connsiteY8" fmla="*/ 3827934 h 5130800"/>
                <a:gd name="connsiteX9" fmla="*/ 6621463 w 6621463"/>
                <a:gd name="connsiteY9" fmla="*/ 0 h 5130800"/>
                <a:gd name="connsiteX0" fmla="*/ 6621463 w 6621463"/>
                <a:gd name="connsiteY0" fmla="*/ 0 h 5130800"/>
                <a:gd name="connsiteX1" fmla="*/ 6608763 w 6621463"/>
                <a:gd name="connsiteY1" fmla="*/ 5130800 h 5130800"/>
                <a:gd name="connsiteX2" fmla="*/ 4051300 w 6621463"/>
                <a:gd name="connsiteY2" fmla="*/ 5130800 h 5130800"/>
                <a:gd name="connsiteX3" fmla="*/ 4051300 w 6621463"/>
                <a:gd name="connsiteY3" fmla="*/ 2472234 h 5130800"/>
                <a:gd name="connsiteX4" fmla="*/ 3847184 w 6621463"/>
                <a:gd name="connsiteY4" fmla="*/ 2582714 h 5130800"/>
                <a:gd name="connsiteX5" fmla="*/ 80351 w 6621463"/>
                <a:gd name="connsiteY5" fmla="*/ 3863657 h 5130800"/>
                <a:gd name="connsiteX6" fmla="*/ 0 w 6621463"/>
                <a:gd name="connsiteY6" fmla="*/ 3879734 h 5130800"/>
                <a:gd name="connsiteX7" fmla="*/ 230867 w 6621463"/>
                <a:gd name="connsiteY7" fmla="*/ 3827934 h 5130800"/>
                <a:gd name="connsiteX8" fmla="*/ 6621463 w 6621463"/>
                <a:gd name="connsiteY8" fmla="*/ 0 h 5130800"/>
                <a:gd name="connsiteX0" fmla="*/ 6621463 w 6621463"/>
                <a:gd name="connsiteY0" fmla="*/ 0 h 5130800"/>
                <a:gd name="connsiteX1" fmla="*/ 6608763 w 6621463"/>
                <a:gd name="connsiteY1" fmla="*/ 5130800 h 5130800"/>
                <a:gd name="connsiteX2" fmla="*/ 4051300 w 6621463"/>
                <a:gd name="connsiteY2" fmla="*/ 5130800 h 5130800"/>
                <a:gd name="connsiteX3" fmla="*/ 4051300 w 6621463"/>
                <a:gd name="connsiteY3" fmla="*/ 2472234 h 5130800"/>
                <a:gd name="connsiteX4" fmla="*/ 3847184 w 6621463"/>
                <a:gd name="connsiteY4" fmla="*/ 2582714 h 5130800"/>
                <a:gd name="connsiteX5" fmla="*/ 80351 w 6621463"/>
                <a:gd name="connsiteY5" fmla="*/ 3863657 h 5130800"/>
                <a:gd name="connsiteX6" fmla="*/ 0 w 6621463"/>
                <a:gd name="connsiteY6" fmla="*/ 3879734 h 5130800"/>
                <a:gd name="connsiteX7" fmla="*/ 6621463 w 6621463"/>
                <a:gd name="connsiteY7" fmla="*/ 0 h 5130800"/>
                <a:gd name="connsiteX0" fmla="*/ 6541112 w 6541112"/>
                <a:gd name="connsiteY0" fmla="*/ 0 h 5130800"/>
                <a:gd name="connsiteX1" fmla="*/ 6528412 w 6541112"/>
                <a:gd name="connsiteY1" fmla="*/ 5130800 h 5130800"/>
                <a:gd name="connsiteX2" fmla="*/ 3970949 w 6541112"/>
                <a:gd name="connsiteY2" fmla="*/ 5130800 h 5130800"/>
                <a:gd name="connsiteX3" fmla="*/ 3970949 w 6541112"/>
                <a:gd name="connsiteY3" fmla="*/ 2472234 h 5130800"/>
                <a:gd name="connsiteX4" fmla="*/ 3766833 w 6541112"/>
                <a:gd name="connsiteY4" fmla="*/ 2582714 h 5130800"/>
                <a:gd name="connsiteX5" fmla="*/ 0 w 6541112"/>
                <a:gd name="connsiteY5" fmla="*/ 3863657 h 5130800"/>
                <a:gd name="connsiteX6" fmla="*/ 6541112 w 6541112"/>
                <a:gd name="connsiteY6" fmla="*/ 0 h 5130800"/>
                <a:gd name="connsiteX0" fmla="*/ 2774279 w 2774279"/>
                <a:gd name="connsiteY0" fmla="*/ 46785 h 5177585"/>
                <a:gd name="connsiteX1" fmla="*/ 2761579 w 2774279"/>
                <a:gd name="connsiteY1" fmla="*/ 5177585 h 5177585"/>
                <a:gd name="connsiteX2" fmla="*/ 204116 w 2774279"/>
                <a:gd name="connsiteY2" fmla="*/ 5177585 h 5177585"/>
                <a:gd name="connsiteX3" fmla="*/ 204116 w 2774279"/>
                <a:gd name="connsiteY3" fmla="*/ 2519019 h 5177585"/>
                <a:gd name="connsiteX4" fmla="*/ 0 w 2774279"/>
                <a:gd name="connsiteY4" fmla="*/ 2629499 h 5177585"/>
                <a:gd name="connsiteX5" fmla="*/ 2774279 w 2774279"/>
                <a:gd name="connsiteY5" fmla="*/ 46785 h 5177585"/>
                <a:gd name="connsiteX0" fmla="*/ 2570163 w 2570163"/>
                <a:gd name="connsiteY0" fmla="*/ 0 h 5130800"/>
                <a:gd name="connsiteX1" fmla="*/ 2557463 w 2570163"/>
                <a:gd name="connsiteY1" fmla="*/ 5130800 h 5130800"/>
                <a:gd name="connsiteX2" fmla="*/ 0 w 2570163"/>
                <a:gd name="connsiteY2" fmla="*/ 5130800 h 5130800"/>
                <a:gd name="connsiteX3" fmla="*/ 0 w 2570163"/>
                <a:gd name="connsiteY3" fmla="*/ 2472234 h 5130800"/>
                <a:gd name="connsiteX4" fmla="*/ 2570163 w 2570163"/>
                <a:gd name="connsiteY4" fmla="*/ 0 h 5130800"/>
                <a:gd name="connsiteX0" fmla="*/ 2570163 w 2570163"/>
                <a:gd name="connsiteY0" fmla="*/ 0 h 5130800"/>
                <a:gd name="connsiteX1" fmla="*/ 2557463 w 2570163"/>
                <a:gd name="connsiteY1" fmla="*/ 5130800 h 5130800"/>
                <a:gd name="connsiteX2" fmla="*/ 0 w 2570163"/>
                <a:gd name="connsiteY2" fmla="*/ 5130800 h 5130800"/>
                <a:gd name="connsiteX3" fmla="*/ 0 w 2570163"/>
                <a:gd name="connsiteY3" fmla="*/ 2472234 h 5130800"/>
                <a:gd name="connsiteX4" fmla="*/ 2570163 w 2570163"/>
                <a:gd name="connsiteY4" fmla="*/ 0 h 5130800"/>
                <a:gd name="connsiteX0" fmla="*/ 2570163 w 2570163"/>
                <a:gd name="connsiteY0" fmla="*/ 0 h 5130800"/>
                <a:gd name="connsiteX1" fmla="*/ 2557463 w 2570163"/>
                <a:gd name="connsiteY1" fmla="*/ 5130800 h 5130800"/>
                <a:gd name="connsiteX2" fmla="*/ 0 w 2570163"/>
                <a:gd name="connsiteY2" fmla="*/ 5130800 h 5130800"/>
                <a:gd name="connsiteX3" fmla="*/ 0 w 2570163"/>
                <a:gd name="connsiteY3" fmla="*/ 2472234 h 5130800"/>
                <a:gd name="connsiteX4" fmla="*/ 2570163 w 2570163"/>
                <a:gd name="connsiteY4" fmla="*/ 0 h 513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163" h="5130800">
                  <a:moveTo>
                    <a:pt x="2570163" y="0"/>
                  </a:moveTo>
                  <a:cubicBezTo>
                    <a:pt x="2565930" y="1710267"/>
                    <a:pt x="2561696" y="3420533"/>
                    <a:pt x="2557463" y="5130800"/>
                  </a:cubicBezTo>
                  <a:lnTo>
                    <a:pt x="0" y="5130800"/>
                  </a:lnTo>
                  <a:lnTo>
                    <a:pt x="0" y="2472234"/>
                  </a:lnTo>
                  <a:cubicBezTo>
                    <a:pt x="1517121" y="1648156"/>
                    <a:pt x="1776942" y="1217778"/>
                    <a:pt x="2570163" y="0"/>
                  </a:cubicBezTo>
                  <a:close/>
                </a:path>
              </a:pathLst>
            </a:custGeom>
            <a:solidFill>
              <a:srgbClr val="0078D7">
                <a:alpha val="90000"/>
              </a:srgbClr>
            </a:solidFill>
            <a:ln w="47625"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marL="0" marR="0" lvl="0" indent="0" algn="ctr" defTabSz="913401"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cxnSp>
          <p:nvCxnSpPr>
            <p:cNvPr id="4" name="Straight Arrow Connector 3"/>
            <p:cNvCxnSpPr/>
            <p:nvPr/>
          </p:nvCxnSpPr>
          <p:spPr>
            <a:xfrm flipV="1">
              <a:off x="9777698" y="1839884"/>
              <a:ext cx="0" cy="4214089"/>
            </a:xfrm>
            <a:prstGeom prst="straightConnector1">
              <a:avLst/>
            </a:prstGeom>
            <a:solidFill>
              <a:srgbClr val="D0400A">
                <a:alpha val="90000"/>
              </a:srgbClr>
            </a:solidFill>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7381" y="5448844"/>
              <a:ext cx="446629" cy="509458"/>
            </a:xfrm>
            <a:prstGeom prst="rect">
              <a:avLst/>
            </a:prstGeom>
          </p:spPr>
        </p:pic>
        <p:pic>
          <p:nvPicPr>
            <p:cNvPr id="85" name="Picture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5351" y="4340165"/>
              <a:ext cx="826508" cy="710745"/>
            </a:xfrm>
            <a:prstGeom prst="rect">
              <a:avLst/>
            </a:prstGeom>
          </p:spPr>
        </p:pic>
        <p:pic>
          <p:nvPicPr>
            <p:cNvPr id="86" name="Picture 8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6691208" y="5013010"/>
              <a:ext cx="337762" cy="740215"/>
            </a:xfrm>
            <a:prstGeom prst="rect">
              <a:avLst/>
            </a:prstGeom>
          </p:spPr>
        </p:pic>
        <p:grpSp>
          <p:nvGrpSpPr>
            <p:cNvPr id="88" name="Group 87"/>
            <p:cNvGrpSpPr>
              <a:grpSpLocks noChangeAspect="1"/>
            </p:cNvGrpSpPr>
            <p:nvPr/>
          </p:nvGrpSpPr>
          <p:grpSpPr>
            <a:xfrm>
              <a:off x="4425365" y="5272136"/>
              <a:ext cx="651660" cy="530001"/>
              <a:chOff x="1919150" y="3044496"/>
              <a:chExt cx="666391" cy="475141"/>
            </a:xfrm>
          </p:grpSpPr>
          <p:sp>
            <p:nvSpPr>
              <p:cNvPr id="89"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marL="0" marR="0" lvl="0" indent="0" algn="ctr" defTabSz="685628" eaLnBrk="1" fontAlgn="auto" latinLnBrk="0" hangingPunct="1">
                  <a:lnSpc>
                    <a:spcPct val="100000"/>
                  </a:lnSpc>
                  <a:spcBef>
                    <a:spcPts val="0"/>
                  </a:spcBef>
                  <a:spcAft>
                    <a:spcPts val="0"/>
                  </a:spcAft>
                  <a:buClrTx/>
                  <a:buSzTx/>
                  <a:buFontTx/>
                  <a:buNone/>
                  <a:tabLst/>
                  <a:defRPr/>
                </a:pPr>
                <a:endParaRPr kumimoji="0" lang="en-US" sz="1398" b="0" i="0" u="none" strike="noStrike" kern="0" cap="none" spc="0" normalizeH="0" baseline="0" noProof="0" dirty="0">
                  <a:ln>
                    <a:noFill/>
                  </a:ln>
                  <a:solidFill>
                    <a:srgbClr val="FFFFFF"/>
                  </a:solidFill>
                  <a:effectLst/>
                  <a:uLnTx/>
                  <a:uFillTx/>
                  <a:latin typeface="Segoe"/>
                </a:endParaRPr>
              </a:p>
            </p:txBody>
          </p:sp>
          <p:sp>
            <p:nvSpPr>
              <p:cNvPr id="90"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marL="0" marR="0" lvl="0" indent="0" algn="ctr" defTabSz="685628" eaLnBrk="1" fontAlgn="auto" latinLnBrk="0" hangingPunct="1">
                  <a:lnSpc>
                    <a:spcPct val="100000"/>
                  </a:lnSpc>
                  <a:spcBef>
                    <a:spcPts val="0"/>
                  </a:spcBef>
                  <a:spcAft>
                    <a:spcPts val="0"/>
                  </a:spcAft>
                  <a:buClrTx/>
                  <a:buSzTx/>
                  <a:buFontTx/>
                  <a:buNone/>
                  <a:tabLst/>
                  <a:defRPr/>
                </a:pPr>
                <a:endParaRPr kumimoji="0" lang="en-US" sz="1398" b="0" i="0" u="none" strike="noStrike" kern="0" cap="none" spc="0" normalizeH="0" baseline="0" noProof="0" dirty="0">
                  <a:ln>
                    <a:noFill/>
                  </a:ln>
                  <a:solidFill>
                    <a:srgbClr val="FFFFFF"/>
                  </a:solidFill>
                  <a:effectLst/>
                  <a:uLnTx/>
                  <a:uFillTx/>
                  <a:latin typeface="Segoe"/>
                </a:endParaRPr>
              </a:p>
            </p:txBody>
          </p:sp>
          <p:sp>
            <p:nvSpPr>
              <p:cNvPr id="91" name="Rectangle 90"/>
              <p:cNvSpPr/>
              <p:nvPr/>
            </p:nvSpPr>
            <p:spPr>
              <a:xfrm>
                <a:off x="1919446" y="3492205"/>
                <a:ext cx="665798" cy="27432"/>
              </a:xfrm>
              <a:prstGeom prst="rect">
                <a:avLst/>
              </a:prstGeom>
              <a:solidFill>
                <a:srgbClr val="FFFFFF"/>
              </a:solidFill>
              <a:ln w="25400" cap="flat" cmpd="sng" algn="ctr">
                <a:noFill/>
                <a:prstDash val="solid"/>
              </a:ln>
              <a:effectLst/>
            </p:spPr>
            <p:txBody>
              <a:bodyPr rtlCol="0" anchor="ctr"/>
              <a:lstStyle/>
              <a:p>
                <a:pPr marL="0" marR="0" lvl="0" indent="0" algn="ctr" defTabSz="685628" eaLnBrk="1" fontAlgn="auto" latinLnBrk="0" hangingPunct="1">
                  <a:lnSpc>
                    <a:spcPct val="100000"/>
                  </a:lnSpc>
                  <a:spcBef>
                    <a:spcPts val="0"/>
                  </a:spcBef>
                  <a:spcAft>
                    <a:spcPts val="0"/>
                  </a:spcAft>
                  <a:buClrTx/>
                  <a:buSzTx/>
                  <a:buFontTx/>
                  <a:buNone/>
                  <a:tabLst/>
                  <a:defRPr/>
                </a:pPr>
                <a:endParaRPr kumimoji="0" lang="en-US" sz="1398" b="0" i="0" u="none" strike="noStrike" kern="0" cap="none" spc="0" normalizeH="0" baseline="0" noProof="0" dirty="0">
                  <a:ln>
                    <a:noFill/>
                  </a:ln>
                  <a:solidFill>
                    <a:srgbClr val="FFFFFF"/>
                  </a:solidFill>
                  <a:effectLst/>
                  <a:uLnTx/>
                  <a:uFillTx/>
                  <a:latin typeface="Segoe"/>
                </a:endParaRPr>
              </a:p>
            </p:txBody>
          </p:sp>
        </p:grpSp>
        <p:pic>
          <p:nvPicPr>
            <p:cNvPr id="92" name="Picture 2" descr="\\MAGNUM\Projects\Microsoft\Cloud Power FY12\Design\ICONS_PNG\Mail.png"/>
            <p:cNvPicPr>
              <a:picLocks noChangeAspect="1" noChangeArrowheads="1"/>
            </p:cNvPicPr>
            <p:nvPr/>
          </p:nvPicPr>
          <p:blipFill>
            <a:blip r:embed="rId8" cstate="print">
              <a:lum bright="100000"/>
            </a:blip>
            <a:srcRect/>
            <a:stretch>
              <a:fillRect/>
            </a:stretch>
          </p:blipFill>
          <p:spPr bwMode="auto">
            <a:xfrm>
              <a:off x="3507326" y="5312477"/>
              <a:ext cx="537651" cy="613126"/>
            </a:xfrm>
            <a:prstGeom prst="rect">
              <a:avLst/>
            </a:prstGeom>
            <a:noFill/>
          </p:spPr>
        </p:pic>
        <p:grpSp>
          <p:nvGrpSpPr>
            <p:cNvPr id="93" name="Group 92"/>
            <p:cNvGrpSpPr>
              <a:grpSpLocks noChangeAspect="1"/>
            </p:cNvGrpSpPr>
            <p:nvPr/>
          </p:nvGrpSpPr>
          <p:grpSpPr bwMode="black">
            <a:xfrm>
              <a:off x="1834499" y="5558829"/>
              <a:ext cx="487264" cy="333136"/>
              <a:chOff x="8857595" y="828596"/>
              <a:chExt cx="929830" cy="557461"/>
            </a:xfrm>
          </p:grpSpPr>
          <p:sp>
            <p:nvSpPr>
              <p:cNvPr id="94" name="Rectangle 93"/>
              <p:cNvSpPr/>
              <p:nvPr/>
            </p:nvSpPr>
            <p:spPr bwMode="black">
              <a:xfrm>
                <a:off x="8857595" y="835155"/>
                <a:ext cx="623645" cy="459639"/>
              </a:xfrm>
              <a:prstGeom prst="rect">
                <a:avLst/>
              </a:prstGeom>
              <a:noFill/>
              <a:ln w="25400" cap="flat" cmpd="sng" algn="ctr">
                <a:noFill/>
                <a:prstDash val="solid"/>
                <a:headEnd type="none" w="med" len="med"/>
                <a:tailEnd type="none" w="med" len="med"/>
              </a:ln>
              <a:effectLst/>
            </p:spPr>
            <p:txBody>
              <a:bodyPr vert="horz" wrap="square" lIns="91410" tIns="45704" rIns="91410" bIns="45704" numCol="1" rtlCol="0" anchor="ctr" anchorCtr="0" compatLnSpc="1">
                <a:prstTxWarp prst="textNoShape">
                  <a:avLst/>
                </a:prstTxWarp>
              </a:bodyPr>
              <a:lstStyle/>
              <a:p>
                <a:pPr marL="0" marR="0" lvl="0" indent="0" algn="ctr" defTabSz="913640" eaLnBrk="1" fontAlgn="base" latinLnBrk="0" hangingPunct="1">
                  <a:lnSpc>
                    <a:spcPct val="100000"/>
                  </a:lnSpc>
                  <a:spcBef>
                    <a:spcPct val="0"/>
                  </a:spcBef>
                  <a:spcAft>
                    <a:spcPct val="0"/>
                  </a:spcAft>
                  <a:buClrTx/>
                  <a:buSzTx/>
                  <a:buFontTx/>
                  <a:buNone/>
                  <a:tabLst/>
                  <a:defRPr/>
                </a:pPr>
                <a:endParaRPr kumimoji="0" lang="en-US" sz="119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grpSp>
            <p:nvGrpSpPr>
              <p:cNvPr id="95" name="Group 94"/>
              <p:cNvGrpSpPr/>
              <p:nvPr/>
            </p:nvGrpSpPr>
            <p:grpSpPr bwMode="black">
              <a:xfrm>
                <a:off x="8861978" y="828596"/>
                <a:ext cx="925447" cy="557461"/>
                <a:chOff x="880991" y="2393157"/>
                <a:chExt cx="876299" cy="527857"/>
              </a:xfrm>
              <a:solidFill>
                <a:srgbClr val="595959"/>
              </a:solidFill>
            </p:grpSpPr>
            <p:sp>
              <p:nvSpPr>
                <p:cNvPr id="96" name="Freeform 95"/>
                <p:cNvSpPr>
                  <a:spLocks noEditPoints="1"/>
                </p:cNvSpPr>
                <p:nvPr/>
              </p:nvSpPr>
              <p:spPr bwMode="black">
                <a:xfrm>
                  <a:off x="1539322" y="2481344"/>
                  <a:ext cx="217968" cy="439670"/>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w="25400" cap="flat" cmpd="sng" algn="ctr">
                  <a:noFill/>
                  <a:prstDash val="solid"/>
                  <a:headEnd type="none" w="med" len="med"/>
                  <a:tailEnd type="none" w="med" len="med"/>
                </a:ln>
                <a:effectLst/>
                <a:extLst/>
              </p:spPr>
              <p:txBody>
                <a:bodyPr vert="horz" wrap="square" lIns="91410" tIns="45704" rIns="91410" bIns="45704" numCol="1" rtlCol="0" anchor="ctr" anchorCtr="0" compatLnSpc="1">
                  <a:prstTxWarp prst="textNoShape">
                    <a:avLst/>
                  </a:prstTxWarp>
                </a:bodyPr>
                <a:lstStyle/>
                <a:p>
                  <a:pPr marL="0" marR="0" lvl="0" indent="0" defTabSz="740368" eaLnBrk="1" fontAlgn="auto" latinLnBrk="0" hangingPunct="1">
                    <a:lnSpc>
                      <a:spcPct val="100000"/>
                    </a:lnSpc>
                    <a:spcBef>
                      <a:spcPts val="0"/>
                    </a:spcBef>
                    <a:spcAft>
                      <a:spcPts val="0"/>
                    </a:spcAft>
                    <a:buClrTx/>
                    <a:buSzTx/>
                    <a:buFontTx/>
                    <a:buNone/>
                    <a:tabLst/>
                    <a:defRPr/>
                  </a:pPr>
                  <a:endParaRPr kumimoji="0" lang="en-US" sz="1598" b="0" i="0" u="none" strike="noStrike" kern="0" cap="none" spc="-122" normalizeH="0" baseline="0" noProof="0" dirty="0">
                    <a:ln>
                      <a:noFill/>
                    </a:ln>
                    <a:solidFill>
                      <a:srgbClr val="FFFFFF">
                        <a:lumMod val="50000"/>
                      </a:srgbClr>
                    </a:solidFill>
                    <a:effectLst/>
                    <a:uLnTx/>
                    <a:uFillTx/>
                    <a:latin typeface="Segoe UI" pitchFamily="34" charset="0"/>
                    <a:ea typeface="Segoe UI" pitchFamily="34" charset="0"/>
                    <a:cs typeface="Segoe UI" pitchFamily="34" charset="0"/>
                  </a:endParaRPr>
                </a:p>
              </p:txBody>
            </p:sp>
            <p:sp>
              <p:nvSpPr>
                <p:cNvPr id="97" name="Freeform 88"/>
                <p:cNvSpPr>
                  <a:spLocks noEditPoints="1"/>
                </p:cNvSpPr>
                <p:nvPr/>
              </p:nvSpPr>
              <p:spPr bwMode="black">
                <a:xfrm>
                  <a:off x="880991" y="2393157"/>
                  <a:ext cx="622303"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w="25400" cap="flat" cmpd="sng" algn="ctr">
                  <a:noFill/>
                  <a:prstDash val="solid"/>
                  <a:headEnd type="none" w="med" len="med"/>
                  <a:tailEnd type="none" w="med" len="med"/>
                </a:ln>
                <a:effectLst/>
                <a:extLst/>
              </p:spPr>
              <p:txBody>
                <a:bodyPr vert="horz" wrap="square" lIns="91410" tIns="45704" rIns="91410" bIns="45704" numCol="1" rtlCol="0" anchor="ctr" anchorCtr="0" compatLnSpc="1">
                  <a:prstTxWarp prst="textNoShape">
                    <a:avLst/>
                  </a:prstTxWarp>
                </a:bodyPr>
                <a:lstStyle/>
                <a:p>
                  <a:pPr marL="0" marR="0" lvl="0" indent="0" defTabSz="740368" eaLnBrk="1" fontAlgn="auto" latinLnBrk="0" hangingPunct="1">
                    <a:lnSpc>
                      <a:spcPct val="100000"/>
                    </a:lnSpc>
                    <a:spcBef>
                      <a:spcPts val="0"/>
                    </a:spcBef>
                    <a:spcAft>
                      <a:spcPts val="0"/>
                    </a:spcAft>
                    <a:buClrTx/>
                    <a:buSzTx/>
                    <a:buFontTx/>
                    <a:buNone/>
                    <a:tabLst/>
                    <a:defRPr/>
                  </a:pPr>
                  <a:endParaRPr kumimoji="0" lang="en-US" sz="1598" b="0" i="0" u="none" strike="noStrike" kern="0" cap="none" spc="-122" normalizeH="0" baseline="0" noProof="0" dirty="0">
                    <a:ln>
                      <a:noFill/>
                    </a:ln>
                    <a:solidFill>
                      <a:srgbClr val="FFFFFF">
                        <a:lumMod val="50000"/>
                      </a:srgbClr>
                    </a:solidFill>
                    <a:effectLst/>
                    <a:uLnTx/>
                    <a:uFillTx/>
                    <a:latin typeface="Segoe UI" pitchFamily="34" charset="0"/>
                    <a:ea typeface="Segoe UI" pitchFamily="34" charset="0"/>
                    <a:cs typeface="Segoe UI" pitchFamily="34" charset="0"/>
                  </a:endParaRPr>
                </a:p>
              </p:txBody>
            </p:sp>
          </p:grpSp>
        </p:grpSp>
        <p:pic>
          <p:nvPicPr>
            <p:cNvPr id="102" name="Picture 5" descr="C:\Users\v-junyo\Dropbox\ZumTeam\Team_Resources\Design inspirations\Metro_Style_Icons\app_64.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flipH="1">
              <a:off x="5649915" y="5117284"/>
              <a:ext cx="631331" cy="72014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MAGNUM\Projects\Microsoft\Cloud Power FY12\Design\ICONS_PNG\Open_Web_Platform.png"/>
            <p:cNvPicPr>
              <a:picLocks noChangeAspect="1" noChangeArrowheads="1"/>
            </p:cNvPicPr>
            <p:nvPr/>
          </p:nvPicPr>
          <p:blipFill>
            <a:blip r:embed="rId10" cstate="print">
              <a:lum bright="100000"/>
            </a:blip>
            <a:srcRect/>
            <a:stretch>
              <a:fillRect/>
            </a:stretch>
          </p:blipFill>
          <p:spPr bwMode="auto">
            <a:xfrm>
              <a:off x="8664588" y="3135393"/>
              <a:ext cx="980395" cy="1407262"/>
            </a:xfrm>
            <a:prstGeom prst="rect">
              <a:avLst/>
            </a:prstGeom>
            <a:noFill/>
          </p:spPr>
        </p:pic>
        <p:pic>
          <p:nvPicPr>
            <p:cNvPr id="104" name="Picture 2" descr="\\MAGNUM\Projects\Microsoft\Cloud Power FY12\Design\ICONS_PNG\Devices.png"/>
            <p:cNvPicPr>
              <a:picLocks noChangeAspect="1" noChangeArrowheads="1"/>
            </p:cNvPicPr>
            <p:nvPr/>
          </p:nvPicPr>
          <p:blipFill>
            <a:blip r:embed="rId11" cstate="print">
              <a:lum bright="100000"/>
            </a:blip>
            <a:srcRect l="2000" t="50000" r="46000" b="4000"/>
            <a:stretch>
              <a:fillRect/>
            </a:stretch>
          </p:blipFill>
          <p:spPr bwMode="auto">
            <a:xfrm>
              <a:off x="7435721" y="5109766"/>
              <a:ext cx="909146" cy="917142"/>
            </a:xfrm>
            <a:prstGeom prst="rect">
              <a:avLst/>
            </a:prstGeom>
            <a:noFill/>
            <a:ln>
              <a:noFill/>
            </a:ln>
          </p:spPr>
        </p:pic>
        <p:pic>
          <p:nvPicPr>
            <p:cNvPr id="1030" name="Picture 6" descr="http://simpleicon.com/wp-content/uploads/twitter.png"/>
            <p:cNvPicPr>
              <a:picLocks noChangeAspect="1" noChangeArrowheads="1"/>
            </p:cNvPicPr>
            <p:nvPr/>
          </p:nvPicPr>
          <p:blipFill>
            <a:blip r:embed="rId12" cstate="print">
              <a:extLst>
                <a:ext uri="{BEBA8EAE-BF5A-486C-A8C5-ECC9F3942E4B}">
                  <a14:imgProps xmlns:a14="http://schemas.microsoft.com/office/drawing/2010/main">
                    <a14:imgLayer r:embed="rId13">
                      <a14:imgEffect>
                        <a14:colorTemperature colorTemp="3132"/>
                      </a14:imgEffect>
                      <a14:imgEffect>
                        <a14:saturation sat="202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8832761" y="5100086"/>
              <a:ext cx="656395" cy="7487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77826" y="5442797"/>
              <a:ext cx="552436" cy="606458"/>
            </a:xfrm>
            <a:custGeom>
              <a:avLst/>
              <a:gdLst>
                <a:gd name="connsiteX0" fmla="*/ 0 w 618564"/>
                <a:gd name="connsiteY0" fmla="*/ 0 h 578064"/>
                <a:gd name="connsiteX1" fmla="*/ 618564 w 618564"/>
                <a:gd name="connsiteY1" fmla="*/ 0 h 578064"/>
                <a:gd name="connsiteX2" fmla="*/ 618564 w 618564"/>
                <a:gd name="connsiteY2" fmla="*/ 578064 h 578064"/>
                <a:gd name="connsiteX3" fmla="*/ 0 w 618564"/>
                <a:gd name="connsiteY3" fmla="*/ 578064 h 578064"/>
                <a:gd name="connsiteX4" fmla="*/ 0 w 618564"/>
                <a:gd name="connsiteY4" fmla="*/ 0 h 578064"/>
                <a:gd name="connsiteX0" fmla="*/ 0 w 618564"/>
                <a:gd name="connsiteY0" fmla="*/ 26894 h 604958"/>
                <a:gd name="connsiteX1" fmla="*/ 618564 w 618564"/>
                <a:gd name="connsiteY1" fmla="*/ 0 h 604958"/>
                <a:gd name="connsiteX2" fmla="*/ 618564 w 618564"/>
                <a:gd name="connsiteY2" fmla="*/ 604958 h 604958"/>
                <a:gd name="connsiteX3" fmla="*/ 0 w 618564"/>
                <a:gd name="connsiteY3" fmla="*/ 604958 h 604958"/>
                <a:gd name="connsiteX4" fmla="*/ 0 w 618564"/>
                <a:gd name="connsiteY4" fmla="*/ 26894 h 60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64" h="604958">
                  <a:moveTo>
                    <a:pt x="0" y="26894"/>
                  </a:moveTo>
                  <a:lnTo>
                    <a:pt x="618564" y="0"/>
                  </a:lnTo>
                  <a:lnTo>
                    <a:pt x="618564" y="604958"/>
                  </a:lnTo>
                  <a:lnTo>
                    <a:pt x="0" y="604958"/>
                  </a:lnTo>
                  <a:lnTo>
                    <a:pt x="0" y="26894"/>
                  </a:lnTo>
                  <a:close/>
                </a:path>
              </a:pathLst>
            </a:custGeom>
            <a:solidFill>
              <a:srgbClr val="0078D7">
                <a:alpha val="90000"/>
              </a:srgbClr>
            </a:solidFill>
            <a:ln w="47625"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marL="0" marR="0" lvl="0" indent="0" algn="ctr" defTabSz="913401"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032" name="Picture 8" descr="https://upload.wikimedia.org/wikipedia/commons/thumb/1/13/Facebook_like_thumb.png/1196px-Facebook_like_thumb.png"/>
            <p:cNvPicPr>
              <a:picLocks noChangeAspect="1" noChangeArrowheads="1"/>
            </p:cNvPicPr>
            <p:nvPr/>
          </p:nvPicPr>
          <p:blipFill>
            <a:blip r:embed="rId14" cstate="print">
              <a:duotone>
                <a:schemeClr val="accent3">
                  <a:shade val="45000"/>
                  <a:satMod val="135000"/>
                </a:schemeClr>
                <a:prstClr val="white"/>
              </a:duotone>
              <a:extLst>
                <a:ext uri="{BEBA8EAE-BF5A-486C-A8C5-ECC9F3942E4B}">
                  <a14:imgProps xmlns:a14="http://schemas.microsoft.com/office/drawing/2010/main">
                    <a14:imgLayer r:embed="rId15">
                      <a14:imgEffect>
                        <a14:brightnessContrast bright="6000" contrast="100000"/>
                      </a14:imgEffect>
                    </a14:imgLayer>
                  </a14:imgProps>
                </a:ext>
                <a:ext uri="{28A0092B-C50C-407E-A947-70E740481C1C}">
                  <a14:useLocalDpi xmlns:a14="http://schemas.microsoft.com/office/drawing/2010/main" val="0"/>
                </a:ext>
              </a:extLst>
            </a:blip>
            <a:srcRect/>
            <a:stretch>
              <a:fillRect/>
            </a:stretch>
          </p:blipFill>
          <p:spPr bwMode="auto">
            <a:xfrm>
              <a:off x="8497128" y="4588395"/>
              <a:ext cx="477101" cy="465952"/>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5" name="Straight Connector 14"/>
            <p:cNvCxnSpPr>
              <a:cxnSpLocks/>
            </p:cNvCxnSpPr>
            <p:nvPr/>
          </p:nvCxnSpPr>
          <p:spPr>
            <a:xfrm>
              <a:off x="1197885" y="6053973"/>
              <a:ext cx="8602610"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32" name="Rectangle 26"/>
            <p:cNvSpPr/>
            <p:nvPr/>
          </p:nvSpPr>
          <p:spPr>
            <a:xfrm>
              <a:off x="1279765" y="6100240"/>
              <a:ext cx="8520730" cy="340671"/>
            </a:xfrm>
            <a:custGeom>
              <a:avLst/>
              <a:gdLst/>
              <a:ahLst/>
              <a:cxnLst/>
              <a:rect l="l" t="t" r="r" b="b"/>
              <a:pathLst>
                <a:path w="5577246" h="772042">
                  <a:moveTo>
                    <a:pt x="0" y="0"/>
                  </a:moveTo>
                  <a:lnTo>
                    <a:pt x="5577246" y="0"/>
                  </a:lnTo>
                  <a:lnTo>
                    <a:pt x="5207021" y="695902"/>
                  </a:lnTo>
                  <a:lnTo>
                    <a:pt x="5158296" y="772042"/>
                  </a:lnTo>
                  <a:lnTo>
                    <a:pt x="0" y="772042"/>
                  </a:lnTo>
                  <a:close/>
                </a:path>
              </a:pathLst>
            </a:custGeom>
            <a:solidFill>
              <a:srgbClr val="0078D7">
                <a:alpha val="89804"/>
              </a:srgbClr>
            </a:solidFill>
            <a:ln w="10000" cap="flat" cmpd="sng" algn="ctr">
              <a:noFill/>
              <a:prstDash val="solid"/>
            </a:ln>
            <a:effectLst/>
          </p:spPr>
          <p:txBody>
            <a:bodyPr rtlCol="0" anchor="ctr"/>
            <a:lstStyle/>
            <a:p>
              <a:pPr marL="0" marR="0" lvl="0" indent="0" algn="ctr" defTabSz="932330" eaLnBrk="1" fontAlgn="auto" latinLnBrk="0" hangingPunct="1">
                <a:lnSpc>
                  <a:spcPct val="100000"/>
                </a:lnSpc>
                <a:spcBef>
                  <a:spcPts val="0"/>
                </a:spcBef>
                <a:spcAft>
                  <a:spcPts val="0"/>
                </a:spcAft>
                <a:buClrTx/>
                <a:buSzTx/>
                <a:buFontTx/>
                <a:buNone/>
                <a:tabLst/>
                <a:defRPr/>
              </a:pPr>
              <a:r>
                <a:rPr kumimoji="0" lang="en-US" sz="1398" b="1" i="0" u="none" strike="noStrike" kern="900" cap="all" spc="300" normalizeH="0" baseline="0" noProof="0" dirty="0">
                  <a:ln>
                    <a:noFill/>
                  </a:ln>
                  <a:gradFill>
                    <a:gsLst>
                      <a:gs pos="1961">
                        <a:srgbClr val="FFFFFF"/>
                      </a:gs>
                      <a:gs pos="16000">
                        <a:srgbClr val="FFFFFF"/>
                      </a:gs>
                    </a:gsLst>
                    <a:lin ang="5400000" scaled="1"/>
                  </a:gradFill>
                  <a:effectLst/>
                  <a:uLnTx/>
                  <a:uFillTx/>
                  <a:latin typeface="Segoe UI"/>
                </a:rPr>
                <a:t>Volume and complexity of data is increasing</a:t>
              </a:r>
            </a:p>
          </p:txBody>
        </p:sp>
      </p:grpSp>
      <p:sp>
        <p:nvSpPr>
          <p:cNvPr id="47" name="Oval 46"/>
          <p:cNvSpPr/>
          <p:nvPr/>
        </p:nvSpPr>
        <p:spPr bwMode="auto">
          <a:xfrm>
            <a:off x="82059" y="144462"/>
            <a:ext cx="1030778" cy="1030778"/>
          </a:xfrm>
          <a:prstGeom prst="ellipse">
            <a:avLst/>
          </a:prstGeom>
          <a:solidFill>
            <a:srgbClr val="0078D7">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7" name="Group 56"/>
          <p:cNvGrpSpPr>
            <a:grpSpLocks/>
          </p:cNvGrpSpPr>
          <p:nvPr/>
        </p:nvGrpSpPr>
        <p:grpSpPr>
          <a:xfrm>
            <a:off x="527619" y="2095957"/>
            <a:ext cx="2331508" cy="2315705"/>
            <a:chOff x="1687184" y="2857179"/>
            <a:chExt cx="2194568" cy="2194568"/>
          </a:xfrm>
        </p:grpSpPr>
        <p:sp>
          <p:nvSpPr>
            <p:cNvPr id="58" name="Oval 57"/>
            <p:cNvSpPr/>
            <p:nvPr/>
          </p:nvSpPr>
          <p:spPr bwMode="auto">
            <a:xfrm>
              <a:off x="1687184" y="2857179"/>
              <a:ext cx="2194568" cy="2194568"/>
            </a:xfrm>
            <a:prstGeom prst="ellipse">
              <a:avLst/>
            </a:prstGeom>
            <a:solidFill>
              <a:srgbClr val="DEEB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TextBox 58"/>
            <p:cNvSpPr txBox="1"/>
            <p:nvPr/>
          </p:nvSpPr>
          <p:spPr>
            <a:xfrm>
              <a:off x="1858627" y="3050499"/>
              <a:ext cx="1757778" cy="1685242"/>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3199" b="1"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50%</a:t>
              </a:r>
            </a:p>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year over year growth rate in electronic data</a:t>
              </a:r>
              <a:endParaRPr kumimoji="0" lang="en-US" sz="31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a:p>
              <a:pPr marL="0" marR="0" lvl="0" indent="0" algn="ctr" defTabSz="932563" eaLnBrk="1" fontAlgn="auto" latinLnBrk="0" hangingPunct="1">
                <a:lnSpc>
                  <a:spcPct val="90000"/>
                </a:lnSpc>
                <a:spcBef>
                  <a:spcPts val="0"/>
                </a:spcBef>
                <a:spcAft>
                  <a:spcPts val="600"/>
                </a:spcAft>
                <a:buClrTx/>
                <a:buSzTx/>
                <a:buFontTx/>
                <a:buNone/>
                <a:tabLst/>
                <a:defRPr/>
              </a:pPr>
              <a:endPar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grpSp>
      <p:grpSp>
        <p:nvGrpSpPr>
          <p:cNvPr id="71" name="Group 70"/>
          <p:cNvGrpSpPr>
            <a:grpSpLocks/>
          </p:cNvGrpSpPr>
          <p:nvPr/>
        </p:nvGrpSpPr>
        <p:grpSpPr>
          <a:xfrm>
            <a:off x="6483963" y="2095957"/>
            <a:ext cx="2359221" cy="2315704"/>
            <a:chOff x="1661099" y="2857179"/>
            <a:chExt cx="2220653" cy="2194568"/>
          </a:xfrm>
        </p:grpSpPr>
        <p:sp>
          <p:nvSpPr>
            <p:cNvPr id="72" name="Oval 71"/>
            <p:cNvSpPr/>
            <p:nvPr/>
          </p:nvSpPr>
          <p:spPr bwMode="auto">
            <a:xfrm>
              <a:off x="1687184" y="2857179"/>
              <a:ext cx="2194568" cy="2194568"/>
            </a:xfrm>
            <a:prstGeom prst="ellipse">
              <a:avLst/>
            </a:prstGeom>
            <a:solidFill>
              <a:srgbClr val="DEEBF7">
                <a:alpha val="9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TextBox 72"/>
            <p:cNvSpPr txBox="1"/>
            <p:nvPr/>
          </p:nvSpPr>
          <p:spPr>
            <a:xfrm>
              <a:off x="1661099" y="3050499"/>
              <a:ext cx="2143863" cy="1895128"/>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3199" b="1"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45%</a:t>
              </a:r>
            </a:p>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of orgs state lack of governance opens them to security &amp; compliance risks</a:t>
              </a:r>
            </a:p>
            <a:p>
              <a:pPr marL="0" marR="0" lvl="0" indent="0" algn="ctr" defTabSz="932563" eaLnBrk="1" fontAlgn="auto" latinLnBrk="0" hangingPunct="1">
                <a:lnSpc>
                  <a:spcPct val="90000"/>
                </a:lnSpc>
                <a:spcBef>
                  <a:spcPts val="0"/>
                </a:spcBef>
                <a:spcAft>
                  <a:spcPts val="600"/>
                </a:spcAft>
                <a:buClrTx/>
                <a:buSzTx/>
                <a:buFontTx/>
                <a:buNone/>
                <a:tabLst/>
                <a:defRPr/>
              </a:pPr>
              <a:endPar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grpSp>
      <p:grpSp>
        <p:nvGrpSpPr>
          <p:cNvPr id="74" name="Group 73"/>
          <p:cNvGrpSpPr>
            <a:grpSpLocks/>
          </p:cNvGrpSpPr>
          <p:nvPr/>
        </p:nvGrpSpPr>
        <p:grpSpPr>
          <a:xfrm>
            <a:off x="3429065" y="2095957"/>
            <a:ext cx="2484960" cy="2315705"/>
            <a:chOff x="1654894" y="2857179"/>
            <a:chExt cx="2339007" cy="2194568"/>
          </a:xfrm>
        </p:grpSpPr>
        <p:sp>
          <p:nvSpPr>
            <p:cNvPr id="75" name="Oval 74"/>
            <p:cNvSpPr/>
            <p:nvPr/>
          </p:nvSpPr>
          <p:spPr bwMode="auto">
            <a:xfrm>
              <a:off x="1687184" y="2857179"/>
              <a:ext cx="2194568" cy="2194568"/>
            </a:xfrm>
            <a:prstGeom prst="ellipse">
              <a:avLst/>
            </a:prstGeom>
            <a:solidFill>
              <a:srgbClr val="DEEBF7">
                <a:alpha val="9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TextBox 75"/>
            <p:cNvSpPr txBox="1"/>
            <p:nvPr/>
          </p:nvSpPr>
          <p:spPr>
            <a:xfrm>
              <a:off x="1654894" y="3050499"/>
              <a:ext cx="2339007" cy="1685242"/>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3199" b="1"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41%</a:t>
              </a:r>
            </a:p>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of orgs state enforcing a governance policy is their biggest issue</a:t>
              </a:r>
            </a:p>
            <a:p>
              <a:pPr marL="0" marR="0" lvl="0" indent="0" algn="ctr" defTabSz="932563" eaLnBrk="1" fontAlgn="auto" latinLnBrk="0" hangingPunct="1">
                <a:lnSpc>
                  <a:spcPct val="90000"/>
                </a:lnSpc>
                <a:spcBef>
                  <a:spcPts val="0"/>
                </a:spcBef>
                <a:spcAft>
                  <a:spcPts val="600"/>
                </a:spcAft>
                <a:buClrTx/>
                <a:buSzTx/>
                <a:buFontTx/>
                <a:buNone/>
                <a:tabLst/>
                <a:defRPr/>
              </a:pPr>
              <a:endParaRPr kumimoji="0" lang="en-US" sz="1599"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grpSp>
      <p:pic>
        <p:nvPicPr>
          <p:cNvPr id="77" name="Picture 7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4483" y="365829"/>
            <a:ext cx="642441" cy="553212"/>
          </a:xfrm>
          <a:prstGeom prst="rect">
            <a:avLst/>
          </a:prstGeom>
        </p:spPr>
      </p:pic>
      <p:sp>
        <p:nvSpPr>
          <p:cNvPr id="42" name="Title 2"/>
          <p:cNvSpPr txBox="1">
            <a:spLocks/>
          </p:cNvSpPr>
          <p:nvPr/>
        </p:nvSpPr>
        <p:spPr>
          <a:xfrm>
            <a:off x="1193417" y="370408"/>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Electronic data is exploding</a:t>
            </a:r>
          </a:p>
          <a:p>
            <a:pPr marL="0" marR="0" lvl="0" indent="0" algn="l" defTabSz="932384"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150" normalizeH="0" baseline="0" noProof="0" dirty="0">
                <a:ln w="3175">
                  <a:noFill/>
                </a:ln>
                <a:solidFill>
                  <a:srgbClr val="505050"/>
                </a:solidFill>
                <a:effectLst/>
                <a:uLnTx/>
                <a:uFillTx/>
                <a:latin typeface="Segoe UI Semibold" charset="0"/>
                <a:ea typeface="+mn-ea"/>
                <a:cs typeface="Segoe UI Semibold" charset="0"/>
              </a:rPr>
              <a:t>Achieving organizational compliance is challenging</a:t>
            </a:r>
            <a:endParaRPr kumimoji="0" lang="en-US" sz="20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19042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750" fill="hold"/>
                                        <p:tgtEl>
                                          <p:spTgt spid="57"/>
                                        </p:tgtEl>
                                        <p:attrNameLst>
                                          <p:attrName>ppt_w</p:attrName>
                                        </p:attrNameLst>
                                      </p:cBhvr>
                                      <p:tavLst>
                                        <p:tav tm="0">
                                          <p:val>
                                            <p:fltVal val="0"/>
                                          </p:val>
                                        </p:tav>
                                        <p:tav tm="100000">
                                          <p:val>
                                            <p:strVal val="#ppt_w"/>
                                          </p:val>
                                        </p:tav>
                                      </p:tavLst>
                                    </p:anim>
                                    <p:anim calcmode="lin" valueType="num">
                                      <p:cBhvr>
                                        <p:cTn id="12" dur="750" fill="hold"/>
                                        <p:tgtEl>
                                          <p:spTgt spid="57"/>
                                        </p:tgtEl>
                                        <p:attrNameLst>
                                          <p:attrName>ppt_h</p:attrName>
                                        </p:attrNameLst>
                                      </p:cBhvr>
                                      <p:tavLst>
                                        <p:tav tm="0">
                                          <p:val>
                                            <p:fltVal val="0"/>
                                          </p:val>
                                        </p:tav>
                                        <p:tav tm="100000">
                                          <p:val>
                                            <p:strVal val="#ppt_h"/>
                                          </p:val>
                                        </p:tav>
                                      </p:tavLst>
                                    </p:anim>
                                    <p:animEffect transition="in" filter="fade">
                                      <p:cBhvr>
                                        <p:cTn id="13" dur="750"/>
                                        <p:tgtEl>
                                          <p:spTgt spid="57"/>
                                        </p:tgtEl>
                                      </p:cBhvr>
                                    </p:animEffect>
                                  </p:childTnLst>
                                </p:cTn>
                              </p:par>
                            </p:childTnLst>
                          </p:cTn>
                        </p:par>
                        <p:par>
                          <p:cTn id="14" fill="hold">
                            <p:stCondLst>
                              <p:cond delay="2750"/>
                            </p:stCondLst>
                            <p:childTnLst>
                              <p:par>
                                <p:cTn id="15" presetID="53" presetClass="entr" presetSubtype="16" fill="hold" nodeType="after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p:cTn id="17" dur="750" fill="hold"/>
                                        <p:tgtEl>
                                          <p:spTgt spid="74"/>
                                        </p:tgtEl>
                                        <p:attrNameLst>
                                          <p:attrName>ppt_w</p:attrName>
                                        </p:attrNameLst>
                                      </p:cBhvr>
                                      <p:tavLst>
                                        <p:tav tm="0">
                                          <p:val>
                                            <p:fltVal val="0"/>
                                          </p:val>
                                        </p:tav>
                                        <p:tav tm="100000">
                                          <p:val>
                                            <p:strVal val="#ppt_w"/>
                                          </p:val>
                                        </p:tav>
                                      </p:tavLst>
                                    </p:anim>
                                    <p:anim calcmode="lin" valueType="num">
                                      <p:cBhvr>
                                        <p:cTn id="18" dur="750" fill="hold"/>
                                        <p:tgtEl>
                                          <p:spTgt spid="74"/>
                                        </p:tgtEl>
                                        <p:attrNameLst>
                                          <p:attrName>ppt_h</p:attrName>
                                        </p:attrNameLst>
                                      </p:cBhvr>
                                      <p:tavLst>
                                        <p:tav tm="0">
                                          <p:val>
                                            <p:fltVal val="0"/>
                                          </p:val>
                                        </p:tav>
                                        <p:tav tm="100000">
                                          <p:val>
                                            <p:strVal val="#ppt_h"/>
                                          </p:val>
                                        </p:tav>
                                      </p:tavLst>
                                    </p:anim>
                                    <p:animEffect transition="in" filter="fade">
                                      <p:cBhvr>
                                        <p:cTn id="19" dur="750"/>
                                        <p:tgtEl>
                                          <p:spTgt spid="74"/>
                                        </p:tgtEl>
                                      </p:cBhvr>
                                    </p:animEffect>
                                  </p:childTnLst>
                                </p:cTn>
                              </p:par>
                            </p:childTnLst>
                          </p:cTn>
                        </p:par>
                        <p:par>
                          <p:cTn id="20" fill="hold">
                            <p:stCondLst>
                              <p:cond delay="3500"/>
                            </p:stCondLst>
                            <p:childTnLst>
                              <p:par>
                                <p:cTn id="21" presetID="53" presetClass="entr" presetSubtype="16"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750" fill="hold"/>
                                        <p:tgtEl>
                                          <p:spTgt spid="71"/>
                                        </p:tgtEl>
                                        <p:attrNameLst>
                                          <p:attrName>ppt_w</p:attrName>
                                        </p:attrNameLst>
                                      </p:cBhvr>
                                      <p:tavLst>
                                        <p:tav tm="0">
                                          <p:val>
                                            <p:fltVal val="0"/>
                                          </p:val>
                                        </p:tav>
                                        <p:tav tm="100000">
                                          <p:val>
                                            <p:strVal val="#ppt_w"/>
                                          </p:val>
                                        </p:tav>
                                      </p:tavLst>
                                    </p:anim>
                                    <p:anim calcmode="lin" valueType="num">
                                      <p:cBhvr>
                                        <p:cTn id="24" dur="750" fill="hold"/>
                                        <p:tgtEl>
                                          <p:spTgt spid="71"/>
                                        </p:tgtEl>
                                        <p:attrNameLst>
                                          <p:attrName>ppt_h</p:attrName>
                                        </p:attrNameLst>
                                      </p:cBhvr>
                                      <p:tavLst>
                                        <p:tav tm="0">
                                          <p:val>
                                            <p:fltVal val="0"/>
                                          </p:val>
                                        </p:tav>
                                        <p:tav tm="100000">
                                          <p:val>
                                            <p:strVal val="#ppt_h"/>
                                          </p:val>
                                        </p:tav>
                                      </p:tavLst>
                                    </p:anim>
                                    <p:animEffect transition="in" filter="fade">
                                      <p:cBhvr>
                                        <p:cTn id="25" dur="7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300661" y="1874489"/>
            <a:ext cx="10022976" cy="735432"/>
          </a:xfrm>
          <a:prstGeom prst="rect">
            <a:avLst/>
          </a:prstGeom>
          <a:solidFill>
            <a:srgbClr val="0078D7"/>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2772481" y="-942491"/>
            <a:ext cx="2489334" cy="307777"/>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71"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Integrated</a:t>
            </a:r>
          </a:p>
        </p:txBody>
      </p:sp>
      <p:sp>
        <p:nvSpPr>
          <p:cNvPr id="7" name="TextBox 6"/>
          <p:cNvSpPr txBox="1"/>
          <p:nvPr/>
        </p:nvSpPr>
        <p:spPr>
          <a:xfrm>
            <a:off x="2080661" y="-959859"/>
            <a:ext cx="2489334" cy="307777"/>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71"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Adaptive</a:t>
            </a:r>
          </a:p>
        </p:txBody>
      </p:sp>
      <p:sp>
        <p:nvSpPr>
          <p:cNvPr id="8" name="TextBox 7"/>
          <p:cNvSpPr txBox="1"/>
          <p:nvPr/>
        </p:nvSpPr>
        <p:spPr>
          <a:xfrm>
            <a:off x="4471345" y="-918983"/>
            <a:ext cx="2489334" cy="307777"/>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71"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Proactive</a:t>
            </a:r>
          </a:p>
        </p:txBody>
      </p:sp>
      <p:sp>
        <p:nvSpPr>
          <p:cNvPr id="9" name="TextBox 8"/>
          <p:cNvSpPr txBox="1"/>
          <p:nvPr/>
        </p:nvSpPr>
        <p:spPr>
          <a:xfrm>
            <a:off x="-410281" y="-939855"/>
            <a:ext cx="2489334" cy="307777"/>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2000" b="0" i="0" u="none" strike="noStrike" kern="0" cap="none" spc="-71"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Unified</a:t>
            </a:r>
          </a:p>
        </p:txBody>
      </p:sp>
      <p:sp>
        <p:nvSpPr>
          <p:cNvPr id="15" name="Rectangle 14"/>
          <p:cNvSpPr/>
          <p:nvPr/>
        </p:nvSpPr>
        <p:spPr bwMode="auto">
          <a:xfrm>
            <a:off x="1845272" y="2811464"/>
            <a:ext cx="2175613" cy="25668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0" marR="0" lvl="0" indent="0" defTabSz="93229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Built into </a:t>
            </a:r>
            <a:r>
              <a:rPr kumimoji="0" lang="en-US" sz="2200" b="0"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the Office 365 suite and can be enhanced by partners</a:t>
            </a:r>
          </a:p>
        </p:txBody>
      </p:sp>
      <p:sp>
        <p:nvSpPr>
          <p:cNvPr id="17" name="Rectangle 16"/>
          <p:cNvSpPr/>
          <p:nvPr/>
        </p:nvSpPr>
        <p:spPr bwMode="auto">
          <a:xfrm>
            <a:off x="6488040" y="2811464"/>
            <a:ext cx="2274063" cy="25668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0" marR="0" lvl="0" indent="0" defTabSz="93229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Broad applicability</a:t>
            </a:r>
            <a:r>
              <a:rPr kumimoji="0" lang="en-US" sz="2200" b="0"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 for organizations of all sizes and individuals with various specialized roles</a:t>
            </a:r>
          </a:p>
          <a:p>
            <a:pPr marL="0" marR="0" lvl="0" indent="0" defTabSz="93229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endParaRPr>
          </a:p>
        </p:txBody>
      </p:sp>
      <p:sp>
        <p:nvSpPr>
          <p:cNvPr id="18" name="Rectangle 17"/>
          <p:cNvSpPr/>
          <p:nvPr/>
        </p:nvSpPr>
        <p:spPr bwMode="auto">
          <a:xfrm>
            <a:off x="8867348" y="2811462"/>
            <a:ext cx="2209961" cy="256680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0" marR="0" lvl="0" indent="0" defTabSz="93229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ea typeface="Segoe UI" panose="020B0502040204020203" pitchFamily="34" charset="0"/>
                <a:cs typeface="Segoe UI" panose="020B0502040204020203" pitchFamily="34" charset="0"/>
              </a:rPr>
              <a:t>Leverages</a:t>
            </a:r>
            <a:r>
              <a:rPr kumimoji="0" lang="en-US" sz="2200" b="0"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2200" b="1"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ea typeface="Segoe UI" panose="020B0502040204020203" pitchFamily="34" charset="0"/>
                <a:cs typeface="Segoe UI" panose="020B0502040204020203" pitchFamily="34" charset="0"/>
              </a:rPr>
              <a:t>service</a:t>
            </a:r>
            <a:r>
              <a:rPr kumimoji="0" lang="en-US" sz="2200" b="0"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ea typeface="Segoe UI" panose="020B0502040204020203" pitchFamily="34" charset="0"/>
                <a:cs typeface="Segoe UI" panose="020B0502040204020203" pitchFamily="34" charset="0"/>
              </a:rPr>
              <a:t> and machine based insights to assist you in staying protected and compliant</a:t>
            </a:r>
          </a:p>
          <a:p>
            <a:pPr marL="0" marR="0" lvl="0" indent="0" defTabSz="93229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endParaRPr>
          </a:p>
          <a:p>
            <a:pPr marL="0" marR="0" lvl="0" indent="0" defTabSz="93229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 name="Rectangle 18"/>
          <p:cNvSpPr/>
          <p:nvPr/>
        </p:nvSpPr>
        <p:spPr bwMode="auto">
          <a:xfrm>
            <a:off x="4135235" y="2811463"/>
            <a:ext cx="2240228" cy="25668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0" marR="0" lvl="0" indent="0" defTabSz="93229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Unified across</a:t>
            </a:r>
            <a:r>
              <a:rPr kumimoji="0" lang="en-US" sz="2200" b="0"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rPr>
              <a:t> Office 365 workloads and clients, and can be extended to data outside of Office 365</a:t>
            </a:r>
            <a:endParaRPr kumimoji="0" lang="en-US" sz="2200" b="1" i="0" u="none" strike="noStrike" kern="0" cap="none" spc="0" normalizeH="0" baseline="0" noProof="0" dirty="0">
              <a:ln>
                <a:noFill/>
              </a:ln>
              <a:solidFill>
                <a:schemeClr val="tx1">
                  <a:lumMod val="75000"/>
                  <a:lumOff val="25000"/>
                </a:schemeClr>
              </a:solidFill>
              <a:effectLst/>
              <a:uLnTx/>
              <a:uFillTx/>
              <a:latin typeface="Segoe UI" panose="020B0502040204020203" pitchFamily="34" charset="0"/>
              <a:cs typeface="Segoe UI" panose="020B0502040204020203" pitchFamily="34" charset="0"/>
            </a:endParaRPr>
          </a:p>
        </p:txBody>
      </p:sp>
      <p:sp>
        <p:nvSpPr>
          <p:cNvPr id="4" name="Rectangle 3"/>
          <p:cNvSpPr/>
          <p:nvPr/>
        </p:nvSpPr>
        <p:spPr>
          <a:xfrm>
            <a:off x="1646237" y="1007487"/>
            <a:ext cx="9429487"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sym typeface="Arial"/>
              </a:rPr>
              <a:t>We take seriously our commitment to safeguard our customers’ data, to protect their right to make decisions about that data, and to be transparent about what happens to that data</a:t>
            </a:r>
          </a:p>
        </p:txBody>
      </p:sp>
      <p:sp>
        <p:nvSpPr>
          <p:cNvPr id="25" name="Rectangle 24"/>
          <p:cNvSpPr/>
          <p:nvPr/>
        </p:nvSpPr>
        <p:spPr bwMode="auto">
          <a:xfrm>
            <a:off x="1341437" y="5657430"/>
            <a:ext cx="9982200" cy="735432"/>
          </a:xfrm>
          <a:prstGeom prst="rect">
            <a:avLst/>
          </a:prstGeom>
          <a:solidFill>
            <a:srgbClr val="0078D7"/>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r>
              <a:rPr kumimoji="0" lang="en-US" sz="2244"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Microsoft Intelligent Security Graph</a:t>
            </a:r>
          </a:p>
          <a:p>
            <a:pPr marL="0" marR="0" lvl="0" indent="0" algn="ctr" defTabSz="93229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Data insights from signals are gathered across Office 365, Microsoft, and Partners</a:t>
            </a:r>
          </a:p>
        </p:txBody>
      </p:sp>
      <p:grpSp>
        <p:nvGrpSpPr>
          <p:cNvPr id="26" name="Group 25"/>
          <p:cNvGrpSpPr/>
          <p:nvPr/>
        </p:nvGrpSpPr>
        <p:grpSpPr>
          <a:xfrm>
            <a:off x="264200" y="104284"/>
            <a:ext cx="1030778" cy="1030778"/>
            <a:chOff x="3615362" y="2206711"/>
            <a:chExt cx="1030924" cy="1030924"/>
          </a:xfrm>
        </p:grpSpPr>
        <p:sp>
          <p:nvSpPr>
            <p:cNvPr id="27" name="Oval 26"/>
            <p:cNvSpPr/>
            <p:nvPr/>
          </p:nvSpPr>
          <p:spPr bwMode="auto">
            <a:xfrm>
              <a:off x="3615362" y="2206711"/>
              <a:ext cx="1030924" cy="1030924"/>
            </a:xfrm>
            <a:prstGeom prst="ellipse">
              <a:avLst/>
            </a:prstGeom>
            <a:solidFill>
              <a:srgbClr val="0078D7">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8" name="Picture 27"/>
            <p:cNvPicPr>
              <a:picLocks noChangeAspect="1"/>
            </p:cNvPicPr>
            <p:nvPr/>
          </p:nvPicPr>
          <p:blipFill>
            <a:blip r:embed="rId3">
              <a:lum bright="100000"/>
            </a:blip>
            <a:stretch>
              <a:fillRect/>
            </a:stretch>
          </p:blipFill>
          <p:spPr>
            <a:xfrm>
              <a:off x="3868402" y="2469521"/>
              <a:ext cx="492680" cy="537469"/>
            </a:xfrm>
            <a:prstGeom prst="rect">
              <a:avLst/>
            </a:prstGeom>
          </p:spPr>
        </p:pic>
      </p:grpSp>
      <p:grpSp>
        <p:nvGrpSpPr>
          <p:cNvPr id="29" name="Group 28"/>
          <p:cNvGrpSpPr/>
          <p:nvPr/>
        </p:nvGrpSpPr>
        <p:grpSpPr>
          <a:xfrm>
            <a:off x="-1782763" y="-1590814"/>
            <a:ext cx="585216" cy="585216"/>
            <a:chOff x="1353630" y="5604864"/>
            <a:chExt cx="585216" cy="585216"/>
          </a:xfrm>
        </p:grpSpPr>
        <p:sp>
          <p:nvSpPr>
            <p:cNvPr id="30" name="Oval 29"/>
            <p:cNvSpPr/>
            <p:nvPr/>
          </p:nvSpPr>
          <p:spPr bwMode="auto">
            <a:xfrm>
              <a:off x="1353630" y="560486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31" name="Group 8"/>
            <p:cNvGrpSpPr>
              <a:grpSpLocks noChangeAspect="1"/>
            </p:cNvGrpSpPr>
            <p:nvPr/>
          </p:nvGrpSpPr>
          <p:grpSpPr bwMode="auto">
            <a:xfrm>
              <a:off x="1469207" y="5786524"/>
              <a:ext cx="391778" cy="248516"/>
              <a:chOff x="1" y="0"/>
              <a:chExt cx="268" cy="170"/>
            </a:xfrm>
            <a:solidFill>
              <a:schemeClr val="bg1">
                <a:lumMod val="65000"/>
              </a:schemeClr>
            </a:solidFill>
          </p:grpSpPr>
          <p:sp>
            <p:nvSpPr>
              <p:cNvPr id="32" name="Freeform 9"/>
              <p:cNvSpPr>
                <a:spLocks/>
              </p:cNvSpPr>
              <p:nvPr/>
            </p:nvSpPr>
            <p:spPr bwMode="auto">
              <a:xfrm>
                <a:off x="1" y="0"/>
                <a:ext cx="168" cy="119"/>
              </a:xfrm>
              <a:custGeom>
                <a:avLst/>
                <a:gdLst>
                  <a:gd name="T0" fmla="*/ 80 w 80"/>
                  <a:gd name="T1" fmla="*/ 40 h 56"/>
                  <a:gd name="T2" fmla="*/ 72 w 80"/>
                  <a:gd name="T3" fmla="*/ 40 h 56"/>
                  <a:gd name="T4" fmla="*/ 64 w 80"/>
                  <a:gd name="T5" fmla="*/ 48 h 56"/>
                  <a:gd name="T6" fmla="*/ 16 w 80"/>
                  <a:gd name="T7" fmla="*/ 48 h 56"/>
                  <a:gd name="T8" fmla="*/ 8 w 80"/>
                  <a:gd name="T9" fmla="*/ 40 h 56"/>
                  <a:gd name="T10" fmla="*/ 8 w 80"/>
                  <a:gd name="T11" fmla="*/ 16 h 56"/>
                  <a:gd name="T12" fmla="*/ 16 w 80"/>
                  <a:gd name="T13" fmla="*/ 8 h 56"/>
                  <a:gd name="T14" fmla="*/ 64 w 80"/>
                  <a:gd name="T15" fmla="*/ 8 h 56"/>
                  <a:gd name="T16" fmla="*/ 72 w 80"/>
                  <a:gd name="T17" fmla="*/ 16 h 56"/>
                  <a:gd name="T18" fmla="*/ 80 w 80"/>
                  <a:gd name="T19" fmla="*/ 16 h 56"/>
                  <a:gd name="T20" fmla="*/ 64 w 80"/>
                  <a:gd name="T21" fmla="*/ 0 h 56"/>
                  <a:gd name="T22" fmla="*/ 16 w 80"/>
                  <a:gd name="T23" fmla="*/ 0 h 56"/>
                  <a:gd name="T24" fmla="*/ 0 w 80"/>
                  <a:gd name="T25" fmla="*/ 16 h 56"/>
                  <a:gd name="T26" fmla="*/ 0 w 80"/>
                  <a:gd name="T27" fmla="*/ 40 h 56"/>
                  <a:gd name="T28" fmla="*/ 16 w 80"/>
                  <a:gd name="T29" fmla="*/ 56 h 56"/>
                  <a:gd name="T30" fmla="*/ 64 w 80"/>
                  <a:gd name="T31" fmla="*/ 56 h 56"/>
                  <a:gd name="T32" fmla="*/ 80 w 80"/>
                  <a:gd name="T33" fmla="*/ 4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56">
                    <a:moveTo>
                      <a:pt x="80" y="40"/>
                    </a:moveTo>
                    <a:cubicBezTo>
                      <a:pt x="72" y="40"/>
                      <a:pt x="72" y="40"/>
                      <a:pt x="72" y="40"/>
                    </a:cubicBezTo>
                    <a:cubicBezTo>
                      <a:pt x="72" y="44"/>
                      <a:pt x="68" y="48"/>
                      <a:pt x="64" y="48"/>
                    </a:cubicBezTo>
                    <a:cubicBezTo>
                      <a:pt x="16" y="48"/>
                      <a:pt x="16" y="48"/>
                      <a:pt x="16" y="48"/>
                    </a:cubicBezTo>
                    <a:cubicBezTo>
                      <a:pt x="12" y="48"/>
                      <a:pt x="8" y="44"/>
                      <a:pt x="8" y="40"/>
                    </a:cubicBezTo>
                    <a:cubicBezTo>
                      <a:pt x="8" y="16"/>
                      <a:pt x="8" y="16"/>
                      <a:pt x="8" y="16"/>
                    </a:cubicBezTo>
                    <a:cubicBezTo>
                      <a:pt x="8" y="12"/>
                      <a:pt x="12" y="8"/>
                      <a:pt x="16" y="8"/>
                    </a:cubicBezTo>
                    <a:cubicBezTo>
                      <a:pt x="64" y="8"/>
                      <a:pt x="64" y="8"/>
                      <a:pt x="64" y="8"/>
                    </a:cubicBezTo>
                    <a:cubicBezTo>
                      <a:pt x="68" y="8"/>
                      <a:pt x="72" y="12"/>
                      <a:pt x="72" y="16"/>
                    </a:cubicBezTo>
                    <a:cubicBezTo>
                      <a:pt x="80" y="16"/>
                      <a:pt x="80" y="16"/>
                      <a:pt x="80" y="16"/>
                    </a:cubicBezTo>
                    <a:cubicBezTo>
                      <a:pt x="80" y="7"/>
                      <a:pt x="73" y="0"/>
                      <a:pt x="64" y="0"/>
                    </a:cubicBezTo>
                    <a:cubicBezTo>
                      <a:pt x="16" y="0"/>
                      <a:pt x="16" y="0"/>
                      <a:pt x="16" y="0"/>
                    </a:cubicBezTo>
                    <a:cubicBezTo>
                      <a:pt x="7" y="0"/>
                      <a:pt x="0" y="7"/>
                      <a:pt x="0" y="16"/>
                    </a:cubicBezTo>
                    <a:cubicBezTo>
                      <a:pt x="0" y="40"/>
                      <a:pt x="0" y="40"/>
                      <a:pt x="0" y="40"/>
                    </a:cubicBezTo>
                    <a:cubicBezTo>
                      <a:pt x="0" y="49"/>
                      <a:pt x="7" y="56"/>
                      <a:pt x="16" y="56"/>
                    </a:cubicBezTo>
                    <a:cubicBezTo>
                      <a:pt x="64" y="56"/>
                      <a:pt x="64" y="56"/>
                      <a:pt x="64" y="56"/>
                    </a:cubicBezTo>
                    <a:cubicBezTo>
                      <a:pt x="73" y="56"/>
                      <a:pt x="80" y="49"/>
                      <a:pt x="80" y="40"/>
                    </a:cubicBezTo>
                    <a:close/>
                  </a:path>
                </a:pathLst>
              </a:custGeom>
              <a:grp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Freeform 10"/>
              <p:cNvSpPr>
                <a:spLocks/>
              </p:cNvSpPr>
              <p:nvPr/>
            </p:nvSpPr>
            <p:spPr bwMode="auto">
              <a:xfrm>
                <a:off x="101" y="51"/>
                <a:ext cx="168" cy="119"/>
              </a:xfrm>
              <a:custGeom>
                <a:avLst/>
                <a:gdLst>
                  <a:gd name="T0" fmla="*/ 64 w 80"/>
                  <a:gd name="T1" fmla="*/ 0 h 56"/>
                  <a:gd name="T2" fmla="*/ 16 w 80"/>
                  <a:gd name="T3" fmla="*/ 0 h 56"/>
                  <a:gd name="T4" fmla="*/ 0 w 80"/>
                  <a:gd name="T5" fmla="*/ 16 h 56"/>
                  <a:gd name="T6" fmla="*/ 8 w 80"/>
                  <a:gd name="T7" fmla="*/ 16 h 56"/>
                  <a:gd name="T8" fmla="*/ 16 w 80"/>
                  <a:gd name="T9" fmla="*/ 8 h 56"/>
                  <a:gd name="T10" fmla="*/ 64 w 80"/>
                  <a:gd name="T11" fmla="*/ 8 h 56"/>
                  <a:gd name="T12" fmla="*/ 72 w 80"/>
                  <a:gd name="T13" fmla="*/ 16 h 56"/>
                  <a:gd name="T14" fmla="*/ 72 w 80"/>
                  <a:gd name="T15" fmla="*/ 40 h 56"/>
                  <a:gd name="T16" fmla="*/ 64 w 80"/>
                  <a:gd name="T17" fmla="*/ 48 h 56"/>
                  <a:gd name="T18" fmla="*/ 16 w 80"/>
                  <a:gd name="T19" fmla="*/ 48 h 56"/>
                  <a:gd name="T20" fmla="*/ 8 w 80"/>
                  <a:gd name="T21" fmla="*/ 40 h 56"/>
                  <a:gd name="T22" fmla="*/ 0 w 80"/>
                  <a:gd name="T23" fmla="*/ 40 h 56"/>
                  <a:gd name="T24" fmla="*/ 16 w 80"/>
                  <a:gd name="T25" fmla="*/ 56 h 56"/>
                  <a:gd name="T26" fmla="*/ 64 w 80"/>
                  <a:gd name="T27" fmla="*/ 56 h 56"/>
                  <a:gd name="T28" fmla="*/ 80 w 80"/>
                  <a:gd name="T29" fmla="*/ 40 h 56"/>
                  <a:gd name="T30" fmla="*/ 80 w 80"/>
                  <a:gd name="T31" fmla="*/ 16 h 56"/>
                  <a:gd name="T32" fmla="*/ 64 w 80"/>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56">
                    <a:moveTo>
                      <a:pt x="64" y="0"/>
                    </a:moveTo>
                    <a:cubicBezTo>
                      <a:pt x="16" y="0"/>
                      <a:pt x="16" y="0"/>
                      <a:pt x="16" y="0"/>
                    </a:cubicBezTo>
                    <a:cubicBezTo>
                      <a:pt x="7" y="0"/>
                      <a:pt x="0" y="7"/>
                      <a:pt x="0" y="16"/>
                    </a:cubicBezTo>
                    <a:cubicBezTo>
                      <a:pt x="8" y="16"/>
                      <a:pt x="8" y="16"/>
                      <a:pt x="8" y="16"/>
                    </a:cubicBezTo>
                    <a:cubicBezTo>
                      <a:pt x="8" y="12"/>
                      <a:pt x="12" y="8"/>
                      <a:pt x="16" y="8"/>
                    </a:cubicBezTo>
                    <a:cubicBezTo>
                      <a:pt x="64" y="8"/>
                      <a:pt x="64" y="8"/>
                      <a:pt x="64" y="8"/>
                    </a:cubicBezTo>
                    <a:cubicBezTo>
                      <a:pt x="68" y="8"/>
                      <a:pt x="72" y="12"/>
                      <a:pt x="72" y="16"/>
                    </a:cubicBezTo>
                    <a:cubicBezTo>
                      <a:pt x="72" y="40"/>
                      <a:pt x="72" y="40"/>
                      <a:pt x="72" y="40"/>
                    </a:cubicBezTo>
                    <a:cubicBezTo>
                      <a:pt x="72" y="44"/>
                      <a:pt x="68" y="48"/>
                      <a:pt x="64" y="48"/>
                    </a:cubicBezTo>
                    <a:cubicBezTo>
                      <a:pt x="16" y="48"/>
                      <a:pt x="16" y="48"/>
                      <a:pt x="16" y="48"/>
                    </a:cubicBezTo>
                    <a:cubicBezTo>
                      <a:pt x="12" y="48"/>
                      <a:pt x="8" y="44"/>
                      <a:pt x="8" y="40"/>
                    </a:cubicBezTo>
                    <a:cubicBezTo>
                      <a:pt x="0" y="40"/>
                      <a:pt x="0" y="40"/>
                      <a:pt x="0" y="40"/>
                    </a:cubicBezTo>
                    <a:cubicBezTo>
                      <a:pt x="0" y="49"/>
                      <a:pt x="7" y="56"/>
                      <a:pt x="16" y="56"/>
                    </a:cubicBezTo>
                    <a:cubicBezTo>
                      <a:pt x="64" y="56"/>
                      <a:pt x="64" y="56"/>
                      <a:pt x="64" y="56"/>
                    </a:cubicBezTo>
                    <a:cubicBezTo>
                      <a:pt x="73" y="56"/>
                      <a:pt x="80" y="49"/>
                      <a:pt x="80" y="40"/>
                    </a:cubicBezTo>
                    <a:cubicBezTo>
                      <a:pt x="80" y="16"/>
                      <a:pt x="80" y="16"/>
                      <a:pt x="80" y="16"/>
                    </a:cubicBezTo>
                    <a:cubicBezTo>
                      <a:pt x="80" y="7"/>
                      <a:pt x="73" y="0"/>
                      <a:pt x="64" y="0"/>
                    </a:cubicBezTo>
                    <a:close/>
                  </a:path>
                </a:pathLst>
              </a:custGeom>
              <a:grpFill/>
              <a:ln w="9525">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34" name="Group 33"/>
          <p:cNvGrpSpPr/>
          <p:nvPr/>
        </p:nvGrpSpPr>
        <p:grpSpPr>
          <a:xfrm>
            <a:off x="555053" y="-1590731"/>
            <a:ext cx="585133" cy="585133"/>
            <a:chOff x="1335636" y="2671424"/>
            <a:chExt cx="585216" cy="585216"/>
          </a:xfrm>
        </p:grpSpPr>
        <p:sp>
          <p:nvSpPr>
            <p:cNvPr id="35" name="Oval 34"/>
            <p:cNvSpPr/>
            <p:nvPr/>
          </p:nvSpPr>
          <p:spPr bwMode="auto">
            <a:xfrm>
              <a:off x="1335636" y="267142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36" name="Group 35"/>
            <p:cNvGrpSpPr/>
            <p:nvPr/>
          </p:nvGrpSpPr>
          <p:grpSpPr>
            <a:xfrm>
              <a:off x="1422497" y="2796283"/>
              <a:ext cx="376290" cy="398386"/>
              <a:chOff x="1412972" y="2796283"/>
              <a:chExt cx="376290" cy="398386"/>
            </a:xfrm>
          </p:grpSpPr>
          <p:cxnSp>
            <p:nvCxnSpPr>
              <p:cNvPr id="37" name="Straight Connector 36"/>
              <p:cNvCxnSpPr>
                <a:stCxn id="41" idx="1"/>
              </p:cNvCxnSpPr>
              <p:nvPr/>
            </p:nvCxnSpPr>
            <p:spPr>
              <a:xfrm flipH="1" flipV="1">
                <a:off x="1547195" y="2862088"/>
                <a:ext cx="25345" cy="34256"/>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p:cNvCxnSpPr>
                <a:stCxn id="41" idx="2"/>
                <a:endCxn id="44" idx="6"/>
              </p:cNvCxnSpPr>
              <p:nvPr/>
            </p:nvCxnSpPr>
            <p:spPr>
              <a:xfrm flipH="1">
                <a:off x="1493779" y="2949833"/>
                <a:ext cx="56605" cy="3562"/>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p:cNvCxnSpPr/>
              <p:nvPr/>
            </p:nvCxnSpPr>
            <p:spPr>
              <a:xfrm flipV="1">
                <a:off x="1614507" y="3032189"/>
                <a:ext cx="0" cy="33854"/>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p:cNvCxnSpPr>
                <a:endCxn id="43" idx="3"/>
              </p:cNvCxnSpPr>
              <p:nvPr/>
            </p:nvCxnSpPr>
            <p:spPr>
              <a:xfrm flipV="1">
                <a:off x="1684662" y="2865255"/>
                <a:ext cx="35627" cy="34312"/>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41" name="Oval 40"/>
              <p:cNvSpPr/>
              <p:nvPr/>
            </p:nvSpPr>
            <p:spPr bwMode="auto">
              <a:xfrm>
                <a:off x="1550384" y="2874189"/>
                <a:ext cx="151291" cy="151287"/>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sp>
            <p:nvSpPr>
              <p:cNvPr id="42" name="Oval 41"/>
              <p:cNvSpPr/>
              <p:nvPr/>
            </p:nvSpPr>
            <p:spPr bwMode="auto">
              <a:xfrm>
                <a:off x="1550193" y="3066043"/>
                <a:ext cx="128629" cy="128626"/>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sp>
            <p:nvSpPr>
              <p:cNvPr id="43" name="Oval 42"/>
              <p:cNvSpPr/>
              <p:nvPr/>
            </p:nvSpPr>
            <p:spPr bwMode="auto">
              <a:xfrm>
                <a:off x="1708455" y="2796283"/>
                <a:ext cx="80807" cy="80806"/>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sp>
            <p:nvSpPr>
              <p:cNvPr id="44" name="Oval 43"/>
              <p:cNvSpPr/>
              <p:nvPr/>
            </p:nvSpPr>
            <p:spPr bwMode="auto">
              <a:xfrm>
                <a:off x="1412972" y="2912992"/>
                <a:ext cx="80807" cy="80806"/>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sp>
            <p:nvSpPr>
              <p:cNvPr id="45" name="Oval 44"/>
              <p:cNvSpPr/>
              <p:nvPr/>
            </p:nvSpPr>
            <p:spPr bwMode="auto">
              <a:xfrm>
                <a:off x="1505754" y="2813705"/>
                <a:ext cx="53772" cy="53771"/>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grpSp>
      <p:grpSp>
        <p:nvGrpSpPr>
          <p:cNvPr id="46" name="Group 45"/>
          <p:cNvGrpSpPr/>
          <p:nvPr/>
        </p:nvGrpSpPr>
        <p:grpSpPr>
          <a:xfrm>
            <a:off x="2993453" y="-1590814"/>
            <a:ext cx="585216" cy="585216"/>
            <a:chOff x="1353630" y="4030528"/>
            <a:chExt cx="585216" cy="585216"/>
          </a:xfrm>
        </p:grpSpPr>
        <p:sp>
          <p:nvSpPr>
            <p:cNvPr id="47" name="Oval 46"/>
            <p:cNvSpPr/>
            <p:nvPr/>
          </p:nvSpPr>
          <p:spPr bwMode="auto">
            <a:xfrm>
              <a:off x="1353630" y="4030528"/>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48" name="Picture 47"/>
            <p:cNvPicPr>
              <a:picLocks noChangeAspect="1"/>
            </p:cNvPicPr>
            <p:nvPr/>
          </p:nvPicPr>
          <p:blipFill>
            <a:blip r:embed="rId4">
              <a:duotone>
                <a:schemeClr val="bg2">
                  <a:shade val="45000"/>
                  <a:satMod val="135000"/>
                </a:schemeClr>
                <a:prstClr val="white"/>
              </a:duotone>
            </a:blip>
            <a:stretch>
              <a:fillRect/>
            </a:stretch>
          </p:blipFill>
          <p:spPr>
            <a:xfrm>
              <a:off x="1490055" y="4190657"/>
              <a:ext cx="346175" cy="300957"/>
            </a:xfrm>
            <a:prstGeom prst="rect">
              <a:avLst/>
            </a:prstGeom>
          </p:spPr>
        </p:pic>
      </p:grpSp>
      <p:grpSp>
        <p:nvGrpSpPr>
          <p:cNvPr id="49" name="Group 48"/>
          <p:cNvGrpSpPr/>
          <p:nvPr/>
        </p:nvGrpSpPr>
        <p:grpSpPr>
          <a:xfrm>
            <a:off x="5431853" y="-1590814"/>
            <a:ext cx="585216" cy="585216"/>
            <a:chOff x="1353630" y="5604864"/>
            <a:chExt cx="585216" cy="585216"/>
          </a:xfrm>
        </p:grpSpPr>
        <p:sp>
          <p:nvSpPr>
            <p:cNvPr id="50" name="Oval 49"/>
            <p:cNvSpPr/>
            <p:nvPr/>
          </p:nvSpPr>
          <p:spPr bwMode="auto">
            <a:xfrm>
              <a:off x="1353630" y="560486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1" name="Rectangle 50"/>
            <p:cNvSpPr/>
            <p:nvPr/>
          </p:nvSpPr>
          <p:spPr bwMode="auto">
            <a:xfrm>
              <a:off x="1468170" y="5777619"/>
              <a:ext cx="254393" cy="254393"/>
            </a:xfrm>
            <a:prstGeom prst="rect">
              <a:avLst/>
            </a:prstGeom>
            <a:noFill/>
            <a:ln w="12700">
              <a:solidFill>
                <a:schemeClr val="bg1">
                  <a:lumMod val="6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2" name="Group 51"/>
            <p:cNvGrpSpPr/>
            <p:nvPr/>
          </p:nvGrpSpPr>
          <p:grpSpPr>
            <a:xfrm>
              <a:off x="1569761" y="5717490"/>
              <a:ext cx="269875" cy="374650"/>
              <a:chOff x="1562217" y="4415300"/>
              <a:chExt cx="269875" cy="374650"/>
            </a:xfrm>
          </p:grpSpPr>
          <p:sp>
            <p:nvSpPr>
              <p:cNvPr id="53" name="Oval 52"/>
              <p:cNvSpPr/>
              <p:nvPr/>
            </p:nvSpPr>
            <p:spPr bwMode="auto">
              <a:xfrm>
                <a:off x="1586475" y="4445252"/>
                <a:ext cx="226337" cy="325926"/>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4" name="Group 16"/>
              <p:cNvGrpSpPr>
                <a:grpSpLocks noChangeAspect="1"/>
              </p:cNvGrpSpPr>
              <p:nvPr/>
            </p:nvGrpSpPr>
            <p:grpSpPr bwMode="auto">
              <a:xfrm>
                <a:off x="1562217" y="4415300"/>
                <a:ext cx="269875" cy="374650"/>
                <a:chOff x="-1" y="4"/>
                <a:chExt cx="170" cy="236"/>
              </a:xfrm>
              <a:solidFill>
                <a:schemeClr val="bg1">
                  <a:lumMod val="65000"/>
                </a:schemeClr>
              </a:solidFill>
            </p:grpSpPr>
            <p:sp>
              <p:nvSpPr>
                <p:cNvPr id="55" name="Freeform 17"/>
                <p:cNvSpPr>
                  <a:spLocks noEditPoints="1"/>
                </p:cNvSpPr>
                <p:nvPr/>
              </p:nvSpPr>
              <p:spPr bwMode="auto">
                <a:xfrm>
                  <a:off x="-1" y="4"/>
                  <a:ext cx="170" cy="236"/>
                </a:xfrm>
                <a:custGeom>
                  <a:avLst/>
                  <a:gdLst>
                    <a:gd name="T0" fmla="*/ 72 w 80"/>
                    <a:gd name="T1" fmla="*/ 48 h 112"/>
                    <a:gd name="T2" fmla="*/ 72 w 80"/>
                    <a:gd name="T3" fmla="*/ 48 h 112"/>
                    <a:gd name="T4" fmla="*/ 72 w 80"/>
                    <a:gd name="T5" fmla="*/ 32 h 112"/>
                    <a:gd name="T6" fmla="*/ 40 w 80"/>
                    <a:gd name="T7" fmla="*/ 0 h 112"/>
                    <a:gd name="T8" fmla="*/ 8 w 80"/>
                    <a:gd name="T9" fmla="*/ 32 h 112"/>
                    <a:gd name="T10" fmla="*/ 8 w 80"/>
                    <a:gd name="T11" fmla="*/ 48 h 112"/>
                    <a:gd name="T12" fmla="*/ 8 w 80"/>
                    <a:gd name="T13" fmla="*/ 48 h 112"/>
                    <a:gd name="T14" fmla="*/ 0 w 80"/>
                    <a:gd name="T15" fmla="*/ 72 h 112"/>
                    <a:gd name="T16" fmla="*/ 40 w 80"/>
                    <a:gd name="T17" fmla="*/ 112 h 112"/>
                    <a:gd name="T18" fmla="*/ 80 w 80"/>
                    <a:gd name="T19" fmla="*/ 72 h 112"/>
                    <a:gd name="T20" fmla="*/ 72 w 80"/>
                    <a:gd name="T21" fmla="*/ 48 h 112"/>
                    <a:gd name="T22" fmla="*/ 40 w 80"/>
                    <a:gd name="T23" fmla="*/ 8 h 112"/>
                    <a:gd name="T24" fmla="*/ 64 w 80"/>
                    <a:gd name="T25" fmla="*/ 32 h 112"/>
                    <a:gd name="T26" fmla="*/ 64 w 80"/>
                    <a:gd name="T27" fmla="*/ 40 h 112"/>
                    <a:gd name="T28" fmla="*/ 40 w 80"/>
                    <a:gd name="T29" fmla="*/ 32 h 112"/>
                    <a:gd name="T30" fmla="*/ 16 w 80"/>
                    <a:gd name="T31" fmla="*/ 40 h 112"/>
                    <a:gd name="T32" fmla="*/ 16 w 80"/>
                    <a:gd name="T33" fmla="*/ 32 h 112"/>
                    <a:gd name="T34" fmla="*/ 40 w 80"/>
                    <a:gd name="T35" fmla="*/ 8 h 112"/>
                    <a:gd name="T36" fmla="*/ 40 w 80"/>
                    <a:gd name="T37" fmla="*/ 104 h 112"/>
                    <a:gd name="T38" fmla="*/ 8 w 80"/>
                    <a:gd name="T39" fmla="*/ 72 h 112"/>
                    <a:gd name="T40" fmla="*/ 40 w 80"/>
                    <a:gd name="T41" fmla="*/ 40 h 112"/>
                    <a:gd name="T42" fmla="*/ 72 w 80"/>
                    <a:gd name="T43" fmla="*/ 72 h 112"/>
                    <a:gd name="T44" fmla="*/ 40 w 80"/>
                    <a:gd name="T45"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12">
                      <a:moveTo>
                        <a:pt x="72" y="48"/>
                      </a:moveTo>
                      <a:cubicBezTo>
                        <a:pt x="72" y="48"/>
                        <a:pt x="72" y="48"/>
                        <a:pt x="72" y="48"/>
                      </a:cubicBezTo>
                      <a:cubicBezTo>
                        <a:pt x="72" y="32"/>
                        <a:pt x="72" y="32"/>
                        <a:pt x="72" y="32"/>
                      </a:cubicBezTo>
                      <a:cubicBezTo>
                        <a:pt x="72" y="14"/>
                        <a:pt x="58" y="0"/>
                        <a:pt x="40" y="0"/>
                      </a:cubicBezTo>
                      <a:cubicBezTo>
                        <a:pt x="22" y="0"/>
                        <a:pt x="8" y="14"/>
                        <a:pt x="8" y="32"/>
                      </a:cubicBezTo>
                      <a:cubicBezTo>
                        <a:pt x="8" y="48"/>
                        <a:pt x="8" y="48"/>
                        <a:pt x="8" y="48"/>
                      </a:cubicBezTo>
                      <a:cubicBezTo>
                        <a:pt x="8" y="48"/>
                        <a:pt x="8" y="48"/>
                        <a:pt x="8" y="48"/>
                      </a:cubicBezTo>
                      <a:cubicBezTo>
                        <a:pt x="3" y="55"/>
                        <a:pt x="0" y="63"/>
                        <a:pt x="0" y="72"/>
                      </a:cubicBezTo>
                      <a:cubicBezTo>
                        <a:pt x="0" y="94"/>
                        <a:pt x="18" y="112"/>
                        <a:pt x="40" y="112"/>
                      </a:cubicBezTo>
                      <a:cubicBezTo>
                        <a:pt x="62" y="112"/>
                        <a:pt x="80" y="94"/>
                        <a:pt x="80" y="72"/>
                      </a:cubicBezTo>
                      <a:cubicBezTo>
                        <a:pt x="80" y="63"/>
                        <a:pt x="77" y="55"/>
                        <a:pt x="72" y="48"/>
                      </a:cubicBezTo>
                      <a:close/>
                      <a:moveTo>
                        <a:pt x="40" y="8"/>
                      </a:moveTo>
                      <a:cubicBezTo>
                        <a:pt x="53" y="8"/>
                        <a:pt x="64" y="19"/>
                        <a:pt x="64" y="32"/>
                      </a:cubicBezTo>
                      <a:cubicBezTo>
                        <a:pt x="64" y="40"/>
                        <a:pt x="64" y="40"/>
                        <a:pt x="64" y="40"/>
                      </a:cubicBezTo>
                      <a:cubicBezTo>
                        <a:pt x="57" y="35"/>
                        <a:pt x="49" y="32"/>
                        <a:pt x="40" y="32"/>
                      </a:cubicBezTo>
                      <a:cubicBezTo>
                        <a:pt x="31" y="32"/>
                        <a:pt x="23" y="35"/>
                        <a:pt x="16" y="40"/>
                      </a:cubicBezTo>
                      <a:cubicBezTo>
                        <a:pt x="16" y="32"/>
                        <a:pt x="16" y="32"/>
                        <a:pt x="16" y="32"/>
                      </a:cubicBezTo>
                      <a:cubicBezTo>
                        <a:pt x="16" y="19"/>
                        <a:pt x="27" y="8"/>
                        <a:pt x="40" y="8"/>
                      </a:cubicBezTo>
                      <a:close/>
                      <a:moveTo>
                        <a:pt x="40" y="104"/>
                      </a:moveTo>
                      <a:cubicBezTo>
                        <a:pt x="22" y="104"/>
                        <a:pt x="8" y="90"/>
                        <a:pt x="8" y="72"/>
                      </a:cubicBezTo>
                      <a:cubicBezTo>
                        <a:pt x="8" y="54"/>
                        <a:pt x="22" y="40"/>
                        <a:pt x="40" y="40"/>
                      </a:cubicBezTo>
                      <a:cubicBezTo>
                        <a:pt x="58" y="40"/>
                        <a:pt x="72" y="54"/>
                        <a:pt x="72" y="72"/>
                      </a:cubicBezTo>
                      <a:cubicBezTo>
                        <a:pt x="72" y="90"/>
                        <a:pt x="58" y="104"/>
                        <a:pt x="40" y="104"/>
                      </a:cubicBezTo>
                      <a:close/>
                    </a:path>
                  </a:pathLst>
                </a:custGeom>
                <a:grpFill/>
                <a:ln w="12700">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Freeform 18"/>
                <p:cNvSpPr>
                  <a:spLocks/>
                </p:cNvSpPr>
                <p:nvPr/>
              </p:nvSpPr>
              <p:spPr bwMode="auto">
                <a:xfrm>
                  <a:off x="67" y="130"/>
                  <a:ext cx="34" cy="59"/>
                </a:xfrm>
                <a:custGeom>
                  <a:avLst/>
                  <a:gdLst>
                    <a:gd name="T0" fmla="*/ 8 w 16"/>
                    <a:gd name="T1" fmla="*/ 0 h 28"/>
                    <a:gd name="T2" fmla="*/ 0 w 16"/>
                    <a:gd name="T3" fmla="*/ 8 h 28"/>
                    <a:gd name="T4" fmla="*/ 4 w 16"/>
                    <a:gd name="T5" fmla="*/ 15 h 28"/>
                    <a:gd name="T6" fmla="*/ 4 w 16"/>
                    <a:gd name="T7" fmla="*/ 28 h 28"/>
                    <a:gd name="T8" fmla="*/ 12 w 16"/>
                    <a:gd name="T9" fmla="*/ 28 h 28"/>
                    <a:gd name="T10" fmla="*/ 12 w 16"/>
                    <a:gd name="T11" fmla="*/ 15 h 28"/>
                    <a:gd name="T12" fmla="*/ 16 w 16"/>
                    <a:gd name="T13" fmla="*/ 8 h 28"/>
                    <a:gd name="T14" fmla="*/ 8 w 1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8">
                      <a:moveTo>
                        <a:pt x="8" y="0"/>
                      </a:moveTo>
                      <a:cubicBezTo>
                        <a:pt x="4" y="0"/>
                        <a:pt x="0" y="4"/>
                        <a:pt x="0" y="8"/>
                      </a:cubicBezTo>
                      <a:cubicBezTo>
                        <a:pt x="0" y="11"/>
                        <a:pt x="2" y="13"/>
                        <a:pt x="4" y="15"/>
                      </a:cubicBezTo>
                      <a:cubicBezTo>
                        <a:pt x="4" y="28"/>
                        <a:pt x="4" y="28"/>
                        <a:pt x="4" y="28"/>
                      </a:cubicBezTo>
                      <a:cubicBezTo>
                        <a:pt x="12" y="28"/>
                        <a:pt x="12" y="28"/>
                        <a:pt x="12" y="28"/>
                      </a:cubicBezTo>
                      <a:cubicBezTo>
                        <a:pt x="12" y="15"/>
                        <a:pt x="12" y="15"/>
                        <a:pt x="12" y="15"/>
                      </a:cubicBezTo>
                      <a:cubicBezTo>
                        <a:pt x="14" y="13"/>
                        <a:pt x="16" y="11"/>
                        <a:pt x="16" y="8"/>
                      </a:cubicBezTo>
                      <a:cubicBezTo>
                        <a:pt x="16" y="4"/>
                        <a:pt x="12" y="0"/>
                        <a:pt x="8" y="0"/>
                      </a:cubicBezTo>
                      <a:close/>
                    </a:path>
                  </a:pathLst>
                </a:custGeom>
                <a:grpFill/>
                <a:ln w="12700">
                  <a:solidFill>
                    <a:srgbClr val="F8F8F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sp>
        <p:nvSpPr>
          <p:cNvPr id="6" name="Rectangle 5"/>
          <p:cNvSpPr/>
          <p:nvPr/>
        </p:nvSpPr>
        <p:spPr>
          <a:xfrm>
            <a:off x="2636837" y="2049462"/>
            <a:ext cx="126188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Security</a:t>
            </a:r>
            <a:endParaRPr kumimoji="0" lang="en-US" sz="2400" b="0" i="0" u="none" strike="noStrike" kern="0" cap="none" spc="0" normalizeH="0" baseline="0" noProof="0" dirty="0">
              <a:ln>
                <a:noFill/>
              </a:ln>
              <a:solidFill>
                <a:sysClr val="windowText" lastClr="000000"/>
              </a:solidFill>
              <a:effectLst/>
              <a:uLnTx/>
              <a:uFillTx/>
            </a:endParaRPr>
          </a:p>
        </p:txBody>
      </p:sp>
      <p:sp>
        <p:nvSpPr>
          <p:cNvPr id="57" name="Rectangle 56"/>
          <p:cNvSpPr/>
          <p:nvPr/>
        </p:nvSpPr>
        <p:spPr>
          <a:xfrm>
            <a:off x="5344968" y="2049462"/>
            <a:ext cx="17876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Compliance</a:t>
            </a:r>
            <a:endParaRPr kumimoji="0" lang="en-US" sz="2400" b="0" i="0" u="none" strike="noStrike" kern="0" cap="none" spc="0" normalizeH="0" baseline="0" noProof="0" dirty="0">
              <a:ln>
                <a:noFill/>
              </a:ln>
              <a:solidFill>
                <a:sysClr val="windowText" lastClr="000000"/>
              </a:solidFill>
              <a:effectLst/>
              <a:uLnTx/>
              <a:uFillTx/>
            </a:endParaRPr>
          </a:p>
        </p:txBody>
      </p:sp>
      <p:sp>
        <p:nvSpPr>
          <p:cNvPr id="58" name="Rectangle 57"/>
          <p:cNvSpPr/>
          <p:nvPr/>
        </p:nvSpPr>
        <p:spPr>
          <a:xfrm>
            <a:off x="8043561" y="2044997"/>
            <a:ext cx="198804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Transparency</a:t>
            </a:r>
            <a:endParaRPr kumimoji="0" lang="en-US" sz="2400" b="0" i="0" u="none" strike="noStrike" kern="0" cap="none" spc="0" normalizeH="0" baseline="0" noProof="0" dirty="0">
              <a:ln>
                <a:noFill/>
              </a:ln>
              <a:solidFill>
                <a:sysClr val="windowText" lastClr="000000"/>
              </a:solidFill>
              <a:effectLst/>
              <a:uLnTx/>
              <a:uFillTx/>
            </a:endParaRPr>
          </a:p>
        </p:txBody>
      </p:sp>
      <p:sp>
        <p:nvSpPr>
          <p:cNvPr id="59" name="Title 2"/>
          <p:cNvSpPr txBox="1">
            <a:spLocks/>
          </p:cNvSpPr>
          <p:nvPr/>
        </p:nvSpPr>
        <p:spPr>
          <a:xfrm>
            <a:off x="1422017"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1632"/>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Office 365 Information Protection</a:t>
            </a:r>
            <a:br>
              <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266068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par>
                                <p:cTn id="8" presetID="6" presetClass="emph" presetSubtype="0" accel="100000" autoRev="1" fill="hold" nodeType="withEffect">
                                  <p:stCondLst>
                                    <p:cond delay="0"/>
                                  </p:stCondLst>
                                  <p:childTnLst>
                                    <p:animScale>
                                      <p:cBhvr>
                                        <p:cTn id="9" dur="800" fill="hold"/>
                                        <p:tgtEl>
                                          <p:spTgt spid="29"/>
                                        </p:tgtEl>
                                      </p:cBhvr>
                                      <p:by x="50000" y="50000"/>
                                    </p:animScale>
                                  </p:childTnLst>
                                </p:cTn>
                              </p:par>
                              <p:par>
                                <p:cTn id="10" presetID="10" presetClass="entr" presetSubtype="0" fill="hold" nodeType="withEffect">
                                  <p:stCondLst>
                                    <p:cond delay="75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childTnLst>
                                </p:cTn>
                              </p:par>
                              <p:par>
                                <p:cTn id="13" presetID="6" presetClass="emph" presetSubtype="0" accel="100000" autoRev="1" fill="hold" nodeType="withEffect">
                                  <p:stCondLst>
                                    <p:cond delay="0"/>
                                  </p:stCondLst>
                                  <p:childTnLst>
                                    <p:animScale>
                                      <p:cBhvr>
                                        <p:cTn id="14" dur="800" fill="hold"/>
                                        <p:tgtEl>
                                          <p:spTgt spid="34"/>
                                        </p:tgtEl>
                                      </p:cBhvr>
                                      <p:by x="50000" y="50000"/>
                                    </p:animScale>
                                  </p:childTnLst>
                                </p:cTn>
                              </p:par>
                              <p:par>
                                <p:cTn id="15" presetID="10" presetClass="entr" presetSubtype="0" fill="hold" nodeType="withEffect">
                                  <p:stCondLst>
                                    <p:cond delay="75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250"/>
                                        <p:tgtEl>
                                          <p:spTgt spid="46"/>
                                        </p:tgtEl>
                                      </p:cBhvr>
                                    </p:animEffect>
                                  </p:childTnLst>
                                </p:cTn>
                              </p:par>
                              <p:par>
                                <p:cTn id="18" presetID="6" presetClass="emph" presetSubtype="0" accel="100000" autoRev="1" fill="hold" nodeType="withEffect">
                                  <p:stCondLst>
                                    <p:cond delay="50"/>
                                  </p:stCondLst>
                                  <p:childTnLst>
                                    <p:animScale>
                                      <p:cBhvr>
                                        <p:cTn id="19" dur="800" fill="hold"/>
                                        <p:tgtEl>
                                          <p:spTgt spid="46"/>
                                        </p:tgtEl>
                                      </p:cBhvr>
                                      <p:by x="50000" y="50000"/>
                                    </p:animScale>
                                  </p:childTnLst>
                                </p:cTn>
                              </p:par>
                              <p:par>
                                <p:cTn id="20" presetID="10" presetClass="entr" presetSubtype="0" fill="hold" nodeType="withEffect">
                                  <p:stCondLst>
                                    <p:cond delay="75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250"/>
                                        <p:tgtEl>
                                          <p:spTgt spid="49"/>
                                        </p:tgtEl>
                                      </p:cBhvr>
                                    </p:animEffect>
                                  </p:childTnLst>
                                </p:cTn>
                              </p:par>
                              <p:par>
                                <p:cTn id="23" presetID="6" presetClass="emph" presetSubtype="0" accel="100000" autoRev="1" fill="hold" nodeType="withEffect">
                                  <p:stCondLst>
                                    <p:cond delay="0"/>
                                  </p:stCondLst>
                                  <p:childTnLst>
                                    <p:animScale>
                                      <p:cBhvr>
                                        <p:cTn id="24" dur="800" fill="hold"/>
                                        <p:tgtEl>
                                          <p:spTgt spid="4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94037" y="1820862"/>
            <a:ext cx="6830075"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5EAC"/>
                </a:solidFill>
                <a:effectLst/>
                <a:uLnTx/>
                <a:uFillTx/>
              </a:rPr>
              <a:t>Security and Compliance Center</a:t>
            </a:r>
          </a:p>
        </p:txBody>
      </p:sp>
      <p:sp>
        <p:nvSpPr>
          <p:cNvPr id="7" name="Rectangle 6"/>
          <p:cNvSpPr/>
          <p:nvPr/>
        </p:nvSpPr>
        <p:spPr>
          <a:xfrm>
            <a:off x="1275666" y="2762568"/>
            <a:ext cx="4611712"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5EAC"/>
                </a:solidFill>
                <a:effectLst/>
                <a:uLnTx/>
                <a:uFillTx/>
              </a:rPr>
              <a:t>Advanced eDiscovery</a:t>
            </a:r>
          </a:p>
        </p:txBody>
      </p:sp>
      <p:sp>
        <p:nvSpPr>
          <p:cNvPr id="8" name="Rectangle 7"/>
          <p:cNvSpPr/>
          <p:nvPr/>
        </p:nvSpPr>
        <p:spPr>
          <a:xfrm>
            <a:off x="440430" y="4888683"/>
            <a:ext cx="4019114"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5EAC"/>
                </a:solidFill>
                <a:effectLst/>
                <a:uLnTx/>
                <a:uFillTx/>
              </a:rPr>
              <a:t>Customer </a:t>
            </a:r>
            <a:r>
              <a:rPr kumimoji="0" lang="en-US" sz="4000" b="0" i="0" u="none" strike="noStrike" kern="0" cap="none" spc="0" normalizeH="0" baseline="0" noProof="0" dirty="0" err="1">
                <a:ln>
                  <a:noFill/>
                </a:ln>
                <a:solidFill>
                  <a:srgbClr val="005EAC"/>
                </a:solidFill>
                <a:effectLst/>
                <a:uLnTx/>
                <a:uFillTx/>
              </a:rPr>
              <a:t>LockBox</a:t>
            </a:r>
            <a:endParaRPr kumimoji="0" lang="en-US" sz="4000" b="0" i="0" u="none" strike="noStrike" kern="0" cap="none" spc="0" normalizeH="0" baseline="0" noProof="0" dirty="0">
              <a:ln>
                <a:noFill/>
              </a:ln>
              <a:solidFill>
                <a:srgbClr val="005EAC"/>
              </a:solidFill>
              <a:effectLst/>
              <a:uLnTx/>
              <a:uFillTx/>
            </a:endParaRPr>
          </a:p>
        </p:txBody>
      </p:sp>
      <p:sp>
        <p:nvSpPr>
          <p:cNvPr id="9" name="Rectangle 8"/>
          <p:cNvSpPr/>
          <p:nvPr/>
        </p:nvSpPr>
        <p:spPr>
          <a:xfrm>
            <a:off x="1275666" y="3761039"/>
            <a:ext cx="6931256"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5EAC"/>
                </a:solidFill>
                <a:effectLst/>
                <a:uLnTx/>
                <a:uFillTx/>
              </a:rPr>
              <a:t>Advanced Security Management</a:t>
            </a:r>
          </a:p>
        </p:txBody>
      </p:sp>
      <p:sp>
        <p:nvSpPr>
          <p:cNvPr id="10" name="Rectangle 9"/>
          <p:cNvSpPr/>
          <p:nvPr/>
        </p:nvSpPr>
        <p:spPr>
          <a:xfrm>
            <a:off x="4979404" y="5255532"/>
            <a:ext cx="6108660"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5EAC"/>
                </a:solidFill>
                <a:effectLst/>
                <a:uLnTx/>
                <a:uFillTx/>
              </a:rPr>
              <a:t>Advanced Threat Protection </a:t>
            </a:r>
          </a:p>
        </p:txBody>
      </p:sp>
      <p:sp>
        <p:nvSpPr>
          <p:cNvPr id="11" name="Rectangle 10"/>
          <p:cNvSpPr/>
          <p:nvPr/>
        </p:nvSpPr>
        <p:spPr>
          <a:xfrm>
            <a:off x="3967555" y="3440259"/>
            <a:ext cx="6315383"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EAC"/>
                </a:solidFill>
                <a:effectLst/>
                <a:uLnTx/>
                <a:uFillTx/>
              </a:rPr>
              <a:t>Data Loss Prevention in SharePoint and OneDrive</a:t>
            </a:r>
          </a:p>
        </p:txBody>
      </p:sp>
      <p:sp>
        <p:nvSpPr>
          <p:cNvPr id="12" name="Rectangle 11"/>
          <p:cNvSpPr/>
          <p:nvPr/>
        </p:nvSpPr>
        <p:spPr>
          <a:xfrm>
            <a:off x="6524334" y="2924329"/>
            <a:ext cx="414145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EAC"/>
                </a:solidFill>
                <a:effectLst/>
                <a:uLnTx/>
                <a:uFillTx/>
              </a:rPr>
              <a:t>Archiving SEC 17a-4 compliance</a:t>
            </a:r>
          </a:p>
        </p:txBody>
      </p:sp>
      <p:sp>
        <p:nvSpPr>
          <p:cNvPr id="13" name="Rectangle 12"/>
          <p:cNvSpPr/>
          <p:nvPr/>
        </p:nvSpPr>
        <p:spPr>
          <a:xfrm>
            <a:off x="6525379" y="4414547"/>
            <a:ext cx="439357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EAC"/>
                </a:solidFill>
                <a:effectLst/>
                <a:uLnTx/>
                <a:uFillTx/>
              </a:rPr>
              <a:t>Archiving 3rd party data ingestion</a:t>
            </a:r>
          </a:p>
        </p:txBody>
      </p:sp>
      <p:sp>
        <p:nvSpPr>
          <p:cNvPr id="14" name="Rectangle 13"/>
          <p:cNvSpPr/>
          <p:nvPr/>
        </p:nvSpPr>
        <p:spPr>
          <a:xfrm>
            <a:off x="4739403" y="4918555"/>
            <a:ext cx="270952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EAC"/>
                </a:solidFill>
                <a:effectLst/>
                <a:uLnTx/>
                <a:uFillTx/>
              </a:rPr>
              <a:t>Large email archives</a:t>
            </a:r>
          </a:p>
        </p:txBody>
      </p:sp>
      <p:sp>
        <p:nvSpPr>
          <p:cNvPr id="15" name="Rectangle 14"/>
          <p:cNvSpPr/>
          <p:nvPr/>
        </p:nvSpPr>
        <p:spPr>
          <a:xfrm>
            <a:off x="1582543" y="4414547"/>
            <a:ext cx="4384598"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EAC"/>
                </a:solidFill>
                <a:effectLst/>
                <a:uLnTx/>
                <a:uFillTx/>
              </a:rPr>
              <a:t>Unified auditing across Office 365</a:t>
            </a:r>
          </a:p>
        </p:txBody>
      </p:sp>
      <p:sp>
        <p:nvSpPr>
          <p:cNvPr id="16" name="Rectangle 15"/>
          <p:cNvSpPr/>
          <p:nvPr/>
        </p:nvSpPr>
        <p:spPr>
          <a:xfrm>
            <a:off x="838143" y="2430613"/>
            <a:ext cx="288085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5EAC"/>
                </a:solidFill>
                <a:effectLst/>
                <a:uLnTx/>
                <a:uFillTx/>
              </a:rPr>
              <a:t>Office 365 Service Assurance</a:t>
            </a:r>
          </a:p>
        </p:txBody>
      </p:sp>
      <p:sp>
        <p:nvSpPr>
          <p:cNvPr id="17" name="Rectangle 16"/>
          <p:cNvSpPr/>
          <p:nvPr/>
        </p:nvSpPr>
        <p:spPr>
          <a:xfrm>
            <a:off x="7901742" y="4888683"/>
            <a:ext cx="185768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5EAC"/>
                </a:solidFill>
                <a:effectLst/>
                <a:uLnTx/>
                <a:uFillTx/>
              </a:rPr>
              <a:t>MDM with Intune</a:t>
            </a:r>
          </a:p>
        </p:txBody>
      </p:sp>
      <p:sp>
        <p:nvSpPr>
          <p:cNvPr id="18" name="Rectangle 17"/>
          <p:cNvSpPr/>
          <p:nvPr/>
        </p:nvSpPr>
        <p:spPr>
          <a:xfrm>
            <a:off x="1107396" y="3489842"/>
            <a:ext cx="2557880"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5EAC"/>
                </a:solidFill>
                <a:effectLst/>
                <a:uLnTx/>
                <a:uFillTx/>
              </a:rPr>
              <a:t>Management Activity API</a:t>
            </a:r>
          </a:p>
        </p:txBody>
      </p:sp>
      <p:sp>
        <p:nvSpPr>
          <p:cNvPr id="19" name="Rectangle 18"/>
          <p:cNvSpPr/>
          <p:nvPr/>
        </p:nvSpPr>
        <p:spPr>
          <a:xfrm>
            <a:off x="2112190" y="5693691"/>
            <a:ext cx="259314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5EAC"/>
                </a:solidFill>
                <a:effectLst/>
                <a:uLnTx/>
                <a:uFillTx/>
              </a:rPr>
              <a:t>Archive Preservation Lock</a:t>
            </a:r>
          </a:p>
        </p:txBody>
      </p:sp>
      <p:sp>
        <p:nvSpPr>
          <p:cNvPr id="20" name="Rectangle 19"/>
          <p:cNvSpPr/>
          <p:nvPr/>
        </p:nvSpPr>
        <p:spPr>
          <a:xfrm>
            <a:off x="8950840" y="3971994"/>
            <a:ext cx="240347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5EAC"/>
                </a:solidFill>
                <a:effectLst/>
                <a:uLnTx/>
                <a:uFillTx/>
              </a:rPr>
              <a:t>eDiscovery Search scale</a:t>
            </a:r>
          </a:p>
        </p:txBody>
      </p:sp>
      <p:sp>
        <p:nvSpPr>
          <p:cNvPr id="21" name="Rectangle 20"/>
          <p:cNvSpPr/>
          <p:nvPr/>
        </p:nvSpPr>
        <p:spPr>
          <a:xfrm>
            <a:off x="6799923" y="2512117"/>
            <a:ext cx="2210542"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5EAC"/>
                </a:solidFill>
                <a:effectLst/>
                <a:uLnTx/>
                <a:uFillTx/>
              </a:rPr>
              <a:t>Anti-Spoof Protection</a:t>
            </a:r>
          </a:p>
        </p:txBody>
      </p:sp>
      <p:sp>
        <p:nvSpPr>
          <p:cNvPr id="22" name="Rectangle 21"/>
          <p:cNvSpPr/>
          <p:nvPr/>
        </p:nvSpPr>
        <p:spPr>
          <a:xfrm>
            <a:off x="4543550" y="2480502"/>
            <a:ext cx="158620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5EAC"/>
                </a:solidFill>
                <a:effectLst/>
                <a:uLnTx/>
                <a:uFillTx/>
              </a:rPr>
              <a:t>Anti-SPAM ZAP</a:t>
            </a:r>
          </a:p>
        </p:txBody>
      </p:sp>
      <p:sp>
        <p:nvSpPr>
          <p:cNvPr id="28" name="Title 2"/>
          <p:cNvSpPr txBox="1">
            <a:spLocks/>
          </p:cNvSpPr>
          <p:nvPr/>
        </p:nvSpPr>
        <p:spPr>
          <a:xfrm>
            <a:off x="279017" y="302053"/>
            <a:ext cx="11882820" cy="91705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ts val="0"/>
              </a:spcBef>
              <a:spcAft>
                <a:spcPts val="1632"/>
              </a:spcAft>
              <a:buClrTx/>
              <a:buSzTx/>
              <a:buFontTx/>
              <a:buNone/>
              <a:tabLst/>
              <a:defRPr/>
            </a:pPr>
            <a:r>
              <a:rPr kumimoji="0" lang="en-US" sz="4398" b="0" i="0" u="none" strike="noStrike" kern="1200" cap="none" spc="-150" normalizeH="0" baseline="0" noProof="0" dirty="0">
                <a:ln w="3175">
                  <a:noFill/>
                </a:ln>
                <a:solidFill>
                  <a:srgbClr val="505050"/>
                </a:solidFill>
                <a:effectLst/>
                <a:uLnTx/>
                <a:uFillTx/>
                <a:latin typeface="Segoe UI Semibold" charset="0"/>
                <a:ea typeface="Segoe UI Semibold" charset="0"/>
                <a:cs typeface="Segoe UI Semibold" charset="0"/>
              </a:rPr>
              <a:t>Innovation Delivered</a:t>
            </a:r>
            <a:endParaRPr kumimoji="0" lang="en-US" sz="3264"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15023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 calcmode="lin" valueType="num">
                                      <p:cBhvr>
                                        <p:cTn id="30" dur="500" fill="hold"/>
                                        <p:tgtEl>
                                          <p:spTgt spid="8"/>
                                        </p:tgtEl>
                                        <p:attrNameLst>
                                          <p:attrName>ppt_x</p:attrName>
                                        </p:attrNameLst>
                                      </p:cBhvr>
                                      <p:tavLst>
                                        <p:tav tm="0">
                                          <p:val>
                                            <p:fltVal val="0.5"/>
                                          </p:val>
                                        </p:tav>
                                        <p:tav tm="100000">
                                          <p:val>
                                            <p:strVal val="#ppt_x"/>
                                          </p:val>
                                        </p:tav>
                                      </p:tavLst>
                                    </p:anim>
                                    <p:anim calcmode="lin" valueType="num">
                                      <p:cBhvr>
                                        <p:cTn id="31" dur="500" fill="hold"/>
                                        <p:tgtEl>
                                          <p:spTgt spid="8"/>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 calcmode="lin" valueType="num">
                                      <p:cBhvr>
                                        <p:cTn id="37" dur="500" fill="hold"/>
                                        <p:tgtEl>
                                          <p:spTgt spid="11"/>
                                        </p:tgtEl>
                                        <p:attrNameLst>
                                          <p:attrName>ppt_x</p:attrName>
                                        </p:attrNameLst>
                                      </p:cBhvr>
                                      <p:tavLst>
                                        <p:tav tm="0">
                                          <p:val>
                                            <p:fltVal val="0.5"/>
                                          </p:val>
                                        </p:tav>
                                        <p:tav tm="100000">
                                          <p:val>
                                            <p:strVal val="#ppt_x"/>
                                          </p:val>
                                        </p:tav>
                                      </p:tavLst>
                                    </p:anim>
                                    <p:anim calcmode="lin" valueType="num">
                                      <p:cBhvr>
                                        <p:cTn id="38" dur="500" fill="hold"/>
                                        <p:tgtEl>
                                          <p:spTgt spid="11"/>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 calcmode="lin" valueType="num">
                                      <p:cBhvr>
                                        <p:cTn id="44" dur="500" fill="hold"/>
                                        <p:tgtEl>
                                          <p:spTgt spid="21"/>
                                        </p:tgtEl>
                                        <p:attrNameLst>
                                          <p:attrName>ppt_x</p:attrName>
                                        </p:attrNameLst>
                                      </p:cBhvr>
                                      <p:tavLst>
                                        <p:tav tm="0">
                                          <p:val>
                                            <p:fltVal val="0.5"/>
                                          </p:val>
                                        </p:tav>
                                        <p:tav tm="100000">
                                          <p:val>
                                            <p:strVal val="#ppt_x"/>
                                          </p:val>
                                        </p:tav>
                                      </p:tavLst>
                                    </p:anim>
                                    <p:anim calcmode="lin" valueType="num">
                                      <p:cBhvr>
                                        <p:cTn id="45" dur="500" fill="hold"/>
                                        <p:tgtEl>
                                          <p:spTgt spid="21"/>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ppt_x</p:attrName>
                                        </p:attrNameLst>
                                      </p:cBhvr>
                                      <p:tavLst>
                                        <p:tav tm="0">
                                          <p:val>
                                            <p:fltVal val="0.5"/>
                                          </p:val>
                                        </p:tav>
                                        <p:tav tm="100000">
                                          <p:val>
                                            <p:strVal val="#ppt_x"/>
                                          </p:val>
                                        </p:tav>
                                      </p:tavLst>
                                    </p:anim>
                                    <p:anim calcmode="lin" valueType="num">
                                      <p:cBhvr>
                                        <p:cTn id="52" dur="500" fill="hold"/>
                                        <p:tgtEl>
                                          <p:spTgt spid="9"/>
                                        </p:tgtEl>
                                        <p:attrNameLst>
                                          <p:attrName>ppt_y</p:attrName>
                                        </p:attrNameLst>
                                      </p:cBhvr>
                                      <p:tavLst>
                                        <p:tav tm="0">
                                          <p:val>
                                            <p:fltVal val="0.5"/>
                                          </p:val>
                                        </p:tav>
                                        <p:tav tm="100000">
                                          <p:val>
                                            <p:strVal val="#ppt_y"/>
                                          </p:val>
                                        </p:tav>
                                      </p:tavLst>
                                    </p:anim>
                                  </p:childTnLst>
                                </p:cTn>
                              </p:par>
                            </p:childTnLst>
                          </p:cTn>
                        </p:par>
                        <p:par>
                          <p:cTn id="53" fill="hold">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 calcmode="lin" valueType="num">
                                      <p:cBhvr>
                                        <p:cTn id="58" dur="500" fill="hold"/>
                                        <p:tgtEl>
                                          <p:spTgt spid="22"/>
                                        </p:tgtEl>
                                        <p:attrNameLst>
                                          <p:attrName>ppt_x</p:attrName>
                                        </p:attrNameLst>
                                      </p:cBhvr>
                                      <p:tavLst>
                                        <p:tav tm="0">
                                          <p:val>
                                            <p:fltVal val="0.5"/>
                                          </p:val>
                                        </p:tav>
                                        <p:tav tm="100000">
                                          <p:val>
                                            <p:strVal val="#ppt_x"/>
                                          </p:val>
                                        </p:tav>
                                      </p:tavLst>
                                    </p:anim>
                                    <p:anim calcmode="lin" valueType="num">
                                      <p:cBhvr>
                                        <p:cTn id="59" dur="500" fill="hold"/>
                                        <p:tgtEl>
                                          <p:spTgt spid="22"/>
                                        </p:tgtEl>
                                        <p:attrNameLst>
                                          <p:attrName>ppt_y</p:attrName>
                                        </p:attrNameLst>
                                      </p:cBhvr>
                                      <p:tavLst>
                                        <p:tav tm="0">
                                          <p:val>
                                            <p:fltVal val="0.5"/>
                                          </p:val>
                                        </p:tav>
                                        <p:tav tm="100000">
                                          <p:val>
                                            <p:strVal val="#ppt_y"/>
                                          </p:val>
                                        </p:tav>
                                      </p:tavLst>
                                    </p:anim>
                                  </p:childTnLst>
                                </p:cTn>
                              </p:par>
                            </p:childTnLst>
                          </p:cTn>
                        </p:par>
                        <p:par>
                          <p:cTn id="60" fill="hold">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 calcmode="lin" valueType="num">
                                      <p:cBhvr>
                                        <p:cTn id="65" dur="500" fill="hold"/>
                                        <p:tgtEl>
                                          <p:spTgt spid="14"/>
                                        </p:tgtEl>
                                        <p:attrNameLst>
                                          <p:attrName>ppt_x</p:attrName>
                                        </p:attrNameLst>
                                      </p:cBhvr>
                                      <p:tavLst>
                                        <p:tav tm="0">
                                          <p:val>
                                            <p:fltVal val="0.5"/>
                                          </p:val>
                                        </p:tav>
                                        <p:tav tm="100000">
                                          <p:val>
                                            <p:strVal val="#ppt_x"/>
                                          </p:val>
                                        </p:tav>
                                      </p:tavLst>
                                    </p:anim>
                                    <p:anim calcmode="lin" valueType="num">
                                      <p:cBhvr>
                                        <p:cTn id="66" dur="500" fill="hold"/>
                                        <p:tgtEl>
                                          <p:spTgt spid="14"/>
                                        </p:tgtEl>
                                        <p:attrNameLst>
                                          <p:attrName>ppt_y</p:attrName>
                                        </p:attrNameLst>
                                      </p:cBhvr>
                                      <p:tavLst>
                                        <p:tav tm="0">
                                          <p:val>
                                            <p:fltVal val="0.5"/>
                                          </p:val>
                                        </p:tav>
                                        <p:tav tm="100000">
                                          <p:val>
                                            <p:strVal val="#ppt_y"/>
                                          </p:val>
                                        </p:tav>
                                      </p:tavLst>
                                    </p:anim>
                                  </p:childTnLst>
                                </p:cTn>
                              </p:par>
                            </p:childTnLst>
                          </p:cTn>
                        </p:par>
                        <p:par>
                          <p:cTn id="67" fill="hold">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 calcmode="lin" valueType="num">
                                      <p:cBhvr>
                                        <p:cTn id="72" dur="500" fill="hold"/>
                                        <p:tgtEl>
                                          <p:spTgt spid="15"/>
                                        </p:tgtEl>
                                        <p:attrNameLst>
                                          <p:attrName>ppt_x</p:attrName>
                                        </p:attrNameLst>
                                      </p:cBhvr>
                                      <p:tavLst>
                                        <p:tav tm="0">
                                          <p:val>
                                            <p:fltVal val="0.5"/>
                                          </p:val>
                                        </p:tav>
                                        <p:tav tm="100000">
                                          <p:val>
                                            <p:strVal val="#ppt_x"/>
                                          </p:val>
                                        </p:tav>
                                      </p:tavLst>
                                    </p:anim>
                                    <p:anim calcmode="lin" valueType="num">
                                      <p:cBhvr>
                                        <p:cTn id="73" dur="500" fill="hold"/>
                                        <p:tgtEl>
                                          <p:spTgt spid="15"/>
                                        </p:tgtEl>
                                        <p:attrNameLst>
                                          <p:attrName>ppt_y</p:attrName>
                                        </p:attrNameLst>
                                      </p:cBhvr>
                                      <p:tavLst>
                                        <p:tav tm="0">
                                          <p:val>
                                            <p:fltVal val="0.5"/>
                                          </p:val>
                                        </p:tav>
                                        <p:tav tm="100000">
                                          <p:val>
                                            <p:strVal val="#ppt_y"/>
                                          </p:val>
                                        </p:tav>
                                      </p:tavLst>
                                    </p:anim>
                                  </p:childTnLst>
                                </p:cTn>
                              </p:par>
                            </p:childTnLst>
                          </p:cTn>
                        </p:par>
                        <p:par>
                          <p:cTn id="74" fill="hold">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 calcmode="lin" valueType="num">
                                      <p:cBhvr>
                                        <p:cTn id="79" dur="500" fill="hold"/>
                                        <p:tgtEl>
                                          <p:spTgt spid="12"/>
                                        </p:tgtEl>
                                        <p:attrNameLst>
                                          <p:attrName>ppt_x</p:attrName>
                                        </p:attrNameLst>
                                      </p:cBhvr>
                                      <p:tavLst>
                                        <p:tav tm="0">
                                          <p:val>
                                            <p:fltVal val="0.5"/>
                                          </p:val>
                                        </p:tav>
                                        <p:tav tm="100000">
                                          <p:val>
                                            <p:strVal val="#ppt_x"/>
                                          </p:val>
                                        </p:tav>
                                      </p:tavLst>
                                    </p:anim>
                                    <p:anim calcmode="lin" valueType="num">
                                      <p:cBhvr>
                                        <p:cTn id="80" dur="500" fill="hold"/>
                                        <p:tgtEl>
                                          <p:spTgt spid="12"/>
                                        </p:tgtEl>
                                        <p:attrNameLst>
                                          <p:attrName>ppt_y</p:attrName>
                                        </p:attrNameLst>
                                      </p:cBhvr>
                                      <p:tavLst>
                                        <p:tav tm="0">
                                          <p:val>
                                            <p:fltVal val="0.5"/>
                                          </p:val>
                                        </p:tav>
                                        <p:tav tm="100000">
                                          <p:val>
                                            <p:strVal val="#ppt_y"/>
                                          </p:val>
                                        </p:tav>
                                      </p:tavLst>
                                    </p:anim>
                                  </p:childTnLst>
                                </p:cTn>
                              </p:par>
                            </p:childTnLst>
                          </p:cTn>
                        </p:par>
                        <p:par>
                          <p:cTn id="81" fill="hold">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 calcmode="lin" valueType="num">
                                      <p:cBhvr>
                                        <p:cTn id="86" dur="500" fill="hold"/>
                                        <p:tgtEl>
                                          <p:spTgt spid="16"/>
                                        </p:tgtEl>
                                        <p:attrNameLst>
                                          <p:attrName>ppt_x</p:attrName>
                                        </p:attrNameLst>
                                      </p:cBhvr>
                                      <p:tavLst>
                                        <p:tav tm="0">
                                          <p:val>
                                            <p:fltVal val="0.5"/>
                                          </p:val>
                                        </p:tav>
                                        <p:tav tm="100000">
                                          <p:val>
                                            <p:strVal val="#ppt_x"/>
                                          </p:val>
                                        </p:tav>
                                      </p:tavLst>
                                    </p:anim>
                                    <p:anim calcmode="lin" valueType="num">
                                      <p:cBhvr>
                                        <p:cTn id="87" dur="500" fill="hold"/>
                                        <p:tgtEl>
                                          <p:spTgt spid="16"/>
                                        </p:tgtEl>
                                        <p:attrNameLst>
                                          <p:attrName>ppt_y</p:attrName>
                                        </p:attrNameLst>
                                      </p:cBhvr>
                                      <p:tavLst>
                                        <p:tav tm="0">
                                          <p:val>
                                            <p:fltVal val="0.5"/>
                                          </p:val>
                                        </p:tav>
                                        <p:tav tm="100000">
                                          <p:val>
                                            <p:strVal val="#ppt_y"/>
                                          </p:val>
                                        </p:tav>
                                      </p:tavLst>
                                    </p:anim>
                                  </p:childTnLst>
                                </p:cTn>
                              </p:par>
                            </p:childTnLst>
                          </p:cTn>
                        </p:par>
                        <p:par>
                          <p:cTn id="88" fill="hold">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500" fill="hold"/>
                                        <p:tgtEl>
                                          <p:spTgt spid="17"/>
                                        </p:tgtEl>
                                        <p:attrNameLst>
                                          <p:attrName>ppt_w</p:attrName>
                                        </p:attrNameLst>
                                      </p:cBhvr>
                                      <p:tavLst>
                                        <p:tav tm="0">
                                          <p:val>
                                            <p:fltVal val="0"/>
                                          </p:val>
                                        </p:tav>
                                        <p:tav tm="100000">
                                          <p:val>
                                            <p:strVal val="#ppt_w"/>
                                          </p:val>
                                        </p:tav>
                                      </p:tavLst>
                                    </p:anim>
                                    <p:anim calcmode="lin" valueType="num">
                                      <p:cBhvr>
                                        <p:cTn id="92" dur="500" fill="hold"/>
                                        <p:tgtEl>
                                          <p:spTgt spid="17"/>
                                        </p:tgtEl>
                                        <p:attrNameLst>
                                          <p:attrName>ppt_h</p:attrName>
                                        </p:attrNameLst>
                                      </p:cBhvr>
                                      <p:tavLst>
                                        <p:tav tm="0">
                                          <p:val>
                                            <p:fltVal val="0"/>
                                          </p:val>
                                        </p:tav>
                                        <p:tav tm="100000">
                                          <p:val>
                                            <p:strVal val="#ppt_h"/>
                                          </p:val>
                                        </p:tav>
                                      </p:tavLst>
                                    </p:anim>
                                    <p:anim calcmode="lin" valueType="num">
                                      <p:cBhvr>
                                        <p:cTn id="93" dur="500" fill="hold"/>
                                        <p:tgtEl>
                                          <p:spTgt spid="17"/>
                                        </p:tgtEl>
                                        <p:attrNameLst>
                                          <p:attrName>ppt_x</p:attrName>
                                        </p:attrNameLst>
                                      </p:cBhvr>
                                      <p:tavLst>
                                        <p:tav tm="0">
                                          <p:val>
                                            <p:fltVal val="0.5"/>
                                          </p:val>
                                        </p:tav>
                                        <p:tav tm="100000">
                                          <p:val>
                                            <p:strVal val="#ppt_x"/>
                                          </p:val>
                                        </p:tav>
                                      </p:tavLst>
                                    </p:anim>
                                    <p:anim calcmode="lin" valueType="num">
                                      <p:cBhvr>
                                        <p:cTn id="94" dur="500" fill="hold"/>
                                        <p:tgtEl>
                                          <p:spTgt spid="17"/>
                                        </p:tgtEl>
                                        <p:attrNameLst>
                                          <p:attrName>ppt_y</p:attrName>
                                        </p:attrNameLst>
                                      </p:cBhvr>
                                      <p:tavLst>
                                        <p:tav tm="0">
                                          <p:val>
                                            <p:fltVal val="0.5"/>
                                          </p:val>
                                        </p:tav>
                                        <p:tav tm="100000">
                                          <p:val>
                                            <p:strVal val="#ppt_y"/>
                                          </p:val>
                                        </p:tav>
                                      </p:tavLst>
                                    </p:anim>
                                  </p:childTnLst>
                                </p:cTn>
                              </p:par>
                            </p:childTnLst>
                          </p:cTn>
                        </p:par>
                        <p:par>
                          <p:cTn id="95" fill="hold">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 calcmode="lin" valueType="num">
                                      <p:cBhvr>
                                        <p:cTn id="100" dur="500" fill="hold"/>
                                        <p:tgtEl>
                                          <p:spTgt spid="19"/>
                                        </p:tgtEl>
                                        <p:attrNameLst>
                                          <p:attrName>ppt_x</p:attrName>
                                        </p:attrNameLst>
                                      </p:cBhvr>
                                      <p:tavLst>
                                        <p:tav tm="0">
                                          <p:val>
                                            <p:fltVal val="0.5"/>
                                          </p:val>
                                        </p:tav>
                                        <p:tav tm="100000">
                                          <p:val>
                                            <p:strVal val="#ppt_x"/>
                                          </p:val>
                                        </p:tav>
                                      </p:tavLst>
                                    </p:anim>
                                    <p:anim calcmode="lin" valueType="num">
                                      <p:cBhvr>
                                        <p:cTn id="101" dur="500" fill="hold"/>
                                        <p:tgtEl>
                                          <p:spTgt spid="19"/>
                                        </p:tgtEl>
                                        <p:attrNameLst>
                                          <p:attrName>ppt_y</p:attrName>
                                        </p:attrNameLst>
                                      </p:cBhvr>
                                      <p:tavLst>
                                        <p:tav tm="0">
                                          <p:val>
                                            <p:fltVal val="0.5"/>
                                          </p:val>
                                        </p:tav>
                                        <p:tav tm="100000">
                                          <p:val>
                                            <p:strVal val="#ppt_y"/>
                                          </p:val>
                                        </p:tav>
                                      </p:tavLst>
                                    </p:anim>
                                  </p:childTnLst>
                                </p:cTn>
                              </p:par>
                            </p:childTnLst>
                          </p:cTn>
                        </p:par>
                        <p:par>
                          <p:cTn id="102" fill="hold">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10"/>
                                        </p:tgtEl>
                                        <p:attrNameLst>
                                          <p:attrName>style.visibility</p:attrName>
                                        </p:attrNameLst>
                                      </p:cBhvr>
                                      <p:to>
                                        <p:strVal val="visible"/>
                                      </p:to>
                                    </p:set>
                                    <p:anim calcmode="lin" valueType="num">
                                      <p:cBhvr>
                                        <p:cTn id="105" dur="500" fill="hold"/>
                                        <p:tgtEl>
                                          <p:spTgt spid="10"/>
                                        </p:tgtEl>
                                        <p:attrNameLst>
                                          <p:attrName>ppt_w</p:attrName>
                                        </p:attrNameLst>
                                      </p:cBhvr>
                                      <p:tavLst>
                                        <p:tav tm="0">
                                          <p:val>
                                            <p:fltVal val="0"/>
                                          </p:val>
                                        </p:tav>
                                        <p:tav tm="100000">
                                          <p:val>
                                            <p:strVal val="#ppt_w"/>
                                          </p:val>
                                        </p:tav>
                                      </p:tavLst>
                                    </p:anim>
                                    <p:anim calcmode="lin" valueType="num">
                                      <p:cBhvr>
                                        <p:cTn id="106" dur="500" fill="hold"/>
                                        <p:tgtEl>
                                          <p:spTgt spid="10"/>
                                        </p:tgtEl>
                                        <p:attrNameLst>
                                          <p:attrName>ppt_h</p:attrName>
                                        </p:attrNameLst>
                                      </p:cBhvr>
                                      <p:tavLst>
                                        <p:tav tm="0">
                                          <p:val>
                                            <p:fltVal val="0"/>
                                          </p:val>
                                        </p:tav>
                                        <p:tav tm="100000">
                                          <p:val>
                                            <p:strVal val="#ppt_h"/>
                                          </p:val>
                                        </p:tav>
                                      </p:tavLst>
                                    </p:anim>
                                    <p:anim calcmode="lin" valueType="num">
                                      <p:cBhvr>
                                        <p:cTn id="107" dur="500" fill="hold"/>
                                        <p:tgtEl>
                                          <p:spTgt spid="10"/>
                                        </p:tgtEl>
                                        <p:attrNameLst>
                                          <p:attrName>ppt_x</p:attrName>
                                        </p:attrNameLst>
                                      </p:cBhvr>
                                      <p:tavLst>
                                        <p:tav tm="0">
                                          <p:val>
                                            <p:fltVal val="0.5"/>
                                          </p:val>
                                        </p:tav>
                                        <p:tav tm="100000">
                                          <p:val>
                                            <p:strVal val="#ppt_x"/>
                                          </p:val>
                                        </p:tav>
                                      </p:tavLst>
                                    </p:anim>
                                    <p:anim calcmode="lin" valueType="num">
                                      <p:cBhvr>
                                        <p:cTn id="108" dur="500" fill="hold"/>
                                        <p:tgtEl>
                                          <p:spTgt spid="10"/>
                                        </p:tgtEl>
                                        <p:attrNameLst>
                                          <p:attrName>ppt_y</p:attrName>
                                        </p:attrNameLst>
                                      </p:cBhvr>
                                      <p:tavLst>
                                        <p:tav tm="0">
                                          <p:val>
                                            <p:fltVal val="0.5"/>
                                          </p:val>
                                        </p:tav>
                                        <p:tav tm="100000">
                                          <p:val>
                                            <p:strVal val="#ppt_y"/>
                                          </p:val>
                                        </p:tav>
                                      </p:tavLst>
                                    </p:anim>
                                  </p:childTnLst>
                                </p:cTn>
                              </p:par>
                            </p:childTnLst>
                          </p:cTn>
                        </p:par>
                        <p:par>
                          <p:cTn id="109" fill="hold">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500" fill="hold"/>
                                        <p:tgtEl>
                                          <p:spTgt spid="20"/>
                                        </p:tgtEl>
                                        <p:attrNameLst>
                                          <p:attrName>ppt_w</p:attrName>
                                        </p:attrNameLst>
                                      </p:cBhvr>
                                      <p:tavLst>
                                        <p:tav tm="0">
                                          <p:val>
                                            <p:fltVal val="0"/>
                                          </p:val>
                                        </p:tav>
                                        <p:tav tm="100000">
                                          <p:val>
                                            <p:strVal val="#ppt_w"/>
                                          </p:val>
                                        </p:tav>
                                      </p:tavLst>
                                    </p:anim>
                                    <p:anim calcmode="lin" valueType="num">
                                      <p:cBhvr>
                                        <p:cTn id="113" dur="500" fill="hold"/>
                                        <p:tgtEl>
                                          <p:spTgt spid="20"/>
                                        </p:tgtEl>
                                        <p:attrNameLst>
                                          <p:attrName>ppt_h</p:attrName>
                                        </p:attrNameLst>
                                      </p:cBhvr>
                                      <p:tavLst>
                                        <p:tav tm="0">
                                          <p:val>
                                            <p:fltVal val="0"/>
                                          </p:val>
                                        </p:tav>
                                        <p:tav tm="100000">
                                          <p:val>
                                            <p:strVal val="#ppt_h"/>
                                          </p:val>
                                        </p:tav>
                                      </p:tavLst>
                                    </p:anim>
                                    <p:anim calcmode="lin" valueType="num">
                                      <p:cBhvr>
                                        <p:cTn id="114" dur="500" fill="hold"/>
                                        <p:tgtEl>
                                          <p:spTgt spid="20"/>
                                        </p:tgtEl>
                                        <p:attrNameLst>
                                          <p:attrName>ppt_x</p:attrName>
                                        </p:attrNameLst>
                                      </p:cBhvr>
                                      <p:tavLst>
                                        <p:tav tm="0">
                                          <p:val>
                                            <p:fltVal val="0.5"/>
                                          </p:val>
                                        </p:tav>
                                        <p:tav tm="100000">
                                          <p:val>
                                            <p:strVal val="#ppt_x"/>
                                          </p:val>
                                        </p:tav>
                                      </p:tavLst>
                                    </p:anim>
                                    <p:anim calcmode="lin" valueType="num">
                                      <p:cBhvr>
                                        <p:cTn id="115" dur="500" fill="hold"/>
                                        <p:tgtEl>
                                          <p:spTgt spid="20"/>
                                        </p:tgtEl>
                                        <p:attrNameLst>
                                          <p:attrName>ppt_y</p:attrName>
                                        </p:attrNameLst>
                                      </p:cBhvr>
                                      <p:tavLst>
                                        <p:tav tm="0">
                                          <p:val>
                                            <p:fltVal val="0.5"/>
                                          </p:val>
                                        </p:tav>
                                        <p:tav tm="100000">
                                          <p:val>
                                            <p:strVal val="#ppt_y"/>
                                          </p:val>
                                        </p:tav>
                                      </p:tavLst>
                                    </p:anim>
                                  </p:childTnLst>
                                </p:cTn>
                              </p:par>
                            </p:childTnLst>
                          </p:cTn>
                        </p:par>
                        <p:par>
                          <p:cTn id="116" fill="hold">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18"/>
                                        </p:tgtEl>
                                        <p:attrNameLst>
                                          <p:attrName>style.visibility</p:attrName>
                                        </p:attrNameLst>
                                      </p:cBhvr>
                                      <p:to>
                                        <p:strVal val="visible"/>
                                      </p:to>
                                    </p:set>
                                    <p:anim calcmode="lin" valueType="num">
                                      <p:cBhvr>
                                        <p:cTn id="119" dur="500" fill="hold"/>
                                        <p:tgtEl>
                                          <p:spTgt spid="18"/>
                                        </p:tgtEl>
                                        <p:attrNameLst>
                                          <p:attrName>ppt_w</p:attrName>
                                        </p:attrNameLst>
                                      </p:cBhvr>
                                      <p:tavLst>
                                        <p:tav tm="0">
                                          <p:val>
                                            <p:fltVal val="0"/>
                                          </p:val>
                                        </p:tav>
                                        <p:tav tm="100000">
                                          <p:val>
                                            <p:strVal val="#ppt_w"/>
                                          </p:val>
                                        </p:tav>
                                      </p:tavLst>
                                    </p:anim>
                                    <p:anim calcmode="lin" valueType="num">
                                      <p:cBhvr>
                                        <p:cTn id="120" dur="500" fill="hold"/>
                                        <p:tgtEl>
                                          <p:spTgt spid="18"/>
                                        </p:tgtEl>
                                        <p:attrNameLst>
                                          <p:attrName>ppt_h</p:attrName>
                                        </p:attrNameLst>
                                      </p:cBhvr>
                                      <p:tavLst>
                                        <p:tav tm="0">
                                          <p:val>
                                            <p:fltVal val="0"/>
                                          </p:val>
                                        </p:tav>
                                        <p:tav tm="100000">
                                          <p:val>
                                            <p:strVal val="#ppt_h"/>
                                          </p:val>
                                        </p:tav>
                                      </p:tavLst>
                                    </p:anim>
                                    <p:anim calcmode="lin" valueType="num">
                                      <p:cBhvr>
                                        <p:cTn id="121" dur="500" fill="hold"/>
                                        <p:tgtEl>
                                          <p:spTgt spid="18"/>
                                        </p:tgtEl>
                                        <p:attrNameLst>
                                          <p:attrName>ppt_x</p:attrName>
                                        </p:attrNameLst>
                                      </p:cBhvr>
                                      <p:tavLst>
                                        <p:tav tm="0">
                                          <p:val>
                                            <p:fltVal val="0.5"/>
                                          </p:val>
                                        </p:tav>
                                        <p:tav tm="100000">
                                          <p:val>
                                            <p:strVal val="#ppt_x"/>
                                          </p:val>
                                        </p:tav>
                                      </p:tavLst>
                                    </p:anim>
                                    <p:anim calcmode="lin" valueType="num">
                                      <p:cBhvr>
                                        <p:cTn id="122"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4" name="Unauthorized node 1 line"/>
          <p:cNvCxnSpPr/>
          <p:nvPr/>
        </p:nvCxnSpPr>
        <p:spPr>
          <a:xfrm flipV="1">
            <a:off x="9581804" y="1564207"/>
            <a:ext cx="97039" cy="345964"/>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On-premise node 1 line"/>
          <p:cNvCxnSpPr/>
          <p:nvPr/>
        </p:nvCxnSpPr>
        <p:spPr>
          <a:xfrm>
            <a:off x="5456420" y="4871803"/>
            <a:ext cx="1678898" cy="86943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On-premise node 1 line"/>
          <p:cNvCxnSpPr/>
          <p:nvPr/>
        </p:nvCxnSpPr>
        <p:spPr>
          <a:xfrm flipV="1">
            <a:off x="7463790" y="5360671"/>
            <a:ext cx="2846070" cy="45719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pam Line"/>
          <p:cNvCxnSpPr/>
          <p:nvPr/>
        </p:nvCxnSpPr>
        <p:spPr>
          <a:xfrm>
            <a:off x="7695034" y="4363878"/>
            <a:ext cx="2638004" cy="787244"/>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On-premise node 1 line"/>
          <p:cNvCxnSpPr/>
          <p:nvPr/>
        </p:nvCxnSpPr>
        <p:spPr>
          <a:xfrm flipH="1">
            <a:off x="1790700" y="2139465"/>
            <a:ext cx="2393134" cy="77518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On-premise node 1 line"/>
          <p:cNvCxnSpPr/>
          <p:nvPr/>
        </p:nvCxnSpPr>
        <p:spPr>
          <a:xfrm>
            <a:off x="4466253" y="2189584"/>
            <a:ext cx="3010312" cy="2059687"/>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On-premise node 1 line"/>
          <p:cNvCxnSpPr/>
          <p:nvPr/>
        </p:nvCxnSpPr>
        <p:spPr>
          <a:xfrm flipV="1">
            <a:off x="4491135" y="1124043"/>
            <a:ext cx="687491" cy="72963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On-premise node 1 line"/>
          <p:cNvCxnSpPr/>
          <p:nvPr/>
        </p:nvCxnSpPr>
        <p:spPr>
          <a:xfrm flipV="1">
            <a:off x="2513045" y="914401"/>
            <a:ext cx="2610100" cy="56605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On-premise node 1 line"/>
          <p:cNvCxnSpPr/>
          <p:nvPr/>
        </p:nvCxnSpPr>
        <p:spPr>
          <a:xfrm>
            <a:off x="2558588" y="1641452"/>
            <a:ext cx="1532149" cy="34375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On-premise node 1 line"/>
          <p:cNvCxnSpPr/>
          <p:nvPr/>
        </p:nvCxnSpPr>
        <p:spPr>
          <a:xfrm flipH="1">
            <a:off x="1533488" y="1824340"/>
            <a:ext cx="580784" cy="81567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On-premise node 1 line"/>
          <p:cNvCxnSpPr/>
          <p:nvPr/>
        </p:nvCxnSpPr>
        <p:spPr>
          <a:xfrm flipH="1" flipV="1">
            <a:off x="1561952" y="3191505"/>
            <a:ext cx="829008" cy="136982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On-premise node 1 line"/>
          <p:cNvCxnSpPr/>
          <p:nvPr/>
        </p:nvCxnSpPr>
        <p:spPr>
          <a:xfrm>
            <a:off x="2722173" y="5042663"/>
            <a:ext cx="684322" cy="90330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Cloud line"/>
          <p:cNvCxnSpPr/>
          <p:nvPr/>
        </p:nvCxnSpPr>
        <p:spPr>
          <a:xfrm flipH="1">
            <a:off x="9795353" y="1920240"/>
            <a:ext cx="903128" cy="22171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Unothorized node 1"/>
          <p:cNvSpPr/>
          <p:nvPr/>
        </p:nvSpPr>
        <p:spPr bwMode="auto">
          <a:xfrm>
            <a:off x="9571037" y="1363478"/>
            <a:ext cx="266072" cy="26607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cxnSp>
        <p:nvCxnSpPr>
          <p:cNvPr id="99" name="On-premise node 1 line"/>
          <p:cNvCxnSpPr/>
          <p:nvPr/>
        </p:nvCxnSpPr>
        <p:spPr>
          <a:xfrm>
            <a:off x="5636712" y="864296"/>
            <a:ext cx="2091847" cy="25052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Data encryption line"/>
          <p:cNvCxnSpPr/>
          <p:nvPr/>
        </p:nvCxnSpPr>
        <p:spPr>
          <a:xfrm flipV="1">
            <a:off x="7089732" y="1350727"/>
            <a:ext cx="741332" cy="60333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Unauthorized access line"/>
          <p:cNvCxnSpPr/>
          <p:nvPr/>
        </p:nvCxnSpPr>
        <p:spPr>
          <a:xfrm>
            <a:off x="8279704" y="1252603"/>
            <a:ext cx="982742" cy="77518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On-premise node 1 line"/>
          <p:cNvCxnSpPr/>
          <p:nvPr/>
        </p:nvCxnSpPr>
        <p:spPr>
          <a:xfrm>
            <a:off x="5556325" y="1075765"/>
            <a:ext cx="1048870" cy="86599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7" name="On-premise node 1"/>
          <p:cNvSpPr/>
          <p:nvPr/>
        </p:nvSpPr>
        <p:spPr bwMode="auto">
          <a:xfrm>
            <a:off x="1654737" y="938658"/>
            <a:ext cx="266072" cy="26607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cxnSp>
        <p:nvCxnSpPr>
          <p:cNvPr id="167" name="On-premise node 1 line"/>
          <p:cNvCxnSpPr/>
          <p:nvPr/>
        </p:nvCxnSpPr>
        <p:spPr>
          <a:xfrm flipV="1">
            <a:off x="3818965" y="4471639"/>
            <a:ext cx="3607747" cy="163870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pam node 2 line"/>
          <p:cNvCxnSpPr/>
          <p:nvPr/>
        </p:nvCxnSpPr>
        <p:spPr>
          <a:xfrm flipH="1" flipV="1">
            <a:off x="10778205" y="5362071"/>
            <a:ext cx="515750" cy="40024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2" name="Spannode 1"/>
          <p:cNvSpPr/>
          <p:nvPr/>
        </p:nvSpPr>
        <p:spPr bwMode="auto">
          <a:xfrm>
            <a:off x="11222581" y="5706344"/>
            <a:ext cx="266072" cy="26607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cxnSp>
        <p:nvCxnSpPr>
          <p:cNvPr id="173" name="Spam node 1 line"/>
          <p:cNvCxnSpPr/>
          <p:nvPr/>
        </p:nvCxnSpPr>
        <p:spPr>
          <a:xfrm flipV="1">
            <a:off x="10755630" y="4889280"/>
            <a:ext cx="342995" cy="27708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4" name="Spam Nod 1"/>
          <p:cNvSpPr/>
          <p:nvPr/>
        </p:nvSpPr>
        <p:spPr bwMode="auto">
          <a:xfrm>
            <a:off x="11002291" y="4719276"/>
            <a:ext cx="266072" cy="26607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cxnSp>
        <p:nvCxnSpPr>
          <p:cNvPr id="186" name="On-premise node 1 line"/>
          <p:cNvCxnSpPr/>
          <p:nvPr/>
        </p:nvCxnSpPr>
        <p:spPr>
          <a:xfrm>
            <a:off x="1803832" y="3021015"/>
            <a:ext cx="3370841" cy="1634112"/>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4" name="On-premise node 1 line"/>
          <p:cNvCxnSpPr/>
          <p:nvPr/>
        </p:nvCxnSpPr>
        <p:spPr>
          <a:xfrm flipV="1">
            <a:off x="2712098" y="2228851"/>
            <a:ext cx="3860152" cy="252354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ystem Update line"/>
          <p:cNvCxnSpPr/>
          <p:nvPr/>
        </p:nvCxnSpPr>
        <p:spPr>
          <a:xfrm flipV="1">
            <a:off x="7259790" y="4510216"/>
            <a:ext cx="199950" cy="107583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2" name="On-premise node 1"/>
          <p:cNvSpPr/>
          <p:nvPr/>
        </p:nvSpPr>
        <p:spPr bwMode="auto">
          <a:xfrm>
            <a:off x="4079034" y="2629393"/>
            <a:ext cx="266072" cy="26607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cxnSp>
        <p:nvCxnSpPr>
          <p:cNvPr id="213" name="On-premise node 1 line"/>
          <p:cNvCxnSpPr/>
          <p:nvPr/>
        </p:nvCxnSpPr>
        <p:spPr>
          <a:xfrm flipH="1">
            <a:off x="4217437" y="2264229"/>
            <a:ext cx="87086" cy="43542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9" name="User log in line nod 1"/>
          <p:cNvCxnSpPr/>
          <p:nvPr/>
        </p:nvCxnSpPr>
        <p:spPr>
          <a:xfrm flipV="1">
            <a:off x="7603375" y="3613265"/>
            <a:ext cx="105294" cy="41563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0" name="User log in node 1"/>
          <p:cNvSpPr/>
          <p:nvPr/>
        </p:nvSpPr>
        <p:spPr bwMode="auto">
          <a:xfrm>
            <a:off x="7589838" y="3408114"/>
            <a:ext cx="266072" cy="26607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cxnSp>
        <p:nvCxnSpPr>
          <p:cNvPr id="227" name="On-premise node 1 line"/>
          <p:cNvCxnSpPr/>
          <p:nvPr/>
        </p:nvCxnSpPr>
        <p:spPr>
          <a:xfrm flipV="1">
            <a:off x="4904509" y="5016162"/>
            <a:ext cx="233695" cy="24856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8" name="On-premise node 1"/>
          <p:cNvSpPr/>
          <p:nvPr/>
        </p:nvSpPr>
        <p:spPr bwMode="auto">
          <a:xfrm>
            <a:off x="4713602" y="5192396"/>
            <a:ext cx="266072" cy="26607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cxnSp>
        <p:nvCxnSpPr>
          <p:cNvPr id="230" name="On-premise node 1 line"/>
          <p:cNvCxnSpPr/>
          <p:nvPr/>
        </p:nvCxnSpPr>
        <p:spPr>
          <a:xfrm>
            <a:off x="4889241" y="3906416"/>
            <a:ext cx="367004" cy="62204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1" name="On-premise node 1"/>
          <p:cNvSpPr/>
          <p:nvPr/>
        </p:nvSpPr>
        <p:spPr bwMode="auto">
          <a:xfrm>
            <a:off x="4708578" y="3685263"/>
            <a:ext cx="266072" cy="26607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cxnSp>
        <p:nvCxnSpPr>
          <p:cNvPr id="233" name="User log in node 2 line"/>
          <p:cNvCxnSpPr/>
          <p:nvPr/>
        </p:nvCxnSpPr>
        <p:spPr>
          <a:xfrm flipH="1" flipV="1">
            <a:off x="7725747" y="4484914"/>
            <a:ext cx="473690" cy="53604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4" name="User log in node 2"/>
          <p:cNvSpPr/>
          <p:nvPr/>
        </p:nvSpPr>
        <p:spPr bwMode="auto">
          <a:xfrm>
            <a:off x="8090194" y="4926324"/>
            <a:ext cx="266072" cy="26607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cxnSp>
        <p:nvCxnSpPr>
          <p:cNvPr id="239" name="Malware Line"/>
          <p:cNvCxnSpPr/>
          <p:nvPr/>
        </p:nvCxnSpPr>
        <p:spPr>
          <a:xfrm>
            <a:off x="6866438" y="2281915"/>
            <a:ext cx="601162" cy="187098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2" name="User log in text"/>
          <p:cNvSpPr/>
          <p:nvPr/>
        </p:nvSpPr>
        <p:spPr>
          <a:xfrm>
            <a:off x="7854821" y="3970763"/>
            <a:ext cx="1140057"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User log-ins</a:t>
            </a:r>
          </a:p>
        </p:txBody>
      </p:sp>
      <p:sp>
        <p:nvSpPr>
          <p:cNvPr id="263" name="Equipment text"/>
          <p:cNvSpPr/>
          <p:nvPr/>
        </p:nvSpPr>
        <p:spPr>
          <a:xfrm>
            <a:off x="9842581" y="2242223"/>
            <a:ext cx="2212465" cy="286232"/>
          </a:xfrm>
          <a:prstGeom prst="rect">
            <a:avLst/>
          </a:prstGeom>
        </p:spPr>
        <p:txBody>
          <a:bodyPr wrap="none">
            <a:sp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Unauthorized data access</a:t>
            </a:r>
          </a:p>
        </p:txBody>
      </p:sp>
      <p:sp>
        <p:nvSpPr>
          <p:cNvPr id="264" name="Equipment text"/>
          <p:cNvSpPr/>
          <p:nvPr/>
        </p:nvSpPr>
        <p:spPr>
          <a:xfrm>
            <a:off x="8305248" y="956257"/>
            <a:ext cx="1456617"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Data encryption</a:t>
            </a:r>
          </a:p>
        </p:txBody>
      </p:sp>
      <p:sp>
        <p:nvSpPr>
          <p:cNvPr id="265" name="Malware text"/>
          <p:cNvSpPr/>
          <p:nvPr/>
        </p:nvSpPr>
        <p:spPr>
          <a:xfrm>
            <a:off x="7111806" y="1982925"/>
            <a:ext cx="857159"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Malware</a:t>
            </a:r>
          </a:p>
        </p:txBody>
      </p:sp>
      <p:sp>
        <p:nvSpPr>
          <p:cNvPr id="266" name="Spam text"/>
          <p:cNvSpPr/>
          <p:nvPr/>
        </p:nvSpPr>
        <p:spPr>
          <a:xfrm>
            <a:off x="10902036" y="5108048"/>
            <a:ext cx="629532"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Spam</a:t>
            </a:r>
          </a:p>
        </p:txBody>
      </p:sp>
      <p:sp>
        <p:nvSpPr>
          <p:cNvPr id="267" name="Equipment text"/>
          <p:cNvSpPr/>
          <p:nvPr/>
        </p:nvSpPr>
        <p:spPr>
          <a:xfrm>
            <a:off x="5453027" y="5728471"/>
            <a:ext cx="1432893"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System updates</a:t>
            </a:r>
          </a:p>
        </p:txBody>
      </p:sp>
      <p:sp>
        <p:nvSpPr>
          <p:cNvPr id="268" name="Equipment text"/>
          <p:cNvSpPr/>
          <p:nvPr/>
        </p:nvSpPr>
        <p:spPr>
          <a:xfrm>
            <a:off x="1558140" y="6023354"/>
            <a:ext cx="1635576"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Enterprise security</a:t>
            </a:r>
          </a:p>
        </p:txBody>
      </p:sp>
      <p:sp>
        <p:nvSpPr>
          <p:cNvPr id="270" name="Equipment text"/>
          <p:cNvSpPr/>
          <p:nvPr/>
        </p:nvSpPr>
        <p:spPr>
          <a:xfrm>
            <a:off x="399247" y="2734719"/>
            <a:ext cx="760978"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Attacks</a:t>
            </a:r>
          </a:p>
        </p:txBody>
      </p:sp>
      <p:sp>
        <p:nvSpPr>
          <p:cNvPr id="271" name="Equipment text"/>
          <p:cNvSpPr/>
          <p:nvPr/>
        </p:nvSpPr>
        <p:spPr>
          <a:xfrm>
            <a:off x="1309949" y="4652087"/>
            <a:ext cx="857928"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Phishing</a:t>
            </a:r>
          </a:p>
        </p:txBody>
      </p:sp>
      <p:sp>
        <p:nvSpPr>
          <p:cNvPr id="272" name="Equipment text"/>
          <p:cNvSpPr/>
          <p:nvPr/>
        </p:nvSpPr>
        <p:spPr>
          <a:xfrm>
            <a:off x="3494752" y="4661877"/>
            <a:ext cx="1491820"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Denial of service</a:t>
            </a:r>
          </a:p>
        </p:txBody>
      </p:sp>
      <p:sp>
        <p:nvSpPr>
          <p:cNvPr id="273" name="Equipment text"/>
          <p:cNvSpPr/>
          <p:nvPr/>
        </p:nvSpPr>
        <p:spPr>
          <a:xfrm>
            <a:off x="619685" y="1431811"/>
            <a:ext cx="1295547"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User accounts</a:t>
            </a:r>
          </a:p>
        </p:txBody>
      </p:sp>
      <p:sp>
        <p:nvSpPr>
          <p:cNvPr id="274" name="Equipment text"/>
          <p:cNvSpPr/>
          <p:nvPr/>
        </p:nvSpPr>
        <p:spPr>
          <a:xfrm>
            <a:off x="4655369" y="1852454"/>
            <a:ext cx="1311578"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Device log-ins</a:t>
            </a:r>
          </a:p>
        </p:txBody>
      </p:sp>
      <p:sp>
        <p:nvSpPr>
          <p:cNvPr id="275" name="Equipment text"/>
          <p:cNvSpPr/>
          <p:nvPr/>
        </p:nvSpPr>
        <p:spPr>
          <a:xfrm>
            <a:off x="5452429" y="370262"/>
            <a:ext cx="2377446" cy="307777"/>
          </a:xfrm>
          <a:prstGeom prst="rect">
            <a:avLst/>
          </a:prstGeom>
        </p:spPr>
        <p:txBody>
          <a:bodyPr wrap="none">
            <a:spAutoFit/>
          </a:bodyPr>
          <a:lstStyle/>
          <a:p>
            <a:pPr marL="0" marR="0" lvl="0" indent="0" algn="ctr" defTabSz="91410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chemeClr val="tx2"/>
                    </a:gs>
                    <a:gs pos="99000">
                      <a:schemeClr val="tx2"/>
                    </a:gs>
                  </a:gsLst>
                  <a:lin ang="5400000" scaled="0"/>
                </a:gradFill>
                <a:effectLst/>
                <a:uLnTx/>
                <a:uFillTx/>
              </a:rPr>
              <a:t>Multi-factor authentication</a:t>
            </a:r>
          </a:p>
        </p:txBody>
      </p:sp>
      <p:grpSp>
        <p:nvGrpSpPr>
          <p:cNvPr id="67" name="System update icon"/>
          <p:cNvGrpSpPr/>
          <p:nvPr/>
        </p:nvGrpSpPr>
        <p:grpSpPr>
          <a:xfrm>
            <a:off x="6898137" y="5497154"/>
            <a:ext cx="648268" cy="648268"/>
            <a:chOff x="6898137" y="5497154"/>
            <a:chExt cx="648268" cy="648268"/>
          </a:xfrm>
        </p:grpSpPr>
        <p:sp>
          <p:nvSpPr>
            <p:cNvPr id="5" name="Supply"/>
            <p:cNvSpPr/>
            <p:nvPr/>
          </p:nvSpPr>
          <p:spPr bwMode="auto">
            <a:xfrm>
              <a:off x="6898137" y="5497154"/>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277" name="Group 4"/>
            <p:cNvGrpSpPr>
              <a:grpSpLocks noChangeAspect="1"/>
            </p:cNvGrpSpPr>
            <p:nvPr/>
          </p:nvGrpSpPr>
          <p:grpSpPr bwMode="auto">
            <a:xfrm>
              <a:off x="7061482" y="5667658"/>
              <a:ext cx="330600" cy="325434"/>
              <a:chOff x="3789" y="2077"/>
              <a:chExt cx="256" cy="252"/>
            </a:xfrm>
            <a:solidFill>
              <a:srgbClr val="000000"/>
            </a:solidFill>
          </p:grpSpPr>
          <p:sp>
            <p:nvSpPr>
              <p:cNvPr id="281" name="Freeform 7"/>
              <p:cNvSpPr>
                <a:spLocks noEditPoints="1"/>
              </p:cNvSpPr>
              <p:nvPr/>
            </p:nvSpPr>
            <p:spPr bwMode="auto">
              <a:xfrm>
                <a:off x="3789" y="2077"/>
                <a:ext cx="256" cy="252"/>
              </a:xfrm>
              <a:custGeom>
                <a:avLst/>
                <a:gdLst>
                  <a:gd name="T0" fmla="*/ 37 w 106"/>
                  <a:gd name="T1" fmla="*/ 104 h 104"/>
                  <a:gd name="T2" fmla="*/ 26 w 106"/>
                  <a:gd name="T3" fmla="*/ 86 h 104"/>
                  <a:gd name="T4" fmla="*/ 0 w 106"/>
                  <a:gd name="T5" fmla="*/ 64 h 104"/>
                  <a:gd name="T6" fmla="*/ 9 w 106"/>
                  <a:gd name="T7" fmla="*/ 52 h 104"/>
                  <a:gd name="T8" fmla="*/ 0 w 106"/>
                  <a:gd name="T9" fmla="*/ 40 h 104"/>
                  <a:gd name="T10" fmla="*/ 26 w 106"/>
                  <a:gd name="T11" fmla="*/ 18 h 104"/>
                  <a:gd name="T12" fmla="*/ 37 w 106"/>
                  <a:gd name="T13" fmla="*/ 0 h 104"/>
                  <a:gd name="T14" fmla="*/ 69 w 106"/>
                  <a:gd name="T15" fmla="*/ 11 h 104"/>
                  <a:gd name="T16" fmla="*/ 90 w 106"/>
                  <a:gd name="T17" fmla="*/ 12 h 104"/>
                  <a:gd name="T18" fmla="*/ 96 w 106"/>
                  <a:gd name="T19" fmla="*/ 45 h 104"/>
                  <a:gd name="T20" fmla="*/ 96 w 106"/>
                  <a:gd name="T21" fmla="*/ 59 h 104"/>
                  <a:gd name="T22" fmla="*/ 90 w 106"/>
                  <a:gd name="T23" fmla="*/ 92 h 104"/>
                  <a:gd name="T24" fmla="*/ 69 w 106"/>
                  <a:gd name="T25" fmla="*/ 93 h 104"/>
                  <a:gd name="T26" fmla="*/ 45 w 106"/>
                  <a:gd name="T27" fmla="*/ 96 h 104"/>
                  <a:gd name="T28" fmla="*/ 61 w 106"/>
                  <a:gd name="T29" fmla="*/ 87 h 104"/>
                  <a:gd name="T30" fmla="*/ 77 w 106"/>
                  <a:gd name="T31" fmla="*/ 79 h 104"/>
                  <a:gd name="T32" fmla="*/ 87 w 106"/>
                  <a:gd name="T33" fmla="*/ 81 h 104"/>
                  <a:gd name="T34" fmla="*/ 87 w 106"/>
                  <a:gd name="T35" fmla="*/ 63 h 104"/>
                  <a:gd name="T36" fmla="*/ 89 w 106"/>
                  <a:gd name="T37" fmla="*/ 52 h 104"/>
                  <a:gd name="T38" fmla="*/ 87 w 106"/>
                  <a:gd name="T39" fmla="*/ 41 h 104"/>
                  <a:gd name="T40" fmla="*/ 87 w 106"/>
                  <a:gd name="T41" fmla="*/ 23 h 104"/>
                  <a:gd name="T42" fmla="*/ 77 w 106"/>
                  <a:gd name="T43" fmla="*/ 26 h 104"/>
                  <a:gd name="T44" fmla="*/ 61 w 106"/>
                  <a:gd name="T45" fmla="*/ 17 h 104"/>
                  <a:gd name="T46" fmla="*/ 45 w 106"/>
                  <a:gd name="T47" fmla="*/ 8 h 104"/>
                  <a:gd name="T48" fmla="*/ 42 w 106"/>
                  <a:gd name="T49" fmla="*/ 18 h 104"/>
                  <a:gd name="T50" fmla="*/ 27 w 106"/>
                  <a:gd name="T51" fmla="*/ 27 h 104"/>
                  <a:gd name="T52" fmla="*/ 11 w 106"/>
                  <a:gd name="T53" fmla="*/ 37 h 104"/>
                  <a:gd name="T54" fmla="*/ 18 w 106"/>
                  <a:gd name="T55" fmla="*/ 44 h 104"/>
                  <a:gd name="T56" fmla="*/ 18 w 106"/>
                  <a:gd name="T57" fmla="*/ 60 h 104"/>
                  <a:gd name="T58" fmla="*/ 11 w 106"/>
                  <a:gd name="T59" fmla="*/ 67 h 104"/>
                  <a:gd name="T60" fmla="*/ 27 w 106"/>
                  <a:gd name="T61" fmla="*/ 77 h 104"/>
                  <a:gd name="T62" fmla="*/ 42 w 106"/>
                  <a:gd name="T63" fmla="*/ 86 h 104"/>
                  <a:gd name="T64" fmla="*/ 45 w 106"/>
                  <a:gd name="T6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04">
                    <a:moveTo>
                      <a:pt x="69" y="104"/>
                    </a:moveTo>
                    <a:cubicBezTo>
                      <a:pt x="37" y="104"/>
                      <a:pt x="37" y="104"/>
                      <a:pt x="37" y="104"/>
                    </a:cubicBezTo>
                    <a:cubicBezTo>
                      <a:pt x="37" y="93"/>
                      <a:pt x="37" y="93"/>
                      <a:pt x="37" y="93"/>
                    </a:cubicBezTo>
                    <a:cubicBezTo>
                      <a:pt x="33" y="91"/>
                      <a:pt x="29" y="89"/>
                      <a:pt x="26" y="86"/>
                    </a:cubicBezTo>
                    <a:cubicBezTo>
                      <a:pt x="16" y="92"/>
                      <a:pt x="16" y="92"/>
                      <a:pt x="16" y="92"/>
                    </a:cubicBezTo>
                    <a:cubicBezTo>
                      <a:pt x="0" y="64"/>
                      <a:pt x="0" y="64"/>
                      <a:pt x="0" y="64"/>
                    </a:cubicBezTo>
                    <a:cubicBezTo>
                      <a:pt x="10" y="59"/>
                      <a:pt x="10" y="59"/>
                      <a:pt x="10" y="59"/>
                    </a:cubicBezTo>
                    <a:cubicBezTo>
                      <a:pt x="9" y="56"/>
                      <a:pt x="9" y="54"/>
                      <a:pt x="9" y="52"/>
                    </a:cubicBezTo>
                    <a:cubicBezTo>
                      <a:pt x="9" y="50"/>
                      <a:pt x="9" y="48"/>
                      <a:pt x="10" y="45"/>
                    </a:cubicBezTo>
                    <a:cubicBezTo>
                      <a:pt x="0" y="40"/>
                      <a:pt x="0" y="40"/>
                      <a:pt x="0" y="40"/>
                    </a:cubicBezTo>
                    <a:cubicBezTo>
                      <a:pt x="16" y="12"/>
                      <a:pt x="16" y="12"/>
                      <a:pt x="16" y="12"/>
                    </a:cubicBezTo>
                    <a:cubicBezTo>
                      <a:pt x="26" y="18"/>
                      <a:pt x="26" y="18"/>
                      <a:pt x="26" y="18"/>
                    </a:cubicBezTo>
                    <a:cubicBezTo>
                      <a:pt x="29" y="15"/>
                      <a:pt x="33" y="13"/>
                      <a:pt x="37" y="11"/>
                    </a:cubicBezTo>
                    <a:cubicBezTo>
                      <a:pt x="37" y="0"/>
                      <a:pt x="37" y="0"/>
                      <a:pt x="37" y="0"/>
                    </a:cubicBezTo>
                    <a:cubicBezTo>
                      <a:pt x="69" y="0"/>
                      <a:pt x="69" y="0"/>
                      <a:pt x="69" y="0"/>
                    </a:cubicBezTo>
                    <a:cubicBezTo>
                      <a:pt x="69" y="11"/>
                      <a:pt x="69" y="11"/>
                      <a:pt x="69" y="11"/>
                    </a:cubicBezTo>
                    <a:cubicBezTo>
                      <a:pt x="73" y="13"/>
                      <a:pt x="77" y="15"/>
                      <a:pt x="80" y="18"/>
                    </a:cubicBezTo>
                    <a:cubicBezTo>
                      <a:pt x="90" y="12"/>
                      <a:pt x="90" y="12"/>
                      <a:pt x="90" y="12"/>
                    </a:cubicBezTo>
                    <a:cubicBezTo>
                      <a:pt x="106" y="40"/>
                      <a:pt x="106" y="40"/>
                      <a:pt x="106" y="40"/>
                    </a:cubicBezTo>
                    <a:cubicBezTo>
                      <a:pt x="96" y="45"/>
                      <a:pt x="96" y="45"/>
                      <a:pt x="96" y="45"/>
                    </a:cubicBezTo>
                    <a:cubicBezTo>
                      <a:pt x="97" y="48"/>
                      <a:pt x="97" y="50"/>
                      <a:pt x="97" y="52"/>
                    </a:cubicBezTo>
                    <a:cubicBezTo>
                      <a:pt x="97" y="54"/>
                      <a:pt x="97" y="56"/>
                      <a:pt x="96" y="59"/>
                    </a:cubicBezTo>
                    <a:cubicBezTo>
                      <a:pt x="106" y="64"/>
                      <a:pt x="106" y="64"/>
                      <a:pt x="106" y="64"/>
                    </a:cubicBezTo>
                    <a:cubicBezTo>
                      <a:pt x="90" y="92"/>
                      <a:pt x="90" y="92"/>
                      <a:pt x="90" y="92"/>
                    </a:cubicBezTo>
                    <a:cubicBezTo>
                      <a:pt x="80" y="86"/>
                      <a:pt x="80" y="86"/>
                      <a:pt x="80" y="86"/>
                    </a:cubicBezTo>
                    <a:cubicBezTo>
                      <a:pt x="77" y="89"/>
                      <a:pt x="73" y="91"/>
                      <a:pt x="69" y="93"/>
                    </a:cubicBezTo>
                    <a:lnTo>
                      <a:pt x="69" y="104"/>
                    </a:lnTo>
                    <a:close/>
                    <a:moveTo>
                      <a:pt x="45" y="96"/>
                    </a:moveTo>
                    <a:cubicBezTo>
                      <a:pt x="61" y="96"/>
                      <a:pt x="61" y="96"/>
                      <a:pt x="61" y="96"/>
                    </a:cubicBezTo>
                    <a:cubicBezTo>
                      <a:pt x="61" y="87"/>
                      <a:pt x="61" y="87"/>
                      <a:pt x="61" y="87"/>
                    </a:cubicBezTo>
                    <a:cubicBezTo>
                      <a:pt x="64" y="86"/>
                      <a:pt x="64" y="86"/>
                      <a:pt x="64" y="86"/>
                    </a:cubicBezTo>
                    <a:cubicBezTo>
                      <a:pt x="69" y="85"/>
                      <a:pt x="73" y="82"/>
                      <a:pt x="77" y="79"/>
                    </a:cubicBezTo>
                    <a:cubicBezTo>
                      <a:pt x="79" y="77"/>
                      <a:pt x="79" y="77"/>
                      <a:pt x="79" y="77"/>
                    </a:cubicBezTo>
                    <a:cubicBezTo>
                      <a:pt x="87" y="81"/>
                      <a:pt x="87" y="81"/>
                      <a:pt x="87" y="81"/>
                    </a:cubicBezTo>
                    <a:cubicBezTo>
                      <a:pt x="95" y="67"/>
                      <a:pt x="95" y="67"/>
                      <a:pt x="95" y="67"/>
                    </a:cubicBezTo>
                    <a:cubicBezTo>
                      <a:pt x="87" y="63"/>
                      <a:pt x="87" y="63"/>
                      <a:pt x="87" y="63"/>
                    </a:cubicBezTo>
                    <a:cubicBezTo>
                      <a:pt x="88" y="60"/>
                      <a:pt x="88" y="60"/>
                      <a:pt x="88" y="60"/>
                    </a:cubicBezTo>
                    <a:cubicBezTo>
                      <a:pt x="89" y="57"/>
                      <a:pt x="89" y="55"/>
                      <a:pt x="89" y="52"/>
                    </a:cubicBezTo>
                    <a:cubicBezTo>
                      <a:pt x="89" y="49"/>
                      <a:pt x="89" y="47"/>
                      <a:pt x="88" y="44"/>
                    </a:cubicBezTo>
                    <a:cubicBezTo>
                      <a:pt x="87" y="41"/>
                      <a:pt x="87" y="41"/>
                      <a:pt x="87" y="41"/>
                    </a:cubicBezTo>
                    <a:cubicBezTo>
                      <a:pt x="95" y="37"/>
                      <a:pt x="95" y="37"/>
                      <a:pt x="95" y="37"/>
                    </a:cubicBezTo>
                    <a:cubicBezTo>
                      <a:pt x="87" y="23"/>
                      <a:pt x="87" y="23"/>
                      <a:pt x="87" y="23"/>
                    </a:cubicBezTo>
                    <a:cubicBezTo>
                      <a:pt x="79" y="27"/>
                      <a:pt x="79" y="27"/>
                      <a:pt x="79" y="27"/>
                    </a:cubicBezTo>
                    <a:cubicBezTo>
                      <a:pt x="77" y="26"/>
                      <a:pt x="77" y="26"/>
                      <a:pt x="77" y="26"/>
                    </a:cubicBezTo>
                    <a:cubicBezTo>
                      <a:pt x="73" y="22"/>
                      <a:pt x="69" y="19"/>
                      <a:pt x="64" y="18"/>
                    </a:cubicBezTo>
                    <a:cubicBezTo>
                      <a:pt x="61" y="17"/>
                      <a:pt x="61" y="17"/>
                      <a:pt x="61" y="17"/>
                    </a:cubicBezTo>
                    <a:cubicBezTo>
                      <a:pt x="61" y="8"/>
                      <a:pt x="61" y="8"/>
                      <a:pt x="61" y="8"/>
                    </a:cubicBezTo>
                    <a:cubicBezTo>
                      <a:pt x="45" y="8"/>
                      <a:pt x="45" y="8"/>
                      <a:pt x="45" y="8"/>
                    </a:cubicBezTo>
                    <a:cubicBezTo>
                      <a:pt x="45" y="17"/>
                      <a:pt x="45" y="17"/>
                      <a:pt x="45" y="17"/>
                    </a:cubicBezTo>
                    <a:cubicBezTo>
                      <a:pt x="42" y="18"/>
                      <a:pt x="42" y="18"/>
                      <a:pt x="42" y="18"/>
                    </a:cubicBezTo>
                    <a:cubicBezTo>
                      <a:pt x="37" y="19"/>
                      <a:pt x="33" y="22"/>
                      <a:pt x="29" y="26"/>
                    </a:cubicBezTo>
                    <a:cubicBezTo>
                      <a:pt x="27" y="27"/>
                      <a:pt x="27" y="27"/>
                      <a:pt x="27" y="27"/>
                    </a:cubicBezTo>
                    <a:cubicBezTo>
                      <a:pt x="19" y="23"/>
                      <a:pt x="19" y="23"/>
                      <a:pt x="19" y="23"/>
                    </a:cubicBezTo>
                    <a:cubicBezTo>
                      <a:pt x="11" y="37"/>
                      <a:pt x="11" y="37"/>
                      <a:pt x="11" y="37"/>
                    </a:cubicBezTo>
                    <a:cubicBezTo>
                      <a:pt x="19" y="41"/>
                      <a:pt x="19" y="41"/>
                      <a:pt x="19" y="41"/>
                    </a:cubicBezTo>
                    <a:cubicBezTo>
                      <a:pt x="18" y="44"/>
                      <a:pt x="18" y="44"/>
                      <a:pt x="18" y="44"/>
                    </a:cubicBezTo>
                    <a:cubicBezTo>
                      <a:pt x="17" y="47"/>
                      <a:pt x="17" y="49"/>
                      <a:pt x="17" y="52"/>
                    </a:cubicBezTo>
                    <a:cubicBezTo>
                      <a:pt x="17" y="55"/>
                      <a:pt x="17" y="57"/>
                      <a:pt x="18" y="60"/>
                    </a:cubicBezTo>
                    <a:cubicBezTo>
                      <a:pt x="19" y="63"/>
                      <a:pt x="19" y="63"/>
                      <a:pt x="19" y="63"/>
                    </a:cubicBezTo>
                    <a:cubicBezTo>
                      <a:pt x="11" y="67"/>
                      <a:pt x="11" y="67"/>
                      <a:pt x="11" y="67"/>
                    </a:cubicBezTo>
                    <a:cubicBezTo>
                      <a:pt x="19" y="81"/>
                      <a:pt x="19" y="81"/>
                      <a:pt x="19" y="81"/>
                    </a:cubicBezTo>
                    <a:cubicBezTo>
                      <a:pt x="27" y="77"/>
                      <a:pt x="27" y="77"/>
                      <a:pt x="27" y="77"/>
                    </a:cubicBezTo>
                    <a:cubicBezTo>
                      <a:pt x="29" y="79"/>
                      <a:pt x="29" y="79"/>
                      <a:pt x="29" y="79"/>
                    </a:cubicBezTo>
                    <a:cubicBezTo>
                      <a:pt x="33" y="82"/>
                      <a:pt x="37" y="85"/>
                      <a:pt x="42" y="86"/>
                    </a:cubicBezTo>
                    <a:cubicBezTo>
                      <a:pt x="45" y="87"/>
                      <a:pt x="45" y="87"/>
                      <a:pt x="45" y="87"/>
                    </a:cubicBezTo>
                    <a:lnTo>
                      <a:pt x="45" y="96"/>
                    </a:lnTo>
                    <a:close/>
                  </a:path>
                </a:pathLst>
              </a:custGeom>
              <a:solidFill>
                <a:schemeClr val="bg1"/>
              </a:solid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2" name="Freeform 8"/>
              <p:cNvSpPr>
                <a:spLocks noEditPoints="1"/>
              </p:cNvSpPr>
              <p:nvPr/>
            </p:nvSpPr>
            <p:spPr bwMode="auto">
              <a:xfrm>
                <a:off x="3849" y="2135"/>
                <a:ext cx="136" cy="136"/>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3" y="56"/>
                      <a:pt x="0" y="43"/>
                      <a:pt x="0" y="28"/>
                    </a:cubicBezTo>
                    <a:cubicBezTo>
                      <a:pt x="0" y="13"/>
                      <a:pt x="13" y="0"/>
                      <a:pt x="28" y="0"/>
                    </a:cubicBezTo>
                    <a:cubicBezTo>
                      <a:pt x="43" y="0"/>
                      <a:pt x="56" y="13"/>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solidFill>
                <a:schemeClr val="bg1"/>
              </a:solidFill>
              <a:ln w="158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63" name="Data encryption icon"/>
          <p:cNvGrpSpPr/>
          <p:nvPr/>
        </p:nvGrpSpPr>
        <p:grpSpPr>
          <a:xfrm>
            <a:off x="7668683" y="828710"/>
            <a:ext cx="648268" cy="648268"/>
            <a:chOff x="7668683" y="828710"/>
            <a:chExt cx="648268" cy="648268"/>
          </a:xfrm>
        </p:grpSpPr>
        <p:sp>
          <p:nvSpPr>
            <p:cNvPr id="6" name="Sensor circle"/>
            <p:cNvSpPr/>
            <p:nvPr/>
          </p:nvSpPr>
          <p:spPr bwMode="auto">
            <a:xfrm>
              <a:off x="7668683" y="82871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sp>
          <p:nvSpPr>
            <p:cNvPr id="283" name="Freeform 5"/>
            <p:cNvSpPr>
              <a:spLocks noChangeAspect="1"/>
            </p:cNvSpPr>
            <p:nvPr/>
          </p:nvSpPr>
          <p:spPr bwMode="auto">
            <a:xfrm>
              <a:off x="7853723" y="1004650"/>
              <a:ext cx="278189" cy="296389"/>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ndParaRPr>
            </a:p>
          </p:txBody>
        </p:sp>
      </p:grpSp>
      <p:grpSp>
        <p:nvGrpSpPr>
          <p:cNvPr id="71" name="Group 70"/>
          <p:cNvGrpSpPr/>
          <p:nvPr/>
        </p:nvGrpSpPr>
        <p:grpSpPr>
          <a:xfrm>
            <a:off x="10609983" y="1458018"/>
            <a:ext cx="648268" cy="648268"/>
            <a:chOff x="10609983" y="1458018"/>
            <a:chExt cx="648268" cy="648268"/>
          </a:xfrm>
        </p:grpSpPr>
        <p:sp>
          <p:nvSpPr>
            <p:cNvPr id="8" name="Partner circle"/>
            <p:cNvSpPr/>
            <p:nvPr/>
          </p:nvSpPr>
          <p:spPr bwMode="auto">
            <a:xfrm>
              <a:off x="10609983" y="1458018"/>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sp>
          <p:nvSpPr>
            <p:cNvPr id="286" name="Freeform 5"/>
            <p:cNvSpPr>
              <a:spLocks/>
            </p:cNvSpPr>
            <p:nvPr/>
          </p:nvSpPr>
          <p:spPr bwMode="auto">
            <a:xfrm>
              <a:off x="10714199" y="1667475"/>
              <a:ext cx="439836" cy="229354"/>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ndParaRPr>
            </a:p>
          </p:txBody>
        </p:sp>
      </p:grpSp>
      <p:grpSp>
        <p:nvGrpSpPr>
          <p:cNvPr id="43" name="User log in icon"/>
          <p:cNvGrpSpPr/>
          <p:nvPr/>
        </p:nvGrpSpPr>
        <p:grpSpPr>
          <a:xfrm>
            <a:off x="7192655" y="3931775"/>
            <a:ext cx="648268" cy="648268"/>
            <a:chOff x="7192655" y="3931775"/>
            <a:chExt cx="648268" cy="648268"/>
          </a:xfrm>
        </p:grpSpPr>
        <p:sp>
          <p:nvSpPr>
            <p:cNvPr id="3" name="Mobile circle"/>
            <p:cNvSpPr/>
            <p:nvPr/>
          </p:nvSpPr>
          <p:spPr bwMode="auto">
            <a:xfrm>
              <a:off x="7192655" y="3931775"/>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289" name="Group 288"/>
            <p:cNvGrpSpPr/>
            <p:nvPr/>
          </p:nvGrpSpPr>
          <p:grpSpPr>
            <a:xfrm>
              <a:off x="7382348" y="4100822"/>
              <a:ext cx="328114" cy="282264"/>
              <a:chOff x="7842406" y="2300265"/>
              <a:chExt cx="363538" cy="312738"/>
            </a:xfrm>
          </p:grpSpPr>
          <p:sp>
            <p:nvSpPr>
              <p:cNvPr id="290"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291"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292"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70" name="Group 69"/>
          <p:cNvGrpSpPr/>
          <p:nvPr/>
        </p:nvGrpSpPr>
        <p:grpSpPr>
          <a:xfrm>
            <a:off x="4997704" y="573909"/>
            <a:ext cx="648268" cy="648268"/>
            <a:chOff x="4997704" y="573909"/>
            <a:chExt cx="648268" cy="648268"/>
          </a:xfrm>
        </p:grpSpPr>
        <p:sp>
          <p:nvSpPr>
            <p:cNvPr id="9" name="City circle"/>
            <p:cNvSpPr/>
            <p:nvPr/>
          </p:nvSpPr>
          <p:spPr bwMode="auto">
            <a:xfrm>
              <a:off x="4997704" y="573909"/>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sp>
          <p:nvSpPr>
            <p:cNvPr id="298" name="Freeform 12"/>
            <p:cNvSpPr>
              <a:spLocks noEditPoints="1"/>
            </p:cNvSpPr>
            <p:nvPr/>
          </p:nvSpPr>
          <p:spPr bwMode="auto">
            <a:xfrm>
              <a:off x="5234409" y="680095"/>
              <a:ext cx="159364" cy="410362"/>
            </a:xfrm>
            <a:custGeom>
              <a:avLst/>
              <a:gdLst>
                <a:gd name="T0" fmla="*/ 24 w 48"/>
                <a:gd name="T1" fmla="*/ 0 h 128"/>
                <a:gd name="T2" fmla="*/ 0 w 48"/>
                <a:gd name="T3" fmla="*/ 24 h 128"/>
                <a:gd name="T4" fmla="*/ 20 w 48"/>
                <a:gd name="T5" fmla="*/ 48 h 128"/>
                <a:gd name="T6" fmla="*/ 20 w 48"/>
                <a:gd name="T7" fmla="*/ 80 h 128"/>
                <a:gd name="T8" fmla="*/ 12 w 48"/>
                <a:gd name="T9" fmla="*/ 80 h 128"/>
                <a:gd name="T10" fmla="*/ 12 w 48"/>
                <a:gd name="T11" fmla="*/ 96 h 128"/>
                <a:gd name="T12" fmla="*/ 20 w 48"/>
                <a:gd name="T13" fmla="*/ 96 h 128"/>
                <a:gd name="T14" fmla="*/ 20 w 48"/>
                <a:gd name="T15" fmla="*/ 104 h 128"/>
                <a:gd name="T16" fmla="*/ 12 w 48"/>
                <a:gd name="T17" fmla="*/ 104 h 128"/>
                <a:gd name="T18" fmla="*/ 12 w 48"/>
                <a:gd name="T19" fmla="*/ 112 h 128"/>
                <a:gd name="T20" fmla="*/ 20 w 48"/>
                <a:gd name="T21" fmla="*/ 112 h 128"/>
                <a:gd name="T22" fmla="*/ 20 w 48"/>
                <a:gd name="T23" fmla="*/ 120 h 128"/>
                <a:gd name="T24" fmla="*/ 12 w 48"/>
                <a:gd name="T25" fmla="*/ 120 h 128"/>
                <a:gd name="T26" fmla="*/ 12 w 48"/>
                <a:gd name="T27" fmla="*/ 128 h 128"/>
                <a:gd name="T28" fmla="*/ 28 w 48"/>
                <a:gd name="T29" fmla="*/ 128 h 128"/>
                <a:gd name="T30" fmla="*/ 28 w 48"/>
                <a:gd name="T31" fmla="*/ 48 h 128"/>
                <a:gd name="T32" fmla="*/ 48 w 48"/>
                <a:gd name="T33" fmla="*/ 24 h 128"/>
                <a:gd name="T34" fmla="*/ 24 w 48"/>
                <a:gd name="T35" fmla="*/ 0 h 128"/>
                <a:gd name="T36" fmla="*/ 24 w 48"/>
                <a:gd name="T37" fmla="*/ 40 h 128"/>
                <a:gd name="T38" fmla="*/ 8 w 48"/>
                <a:gd name="T39" fmla="*/ 24 h 128"/>
                <a:gd name="T40" fmla="*/ 24 w 48"/>
                <a:gd name="T41" fmla="*/ 8 h 128"/>
                <a:gd name="T42" fmla="*/ 40 w 48"/>
                <a:gd name="T43" fmla="*/ 24 h 128"/>
                <a:gd name="T44" fmla="*/ 24 w 48"/>
                <a:gd name="T45" fmla="*/ 4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8">
                  <a:moveTo>
                    <a:pt x="24" y="0"/>
                  </a:moveTo>
                  <a:cubicBezTo>
                    <a:pt x="11" y="0"/>
                    <a:pt x="0" y="11"/>
                    <a:pt x="0" y="24"/>
                  </a:cubicBezTo>
                  <a:cubicBezTo>
                    <a:pt x="0" y="36"/>
                    <a:pt x="9" y="46"/>
                    <a:pt x="20" y="48"/>
                  </a:cubicBezTo>
                  <a:cubicBezTo>
                    <a:pt x="20" y="80"/>
                    <a:pt x="20" y="80"/>
                    <a:pt x="20" y="80"/>
                  </a:cubicBezTo>
                  <a:cubicBezTo>
                    <a:pt x="12" y="80"/>
                    <a:pt x="12" y="80"/>
                    <a:pt x="12" y="80"/>
                  </a:cubicBezTo>
                  <a:cubicBezTo>
                    <a:pt x="12" y="96"/>
                    <a:pt x="12" y="96"/>
                    <a:pt x="12" y="96"/>
                  </a:cubicBezTo>
                  <a:cubicBezTo>
                    <a:pt x="20" y="96"/>
                    <a:pt x="20" y="96"/>
                    <a:pt x="20" y="96"/>
                  </a:cubicBezTo>
                  <a:cubicBezTo>
                    <a:pt x="20" y="104"/>
                    <a:pt x="20" y="104"/>
                    <a:pt x="20" y="104"/>
                  </a:cubicBezTo>
                  <a:cubicBezTo>
                    <a:pt x="12" y="104"/>
                    <a:pt x="12" y="104"/>
                    <a:pt x="12" y="104"/>
                  </a:cubicBezTo>
                  <a:cubicBezTo>
                    <a:pt x="12" y="112"/>
                    <a:pt x="12" y="112"/>
                    <a:pt x="12" y="112"/>
                  </a:cubicBezTo>
                  <a:cubicBezTo>
                    <a:pt x="20" y="112"/>
                    <a:pt x="20" y="112"/>
                    <a:pt x="20" y="112"/>
                  </a:cubicBezTo>
                  <a:cubicBezTo>
                    <a:pt x="20" y="120"/>
                    <a:pt x="20" y="120"/>
                    <a:pt x="20" y="120"/>
                  </a:cubicBezTo>
                  <a:cubicBezTo>
                    <a:pt x="12" y="120"/>
                    <a:pt x="12" y="120"/>
                    <a:pt x="12" y="120"/>
                  </a:cubicBezTo>
                  <a:cubicBezTo>
                    <a:pt x="12" y="128"/>
                    <a:pt x="12" y="128"/>
                    <a:pt x="12" y="128"/>
                  </a:cubicBezTo>
                  <a:cubicBezTo>
                    <a:pt x="28" y="128"/>
                    <a:pt x="28" y="128"/>
                    <a:pt x="28" y="128"/>
                  </a:cubicBezTo>
                  <a:cubicBezTo>
                    <a:pt x="28" y="48"/>
                    <a:pt x="28" y="48"/>
                    <a:pt x="28" y="48"/>
                  </a:cubicBezTo>
                  <a:cubicBezTo>
                    <a:pt x="39" y="46"/>
                    <a:pt x="48" y="36"/>
                    <a:pt x="48" y="24"/>
                  </a:cubicBezTo>
                  <a:cubicBezTo>
                    <a:pt x="48" y="11"/>
                    <a:pt x="37" y="0"/>
                    <a:pt x="24" y="0"/>
                  </a:cubicBezTo>
                  <a:close/>
                  <a:moveTo>
                    <a:pt x="24" y="40"/>
                  </a:moveTo>
                  <a:cubicBezTo>
                    <a:pt x="15" y="40"/>
                    <a:pt x="8" y="33"/>
                    <a:pt x="8" y="24"/>
                  </a:cubicBezTo>
                  <a:cubicBezTo>
                    <a:pt x="8" y="15"/>
                    <a:pt x="15" y="8"/>
                    <a:pt x="24" y="8"/>
                  </a:cubicBezTo>
                  <a:cubicBezTo>
                    <a:pt x="33" y="8"/>
                    <a:pt x="40" y="15"/>
                    <a:pt x="40" y="24"/>
                  </a:cubicBezTo>
                  <a:cubicBezTo>
                    <a:pt x="40" y="33"/>
                    <a:pt x="33" y="40"/>
                    <a:pt x="24" y="40"/>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ndParaRPr>
            </a:p>
          </p:txBody>
        </p:sp>
      </p:grpSp>
      <p:grpSp>
        <p:nvGrpSpPr>
          <p:cNvPr id="80" name="Group 79"/>
          <p:cNvGrpSpPr/>
          <p:nvPr/>
        </p:nvGrpSpPr>
        <p:grpSpPr>
          <a:xfrm>
            <a:off x="1194487" y="2580796"/>
            <a:ext cx="648268" cy="648268"/>
            <a:chOff x="1194487" y="2580796"/>
            <a:chExt cx="648268" cy="648268"/>
          </a:xfrm>
        </p:grpSpPr>
        <p:sp>
          <p:nvSpPr>
            <p:cNvPr id="14" name="Equipment circle"/>
            <p:cNvSpPr/>
            <p:nvPr/>
          </p:nvSpPr>
          <p:spPr bwMode="auto">
            <a:xfrm>
              <a:off x="1194487" y="258079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304" name="Group 19"/>
            <p:cNvGrpSpPr>
              <a:grpSpLocks noChangeAspect="1"/>
            </p:cNvGrpSpPr>
            <p:nvPr/>
          </p:nvGrpSpPr>
          <p:grpSpPr bwMode="auto">
            <a:xfrm>
              <a:off x="1318652" y="2712374"/>
              <a:ext cx="371353" cy="311190"/>
              <a:chOff x="3738" y="2053"/>
              <a:chExt cx="358" cy="300"/>
            </a:xfrm>
          </p:grpSpPr>
          <p:sp>
            <p:nvSpPr>
              <p:cNvPr id="306" name="Freeform 20"/>
              <p:cNvSpPr>
                <a:spLocks noEditPoints="1"/>
              </p:cNvSpPr>
              <p:nvPr/>
            </p:nvSpPr>
            <p:spPr bwMode="auto">
              <a:xfrm>
                <a:off x="3738" y="2053"/>
                <a:ext cx="358" cy="300"/>
              </a:xfrm>
              <a:custGeom>
                <a:avLst/>
                <a:gdLst>
                  <a:gd name="T0" fmla="*/ 358 w 358"/>
                  <a:gd name="T1" fmla="*/ 300 h 300"/>
                  <a:gd name="T2" fmla="*/ 0 w 358"/>
                  <a:gd name="T3" fmla="*/ 300 h 300"/>
                  <a:gd name="T4" fmla="*/ 179 w 358"/>
                  <a:gd name="T5" fmla="*/ 0 h 300"/>
                  <a:gd name="T6" fmla="*/ 358 w 358"/>
                  <a:gd name="T7" fmla="*/ 300 h 300"/>
                  <a:gd name="T8" fmla="*/ 34 w 358"/>
                  <a:gd name="T9" fmla="*/ 280 h 300"/>
                  <a:gd name="T10" fmla="*/ 324 w 358"/>
                  <a:gd name="T11" fmla="*/ 280 h 300"/>
                  <a:gd name="T12" fmla="*/ 179 w 358"/>
                  <a:gd name="T13" fmla="*/ 39 h 300"/>
                  <a:gd name="T14" fmla="*/ 34 w 358"/>
                  <a:gd name="T15" fmla="*/ 28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300">
                    <a:moveTo>
                      <a:pt x="358" y="300"/>
                    </a:moveTo>
                    <a:lnTo>
                      <a:pt x="0" y="300"/>
                    </a:lnTo>
                    <a:lnTo>
                      <a:pt x="179" y="0"/>
                    </a:lnTo>
                    <a:lnTo>
                      <a:pt x="358" y="300"/>
                    </a:lnTo>
                    <a:close/>
                    <a:moveTo>
                      <a:pt x="34" y="280"/>
                    </a:moveTo>
                    <a:lnTo>
                      <a:pt x="324" y="280"/>
                    </a:lnTo>
                    <a:lnTo>
                      <a:pt x="179" y="39"/>
                    </a:lnTo>
                    <a:lnTo>
                      <a:pt x="34" y="280"/>
                    </a:lnTo>
                    <a:close/>
                  </a:path>
                </a:pathLst>
              </a:custGeom>
              <a:solidFill>
                <a:schemeClr val="bg1"/>
              </a:solidFill>
              <a:ln>
                <a:solidFill>
                  <a:schemeClr val="tx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7" name="Rectangle 21"/>
              <p:cNvSpPr>
                <a:spLocks noChangeArrowheads="1"/>
              </p:cNvSpPr>
              <p:nvPr/>
            </p:nvSpPr>
            <p:spPr bwMode="auto">
              <a:xfrm>
                <a:off x="3907" y="2150"/>
                <a:ext cx="20" cy="118"/>
              </a:xfrm>
              <a:prstGeom prst="rect">
                <a:avLst/>
              </a:prstGeom>
              <a:solidFill>
                <a:schemeClr val="bg1"/>
              </a:solidFill>
              <a:ln>
                <a:solidFill>
                  <a:schemeClr val="tx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8" name="Rectangle 22"/>
              <p:cNvSpPr>
                <a:spLocks noChangeArrowheads="1"/>
              </p:cNvSpPr>
              <p:nvPr/>
            </p:nvSpPr>
            <p:spPr bwMode="auto">
              <a:xfrm>
                <a:off x="3907" y="2292"/>
                <a:ext cx="20" cy="20"/>
              </a:xfrm>
              <a:prstGeom prst="rect">
                <a:avLst/>
              </a:prstGeom>
              <a:solidFill>
                <a:schemeClr val="bg1"/>
              </a:solidFill>
              <a:ln>
                <a:solidFill>
                  <a:schemeClr val="tx2"/>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73" name="Device Log ins icon"/>
          <p:cNvGrpSpPr/>
          <p:nvPr/>
        </p:nvGrpSpPr>
        <p:grpSpPr>
          <a:xfrm>
            <a:off x="4006259" y="1666501"/>
            <a:ext cx="648268" cy="648268"/>
            <a:chOff x="4006259" y="1666501"/>
            <a:chExt cx="648268" cy="648268"/>
          </a:xfrm>
        </p:grpSpPr>
        <p:sp>
          <p:nvSpPr>
            <p:cNvPr id="13" name="Energy"/>
            <p:cNvSpPr/>
            <p:nvPr/>
          </p:nvSpPr>
          <p:spPr bwMode="auto">
            <a:xfrm>
              <a:off x="4006259" y="1666501"/>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310" name="Group 25"/>
            <p:cNvGrpSpPr>
              <a:grpSpLocks noChangeAspect="1"/>
            </p:cNvGrpSpPr>
            <p:nvPr/>
          </p:nvGrpSpPr>
          <p:grpSpPr bwMode="auto">
            <a:xfrm>
              <a:off x="4205232" y="1810064"/>
              <a:ext cx="245440" cy="381796"/>
              <a:chOff x="2726" y="1073"/>
              <a:chExt cx="198" cy="308"/>
            </a:xfrm>
          </p:grpSpPr>
          <p:sp>
            <p:nvSpPr>
              <p:cNvPr id="312" name="Freeform 26"/>
              <p:cNvSpPr>
                <a:spLocks noEditPoints="1"/>
              </p:cNvSpPr>
              <p:nvPr/>
            </p:nvSpPr>
            <p:spPr bwMode="auto">
              <a:xfrm>
                <a:off x="2726" y="1073"/>
                <a:ext cx="198" cy="308"/>
              </a:xfrm>
              <a:custGeom>
                <a:avLst/>
                <a:gdLst>
                  <a:gd name="T0" fmla="*/ 0 w 198"/>
                  <a:gd name="T1" fmla="*/ 308 h 308"/>
                  <a:gd name="T2" fmla="*/ 198 w 198"/>
                  <a:gd name="T3" fmla="*/ 308 h 308"/>
                  <a:gd name="T4" fmla="*/ 198 w 198"/>
                  <a:gd name="T5" fmla="*/ 0 h 308"/>
                  <a:gd name="T6" fmla="*/ 0 w 198"/>
                  <a:gd name="T7" fmla="*/ 0 h 308"/>
                  <a:gd name="T8" fmla="*/ 0 w 198"/>
                  <a:gd name="T9" fmla="*/ 308 h 308"/>
                  <a:gd name="T10" fmla="*/ 178 w 198"/>
                  <a:gd name="T11" fmla="*/ 212 h 308"/>
                  <a:gd name="T12" fmla="*/ 20 w 198"/>
                  <a:gd name="T13" fmla="*/ 212 h 308"/>
                  <a:gd name="T14" fmla="*/ 20 w 198"/>
                  <a:gd name="T15" fmla="*/ 57 h 308"/>
                  <a:gd name="T16" fmla="*/ 178 w 198"/>
                  <a:gd name="T17" fmla="*/ 57 h 308"/>
                  <a:gd name="T18" fmla="*/ 178 w 198"/>
                  <a:gd name="T19" fmla="*/ 212 h 308"/>
                  <a:gd name="T20" fmla="*/ 20 w 198"/>
                  <a:gd name="T21" fmla="*/ 231 h 308"/>
                  <a:gd name="T22" fmla="*/ 178 w 198"/>
                  <a:gd name="T23" fmla="*/ 231 h 308"/>
                  <a:gd name="T24" fmla="*/ 178 w 198"/>
                  <a:gd name="T25" fmla="*/ 289 h 308"/>
                  <a:gd name="T26" fmla="*/ 20 w 198"/>
                  <a:gd name="T27" fmla="*/ 289 h 308"/>
                  <a:gd name="T28" fmla="*/ 20 w 198"/>
                  <a:gd name="T29" fmla="*/ 231 h 308"/>
                  <a:gd name="T30" fmla="*/ 178 w 198"/>
                  <a:gd name="T31" fmla="*/ 38 h 308"/>
                  <a:gd name="T32" fmla="*/ 20 w 198"/>
                  <a:gd name="T33" fmla="*/ 38 h 308"/>
                  <a:gd name="T34" fmla="*/ 20 w 198"/>
                  <a:gd name="T35" fmla="*/ 19 h 308"/>
                  <a:gd name="T36" fmla="*/ 178 w 198"/>
                  <a:gd name="T37" fmla="*/ 19 h 308"/>
                  <a:gd name="T38" fmla="*/ 178 w 198"/>
                  <a:gd name="T39" fmla="*/ 3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308">
                    <a:moveTo>
                      <a:pt x="0" y="308"/>
                    </a:moveTo>
                    <a:lnTo>
                      <a:pt x="198" y="308"/>
                    </a:lnTo>
                    <a:lnTo>
                      <a:pt x="198" y="0"/>
                    </a:lnTo>
                    <a:lnTo>
                      <a:pt x="0" y="0"/>
                    </a:lnTo>
                    <a:lnTo>
                      <a:pt x="0" y="308"/>
                    </a:lnTo>
                    <a:close/>
                    <a:moveTo>
                      <a:pt x="178" y="212"/>
                    </a:moveTo>
                    <a:lnTo>
                      <a:pt x="20" y="212"/>
                    </a:lnTo>
                    <a:lnTo>
                      <a:pt x="20" y="57"/>
                    </a:lnTo>
                    <a:lnTo>
                      <a:pt x="178" y="57"/>
                    </a:lnTo>
                    <a:lnTo>
                      <a:pt x="178" y="212"/>
                    </a:lnTo>
                    <a:close/>
                    <a:moveTo>
                      <a:pt x="20" y="231"/>
                    </a:moveTo>
                    <a:lnTo>
                      <a:pt x="178" y="231"/>
                    </a:lnTo>
                    <a:lnTo>
                      <a:pt x="178" y="289"/>
                    </a:lnTo>
                    <a:lnTo>
                      <a:pt x="20" y="289"/>
                    </a:lnTo>
                    <a:lnTo>
                      <a:pt x="20" y="231"/>
                    </a:lnTo>
                    <a:close/>
                    <a:moveTo>
                      <a:pt x="178" y="38"/>
                    </a:moveTo>
                    <a:lnTo>
                      <a:pt x="20" y="38"/>
                    </a:lnTo>
                    <a:lnTo>
                      <a:pt x="20" y="19"/>
                    </a:lnTo>
                    <a:lnTo>
                      <a:pt x="178" y="19"/>
                    </a:lnTo>
                    <a:lnTo>
                      <a:pt x="178" y="38"/>
                    </a:lnTo>
                    <a:close/>
                  </a:path>
                </a:pathLst>
              </a:custGeom>
              <a:solidFill>
                <a:schemeClr val="bg1"/>
              </a:solidFill>
              <a:ln w="15875">
                <a:solidFill>
                  <a:schemeClr val="tx2"/>
                </a:solid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3" name="Rectangle 27"/>
              <p:cNvSpPr>
                <a:spLocks noChangeArrowheads="1"/>
              </p:cNvSpPr>
              <p:nvPr/>
            </p:nvSpPr>
            <p:spPr bwMode="auto">
              <a:xfrm>
                <a:off x="2815" y="1324"/>
                <a:ext cx="20" cy="19"/>
              </a:xfrm>
              <a:prstGeom prst="rect">
                <a:avLst/>
              </a:prstGeom>
              <a:solidFill>
                <a:schemeClr val="bg1"/>
              </a:solidFill>
              <a:ln w="15875">
                <a:solidFill>
                  <a:schemeClr val="tx2"/>
                </a:solid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81" name="Group 80"/>
          <p:cNvGrpSpPr/>
          <p:nvPr/>
        </p:nvGrpSpPr>
        <p:grpSpPr>
          <a:xfrm>
            <a:off x="2204143" y="4483174"/>
            <a:ext cx="648268" cy="648268"/>
            <a:chOff x="2204143" y="4483174"/>
            <a:chExt cx="648268" cy="648268"/>
          </a:xfrm>
        </p:grpSpPr>
        <p:sp>
          <p:nvSpPr>
            <p:cNvPr id="12" name="Manufacture circle"/>
            <p:cNvSpPr/>
            <p:nvPr/>
          </p:nvSpPr>
          <p:spPr bwMode="auto">
            <a:xfrm>
              <a:off x="2204143" y="4483174"/>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315" name="Group 30"/>
            <p:cNvGrpSpPr>
              <a:grpSpLocks noChangeAspect="1"/>
            </p:cNvGrpSpPr>
            <p:nvPr/>
          </p:nvGrpSpPr>
          <p:grpSpPr bwMode="auto">
            <a:xfrm>
              <a:off x="2356039" y="4678077"/>
              <a:ext cx="332131" cy="284684"/>
              <a:chOff x="1489" y="2926"/>
              <a:chExt cx="273" cy="234"/>
            </a:xfrm>
          </p:grpSpPr>
          <p:sp>
            <p:nvSpPr>
              <p:cNvPr id="317" name="Freeform 31"/>
              <p:cNvSpPr>
                <a:spLocks noEditPoints="1"/>
              </p:cNvSpPr>
              <p:nvPr/>
            </p:nvSpPr>
            <p:spPr bwMode="auto">
              <a:xfrm>
                <a:off x="1489" y="2926"/>
                <a:ext cx="273" cy="234"/>
              </a:xfrm>
              <a:custGeom>
                <a:avLst/>
                <a:gdLst>
                  <a:gd name="T0" fmla="*/ 253 w 273"/>
                  <a:gd name="T1" fmla="*/ 68 h 234"/>
                  <a:gd name="T2" fmla="*/ 253 w 273"/>
                  <a:gd name="T3" fmla="*/ 0 h 234"/>
                  <a:gd name="T4" fmla="*/ 20 w 273"/>
                  <a:gd name="T5" fmla="*/ 0 h 234"/>
                  <a:gd name="T6" fmla="*/ 20 w 273"/>
                  <a:gd name="T7" fmla="*/ 68 h 234"/>
                  <a:gd name="T8" fmla="*/ 0 w 273"/>
                  <a:gd name="T9" fmla="*/ 78 h 234"/>
                  <a:gd name="T10" fmla="*/ 0 w 273"/>
                  <a:gd name="T11" fmla="*/ 234 h 234"/>
                  <a:gd name="T12" fmla="*/ 273 w 273"/>
                  <a:gd name="T13" fmla="*/ 234 h 234"/>
                  <a:gd name="T14" fmla="*/ 273 w 273"/>
                  <a:gd name="T15" fmla="*/ 78 h 234"/>
                  <a:gd name="T16" fmla="*/ 253 w 273"/>
                  <a:gd name="T17" fmla="*/ 68 h 234"/>
                  <a:gd name="T18" fmla="*/ 234 w 273"/>
                  <a:gd name="T19" fmla="*/ 20 h 234"/>
                  <a:gd name="T20" fmla="*/ 234 w 273"/>
                  <a:gd name="T21" fmla="*/ 88 h 234"/>
                  <a:gd name="T22" fmla="*/ 214 w 273"/>
                  <a:gd name="T23" fmla="*/ 98 h 234"/>
                  <a:gd name="T24" fmla="*/ 214 w 273"/>
                  <a:gd name="T25" fmla="*/ 88 h 234"/>
                  <a:gd name="T26" fmla="*/ 59 w 273"/>
                  <a:gd name="T27" fmla="*/ 88 h 234"/>
                  <a:gd name="T28" fmla="*/ 59 w 273"/>
                  <a:gd name="T29" fmla="*/ 98 h 234"/>
                  <a:gd name="T30" fmla="*/ 39 w 273"/>
                  <a:gd name="T31" fmla="*/ 88 h 234"/>
                  <a:gd name="T32" fmla="*/ 39 w 273"/>
                  <a:gd name="T33" fmla="*/ 20 h 234"/>
                  <a:gd name="T34" fmla="*/ 234 w 273"/>
                  <a:gd name="T35" fmla="*/ 20 h 234"/>
                  <a:gd name="T36" fmla="*/ 192 w 273"/>
                  <a:gd name="T37" fmla="*/ 107 h 234"/>
                  <a:gd name="T38" fmla="*/ 136 w 273"/>
                  <a:gd name="T39" fmla="*/ 137 h 234"/>
                  <a:gd name="T40" fmla="*/ 81 w 273"/>
                  <a:gd name="T41" fmla="*/ 107 h 234"/>
                  <a:gd name="T42" fmla="*/ 192 w 273"/>
                  <a:gd name="T43" fmla="*/ 107 h 234"/>
                  <a:gd name="T44" fmla="*/ 20 w 273"/>
                  <a:gd name="T45" fmla="*/ 215 h 234"/>
                  <a:gd name="T46" fmla="*/ 20 w 273"/>
                  <a:gd name="T47" fmla="*/ 98 h 234"/>
                  <a:gd name="T48" fmla="*/ 136 w 273"/>
                  <a:gd name="T49" fmla="*/ 156 h 234"/>
                  <a:gd name="T50" fmla="*/ 253 w 273"/>
                  <a:gd name="T51" fmla="*/ 98 h 234"/>
                  <a:gd name="T52" fmla="*/ 253 w 273"/>
                  <a:gd name="T53" fmla="*/ 215 h 234"/>
                  <a:gd name="T54" fmla="*/ 20 w 273"/>
                  <a:gd name="T55" fmla="*/ 2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234">
                    <a:moveTo>
                      <a:pt x="253" y="68"/>
                    </a:moveTo>
                    <a:lnTo>
                      <a:pt x="253" y="0"/>
                    </a:lnTo>
                    <a:lnTo>
                      <a:pt x="20" y="0"/>
                    </a:lnTo>
                    <a:lnTo>
                      <a:pt x="20" y="68"/>
                    </a:lnTo>
                    <a:lnTo>
                      <a:pt x="0" y="78"/>
                    </a:lnTo>
                    <a:lnTo>
                      <a:pt x="0" y="234"/>
                    </a:lnTo>
                    <a:lnTo>
                      <a:pt x="273" y="234"/>
                    </a:lnTo>
                    <a:lnTo>
                      <a:pt x="273" y="78"/>
                    </a:lnTo>
                    <a:lnTo>
                      <a:pt x="253" y="68"/>
                    </a:lnTo>
                    <a:close/>
                    <a:moveTo>
                      <a:pt x="234" y="20"/>
                    </a:moveTo>
                    <a:lnTo>
                      <a:pt x="234" y="88"/>
                    </a:lnTo>
                    <a:lnTo>
                      <a:pt x="214" y="98"/>
                    </a:lnTo>
                    <a:lnTo>
                      <a:pt x="214" y="88"/>
                    </a:lnTo>
                    <a:lnTo>
                      <a:pt x="59" y="88"/>
                    </a:lnTo>
                    <a:lnTo>
                      <a:pt x="59" y="98"/>
                    </a:lnTo>
                    <a:lnTo>
                      <a:pt x="39" y="88"/>
                    </a:lnTo>
                    <a:lnTo>
                      <a:pt x="39" y="20"/>
                    </a:lnTo>
                    <a:lnTo>
                      <a:pt x="234" y="20"/>
                    </a:lnTo>
                    <a:close/>
                    <a:moveTo>
                      <a:pt x="192" y="107"/>
                    </a:moveTo>
                    <a:lnTo>
                      <a:pt x="136" y="137"/>
                    </a:lnTo>
                    <a:lnTo>
                      <a:pt x="81" y="107"/>
                    </a:lnTo>
                    <a:lnTo>
                      <a:pt x="192" y="107"/>
                    </a:lnTo>
                    <a:close/>
                    <a:moveTo>
                      <a:pt x="20" y="215"/>
                    </a:moveTo>
                    <a:lnTo>
                      <a:pt x="20" y="98"/>
                    </a:lnTo>
                    <a:lnTo>
                      <a:pt x="136" y="156"/>
                    </a:lnTo>
                    <a:lnTo>
                      <a:pt x="253" y="98"/>
                    </a:lnTo>
                    <a:lnTo>
                      <a:pt x="253" y="215"/>
                    </a:lnTo>
                    <a:lnTo>
                      <a:pt x="20" y="215"/>
                    </a:lnTo>
                    <a:close/>
                  </a:path>
                </a:pathLst>
              </a:custGeom>
              <a:solidFill>
                <a:schemeClr val="bg1"/>
              </a:solidFill>
              <a:ln w="15875">
                <a:solidFill>
                  <a:schemeClr val="tx2"/>
                </a:solid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8" name="Rectangle 32"/>
              <p:cNvSpPr>
                <a:spLocks noChangeArrowheads="1"/>
              </p:cNvSpPr>
              <p:nvPr/>
            </p:nvSpPr>
            <p:spPr bwMode="auto">
              <a:xfrm>
                <a:off x="1548" y="2965"/>
                <a:ext cx="155" cy="20"/>
              </a:xfrm>
              <a:prstGeom prst="rect">
                <a:avLst/>
              </a:prstGeom>
              <a:solidFill>
                <a:schemeClr val="bg1"/>
              </a:solidFill>
              <a:ln w="15875">
                <a:solidFill>
                  <a:schemeClr val="tx2"/>
                </a:solidFill>
                <a:miter lim="800000"/>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75" name="Enterpsie security icon"/>
          <p:cNvGrpSpPr/>
          <p:nvPr/>
        </p:nvGrpSpPr>
        <p:grpSpPr>
          <a:xfrm>
            <a:off x="3240270" y="5816520"/>
            <a:ext cx="648268" cy="648268"/>
            <a:chOff x="3240270" y="5816520"/>
            <a:chExt cx="648268" cy="648268"/>
          </a:xfrm>
        </p:grpSpPr>
        <p:sp>
          <p:nvSpPr>
            <p:cNvPr id="11" name="Customer circle"/>
            <p:cNvSpPr/>
            <p:nvPr/>
          </p:nvSpPr>
          <p:spPr bwMode="auto">
            <a:xfrm>
              <a:off x="3240270" y="581652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358" name="Group 357"/>
            <p:cNvGrpSpPr/>
            <p:nvPr/>
          </p:nvGrpSpPr>
          <p:grpSpPr>
            <a:xfrm>
              <a:off x="3386663" y="5977623"/>
              <a:ext cx="308426" cy="322184"/>
              <a:chOff x="8453437" y="3398838"/>
              <a:chExt cx="427038" cy="446087"/>
            </a:xfrm>
          </p:grpSpPr>
          <p:sp>
            <p:nvSpPr>
              <p:cNvPr id="359" name="Line 68"/>
              <p:cNvSpPr>
                <a:spLocks noChangeShapeType="1"/>
              </p:cNvSpPr>
              <p:nvPr/>
            </p:nvSpPr>
            <p:spPr bwMode="auto">
              <a:xfrm>
                <a:off x="8453437" y="3844925"/>
                <a:ext cx="427038"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60" name="Freeform 69"/>
              <p:cNvSpPr>
                <a:spLocks/>
              </p:cNvSpPr>
              <p:nvPr/>
            </p:nvSpPr>
            <p:spPr bwMode="auto">
              <a:xfrm>
                <a:off x="8483600" y="3603625"/>
                <a:ext cx="222250" cy="241300"/>
              </a:xfrm>
              <a:custGeom>
                <a:avLst/>
                <a:gdLst>
                  <a:gd name="T0" fmla="*/ 0 w 140"/>
                  <a:gd name="T1" fmla="*/ 152 h 152"/>
                  <a:gd name="T2" fmla="*/ 0 w 140"/>
                  <a:gd name="T3" fmla="*/ 0 h 152"/>
                  <a:gd name="T4" fmla="*/ 140 w 140"/>
                  <a:gd name="T5" fmla="*/ 0 h 152"/>
                  <a:gd name="T6" fmla="*/ 140 w 140"/>
                  <a:gd name="T7" fmla="*/ 152 h 152"/>
                </a:gdLst>
                <a:ahLst/>
                <a:cxnLst>
                  <a:cxn ang="0">
                    <a:pos x="T0" y="T1"/>
                  </a:cxn>
                  <a:cxn ang="0">
                    <a:pos x="T2" y="T3"/>
                  </a:cxn>
                  <a:cxn ang="0">
                    <a:pos x="T4" y="T5"/>
                  </a:cxn>
                  <a:cxn ang="0">
                    <a:pos x="T6" y="T7"/>
                  </a:cxn>
                </a:cxnLst>
                <a:rect l="0" t="0" r="r" b="b"/>
                <a:pathLst>
                  <a:path w="140" h="152">
                    <a:moveTo>
                      <a:pt x="0" y="152"/>
                    </a:moveTo>
                    <a:lnTo>
                      <a:pt x="0" y="0"/>
                    </a:lnTo>
                    <a:lnTo>
                      <a:pt x="140" y="0"/>
                    </a:lnTo>
                    <a:lnTo>
                      <a:pt x="140" y="152"/>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61" name="Freeform 70"/>
              <p:cNvSpPr>
                <a:spLocks/>
              </p:cNvSpPr>
              <p:nvPr/>
            </p:nvSpPr>
            <p:spPr bwMode="auto">
              <a:xfrm>
                <a:off x="8642350" y="3511550"/>
                <a:ext cx="209550" cy="333375"/>
              </a:xfrm>
              <a:custGeom>
                <a:avLst/>
                <a:gdLst>
                  <a:gd name="T0" fmla="*/ 0 w 132"/>
                  <a:gd name="T1" fmla="*/ 45 h 210"/>
                  <a:gd name="T2" fmla="*/ 0 w 132"/>
                  <a:gd name="T3" fmla="*/ 0 h 210"/>
                  <a:gd name="T4" fmla="*/ 132 w 132"/>
                  <a:gd name="T5" fmla="*/ 0 h 210"/>
                  <a:gd name="T6" fmla="*/ 132 w 132"/>
                  <a:gd name="T7" fmla="*/ 210 h 210"/>
                </a:gdLst>
                <a:ahLst/>
                <a:cxnLst>
                  <a:cxn ang="0">
                    <a:pos x="T0" y="T1"/>
                  </a:cxn>
                  <a:cxn ang="0">
                    <a:pos x="T2" y="T3"/>
                  </a:cxn>
                  <a:cxn ang="0">
                    <a:pos x="T4" y="T5"/>
                  </a:cxn>
                  <a:cxn ang="0">
                    <a:pos x="T6" y="T7"/>
                  </a:cxn>
                </a:cxnLst>
                <a:rect l="0" t="0" r="r" b="b"/>
                <a:pathLst>
                  <a:path w="132" h="210">
                    <a:moveTo>
                      <a:pt x="0" y="45"/>
                    </a:moveTo>
                    <a:lnTo>
                      <a:pt x="0" y="0"/>
                    </a:lnTo>
                    <a:lnTo>
                      <a:pt x="132" y="0"/>
                    </a:lnTo>
                    <a:lnTo>
                      <a:pt x="132" y="21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62" name="Freeform 71"/>
              <p:cNvSpPr>
                <a:spLocks/>
              </p:cNvSpPr>
              <p:nvPr/>
            </p:nvSpPr>
            <p:spPr bwMode="auto">
              <a:xfrm>
                <a:off x="8601075" y="3398838"/>
                <a:ext cx="112713" cy="174625"/>
              </a:xfrm>
              <a:custGeom>
                <a:avLst/>
                <a:gdLst>
                  <a:gd name="T0" fmla="*/ 0 w 71"/>
                  <a:gd name="T1" fmla="*/ 110 h 110"/>
                  <a:gd name="T2" fmla="*/ 0 w 71"/>
                  <a:gd name="T3" fmla="*/ 53 h 110"/>
                  <a:gd name="T4" fmla="*/ 71 w 71"/>
                  <a:gd name="T5" fmla="*/ 0 h 110"/>
                  <a:gd name="T6" fmla="*/ 71 w 71"/>
                  <a:gd name="T7" fmla="*/ 53 h 110"/>
                </a:gdLst>
                <a:ahLst/>
                <a:cxnLst>
                  <a:cxn ang="0">
                    <a:pos x="T0" y="T1"/>
                  </a:cxn>
                  <a:cxn ang="0">
                    <a:pos x="T2" y="T3"/>
                  </a:cxn>
                  <a:cxn ang="0">
                    <a:pos x="T4" y="T5"/>
                  </a:cxn>
                  <a:cxn ang="0">
                    <a:pos x="T6" y="T7"/>
                  </a:cxn>
                </a:cxnLst>
                <a:rect l="0" t="0" r="r" b="b"/>
                <a:pathLst>
                  <a:path w="71" h="110">
                    <a:moveTo>
                      <a:pt x="0" y="110"/>
                    </a:moveTo>
                    <a:lnTo>
                      <a:pt x="0" y="53"/>
                    </a:lnTo>
                    <a:lnTo>
                      <a:pt x="71" y="0"/>
                    </a:lnTo>
                    <a:lnTo>
                      <a:pt x="71" y="53"/>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63" name="Freeform 72"/>
              <p:cNvSpPr>
                <a:spLocks/>
              </p:cNvSpPr>
              <p:nvPr/>
            </p:nvSpPr>
            <p:spPr bwMode="auto">
              <a:xfrm>
                <a:off x="8729663" y="3765550"/>
                <a:ext cx="50800" cy="69850"/>
              </a:xfrm>
              <a:custGeom>
                <a:avLst/>
                <a:gdLst>
                  <a:gd name="T0" fmla="*/ 0 w 32"/>
                  <a:gd name="T1" fmla="*/ 0 h 44"/>
                  <a:gd name="T2" fmla="*/ 32 w 32"/>
                  <a:gd name="T3" fmla="*/ 0 h 44"/>
                  <a:gd name="T4" fmla="*/ 32 w 32"/>
                  <a:gd name="T5" fmla="*/ 44 h 44"/>
                </a:gdLst>
                <a:ahLst/>
                <a:cxnLst>
                  <a:cxn ang="0">
                    <a:pos x="T0" y="T1"/>
                  </a:cxn>
                  <a:cxn ang="0">
                    <a:pos x="T2" y="T3"/>
                  </a:cxn>
                  <a:cxn ang="0">
                    <a:pos x="T4" y="T5"/>
                  </a:cxn>
                </a:cxnLst>
                <a:rect l="0" t="0" r="r" b="b"/>
                <a:pathLst>
                  <a:path w="32" h="44">
                    <a:moveTo>
                      <a:pt x="0" y="0"/>
                    </a:moveTo>
                    <a:lnTo>
                      <a:pt x="32" y="0"/>
                    </a:lnTo>
                    <a:lnTo>
                      <a:pt x="32" y="44"/>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64" name="Freeform 73"/>
              <p:cNvSpPr>
                <a:spLocks/>
              </p:cNvSpPr>
              <p:nvPr/>
            </p:nvSpPr>
            <p:spPr bwMode="auto">
              <a:xfrm>
                <a:off x="8558213" y="3765550"/>
                <a:ext cx="71438" cy="79375"/>
              </a:xfrm>
              <a:custGeom>
                <a:avLst/>
                <a:gdLst>
                  <a:gd name="T0" fmla="*/ 0 w 45"/>
                  <a:gd name="T1" fmla="*/ 47 h 50"/>
                  <a:gd name="T2" fmla="*/ 0 w 45"/>
                  <a:gd name="T3" fmla="*/ 0 h 50"/>
                  <a:gd name="T4" fmla="*/ 45 w 45"/>
                  <a:gd name="T5" fmla="*/ 0 h 50"/>
                  <a:gd name="T6" fmla="*/ 45 w 45"/>
                  <a:gd name="T7" fmla="*/ 50 h 50"/>
                </a:gdLst>
                <a:ahLst/>
                <a:cxnLst>
                  <a:cxn ang="0">
                    <a:pos x="T0" y="T1"/>
                  </a:cxn>
                  <a:cxn ang="0">
                    <a:pos x="T2" y="T3"/>
                  </a:cxn>
                  <a:cxn ang="0">
                    <a:pos x="T4" y="T5"/>
                  </a:cxn>
                  <a:cxn ang="0">
                    <a:pos x="T6" y="T7"/>
                  </a:cxn>
                </a:cxnLst>
                <a:rect l="0" t="0" r="r" b="b"/>
                <a:pathLst>
                  <a:path w="45" h="50">
                    <a:moveTo>
                      <a:pt x="0" y="47"/>
                    </a:moveTo>
                    <a:lnTo>
                      <a:pt x="0" y="0"/>
                    </a:lnTo>
                    <a:lnTo>
                      <a:pt x="45" y="0"/>
                    </a:lnTo>
                    <a:lnTo>
                      <a:pt x="45" y="5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65" name="Line 74"/>
              <p:cNvSpPr>
                <a:spLocks noChangeShapeType="1"/>
              </p:cNvSpPr>
              <p:nvPr/>
            </p:nvSpPr>
            <p:spPr bwMode="auto">
              <a:xfrm>
                <a:off x="8872538" y="3706813"/>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46" name="Spam"/>
          <p:cNvGrpSpPr/>
          <p:nvPr/>
        </p:nvGrpSpPr>
        <p:grpSpPr>
          <a:xfrm>
            <a:off x="10214144" y="4916701"/>
            <a:ext cx="648268" cy="648268"/>
            <a:chOff x="10214144" y="4916701"/>
            <a:chExt cx="648268" cy="648268"/>
          </a:xfrm>
        </p:grpSpPr>
        <p:sp>
          <p:nvSpPr>
            <p:cNvPr id="2" name="Citizen circle"/>
            <p:cNvSpPr/>
            <p:nvPr/>
          </p:nvSpPr>
          <p:spPr bwMode="auto">
            <a:xfrm>
              <a:off x="10214144" y="4916701"/>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377" name="Group 60"/>
            <p:cNvGrpSpPr>
              <a:grpSpLocks noChangeAspect="1"/>
            </p:cNvGrpSpPr>
            <p:nvPr/>
          </p:nvGrpSpPr>
          <p:grpSpPr bwMode="auto">
            <a:xfrm>
              <a:off x="10404944" y="5073161"/>
              <a:ext cx="293031" cy="341870"/>
              <a:chOff x="6468" y="3423"/>
              <a:chExt cx="234" cy="273"/>
            </a:xfrm>
          </p:grpSpPr>
          <p:sp>
            <p:nvSpPr>
              <p:cNvPr id="379" name="Freeform 61"/>
              <p:cNvSpPr>
                <a:spLocks noEditPoints="1"/>
              </p:cNvSpPr>
              <p:nvPr/>
            </p:nvSpPr>
            <p:spPr bwMode="auto">
              <a:xfrm>
                <a:off x="6468" y="3423"/>
                <a:ext cx="234" cy="273"/>
              </a:xfrm>
              <a:custGeom>
                <a:avLst/>
                <a:gdLst>
                  <a:gd name="T0" fmla="*/ 76 w 96"/>
                  <a:gd name="T1" fmla="*/ 112 h 112"/>
                  <a:gd name="T2" fmla="*/ 20 w 96"/>
                  <a:gd name="T3" fmla="*/ 112 h 112"/>
                  <a:gd name="T4" fmla="*/ 0 w 96"/>
                  <a:gd name="T5" fmla="*/ 92 h 112"/>
                  <a:gd name="T6" fmla="*/ 0 w 96"/>
                  <a:gd name="T7" fmla="*/ 0 h 112"/>
                  <a:gd name="T8" fmla="*/ 88 w 96"/>
                  <a:gd name="T9" fmla="*/ 0 h 112"/>
                  <a:gd name="T10" fmla="*/ 88 w 96"/>
                  <a:gd name="T11" fmla="*/ 88 h 112"/>
                  <a:gd name="T12" fmla="*/ 80 w 96"/>
                  <a:gd name="T13" fmla="*/ 88 h 112"/>
                  <a:gd name="T14" fmla="*/ 80 w 96"/>
                  <a:gd name="T15" fmla="*/ 8 h 112"/>
                  <a:gd name="T16" fmla="*/ 8 w 96"/>
                  <a:gd name="T17" fmla="*/ 8 h 112"/>
                  <a:gd name="T18" fmla="*/ 8 w 96"/>
                  <a:gd name="T19" fmla="*/ 92 h 112"/>
                  <a:gd name="T20" fmla="*/ 20 w 96"/>
                  <a:gd name="T21" fmla="*/ 104 h 112"/>
                  <a:gd name="T22" fmla="*/ 32 w 96"/>
                  <a:gd name="T23" fmla="*/ 92 h 112"/>
                  <a:gd name="T24" fmla="*/ 32 w 96"/>
                  <a:gd name="T25" fmla="*/ 88 h 112"/>
                  <a:gd name="T26" fmla="*/ 96 w 96"/>
                  <a:gd name="T27" fmla="*/ 88 h 112"/>
                  <a:gd name="T28" fmla="*/ 96 w 96"/>
                  <a:gd name="T29" fmla="*/ 92 h 112"/>
                  <a:gd name="T30" fmla="*/ 76 w 96"/>
                  <a:gd name="T31" fmla="*/ 112 h 112"/>
                  <a:gd name="T32" fmla="*/ 36 w 96"/>
                  <a:gd name="T33" fmla="*/ 104 h 112"/>
                  <a:gd name="T34" fmla="*/ 76 w 96"/>
                  <a:gd name="T35" fmla="*/ 104 h 112"/>
                  <a:gd name="T36" fmla="*/ 87 w 96"/>
                  <a:gd name="T37" fmla="*/ 96 h 112"/>
                  <a:gd name="T38" fmla="*/ 40 w 96"/>
                  <a:gd name="T39" fmla="*/ 96 h 112"/>
                  <a:gd name="T40" fmla="*/ 36 w 96"/>
                  <a:gd name="T41"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12">
                    <a:moveTo>
                      <a:pt x="76" y="112"/>
                    </a:moveTo>
                    <a:cubicBezTo>
                      <a:pt x="20" y="112"/>
                      <a:pt x="20" y="112"/>
                      <a:pt x="20" y="112"/>
                    </a:cubicBezTo>
                    <a:cubicBezTo>
                      <a:pt x="9" y="112"/>
                      <a:pt x="0" y="103"/>
                      <a:pt x="0" y="92"/>
                    </a:cubicBezTo>
                    <a:cubicBezTo>
                      <a:pt x="0" y="0"/>
                      <a:pt x="0" y="0"/>
                      <a:pt x="0" y="0"/>
                    </a:cubicBezTo>
                    <a:cubicBezTo>
                      <a:pt x="88" y="0"/>
                      <a:pt x="88" y="0"/>
                      <a:pt x="88" y="0"/>
                    </a:cubicBezTo>
                    <a:cubicBezTo>
                      <a:pt x="88" y="88"/>
                      <a:pt x="88" y="88"/>
                      <a:pt x="88" y="88"/>
                    </a:cubicBezTo>
                    <a:cubicBezTo>
                      <a:pt x="80" y="88"/>
                      <a:pt x="80" y="88"/>
                      <a:pt x="80" y="88"/>
                    </a:cubicBezTo>
                    <a:cubicBezTo>
                      <a:pt x="80" y="8"/>
                      <a:pt x="80" y="8"/>
                      <a:pt x="80" y="8"/>
                    </a:cubicBezTo>
                    <a:cubicBezTo>
                      <a:pt x="8" y="8"/>
                      <a:pt x="8" y="8"/>
                      <a:pt x="8" y="8"/>
                    </a:cubicBezTo>
                    <a:cubicBezTo>
                      <a:pt x="8" y="92"/>
                      <a:pt x="8" y="92"/>
                      <a:pt x="8" y="92"/>
                    </a:cubicBezTo>
                    <a:cubicBezTo>
                      <a:pt x="8" y="99"/>
                      <a:pt x="13" y="104"/>
                      <a:pt x="20" y="104"/>
                    </a:cubicBezTo>
                    <a:cubicBezTo>
                      <a:pt x="27" y="104"/>
                      <a:pt x="32" y="99"/>
                      <a:pt x="32" y="92"/>
                    </a:cubicBezTo>
                    <a:cubicBezTo>
                      <a:pt x="32" y="88"/>
                      <a:pt x="32" y="88"/>
                      <a:pt x="32" y="88"/>
                    </a:cubicBezTo>
                    <a:cubicBezTo>
                      <a:pt x="96" y="88"/>
                      <a:pt x="96" y="88"/>
                      <a:pt x="96" y="88"/>
                    </a:cubicBezTo>
                    <a:cubicBezTo>
                      <a:pt x="96" y="92"/>
                      <a:pt x="96" y="92"/>
                      <a:pt x="96" y="92"/>
                    </a:cubicBezTo>
                    <a:cubicBezTo>
                      <a:pt x="96" y="103"/>
                      <a:pt x="87" y="112"/>
                      <a:pt x="76" y="112"/>
                    </a:cubicBezTo>
                    <a:close/>
                    <a:moveTo>
                      <a:pt x="36" y="104"/>
                    </a:moveTo>
                    <a:cubicBezTo>
                      <a:pt x="76" y="104"/>
                      <a:pt x="76" y="104"/>
                      <a:pt x="76" y="104"/>
                    </a:cubicBezTo>
                    <a:cubicBezTo>
                      <a:pt x="81" y="104"/>
                      <a:pt x="86" y="101"/>
                      <a:pt x="87" y="96"/>
                    </a:cubicBezTo>
                    <a:cubicBezTo>
                      <a:pt x="40" y="96"/>
                      <a:pt x="40" y="96"/>
                      <a:pt x="40" y="96"/>
                    </a:cubicBezTo>
                    <a:cubicBezTo>
                      <a:pt x="39" y="99"/>
                      <a:pt x="38" y="102"/>
                      <a:pt x="36" y="104"/>
                    </a:cubicBezTo>
                    <a:close/>
                  </a:path>
                </a:pathLst>
              </a:cu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0" name="Rectangle 62"/>
              <p:cNvSpPr>
                <a:spLocks noChangeArrowheads="1"/>
              </p:cNvSpPr>
              <p:nvPr/>
            </p:nvSpPr>
            <p:spPr bwMode="auto">
              <a:xfrm>
                <a:off x="6507" y="3598"/>
                <a:ext cx="20" cy="20"/>
              </a:xfrm>
              <a:prstGeom prst="rect">
                <a:avLst/>
              </a:pr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 name="Rectangle 63"/>
              <p:cNvSpPr>
                <a:spLocks noChangeArrowheads="1"/>
              </p:cNvSpPr>
              <p:nvPr/>
            </p:nvSpPr>
            <p:spPr bwMode="auto">
              <a:xfrm>
                <a:off x="6546" y="3598"/>
                <a:ext cx="98" cy="20"/>
              </a:xfrm>
              <a:prstGeom prst="rect">
                <a:avLst/>
              </a:pr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2" name="Rectangle 64"/>
              <p:cNvSpPr>
                <a:spLocks noChangeArrowheads="1"/>
              </p:cNvSpPr>
              <p:nvPr/>
            </p:nvSpPr>
            <p:spPr bwMode="auto">
              <a:xfrm>
                <a:off x="6507" y="3540"/>
                <a:ext cx="20" cy="19"/>
              </a:xfrm>
              <a:prstGeom prst="rect">
                <a:avLst/>
              </a:pr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3" name="Rectangle 65"/>
              <p:cNvSpPr>
                <a:spLocks noChangeArrowheads="1"/>
              </p:cNvSpPr>
              <p:nvPr/>
            </p:nvSpPr>
            <p:spPr bwMode="auto">
              <a:xfrm>
                <a:off x="6546" y="3540"/>
                <a:ext cx="98" cy="19"/>
              </a:xfrm>
              <a:prstGeom prst="rect">
                <a:avLst/>
              </a:pr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4" name="Rectangle 66"/>
              <p:cNvSpPr>
                <a:spLocks noChangeArrowheads="1"/>
              </p:cNvSpPr>
              <p:nvPr/>
            </p:nvSpPr>
            <p:spPr bwMode="auto">
              <a:xfrm>
                <a:off x="6507" y="3482"/>
                <a:ext cx="20" cy="19"/>
              </a:xfrm>
              <a:prstGeom prst="rect">
                <a:avLst/>
              </a:pr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5" name="Rectangle 67"/>
              <p:cNvSpPr>
                <a:spLocks noChangeArrowheads="1"/>
              </p:cNvSpPr>
              <p:nvPr/>
            </p:nvSpPr>
            <p:spPr bwMode="auto">
              <a:xfrm>
                <a:off x="6546" y="3482"/>
                <a:ext cx="98" cy="19"/>
              </a:xfrm>
              <a:prstGeom prst="rect">
                <a:avLst/>
              </a:pr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cxnSp>
        <p:nvCxnSpPr>
          <p:cNvPr id="148" name="On-premise node 1 line"/>
          <p:cNvCxnSpPr/>
          <p:nvPr/>
        </p:nvCxnSpPr>
        <p:spPr>
          <a:xfrm>
            <a:off x="1855694" y="1147426"/>
            <a:ext cx="262561" cy="256954"/>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1943472" y="1249340"/>
            <a:ext cx="666072" cy="648268"/>
            <a:chOff x="1943472" y="1249340"/>
            <a:chExt cx="666072" cy="648268"/>
          </a:xfrm>
        </p:grpSpPr>
        <p:sp>
          <p:nvSpPr>
            <p:cNvPr id="15" name="Vehicle circle"/>
            <p:cNvSpPr/>
            <p:nvPr/>
          </p:nvSpPr>
          <p:spPr bwMode="auto">
            <a:xfrm>
              <a:off x="1943472" y="124934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76" name="User Accts Icon"/>
            <p:cNvGrpSpPr/>
            <p:nvPr/>
          </p:nvGrpSpPr>
          <p:grpSpPr>
            <a:xfrm>
              <a:off x="1961276" y="1249340"/>
              <a:ext cx="648268" cy="648268"/>
              <a:chOff x="1961276" y="1249340"/>
              <a:chExt cx="648268" cy="648268"/>
            </a:xfrm>
          </p:grpSpPr>
          <p:sp>
            <p:nvSpPr>
              <p:cNvPr id="252" name="Vehicle circle"/>
              <p:cNvSpPr/>
              <p:nvPr/>
            </p:nvSpPr>
            <p:spPr bwMode="auto">
              <a:xfrm>
                <a:off x="1961276" y="124934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320" name="Group 319"/>
              <p:cNvGrpSpPr/>
              <p:nvPr/>
            </p:nvGrpSpPr>
            <p:grpSpPr>
              <a:xfrm>
                <a:off x="2053551" y="1423772"/>
                <a:ext cx="328114" cy="282264"/>
                <a:chOff x="7842406" y="2300265"/>
                <a:chExt cx="363538" cy="312738"/>
              </a:xfrm>
            </p:grpSpPr>
            <p:sp>
              <p:nvSpPr>
                <p:cNvPr id="321"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22"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23"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395" name="Group 41"/>
            <p:cNvGrpSpPr>
              <a:grpSpLocks noChangeAspect="1"/>
            </p:cNvGrpSpPr>
            <p:nvPr/>
          </p:nvGrpSpPr>
          <p:grpSpPr bwMode="auto">
            <a:xfrm>
              <a:off x="2323634" y="1422144"/>
              <a:ext cx="161867" cy="114991"/>
              <a:chOff x="4173" y="1205"/>
              <a:chExt cx="277" cy="214"/>
            </a:xfrm>
          </p:grpSpPr>
          <p:sp>
            <p:nvSpPr>
              <p:cNvPr id="396" name="AutoShape 40"/>
              <p:cNvSpPr>
                <a:spLocks noChangeAspect="1" noChangeArrowheads="1" noTextEdit="1"/>
              </p:cNvSpPr>
              <p:nvPr/>
            </p:nvSpPr>
            <p:spPr bwMode="auto">
              <a:xfrm>
                <a:off x="4173" y="1207"/>
                <a:ext cx="277" cy="2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7" name="Freeform 42"/>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0 w 273"/>
                  <a:gd name="T13" fmla="*/ 0 h 214"/>
                  <a:gd name="T14" fmla="*/ 253 w 273"/>
                  <a:gd name="T15" fmla="*/ 19 h 214"/>
                  <a:gd name="T16" fmla="*/ 253 w 273"/>
                  <a:gd name="T17" fmla="*/ 39 h 214"/>
                  <a:gd name="T18" fmla="*/ 20 w 273"/>
                  <a:gd name="T19" fmla="*/ 39 h 214"/>
                  <a:gd name="T20" fmla="*/ 20 w 273"/>
                  <a:gd name="T21" fmla="*/ 19 h 214"/>
                  <a:gd name="T22" fmla="*/ 253 w 273"/>
                  <a:gd name="T23" fmla="*/ 19 h 214"/>
                  <a:gd name="T24" fmla="*/ 20 w 273"/>
                  <a:gd name="T25" fmla="*/ 194 h 214"/>
                  <a:gd name="T26" fmla="*/ 20 w 273"/>
                  <a:gd name="T27" fmla="*/ 58 h 214"/>
                  <a:gd name="T28" fmla="*/ 253 w 273"/>
                  <a:gd name="T29" fmla="*/ 58 h 214"/>
                  <a:gd name="T30" fmla="*/ 253 w 273"/>
                  <a:gd name="T31" fmla="*/ 194 h 214"/>
                  <a:gd name="T32" fmla="*/ 20 w 273"/>
                  <a:gd name="T33"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3" h="214">
                    <a:moveTo>
                      <a:pt x="20" y="0"/>
                    </a:moveTo>
                    <a:lnTo>
                      <a:pt x="0" y="0"/>
                    </a:lnTo>
                    <a:lnTo>
                      <a:pt x="0" y="214"/>
                    </a:lnTo>
                    <a:lnTo>
                      <a:pt x="273" y="214"/>
                    </a:lnTo>
                    <a:lnTo>
                      <a:pt x="273" y="0"/>
                    </a:lnTo>
                    <a:lnTo>
                      <a:pt x="39" y="0"/>
                    </a:lnTo>
                    <a:lnTo>
                      <a:pt x="20" y="0"/>
                    </a:lnTo>
                    <a:close/>
                    <a:moveTo>
                      <a:pt x="253" y="19"/>
                    </a:moveTo>
                    <a:lnTo>
                      <a:pt x="253" y="39"/>
                    </a:lnTo>
                    <a:lnTo>
                      <a:pt x="20" y="39"/>
                    </a:lnTo>
                    <a:lnTo>
                      <a:pt x="20" y="19"/>
                    </a:lnTo>
                    <a:lnTo>
                      <a:pt x="253" y="19"/>
                    </a:lnTo>
                    <a:close/>
                    <a:moveTo>
                      <a:pt x="20" y="194"/>
                    </a:moveTo>
                    <a:lnTo>
                      <a:pt x="20" y="58"/>
                    </a:lnTo>
                    <a:lnTo>
                      <a:pt x="253" y="58"/>
                    </a:lnTo>
                    <a:lnTo>
                      <a:pt x="253" y="194"/>
                    </a:lnTo>
                    <a:lnTo>
                      <a:pt x="20" y="194"/>
                    </a:lnTo>
                    <a:close/>
                  </a:path>
                </a:pathLst>
              </a:custGeom>
              <a:solidFill>
                <a:schemeClr val="bg1"/>
              </a:solidFill>
              <a:ln w="15875" cap="sq">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8" name="Freeform 43"/>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53 w 273"/>
                  <a:gd name="T13" fmla="*/ 19 h 214"/>
                  <a:gd name="T14" fmla="*/ 253 w 273"/>
                  <a:gd name="T15" fmla="*/ 39 h 214"/>
                  <a:gd name="T16" fmla="*/ 20 w 273"/>
                  <a:gd name="T17" fmla="*/ 39 h 214"/>
                  <a:gd name="T18" fmla="*/ 20 w 273"/>
                  <a:gd name="T19" fmla="*/ 19 h 214"/>
                  <a:gd name="T20" fmla="*/ 253 w 273"/>
                  <a:gd name="T21" fmla="*/ 19 h 214"/>
                  <a:gd name="T22" fmla="*/ 20 w 273"/>
                  <a:gd name="T23" fmla="*/ 194 h 214"/>
                  <a:gd name="T24" fmla="*/ 20 w 273"/>
                  <a:gd name="T25" fmla="*/ 58 h 214"/>
                  <a:gd name="T26" fmla="*/ 253 w 273"/>
                  <a:gd name="T27" fmla="*/ 58 h 214"/>
                  <a:gd name="T28" fmla="*/ 253 w 273"/>
                  <a:gd name="T29" fmla="*/ 194 h 214"/>
                  <a:gd name="T30" fmla="*/ 20 w 273"/>
                  <a:gd name="T31"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3" h="214">
                    <a:moveTo>
                      <a:pt x="20" y="0"/>
                    </a:moveTo>
                    <a:lnTo>
                      <a:pt x="0" y="0"/>
                    </a:lnTo>
                    <a:lnTo>
                      <a:pt x="0" y="214"/>
                    </a:lnTo>
                    <a:lnTo>
                      <a:pt x="273" y="214"/>
                    </a:lnTo>
                    <a:lnTo>
                      <a:pt x="273" y="0"/>
                    </a:lnTo>
                    <a:lnTo>
                      <a:pt x="39" y="0"/>
                    </a:lnTo>
                    <a:moveTo>
                      <a:pt x="253" y="19"/>
                    </a:moveTo>
                    <a:lnTo>
                      <a:pt x="253" y="39"/>
                    </a:lnTo>
                    <a:lnTo>
                      <a:pt x="20" y="39"/>
                    </a:lnTo>
                    <a:lnTo>
                      <a:pt x="20" y="19"/>
                    </a:lnTo>
                    <a:lnTo>
                      <a:pt x="253" y="19"/>
                    </a:lnTo>
                    <a:moveTo>
                      <a:pt x="20" y="194"/>
                    </a:moveTo>
                    <a:lnTo>
                      <a:pt x="20" y="58"/>
                    </a:lnTo>
                    <a:lnTo>
                      <a:pt x="253" y="58"/>
                    </a:lnTo>
                    <a:lnTo>
                      <a:pt x="253" y="194"/>
                    </a:lnTo>
                    <a:lnTo>
                      <a:pt x="20" y="194"/>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72" name="Group 71"/>
          <p:cNvGrpSpPr/>
          <p:nvPr/>
        </p:nvGrpSpPr>
        <p:grpSpPr>
          <a:xfrm>
            <a:off x="5004364" y="4438366"/>
            <a:ext cx="648268" cy="648268"/>
            <a:chOff x="5004364" y="4438366"/>
            <a:chExt cx="648268" cy="648268"/>
          </a:xfrm>
        </p:grpSpPr>
        <p:sp>
          <p:nvSpPr>
            <p:cNvPr id="10" name="Marketplace"/>
            <p:cNvSpPr/>
            <p:nvPr/>
          </p:nvSpPr>
          <p:spPr bwMode="auto">
            <a:xfrm>
              <a:off x="5004364" y="443836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413" name="Group 78"/>
            <p:cNvGrpSpPr>
              <a:grpSpLocks noChangeAspect="1"/>
            </p:cNvGrpSpPr>
            <p:nvPr/>
          </p:nvGrpSpPr>
          <p:grpSpPr bwMode="auto">
            <a:xfrm>
              <a:off x="5168945" y="4631186"/>
              <a:ext cx="268818" cy="269745"/>
              <a:chOff x="3518" y="2869"/>
              <a:chExt cx="290" cy="291"/>
            </a:xfrm>
            <a:solidFill>
              <a:schemeClr val="bg1"/>
            </a:solidFill>
          </p:grpSpPr>
          <p:sp>
            <p:nvSpPr>
              <p:cNvPr id="415" name="Rectangle 79"/>
              <p:cNvSpPr>
                <a:spLocks noChangeArrowheads="1"/>
              </p:cNvSpPr>
              <p:nvPr/>
            </p:nvSpPr>
            <p:spPr bwMode="auto">
              <a:xfrm>
                <a:off x="3518" y="3102"/>
                <a:ext cx="19" cy="58"/>
              </a:xfrm>
              <a:prstGeom prst="rect">
                <a:avLst/>
              </a:prstGeom>
              <a:grpFill/>
              <a:ln w="12700" cap="sq">
                <a:noFill/>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6" name="Rectangle 80"/>
              <p:cNvSpPr>
                <a:spLocks noChangeArrowheads="1"/>
              </p:cNvSpPr>
              <p:nvPr/>
            </p:nvSpPr>
            <p:spPr bwMode="auto">
              <a:xfrm>
                <a:off x="3586" y="3044"/>
                <a:ext cx="19" cy="116"/>
              </a:xfrm>
              <a:prstGeom prst="rect">
                <a:avLst/>
              </a:prstGeom>
              <a:grpFill/>
              <a:ln w="12700" cap="sq">
                <a:noFill/>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7" name="Rectangle 81"/>
              <p:cNvSpPr>
                <a:spLocks noChangeArrowheads="1"/>
              </p:cNvSpPr>
              <p:nvPr/>
            </p:nvSpPr>
            <p:spPr bwMode="auto">
              <a:xfrm>
                <a:off x="3653" y="2985"/>
                <a:ext cx="20" cy="175"/>
              </a:xfrm>
              <a:prstGeom prst="rect">
                <a:avLst/>
              </a:prstGeom>
              <a:grpFill/>
              <a:ln w="12700" cap="sq">
                <a:noFill/>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8" name="Rectangle 82"/>
              <p:cNvSpPr>
                <a:spLocks noChangeArrowheads="1"/>
              </p:cNvSpPr>
              <p:nvPr/>
            </p:nvSpPr>
            <p:spPr bwMode="auto">
              <a:xfrm>
                <a:off x="3721" y="2927"/>
                <a:ext cx="19" cy="233"/>
              </a:xfrm>
              <a:prstGeom prst="rect">
                <a:avLst/>
              </a:prstGeom>
              <a:grpFill/>
              <a:ln w="12700" cap="sq">
                <a:noFill/>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9" name="Rectangle 83"/>
              <p:cNvSpPr>
                <a:spLocks noChangeArrowheads="1"/>
              </p:cNvSpPr>
              <p:nvPr/>
            </p:nvSpPr>
            <p:spPr bwMode="auto">
              <a:xfrm>
                <a:off x="3789" y="2869"/>
                <a:ext cx="19" cy="291"/>
              </a:xfrm>
              <a:prstGeom prst="rect">
                <a:avLst/>
              </a:prstGeom>
              <a:grpFill/>
              <a:ln w="12700" cap="sq">
                <a:noFill/>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44" name="Malware Icon"/>
          <p:cNvGrpSpPr/>
          <p:nvPr/>
        </p:nvGrpSpPr>
        <p:grpSpPr>
          <a:xfrm>
            <a:off x="6477056" y="1761896"/>
            <a:ext cx="648268" cy="648268"/>
            <a:chOff x="6477056" y="1761896"/>
            <a:chExt cx="648268" cy="648268"/>
          </a:xfrm>
        </p:grpSpPr>
        <p:sp>
          <p:nvSpPr>
            <p:cNvPr id="4" name="Cloud circle"/>
            <p:cNvSpPr/>
            <p:nvPr/>
          </p:nvSpPr>
          <p:spPr bwMode="auto">
            <a:xfrm>
              <a:off x="6477056" y="176189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17" name="Group 4"/>
            <p:cNvGrpSpPr>
              <a:grpSpLocks noChangeAspect="1"/>
            </p:cNvGrpSpPr>
            <p:nvPr/>
          </p:nvGrpSpPr>
          <p:grpSpPr bwMode="auto">
            <a:xfrm>
              <a:off x="6641152" y="1938984"/>
              <a:ext cx="324462" cy="301798"/>
              <a:chOff x="3731" y="1282"/>
              <a:chExt cx="272" cy="253"/>
            </a:xfrm>
          </p:grpSpPr>
          <p:sp>
            <p:nvSpPr>
              <p:cNvPr id="19" name="Freeform 5"/>
              <p:cNvSpPr>
                <a:spLocks/>
              </p:cNvSpPr>
              <p:nvPr/>
            </p:nvSpPr>
            <p:spPr bwMode="auto">
              <a:xfrm>
                <a:off x="3731" y="1302"/>
                <a:ext cx="272" cy="233"/>
              </a:xfrm>
              <a:custGeom>
                <a:avLst/>
                <a:gdLst>
                  <a:gd name="T0" fmla="*/ 272 w 272"/>
                  <a:gd name="T1" fmla="*/ 19 h 233"/>
                  <a:gd name="T2" fmla="*/ 272 w 272"/>
                  <a:gd name="T3" fmla="*/ 10 h 233"/>
                  <a:gd name="T4" fmla="*/ 272 w 272"/>
                  <a:gd name="T5" fmla="*/ 0 h 233"/>
                  <a:gd name="T6" fmla="*/ 117 w 272"/>
                  <a:gd name="T7" fmla="*/ 0 h 233"/>
                  <a:gd name="T8" fmla="*/ 117 w 272"/>
                  <a:gd name="T9" fmla="*/ 19 h 233"/>
                  <a:gd name="T10" fmla="*/ 252 w 272"/>
                  <a:gd name="T11" fmla="*/ 19 h 233"/>
                  <a:gd name="T12" fmla="*/ 252 w 272"/>
                  <a:gd name="T13" fmla="*/ 58 h 233"/>
                  <a:gd name="T14" fmla="*/ 117 w 272"/>
                  <a:gd name="T15" fmla="*/ 58 h 233"/>
                  <a:gd name="T16" fmla="*/ 117 w 272"/>
                  <a:gd name="T17" fmla="*/ 78 h 233"/>
                  <a:gd name="T18" fmla="*/ 252 w 272"/>
                  <a:gd name="T19" fmla="*/ 78 h 233"/>
                  <a:gd name="T20" fmla="*/ 252 w 272"/>
                  <a:gd name="T21" fmla="*/ 214 h 233"/>
                  <a:gd name="T22" fmla="*/ 20 w 272"/>
                  <a:gd name="T23" fmla="*/ 214 h 233"/>
                  <a:gd name="T24" fmla="*/ 20 w 272"/>
                  <a:gd name="T25" fmla="*/ 78 h 233"/>
                  <a:gd name="T26" fmla="*/ 59 w 272"/>
                  <a:gd name="T27" fmla="*/ 78 h 233"/>
                  <a:gd name="T28" fmla="*/ 59 w 272"/>
                  <a:gd name="T29" fmla="*/ 58 h 233"/>
                  <a:gd name="T30" fmla="*/ 20 w 272"/>
                  <a:gd name="T31" fmla="*/ 58 h 233"/>
                  <a:gd name="T32" fmla="*/ 20 w 272"/>
                  <a:gd name="T33" fmla="*/ 19 h 233"/>
                  <a:gd name="T34" fmla="*/ 59 w 272"/>
                  <a:gd name="T35" fmla="*/ 19 h 233"/>
                  <a:gd name="T36" fmla="*/ 59 w 272"/>
                  <a:gd name="T37" fmla="*/ 0 h 233"/>
                  <a:gd name="T38" fmla="*/ 0 w 272"/>
                  <a:gd name="T39" fmla="*/ 0 h 233"/>
                  <a:gd name="T40" fmla="*/ 0 w 272"/>
                  <a:gd name="T41" fmla="*/ 10 h 233"/>
                  <a:gd name="T42" fmla="*/ 0 w 272"/>
                  <a:gd name="T43" fmla="*/ 19 h 233"/>
                  <a:gd name="T44" fmla="*/ 0 w 272"/>
                  <a:gd name="T45" fmla="*/ 214 h 233"/>
                  <a:gd name="T46" fmla="*/ 0 w 272"/>
                  <a:gd name="T47" fmla="*/ 224 h 233"/>
                  <a:gd name="T48" fmla="*/ 0 w 272"/>
                  <a:gd name="T49" fmla="*/ 233 h 233"/>
                  <a:gd name="T50" fmla="*/ 252 w 272"/>
                  <a:gd name="T51" fmla="*/ 233 h 233"/>
                  <a:gd name="T52" fmla="*/ 262 w 272"/>
                  <a:gd name="T53" fmla="*/ 233 h 233"/>
                  <a:gd name="T54" fmla="*/ 272 w 272"/>
                  <a:gd name="T55" fmla="*/ 233 h 233"/>
                  <a:gd name="T56" fmla="*/ 272 w 272"/>
                  <a:gd name="T57" fmla="*/ 1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2" h="233">
                    <a:moveTo>
                      <a:pt x="272" y="19"/>
                    </a:moveTo>
                    <a:lnTo>
                      <a:pt x="272" y="10"/>
                    </a:lnTo>
                    <a:lnTo>
                      <a:pt x="272" y="0"/>
                    </a:lnTo>
                    <a:lnTo>
                      <a:pt x="117" y="0"/>
                    </a:lnTo>
                    <a:lnTo>
                      <a:pt x="117" y="19"/>
                    </a:lnTo>
                    <a:lnTo>
                      <a:pt x="252" y="19"/>
                    </a:lnTo>
                    <a:lnTo>
                      <a:pt x="252" y="58"/>
                    </a:lnTo>
                    <a:lnTo>
                      <a:pt x="117" y="58"/>
                    </a:lnTo>
                    <a:lnTo>
                      <a:pt x="117" y="78"/>
                    </a:lnTo>
                    <a:lnTo>
                      <a:pt x="252" y="78"/>
                    </a:lnTo>
                    <a:lnTo>
                      <a:pt x="252" y="214"/>
                    </a:lnTo>
                    <a:lnTo>
                      <a:pt x="20" y="214"/>
                    </a:lnTo>
                    <a:lnTo>
                      <a:pt x="20" y="78"/>
                    </a:lnTo>
                    <a:lnTo>
                      <a:pt x="59" y="78"/>
                    </a:lnTo>
                    <a:lnTo>
                      <a:pt x="59" y="58"/>
                    </a:lnTo>
                    <a:lnTo>
                      <a:pt x="20" y="58"/>
                    </a:lnTo>
                    <a:lnTo>
                      <a:pt x="20" y="19"/>
                    </a:lnTo>
                    <a:lnTo>
                      <a:pt x="59" y="19"/>
                    </a:lnTo>
                    <a:lnTo>
                      <a:pt x="59" y="0"/>
                    </a:lnTo>
                    <a:lnTo>
                      <a:pt x="0" y="0"/>
                    </a:lnTo>
                    <a:lnTo>
                      <a:pt x="0" y="10"/>
                    </a:lnTo>
                    <a:lnTo>
                      <a:pt x="0" y="19"/>
                    </a:lnTo>
                    <a:lnTo>
                      <a:pt x="0" y="214"/>
                    </a:lnTo>
                    <a:lnTo>
                      <a:pt x="0" y="224"/>
                    </a:lnTo>
                    <a:lnTo>
                      <a:pt x="0" y="233"/>
                    </a:lnTo>
                    <a:lnTo>
                      <a:pt x="252" y="233"/>
                    </a:lnTo>
                    <a:lnTo>
                      <a:pt x="262" y="233"/>
                    </a:lnTo>
                    <a:lnTo>
                      <a:pt x="272" y="233"/>
                    </a:lnTo>
                    <a:lnTo>
                      <a:pt x="272" y="19"/>
                    </a:lnTo>
                    <a:close/>
                  </a:path>
                </a:pathLst>
              </a:cu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Oval 6"/>
              <p:cNvSpPr>
                <a:spLocks noChangeArrowheads="1"/>
              </p:cNvSpPr>
              <p:nvPr/>
            </p:nvSpPr>
            <p:spPr bwMode="auto">
              <a:xfrm>
                <a:off x="3944" y="1331"/>
                <a:ext cx="20" cy="20"/>
              </a:xfrm>
              <a:prstGeom prst="ellipse">
                <a:avLst/>
              </a:pr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Oval 7"/>
              <p:cNvSpPr>
                <a:spLocks noChangeArrowheads="1"/>
              </p:cNvSpPr>
              <p:nvPr/>
            </p:nvSpPr>
            <p:spPr bwMode="auto">
              <a:xfrm>
                <a:off x="3915" y="1331"/>
                <a:ext cx="20" cy="20"/>
              </a:xfrm>
              <a:prstGeom prst="ellipse">
                <a:avLst/>
              </a:pr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Oval 8"/>
              <p:cNvSpPr>
                <a:spLocks noChangeArrowheads="1"/>
              </p:cNvSpPr>
              <p:nvPr/>
            </p:nvSpPr>
            <p:spPr bwMode="auto">
              <a:xfrm>
                <a:off x="3886" y="1331"/>
                <a:ext cx="20" cy="20"/>
              </a:xfrm>
              <a:prstGeom prst="ellipse">
                <a:avLst/>
              </a:pr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Freeform 9"/>
              <p:cNvSpPr>
                <a:spLocks/>
              </p:cNvSpPr>
              <p:nvPr/>
            </p:nvSpPr>
            <p:spPr bwMode="auto">
              <a:xfrm>
                <a:off x="3773" y="1282"/>
                <a:ext cx="92" cy="210"/>
              </a:xfrm>
              <a:custGeom>
                <a:avLst/>
                <a:gdLst>
                  <a:gd name="T0" fmla="*/ 36 w 92"/>
                  <a:gd name="T1" fmla="*/ 0 h 210"/>
                  <a:gd name="T2" fmla="*/ 36 w 92"/>
                  <a:gd name="T3" fmla="*/ 171 h 210"/>
                  <a:gd name="T4" fmla="*/ 14 w 92"/>
                  <a:gd name="T5" fmla="*/ 149 h 210"/>
                  <a:gd name="T6" fmla="*/ 0 w 92"/>
                  <a:gd name="T7" fmla="*/ 163 h 210"/>
                  <a:gd name="T8" fmla="*/ 46 w 92"/>
                  <a:gd name="T9" fmla="*/ 210 h 210"/>
                  <a:gd name="T10" fmla="*/ 92 w 92"/>
                  <a:gd name="T11" fmla="*/ 163 h 210"/>
                  <a:gd name="T12" fmla="*/ 77 w 92"/>
                  <a:gd name="T13" fmla="*/ 149 h 210"/>
                  <a:gd name="T14" fmla="*/ 55 w 92"/>
                  <a:gd name="T15" fmla="*/ 171 h 210"/>
                  <a:gd name="T16" fmla="*/ 55 w 92"/>
                  <a:gd name="T17" fmla="*/ 0 h 210"/>
                  <a:gd name="T18" fmla="*/ 36 w 92"/>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210">
                    <a:moveTo>
                      <a:pt x="36" y="0"/>
                    </a:moveTo>
                    <a:lnTo>
                      <a:pt x="36" y="171"/>
                    </a:lnTo>
                    <a:lnTo>
                      <a:pt x="14" y="149"/>
                    </a:lnTo>
                    <a:lnTo>
                      <a:pt x="0" y="163"/>
                    </a:lnTo>
                    <a:lnTo>
                      <a:pt x="46" y="210"/>
                    </a:lnTo>
                    <a:lnTo>
                      <a:pt x="92" y="163"/>
                    </a:lnTo>
                    <a:lnTo>
                      <a:pt x="77" y="149"/>
                    </a:lnTo>
                    <a:lnTo>
                      <a:pt x="55" y="171"/>
                    </a:lnTo>
                    <a:lnTo>
                      <a:pt x="55" y="0"/>
                    </a:lnTo>
                    <a:lnTo>
                      <a:pt x="36" y="0"/>
                    </a:lnTo>
                    <a:close/>
                  </a:path>
                </a:pathLst>
              </a:custGeom>
              <a:solidFill>
                <a:schemeClr val="bg1"/>
              </a:solidFill>
              <a:ln w="15875" cap="sq">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56" name="Unauthorized user icon"/>
          <p:cNvGrpSpPr/>
          <p:nvPr/>
        </p:nvGrpSpPr>
        <p:grpSpPr>
          <a:xfrm>
            <a:off x="9162097" y="1888106"/>
            <a:ext cx="648268" cy="648268"/>
            <a:chOff x="9162097" y="1888106"/>
            <a:chExt cx="648268" cy="648268"/>
          </a:xfrm>
        </p:grpSpPr>
        <p:sp>
          <p:nvSpPr>
            <p:cNvPr id="191" name="Partner circle"/>
            <p:cNvSpPr/>
            <p:nvPr/>
          </p:nvSpPr>
          <p:spPr bwMode="auto">
            <a:xfrm>
              <a:off x="9162097" y="188810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ndParaRPr>
            </a:p>
          </p:txBody>
        </p:sp>
        <p:grpSp>
          <p:nvGrpSpPr>
            <p:cNvPr id="48" name="Group 12"/>
            <p:cNvGrpSpPr>
              <a:grpSpLocks noChangeAspect="1"/>
            </p:cNvGrpSpPr>
            <p:nvPr/>
          </p:nvGrpSpPr>
          <p:grpSpPr bwMode="auto">
            <a:xfrm>
              <a:off x="9318571" y="2016505"/>
              <a:ext cx="293949" cy="391469"/>
              <a:chOff x="5689" y="1514"/>
              <a:chExt cx="211" cy="281"/>
            </a:xfrm>
          </p:grpSpPr>
          <p:sp>
            <p:nvSpPr>
              <p:cNvPr id="50" name="Freeform 13"/>
              <p:cNvSpPr>
                <a:spLocks/>
              </p:cNvSpPr>
              <p:nvPr/>
            </p:nvSpPr>
            <p:spPr bwMode="auto">
              <a:xfrm>
                <a:off x="5793" y="1514"/>
                <a:ext cx="34" cy="111"/>
              </a:xfrm>
              <a:custGeom>
                <a:avLst/>
                <a:gdLst>
                  <a:gd name="T0" fmla="*/ 14 w 14"/>
                  <a:gd name="T1" fmla="*/ 46 h 46"/>
                  <a:gd name="T2" fmla="*/ 14 w 14"/>
                  <a:gd name="T3" fmla="*/ 8 h 46"/>
                  <a:gd name="T4" fmla="*/ 7 w 14"/>
                  <a:gd name="T5" fmla="*/ 0 h 46"/>
                  <a:gd name="T6" fmla="*/ 0 w 14"/>
                  <a:gd name="T7" fmla="*/ 8 h 46"/>
                  <a:gd name="T8" fmla="*/ 0 w 14"/>
                  <a:gd name="T9" fmla="*/ 16 h 46"/>
                </a:gdLst>
                <a:ahLst/>
                <a:cxnLst>
                  <a:cxn ang="0">
                    <a:pos x="T0" y="T1"/>
                  </a:cxn>
                  <a:cxn ang="0">
                    <a:pos x="T2" y="T3"/>
                  </a:cxn>
                  <a:cxn ang="0">
                    <a:pos x="T4" y="T5"/>
                  </a:cxn>
                  <a:cxn ang="0">
                    <a:pos x="T6" y="T7"/>
                  </a:cxn>
                  <a:cxn ang="0">
                    <a:pos x="T8" y="T9"/>
                  </a:cxn>
                </a:cxnLst>
                <a:rect l="0" t="0" r="r" b="b"/>
                <a:pathLst>
                  <a:path w="14" h="46">
                    <a:moveTo>
                      <a:pt x="14" y="46"/>
                    </a:moveTo>
                    <a:cubicBezTo>
                      <a:pt x="14" y="8"/>
                      <a:pt x="14" y="8"/>
                      <a:pt x="14" y="8"/>
                    </a:cubicBezTo>
                    <a:cubicBezTo>
                      <a:pt x="14" y="4"/>
                      <a:pt x="11" y="0"/>
                      <a:pt x="7" y="0"/>
                    </a:cubicBezTo>
                    <a:cubicBezTo>
                      <a:pt x="3" y="0"/>
                      <a:pt x="0" y="4"/>
                      <a:pt x="0" y="8"/>
                    </a:cubicBezTo>
                    <a:cubicBezTo>
                      <a:pt x="0" y="16"/>
                      <a:pt x="0" y="16"/>
                      <a:pt x="0" y="1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ndParaRPr>
              </a:p>
            </p:txBody>
          </p:sp>
          <p:sp>
            <p:nvSpPr>
              <p:cNvPr id="52" name="Freeform 14"/>
              <p:cNvSpPr>
                <a:spLocks/>
              </p:cNvSpPr>
              <p:nvPr/>
            </p:nvSpPr>
            <p:spPr bwMode="auto">
              <a:xfrm>
                <a:off x="5827" y="1533"/>
                <a:ext cx="36" cy="124"/>
              </a:xfrm>
              <a:custGeom>
                <a:avLst/>
                <a:gdLst>
                  <a:gd name="T0" fmla="*/ 15 w 15"/>
                  <a:gd name="T1" fmla="*/ 39 h 51"/>
                  <a:gd name="T2" fmla="*/ 15 w 15"/>
                  <a:gd name="T3" fmla="*/ 7 h 51"/>
                  <a:gd name="T4" fmla="*/ 8 w 15"/>
                  <a:gd name="T5" fmla="*/ 0 h 51"/>
                  <a:gd name="T6" fmla="*/ 0 w 15"/>
                  <a:gd name="T7" fmla="*/ 7 h 51"/>
                  <a:gd name="T8" fmla="*/ 0 w 15"/>
                  <a:gd name="T9" fmla="*/ 51 h 51"/>
                </a:gdLst>
                <a:ahLst/>
                <a:cxnLst>
                  <a:cxn ang="0">
                    <a:pos x="T0" y="T1"/>
                  </a:cxn>
                  <a:cxn ang="0">
                    <a:pos x="T2" y="T3"/>
                  </a:cxn>
                  <a:cxn ang="0">
                    <a:pos x="T4" y="T5"/>
                  </a:cxn>
                  <a:cxn ang="0">
                    <a:pos x="T6" y="T7"/>
                  </a:cxn>
                  <a:cxn ang="0">
                    <a:pos x="T8" y="T9"/>
                  </a:cxn>
                </a:cxnLst>
                <a:rect l="0" t="0" r="r" b="b"/>
                <a:pathLst>
                  <a:path w="15" h="51">
                    <a:moveTo>
                      <a:pt x="15" y="39"/>
                    </a:moveTo>
                    <a:cubicBezTo>
                      <a:pt x="15" y="7"/>
                      <a:pt x="15" y="7"/>
                      <a:pt x="15" y="7"/>
                    </a:cubicBezTo>
                    <a:cubicBezTo>
                      <a:pt x="15" y="3"/>
                      <a:pt x="12" y="0"/>
                      <a:pt x="8" y="0"/>
                    </a:cubicBezTo>
                    <a:cubicBezTo>
                      <a:pt x="4" y="0"/>
                      <a:pt x="0" y="3"/>
                      <a:pt x="0" y="7"/>
                    </a:cubicBezTo>
                    <a:cubicBezTo>
                      <a:pt x="0" y="51"/>
                      <a:pt x="0" y="51"/>
                      <a:pt x="0"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ndParaRPr>
              </a:p>
            </p:txBody>
          </p:sp>
          <p:sp>
            <p:nvSpPr>
              <p:cNvPr id="53" name="Freeform 15"/>
              <p:cNvSpPr>
                <a:spLocks/>
              </p:cNvSpPr>
              <p:nvPr/>
            </p:nvSpPr>
            <p:spPr bwMode="auto">
              <a:xfrm>
                <a:off x="5689" y="1533"/>
                <a:ext cx="211" cy="262"/>
              </a:xfrm>
              <a:custGeom>
                <a:avLst/>
                <a:gdLst>
                  <a:gd name="T0" fmla="*/ 72 w 87"/>
                  <a:gd name="T1" fmla="*/ 55 h 108"/>
                  <a:gd name="T2" fmla="*/ 72 w 87"/>
                  <a:gd name="T3" fmla="*/ 18 h 108"/>
                  <a:gd name="T4" fmla="*/ 79 w 87"/>
                  <a:gd name="T5" fmla="*/ 11 h 108"/>
                  <a:gd name="T6" fmla="*/ 87 w 87"/>
                  <a:gd name="T7" fmla="*/ 18 h 108"/>
                  <a:gd name="T8" fmla="*/ 87 w 87"/>
                  <a:gd name="T9" fmla="*/ 74 h 108"/>
                  <a:gd name="T10" fmla="*/ 57 w 87"/>
                  <a:gd name="T11" fmla="*/ 108 h 108"/>
                  <a:gd name="T12" fmla="*/ 22 w 87"/>
                  <a:gd name="T13" fmla="*/ 96 h 108"/>
                  <a:gd name="T14" fmla="*/ 9 w 87"/>
                  <a:gd name="T15" fmla="*/ 80 h 108"/>
                  <a:gd name="T16" fmla="*/ 1 w 87"/>
                  <a:gd name="T17" fmla="*/ 55 h 108"/>
                  <a:gd name="T18" fmla="*/ 18 w 87"/>
                  <a:gd name="T19" fmla="*/ 59 h 108"/>
                  <a:gd name="T20" fmla="*/ 27 w 87"/>
                  <a:gd name="T21" fmla="*/ 52 h 108"/>
                  <a:gd name="T22" fmla="*/ 27 w 87"/>
                  <a:gd name="T23" fmla="*/ 8 h 108"/>
                  <a:gd name="T24" fmla="*/ 35 w 87"/>
                  <a:gd name="T25" fmla="*/ 0 h 108"/>
                  <a:gd name="T26" fmla="*/ 43 w 87"/>
                  <a:gd name="T27" fmla="*/ 8 h 108"/>
                  <a:gd name="T28" fmla="*/ 43 w 87"/>
                  <a:gd name="T29"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08">
                    <a:moveTo>
                      <a:pt x="72" y="55"/>
                    </a:moveTo>
                    <a:cubicBezTo>
                      <a:pt x="72" y="18"/>
                      <a:pt x="72" y="18"/>
                      <a:pt x="72" y="18"/>
                    </a:cubicBezTo>
                    <a:cubicBezTo>
                      <a:pt x="72" y="14"/>
                      <a:pt x="75" y="11"/>
                      <a:pt x="79" y="11"/>
                    </a:cubicBezTo>
                    <a:cubicBezTo>
                      <a:pt x="83" y="11"/>
                      <a:pt x="87" y="14"/>
                      <a:pt x="87" y="18"/>
                    </a:cubicBezTo>
                    <a:cubicBezTo>
                      <a:pt x="87" y="74"/>
                      <a:pt x="87" y="74"/>
                      <a:pt x="87" y="74"/>
                    </a:cubicBezTo>
                    <a:cubicBezTo>
                      <a:pt x="87" y="88"/>
                      <a:pt x="77" y="108"/>
                      <a:pt x="57" y="108"/>
                    </a:cubicBezTo>
                    <a:cubicBezTo>
                      <a:pt x="40" y="108"/>
                      <a:pt x="30" y="104"/>
                      <a:pt x="22" y="96"/>
                    </a:cubicBezTo>
                    <a:cubicBezTo>
                      <a:pt x="18" y="92"/>
                      <a:pt x="13" y="88"/>
                      <a:pt x="9" y="80"/>
                    </a:cubicBezTo>
                    <a:cubicBezTo>
                      <a:pt x="5" y="72"/>
                      <a:pt x="3" y="63"/>
                      <a:pt x="1" y="55"/>
                    </a:cubicBezTo>
                    <a:cubicBezTo>
                      <a:pt x="0" y="46"/>
                      <a:pt x="12" y="44"/>
                      <a:pt x="18" y="59"/>
                    </a:cubicBezTo>
                    <a:cubicBezTo>
                      <a:pt x="28" y="84"/>
                      <a:pt x="27" y="52"/>
                      <a:pt x="27" y="52"/>
                    </a:cubicBezTo>
                    <a:cubicBezTo>
                      <a:pt x="27" y="8"/>
                      <a:pt x="27" y="8"/>
                      <a:pt x="27" y="8"/>
                    </a:cubicBezTo>
                    <a:cubicBezTo>
                      <a:pt x="27" y="4"/>
                      <a:pt x="31" y="0"/>
                      <a:pt x="35" y="0"/>
                    </a:cubicBezTo>
                    <a:cubicBezTo>
                      <a:pt x="39" y="0"/>
                      <a:pt x="43" y="4"/>
                      <a:pt x="43" y="8"/>
                    </a:cubicBezTo>
                    <a:cubicBezTo>
                      <a:pt x="43" y="51"/>
                      <a:pt x="43" y="51"/>
                      <a:pt x="43"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ndParaRPr>
              </a:p>
            </p:txBody>
          </p:sp>
        </p:grpSp>
      </p:grpSp>
      <p:grpSp>
        <p:nvGrpSpPr>
          <p:cNvPr id="276" name="Group 275"/>
          <p:cNvGrpSpPr/>
          <p:nvPr/>
        </p:nvGrpSpPr>
        <p:grpSpPr>
          <a:xfrm>
            <a:off x="9551988" y="3090371"/>
            <a:ext cx="647700" cy="442912"/>
            <a:chOff x="8602663" y="1101725"/>
            <a:chExt cx="647700" cy="442912"/>
          </a:xfrm>
        </p:grpSpPr>
        <p:sp>
          <p:nvSpPr>
            <p:cNvPr id="278" name="Freeform 5"/>
            <p:cNvSpPr>
              <a:spLocks/>
            </p:cNvSpPr>
            <p:nvPr/>
          </p:nvSpPr>
          <p:spPr bwMode="auto">
            <a:xfrm>
              <a:off x="8602663" y="1101725"/>
              <a:ext cx="434975" cy="254000"/>
            </a:xfrm>
            <a:custGeom>
              <a:avLst/>
              <a:gdLst>
                <a:gd name="T0" fmla="*/ 25 w 114"/>
                <a:gd name="T1" fmla="*/ 66 h 66"/>
                <a:gd name="T2" fmla="*/ 0 w 114"/>
                <a:gd name="T3" fmla="*/ 59 h 66"/>
                <a:gd name="T4" fmla="*/ 18 w 114"/>
                <a:gd name="T5" fmla="*/ 0 h 66"/>
                <a:gd name="T6" fmla="*/ 46 w 114"/>
                <a:gd name="T7" fmla="*/ 9 h 66"/>
                <a:gd name="T8" fmla="*/ 66 w 114"/>
                <a:gd name="T9" fmla="*/ 6 h 66"/>
                <a:gd name="T10" fmla="*/ 114 w 114"/>
                <a:gd name="T11" fmla="*/ 21 h 66"/>
                <a:gd name="T12" fmla="*/ 111 w 114"/>
                <a:gd name="T13" fmla="*/ 30 h 66"/>
                <a:gd name="T14" fmla="*/ 102 w 114"/>
                <a:gd name="T15" fmla="*/ 35 h 66"/>
                <a:gd name="T16" fmla="*/ 82 w 114"/>
                <a:gd name="T17" fmla="*/ 28 h 66"/>
                <a:gd name="T18" fmla="*/ 81 w 114"/>
                <a:gd name="T19" fmla="*/ 30 h 66"/>
                <a:gd name="T20" fmla="*/ 51 w 114"/>
                <a:gd name="T21" fmla="*/ 46 h 66"/>
                <a:gd name="T22" fmla="*/ 51 w 114"/>
                <a:gd name="T23"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66">
                  <a:moveTo>
                    <a:pt x="25" y="66"/>
                  </a:moveTo>
                  <a:cubicBezTo>
                    <a:pt x="0" y="59"/>
                    <a:pt x="0" y="59"/>
                    <a:pt x="0" y="59"/>
                  </a:cubicBezTo>
                  <a:cubicBezTo>
                    <a:pt x="18" y="0"/>
                    <a:pt x="18" y="0"/>
                    <a:pt x="18" y="0"/>
                  </a:cubicBezTo>
                  <a:cubicBezTo>
                    <a:pt x="46" y="9"/>
                    <a:pt x="46" y="9"/>
                    <a:pt x="46" y="9"/>
                  </a:cubicBezTo>
                  <a:cubicBezTo>
                    <a:pt x="46" y="9"/>
                    <a:pt x="53" y="13"/>
                    <a:pt x="66" y="6"/>
                  </a:cubicBezTo>
                  <a:cubicBezTo>
                    <a:pt x="114" y="21"/>
                    <a:pt x="114" y="21"/>
                    <a:pt x="114" y="21"/>
                  </a:cubicBezTo>
                  <a:cubicBezTo>
                    <a:pt x="111" y="30"/>
                    <a:pt x="111" y="30"/>
                    <a:pt x="111" y="30"/>
                  </a:cubicBezTo>
                  <a:cubicBezTo>
                    <a:pt x="110" y="34"/>
                    <a:pt x="106" y="36"/>
                    <a:pt x="102" y="35"/>
                  </a:cubicBezTo>
                  <a:cubicBezTo>
                    <a:pt x="82" y="28"/>
                    <a:pt x="82" y="28"/>
                    <a:pt x="82" y="28"/>
                  </a:cubicBezTo>
                  <a:cubicBezTo>
                    <a:pt x="81" y="30"/>
                    <a:pt x="81" y="30"/>
                    <a:pt x="81" y="30"/>
                  </a:cubicBezTo>
                  <a:cubicBezTo>
                    <a:pt x="77" y="43"/>
                    <a:pt x="64" y="50"/>
                    <a:pt x="51" y="46"/>
                  </a:cubicBezTo>
                  <a:cubicBezTo>
                    <a:pt x="51" y="46"/>
                    <a:pt x="51" y="46"/>
                    <a:pt x="51" y="46"/>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9" name="Freeform 6"/>
            <p:cNvSpPr>
              <a:spLocks/>
            </p:cNvSpPr>
            <p:nvPr/>
          </p:nvSpPr>
          <p:spPr bwMode="auto">
            <a:xfrm>
              <a:off x="8736013" y="1314450"/>
              <a:ext cx="225425" cy="103187"/>
            </a:xfrm>
            <a:custGeom>
              <a:avLst/>
              <a:gdLst>
                <a:gd name="T0" fmla="*/ 20 w 59"/>
                <a:gd name="T1" fmla="*/ 4 h 27"/>
                <a:gd name="T2" fmla="*/ 4 w 59"/>
                <a:gd name="T3" fmla="*/ 13 h 27"/>
                <a:gd name="T4" fmla="*/ 1 w 59"/>
                <a:gd name="T5" fmla="*/ 22 h 27"/>
                <a:gd name="T6" fmla="*/ 1 w 59"/>
                <a:gd name="T7" fmla="*/ 22 h 27"/>
                <a:gd name="T8" fmla="*/ 11 w 59"/>
                <a:gd name="T9" fmla="*/ 25 h 27"/>
                <a:gd name="T10" fmla="*/ 59 w 59"/>
                <a:gd name="T11" fmla="*/ 0 h 27"/>
              </a:gdLst>
              <a:ahLst/>
              <a:cxnLst>
                <a:cxn ang="0">
                  <a:pos x="T0" y="T1"/>
                </a:cxn>
                <a:cxn ang="0">
                  <a:pos x="T2" y="T3"/>
                </a:cxn>
                <a:cxn ang="0">
                  <a:pos x="T4" y="T5"/>
                </a:cxn>
                <a:cxn ang="0">
                  <a:pos x="T6" y="T7"/>
                </a:cxn>
                <a:cxn ang="0">
                  <a:pos x="T8" y="T9"/>
                </a:cxn>
                <a:cxn ang="0">
                  <a:pos x="T10" y="T11"/>
                </a:cxn>
              </a:cxnLst>
              <a:rect l="0" t="0" r="r" b="b"/>
              <a:pathLst>
                <a:path w="59" h="27">
                  <a:moveTo>
                    <a:pt x="20" y="4"/>
                  </a:moveTo>
                  <a:cubicBezTo>
                    <a:pt x="4" y="13"/>
                    <a:pt x="4" y="13"/>
                    <a:pt x="4" y="13"/>
                  </a:cubicBezTo>
                  <a:cubicBezTo>
                    <a:pt x="1" y="15"/>
                    <a:pt x="0" y="19"/>
                    <a:pt x="1" y="22"/>
                  </a:cubicBezTo>
                  <a:cubicBezTo>
                    <a:pt x="1" y="22"/>
                    <a:pt x="1" y="22"/>
                    <a:pt x="1" y="22"/>
                  </a:cubicBezTo>
                  <a:cubicBezTo>
                    <a:pt x="3" y="26"/>
                    <a:pt x="7" y="27"/>
                    <a:pt x="11" y="25"/>
                  </a:cubicBezTo>
                  <a:cubicBezTo>
                    <a:pt x="59" y="0"/>
                    <a:pt x="59" y="0"/>
                    <a:pt x="59"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0" name="Freeform 7"/>
            <p:cNvSpPr>
              <a:spLocks/>
            </p:cNvSpPr>
            <p:nvPr/>
          </p:nvSpPr>
          <p:spPr bwMode="auto">
            <a:xfrm>
              <a:off x="8736013" y="1360488"/>
              <a:ext cx="247650" cy="119062"/>
            </a:xfrm>
            <a:custGeom>
              <a:avLst/>
              <a:gdLst>
                <a:gd name="T0" fmla="*/ 23 w 65"/>
                <a:gd name="T1" fmla="*/ 7 h 31"/>
                <a:gd name="T2" fmla="*/ 5 w 65"/>
                <a:gd name="T3" fmla="*/ 17 h 31"/>
                <a:gd name="T4" fmla="*/ 2 w 65"/>
                <a:gd name="T5" fmla="*/ 26 h 31"/>
                <a:gd name="T6" fmla="*/ 2 w 65"/>
                <a:gd name="T7" fmla="*/ 26 h 31"/>
                <a:gd name="T8" fmla="*/ 11 w 65"/>
                <a:gd name="T9" fmla="*/ 29 h 31"/>
                <a:gd name="T10" fmla="*/ 65 w 65"/>
                <a:gd name="T11" fmla="*/ 0 h 31"/>
              </a:gdLst>
              <a:ahLst/>
              <a:cxnLst>
                <a:cxn ang="0">
                  <a:pos x="T0" y="T1"/>
                </a:cxn>
                <a:cxn ang="0">
                  <a:pos x="T2" y="T3"/>
                </a:cxn>
                <a:cxn ang="0">
                  <a:pos x="T4" y="T5"/>
                </a:cxn>
                <a:cxn ang="0">
                  <a:pos x="T6" y="T7"/>
                </a:cxn>
                <a:cxn ang="0">
                  <a:pos x="T8" y="T9"/>
                </a:cxn>
                <a:cxn ang="0">
                  <a:pos x="T10" y="T11"/>
                </a:cxn>
              </a:cxnLst>
              <a:rect l="0" t="0" r="r" b="b"/>
              <a:pathLst>
                <a:path w="65" h="31">
                  <a:moveTo>
                    <a:pt x="23" y="7"/>
                  </a:moveTo>
                  <a:cubicBezTo>
                    <a:pt x="5" y="17"/>
                    <a:pt x="5" y="17"/>
                    <a:pt x="5" y="17"/>
                  </a:cubicBezTo>
                  <a:cubicBezTo>
                    <a:pt x="1" y="18"/>
                    <a:pt x="0" y="23"/>
                    <a:pt x="2" y="26"/>
                  </a:cubicBezTo>
                  <a:cubicBezTo>
                    <a:pt x="2" y="26"/>
                    <a:pt x="2" y="26"/>
                    <a:pt x="2" y="26"/>
                  </a:cubicBezTo>
                  <a:cubicBezTo>
                    <a:pt x="4" y="29"/>
                    <a:pt x="8" y="31"/>
                    <a:pt x="11" y="29"/>
                  </a:cubicBezTo>
                  <a:cubicBezTo>
                    <a:pt x="65" y="0"/>
                    <a:pt x="65" y="0"/>
                    <a:pt x="65"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7" name="Freeform 8"/>
            <p:cNvSpPr>
              <a:spLocks/>
            </p:cNvSpPr>
            <p:nvPr/>
          </p:nvSpPr>
          <p:spPr bwMode="auto">
            <a:xfrm>
              <a:off x="8785225" y="1409700"/>
              <a:ext cx="225425" cy="104775"/>
            </a:xfrm>
            <a:custGeom>
              <a:avLst/>
              <a:gdLst>
                <a:gd name="T0" fmla="*/ 20 w 59"/>
                <a:gd name="T1" fmla="*/ 4 h 27"/>
                <a:gd name="T2" fmla="*/ 4 w 59"/>
                <a:gd name="T3" fmla="*/ 13 h 27"/>
                <a:gd name="T4" fmla="*/ 1 w 59"/>
                <a:gd name="T5" fmla="*/ 22 h 27"/>
                <a:gd name="T6" fmla="*/ 1 w 59"/>
                <a:gd name="T7" fmla="*/ 22 h 27"/>
                <a:gd name="T8" fmla="*/ 11 w 59"/>
                <a:gd name="T9" fmla="*/ 25 h 27"/>
                <a:gd name="T10" fmla="*/ 59 w 59"/>
                <a:gd name="T11" fmla="*/ 0 h 27"/>
              </a:gdLst>
              <a:ahLst/>
              <a:cxnLst>
                <a:cxn ang="0">
                  <a:pos x="T0" y="T1"/>
                </a:cxn>
                <a:cxn ang="0">
                  <a:pos x="T2" y="T3"/>
                </a:cxn>
                <a:cxn ang="0">
                  <a:pos x="T4" y="T5"/>
                </a:cxn>
                <a:cxn ang="0">
                  <a:pos x="T6" y="T7"/>
                </a:cxn>
                <a:cxn ang="0">
                  <a:pos x="T8" y="T9"/>
                </a:cxn>
                <a:cxn ang="0">
                  <a:pos x="T10" y="T11"/>
                </a:cxn>
              </a:cxnLst>
              <a:rect l="0" t="0" r="r" b="b"/>
              <a:pathLst>
                <a:path w="59" h="27">
                  <a:moveTo>
                    <a:pt x="20" y="4"/>
                  </a:moveTo>
                  <a:cubicBezTo>
                    <a:pt x="4" y="13"/>
                    <a:pt x="4" y="13"/>
                    <a:pt x="4" y="13"/>
                  </a:cubicBezTo>
                  <a:cubicBezTo>
                    <a:pt x="1" y="14"/>
                    <a:pt x="0" y="19"/>
                    <a:pt x="1" y="22"/>
                  </a:cubicBezTo>
                  <a:cubicBezTo>
                    <a:pt x="1" y="22"/>
                    <a:pt x="1" y="22"/>
                    <a:pt x="1" y="22"/>
                  </a:cubicBezTo>
                  <a:cubicBezTo>
                    <a:pt x="3" y="26"/>
                    <a:pt x="8" y="27"/>
                    <a:pt x="11" y="25"/>
                  </a:cubicBezTo>
                  <a:cubicBezTo>
                    <a:pt x="59" y="0"/>
                    <a:pt x="59" y="0"/>
                    <a:pt x="59"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8" name="Freeform 9"/>
            <p:cNvSpPr>
              <a:spLocks/>
            </p:cNvSpPr>
            <p:nvPr/>
          </p:nvSpPr>
          <p:spPr bwMode="auto">
            <a:xfrm>
              <a:off x="8839200" y="1117600"/>
              <a:ext cx="411163" cy="427037"/>
            </a:xfrm>
            <a:custGeom>
              <a:avLst/>
              <a:gdLst>
                <a:gd name="T0" fmla="*/ 18 w 108"/>
                <a:gd name="T1" fmla="*/ 90 h 111"/>
                <a:gd name="T2" fmla="*/ 5 w 108"/>
                <a:gd name="T3" fmla="*/ 97 h 111"/>
                <a:gd name="T4" fmla="*/ 2 w 108"/>
                <a:gd name="T5" fmla="*/ 106 h 111"/>
                <a:gd name="T6" fmla="*/ 2 w 108"/>
                <a:gd name="T7" fmla="*/ 106 h 111"/>
                <a:gd name="T8" fmla="*/ 12 w 108"/>
                <a:gd name="T9" fmla="*/ 109 h 111"/>
                <a:gd name="T10" fmla="*/ 52 w 108"/>
                <a:gd name="T11" fmla="*/ 88 h 111"/>
                <a:gd name="T12" fmla="*/ 61 w 108"/>
                <a:gd name="T13" fmla="*/ 83 h 111"/>
                <a:gd name="T14" fmla="*/ 75 w 108"/>
                <a:gd name="T15" fmla="*/ 72 h 111"/>
                <a:gd name="T16" fmla="*/ 108 w 108"/>
                <a:gd name="T17" fmla="*/ 50 h 111"/>
                <a:gd name="T18" fmla="*/ 82 w 108"/>
                <a:gd name="T19" fmla="*/ 0 h 111"/>
                <a:gd name="T20" fmla="*/ 63 w 108"/>
                <a:gd name="T21" fmla="*/ 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11">
                  <a:moveTo>
                    <a:pt x="18" y="90"/>
                  </a:moveTo>
                  <a:cubicBezTo>
                    <a:pt x="5" y="97"/>
                    <a:pt x="5" y="97"/>
                    <a:pt x="5" y="97"/>
                  </a:cubicBezTo>
                  <a:cubicBezTo>
                    <a:pt x="2" y="99"/>
                    <a:pt x="0" y="103"/>
                    <a:pt x="2" y="106"/>
                  </a:cubicBezTo>
                  <a:cubicBezTo>
                    <a:pt x="2" y="106"/>
                    <a:pt x="2" y="106"/>
                    <a:pt x="2" y="106"/>
                  </a:cubicBezTo>
                  <a:cubicBezTo>
                    <a:pt x="4" y="110"/>
                    <a:pt x="8" y="111"/>
                    <a:pt x="12" y="109"/>
                  </a:cubicBezTo>
                  <a:cubicBezTo>
                    <a:pt x="52" y="88"/>
                    <a:pt x="52" y="88"/>
                    <a:pt x="52" y="88"/>
                  </a:cubicBezTo>
                  <a:cubicBezTo>
                    <a:pt x="61" y="83"/>
                    <a:pt x="61" y="83"/>
                    <a:pt x="61" y="83"/>
                  </a:cubicBezTo>
                  <a:cubicBezTo>
                    <a:pt x="61" y="83"/>
                    <a:pt x="68" y="80"/>
                    <a:pt x="75" y="72"/>
                  </a:cubicBezTo>
                  <a:cubicBezTo>
                    <a:pt x="82" y="64"/>
                    <a:pt x="91" y="59"/>
                    <a:pt x="108" y="50"/>
                  </a:cubicBezTo>
                  <a:cubicBezTo>
                    <a:pt x="82" y="0"/>
                    <a:pt x="82" y="0"/>
                    <a:pt x="82" y="0"/>
                  </a:cubicBezTo>
                  <a:cubicBezTo>
                    <a:pt x="63" y="9"/>
                    <a:pt x="63" y="9"/>
                    <a:pt x="63" y="9"/>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94" name="Oval 293"/>
          <p:cNvSpPr/>
          <p:nvPr/>
        </p:nvSpPr>
        <p:spPr>
          <a:xfrm>
            <a:off x="4850097" y="2411109"/>
            <a:ext cx="2743200" cy="2743200"/>
          </a:xfrm>
          <a:prstGeom prst="ellipse">
            <a:avLst/>
          </a:prstGeom>
          <a:no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4008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120" normalizeH="0" baseline="0" noProof="0" dirty="0">
                <a:ln>
                  <a:noFill/>
                </a:ln>
                <a:gradFill>
                  <a:gsLst>
                    <a:gs pos="0">
                      <a:srgbClr val="FFFFFF"/>
                    </a:gs>
                    <a:gs pos="100000">
                      <a:srgbClr val="FFFFFF"/>
                    </a:gs>
                  </a:gsLst>
                  <a:lin ang="5400000" scaled="1"/>
                </a:gradFill>
                <a:effectLst/>
                <a:uLnTx/>
                <a:uFillTx/>
                <a:latin typeface="Segoe UI"/>
                <a:ea typeface="Segoe UI Black" panose="020B0A02040204020203" pitchFamily="34" charset="0"/>
                <a:cs typeface="Segoe UI Black" panose="020B0A02040204020203" pitchFamily="34" charset="0"/>
              </a:rPr>
              <a:t>INTELLIGENCE</a:t>
            </a:r>
            <a:endParaRPr kumimoji="0" lang="en-US" sz="1800" b="0" i="0" u="none" strike="noStrike" kern="0" cap="none" spc="30" normalizeH="0" baseline="0" noProof="0" dirty="0">
              <a:ln>
                <a:noFill/>
              </a:ln>
              <a:gradFill>
                <a:gsLst>
                  <a:gs pos="0">
                    <a:srgbClr val="FFFFFF"/>
                  </a:gs>
                  <a:gs pos="100000">
                    <a:srgbClr val="FFFFFF"/>
                  </a:gs>
                </a:gsLst>
                <a:lin ang="5400000" scaled="1"/>
              </a:gradFill>
              <a:effectLst/>
              <a:uLnTx/>
              <a:uFillTx/>
              <a:ea typeface="Segoe UI" pitchFamily="34" charset="0"/>
              <a:cs typeface="Segoe UI Semilight" panose="020B0402040204020203" pitchFamily="34" charset="0"/>
            </a:endParaRPr>
          </a:p>
        </p:txBody>
      </p:sp>
      <p:sp>
        <p:nvSpPr>
          <p:cNvPr id="7" name="TextBox 6"/>
          <p:cNvSpPr txBox="1"/>
          <p:nvPr/>
        </p:nvSpPr>
        <p:spPr>
          <a:xfrm>
            <a:off x="7691619" y="2898857"/>
            <a:ext cx="4954789" cy="1034129"/>
          </a:xfrm>
          <a:prstGeom prst="rect">
            <a:avLst/>
          </a:prstGeom>
          <a:noFill/>
        </p:spPr>
        <p:txBody>
          <a:bodyPr wrap="square" lIns="182880" tIns="146304" rIns="182880" bIns="146304" rtlCol="0">
            <a:sp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1" i="0" u="none" strike="noStrike" kern="0" cap="all" spc="0" normalizeH="0" baseline="0" noProof="0" dirty="0">
                <a:ln>
                  <a:noFill/>
                </a:ln>
                <a:solidFill>
                  <a:srgbClr val="0078D7"/>
                </a:solidFill>
                <a:effectLst/>
                <a:uLnTx/>
                <a:uFillTx/>
              </a:rPr>
              <a:t>Microsoft Intelligent</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1" i="0" u="none" strike="noStrike" kern="0" cap="all" spc="0" normalizeH="0" baseline="0" noProof="0" dirty="0">
                <a:ln>
                  <a:noFill/>
                </a:ln>
                <a:solidFill>
                  <a:srgbClr val="0078D7"/>
                </a:solidFill>
                <a:effectLst/>
                <a:uLnTx/>
                <a:uFillTx/>
              </a:rPr>
              <a:t>Security Graph</a:t>
            </a:r>
          </a:p>
        </p:txBody>
      </p:sp>
    </p:spTree>
    <p:extLst>
      <p:ext uri="{BB962C8B-B14F-4D97-AF65-F5344CB8AC3E}">
        <p14:creationId xmlns:p14="http://schemas.microsoft.com/office/powerpoint/2010/main" val="3717521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afterEffect">
                                  <p:stCondLst>
                                    <p:cond delay="500"/>
                                  </p:stCondLst>
                                  <p:childTnLst>
                                    <p:anim calcmode="lin" valueType="num">
                                      <p:cBhvr>
                                        <p:cTn id="6" dur="1500"/>
                                        <p:tgtEl>
                                          <p:spTgt spid="7"/>
                                        </p:tgtEl>
                                        <p:attrNameLst>
                                          <p:attrName>ppt_w</p:attrName>
                                        </p:attrNameLst>
                                      </p:cBhvr>
                                      <p:tavLst>
                                        <p:tav tm="0">
                                          <p:val>
                                            <p:strVal val="ppt_w"/>
                                          </p:val>
                                        </p:tav>
                                        <p:tav tm="100000">
                                          <p:val>
                                            <p:fltVal val="0"/>
                                          </p:val>
                                        </p:tav>
                                      </p:tavLst>
                                    </p:anim>
                                    <p:anim calcmode="lin" valueType="num">
                                      <p:cBhvr>
                                        <p:cTn id="7" dur="1500"/>
                                        <p:tgtEl>
                                          <p:spTgt spid="7"/>
                                        </p:tgtEl>
                                        <p:attrNameLst>
                                          <p:attrName>ppt_h</p:attrName>
                                        </p:attrNameLst>
                                      </p:cBhvr>
                                      <p:tavLst>
                                        <p:tav tm="0">
                                          <p:val>
                                            <p:strVal val="ppt_h"/>
                                          </p:val>
                                        </p:tav>
                                        <p:tav tm="100000">
                                          <p:val>
                                            <p:fltVal val="0"/>
                                          </p:val>
                                        </p:tav>
                                      </p:tavLst>
                                    </p:anim>
                                    <p:animEffect transition="out" filter="fade">
                                      <p:cBhvr>
                                        <p:cTn id="8" dur="1500"/>
                                        <p:tgtEl>
                                          <p:spTgt spid="7"/>
                                        </p:tgtEl>
                                      </p:cBhvr>
                                    </p:animEffect>
                                    <p:set>
                                      <p:cBhvr>
                                        <p:cTn id="9" dur="1" fill="hold">
                                          <p:stCondLst>
                                            <p:cond delay="1499"/>
                                          </p:stCondLst>
                                        </p:cTn>
                                        <p:tgtEl>
                                          <p:spTgt spid="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799"/>
                                          </p:stCondLst>
                                        </p:cTn>
                                        <p:tgtEl>
                                          <p:spTgt spid="43"/>
                                        </p:tgtEl>
                                        <p:attrNameLst>
                                          <p:attrName>style.visibility</p:attrName>
                                        </p:attrNameLst>
                                      </p:cBhvr>
                                      <p:to>
                                        <p:strVal val="visible"/>
                                      </p:to>
                                    </p:set>
                                  </p:childTnLst>
                                </p:cTn>
                              </p:par>
                              <p:par>
                                <p:cTn id="12" presetID="6" presetClass="emph" presetSubtype="0" accel="100000" autoRev="1" fill="hold" nodeType="withEffect">
                                  <p:stCondLst>
                                    <p:cond delay="0"/>
                                  </p:stCondLst>
                                  <p:childTnLst>
                                    <p:animScale>
                                      <p:cBhvr>
                                        <p:cTn id="13" dur="800" fill="hold"/>
                                        <p:tgtEl>
                                          <p:spTgt spid="43"/>
                                        </p:tgtEl>
                                      </p:cBhvr>
                                      <p:by x="0" y="0"/>
                                    </p:animScale>
                                  </p:childTnLst>
                                </p:cTn>
                              </p:par>
                              <p:par>
                                <p:cTn id="14" presetID="10" presetClass="entr" presetSubtype="0" fill="hold" grpId="0" nodeType="withEffect">
                                  <p:stCondLst>
                                    <p:cond delay="1000"/>
                                  </p:stCondLst>
                                  <p:childTnLst>
                                    <p:set>
                                      <p:cBhvr>
                                        <p:cTn id="15" dur="1" fill="hold">
                                          <p:stCondLst>
                                            <p:cond delay="0"/>
                                          </p:stCondLst>
                                        </p:cTn>
                                        <p:tgtEl>
                                          <p:spTgt spid="262"/>
                                        </p:tgtEl>
                                        <p:attrNameLst>
                                          <p:attrName>style.visibility</p:attrName>
                                        </p:attrNameLst>
                                      </p:cBhvr>
                                      <p:to>
                                        <p:strVal val="visible"/>
                                      </p:to>
                                    </p:set>
                                    <p:animEffect transition="in" filter="fade">
                                      <p:cBhvr>
                                        <p:cTn id="16" dur="600"/>
                                        <p:tgtEl>
                                          <p:spTgt spid="262"/>
                                        </p:tgtEl>
                                      </p:cBhvr>
                                    </p:animEffect>
                                  </p:childTnLst>
                                </p:cTn>
                              </p:par>
                              <p:par>
                                <p:cTn id="17" presetID="35" presetClass="path" presetSubtype="0" decel="100000" fill="hold" grpId="1" nodeType="withEffect">
                                  <p:stCondLst>
                                    <p:cond delay="800"/>
                                  </p:stCondLst>
                                  <p:childTnLst>
                                    <p:animMotion origin="layout" path="M -0.05553 0.00023 L -1.70794E-6 0.00023 " pathEditMode="relative" rAng="0" ptsTypes="AA">
                                      <p:cBhvr>
                                        <p:cTn id="18" dur="800" fill="hold"/>
                                        <p:tgtEl>
                                          <p:spTgt spid="262"/>
                                        </p:tgtEl>
                                        <p:attrNameLst>
                                          <p:attrName>ppt_x</p:attrName>
                                          <p:attrName>ppt_y</p:attrName>
                                        </p:attrNameLst>
                                      </p:cBhvr>
                                      <p:rCtr x="2770" y="0"/>
                                    </p:animMotion>
                                  </p:childTnLst>
                                </p:cTn>
                              </p:par>
                              <p:par>
                                <p:cTn id="19" presetID="1" presetClass="entr" presetSubtype="0" fill="hold" nodeType="withEffect">
                                  <p:stCondLst>
                                    <p:cond delay="400"/>
                                  </p:stCondLst>
                                  <p:childTnLst>
                                    <p:set>
                                      <p:cBhvr>
                                        <p:cTn id="20" dur="1" fill="hold">
                                          <p:stCondLst>
                                            <p:cond delay="799"/>
                                          </p:stCondLst>
                                        </p:cTn>
                                        <p:tgtEl>
                                          <p:spTgt spid="44"/>
                                        </p:tgtEl>
                                        <p:attrNameLst>
                                          <p:attrName>style.visibility</p:attrName>
                                        </p:attrNameLst>
                                      </p:cBhvr>
                                      <p:to>
                                        <p:strVal val="visible"/>
                                      </p:to>
                                    </p:set>
                                  </p:childTnLst>
                                </p:cTn>
                              </p:par>
                              <p:par>
                                <p:cTn id="21" presetID="6" presetClass="emph" presetSubtype="0" accel="100000" autoRev="1" fill="hold" nodeType="withEffect">
                                  <p:stCondLst>
                                    <p:cond delay="400"/>
                                  </p:stCondLst>
                                  <p:childTnLst>
                                    <p:animScale>
                                      <p:cBhvr>
                                        <p:cTn id="22" dur="800" fill="hold"/>
                                        <p:tgtEl>
                                          <p:spTgt spid="44"/>
                                        </p:tgtEl>
                                      </p:cBhvr>
                                      <p:by x="0" y="0"/>
                                    </p:animScale>
                                  </p:childTnLst>
                                </p:cTn>
                              </p:par>
                              <p:par>
                                <p:cTn id="23" presetID="10" presetClass="entr" presetSubtype="0" fill="hold" grpId="0" nodeType="withEffect">
                                  <p:stCondLst>
                                    <p:cond delay="1400"/>
                                  </p:stCondLst>
                                  <p:childTnLst>
                                    <p:set>
                                      <p:cBhvr>
                                        <p:cTn id="24" dur="1" fill="hold">
                                          <p:stCondLst>
                                            <p:cond delay="0"/>
                                          </p:stCondLst>
                                        </p:cTn>
                                        <p:tgtEl>
                                          <p:spTgt spid="265"/>
                                        </p:tgtEl>
                                        <p:attrNameLst>
                                          <p:attrName>style.visibility</p:attrName>
                                        </p:attrNameLst>
                                      </p:cBhvr>
                                      <p:to>
                                        <p:strVal val="visible"/>
                                      </p:to>
                                    </p:set>
                                    <p:animEffect transition="in" filter="fade">
                                      <p:cBhvr>
                                        <p:cTn id="25" dur="600"/>
                                        <p:tgtEl>
                                          <p:spTgt spid="265"/>
                                        </p:tgtEl>
                                      </p:cBhvr>
                                    </p:animEffect>
                                  </p:childTnLst>
                                </p:cTn>
                              </p:par>
                              <p:par>
                                <p:cTn id="26" presetID="35" presetClass="path" presetSubtype="0" decel="100000" fill="hold" grpId="1" nodeType="withEffect">
                                  <p:stCondLst>
                                    <p:cond delay="1200"/>
                                  </p:stCondLst>
                                  <p:childTnLst>
                                    <p:animMotion origin="layout" path="M -0.05548 0.00024 L -2.22454E-6 0.00024 " pathEditMode="relative" rAng="0" ptsTypes="AA">
                                      <p:cBhvr>
                                        <p:cTn id="27" dur="800" fill="hold"/>
                                        <p:tgtEl>
                                          <p:spTgt spid="265"/>
                                        </p:tgtEl>
                                        <p:attrNameLst>
                                          <p:attrName>ppt_x</p:attrName>
                                          <p:attrName>ppt_y</p:attrName>
                                        </p:attrNameLst>
                                      </p:cBhvr>
                                      <p:rCtr x="2774" y="0"/>
                                    </p:animMotion>
                                  </p:childTnLst>
                                </p:cTn>
                              </p:par>
                              <p:par>
                                <p:cTn id="28" presetID="10" presetClass="entr" presetSubtype="0" fill="hold" nodeType="withEffect">
                                  <p:stCondLst>
                                    <p:cond delay="1200"/>
                                  </p:stCondLst>
                                  <p:childTnLst>
                                    <p:set>
                                      <p:cBhvr>
                                        <p:cTn id="29" dur="1" fill="hold">
                                          <p:stCondLst>
                                            <p:cond delay="0"/>
                                          </p:stCondLst>
                                        </p:cTn>
                                        <p:tgtEl>
                                          <p:spTgt spid="239"/>
                                        </p:tgtEl>
                                        <p:attrNameLst>
                                          <p:attrName>style.visibility</p:attrName>
                                        </p:attrNameLst>
                                      </p:cBhvr>
                                      <p:to>
                                        <p:strVal val="visible"/>
                                      </p:to>
                                    </p:set>
                                    <p:animEffect transition="in" filter="fade">
                                      <p:cBhvr>
                                        <p:cTn id="30" dur="800"/>
                                        <p:tgtEl>
                                          <p:spTgt spid="239"/>
                                        </p:tgtEl>
                                      </p:cBhvr>
                                    </p:animEffect>
                                  </p:childTnLst>
                                </p:cTn>
                              </p:par>
                              <p:par>
                                <p:cTn id="31" presetID="1" presetClass="entr" presetSubtype="0" fill="hold" nodeType="withEffect">
                                  <p:stCondLst>
                                    <p:cond delay="800"/>
                                  </p:stCondLst>
                                  <p:childTnLst>
                                    <p:set>
                                      <p:cBhvr>
                                        <p:cTn id="32" dur="1" fill="hold">
                                          <p:stCondLst>
                                            <p:cond delay="799"/>
                                          </p:stCondLst>
                                        </p:cTn>
                                        <p:tgtEl>
                                          <p:spTgt spid="46"/>
                                        </p:tgtEl>
                                        <p:attrNameLst>
                                          <p:attrName>style.visibility</p:attrName>
                                        </p:attrNameLst>
                                      </p:cBhvr>
                                      <p:to>
                                        <p:strVal val="visible"/>
                                      </p:to>
                                    </p:set>
                                  </p:childTnLst>
                                </p:cTn>
                              </p:par>
                              <p:par>
                                <p:cTn id="33" presetID="6" presetClass="emph" presetSubtype="0" accel="100000" autoRev="1" fill="hold" nodeType="withEffect">
                                  <p:stCondLst>
                                    <p:cond delay="800"/>
                                  </p:stCondLst>
                                  <p:childTnLst>
                                    <p:animScale>
                                      <p:cBhvr>
                                        <p:cTn id="34" dur="800" fill="hold"/>
                                        <p:tgtEl>
                                          <p:spTgt spid="46"/>
                                        </p:tgtEl>
                                      </p:cBhvr>
                                      <p:by x="0" y="0"/>
                                    </p:animScale>
                                  </p:childTnLst>
                                </p:cTn>
                              </p:par>
                              <p:par>
                                <p:cTn id="35" presetID="10" presetClass="entr" presetSubtype="0" fill="hold" nodeType="withEffect">
                                  <p:stCondLst>
                                    <p:cond delay="160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800"/>
                                        <p:tgtEl>
                                          <p:spTgt spid="133"/>
                                        </p:tgtEl>
                                      </p:cBhvr>
                                    </p:animEffect>
                                  </p:childTnLst>
                                </p:cTn>
                              </p:par>
                              <p:par>
                                <p:cTn id="38" presetID="10" presetClass="entr" presetSubtype="0" fill="hold" grpId="0" nodeType="withEffect">
                                  <p:stCondLst>
                                    <p:cond delay="1800"/>
                                  </p:stCondLst>
                                  <p:childTnLst>
                                    <p:set>
                                      <p:cBhvr>
                                        <p:cTn id="39" dur="1" fill="hold">
                                          <p:stCondLst>
                                            <p:cond delay="0"/>
                                          </p:stCondLst>
                                        </p:cTn>
                                        <p:tgtEl>
                                          <p:spTgt spid="266"/>
                                        </p:tgtEl>
                                        <p:attrNameLst>
                                          <p:attrName>style.visibility</p:attrName>
                                        </p:attrNameLst>
                                      </p:cBhvr>
                                      <p:to>
                                        <p:strVal val="visible"/>
                                      </p:to>
                                    </p:set>
                                    <p:animEffect transition="in" filter="fade">
                                      <p:cBhvr>
                                        <p:cTn id="40" dur="600"/>
                                        <p:tgtEl>
                                          <p:spTgt spid="266"/>
                                        </p:tgtEl>
                                      </p:cBhvr>
                                    </p:animEffect>
                                  </p:childTnLst>
                                </p:cTn>
                              </p:par>
                              <p:par>
                                <p:cTn id="41" presetID="35" presetClass="path" presetSubtype="0" decel="100000" fill="hold" grpId="1" nodeType="withEffect">
                                  <p:stCondLst>
                                    <p:cond delay="1600"/>
                                  </p:stCondLst>
                                  <p:childTnLst>
                                    <p:animMotion origin="layout" path="M -0.05548 0.00024 L -2.22454E-6 0.00024 " pathEditMode="relative" rAng="0" ptsTypes="AA">
                                      <p:cBhvr>
                                        <p:cTn id="42" dur="800" fill="hold"/>
                                        <p:tgtEl>
                                          <p:spTgt spid="266"/>
                                        </p:tgtEl>
                                        <p:attrNameLst>
                                          <p:attrName>ppt_x</p:attrName>
                                          <p:attrName>ppt_y</p:attrName>
                                        </p:attrNameLst>
                                      </p:cBhvr>
                                      <p:rCtr x="2774" y="0"/>
                                    </p:animMotion>
                                  </p:childTnLst>
                                </p:cTn>
                              </p:par>
                              <p:par>
                                <p:cTn id="43" presetID="10" presetClass="entr" presetSubtype="0" fill="hold" grpId="0" nodeType="withEffect">
                                  <p:stCondLst>
                                    <p:cond delay="2200"/>
                                  </p:stCondLst>
                                  <p:childTnLst>
                                    <p:set>
                                      <p:cBhvr>
                                        <p:cTn id="44" dur="1" fill="hold">
                                          <p:stCondLst>
                                            <p:cond delay="0"/>
                                          </p:stCondLst>
                                        </p:cTn>
                                        <p:tgtEl>
                                          <p:spTgt spid="264"/>
                                        </p:tgtEl>
                                        <p:attrNameLst>
                                          <p:attrName>style.visibility</p:attrName>
                                        </p:attrNameLst>
                                      </p:cBhvr>
                                      <p:to>
                                        <p:strVal val="visible"/>
                                      </p:to>
                                    </p:set>
                                    <p:animEffect transition="in" filter="fade">
                                      <p:cBhvr>
                                        <p:cTn id="45" dur="600"/>
                                        <p:tgtEl>
                                          <p:spTgt spid="264"/>
                                        </p:tgtEl>
                                      </p:cBhvr>
                                    </p:animEffect>
                                  </p:childTnLst>
                                </p:cTn>
                              </p:par>
                              <p:par>
                                <p:cTn id="46" presetID="35" presetClass="path" presetSubtype="0" decel="100000" fill="hold" grpId="1" nodeType="withEffect">
                                  <p:stCondLst>
                                    <p:cond delay="2000"/>
                                  </p:stCondLst>
                                  <p:childTnLst>
                                    <p:animMotion origin="layout" path="M -0.05548 0.00024 L -2.22454E-6 0.00024 " pathEditMode="relative" rAng="0" ptsTypes="AA">
                                      <p:cBhvr>
                                        <p:cTn id="47" dur="800" fill="hold"/>
                                        <p:tgtEl>
                                          <p:spTgt spid="264"/>
                                        </p:tgtEl>
                                        <p:attrNameLst>
                                          <p:attrName>ppt_x</p:attrName>
                                          <p:attrName>ppt_y</p:attrName>
                                        </p:attrNameLst>
                                      </p:cBhvr>
                                      <p:rCtr x="2774" y="0"/>
                                    </p:animMotion>
                                  </p:childTnLst>
                                </p:cTn>
                              </p:par>
                              <p:par>
                                <p:cTn id="48" presetID="10" presetClass="entr" presetSubtype="0" fill="hold" grpId="0" nodeType="withEffect">
                                  <p:stCondLst>
                                    <p:cond delay="2200"/>
                                  </p:stCondLst>
                                  <p:childTnLst>
                                    <p:set>
                                      <p:cBhvr>
                                        <p:cTn id="49" dur="1" fill="hold">
                                          <p:stCondLst>
                                            <p:cond delay="0"/>
                                          </p:stCondLst>
                                        </p:cTn>
                                        <p:tgtEl>
                                          <p:spTgt spid="267"/>
                                        </p:tgtEl>
                                        <p:attrNameLst>
                                          <p:attrName>style.visibility</p:attrName>
                                        </p:attrNameLst>
                                      </p:cBhvr>
                                      <p:to>
                                        <p:strVal val="visible"/>
                                      </p:to>
                                    </p:set>
                                    <p:animEffect transition="in" filter="fade">
                                      <p:cBhvr>
                                        <p:cTn id="50" dur="600"/>
                                        <p:tgtEl>
                                          <p:spTgt spid="267"/>
                                        </p:tgtEl>
                                      </p:cBhvr>
                                    </p:animEffect>
                                  </p:childTnLst>
                                </p:cTn>
                              </p:par>
                              <p:par>
                                <p:cTn id="51" presetID="35" presetClass="path" presetSubtype="0" decel="100000" fill="hold" grpId="1" nodeType="withEffect">
                                  <p:stCondLst>
                                    <p:cond delay="2000"/>
                                  </p:stCondLst>
                                  <p:childTnLst>
                                    <p:animMotion origin="layout" path="M 0.03562 0.00023 L -2.88997E-6 0.00023 " pathEditMode="relative" rAng="0" ptsTypes="AA">
                                      <p:cBhvr>
                                        <p:cTn id="52" dur="800" fill="hold"/>
                                        <p:tgtEl>
                                          <p:spTgt spid="267"/>
                                        </p:tgtEl>
                                        <p:attrNameLst>
                                          <p:attrName>ppt_x</p:attrName>
                                          <p:attrName>ppt_y</p:attrName>
                                        </p:attrNameLst>
                                      </p:cBhvr>
                                      <p:rCtr x="-1787" y="0"/>
                                    </p:animMotion>
                                  </p:childTnLst>
                                </p:cTn>
                              </p:par>
                              <p:par>
                                <p:cTn id="53" presetID="1" presetClass="entr" presetSubtype="0" fill="hold" nodeType="withEffect">
                                  <p:stCondLst>
                                    <p:cond delay="2000"/>
                                  </p:stCondLst>
                                  <p:childTnLst>
                                    <p:set>
                                      <p:cBhvr>
                                        <p:cTn id="54" dur="1" fill="hold">
                                          <p:stCondLst>
                                            <p:cond delay="799"/>
                                          </p:stCondLst>
                                        </p:cTn>
                                        <p:tgtEl>
                                          <p:spTgt spid="56"/>
                                        </p:tgtEl>
                                        <p:attrNameLst>
                                          <p:attrName>style.visibility</p:attrName>
                                        </p:attrNameLst>
                                      </p:cBhvr>
                                      <p:to>
                                        <p:strVal val="visible"/>
                                      </p:to>
                                    </p:set>
                                  </p:childTnLst>
                                </p:cTn>
                              </p:par>
                              <p:par>
                                <p:cTn id="55" presetID="6" presetClass="emph" presetSubtype="0" accel="100000" autoRev="1" fill="hold" nodeType="withEffect">
                                  <p:stCondLst>
                                    <p:cond delay="2000"/>
                                  </p:stCondLst>
                                  <p:childTnLst>
                                    <p:animScale>
                                      <p:cBhvr>
                                        <p:cTn id="56" dur="800" fill="hold"/>
                                        <p:tgtEl>
                                          <p:spTgt spid="56"/>
                                        </p:tgtEl>
                                      </p:cBhvr>
                                      <p:by x="0" y="0"/>
                                    </p:animScale>
                                  </p:childTnLst>
                                </p:cTn>
                              </p:par>
                              <p:par>
                                <p:cTn id="57" presetID="10" presetClass="entr" presetSubtype="0" fill="hold" nodeType="withEffect">
                                  <p:stCondLst>
                                    <p:cond delay="2800"/>
                                  </p:stCondLst>
                                  <p:childTnLst>
                                    <p:set>
                                      <p:cBhvr>
                                        <p:cTn id="58" dur="1" fill="hold">
                                          <p:stCondLst>
                                            <p:cond delay="0"/>
                                          </p:stCondLst>
                                        </p:cTn>
                                        <p:tgtEl>
                                          <p:spTgt spid="106"/>
                                        </p:tgtEl>
                                        <p:attrNameLst>
                                          <p:attrName>style.visibility</p:attrName>
                                        </p:attrNameLst>
                                      </p:cBhvr>
                                      <p:to>
                                        <p:strVal val="visible"/>
                                      </p:to>
                                    </p:set>
                                    <p:animEffect transition="in" filter="fade">
                                      <p:cBhvr>
                                        <p:cTn id="59" dur="800"/>
                                        <p:tgtEl>
                                          <p:spTgt spid="106"/>
                                        </p:tgtEl>
                                      </p:cBhvr>
                                    </p:animEffect>
                                  </p:childTnLst>
                                </p:cTn>
                              </p:par>
                              <p:par>
                                <p:cTn id="60" presetID="10" presetClass="entr" presetSubtype="0" fill="hold" grpId="0" nodeType="withEffect">
                                  <p:stCondLst>
                                    <p:cond delay="3000"/>
                                  </p:stCondLst>
                                  <p:childTnLst>
                                    <p:set>
                                      <p:cBhvr>
                                        <p:cTn id="61" dur="1" fill="hold">
                                          <p:stCondLst>
                                            <p:cond delay="0"/>
                                          </p:stCondLst>
                                        </p:cTn>
                                        <p:tgtEl>
                                          <p:spTgt spid="263"/>
                                        </p:tgtEl>
                                        <p:attrNameLst>
                                          <p:attrName>style.visibility</p:attrName>
                                        </p:attrNameLst>
                                      </p:cBhvr>
                                      <p:to>
                                        <p:strVal val="visible"/>
                                      </p:to>
                                    </p:set>
                                    <p:animEffect transition="in" filter="fade">
                                      <p:cBhvr>
                                        <p:cTn id="62" dur="600"/>
                                        <p:tgtEl>
                                          <p:spTgt spid="263"/>
                                        </p:tgtEl>
                                      </p:cBhvr>
                                    </p:animEffect>
                                  </p:childTnLst>
                                </p:cTn>
                              </p:par>
                              <p:par>
                                <p:cTn id="63" presetID="35" presetClass="path" presetSubtype="0" decel="100000" fill="hold" grpId="1" nodeType="withEffect">
                                  <p:stCondLst>
                                    <p:cond delay="2800"/>
                                  </p:stCondLst>
                                  <p:childTnLst>
                                    <p:animMotion origin="layout" path="M -0.05548 0.00024 L -2.22454E-6 0.00024 " pathEditMode="relative" rAng="0" ptsTypes="AA">
                                      <p:cBhvr>
                                        <p:cTn id="64" dur="800" fill="hold"/>
                                        <p:tgtEl>
                                          <p:spTgt spid="263"/>
                                        </p:tgtEl>
                                        <p:attrNameLst>
                                          <p:attrName>ppt_x</p:attrName>
                                          <p:attrName>ppt_y</p:attrName>
                                        </p:attrNameLst>
                                      </p:cBhvr>
                                      <p:rCtr x="2774" y="0"/>
                                    </p:animMotion>
                                  </p:childTnLst>
                                </p:cTn>
                              </p:par>
                              <p:par>
                                <p:cTn id="65" presetID="1" presetClass="entr" presetSubtype="0" fill="hold" nodeType="withEffect">
                                  <p:stCondLst>
                                    <p:cond delay="1200"/>
                                  </p:stCondLst>
                                  <p:childTnLst>
                                    <p:set>
                                      <p:cBhvr>
                                        <p:cTn id="66" dur="1" fill="hold">
                                          <p:stCondLst>
                                            <p:cond delay="799"/>
                                          </p:stCondLst>
                                        </p:cTn>
                                        <p:tgtEl>
                                          <p:spTgt spid="63"/>
                                        </p:tgtEl>
                                        <p:attrNameLst>
                                          <p:attrName>style.visibility</p:attrName>
                                        </p:attrNameLst>
                                      </p:cBhvr>
                                      <p:to>
                                        <p:strVal val="visible"/>
                                      </p:to>
                                    </p:set>
                                  </p:childTnLst>
                                </p:cTn>
                              </p:par>
                              <p:par>
                                <p:cTn id="67" presetID="6" presetClass="emph" presetSubtype="0" accel="100000" autoRev="1" fill="hold" nodeType="withEffect">
                                  <p:stCondLst>
                                    <p:cond delay="1200"/>
                                  </p:stCondLst>
                                  <p:childTnLst>
                                    <p:animScale>
                                      <p:cBhvr>
                                        <p:cTn id="68" dur="800" fill="hold"/>
                                        <p:tgtEl>
                                          <p:spTgt spid="63"/>
                                        </p:tgtEl>
                                      </p:cBhvr>
                                      <p:by x="0" y="0"/>
                                    </p:animScale>
                                  </p:childTnLst>
                                </p:cTn>
                              </p:par>
                              <p:par>
                                <p:cTn id="69" presetID="10" presetClass="entr" presetSubtype="0" fill="hold" nodeType="withEffect">
                                  <p:stCondLst>
                                    <p:cond delay="2000"/>
                                  </p:stCondLst>
                                  <p:childTnLst>
                                    <p:set>
                                      <p:cBhvr>
                                        <p:cTn id="70" dur="1" fill="hold">
                                          <p:stCondLst>
                                            <p:cond delay="0"/>
                                          </p:stCondLst>
                                        </p:cTn>
                                        <p:tgtEl>
                                          <p:spTgt spid="103"/>
                                        </p:tgtEl>
                                        <p:attrNameLst>
                                          <p:attrName>style.visibility</p:attrName>
                                        </p:attrNameLst>
                                      </p:cBhvr>
                                      <p:to>
                                        <p:strVal val="visible"/>
                                      </p:to>
                                    </p:set>
                                    <p:animEffect transition="in" filter="fade">
                                      <p:cBhvr>
                                        <p:cTn id="71" dur="800"/>
                                        <p:tgtEl>
                                          <p:spTgt spid="103"/>
                                        </p:tgtEl>
                                      </p:cBhvr>
                                    </p:animEffect>
                                  </p:childTnLst>
                                </p:cTn>
                              </p:par>
                              <p:par>
                                <p:cTn id="72" presetID="1" presetClass="entr" presetSubtype="0" fill="hold" nodeType="withEffect">
                                  <p:stCondLst>
                                    <p:cond delay="1600"/>
                                  </p:stCondLst>
                                  <p:childTnLst>
                                    <p:set>
                                      <p:cBhvr>
                                        <p:cTn id="73" dur="1" fill="hold">
                                          <p:stCondLst>
                                            <p:cond delay="799"/>
                                          </p:stCondLst>
                                        </p:cTn>
                                        <p:tgtEl>
                                          <p:spTgt spid="67"/>
                                        </p:tgtEl>
                                        <p:attrNameLst>
                                          <p:attrName>style.visibility</p:attrName>
                                        </p:attrNameLst>
                                      </p:cBhvr>
                                      <p:to>
                                        <p:strVal val="visible"/>
                                      </p:to>
                                    </p:set>
                                  </p:childTnLst>
                                </p:cTn>
                              </p:par>
                              <p:par>
                                <p:cTn id="74" presetID="6" presetClass="emph" presetSubtype="0" accel="100000" autoRev="1" fill="hold" nodeType="withEffect">
                                  <p:stCondLst>
                                    <p:cond delay="1600"/>
                                  </p:stCondLst>
                                  <p:childTnLst>
                                    <p:animScale>
                                      <p:cBhvr>
                                        <p:cTn id="75" dur="800" fill="hold"/>
                                        <p:tgtEl>
                                          <p:spTgt spid="67"/>
                                        </p:tgtEl>
                                      </p:cBhvr>
                                      <p:by x="0" y="0"/>
                                    </p:animScale>
                                  </p:childTnLst>
                                </p:cTn>
                              </p:par>
                              <p:par>
                                <p:cTn id="76" presetID="10" presetClass="entr" presetSubtype="0" fill="hold" nodeType="withEffect">
                                  <p:stCondLst>
                                    <p:cond delay="2400"/>
                                  </p:stCondLst>
                                  <p:childTnLst>
                                    <p:set>
                                      <p:cBhvr>
                                        <p:cTn id="77" dur="1" fill="hold">
                                          <p:stCondLst>
                                            <p:cond delay="0"/>
                                          </p:stCondLst>
                                        </p:cTn>
                                        <p:tgtEl>
                                          <p:spTgt spid="196"/>
                                        </p:tgtEl>
                                        <p:attrNameLst>
                                          <p:attrName>style.visibility</p:attrName>
                                        </p:attrNameLst>
                                      </p:cBhvr>
                                      <p:to>
                                        <p:strVal val="visible"/>
                                      </p:to>
                                    </p:set>
                                    <p:animEffect transition="in" filter="fade">
                                      <p:cBhvr>
                                        <p:cTn id="78" dur="800"/>
                                        <p:tgtEl>
                                          <p:spTgt spid="196"/>
                                        </p:tgtEl>
                                      </p:cBhvr>
                                    </p:animEffect>
                                  </p:childTnLst>
                                </p:cTn>
                              </p:par>
                              <p:par>
                                <p:cTn id="79" presetID="10" presetClass="entr" presetSubtype="0" fill="hold" nodeType="withEffect">
                                  <p:stCondLst>
                                    <p:cond delay="2400"/>
                                  </p:stCondLst>
                                  <p:childTnLst>
                                    <p:set>
                                      <p:cBhvr>
                                        <p:cTn id="80" dur="1" fill="hold">
                                          <p:stCondLst>
                                            <p:cond delay="0"/>
                                          </p:stCondLst>
                                        </p:cTn>
                                        <p:tgtEl>
                                          <p:spTgt spid="132"/>
                                        </p:tgtEl>
                                        <p:attrNameLst>
                                          <p:attrName>style.visibility</p:attrName>
                                        </p:attrNameLst>
                                      </p:cBhvr>
                                      <p:to>
                                        <p:strVal val="visible"/>
                                      </p:to>
                                    </p:set>
                                    <p:animEffect transition="in" filter="fade">
                                      <p:cBhvr>
                                        <p:cTn id="81" dur="800"/>
                                        <p:tgtEl>
                                          <p:spTgt spid="132"/>
                                        </p:tgtEl>
                                      </p:cBhvr>
                                    </p:animEffect>
                                  </p:childTnLst>
                                </p:cTn>
                              </p:par>
                              <p:par>
                                <p:cTn id="82" presetID="1" presetClass="entr" presetSubtype="0" fill="hold" grpId="0" nodeType="withEffect">
                                  <p:stCondLst>
                                    <p:cond delay="1400"/>
                                  </p:stCondLst>
                                  <p:childTnLst>
                                    <p:set>
                                      <p:cBhvr>
                                        <p:cTn id="83" dur="1" fill="hold">
                                          <p:stCondLst>
                                            <p:cond delay="799"/>
                                          </p:stCondLst>
                                        </p:cTn>
                                        <p:tgtEl>
                                          <p:spTgt spid="220"/>
                                        </p:tgtEl>
                                        <p:attrNameLst>
                                          <p:attrName>style.visibility</p:attrName>
                                        </p:attrNameLst>
                                      </p:cBhvr>
                                      <p:to>
                                        <p:strVal val="visible"/>
                                      </p:to>
                                    </p:set>
                                  </p:childTnLst>
                                </p:cTn>
                              </p:par>
                              <p:par>
                                <p:cTn id="84" presetID="6" presetClass="emph" presetSubtype="0" accel="100000" autoRev="1" fill="hold" grpId="1" nodeType="withEffect">
                                  <p:stCondLst>
                                    <p:cond delay="1400"/>
                                  </p:stCondLst>
                                  <p:childTnLst>
                                    <p:animScale>
                                      <p:cBhvr>
                                        <p:cTn id="85" dur="800" fill="hold"/>
                                        <p:tgtEl>
                                          <p:spTgt spid="220"/>
                                        </p:tgtEl>
                                      </p:cBhvr>
                                      <p:by x="0" y="0"/>
                                    </p:animScale>
                                  </p:childTnLst>
                                </p:cTn>
                              </p:par>
                              <p:par>
                                <p:cTn id="86" presetID="10" presetClass="entr" presetSubtype="0" fill="hold" nodeType="withEffect">
                                  <p:stCondLst>
                                    <p:cond delay="2200"/>
                                  </p:stCondLst>
                                  <p:childTnLst>
                                    <p:set>
                                      <p:cBhvr>
                                        <p:cTn id="87" dur="1" fill="hold">
                                          <p:stCondLst>
                                            <p:cond delay="0"/>
                                          </p:stCondLst>
                                        </p:cTn>
                                        <p:tgtEl>
                                          <p:spTgt spid="219"/>
                                        </p:tgtEl>
                                        <p:attrNameLst>
                                          <p:attrName>style.visibility</p:attrName>
                                        </p:attrNameLst>
                                      </p:cBhvr>
                                      <p:to>
                                        <p:strVal val="visible"/>
                                      </p:to>
                                    </p:set>
                                    <p:animEffect transition="in" filter="fade">
                                      <p:cBhvr>
                                        <p:cTn id="88" dur="800"/>
                                        <p:tgtEl>
                                          <p:spTgt spid="219"/>
                                        </p:tgtEl>
                                      </p:cBhvr>
                                    </p:animEffect>
                                  </p:childTnLst>
                                </p:cTn>
                              </p:par>
                              <p:par>
                                <p:cTn id="89" presetID="1" presetClass="entr" presetSubtype="0" fill="hold" grpId="0" nodeType="withEffect">
                                  <p:stCondLst>
                                    <p:cond delay="1800"/>
                                  </p:stCondLst>
                                  <p:childTnLst>
                                    <p:set>
                                      <p:cBhvr>
                                        <p:cTn id="90" dur="1" fill="hold">
                                          <p:stCondLst>
                                            <p:cond delay="799"/>
                                          </p:stCondLst>
                                        </p:cTn>
                                        <p:tgtEl>
                                          <p:spTgt spid="234"/>
                                        </p:tgtEl>
                                        <p:attrNameLst>
                                          <p:attrName>style.visibility</p:attrName>
                                        </p:attrNameLst>
                                      </p:cBhvr>
                                      <p:to>
                                        <p:strVal val="visible"/>
                                      </p:to>
                                    </p:set>
                                  </p:childTnLst>
                                </p:cTn>
                              </p:par>
                              <p:par>
                                <p:cTn id="91" presetID="6" presetClass="emph" presetSubtype="0" accel="100000" autoRev="1" fill="hold" grpId="1" nodeType="withEffect">
                                  <p:stCondLst>
                                    <p:cond delay="1800"/>
                                  </p:stCondLst>
                                  <p:childTnLst>
                                    <p:animScale>
                                      <p:cBhvr>
                                        <p:cTn id="92" dur="800" fill="hold"/>
                                        <p:tgtEl>
                                          <p:spTgt spid="234"/>
                                        </p:tgtEl>
                                      </p:cBhvr>
                                      <p:by x="0" y="0"/>
                                    </p:animScale>
                                  </p:childTnLst>
                                </p:cTn>
                              </p:par>
                              <p:par>
                                <p:cTn id="93" presetID="10" presetClass="entr" presetSubtype="0" fill="hold" nodeType="withEffect">
                                  <p:stCondLst>
                                    <p:cond delay="2600"/>
                                  </p:stCondLst>
                                  <p:childTnLst>
                                    <p:set>
                                      <p:cBhvr>
                                        <p:cTn id="94" dur="1" fill="hold">
                                          <p:stCondLst>
                                            <p:cond delay="0"/>
                                          </p:stCondLst>
                                        </p:cTn>
                                        <p:tgtEl>
                                          <p:spTgt spid="233"/>
                                        </p:tgtEl>
                                        <p:attrNameLst>
                                          <p:attrName>style.visibility</p:attrName>
                                        </p:attrNameLst>
                                      </p:cBhvr>
                                      <p:to>
                                        <p:strVal val="visible"/>
                                      </p:to>
                                    </p:set>
                                    <p:animEffect transition="in" filter="fade">
                                      <p:cBhvr>
                                        <p:cTn id="95" dur="800"/>
                                        <p:tgtEl>
                                          <p:spTgt spid="233"/>
                                        </p:tgtEl>
                                      </p:cBhvr>
                                    </p:animEffect>
                                  </p:childTnLst>
                                </p:cTn>
                              </p:par>
                              <p:par>
                                <p:cTn id="96" presetID="1" presetClass="entr" presetSubtype="0" fill="hold" grpId="0" nodeType="withEffect">
                                  <p:stCondLst>
                                    <p:cond delay="2400"/>
                                  </p:stCondLst>
                                  <p:childTnLst>
                                    <p:set>
                                      <p:cBhvr>
                                        <p:cTn id="97" dur="1" fill="hold">
                                          <p:stCondLst>
                                            <p:cond delay="799"/>
                                          </p:stCondLst>
                                        </p:cTn>
                                        <p:tgtEl>
                                          <p:spTgt spid="174"/>
                                        </p:tgtEl>
                                        <p:attrNameLst>
                                          <p:attrName>style.visibility</p:attrName>
                                        </p:attrNameLst>
                                      </p:cBhvr>
                                      <p:to>
                                        <p:strVal val="visible"/>
                                      </p:to>
                                    </p:set>
                                  </p:childTnLst>
                                </p:cTn>
                              </p:par>
                              <p:par>
                                <p:cTn id="98" presetID="6" presetClass="emph" presetSubtype="0" accel="100000" autoRev="1" fill="hold" grpId="1" nodeType="withEffect">
                                  <p:stCondLst>
                                    <p:cond delay="2400"/>
                                  </p:stCondLst>
                                  <p:childTnLst>
                                    <p:animScale>
                                      <p:cBhvr>
                                        <p:cTn id="99" dur="800" fill="hold"/>
                                        <p:tgtEl>
                                          <p:spTgt spid="174"/>
                                        </p:tgtEl>
                                      </p:cBhvr>
                                      <p:by x="0" y="0"/>
                                    </p:animScale>
                                  </p:childTnLst>
                                </p:cTn>
                              </p:par>
                              <p:par>
                                <p:cTn id="100" presetID="10" presetClass="entr" presetSubtype="0" fill="hold" nodeType="withEffect">
                                  <p:stCondLst>
                                    <p:cond delay="3200"/>
                                  </p:stCondLst>
                                  <p:childTnLst>
                                    <p:set>
                                      <p:cBhvr>
                                        <p:cTn id="101" dur="1" fill="hold">
                                          <p:stCondLst>
                                            <p:cond delay="0"/>
                                          </p:stCondLst>
                                        </p:cTn>
                                        <p:tgtEl>
                                          <p:spTgt spid="173"/>
                                        </p:tgtEl>
                                        <p:attrNameLst>
                                          <p:attrName>style.visibility</p:attrName>
                                        </p:attrNameLst>
                                      </p:cBhvr>
                                      <p:to>
                                        <p:strVal val="visible"/>
                                      </p:to>
                                    </p:set>
                                    <p:animEffect transition="in" filter="fade">
                                      <p:cBhvr>
                                        <p:cTn id="102" dur="800"/>
                                        <p:tgtEl>
                                          <p:spTgt spid="173"/>
                                        </p:tgtEl>
                                      </p:cBhvr>
                                    </p:animEffect>
                                  </p:childTnLst>
                                </p:cTn>
                              </p:par>
                              <p:par>
                                <p:cTn id="103" presetID="10" presetClass="entr" presetSubtype="0" fill="hold" nodeType="withEffect">
                                  <p:stCondLst>
                                    <p:cond delay="3600"/>
                                  </p:stCondLst>
                                  <p:childTnLst>
                                    <p:set>
                                      <p:cBhvr>
                                        <p:cTn id="104" dur="1" fill="hold">
                                          <p:stCondLst>
                                            <p:cond delay="0"/>
                                          </p:stCondLst>
                                        </p:cTn>
                                        <p:tgtEl>
                                          <p:spTgt spid="171"/>
                                        </p:tgtEl>
                                        <p:attrNameLst>
                                          <p:attrName>style.visibility</p:attrName>
                                        </p:attrNameLst>
                                      </p:cBhvr>
                                      <p:to>
                                        <p:strVal val="visible"/>
                                      </p:to>
                                    </p:set>
                                    <p:animEffect transition="in" filter="fade">
                                      <p:cBhvr>
                                        <p:cTn id="105" dur="800"/>
                                        <p:tgtEl>
                                          <p:spTgt spid="171"/>
                                        </p:tgtEl>
                                      </p:cBhvr>
                                    </p:animEffect>
                                  </p:childTnLst>
                                </p:cTn>
                              </p:par>
                              <p:par>
                                <p:cTn id="106" presetID="1" presetClass="entr" presetSubtype="0" fill="hold" grpId="0" nodeType="withEffect">
                                  <p:stCondLst>
                                    <p:cond delay="2800"/>
                                  </p:stCondLst>
                                  <p:childTnLst>
                                    <p:set>
                                      <p:cBhvr>
                                        <p:cTn id="107" dur="1" fill="hold">
                                          <p:stCondLst>
                                            <p:cond delay="799"/>
                                          </p:stCondLst>
                                        </p:cTn>
                                        <p:tgtEl>
                                          <p:spTgt spid="172"/>
                                        </p:tgtEl>
                                        <p:attrNameLst>
                                          <p:attrName>style.visibility</p:attrName>
                                        </p:attrNameLst>
                                      </p:cBhvr>
                                      <p:to>
                                        <p:strVal val="visible"/>
                                      </p:to>
                                    </p:set>
                                  </p:childTnLst>
                                </p:cTn>
                              </p:par>
                              <p:par>
                                <p:cTn id="108" presetID="6" presetClass="emph" presetSubtype="0" accel="100000" autoRev="1" fill="hold" grpId="1" nodeType="withEffect">
                                  <p:stCondLst>
                                    <p:cond delay="2800"/>
                                  </p:stCondLst>
                                  <p:childTnLst>
                                    <p:animScale>
                                      <p:cBhvr>
                                        <p:cTn id="109" dur="800" fill="hold"/>
                                        <p:tgtEl>
                                          <p:spTgt spid="172"/>
                                        </p:tgtEl>
                                      </p:cBhvr>
                                      <p:by x="0" y="0"/>
                                    </p:animScale>
                                  </p:childTnLst>
                                </p:cTn>
                              </p:par>
                              <p:par>
                                <p:cTn id="110" presetID="1" presetClass="entr" presetSubtype="0" fill="hold" grpId="0" nodeType="withEffect">
                                  <p:stCondLst>
                                    <p:cond delay="2700"/>
                                  </p:stCondLst>
                                  <p:childTnLst>
                                    <p:set>
                                      <p:cBhvr>
                                        <p:cTn id="111" dur="1" fill="hold">
                                          <p:stCondLst>
                                            <p:cond delay="799"/>
                                          </p:stCondLst>
                                        </p:cTn>
                                        <p:tgtEl>
                                          <p:spTgt spid="42"/>
                                        </p:tgtEl>
                                        <p:attrNameLst>
                                          <p:attrName>style.visibility</p:attrName>
                                        </p:attrNameLst>
                                      </p:cBhvr>
                                      <p:to>
                                        <p:strVal val="visible"/>
                                      </p:to>
                                    </p:set>
                                  </p:childTnLst>
                                </p:cTn>
                              </p:par>
                              <p:par>
                                <p:cTn id="112" presetID="6" presetClass="emph" presetSubtype="0" accel="100000" autoRev="1" fill="hold" grpId="1" nodeType="withEffect">
                                  <p:stCondLst>
                                    <p:cond delay="2700"/>
                                  </p:stCondLst>
                                  <p:childTnLst>
                                    <p:animScale>
                                      <p:cBhvr>
                                        <p:cTn id="113" dur="800" fill="hold"/>
                                        <p:tgtEl>
                                          <p:spTgt spid="42"/>
                                        </p:tgtEl>
                                      </p:cBhvr>
                                      <p:by x="0" y="0"/>
                                    </p:animScale>
                                  </p:childTnLst>
                                </p:cTn>
                              </p:par>
                              <p:par>
                                <p:cTn id="114" presetID="10" presetClass="entr" presetSubtype="0" fill="hold" nodeType="withEffect">
                                  <p:stCondLst>
                                    <p:cond delay="3500"/>
                                  </p:stCondLst>
                                  <p:childTnLst>
                                    <p:set>
                                      <p:cBhvr>
                                        <p:cTn id="115" dur="1" fill="hold">
                                          <p:stCondLst>
                                            <p:cond delay="0"/>
                                          </p:stCondLst>
                                        </p:cTn>
                                        <p:tgtEl>
                                          <p:spTgt spid="154"/>
                                        </p:tgtEl>
                                        <p:attrNameLst>
                                          <p:attrName>style.visibility</p:attrName>
                                        </p:attrNameLst>
                                      </p:cBhvr>
                                      <p:to>
                                        <p:strVal val="visible"/>
                                      </p:to>
                                    </p:set>
                                    <p:animEffect transition="in" filter="fade">
                                      <p:cBhvr>
                                        <p:cTn id="116" dur="800"/>
                                        <p:tgtEl>
                                          <p:spTgt spid="154"/>
                                        </p:tgtEl>
                                      </p:cBhvr>
                                    </p:animEffect>
                                  </p:childTnLst>
                                </p:cTn>
                              </p:par>
                              <p:par>
                                <p:cTn id="117" presetID="1" presetClass="entr" presetSubtype="0" fill="hold" nodeType="withEffect">
                                  <p:stCondLst>
                                    <p:cond delay="2400"/>
                                  </p:stCondLst>
                                  <p:childTnLst>
                                    <p:set>
                                      <p:cBhvr>
                                        <p:cTn id="118" dur="1" fill="hold">
                                          <p:stCondLst>
                                            <p:cond delay="799"/>
                                          </p:stCondLst>
                                        </p:cTn>
                                        <p:tgtEl>
                                          <p:spTgt spid="72"/>
                                        </p:tgtEl>
                                        <p:attrNameLst>
                                          <p:attrName>style.visibility</p:attrName>
                                        </p:attrNameLst>
                                      </p:cBhvr>
                                      <p:to>
                                        <p:strVal val="visible"/>
                                      </p:to>
                                    </p:set>
                                  </p:childTnLst>
                                </p:cTn>
                              </p:par>
                              <p:par>
                                <p:cTn id="119" presetID="6" presetClass="emph" presetSubtype="0" accel="100000" autoRev="1" fill="hold" nodeType="withEffect">
                                  <p:stCondLst>
                                    <p:cond delay="2400"/>
                                  </p:stCondLst>
                                  <p:childTnLst>
                                    <p:animScale>
                                      <p:cBhvr>
                                        <p:cTn id="120" dur="800" fill="hold"/>
                                        <p:tgtEl>
                                          <p:spTgt spid="72"/>
                                        </p:tgtEl>
                                      </p:cBhvr>
                                      <p:by x="0" y="0"/>
                                    </p:animScale>
                                  </p:childTnLst>
                                </p:cTn>
                              </p:par>
                              <p:par>
                                <p:cTn id="121" presetID="10" presetClass="entr" presetSubtype="0" fill="hold" nodeType="withEffect">
                                  <p:stCondLst>
                                    <p:cond delay="3200"/>
                                  </p:stCondLst>
                                  <p:childTnLst>
                                    <p:set>
                                      <p:cBhvr>
                                        <p:cTn id="122" dur="1" fill="hold">
                                          <p:stCondLst>
                                            <p:cond delay="0"/>
                                          </p:stCondLst>
                                        </p:cTn>
                                        <p:tgtEl>
                                          <p:spTgt spid="127"/>
                                        </p:tgtEl>
                                        <p:attrNameLst>
                                          <p:attrName>style.visibility</p:attrName>
                                        </p:attrNameLst>
                                      </p:cBhvr>
                                      <p:to>
                                        <p:strVal val="visible"/>
                                      </p:to>
                                    </p:set>
                                    <p:animEffect transition="in" filter="fade">
                                      <p:cBhvr>
                                        <p:cTn id="123" dur="800"/>
                                        <p:tgtEl>
                                          <p:spTgt spid="127"/>
                                        </p:tgtEl>
                                      </p:cBhvr>
                                    </p:animEffect>
                                  </p:childTnLst>
                                </p:cTn>
                              </p:par>
                              <p:par>
                                <p:cTn id="124" presetID="10" presetClass="entr" presetSubtype="0" fill="hold" grpId="0" nodeType="withEffect">
                                  <p:stCondLst>
                                    <p:cond delay="3400"/>
                                  </p:stCondLst>
                                  <p:childTnLst>
                                    <p:set>
                                      <p:cBhvr>
                                        <p:cTn id="125" dur="1" fill="hold">
                                          <p:stCondLst>
                                            <p:cond delay="0"/>
                                          </p:stCondLst>
                                        </p:cTn>
                                        <p:tgtEl>
                                          <p:spTgt spid="272"/>
                                        </p:tgtEl>
                                        <p:attrNameLst>
                                          <p:attrName>style.visibility</p:attrName>
                                        </p:attrNameLst>
                                      </p:cBhvr>
                                      <p:to>
                                        <p:strVal val="visible"/>
                                      </p:to>
                                    </p:set>
                                    <p:animEffect transition="in" filter="fade">
                                      <p:cBhvr>
                                        <p:cTn id="126" dur="600"/>
                                        <p:tgtEl>
                                          <p:spTgt spid="272"/>
                                        </p:tgtEl>
                                      </p:cBhvr>
                                    </p:animEffect>
                                  </p:childTnLst>
                                </p:cTn>
                              </p:par>
                              <p:par>
                                <p:cTn id="127" presetID="35" presetClass="path" presetSubtype="0" decel="100000" fill="hold" grpId="1" nodeType="withEffect">
                                  <p:stCondLst>
                                    <p:cond delay="3200"/>
                                  </p:stCondLst>
                                  <p:childTnLst>
                                    <p:animMotion origin="layout" path="M 0.06025 0.00023 L 2.93592E-7 0.00023 " pathEditMode="relative" rAng="0" ptsTypes="AA">
                                      <p:cBhvr>
                                        <p:cTn id="128" dur="800" fill="hold"/>
                                        <p:tgtEl>
                                          <p:spTgt spid="272"/>
                                        </p:tgtEl>
                                        <p:attrNameLst>
                                          <p:attrName>ppt_x</p:attrName>
                                          <p:attrName>ppt_y</p:attrName>
                                        </p:attrNameLst>
                                      </p:cBhvr>
                                      <p:rCtr x="-3013" y="0"/>
                                    </p:animMotion>
                                  </p:childTnLst>
                                </p:cTn>
                              </p:par>
                              <p:par>
                                <p:cTn id="129" presetID="1" presetClass="entr" presetSubtype="0" fill="hold" grpId="0" nodeType="withEffect">
                                  <p:stCondLst>
                                    <p:cond delay="3800"/>
                                  </p:stCondLst>
                                  <p:childTnLst>
                                    <p:set>
                                      <p:cBhvr>
                                        <p:cTn id="130" dur="1" fill="hold">
                                          <p:stCondLst>
                                            <p:cond delay="799"/>
                                          </p:stCondLst>
                                        </p:cTn>
                                        <p:tgtEl>
                                          <p:spTgt spid="231"/>
                                        </p:tgtEl>
                                        <p:attrNameLst>
                                          <p:attrName>style.visibility</p:attrName>
                                        </p:attrNameLst>
                                      </p:cBhvr>
                                      <p:to>
                                        <p:strVal val="visible"/>
                                      </p:to>
                                    </p:set>
                                  </p:childTnLst>
                                </p:cTn>
                              </p:par>
                              <p:par>
                                <p:cTn id="131" presetID="6" presetClass="emph" presetSubtype="0" accel="100000" autoRev="1" fill="hold" grpId="1" nodeType="withEffect">
                                  <p:stCondLst>
                                    <p:cond delay="3800"/>
                                  </p:stCondLst>
                                  <p:childTnLst>
                                    <p:animScale>
                                      <p:cBhvr>
                                        <p:cTn id="132" dur="800" fill="hold"/>
                                        <p:tgtEl>
                                          <p:spTgt spid="231"/>
                                        </p:tgtEl>
                                      </p:cBhvr>
                                      <p:by x="0" y="0"/>
                                    </p:animScale>
                                  </p:childTnLst>
                                </p:cTn>
                              </p:par>
                              <p:par>
                                <p:cTn id="133" presetID="10" presetClass="entr" presetSubtype="0" fill="hold" nodeType="withEffect">
                                  <p:stCondLst>
                                    <p:cond delay="4600"/>
                                  </p:stCondLst>
                                  <p:childTnLst>
                                    <p:set>
                                      <p:cBhvr>
                                        <p:cTn id="134" dur="1" fill="hold">
                                          <p:stCondLst>
                                            <p:cond delay="0"/>
                                          </p:stCondLst>
                                        </p:cTn>
                                        <p:tgtEl>
                                          <p:spTgt spid="230"/>
                                        </p:tgtEl>
                                        <p:attrNameLst>
                                          <p:attrName>style.visibility</p:attrName>
                                        </p:attrNameLst>
                                      </p:cBhvr>
                                      <p:to>
                                        <p:strVal val="visible"/>
                                      </p:to>
                                    </p:set>
                                    <p:animEffect transition="in" filter="fade">
                                      <p:cBhvr>
                                        <p:cTn id="135" dur="800"/>
                                        <p:tgtEl>
                                          <p:spTgt spid="230"/>
                                        </p:tgtEl>
                                      </p:cBhvr>
                                    </p:animEffect>
                                  </p:childTnLst>
                                </p:cTn>
                              </p:par>
                              <p:par>
                                <p:cTn id="136" presetID="1" presetClass="entr" presetSubtype="0" fill="hold" grpId="0" nodeType="withEffect">
                                  <p:stCondLst>
                                    <p:cond delay="4200"/>
                                  </p:stCondLst>
                                  <p:childTnLst>
                                    <p:set>
                                      <p:cBhvr>
                                        <p:cTn id="137" dur="1" fill="hold">
                                          <p:stCondLst>
                                            <p:cond delay="799"/>
                                          </p:stCondLst>
                                        </p:cTn>
                                        <p:tgtEl>
                                          <p:spTgt spid="228"/>
                                        </p:tgtEl>
                                        <p:attrNameLst>
                                          <p:attrName>style.visibility</p:attrName>
                                        </p:attrNameLst>
                                      </p:cBhvr>
                                      <p:to>
                                        <p:strVal val="visible"/>
                                      </p:to>
                                    </p:set>
                                  </p:childTnLst>
                                </p:cTn>
                              </p:par>
                              <p:par>
                                <p:cTn id="138" presetID="6" presetClass="emph" presetSubtype="0" accel="100000" autoRev="1" fill="hold" grpId="1" nodeType="withEffect">
                                  <p:stCondLst>
                                    <p:cond delay="4200"/>
                                  </p:stCondLst>
                                  <p:childTnLst>
                                    <p:animScale>
                                      <p:cBhvr>
                                        <p:cTn id="139" dur="800" fill="hold"/>
                                        <p:tgtEl>
                                          <p:spTgt spid="228"/>
                                        </p:tgtEl>
                                      </p:cBhvr>
                                      <p:by x="0" y="0"/>
                                    </p:animScale>
                                  </p:childTnLst>
                                </p:cTn>
                              </p:par>
                              <p:par>
                                <p:cTn id="140" presetID="10" presetClass="entr" presetSubtype="0" fill="hold" nodeType="withEffect">
                                  <p:stCondLst>
                                    <p:cond delay="5000"/>
                                  </p:stCondLst>
                                  <p:childTnLst>
                                    <p:set>
                                      <p:cBhvr>
                                        <p:cTn id="141" dur="1" fill="hold">
                                          <p:stCondLst>
                                            <p:cond delay="0"/>
                                          </p:stCondLst>
                                        </p:cTn>
                                        <p:tgtEl>
                                          <p:spTgt spid="227"/>
                                        </p:tgtEl>
                                        <p:attrNameLst>
                                          <p:attrName>style.visibility</p:attrName>
                                        </p:attrNameLst>
                                      </p:cBhvr>
                                      <p:to>
                                        <p:strVal val="visible"/>
                                      </p:to>
                                    </p:set>
                                    <p:animEffect transition="in" filter="fade">
                                      <p:cBhvr>
                                        <p:cTn id="142" dur="800"/>
                                        <p:tgtEl>
                                          <p:spTgt spid="227"/>
                                        </p:tgtEl>
                                      </p:cBhvr>
                                    </p:animEffect>
                                  </p:childTnLst>
                                </p:cTn>
                              </p:par>
                              <p:par>
                                <p:cTn id="143" presetID="1" presetClass="entr" presetSubtype="0" fill="hold" nodeType="withEffect">
                                  <p:stCondLst>
                                    <p:cond delay="2800"/>
                                  </p:stCondLst>
                                  <p:childTnLst>
                                    <p:set>
                                      <p:cBhvr>
                                        <p:cTn id="144" dur="1" fill="hold">
                                          <p:stCondLst>
                                            <p:cond delay="799"/>
                                          </p:stCondLst>
                                        </p:cTn>
                                        <p:tgtEl>
                                          <p:spTgt spid="71"/>
                                        </p:tgtEl>
                                        <p:attrNameLst>
                                          <p:attrName>style.visibility</p:attrName>
                                        </p:attrNameLst>
                                      </p:cBhvr>
                                      <p:to>
                                        <p:strVal val="visible"/>
                                      </p:to>
                                    </p:set>
                                  </p:childTnLst>
                                </p:cTn>
                              </p:par>
                              <p:par>
                                <p:cTn id="145" presetID="6" presetClass="emph" presetSubtype="0" accel="100000" autoRev="1" fill="hold" nodeType="withEffect">
                                  <p:stCondLst>
                                    <p:cond delay="2800"/>
                                  </p:stCondLst>
                                  <p:childTnLst>
                                    <p:animScale>
                                      <p:cBhvr>
                                        <p:cTn id="146" dur="800" fill="hold"/>
                                        <p:tgtEl>
                                          <p:spTgt spid="71"/>
                                        </p:tgtEl>
                                      </p:cBhvr>
                                      <p:by x="0" y="0"/>
                                    </p:animScale>
                                  </p:childTnLst>
                                </p:cTn>
                              </p:par>
                              <p:par>
                                <p:cTn id="147" presetID="10" presetClass="entr" presetSubtype="0" fill="hold" nodeType="withEffect">
                                  <p:stCondLst>
                                    <p:cond delay="3600"/>
                                  </p:stCondLst>
                                  <p:childTnLst>
                                    <p:set>
                                      <p:cBhvr>
                                        <p:cTn id="148" dur="1" fill="hold">
                                          <p:stCondLst>
                                            <p:cond delay="0"/>
                                          </p:stCondLst>
                                        </p:cTn>
                                        <p:tgtEl>
                                          <p:spTgt spid="41"/>
                                        </p:tgtEl>
                                        <p:attrNameLst>
                                          <p:attrName>style.visibility</p:attrName>
                                        </p:attrNameLst>
                                      </p:cBhvr>
                                      <p:to>
                                        <p:strVal val="visible"/>
                                      </p:to>
                                    </p:set>
                                    <p:animEffect transition="in" filter="fade">
                                      <p:cBhvr>
                                        <p:cTn id="149" dur="800"/>
                                        <p:tgtEl>
                                          <p:spTgt spid="41"/>
                                        </p:tgtEl>
                                      </p:cBhvr>
                                    </p:animEffect>
                                  </p:childTnLst>
                                </p:cTn>
                              </p:par>
                              <p:par>
                                <p:cTn id="150" presetID="1" presetClass="entr" presetSubtype="0" fill="hold" nodeType="withEffect">
                                  <p:stCondLst>
                                    <p:cond delay="3200"/>
                                  </p:stCondLst>
                                  <p:childTnLst>
                                    <p:set>
                                      <p:cBhvr>
                                        <p:cTn id="151" dur="1" fill="hold">
                                          <p:stCondLst>
                                            <p:cond delay="799"/>
                                          </p:stCondLst>
                                        </p:cTn>
                                        <p:tgtEl>
                                          <p:spTgt spid="70"/>
                                        </p:tgtEl>
                                        <p:attrNameLst>
                                          <p:attrName>style.visibility</p:attrName>
                                        </p:attrNameLst>
                                      </p:cBhvr>
                                      <p:to>
                                        <p:strVal val="visible"/>
                                      </p:to>
                                    </p:set>
                                  </p:childTnLst>
                                </p:cTn>
                              </p:par>
                              <p:par>
                                <p:cTn id="152" presetID="6" presetClass="emph" presetSubtype="0" accel="100000" autoRev="1" fill="hold" nodeType="withEffect">
                                  <p:stCondLst>
                                    <p:cond delay="3200"/>
                                  </p:stCondLst>
                                  <p:childTnLst>
                                    <p:animScale>
                                      <p:cBhvr>
                                        <p:cTn id="153" dur="800" fill="hold"/>
                                        <p:tgtEl>
                                          <p:spTgt spid="70"/>
                                        </p:tgtEl>
                                      </p:cBhvr>
                                      <p:by x="0" y="0"/>
                                    </p:animScale>
                                  </p:childTnLst>
                                </p:cTn>
                              </p:par>
                              <p:par>
                                <p:cTn id="154" presetID="10" presetClass="entr" presetSubtype="0" fill="hold" grpId="0" nodeType="withEffect">
                                  <p:stCondLst>
                                    <p:cond delay="4200"/>
                                  </p:stCondLst>
                                  <p:childTnLst>
                                    <p:set>
                                      <p:cBhvr>
                                        <p:cTn id="155" dur="1" fill="hold">
                                          <p:stCondLst>
                                            <p:cond delay="0"/>
                                          </p:stCondLst>
                                        </p:cTn>
                                        <p:tgtEl>
                                          <p:spTgt spid="275"/>
                                        </p:tgtEl>
                                        <p:attrNameLst>
                                          <p:attrName>style.visibility</p:attrName>
                                        </p:attrNameLst>
                                      </p:cBhvr>
                                      <p:to>
                                        <p:strVal val="visible"/>
                                      </p:to>
                                    </p:set>
                                    <p:animEffect transition="in" filter="fade">
                                      <p:cBhvr>
                                        <p:cTn id="156" dur="600"/>
                                        <p:tgtEl>
                                          <p:spTgt spid="275"/>
                                        </p:tgtEl>
                                      </p:cBhvr>
                                    </p:animEffect>
                                  </p:childTnLst>
                                </p:cTn>
                              </p:par>
                              <p:par>
                                <p:cTn id="157" presetID="35" presetClass="path" presetSubtype="0" decel="100000" fill="hold" grpId="1" nodeType="withEffect">
                                  <p:stCondLst>
                                    <p:cond delay="4000"/>
                                  </p:stCondLst>
                                  <p:childTnLst>
                                    <p:animMotion origin="layout" path="M -0.05552 0.00022 L -4.55706E-6 0.00022 " pathEditMode="relative" rAng="0" ptsTypes="AA">
                                      <p:cBhvr>
                                        <p:cTn id="158" dur="800" fill="hold"/>
                                        <p:tgtEl>
                                          <p:spTgt spid="275"/>
                                        </p:tgtEl>
                                        <p:attrNameLst>
                                          <p:attrName>ppt_x</p:attrName>
                                          <p:attrName>ppt_y</p:attrName>
                                        </p:attrNameLst>
                                      </p:cBhvr>
                                      <p:rCtr x="2770" y="0"/>
                                    </p:animMotion>
                                  </p:childTnLst>
                                </p:cTn>
                              </p:par>
                              <p:par>
                                <p:cTn id="159" presetID="10" presetClass="entr" presetSubtype="0" fill="hold" nodeType="withEffect">
                                  <p:stCondLst>
                                    <p:cond delay="4000"/>
                                  </p:stCondLst>
                                  <p:childTnLst>
                                    <p:set>
                                      <p:cBhvr>
                                        <p:cTn id="160" dur="1" fill="hold">
                                          <p:stCondLst>
                                            <p:cond delay="0"/>
                                          </p:stCondLst>
                                        </p:cTn>
                                        <p:tgtEl>
                                          <p:spTgt spid="99"/>
                                        </p:tgtEl>
                                        <p:attrNameLst>
                                          <p:attrName>style.visibility</p:attrName>
                                        </p:attrNameLst>
                                      </p:cBhvr>
                                      <p:to>
                                        <p:strVal val="visible"/>
                                      </p:to>
                                    </p:set>
                                    <p:animEffect transition="in" filter="fade">
                                      <p:cBhvr>
                                        <p:cTn id="161" dur="800"/>
                                        <p:tgtEl>
                                          <p:spTgt spid="99"/>
                                        </p:tgtEl>
                                      </p:cBhvr>
                                    </p:animEffect>
                                  </p:childTnLst>
                                </p:cTn>
                              </p:par>
                              <p:par>
                                <p:cTn id="162" presetID="10" presetClass="entr" presetSubtype="0" fill="hold" nodeType="withEffect">
                                  <p:stCondLst>
                                    <p:cond delay="4000"/>
                                  </p:stCondLst>
                                  <p:childTnLst>
                                    <p:set>
                                      <p:cBhvr>
                                        <p:cTn id="163" dur="1" fill="hold">
                                          <p:stCondLst>
                                            <p:cond delay="0"/>
                                          </p:stCondLst>
                                        </p:cTn>
                                        <p:tgtEl>
                                          <p:spTgt spid="117"/>
                                        </p:tgtEl>
                                        <p:attrNameLst>
                                          <p:attrName>style.visibility</p:attrName>
                                        </p:attrNameLst>
                                      </p:cBhvr>
                                      <p:to>
                                        <p:strVal val="visible"/>
                                      </p:to>
                                    </p:set>
                                    <p:animEffect transition="in" filter="fade">
                                      <p:cBhvr>
                                        <p:cTn id="164" dur="800"/>
                                        <p:tgtEl>
                                          <p:spTgt spid="117"/>
                                        </p:tgtEl>
                                      </p:cBhvr>
                                    </p:animEffect>
                                  </p:childTnLst>
                                </p:cTn>
                              </p:par>
                              <p:par>
                                <p:cTn id="165" presetID="1" presetClass="entr" presetSubtype="0" fill="hold" nodeType="withEffect">
                                  <p:stCondLst>
                                    <p:cond delay="3800"/>
                                  </p:stCondLst>
                                  <p:childTnLst>
                                    <p:set>
                                      <p:cBhvr>
                                        <p:cTn id="166" dur="1" fill="hold">
                                          <p:stCondLst>
                                            <p:cond delay="799"/>
                                          </p:stCondLst>
                                        </p:cTn>
                                        <p:tgtEl>
                                          <p:spTgt spid="73"/>
                                        </p:tgtEl>
                                        <p:attrNameLst>
                                          <p:attrName>style.visibility</p:attrName>
                                        </p:attrNameLst>
                                      </p:cBhvr>
                                      <p:to>
                                        <p:strVal val="visible"/>
                                      </p:to>
                                    </p:set>
                                  </p:childTnLst>
                                </p:cTn>
                              </p:par>
                              <p:par>
                                <p:cTn id="167" presetID="6" presetClass="emph" presetSubtype="0" accel="100000" autoRev="1" fill="hold" nodeType="withEffect">
                                  <p:stCondLst>
                                    <p:cond delay="3800"/>
                                  </p:stCondLst>
                                  <p:childTnLst>
                                    <p:animScale>
                                      <p:cBhvr>
                                        <p:cTn id="168" dur="800" fill="hold"/>
                                        <p:tgtEl>
                                          <p:spTgt spid="73"/>
                                        </p:tgtEl>
                                      </p:cBhvr>
                                      <p:by x="0" y="0"/>
                                    </p:animScale>
                                  </p:childTnLst>
                                </p:cTn>
                              </p:par>
                              <p:par>
                                <p:cTn id="169" presetID="10" presetClass="entr" presetSubtype="0" fill="hold" nodeType="withEffect">
                                  <p:stCondLst>
                                    <p:cond delay="4600"/>
                                  </p:stCondLst>
                                  <p:childTnLst>
                                    <p:set>
                                      <p:cBhvr>
                                        <p:cTn id="170" dur="1" fill="hold">
                                          <p:stCondLst>
                                            <p:cond delay="0"/>
                                          </p:stCondLst>
                                        </p:cTn>
                                        <p:tgtEl>
                                          <p:spTgt spid="121"/>
                                        </p:tgtEl>
                                        <p:attrNameLst>
                                          <p:attrName>style.visibility</p:attrName>
                                        </p:attrNameLst>
                                      </p:cBhvr>
                                      <p:to>
                                        <p:strVal val="visible"/>
                                      </p:to>
                                    </p:set>
                                    <p:animEffect transition="in" filter="fade">
                                      <p:cBhvr>
                                        <p:cTn id="171" dur="800"/>
                                        <p:tgtEl>
                                          <p:spTgt spid="121"/>
                                        </p:tgtEl>
                                      </p:cBhvr>
                                    </p:animEffect>
                                  </p:childTnLst>
                                </p:cTn>
                              </p:par>
                              <p:par>
                                <p:cTn id="172" presetID="10" presetClass="entr" presetSubtype="0" fill="hold" nodeType="withEffect">
                                  <p:stCondLst>
                                    <p:cond delay="4600"/>
                                  </p:stCondLst>
                                  <p:childTnLst>
                                    <p:set>
                                      <p:cBhvr>
                                        <p:cTn id="173" dur="1" fill="hold">
                                          <p:stCondLst>
                                            <p:cond delay="0"/>
                                          </p:stCondLst>
                                        </p:cTn>
                                        <p:tgtEl>
                                          <p:spTgt spid="93"/>
                                        </p:tgtEl>
                                        <p:attrNameLst>
                                          <p:attrName>style.visibility</p:attrName>
                                        </p:attrNameLst>
                                      </p:cBhvr>
                                      <p:to>
                                        <p:strVal val="visible"/>
                                      </p:to>
                                    </p:set>
                                    <p:animEffect transition="in" filter="fade">
                                      <p:cBhvr>
                                        <p:cTn id="174" dur="800"/>
                                        <p:tgtEl>
                                          <p:spTgt spid="93"/>
                                        </p:tgtEl>
                                      </p:cBhvr>
                                    </p:animEffect>
                                  </p:childTnLst>
                                </p:cTn>
                              </p:par>
                              <p:par>
                                <p:cTn id="175" presetID="1" presetClass="entr" presetSubtype="0" fill="hold" nodeType="withEffect">
                                  <p:stCondLst>
                                    <p:cond delay="4200"/>
                                  </p:stCondLst>
                                  <p:childTnLst>
                                    <p:set>
                                      <p:cBhvr>
                                        <p:cTn id="176" dur="1" fill="hold">
                                          <p:stCondLst>
                                            <p:cond delay="799"/>
                                          </p:stCondLst>
                                        </p:cTn>
                                        <p:tgtEl>
                                          <p:spTgt spid="75"/>
                                        </p:tgtEl>
                                        <p:attrNameLst>
                                          <p:attrName>style.visibility</p:attrName>
                                        </p:attrNameLst>
                                      </p:cBhvr>
                                      <p:to>
                                        <p:strVal val="visible"/>
                                      </p:to>
                                    </p:set>
                                  </p:childTnLst>
                                </p:cTn>
                              </p:par>
                              <p:par>
                                <p:cTn id="177" presetID="6" presetClass="emph" presetSubtype="0" accel="100000" autoRev="1" fill="hold" nodeType="withEffect">
                                  <p:stCondLst>
                                    <p:cond delay="4200"/>
                                  </p:stCondLst>
                                  <p:childTnLst>
                                    <p:animScale>
                                      <p:cBhvr>
                                        <p:cTn id="178" dur="800" fill="hold"/>
                                        <p:tgtEl>
                                          <p:spTgt spid="75"/>
                                        </p:tgtEl>
                                      </p:cBhvr>
                                      <p:by x="0" y="0"/>
                                    </p:animScale>
                                  </p:childTnLst>
                                </p:cTn>
                              </p:par>
                              <p:par>
                                <p:cTn id="179" presetID="10" presetClass="entr" presetSubtype="0" fill="hold" nodeType="withEffect">
                                  <p:stCondLst>
                                    <p:cond delay="5000"/>
                                  </p:stCondLst>
                                  <p:childTnLst>
                                    <p:set>
                                      <p:cBhvr>
                                        <p:cTn id="180" dur="1" fill="hold">
                                          <p:stCondLst>
                                            <p:cond delay="0"/>
                                          </p:stCondLst>
                                        </p:cTn>
                                        <p:tgtEl>
                                          <p:spTgt spid="167"/>
                                        </p:tgtEl>
                                        <p:attrNameLst>
                                          <p:attrName>style.visibility</p:attrName>
                                        </p:attrNameLst>
                                      </p:cBhvr>
                                      <p:to>
                                        <p:strVal val="visible"/>
                                      </p:to>
                                    </p:set>
                                    <p:animEffect transition="in" filter="fade">
                                      <p:cBhvr>
                                        <p:cTn id="181" dur="800"/>
                                        <p:tgtEl>
                                          <p:spTgt spid="167"/>
                                        </p:tgtEl>
                                      </p:cBhvr>
                                    </p:animEffect>
                                  </p:childTnLst>
                                </p:cTn>
                              </p:par>
                              <p:par>
                                <p:cTn id="182" presetID="10" presetClass="entr" presetSubtype="0" fill="hold" grpId="0" nodeType="withEffect">
                                  <p:stCondLst>
                                    <p:cond delay="4800"/>
                                  </p:stCondLst>
                                  <p:childTnLst>
                                    <p:set>
                                      <p:cBhvr>
                                        <p:cTn id="183" dur="1" fill="hold">
                                          <p:stCondLst>
                                            <p:cond delay="0"/>
                                          </p:stCondLst>
                                        </p:cTn>
                                        <p:tgtEl>
                                          <p:spTgt spid="274"/>
                                        </p:tgtEl>
                                        <p:attrNameLst>
                                          <p:attrName>style.visibility</p:attrName>
                                        </p:attrNameLst>
                                      </p:cBhvr>
                                      <p:to>
                                        <p:strVal val="visible"/>
                                      </p:to>
                                    </p:set>
                                    <p:animEffect transition="in" filter="fade">
                                      <p:cBhvr>
                                        <p:cTn id="184" dur="600"/>
                                        <p:tgtEl>
                                          <p:spTgt spid="274"/>
                                        </p:tgtEl>
                                      </p:cBhvr>
                                    </p:animEffect>
                                  </p:childTnLst>
                                </p:cTn>
                              </p:par>
                              <p:par>
                                <p:cTn id="185" presetID="35" presetClass="path" presetSubtype="0" decel="100000" fill="hold" grpId="1" nodeType="withEffect">
                                  <p:stCondLst>
                                    <p:cond delay="4600"/>
                                  </p:stCondLst>
                                  <p:childTnLst>
                                    <p:animMotion origin="layout" path="M -0.05553 0.00023 L -1.70794E-6 0.00023 " pathEditMode="relative" rAng="0" ptsTypes="AA">
                                      <p:cBhvr>
                                        <p:cTn id="186" dur="800" fill="hold"/>
                                        <p:tgtEl>
                                          <p:spTgt spid="274"/>
                                        </p:tgtEl>
                                        <p:attrNameLst>
                                          <p:attrName>ppt_x</p:attrName>
                                          <p:attrName>ppt_y</p:attrName>
                                        </p:attrNameLst>
                                      </p:cBhvr>
                                      <p:rCtr x="2770" y="0"/>
                                    </p:animMotion>
                                  </p:childTnLst>
                                </p:cTn>
                              </p:par>
                              <p:par>
                                <p:cTn id="187" presetID="10" presetClass="entr" presetSubtype="0" fill="hold" grpId="0" nodeType="withEffect">
                                  <p:stCondLst>
                                    <p:cond delay="5200"/>
                                  </p:stCondLst>
                                  <p:childTnLst>
                                    <p:set>
                                      <p:cBhvr>
                                        <p:cTn id="188" dur="1" fill="hold">
                                          <p:stCondLst>
                                            <p:cond delay="0"/>
                                          </p:stCondLst>
                                        </p:cTn>
                                        <p:tgtEl>
                                          <p:spTgt spid="268"/>
                                        </p:tgtEl>
                                        <p:attrNameLst>
                                          <p:attrName>style.visibility</p:attrName>
                                        </p:attrNameLst>
                                      </p:cBhvr>
                                      <p:to>
                                        <p:strVal val="visible"/>
                                      </p:to>
                                    </p:set>
                                    <p:animEffect transition="in" filter="fade">
                                      <p:cBhvr>
                                        <p:cTn id="189" dur="600"/>
                                        <p:tgtEl>
                                          <p:spTgt spid="268"/>
                                        </p:tgtEl>
                                      </p:cBhvr>
                                    </p:animEffect>
                                  </p:childTnLst>
                                </p:cTn>
                              </p:par>
                              <p:par>
                                <p:cTn id="190" presetID="35" presetClass="path" presetSubtype="0" decel="100000" fill="hold" grpId="1" nodeType="withEffect">
                                  <p:stCondLst>
                                    <p:cond delay="5000"/>
                                  </p:stCondLst>
                                  <p:childTnLst>
                                    <p:animMotion origin="layout" path="M -0.05548 0.00024 L -2.22454E-6 0.00024 " pathEditMode="relative" rAng="0" ptsTypes="AA">
                                      <p:cBhvr>
                                        <p:cTn id="191" dur="800" fill="hold"/>
                                        <p:tgtEl>
                                          <p:spTgt spid="268"/>
                                        </p:tgtEl>
                                        <p:attrNameLst>
                                          <p:attrName>ppt_x</p:attrName>
                                          <p:attrName>ppt_y</p:attrName>
                                        </p:attrNameLst>
                                      </p:cBhvr>
                                      <p:rCtr x="2774" y="0"/>
                                    </p:animMotion>
                                  </p:childTnLst>
                                </p:cTn>
                              </p:par>
                              <p:par>
                                <p:cTn id="192" presetID="10" presetClass="entr" presetSubtype="0" fill="hold" grpId="0" nodeType="withEffect">
                                  <p:stCondLst>
                                    <p:cond delay="5600"/>
                                  </p:stCondLst>
                                  <p:childTnLst>
                                    <p:set>
                                      <p:cBhvr>
                                        <p:cTn id="193" dur="1" fill="hold">
                                          <p:stCondLst>
                                            <p:cond delay="0"/>
                                          </p:stCondLst>
                                        </p:cTn>
                                        <p:tgtEl>
                                          <p:spTgt spid="273"/>
                                        </p:tgtEl>
                                        <p:attrNameLst>
                                          <p:attrName>style.visibility</p:attrName>
                                        </p:attrNameLst>
                                      </p:cBhvr>
                                      <p:to>
                                        <p:strVal val="visible"/>
                                      </p:to>
                                    </p:set>
                                    <p:animEffect transition="in" filter="fade">
                                      <p:cBhvr>
                                        <p:cTn id="194" dur="600"/>
                                        <p:tgtEl>
                                          <p:spTgt spid="273"/>
                                        </p:tgtEl>
                                      </p:cBhvr>
                                    </p:animEffect>
                                  </p:childTnLst>
                                </p:cTn>
                              </p:par>
                              <p:par>
                                <p:cTn id="195" presetID="35" presetClass="path" presetSubtype="0" decel="100000" fill="hold" grpId="1" nodeType="withEffect">
                                  <p:stCondLst>
                                    <p:cond delay="5400"/>
                                  </p:stCondLst>
                                  <p:childTnLst>
                                    <p:animMotion origin="layout" path="M -0.05548 0.00024 L -2.22454E-6 0.00024 " pathEditMode="relative" rAng="0" ptsTypes="AA">
                                      <p:cBhvr>
                                        <p:cTn id="196" dur="800" fill="hold"/>
                                        <p:tgtEl>
                                          <p:spTgt spid="273"/>
                                        </p:tgtEl>
                                        <p:attrNameLst>
                                          <p:attrName>ppt_x</p:attrName>
                                          <p:attrName>ppt_y</p:attrName>
                                        </p:attrNameLst>
                                      </p:cBhvr>
                                      <p:rCtr x="2774" y="0"/>
                                    </p:animMotion>
                                  </p:childTnLst>
                                </p:cTn>
                              </p:par>
                              <p:par>
                                <p:cTn id="197" presetID="10" presetClass="entr" presetSubtype="0" fill="hold" nodeType="withEffect">
                                  <p:stCondLst>
                                    <p:cond delay="5400"/>
                                  </p:stCondLst>
                                  <p:childTnLst>
                                    <p:set>
                                      <p:cBhvr>
                                        <p:cTn id="198" dur="1" fill="hold">
                                          <p:stCondLst>
                                            <p:cond delay="0"/>
                                          </p:stCondLst>
                                        </p:cTn>
                                        <p:tgtEl>
                                          <p:spTgt spid="97"/>
                                        </p:tgtEl>
                                        <p:attrNameLst>
                                          <p:attrName>style.visibility</p:attrName>
                                        </p:attrNameLst>
                                      </p:cBhvr>
                                      <p:to>
                                        <p:strVal val="visible"/>
                                      </p:to>
                                    </p:set>
                                    <p:animEffect transition="in" filter="fade">
                                      <p:cBhvr>
                                        <p:cTn id="199" dur="800"/>
                                        <p:tgtEl>
                                          <p:spTgt spid="97"/>
                                        </p:tgtEl>
                                      </p:cBhvr>
                                    </p:animEffect>
                                  </p:childTnLst>
                                </p:cTn>
                              </p:par>
                              <p:par>
                                <p:cTn id="200" presetID="10" presetClass="entr" presetSubtype="0" fill="hold" nodeType="withEffect">
                                  <p:stCondLst>
                                    <p:cond delay="5400"/>
                                  </p:stCondLst>
                                  <p:childTnLst>
                                    <p:set>
                                      <p:cBhvr>
                                        <p:cTn id="201" dur="1" fill="hold">
                                          <p:stCondLst>
                                            <p:cond delay="0"/>
                                          </p:stCondLst>
                                        </p:cTn>
                                        <p:tgtEl>
                                          <p:spTgt spid="88"/>
                                        </p:tgtEl>
                                        <p:attrNameLst>
                                          <p:attrName>style.visibility</p:attrName>
                                        </p:attrNameLst>
                                      </p:cBhvr>
                                      <p:to>
                                        <p:strVal val="visible"/>
                                      </p:to>
                                    </p:set>
                                    <p:animEffect transition="in" filter="fade">
                                      <p:cBhvr>
                                        <p:cTn id="202" dur="800"/>
                                        <p:tgtEl>
                                          <p:spTgt spid="88"/>
                                        </p:tgtEl>
                                      </p:cBhvr>
                                    </p:animEffect>
                                  </p:childTnLst>
                                </p:cTn>
                              </p:par>
                              <p:par>
                                <p:cTn id="203" presetID="1" presetClass="entr" presetSubtype="0" fill="hold" nodeType="withEffect">
                                  <p:stCondLst>
                                    <p:cond delay="4600"/>
                                  </p:stCondLst>
                                  <p:childTnLst>
                                    <p:set>
                                      <p:cBhvr>
                                        <p:cTn id="204" dur="1" fill="hold">
                                          <p:stCondLst>
                                            <p:cond delay="799"/>
                                          </p:stCondLst>
                                        </p:cTn>
                                        <p:tgtEl>
                                          <p:spTgt spid="78"/>
                                        </p:tgtEl>
                                        <p:attrNameLst>
                                          <p:attrName>style.visibility</p:attrName>
                                        </p:attrNameLst>
                                      </p:cBhvr>
                                      <p:to>
                                        <p:strVal val="visible"/>
                                      </p:to>
                                    </p:set>
                                  </p:childTnLst>
                                </p:cTn>
                              </p:par>
                              <p:par>
                                <p:cTn id="205" presetID="6" presetClass="emph" presetSubtype="0" accel="100000" autoRev="1" fill="hold" nodeType="withEffect">
                                  <p:stCondLst>
                                    <p:cond delay="4600"/>
                                  </p:stCondLst>
                                  <p:childTnLst>
                                    <p:animScale>
                                      <p:cBhvr>
                                        <p:cTn id="206" dur="800" fill="hold"/>
                                        <p:tgtEl>
                                          <p:spTgt spid="78"/>
                                        </p:tgtEl>
                                      </p:cBhvr>
                                      <p:by x="0" y="0"/>
                                    </p:animScale>
                                  </p:childTnLst>
                                </p:cTn>
                              </p:par>
                              <p:par>
                                <p:cTn id="207" presetID="1" presetClass="entr" presetSubtype="0" fill="hold" nodeType="withEffect">
                                  <p:stCondLst>
                                    <p:cond delay="5000"/>
                                  </p:stCondLst>
                                  <p:childTnLst>
                                    <p:set>
                                      <p:cBhvr>
                                        <p:cTn id="208" dur="1" fill="hold">
                                          <p:stCondLst>
                                            <p:cond delay="799"/>
                                          </p:stCondLst>
                                        </p:cTn>
                                        <p:tgtEl>
                                          <p:spTgt spid="80"/>
                                        </p:tgtEl>
                                        <p:attrNameLst>
                                          <p:attrName>style.visibility</p:attrName>
                                        </p:attrNameLst>
                                      </p:cBhvr>
                                      <p:to>
                                        <p:strVal val="visible"/>
                                      </p:to>
                                    </p:set>
                                  </p:childTnLst>
                                </p:cTn>
                              </p:par>
                              <p:par>
                                <p:cTn id="209" presetID="6" presetClass="emph" presetSubtype="0" accel="100000" autoRev="1" fill="hold" nodeType="withEffect">
                                  <p:stCondLst>
                                    <p:cond delay="5000"/>
                                  </p:stCondLst>
                                  <p:childTnLst>
                                    <p:animScale>
                                      <p:cBhvr>
                                        <p:cTn id="210" dur="800" fill="hold"/>
                                        <p:tgtEl>
                                          <p:spTgt spid="80"/>
                                        </p:tgtEl>
                                      </p:cBhvr>
                                      <p:by x="0" y="0"/>
                                    </p:animScale>
                                  </p:childTnLst>
                                </p:cTn>
                              </p:par>
                              <p:par>
                                <p:cTn id="211" presetID="10" presetClass="entr" presetSubtype="0" fill="hold" nodeType="withEffect">
                                  <p:stCondLst>
                                    <p:cond delay="5800"/>
                                  </p:stCondLst>
                                  <p:childTnLst>
                                    <p:set>
                                      <p:cBhvr>
                                        <p:cTn id="212" dur="1" fill="hold">
                                          <p:stCondLst>
                                            <p:cond delay="0"/>
                                          </p:stCondLst>
                                        </p:cTn>
                                        <p:tgtEl>
                                          <p:spTgt spid="186"/>
                                        </p:tgtEl>
                                        <p:attrNameLst>
                                          <p:attrName>style.visibility</p:attrName>
                                        </p:attrNameLst>
                                      </p:cBhvr>
                                      <p:to>
                                        <p:strVal val="visible"/>
                                      </p:to>
                                    </p:set>
                                    <p:animEffect transition="in" filter="fade">
                                      <p:cBhvr>
                                        <p:cTn id="213" dur="800"/>
                                        <p:tgtEl>
                                          <p:spTgt spid="186"/>
                                        </p:tgtEl>
                                      </p:cBhvr>
                                    </p:animEffect>
                                  </p:childTnLst>
                                </p:cTn>
                              </p:par>
                              <p:par>
                                <p:cTn id="214" presetID="10" presetClass="entr" presetSubtype="0" fill="hold" nodeType="withEffect">
                                  <p:stCondLst>
                                    <p:cond delay="5800"/>
                                  </p:stCondLst>
                                  <p:childTnLst>
                                    <p:set>
                                      <p:cBhvr>
                                        <p:cTn id="215" dur="1" fill="hold">
                                          <p:stCondLst>
                                            <p:cond delay="0"/>
                                          </p:stCondLst>
                                        </p:cTn>
                                        <p:tgtEl>
                                          <p:spTgt spid="124"/>
                                        </p:tgtEl>
                                        <p:attrNameLst>
                                          <p:attrName>style.visibility</p:attrName>
                                        </p:attrNameLst>
                                      </p:cBhvr>
                                      <p:to>
                                        <p:strVal val="visible"/>
                                      </p:to>
                                    </p:set>
                                    <p:animEffect transition="in" filter="fade">
                                      <p:cBhvr>
                                        <p:cTn id="216" dur="800"/>
                                        <p:tgtEl>
                                          <p:spTgt spid="124"/>
                                        </p:tgtEl>
                                      </p:cBhvr>
                                    </p:animEffect>
                                  </p:childTnLst>
                                </p:cTn>
                              </p:par>
                              <p:par>
                                <p:cTn id="217" presetID="10" presetClass="entr" presetSubtype="0" fill="hold" nodeType="withEffect">
                                  <p:stCondLst>
                                    <p:cond delay="5800"/>
                                  </p:stCondLst>
                                  <p:childTnLst>
                                    <p:set>
                                      <p:cBhvr>
                                        <p:cTn id="218" dur="1" fill="hold">
                                          <p:stCondLst>
                                            <p:cond delay="0"/>
                                          </p:stCondLst>
                                        </p:cTn>
                                        <p:tgtEl>
                                          <p:spTgt spid="66"/>
                                        </p:tgtEl>
                                        <p:attrNameLst>
                                          <p:attrName>style.visibility</p:attrName>
                                        </p:attrNameLst>
                                      </p:cBhvr>
                                      <p:to>
                                        <p:strVal val="visible"/>
                                      </p:to>
                                    </p:set>
                                    <p:animEffect transition="in" filter="fade">
                                      <p:cBhvr>
                                        <p:cTn id="219" dur="800"/>
                                        <p:tgtEl>
                                          <p:spTgt spid="66"/>
                                        </p:tgtEl>
                                      </p:cBhvr>
                                    </p:animEffect>
                                  </p:childTnLst>
                                </p:cTn>
                              </p:par>
                              <p:par>
                                <p:cTn id="220" presetID="10" presetClass="entr" presetSubtype="0" fill="hold" grpId="0" nodeType="withEffect">
                                  <p:stCondLst>
                                    <p:cond delay="6000"/>
                                  </p:stCondLst>
                                  <p:childTnLst>
                                    <p:set>
                                      <p:cBhvr>
                                        <p:cTn id="221" dur="1" fill="hold">
                                          <p:stCondLst>
                                            <p:cond delay="0"/>
                                          </p:stCondLst>
                                        </p:cTn>
                                        <p:tgtEl>
                                          <p:spTgt spid="270"/>
                                        </p:tgtEl>
                                        <p:attrNameLst>
                                          <p:attrName>style.visibility</p:attrName>
                                        </p:attrNameLst>
                                      </p:cBhvr>
                                      <p:to>
                                        <p:strVal val="visible"/>
                                      </p:to>
                                    </p:set>
                                    <p:animEffect transition="in" filter="fade">
                                      <p:cBhvr>
                                        <p:cTn id="222" dur="600"/>
                                        <p:tgtEl>
                                          <p:spTgt spid="270"/>
                                        </p:tgtEl>
                                      </p:cBhvr>
                                    </p:animEffect>
                                  </p:childTnLst>
                                </p:cTn>
                              </p:par>
                              <p:par>
                                <p:cTn id="223" presetID="35" presetClass="path" presetSubtype="0" decel="100000" fill="hold" grpId="1" nodeType="withEffect">
                                  <p:stCondLst>
                                    <p:cond delay="5800"/>
                                  </p:stCondLst>
                                  <p:childTnLst>
                                    <p:animMotion origin="layout" path="M 0.0434 0.00023 L 4.48302E-6 0.00023 " pathEditMode="relative" rAng="0" ptsTypes="AA">
                                      <p:cBhvr>
                                        <p:cTn id="224" dur="800" fill="hold"/>
                                        <p:tgtEl>
                                          <p:spTgt spid="270"/>
                                        </p:tgtEl>
                                        <p:attrNameLst>
                                          <p:attrName>ppt_x</p:attrName>
                                          <p:attrName>ppt_y</p:attrName>
                                        </p:attrNameLst>
                                      </p:cBhvr>
                                      <p:rCtr x="-2170" y="0"/>
                                    </p:animMotion>
                                  </p:childTnLst>
                                </p:cTn>
                              </p:par>
                              <p:par>
                                <p:cTn id="225" presetID="1" presetClass="entr" presetSubtype="0" fill="hold" nodeType="withEffect">
                                  <p:stCondLst>
                                    <p:cond delay="5400"/>
                                  </p:stCondLst>
                                  <p:childTnLst>
                                    <p:set>
                                      <p:cBhvr>
                                        <p:cTn id="226" dur="1" fill="hold">
                                          <p:stCondLst>
                                            <p:cond delay="799"/>
                                          </p:stCondLst>
                                        </p:cTn>
                                        <p:tgtEl>
                                          <p:spTgt spid="81"/>
                                        </p:tgtEl>
                                        <p:attrNameLst>
                                          <p:attrName>style.visibility</p:attrName>
                                        </p:attrNameLst>
                                      </p:cBhvr>
                                      <p:to>
                                        <p:strVal val="visible"/>
                                      </p:to>
                                    </p:set>
                                  </p:childTnLst>
                                </p:cTn>
                              </p:par>
                              <p:par>
                                <p:cTn id="227" presetID="6" presetClass="emph" presetSubtype="0" accel="100000" autoRev="1" fill="hold" nodeType="withEffect">
                                  <p:stCondLst>
                                    <p:cond delay="5400"/>
                                  </p:stCondLst>
                                  <p:childTnLst>
                                    <p:animScale>
                                      <p:cBhvr>
                                        <p:cTn id="228" dur="800" fill="hold"/>
                                        <p:tgtEl>
                                          <p:spTgt spid="81"/>
                                        </p:tgtEl>
                                      </p:cBhvr>
                                      <p:by x="0" y="0"/>
                                    </p:animScale>
                                  </p:childTnLst>
                                </p:cTn>
                              </p:par>
                              <p:par>
                                <p:cTn id="229" presetID="10" presetClass="entr" presetSubtype="0" fill="hold" grpId="0" nodeType="withEffect">
                                  <p:stCondLst>
                                    <p:cond delay="6400"/>
                                  </p:stCondLst>
                                  <p:childTnLst>
                                    <p:set>
                                      <p:cBhvr>
                                        <p:cTn id="230" dur="1" fill="hold">
                                          <p:stCondLst>
                                            <p:cond delay="0"/>
                                          </p:stCondLst>
                                        </p:cTn>
                                        <p:tgtEl>
                                          <p:spTgt spid="271"/>
                                        </p:tgtEl>
                                        <p:attrNameLst>
                                          <p:attrName>style.visibility</p:attrName>
                                        </p:attrNameLst>
                                      </p:cBhvr>
                                      <p:to>
                                        <p:strVal val="visible"/>
                                      </p:to>
                                    </p:set>
                                    <p:animEffect transition="in" filter="fade">
                                      <p:cBhvr>
                                        <p:cTn id="231" dur="600"/>
                                        <p:tgtEl>
                                          <p:spTgt spid="271"/>
                                        </p:tgtEl>
                                      </p:cBhvr>
                                    </p:animEffect>
                                  </p:childTnLst>
                                </p:cTn>
                              </p:par>
                              <p:par>
                                <p:cTn id="232" presetID="35" presetClass="path" presetSubtype="0" decel="100000" fill="hold" grpId="1" nodeType="withEffect">
                                  <p:stCondLst>
                                    <p:cond delay="6200"/>
                                  </p:stCondLst>
                                  <p:childTnLst>
                                    <p:animMotion origin="layout" path="M -0.05548 0.00024 L -2.22454E-6 0.00024 " pathEditMode="relative" rAng="0" ptsTypes="AA">
                                      <p:cBhvr>
                                        <p:cTn id="233" dur="800" fill="hold"/>
                                        <p:tgtEl>
                                          <p:spTgt spid="271"/>
                                        </p:tgtEl>
                                        <p:attrNameLst>
                                          <p:attrName>ppt_x</p:attrName>
                                          <p:attrName>ppt_y</p:attrName>
                                        </p:attrNameLst>
                                      </p:cBhvr>
                                      <p:rCtr x="2774" y="0"/>
                                    </p:animMotion>
                                  </p:childTnLst>
                                </p:cTn>
                              </p:par>
                              <p:par>
                                <p:cTn id="234" presetID="10" presetClass="entr" presetSubtype="0" fill="hold" nodeType="withEffect">
                                  <p:stCondLst>
                                    <p:cond delay="6200"/>
                                  </p:stCondLst>
                                  <p:childTnLst>
                                    <p:set>
                                      <p:cBhvr>
                                        <p:cTn id="235" dur="1" fill="hold">
                                          <p:stCondLst>
                                            <p:cond delay="0"/>
                                          </p:stCondLst>
                                        </p:cTn>
                                        <p:tgtEl>
                                          <p:spTgt spid="69"/>
                                        </p:tgtEl>
                                        <p:attrNameLst>
                                          <p:attrName>style.visibility</p:attrName>
                                        </p:attrNameLst>
                                      </p:cBhvr>
                                      <p:to>
                                        <p:strVal val="visible"/>
                                      </p:to>
                                    </p:set>
                                    <p:animEffect transition="in" filter="fade">
                                      <p:cBhvr>
                                        <p:cTn id="236" dur="800"/>
                                        <p:tgtEl>
                                          <p:spTgt spid="69"/>
                                        </p:tgtEl>
                                      </p:cBhvr>
                                    </p:animEffect>
                                  </p:childTnLst>
                                </p:cTn>
                              </p:par>
                              <p:par>
                                <p:cTn id="237" presetID="10" presetClass="entr" presetSubtype="0" fill="hold" nodeType="withEffect">
                                  <p:stCondLst>
                                    <p:cond delay="6200"/>
                                  </p:stCondLst>
                                  <p:childTnLst>
                                    <p:set>
                                      <p:cBhvr>
                                        <p:cTn id="238" dur="1" fill="hold">
                                          <p:stCondLst>
                                            <p:cond delay="0"/>
                                          </p:stCondLst>
                                        </p:cTn>
                                        <p:tgtEl>
                                          <p:spTgt spid="74"/>
                                        </p:tgtEl>
                                        <p:attrNameLst>
                                          <p:attrName>style.visibility</p:attrName>
                                        </p:attrNameLst>
                                      </p:cBhvr>
                                      <p:to>
                                        <p:strVal val="visible"/>
                                      </p:to>
                                    </p:set>
                                    <p:animEffect transition="in" filter="fade">
                                      <p:cBhvr>
                                        <p:cTn id="239" dur="800"/>
                                        <p:tgtEl>
                                          <p:spTgt spid="74"/>
                                        </p:tgtEl>
                                      </p:cBhvr>
                                    </p:animEffect>
                                  </p:childTnLst>
                                </p:cTn>
                              </p:par>
                              <p:par>
                                <p:cTn id="240" presetID="10" presetClass="entr" presetSubtype="0" fill="hold" nodeType="withEffect">
                                  <p:stCondLst>
                                    <p:cond delay="6200"/>
                                  </p:stCondLst>
                                  <p:childTnLst>
                                    <p:set>
                                      <p:cBhvr>
                                        <p:cTn id="241" dur="1" fill="hold">
                                          <p:stCondLst>
                                            <p:cond delay="0"/>
                                          </p:stCondLst>
                                        </p:cTn>
                                        <p:tgtEl>
                                          <p:spTgt spid="194"/>
                                        </p:tgtEl>
                                        <p:attrNameLst>
                                          <p:attrName>style.visibility</p:attrName>
                                        </p:attrNameLst>
                                      </p:cBhvr>
                                      <p:to>
                                        <p:strVal val="visible"/>
                                      </p:to>
                                    </p:set>
                                    <p:animEffect transition="in" filter="fade">
                                      <p:cBhvr>
                                        <p:cTn id="242" dur="800"/>
                                        <p:tgtEl>
                                          <p:spTgt spid="194"/>
                                        </p:tgtEl>
                                      </p:cBhvr>
                                    </p:animEffect>
                                  </p:childTnLst>
                                </p:cTn>
                              </p:par>
                              <p:par>
                                <p:cTn id="243" presetID="1" presetClass="entr" presetSubtype="0" fill="hold" grpId="0" nodeType="withEffect">
                                  <p:stCondLst>
                                    <p:cond delay="4800"/>
                                  </p:stCondLst>
                                  <p:childTnLst>
                                    <p:set>
                                      <p:cBhvr>
                                        <p:cTn id="244" dur="1" fill="hold">
                                          <p:stCondLst>
                                            <p:cond delay="799"/>
                                          </p:stCondLst>
                                        </p:cTn>
                                        <p:tgtEl>
                                          <p:spTgt spid="212"/>
                                        </p:tgtEl>
                                        <p:attrNameLst>
                                          <p:attrName>style.visibility</p:attrName>
                                        </p:attrNameLst>
                                      </p:cBhvr>
                                      <p:to>
                                        <p:strVal val="visible"/>
                                      </p:to>
                                    </p:set>
                                  </p:childTnLst>
                                </p:cTn>
                              </p:par>
                              <p:par>
                                <p:cTn id="245" presetID="6" presetClass="emph" presetSubtype="0" accel="100000" autoRev="1" fill="hold" grpId="1" nodeType="withEffect">
                                  <p:stCondLst>
                                    <p:cond delay="4800"/>
                                  </p:stCondLst>
                                  <p:childTnLst>
                                    <p:animScale>
                                      <p:cBhvr>
                                        <p:cTn id="246" dur="800" fill="hold"/>
                                        <p:tgtEl>
                                          <p:spTgt spid="212"/>
                                        </p:tgtEl>
                                      </p:cBhvr>
                                      <p:by x="0" y="0"/>
                                    </p:animScale>
                                  </p:childTnLst>
                                </p:cTn>
                              </p:par>
                              <p:par>
                                <p:cTn id="247" presetID="10" presetClass="entr" presetSubtype="0" fill="hold" nodeType="withEffect">
                                  <p:stCondLst>
                                    <p:cond delay="5600"/>
                                  </p:stCondLst>
                                  <p:childTnLst>
                                    <p:set>
                                      <p:cBhvr>
                                        <p:cTn id="248" dur="1" fill="hold">
                                          <p:stCondLst>
                                            <p:cond delay="0"/>
                                          </p:stCondLst>
                                        </p:cTn>
                                        <p:tgtEl>
                                          <p:spTgt spid="213"/>
                                        </p:tgtEl>
                                        <p:attrNameLst>
                                          <p:attrName>style.visibility</p:attrName>
                                        </p:attrNameLst>
                                      </p:cBhvr>
                                      <p:to>
                                        <p:strVal val="visible"/>
                                      </p:to>
                                    </p:set>
                                    <p:animEffect transition="in" filter="fade">
                                      <p:cBhvr>
                                        <p:cTn id="249" dur="800"/>
                                        <p:tgtEl>
                                          <p:spTgt spid="213"/>
                                        </p:tgtEl>
                                      </p:cBhvr>
                                    </p:animEffect>
                                  </p:childTnLst>
                                </p:cTn>
                              </p:par>
                              <p:par>
                                <p:cTn id="250" presetID="1" presetClass="entr" presetSubtype="0" fill="hold" grpId="0" nodeType="withEffect">
                                  <p:stCondLst>
                                    <p:cond delay="5600"/>
                                  </p:stCondLst>
                                  <p:childTnLst>
                                    <p:set>
                                      <p:cBhvr>
                                        <p:cTn id="251" dur="1" fill="hold">
                                          <p:stCondLst>
                                            <p:cond delay="799"/>
                                          </p:stCondLst>
                                        </p:cTn>
                                        <p:tgtEl>
                                          <p:spTgt spid="147"/>
                                        </p:tgtEl>
                                        <p:attrNameLst>
                                          <p:attrName>style.visibility</p:attrName>
                                        </p:attrNameLst>
                                      </p:cBhvr>
                                      <p:to>
                                        <p:strVal val="visible"/>
                                      </p:to>
                                    </p:set>
                                  </p:childTnLst>
                                </p:cTn>
                              </p:par>
                              <p:par>
                                <p:cTn id="252" presetID="6" presetClass="emph" presetSubtype="0" accel="100000" autoRev="1" fill="hold" grpId="1" nodeType="withEffect">
                                  <p:stCondLst>
                                    <p:cond delay="5600"/>
                                  </p:stCondLst>
                                  <p:childTnLst>
                                    <p:animScale>
                                      <p:cBhvr>
                                        <p:cTn id="253" dur="800" fill="hold"/>
                                        <p:tgtEl>
                                          <p:spTgt spid="147"/>
                                        </p:tgtEl>
                                      </p:cBhvr>
                                      <p:by x="0" y="0"/>
                                    </p:animScale>
                                  </p:childTnLst>
                                </p:cTn>
                              </p:par>
                              <p:par>
                                <p:cTn id="254" presetID="10" presetClass="entr" presetSubtype="0" fill="hold" nodeType="withEffect">
                                  <p:stCondLst>
                                    <p:cond delay="6300"/>
                                  </p:stCondLst>
                                  <p:childTnLst>
                                    <p:set>
                                      <p:cBhvr>
                                        <p:cTn id="255" dur="1" fill="hold">
                                          <p:stCondLst>
                                            <p:cond delay="0"/>
                                          </p:stCondLst>
                                        </p:cTn>
                                        <p:tgtEl>
                                          <p:spTgt spid="148"/>
                                        </p:tgtEl>
                                        <p:attrNameLst>
                                          <p:attrName>style.visibility</p:attrName>
                                        </p:attrNameLst>
                                      </p:cBhvr>
                                      <p:to>
                                        <p:strVal val="visible"/>
                                      </p:to>
                                    </p:set>
                                    <p:animEffect transition="in" filter="fade">
                                      <p:cBhvr>
                                        <p:cTn id="256" dur="800"/>
                                        <p:tgtEl>
                                          <p:spTgt spid="148"/>
                                        </p:tgtEl>
                                      </p:cBhvr>
                                    </p:animEffect>
                                  </p:childTnLst>
                                </p:cTn>
                              </p:par>
                              <p:par>
                                <p:cTn id="257" presetID="10" presetClass="exit" presetSubtype="0" fill="hold" grpId="0" nodeType="withEffect">
                                  <p:stCondLst>
                                    <p:cond delay="0"/>
                                  </p:stCondLst>
                                  <p:childTnLst>
                                    <p:animEffect transition="out" filter="fade">
                                      <p:cBhvr>
                                        <p:cTn id="258" dur="500"/>
                                        <p:tgtEl>
                                          <p:spTgt spid="294"/>
                                        </p:tgtEl>
                                      </p:cBhvr>
                                    </p:animEffect>
                                    <p:set>
                                      <p:cBhvr>
                                        <p:cTn id="259" dur="1" fill="hold">
                                          <p:stCondLst>
                                            <p:cond delay="499"/>
                                          </p:stCondLst>
                                        </p:cTn>
                                        <p:tgtEl>
                                          <p:spTgt spid="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147" grpId="0" animBg="1"/>
      <p:bldP spid="147" grpId="1" animBg="1"/>
      <p:bldP spid="172" grpId="0" animBg="1"/>
      <p:bldP spid="172" grpId="1" animBg="1"/>
      <p:bldP spid="174" grpId="0" animBg="1"/>
      <p:bldP spid="174" grpId="1" animBg="1"/>
      <p:bldP spid="212" grpId="0" animBg="1"/>
      <p:bldP spid="212" grpId="1" animBg="1"/>
      <p:bldP spid="220" grpId="0" animBg="1"/>
      <p:bldP spid="220" grpId="1" animBg="1"/>
      <p:bldP spid="228" grpId="0" animBg="1"/>
      <p:bldP spid="228" grpId="1" animBg="1"/>
      <p:bldP spid="231" grpId="0" animBg="1"/>
      <p:bldP spid="231" grpId="1" animBg="1"/>
      <p:bldP spid="234" grpId="0" animBg="1"/>
      <p:bldP spid="234" grpId="1" animBg="1"/>
      <p:bldP spid="262" grpId="0"/>
      <p:bldP spid="262" grpId="1"/>
      <p:bldP spid="263" grpId="0"/>
      <p:bldP spid="263" grpId="1"/>
      <p:bldP spid="264" grpId="0"/>
      <p:bldP spid="264" grpId="1"/>
      <p:bldP spid="265" grpId="0"/>
      <p:bldP spid="265" grpId="1"/>
      <p:bldP spid="266" grpId="0"/>
      <p:bldP spid="266" grpId="1"/>
      <p:bldP spid="267" grpId="0"/>
      <p:bldP spid="267" grpId="1"/>
      <p:bldP spid="268" grpId="0"/>
      <p:bldP spid="268" grpId="1"/>
      <p:bldP spid="270" grpId="0"/>
      <p:bldP spid="270" grpId="1"/>
      <p:bldP spid="271" grpId="0"/>
      <p:bldP spid="271" grpId="1"/>
      <p:bldP spid="272" grpId="0"/>
      <p:bldP spid="272" grpId="1"/>
      <p:bldP spid="273" grpId="0"/>
      <p:bldP spid="273" grpId="1"/>
      <p:bldP spid="274" grpId="0"/>
      <p:bldP spid="274" grpId="1"/>
      <p:bldP spid="275" grpId="0"/>
      <p:bldP spid="275" grpId="1"/>
      <p:bldP spid="294" grpId="0"/>
      <p:bldP spid="7" grpId="0"/>
    </p:bld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10.xml><?xml version="1.0" encoding="utf-8"?>
<a:theme xmlns:a="http://schemas.openxmlformats.org/drawingml/2006/main" name="4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365_Take_Control_of_Security_Compliance_in_Office_365.pptx" id="{08DD2CFE-2CCB-4D33-B7EA-06895A0215AD}" vid="{F0BC48ED-C2A2-41C0-BBDF-914AD3830CBE}"/>
    </a:ext>
  </a:extLst>
</a:theme>
</file>

<file path=ppt/theme/theme11.xml><?xml version="1.0" encoding="utf-8"?>
<a:theme xmlns:a="http://schemas.openxmlformats.org/drawingml/2006/main" name="2_6-50001_WPC 2016 Keynote Template_Dark">
  <a:themeElements>
    <a:clrScheme name="Custom 1">
      <a:dk1>
        <a:srgbClr val="323232"/>
      </a:dk1>
      <a:lt1>
        <a:srgbClr val="FFFFFF"/>
      </a:lt1>
      <a:dk2>
        <a:srgbClr val="5C2D91"/>
      </a:dk2>
      <a:lt2>
        <a:srgbClr val="EAEAEA"/>
      </a:lt2>
      <a:accent1>
        <a:srgbClr val="5C2D91"/>
      </a:accent1>
      <a:accent2>
        <a:srgbClr val="002050"/>
      </a:accent2>
      <a:accent3>
        <a:srgbClr val="0078D7"/>
      </a:accent3>
      <a:accent4>
        <a:srgbClr val="32145A"/>
      </a:accent4>
      <a:accent5>
        <a:srgbClr val="B4009E"/>
      </a:accent5>
      <a:accent6>
        <a:srgbClr val="EAEAEA"/>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Keynote_16x9_Template_060616" id="{27254D53-3A71-4BF2-A605-E8EC0A68320C}" vid="{AEBD81FD-1EBB-4777-AE38-8292DB7572CC}"/>
    </a:ext>
  </a:extLst>
</a:theme>
</file>

<file path=ppt/theme/theme1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65000"/>
          </a:schemeClr>
        </a:solidFill>
        <a:ln>
          <a:noFill/>
        </a:ln>
      </a:spPr>
      <a:bodyPr wrap="square" lIns="36576" tIns="36576" rIns="36576" bIns="36576" rtlCol="0" anchor="ctr"/>
      <a:lstStyle>
        <a:defPPr algn="ctr">
          <a:defRPr sz="15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16.xml><?xml version="1.0" encoding="utf-8"?>
<a:theme xmlns:a="http://schemas.openxmlformats.org/drawingml/2006/main" name="5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365_Take_Control_of_Security_Compliance_in_Office_365.pptx" id="{08DD2CFE-2CCB-4D33-B7EA-06895A0215AD}" vid="{81AA5C83-AD90-4D6A-BA9D-1237E9D33762}"/>
    </a:ext>
  </a:extLst>
</a:theme>
</file>

<file path=ppt/theme/theme17.xml><?xml version="1.0" encoding="utf-8"?>
<a:theme xmlns:a="http://schemas.openxmlformats.org/drawingml/2006/main" name="2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3D8EA723-330F-4CE4-9E9B-7A3528C3E25F}"/>
    </a:ext>
  </a:extLst>
</a:theme>
</file>

<file path=ppt/theme/theme18.xml><?xml version="1.0" encoding="utf-8"?>
<a:theme xmlns:a="http://schemas.openxmlformats.org/drawingml/2006/main" name="6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010D9A64-1D32-41D6-8220-BE29D3027D94}"/>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792B4888-C2F9-45FC-AD5D-E824DE8783D2}"/>
    </a:ext>
  </a:extLst>
</a:theme>
</file>

<file path=ppt/theme/theme4.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365_Take_Control_of_Security_Compliance_in_Office_365.pptx" id="{03DAE33F-B835-4C3B-A49D-B81ED8095BE0}" vid="{6F115BF6-CE6C-48C9-A8B4-583E61CEB3E8}"/>
    </a:ext>
  </a:extLst>
</a:theme>
</file>

<file path=ppt/theme/theme7.xml><?xml version="1.0" encoding="utf-8"?>
<a:theme xmlns:a="http://schemas.openxmlformats.org/drawingml/2006/main" name="1_Modern Workplace 2016">
  <a:themeElements>
    <a:clrScheme name="Digital Workplace">
      <a:dk1>
        <a:srgbClr val="2C292A"/>
      </a:dk1>
      <a:lt1>
        <a:srgbClr val="F1EFED"/>
      </a:lt1>
      <a:dk2>
        <a:srgbClr val="2C292A"/>
      </a:dk2>
      <a:lt2>
        <a:srgbClr val="F1EFED"/>
      </a:lt2>
      <a:accent1>
        <a:srgbClr val="ED6722"/>
      </a:accent1>
      <a:accent2>
        <a:srgbClr val="FFC000"/>
      </a:accent2>
      <a:accent3>
        <a:srgbClr val="0078D7"/>
      </a:accent3>
      <a:accent4>
        <a:srgbClr val="2C292A"/>
      </a:accent4>
      <a:accent5>
        <a:srgbClr val="5A5456"/>
      </a:accent5>
      <a:accent6>
        <a:srgbClr val="B2ADAE"/>
      </a:accent6>
      <a:hlink>
        <a:srgbClr val="ED6722"/>
      </a:hlink>
      <a:folHlink>
        <a:srgbClr val="ED672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fice 365 Collaboration_v2.2.pptx" id="{71205918-DF51-4106-9C6F-4CF746DCEBE8}" vid="{2ABF5AB1-E204-40FF-9700-2A8466B2137B}"/>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Raman Kalyan, Rudra Mitra</External_x0020_Speaker>
    <m6878b9dd7994da4ba144f95347d99c6 xmlns="01c77077-aee4-4b5f-bd4e-9cd40a6fff29">
      <Terms xmlns="http://schemas.microsoft.com/office/infopath/2007/PartnerControls"/>
    </m6878b9dd7994da4ba144f95347d99c6>
    <Presentation_x0020_Date xmlns="01c77077-aee4-4b5f-bd4e-9cd40a6fff29">2016-09-26T04:00:00+00:00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BRK1009</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8ff673fc-3231-4e3a-893b-6d7f7cd32766"/>
    <ds:schemaRef ds:uri="http://schemas.microsoft.com/office/2006/metadata/properties"/>
    <ds:schemaRef ds:uri="http://schemas.microsoft.com/office/2006/documentManagement/types"/>
    <ds:schemaRef ds:uri="http://purl.org/dc/elements/1.1/"/>
    <ds:schemaRef ds:uri="01c77077-aee4-4b5f-bd4e-9cd40a6fff29"/>
    <ds:schemaRef ds:uri="http://schemas.microsoft.com/office/infopath/2007/PartnerControls"/>
    <ds:schemaRef ds:uri="http://schemas.microsoft.com/sharepoint/v3"/>
    <ds:schemaRef ds:uri="http://purl.org/dc/dcmitype/"/>
    <ds:schemaRef ds:uri="http://www.w3.org/XML/1998/namespace"/>
    <ds:schemaRef ds:uri="http://schemas.openxmlformats.org/package/2006/metadata/core-properties"/>
    <ds:schemaRef ds:uri="230e9df3-be65-4c73-a93b-d1236ebd677e"/>
    <ds:schemaRef ds:uri="http://purl.org/dc/term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16</TotalTime>
  <Words>2636</Words>
  <Application>Microsoft Office PowerPoint</Application>
  <PresentationFormat>Custom</PresentationFormat>
  <Paragraphs>582</Paragraphs>
  <Slides>31</Slides>
  <Notes>24</Notes>
  <HiddenSlides>0</HiddenSlides>
  <MMClips>1</MMClips>
  <ScaleCrop>false</ScaleCrop>
  <HeadingPairs>
    <vt:vector size="6" baseType="variant">
      <vt:variant>
        <vt:lpstr>Fonts Used</vt:lpstr>
      </vt:variant>
      <vt:variant>
        <vt:i4>16</vt:i4>
      </vt:variant>
      <vt:variant>
        <vt:lpstr>Theme</vt:lpstr>
      </vt:variant>
      <vt:variant>
        <vt:i4>18</vt:i4>
      </vt:variant>
      <vt:variant>
        <vt:lpstr>Slide Titles</vt:lpstr>
      </vt:variant>
      <vt:variant>
        <vt:i4>31</vt:i4>
      </vt:variant>
    </vt:vector>
  </HeadingPairs>
  <TitlesOfParts>
    <vt:vector size="65" baseType="lpstr">
      <vt:lpstr>ＭＳ Ｐゴシック</vt:lpstr>
      <vt:lpstr>Arial</vt:lpstr>
      <vt:lpstr>Bodoni Std Bold Italic</vt:lpstr>
      <vt:lpstr>Calibri</vt:lpstr>
      <vt:lpstr>Calibri Light</vt:lpstr>
      <vt:lpstr>Consolas</vt:lpstr>
      <vt:lpstr>office365icons</vt:lpstr>
      <vt:lpstr>Segoe</vt:lpstr>
      <vt:lpstr>Segoe MDL2 Assets</vt:lpstr>
      <vt:lpstr>Segoe UI</vt:lpstr>
      <vt:lpstr>Segoe UI Black</vt:lpstr>
      <vt:lpstr>Segoe UI Light</vt:lpstr>
      <vt:lpstr>Segoe UI Semibold</vt:lpstr>
      <vt:lpstr>Segoe UI Semilight</vt:lpstr>
      <vt:lpstr>Symbol</vt:lpstr>
      <vt:lpstr>Wingdings</vt:lpstr>
      <vt:lpstr>5-50002_Ignite_Breakout_Template</vt:lpstr>
      <vt:lpstr>6-30537_Envision 2016 Concurrent Template_Dark</vt:lpstr>
      <vt:lpstr>1_5-50002_Ignite_Breakout_Template</vt:lpstr>
      <vt:lpstr>3_5-50002_Ignite_Breakout_Template</vt:lpstr>
      <vt:lpstr>1_Office Theme</vt:lpstr>
      <vt:lpstr>1_6-30537_Envision 2016 Concurrent Template_Dark</vt:lpstr>
      <vt:lpstr>1_Modern Workplace 2016</vt:lpstr>
      <vt:lpstr>2_Office Theme</vt:lpstr>
      <vt:lpstr>LIGHT COLOR TEMPLATE</vt:lpstr>
      <vt:lpstr>4_5-50002_Ignite_Breakout_Template</vt:lpstr>
      <vt:lpstr>2_6-50001_WPC 2016 Keynote Template_Dark</vt:lpstr>
      <vt:lpstr>3_Office Theme</vt:lpstr>
      <vt:lpstr>4_Office Theme</vt:lpstr>
      <vt:lpstr>5_Office Theme</vt:lpstr>
      <vt:lpstr>2_5-50002_Ignite_Breakout_Template</vt:lpstr>
      <vt:lpstr>5_5-50002_Ignite_Breakout_Template</vt:lpstr>
      <vt:lpstr>2_6-30537_Envision 2016 Concurrent Template_Dark</vt:lpstr>
      <vt:lpstr>6_5-50002_Ignite_Breakout_Template</vt:lpstr>
      <vt:lpstr>Office 365 security &amp; compliance Leveraging intelligence in a cloud first world  </vt:lpstr>
      <vt:lpstr>PowerPoint Presentation</vt:lpstr>
      <vt:lpstr>VIDOE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Deploy, ramp-up on new services and onboard new  users with Microsoft FastTrack:  http://fasttrack.microsoft.com/ </vt:lpstr>
      <vt:lpstr>Join the Microsoft Tech Community  to collaborate, share, and learn  from the experts:  http://techcommunity.microsoft.com </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 how Office 365 security and compliance leverages intelligence in a cloud first world</dc:title>
  <dc:subject>&lt;Speech title here&gt;</dc:subject>
  <dc:creator>MS Events 0086</dc:creator>
  <cp:keywords>Microsoft 2016</cp:keywords>
  <dc:description>Template: Mitchell Derrey, Silverfox Productions_x000d_
Formatting: _x000d_
Audience Type:</dc:description>
  <cp:lastModifiedBy>MS Events 0093</cp:lastModifiedBy>
  <cp:revision>3</cp:revision>
  <dcterms:created xsi:type="dcterms:W3CDTF">2016-09-26T15:14:13Z</dcterms:created>
  <dcterms:modified xsi:type="dcterms:W3CDTF">2016-09-26T19:24:25Z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