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png" ContentType="image/png"/>
  <Default Extension="wmf" ContentType="image/x-wm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29" r:id="rId4"/>
    <p:sldMasterId id="2147484341" r:id="rId5"/>
    <p:sldMasterId id="2147484379" r:id="rId6"/>
  </p:sldMasterIdLst>
  <p:notesMasterIdLst>
    <p:notesMasterId r:id="rId67"/>
  </p:notesMasterIdLst>
  <p:handoutMasterIdLst>
    <p:handoutMasterId r:id="rId68"/>
  </p:handoutMasterIdLst>
  <p:sldIdLst>
    <p:sldId id="1398" r:id="rId7"/>
    <p:sldId id="1393" r:id="rId8"/>
    <p:sldId id="1435" r:id="rId9"/>
    <p:sldId id="1495" r:id="rId10"/>
    <p:sldId id="1487" r:id="rId11"/>
    <p:sldId id="1459" r:id="rId12"/>
    <p:sldId id="1457" r:id="rId13"/>
    <p:sldId id="1458" r:id="rId14"/>
    <p:sldId id="1482" r:id="rId15"/>
    <p:sldId id="1486" r:id="rId16"/>
    <p:sldId id="1496" r:id="rId17"/>
    <p:sldId id="1485" r:id="rId18"/>
    <p:sldId id="1483" r:id="rId19"/>
    <p:sldId id="1484" r:id="rId20"/>
    <p:sldId id="1494" r:id="rId21"/>
    <p:sldId id="1461" r:id="rId22"/>
    <p:sldId id="1452" r:id="rId23"/>
    <p:sldId id="1454" r:id="rId24"/>
    <p:sldId id="1460" r:id="rId25"/>
    <p:sldId id="1462" r:id="rId26"/>
    <p:sldId id="1463" r:id="rId27"/>
    <p:sldId id="1464" r:id="rId28"/>
    <p:sldId id="1465" r:id="rId29"/>
    <p:sldId id="1466" r:id="rId30"/>
    <p:sldId id="1467" r:id="rId31"/>
    <p:sldId id="1468" r:id="rId32"/>
    <p:sldId id="1469" r:id="rId33"/>
    <p:sldId id="1497" r:id="rId34"/>
    <p:sldId id="1470" r:id="rId35"/>
    <p:sldId id="1471" r:id="rId36"/>
    <p:sldId id="1472" r:id="rId37"/>
    <p:sldId id="1473" r:id="rId38"/>
    <p:sldId id="1491" r:id="rId39"/>
    <p:sldId id="1492" r:id="rId40"/>
    <p:sldId id="1476" r:id="rId41"/>
    <p:sldId id="1477" r:id="rId42"/>
    <p:sldId id="1479" r:id="rId43"/>
    <p:sldId id="1498" r:id="rId44"/>
    <p:sldId id="1480" r:id="rId45"/>
    <p:sldId id="1429" r:id="rId46"/>
    <p:sldId id="1318" r:id="rId47"/>
    <p:sldId id="1430" r:id="rId48"/>
    <p:sldId id="1431" r:id="rId49"/>
    <p:sldId id="1433" r:id="rId50"/>
    <p:sldId id="1432" r:id="rId51"/>
    <p:sldId id="1434" r:id="rId52"/>
    <p:sldId id="1440" r:id="rId53"/>
    <p:sldId id="1451" r:id="rId54"/>
    <p:sldId id="1439" r:id="rId55"/>
    <p:sldId id="1441" r:id="rId56"/>
    <p:sldId id="1442" r:id="rId57"/>
    <p:sldId id="1443" r:id="rId58"/>
    <p:sldId id="1444" r:id="rId59"/>
    <p:sldId id="1445" r:id="rId60"/>
    <p:sldId id="1446" r:id="rId61"/>
    <p:sldId id="1447" r:id="rId62"/>
    <p:sldId id="1448" r:id="rId63"/>
    <p:sldId id="1449" r:id="rId64"/>
    <p:sldId id="1450" r:id="rId65"/>
    <p:sldId id="1493" r:id="rId66"/>
  </p:sldIdLst>
  <p:sldSz cx="12436475" cy="6994525"/>
  <p:notesSz cx="6858000" cy="9144000"/>
  <p:defaultTextStyle>
    <a:defPPr>
      <a:defRPr lang="en-US"/>
    </a:defPPr>
    <a:lvl1pPr marL="0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6371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32742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99113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65484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3185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otnetConf Template" id="{A073DAE3-B461-442F-A3D3-6642BD875E45}">
          <p14:sldIdLst>
            <p14:sldId id="1398"/>
            <p14:sldId id="1393"/>
            <p14:sldId id="1435"/>
            <p14:sldId id="1495"/>
            <p14:sldId id="1487"/>
            <p14:sldId id="1459"/>
            <p14:sldId id="1457"/>
            <p14:sldId id="1458"/>
            <p14:sldId id="1482"/>
            <p14:sldId id="1486"/>
            <p14:sldId id="1496"/>
            <p14:sldId id="1485"/>
            <p14:sldId id="1483"/>
            <p14:sldId id="1484"/>
            <p14:sldId id="1494"/>
            <p14:sldId id="1461"/>
            <p14:sldId id="1452"/>
            <p14:sldId id="1454"/>
            <p14:sldId id="1460"/>
            <p14:sldId id="1462"/>
            <p14:sldId id="1463"/>
            <p14:sldId id="1464"/>
            <p14:sldId id="1465"/>
            <p14:sldId id="1466"/>
            <p14:sldId id="1467"/>
            <p14:sldId id="1468"/>
            <p14:sldId id="1469"/>
            <p14:sldId id="1497"/>
            <p14:sldId id="1470"/>
            <p14:sldId id="1471"/>
            <p14:sldId id="1472"/>
            <p14:sldId id="1473"/>
            <p14:sldId id="1491"/>
            <p14:sldId id="1492"/>
            <p14:sldId id="1476"/>
            <p14:sldId id="1477"/>
            <p14:sldId id="1479"/>
            <p14:sldId id="1498"/>
            <p14:sldId id="1480"/>
            <p14:sldId id="1429"/>
            <p14:sldId id="1318"/>
            <p14:sldId id="1430"/>
            <p14:sldId id="1431"/>
            <p14:sldId id="1433"/>
            <p14:sldId id="1432"/>
            <p14:sldId id="1434"/>
            <p14:sldId id="1440"/>
            <p14:sldId id="1451"/>
            <p14:sldId id="1439"/>
            <p14:sldId id="1441"/>
            <p14:sldId id="1442"/>
            <p14:sldId id="1443"/>
            <p14:sldId id="1444"/>
            <p14:sldId id="1445"/>
            <p14:sldId id="1446"/>
            <p14:sldId id="1447"/>
            <p14:sldId id="1448"/>
            <p14:sldId id="1449"/>
            <p14:sldId id="1450"/>
            <p14:sldId id="149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ku Uchikawa" initials="SU" lastIdx="11" clrIdx="0"/>
  <p:cmAuthor id="1" name="Mary Feil-Jacobs" initials="MFJ" lastIdx="43" clrIdx="1"/>
  <p:cmAuthor id="2" name="Monica Lueder" initials="ML" lastIdx="22" clrIdx="2">
    <p:extLst/>
  </p:cmAuthor>
  <p:cmAuthor id="3" name="Mary Feil-Jacobs" initials="MF" lastIdx="22" clrIdx="3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8D7"/>
    <a:srgbClr val="1E1A20"/>
    <a:srgbClr val="FFFFFF"/>
    <a:srgbClr val="BAD80A"/>
    <a:srgbClr val="292929"/>
    <a:srgbClr val="A80000"/>
    <a:srgbClr val="5C2D91"/>
    <a:srgbClr val="107C10"/>
    <a:srgbClr val="000000"/>
    <a:srgbClr val="D83B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8" autoAdjust="0"/>
    <p:restoredTop sz="77273" autoAdjust="0"/>
  </p:normalViewPr>
  <p:slideViewPr>
    <p:cSldViewPr>
      <p:cViewPr>
        <p:scale>
          <a:sx n="140" d="100"/>
          <a:sy n="140" d="100"/>
        </p:scale>
        <p:origin x="144" y="68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-1120"/>
    </p:cViewPr>
  </p:sorterViewPr>
  <p:notesViewPr>
    <p:cSldViewPr showGuides="1">
      <p:cViewPr varScale="1">
        <p:scale>
          <a:sx n="81" d="100"/>
          <a:sy n="81" d="100"/>
        </p:scale>
        <p:origin x="3042" y="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63" Type="http://schemas.openxmlformats.org/officeDocument/2006/relationships/slide" Target="slides/slide57.xml"/><Relationship Id="rId64" Type="http://schemas.openxmlformats.org/officeDocument/2006/relationships/slide" Target="slides/slide58.xml"/><Relationship Id="rId65" Type="http://schemas.openxmlformats.org/officeDocument/2006/relationships/slide" Target="slides/slide59.xml"/><Relationship Id="rId66" Type="http://schemas.openxmlformats.org/officeDocument/2006/relationships/slide" Target="slides/slide60.xml"/><Relationship Id="rId67" Type="http://schemas.openxmlformats.org/officeDocument/2006/relationships/notesMaster" Target="notesMasters/notesMaster1.xml"/><Relationship Id="rId68" Type="http://schemas.openxmlformats.org/officeDocument/2006/relationships/handoutMaster" Target="handoutMasters/handoutMaster1.xml"/><Relationship Id="rId69" Type="http://schemas.openxmlformats.org/officeDocument/2006/relationships/commentAuthors" Target="commentAuthors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Relationship Id="rId59" Type="http://schemas.openxmlformats.org/officeDocument/2006/relationships/slide" Target="slides/slide5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73" Type="http://schemas.openxmlformats.org/officeDocument/2006/relationships/tableStyles" Target="tableStyles.xml"/><Relationship Id="rId60" Type="http://schemas.openxmlformats.org/officeDocument/2006/relationships/slide" Target="slides/slide54.xml"/><Relationship Id="rId61" Type="http://schemas.openxmlformats.org/officeDocument/2006/relationships/slide" Target="slides/slide55.xml"/><Relationship Id="rId62" Type="http://schemas.openxmlformats.org/officeDocument/2006/relationships/slide" Target="slides/slide56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 err="1"/>
              <a:t>dotnetConf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8D045D-9A66-44E7-900A-FC6D0BD4E54A}" type="datetime8">
              <a:rPr lang="en-US" smtClean="0">
                <a:latin typeface="Segoe UI" pitchFamily="34" charset="0"/>
              </a:rPr>
              <a:t>6/7/16 1:29 PM</a:t>
            </a:fld>
            <a:endParaRPr lang="en-US" dirty="0">
              <a:latin typeface="Segoe U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UI" pitchFamily="34" charset="0"/>
              </a:rPr>
              <a:t>‹#›</a:t>
            </a:fld>
            <a:endParaRPr lang="en-US" dirty="0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itchFamily="34" charset="0"/>
              </a:defRPr>
            </a:lvl1pPr>
          </a:lstStyle>
          <a:p>
            <a:r>
              <a:rPr lang="en-US" dirty="0" err="1"/>
              <a:t>dotnetConf</a:t>
            </a:r>
            <a:endParaRPr lang="en-US" dirty="0"/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/>
            </a:lvl1pPr>
          </a:lstStyle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38EEC551-8CDA-4EB6-89BB-2A86C9F091C8}" type="datetime8">
              <a:rPr lang="en-US" smtClean="0"/>
              <a:t>6/7/16 1:29 PM</a:t>
            </a:fld>
            <a:endParaRPr lang="en-US" dirty="0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32742" rtl="0" eaLnBrk="1" latinLnBrk="0" hangingPunct="1">
      <a:lnSpc>
        <a:spcPct val="90000"/>
      </a:lnSpc>
      <a:spcAft>
        <a:spcPts val="340"/>
      </a:spcAft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1pPr>
    <a:lvl2pPr marL="217262" indent="-107956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2pPr>
    <a:lvl3pPr marL="334664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3pPr>
    <a:lvl4pPr marL="492551" indent="-149789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4pPr>
    <a:lvl5pPr marL="627496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5pPr>
    <a:lvl6pPr marL="233185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err="1"/>
              <a:t>dotnetConf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6/7/16 1:29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5686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Android/iOS/Mac</a:t>
            </a:r>
          </a:p>
          <a:p>
            <a:endParaRPr lang="en-US" dirty="0" smtClean="0"/>
          </a:p>
          <a:p>
            <a:r>
              <a:rPr lang="en-US" dirty="0" smtClean="0"/>
              <a:t>All features now complete,</a:t>
            </a:r>
            <a:r>
              <a:rPr lang="en-US" baseline="0" dirty="0" smtClean="0"/>
              <a:t> now testing and making it scale to larger projects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Mention Cycle Detection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dotnetConf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6/8/16 10:08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968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 feature to help Android/iOS developers find</a:t>
            </a:r>
            <a:r>
              <a:rPr lang="en-US" baseline="0" dirty="0" smtClean="0"/>
              <a:t> strong cycles on their applications without having to manually instrument code.	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dotnetConf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6/8/16 10:14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9872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route touches</a:t>
            </a:r>
            <a:r>
              <a:rPr lang="en-US" baseline="0" dirty="0" smtClean="0"/>
              <a:t> from Windows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best simulator experience for iOS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dotnetConf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6/8/16 10:10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0942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Learning and Exploring</a:t>
            </a:r>
          </a:p>
          <a:p>
            <a:endParaRPr lang="en-US" dirty="0" smtClean="0"/>
          </a:p>
          <a:p>
            <a:r>
              <a:rPr lang="en-US" dirty="0" smtClean="0"/>
              <a:t>Creating Live Documentation</a:t>
            </a:r>
          </a:p>
          <a:p>
            <a:endParaRPr lang="en-US" dirty="0" smtClean="0"/>
          </a:p>
          <a:p>
            <a:r>
              <a:rPr lang="en-US" dirty="0" smtClean="0"/>
              <a:t>Coming to every supported platform where C# runs</a:t>
            </a:r>
          </a:p>
          <a:p>
            <a:endParaRPr lang="en-US" dirty="0" smtClean="0"/>
          </a:p>
          <a:p>
            <a:r>
              <a:rPr lang="en-US" dirty="0" smtClean="0"/>
              <a:t>Coming</a:t>
            </a:r>
            <a:r>
              <a:rPr lang="en-US" baseline="0" dirty="0" smtClean="0"/>
              <a:t> to UWP and HoloLens.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dotnetConf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6/8/16 10:11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847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Extends workbooks with web-inspection</a:t>
            </a:r>
            <a:r>
              <a:rPr lang="en-US" baseline="0" dirty="0" smtClean="0"/>
              <a:t> capabilities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Embeddable, so if you are </a:t>
            </a:r>
            <a:r>
              <a:rPr lang="en-US" baseline="0" dirty="0" err="1" smtClean="0"/>
              <a:t>embeedding</a:t>
            </a:r>
            <a:r>
              <a:rPr lang="en-US" baseline="0" dirty="0" smtClean="0"/>
              <a:t> .NET in your app in any form, you can also inspect your app live.   Rich Debugger in a library basically.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dotnetConf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6/8/16 10:12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0262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is me again.   I am trapped!   Can you turn on the lights?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dotnetConf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6/8/16 11:16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7061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dotnetConf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6/8/16 11:16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2301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Addin</a:t>
            </a:r>
            <a:r>
              <a:rPr lang="en-US" dirty="0" smtClean="0"/>
              <a:t> for now on ASP.NET Core debugging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dotnetConf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6/8/16 11:16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5706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dotnetConf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6/8/16 11:16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538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dotnetConf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6/8/16 11:16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775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Does</a:t>
            </a:r>
            <a:r>
              <a:rPr lang="en-US" baseline="0" dirty="0" smtClean="0"/>
              <a:t> anyone read these notes?</a:t>
            </a:r>
          </a:p>
          <a:p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Hello?   Is this thing on?   Anyone out there?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err="1"/>
              <a:t>dotnetConf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6/7/16 1:29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16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dotnetConf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6/8/16 11:16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422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84727" y="8977134"/>
            <a:ext cx="3048388" cy="474207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097B6B-FF96-F443-AED4-FFB28983C4F8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394238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84727" y="8977134"/>
            <a:ext cx="3048388" cy="474207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097B6B-FF96-F443-AED4-FFB28983C4F8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690582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84727" y="8977134"/>
            <a:ext cx="3048388" cy="474207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097B6B-FF96-F443-AED4-FFB28983C4F8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414893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84727" y="8977134"/>
            <a:ext cx="3048388" cy="474207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097B6B-FF96-F443-AED4-FFB28983C4F8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366157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84727" y="8977134"/>
            <a:ext cx="3048388" cy="474207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097B6B-FF96-F443-AED4-FFB28983C4F8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167291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 smtClean="0"/>
              <a:t>This slide is hidden, perhaps this is my way out to freedom?</a:t>
            </a:r>
          </a:p>
          <a:p>
            <a:endParaRPr lang="en-US" b="1" u="sng" dirty="0" smtClean="0"/>
          </a:p>
          <a:p>
            <a:r>
              <a:rPr lang="en-US" b="1" u="sng" dirty="0" smtClean="0"/>
              <a:t>Unhide this slide to unlock the secrets of the universe.</a:t>
            </a:r>
            <a:endParaRPr lang="en-US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84727" y="8977134"/>
            <a:ext cx="3048388" cy="474207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097B6B-FF96-F443-AED4-FFB28983C4F8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63050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smtClean="0"/>
              <a:t>Dear</a:t>
            </a:r>
            <a:r>
              <a:rPr lang="en-US" b="1" u="sng" baseline="0" smtClean="0"/>
              <a:t> reader – you are my only hope!</a:t>
            </a:r>
            <a:endParaRPr lang="en-US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84727" y="8977134"/>
            <a:ext cx="3048388" cy="474207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097B6B-FF96-F443-AED4-FFB28983C4F8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618725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84727" y="8977134"/>
            <a:ext cx="3048388" cy="474207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097B6B-FF96-F443-AED4-FFB28983C4F8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021352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84727" y="8977134"/>
            <a:ext cx="3048388" cy="474207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097B6B-FF96-F443-AED4-FFB28983C4F8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232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err="1"/>
              <a:t>dotnetConf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EC29EE-A8AD-4CE0-9C0B-116E0D4D7533}" type="datetime8">
              <a:rPr lang="en-US" smtClean="0"/>
              <a:t>6/7/16 1:29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621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84727" y="8977134"/>
            <a:ext cx="3048388" cy="474207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097B6B-FF96-F443-AED4-FFB28983C4F8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243299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84727" y="8977134"/>
            <a:ext cx="3048388" cy="474207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097B6B-FF96-F443-AED4-FFB28983C4F8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872279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84727" y="8977134"/>
            <a:ext cx="3048388" cy="474207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097B6B-FF96-F443-AED4-FFB28983C4F8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313980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dotnetConf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6/8/16 11:16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6427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dotnetConf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6/8/16 11:16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2583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84727" y="8977134"/>
            <a:ext cx="3048388" cy="474207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097B6B-FF96-F443-AED4-FFB28983C4F8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244124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Build your implementations on the IDE</a:t>
            </a:r>
          </a:p>
          <a:p>
            <a:pPr lvl="1"/>
            <a:r>
              <a:rPr lang="en-US" dirty="0" smtClean="0"/>
              <a:t>Easy, one solution per project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Assemble </a:t>
            </a:r>
            <a:r>
              <a:rPr lang="en-US" dirty="0" err="1" smtClean="0"/>
              <a:t>NuGet</a:t>
            </a:r>
            <a:r>
              <a:rPr lang="en-US" dirty="0" smtClean="0"/>
              <a:t> package by hand</a:t>
            </a:r>
          </a:p>
          <a:p>
            <a:pPr lvl="1"/>
            <a:r>
              <a:rPr lang="en-US" dirty="0" smtClean="0"/>
              <a:t>Carefully put files in the proper locations</a:t>
            </a:r>
          </a:p>
          <a:p>
            <a:pPr lvl="1"/>
            <a:r>
              <a:rPr lang="en-US" dirty="0" smtClean="0"/>
              <a:t>Try, Test, Repeat until it works</a:t>
            </a:r>
          </a:p>
          <a:p>
            <a:endParaRPr lang="en-US" dirty="0" smtClean="0"/>
          </a:p>
          <a:p>
            <a:r>
              <a:rPr lang="en-US" dirty="0" smtClean="0"/>
              <a:t>Create intersection API by hand</a:t>
            </a:r>
          </a:p>
          <a:p>
            <a:pPr lvl="1"/>
            <a:r>
              <a:rPr lang="en-US" dirty="0" smtClean="0"/>
              <a:t>Edit by hand</a:t>
            </a:r>
          </a:p>
          <a:p>
            <a:pPr lvl="1"/>
            <a:r>
              <a:rPr lang="en-US" dirty="0" smtClean="0"/>
              <a:t>Or butcher by hand</a:t>
            </a:r>
          </a:p>
          <a:p>
            <a:pPr lvl="1"/>
            <a:r>
              <a:rPr lang="en-US" dirty="0" smtClean="0"/>
              <a:t>Write error prone tool by hand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84727" y="8977134"/>
            <a:ext cx="3048388" cy="474207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097B6B-FF96-F443-AED4-FFB28983C4F8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915884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is easy, but tedious to do this work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dotnetConf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6/8/16 10:37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4716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4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It is easy, but tedious to do this work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dotnetConf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6/8/16 12:30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829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dotnetConf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6/8/16 11:16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219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err="1"/>
              <a:t>dotnetConf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EC29EE-A8AD-4CE0-9C0B-116E0D4D7533}" type="datetime8">
              <a:rPr lang="en-US" smtClean="0"/>
              <a:t>6/8/16 10:07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3209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dotnetConf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6/8/16 11:16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0578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err="1"/>
              <a:t>dotnetConf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EC29EE-A8AD-4CE0-9C0B-116E0D4D7533}" type="datetime8">
              <a:rPr lang="en-US" smtClean="0"/>
              <a:t>6/7/16 1:29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84468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err="1"/>
              <a:t>dotnetConf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EC29EE-A8AD-4CE0-9C0B-116E0D4D7533}" type="datetime8">
              <a:rPr lang="en-US" smtClean="0"/>
              <a:t>6/7/16 1:29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93017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err="1"/>
              <a:t>dotnetConf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EC29EE-A8AD-4CE0-9C0B-116E0D4D7533}" type="datetime8">
              <a:rPr lang="en-US" smtClean="0"/>
              <a:t>6/7/16 1:29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56350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err="1"/>
              <a:t>dotnetConf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EC29EE-A8AD-4CE0-9C0B-116E0D4D7533}" type="datetime8">
              <a:rPr lang="en-US" smtClean="0"/>
              <a:t>6/7/16 1:29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19050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err="1"/>
              <a:t>dotnetConf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EC29EE-A8AD-4CE0-9C0B-116E0D4D7533}" type="datetime8">
              <a:rPr lang="en-US" smtClean="0"/>
              <a:t>6/7/16 1:29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17462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Have your cake and eat it too.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err="1"/>
              <a:t>dotnetConf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EC29EE-A8AD-4CE0-9C0B-116E0D4D7533}" type="datetime8">
              <a:rPr lang="en-US" smtClean="0"/>
              <a:t>6/7/16 1:29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15577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dotnetConf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6/8/16 11:16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44922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dotnetConf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6/8/16 11:16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37120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dotnetConf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6/8/16 11:16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196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am trapped in this box, if you are reading</a:t>
            </a:r>
            <a:r>
              <a:rPr lang="en-US" baseline="0" dirty="0" smtClean="0"/>
              <a:t> this, I need your help.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err="1"/>
              <a:t>dotnetConf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EC29EE-A8AD-4CE0-9C0B-116E0D4D7533}" type="datetime8">
              <a:rPr lang="en-US" smtClean="0"/>
              <a:t>6/7/16 4:29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59482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dotnetConf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6/8/16 11:16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34117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dotnetConf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6/8/16 11:16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4504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dotnetConf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6/8/16 11:16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33588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dotnetConf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6/8/16 11:16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54806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dotnetConf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6/8/16 11:16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68105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dotnetConf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6/8/16 11:16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24463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dotnetConf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6/8/16 11:16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01175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dotnetConf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6/8/16 11:16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6638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dotnetConf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6/8/16 11:16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2065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dotnetConf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6/8/16 11:16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624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just released it today.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dotnetConf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6/8/16 11:16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93839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dotnetConf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6/8/16 11:16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314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Roslyn</a:t>
            </a:r>
          </a:p>
          <a:p>
            <a:r>
              <a:rPr lang="en-US" dirty="0" smtClean="0"/>
              <a:t>Light and Dark Themes</a:t>
            </a:r>
          </a:p>
          <a:p>
            <a:r>
              <a:rPr lang="en-US" dirty="0" err="1" smtClean="0"/>
              <a:t>tvOS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Details are at https://</a:t>
            </a:r>
            <a:r>
              <a:rPr lang="en-US" dirty="0" err="1" smtClean="0"/>
              <a:t>blog.xamarin.com</a:t>
            </a:r>
            <a:r>
              <a:rPr lang="en-US" dirty="0" smtClean="0"/>
              <a:t>/live-from-dotnetconf-cycle-7-xamarin-studio-6-and-more/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dotnetConf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6/8/16 12:27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34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dotnetConf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6/8/16 11:16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104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we have time, we can cover features like convolution matrix, give some details on speed.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dotnetConf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6/8/16 11:16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959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w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emf"/><Relationship Id="rId3" Type="http://schemas.openxmlformats.org/officeDocument/2006/relationships/image" Target="../media/image21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emf"/><Relationship Id="rId3" Type="http://schemas.openxmlformats.org/officeDocument/2006/relationships/image" Target="../media/image2.emf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emf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2.jpg"/><Relationship Id="rId3" Type="http://schemas.openxmlformats.org/officeDocument/2006/relationships/image" Target="../media/image23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1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alki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274638" y="2119164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ltGray">
          <a:xfrm>
            <a:off x="457200" y="6213376"/>
            <a:ext cx="1449939" cy="306604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 bwMode="white">
          <a:xfrm>
            <a:off x="236876" y="2119164"/>
            <a:ext cx="5083476" cy="1609436"/>
            <a:chOff x="305456" y="2253658"/>
            <a:chExt cx="5083476" cy="1609436"/>
          </a:xfrm>
        </p:grpSpPr>
        <p:sp>
          <p:nvSpPr>
            <p:cNvPr id="3" name="TextBox 2"/>
            <p:cNvSpPr txBox="1"/>
            <p:nvPr userDrawn="1"/>
          </p:nvSpPr>
          <p:spPr bwMode="white">
            <a:xfrm>
              <a:off x="305456" y="2253658"/>
              <a:ext cx="5054910" cy="1292662"/>
            </a:xfrm>
            <a:prstGeom prst="rect">
              <a:avLst/>
            </a:prstGeom>
            <a:noFill/>
          </p:spPr>
          <p:txBody>
            <a:bodyPr wrap="none" lIns="182880" tIns="146304" rIns="182880" bIns="146304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7200" dirty="0" err="1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dotnet</a:t>
              </a:r>
              <a:r>
                <a:rPr lang="en-US" sz="7200" dirty="0" err="1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Conf</a:t>
              </a:r>
              <a:endParaRPr lang="en-US" sz="7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  <p:sp>
          <p:nvSpPr>
            <p:cNvPr id="10" name="TextBox 9"/>
            <p:cNvSpPr txBox="1"/>
            <p:nvPr userDrawn="1"/>
          </p:nvSpPr>
          <p:spPr bwMode="white">
            <a:xfrm>
              <a:off x="328316" y="3152130"/>
              <a:ext cx="5060616" cy="710964"/>
            </a:xfrm>
            <a:prstGeom prst="rect">
              <a:avLst/>
            </a:prstGeom>
            <a:noFill/>
          </p:spPr>
          <p:txBody>
            <a:bodyPr wrap="none" lIns="182880" tIns="146304" rIns="182880" bIns="146304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30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  <a:latin typeface="+mj-lt"/>
                  <a:cs typeface="Segoe UI Semibold" panose="020B0702040204020203" pitchFamily="34" charset="0"/>
                </a:rPr>
                <a:t>Virtual event</a:t>
              </a:r>
              <a:r>
                <a:rPr lang="en-US" sz="3000" baseline="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  <a:latin typeface="+mj-lt"/>
                  <a:cs typeface="Segoe UI Semibold" panose="020B0702040204020203" pitchFamily="34" charset="0"/>
                </a:rPr>
                <a:t>   June 7–9, 2016</a:t>
              </a:r>
              <a:endParaRPr lang="en-US" sz="3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j-lt"/>
                <a:cs typeface="Segoe UI Semilight" panose="020B0402040204020203" pitchFamily="34" charset="0"/>
              </a:endParaRPr>
            </a:p>
          </p:txBody>
        </p:sp>
        <p:cxnSp>
          <p:nvCxnSpPr>
            <p:cNvPr id="5" name="Straight Connector 4"/>
            <p:cNvCxnSpPr/>
            <p:nvPr userDrawn="1"/>
          </p:nvCxnSpPr>
          <p:spPr bwMode="white">
            <a:xfrm>
              <a:off x="2682596" y="3314384"/>
              <a:ext cx="0" cy="36643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885871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9467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3355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82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8229599" cy="738664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897602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95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619">
                      <a:schemeClr val="tx1"/>
                    </a:gs>
                    <a:gs pos="26549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1784147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68934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9086985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Da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3538752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41426"/>
            <a:ext cx="5486399" cy="2012859"/>
          </a:xfrm>
        </p:spPr>
        <p:txBody>
          <a:bodyPr>
            <a:spAutoFit/>
          </a:bodyPr>
          <a:lstStyle>
            <a:lvl1pPr>
              <a:defRPr sz="66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9745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6753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1599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white">
          <a:xfrm>
            <a:off x="0" y="0"/>
            <a:ext cx="12436475" cy="6994525"/>
          </a:xfrm>
          <a:prstGeom prst="rect">
            <a:avLst/>
          </a:prstGeom>
          <a:solidFill>
            <a:srgbClr val="1E1A20">
              <a:alpha val="75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274702" y="1679645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274701" y="3509753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6213376"/>
            <a:ext cx="1449939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0104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Da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88300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962453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479425"/>
            <a:ext cx="1449939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69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9696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S_PowerPoint_16x9-0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34712" cy="6994525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6544" y="5600699"/>
            <a:ext cx="7315200" cy="1830388"/>
          </a:xfrm>
          <a:noFill/>
        </p:spPr>
        <p:txBody>
          <a:bodyPr lIns="146260" tIns="109696" rIns="146260" bIns="109696">
            <a:noAutofit/>
          </a:bodyPr>
          <a:lstStyle>
            <a:lvl1pPr marL="0" indent="0">
              <a:spcBef>
                <a:spcPts val="0"/>
              </a:spcBef>
              <a:buNone/>
              <a:defRPr sz="30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5" y="3763405"/>
            <a:ext cx="7315200" cy="1837298"/>
          </a:xfrm>
          <a:noFill/>
        </p:spPr>
        <p:txBody>
          <a:bodyPr lIns="146260" tIns="91413" rIns="146260" bIns="91413" anchor="t" anchorCtr="0"/>
          <a:lstStyle>
            <a:lvl1pPr>
              <a:defRPr sz="5000" spc="-101" baseline="0">
                <a:gradFill>
                  <a:gsLst>
                    <a:gs pos="3333">
                      <a:schemeClr val="tx1"/>
                    </a:gs>
                    <a:gs pos="39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10163208" y="6507952"/>
            <a:ext cx="1005841" cy="195077"/>
          </a:xfrm>
          <a:prstGeom prst="rect">
            <a:avLst/>
          </a:prstGeom>
          <a:noFill/>
        </p:spPr>
      </p:pic>
      <p:pic>
        <p:nvPicPr>
          <p:cNvPr id="8" name="Picture 7" descr="VS_Wht_rgb.wmf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80" y="2125662"/>
            <a:ext cx="2743551" cy="48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858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434711" cy="6994525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6544" y="5600699"/>
            <a:ext cx="7315200" cy="1830388"/>
          </a:xfrm>
          <a:noFill/>
        </p:spPr>
        <p:txBody>
          <a:bodyPr lIns="146260" tIns="109696" rIns="146260" bIns="109696">
            <a:noAutofit/>
          </a:bodyPr>
          <a:lstStyle>
            <a:lvl1pPr marL="0" indent="0">
              <a:spcBef>
                <a:spcPts val="0"/>
              </a:spcBef>
              <a:buNone/>
              <a:defRPr sz="30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5" y="3763405"/>
            <a:ext cx="7315200" cy="1837298"/>
          </a:xfrm>
          <a:noFill/>
        </p:spPr>
        <p:txBody>
          <a:bodyPr lIns="146260" tIns="91413" rIns="146260" bIns="91413" anchor="t" anchorCtr="0"/>
          <a:lstStyle>
            <a:lvl1pPr>
              <a:defRPr sz="5000" spc="-101" baseline="0">
                <a:gradFill>
                  <a:gsLst>
                    <a:gs pos="3333">
                      <a:schemeClr val="tx1"/>
                    </a:gs>
                    <a:gs pos="39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8" name="Picture 7" descr="VS_Wht_rgb.wm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80" y="2125662"/>
            <a:ext cx="2743551" cy="4841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10163208" y="6507952"/>
            <a:ext cx="1005841" cy="1950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83262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434711" cy="6994524"/>
          </a:xfrm>
          <a:prstGeom prst="rect">
            <a:avLst/>
          </a:prstGeom>
        </p:spPr>
      </p:pic>
      <p:pic>
        <p:nvPicPr>
          <p:cNvPr id="10" name="Picture 9" descr="MSFT_logo_rgb_C-Gray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6" t="23386" b="23386"/>
          <a:stretch/>
        </p:blipFill>
        <p:spPr>
          <a:xfrm>
            <a:off x="10126765" y="6434577"/>
            <a:ext cx="1254513" cy="352487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6544" y="5600699"/>
            <a:ext cx="7315200" cy="1393827"/>
          </a:xfrm>
          <a:noFill/>
        </p:spPr>
        <p:txBody>
          <a:bodyPr lIns="146260" tIns="109696" rIns="146260" bIns="109696">
            <a:noAutofit/>
          </a:bodyPr>
          <a:lstStyle>
            <a:lvl1pPr marL="0" indent="0">
              <a:spcBef>
                <a:spcPts val="0"/>
              </a:spcBef>
              <a:buNone/>
              <a:defRPr sz="3000" spc="0" baseline="0">
                <a:solidFill>
                  <a:schemeClr val="tx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5" y="3763405"/>
            <a:ext cx="7315200" cy="1837298"/>
          </a:xfrm>
          <a:noFill/>
        </p:spPr>
        <p:txBody>
          <a:bodyPr lIns="146260" tIns="91413" rIns="146260" bIns="91413" anchor="t" anchorCtr="0"/>
          <a:lstStyle>
            <a:lvl1pPr>
              <a:defRPr sz="5000" spc="-10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7459243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12434711" cy="6994524"/>
          </a:xfrm>
          <a:prstGeom prst="rect">
            <a:avLst/>
          </a:prstGeom>
        </p:spPr>
      </p:pic>
      <p:pic>
        <p:nvPicPr>
          <p:cNvPr id="7" name="Picture 6" descr="VS_Purp526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07" y="1924373"/>
            <a:ext cx="3217432" cy="901047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6544" y="5600699"/>
            <a:ext cx="7315200" cy="1393827"/>
          </a:xfrm>
          <a:noFill/>
        </p:spPr>
        <p:txBody>
          <a:bodyPr lIns="146260" tIns="109696" rIns="146260" bIns="109696">
            <a:noAutofit/>
          </a:bodyPr>
          <a:lstStyle>
            <a:lvl1pPr marL="0" indent="0">
              <a:spcBef>
                <a:spcPts val="0"/>
              </a:spcBef>
              <a:buNone/>
              <a:defRPr sz="3000" spc="0" baseline="0">
                <a:solidFill>
                  <a:schemeClr val="tx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5" y="3763405"/>
            <a:ext cx="7315200" cy="1837298"/>
          </a:xfrm>
          <a:noFill/>
        </p:spPr>
        <p:txBody>
          <a:bodyPr lIns="146260" tIns="91413" rIns="146260" bIns="91413" anchor="t" anchorCtr="0"/>
          <a:lstStyle>
            <a:lvl1pPr>
              <a:defRPr sz="5000" spc="-10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8" name="Picture 7" descr="MSFT_logo_rgb_C-Gray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6" t="23386" b="23386"/>
          <a:stretch/>
        </p:blipFill>
        <p:spPr>
          <a:xfrm>
            <a:off x="10126765" y="6434577"/>
            <a:ext cx="1254513" cy="35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41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434711" cy="69945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40" y="274322"/>
            <a:ext cx="7315200" cy="1831975"/>
          </a:xfrm>
          <a:noFill/>
        </p:spPr>
        <p:txBody>
          <a:bodyPr tIns="91413" bIns="91413" anchor="t" anchorCtr="0"/>
          <a:lstStyle>
            <a:lvl1pPr>
              <a:defRPr sz="8799" spc="-101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3763312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434711" cy="69945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40" y="274322"/>
            <a:ext cx="7315200" cy="1831975"/>
          </a:xfrm>
          <a:noFill/>
        </p:spPr>
        <p:txBody>
          <a:bodyPr tIns="91413" bIns="91413" anchor="t" anchorCtr="0"/>
          <a:lstStyle>
            <a:lvl1pPr>
              <a:defRPr sz="8799" spc="-101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1624818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056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434711" cy="69945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40" y="274322"/>
            <a:ext cx="7315200" cy="1831975"/>
          </a:xfrm>
          <a:noFill/>
        </p:spPr>
        <p:txBody>
          <a:bodyPr tIns="91413" bIns="91413" anchor="t" anchorCtr="0"/>
          <a:lstStyle>
            <a:lvl1pPr>
              <a:defRPr sz="8799" spc="-101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1447529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mo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427659" cy="69945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74320"/>
            <a:ext cx="4746400" cy="4488660"/>
          </a:xfrm>
          <a:noFill/>
        </p:spPr>
        <p:txBody>
          <a:bodyPr tIns="91413" bIns="91413" anchor="t" anchorCtr="0"/>
          <a:lstStyle>
            <a:lvl1pPr>
              <a:defRPr sz="8799" spc="-101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28527260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nouncing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436475" cy="69923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40" y="274322"/>
            <a:ext cx="7315200" cy="1831975"/>
          </a:xfrm>
          <a:noFill/>
        </p:spPr>
        <p:txBody>
          <a:bodyPr tIns="91413" bIns="91413" anchor="t" anchorCtr="0"/>
          <a:lstStyle>
            <a:lvl1pPr>
              <a:defRPr sz="8799" spc="-101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Announcing</a:t>
            </a:r>
          </a:p>
        </p:txBody>
      </p:sp>
    </p:spTree>
    <p:extLst>
      <p:ext uri="{BB962C8B-B14F-4D97-AF65-F5344CB8AC3E}">
        <p14:creationId xmlns:p14="http://schemas.microsoft.com/office/powerpoint/2010/main" val="8465668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ide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427659" cy="69945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40" y="274322"/>
            <a:ext cx="7315200" cy="1831975"/>
          </a:xfrm>
          <a:noFill/>
        </p:spPr>
        <p:txBody>
          <a:bodyPr tIns="91413" bIns="91413" anchor="t" anchorCtr="0"/>
          <a:lstStyle>
            <a:lvl1pPr>
              <a:defRPr sz="8799" spc="-101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12874262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9" y="1212852"/>
            <a:ext cx="11887200" cy="2091744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</a:defRPr>
            </a:lvl1pPr>
            <a:lvl2pPr marL="0" indent="0">
              <a:buFontTx/>
              <a:buNone/>
              <a:defRPr sz="2000"/>
            </a:lvl2pPr>
            <a:lvl3pPr marL="228494" indent="0">
              <a:buNone/>
              <a:defRPr/>
            </a:lvl3pPr>
            <a:lvl4pPr marL="456989" indent="0">
              <a:buNone/>
              <a:defRPr/>
            </a:lvl4pPr>
            <a:lvl5pPr marL="685483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1010149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9" y="1212852"/>
            <a:ext cx="11887200" cy="2091744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  <a:lvl2pPr marL="0" indent="0">
              <a:buFontTx/>
              <a:buNone/>
              <a:defRPr sz="2000"/>
            </a:lvl2pPr>
            <a:lvl3pPr marL="228494" indent="0">
              <a:buNone/>
              <a:defRPr/>
            </a:lvl3pPr>
            <a:lvl4pPr marL="456989" indent="0">
              <a:buNone/>
              <a:defRPr/>
            </a:lvl4pPr>
            <a:lvl5pPr marL="685483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8259536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53"/>
            <a:ext cx="11887200" cy="2159408"/>
          </a:xfrm>
        </p:spPr>
        <p:txBody>
          <a:bodyPr>
            <a:sp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16027321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53"/>
            <a:ext cx="11887200" cy="2159408"/>
          </a:xfrm>
        </p:spPr>
        <p:txBody>
          <a:bodyPr>
            <a:spAutoFit/>
          </a:bodyPr>
          <a:lstStyle>
            <a:lvl1pPr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9120026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4" y="1212850"/>
            <a:ext cx="5486399" cy="2535046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600">
                <a:solidFill>
                  <a:schemeClr val="accent2"/>
                </a:solidFill>
              </a:defRPr>
            </a:lvl1pPr>
            <a:lvl2pPr marL="0" indent="0">
              <a:buNone/>
              <a:defRPr sz="2000"/>
            </a:lvl2pPr>
            <a:lvl3pPr marL="231668" indent="0">
              <a:buNone/>
              <a:tabLst/>
              <a:defRPr sz="2000"/>
            </a:lvl3pPr>
            <a:lvl4pPr marL="460162" indent="0">
              <a:buNone/>
              <a:defRPr/>
            </a:lvl4pPr>
            <a:lvl5pPr marL="685483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3" y="1212850"/>
            <a:ext cx="5486399" cy="2535046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600">
                <a:solidFill>
                  <a:srgbClr val="68217A"/>
                </a:solidFill>
              </a:defRPr>
            </a:lvl1pPr>
            <a:lvl2pPr marL="0" indent="0">
              <a:buNone/>
              <a:defRPr sz="2000"/>
            </a:lvl2pPr>
            <a:lvl3pPr marL="231668" indent="0">
              <a:buNone/>
              <a:tabLst/>
              <a:defRPr sz="2000"/>
            </a:lvl3pPr>
            <a:lvl4pPr marL="460162" indent="0">
              <a:buNone/>
              <a:defRPr/>
            </a:lvl4pPr>
            <a:lvl5pPr marL="685483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1093572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4" y="1212850"/>
            <a:ext cx="5486399" cy="2535046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600">
                <a:solidFill>
                  <a:schemeClr val="tx2"/>
                </a:solidFill>
              </a:defRPr>
            </a:lvl1pPr>
            <a:lvl2pPr marL="0" indent="0">
              <a:buNone/>
              <a:defRPr sz="2000"/>
            </a:lvl2pPr>
            <a:lvl3pPr marL="231668" indent="0">
              <a:buNone/>
              <a:tabLst/>
              <a:defRPr sz="2000"/>
            </a:lvl3pPr>
            <a:lvl4pPr marL="460162" indent="0">
              <a:buNone/>
              <a:defRPr/>
            </a:lvl4pPr>
            <a:lvl5pPr marL="685483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3" y="1212850"/>
            <a:ext cx="5486399" cy="2535046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600">
                <a:solidFill>
                  <a:schemeClr val="tx2"/>
                </a:solidFill>
              </a:defRPr>
            </a:lvl1pPr>
            <a:lvl2pPr marL="0" indent="0">
              <a:buNone/>
              <a:defRPr sz="2000"/>
            </a:lvl2pPr>
            <a:lvl3pPr marL="231668" indent="0">
              <a:buNone/>
              <a:tabLst/>
              <a:defRPr sz="2000"/>
            </a:lvl3pPr>
            <a:lvl4pPr marL="460162" indent="0">
              <a:buNone/>
              <a:defRPr/>
            </a:lvl4pPr>
            <a:lvl5pPr marL="685483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131862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3373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4" y="1212853"/>
            <a:ext cx="5486399" cy="2602710"/>
          </a:xfrm>
        </p:spPr>
        <p:txBody>
          <a:bodyPr wrap="square">
            <a:spAutoFit/>
          </a:bodyPr>
          <a:lstStyle>
            <a:lvl1pPr marL="287205" indent="-287205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600">
                <a:solidFill>
                  <a:srgbClr val="68217A"/>
                </a:solidFill>
              </a:defRPr>
            </a:lvl1pPr>
            <a:lvl2pPr marL="530921" indent="-233088">
              <a:defRPr sz="2400"/>
            </a:lvl2pPr>
            <a:lvl3pPr marL="699263" indent="-168342">
              <a:tabLst/>
              <a:defRPr sz="2000"/>
            </a:lvl3pPr>
            <a:lvl4pPr marL="880552" indent="-181291">
              <a:defRPr/>
            </a:lvl4pPr>
            <a:lvl5pPr marL="1048892" indent="-168342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3" y="1212853"/>
            <a:ext cx="5486399" cy="2602710"/>
          </a:xfrm>
        </p:spPr>
        <p:txBody>
          <a:bodyPr wrap="square">
            <a:spAutoFit/>
          </a:bodyPr>
          <a:lstStyle>
            <a:lvl1pPr marL="287205" indent="-287205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600">
                <a:solidFill>
                  <a:srgbClr val="68217A"/>
                </a:solidFill>
              </a:defRPr>
            </a:lvl1pPr>
            <a:lvl2pPr marL="530921" indent="-233088">
              <a:defRPr sz="2400"/>
            </a:lvl2pPr>
            <a:lvl3pPr marL="699263" indent="-168342">
              <a:tabLst/>
              <a:defRPr sz="2000"/>
            </a:lvl3pPr>
            <a:lvl4pPr marL="880552" indent="-181291">
              <a:defRPr/>
            </a:lvl4pPr>
            <a:lvl5pPr marL="1048892" indent="-168342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9371342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4" y="1212853"/>
            <a:ext cx="5486399" cy="2602710"/>
          </a:xfrm>
        </p:spPr>
        <p:txBody>
          <a:bodyPr wrap="square">
            <a:spAutoFit/>
          </a:bodyPr>
          <a:lstStyle>
            <a:lvl1pPr marL="287205" indent="-287205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0921" indent="-233088">
              <a:defRPr sz="2400"/>
            </a:lvl2pPr>
            <a:lvl3pPr marL="699263" indent="-168342">
              <a:tabLst/>
              <a:defRPr sz="2000"/>
            </a:lvl3pPr>
            <a:lvl4pPr marL="880552" indent="-181291">
              <a:defRPr/>
            </a:lvl4pPr>
            <a:lvl5pPr marL="1048892" indent="-168342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3" y="1212853"/>
            <a:ext cx="5486399" cy="2602710"/>
          </a:xfrm>
        </p:spPr>
        <p:txBody>
          <a:bodyPr wrap="square">
            <a:spAutoFit/>
          </a:bodyPr>
          <a:lstStyle>
            <a:lvl1pPr marL="287205" indent="-287205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0921" indent="-233088">
              <a:defRPr sz="2400"/>
            </a:lvl2pPr>
            <a:lvl3pPr marL="699263" indent="-168342">
              <a:tabLst/>
              <a:defRPr sz="2000"/>
            </a:lvl3pPr>
            <a:lvl4pPr marL="880552" indent="-181291">
              <a:defRPr/>
            </a:lvl4pPr>
            <a:lvl5pPr marL="1048892" indent="-168342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3328744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Ti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2" y="2124074"/>
            <a:ext cx="5943600" cy="3657600"/>
          </a:xfrm>
          <a:solidFill>
            <a:schemeClr val="accent1"/>
          </a:solidFill>
        </p:spPr>
        <p:txBody>
          <a:bodyPr wrap="square" tIns="146304" bIns="146304">
            <a:no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999">
                <a:solidFill>
                  <a:schemeClr val="bg1"/>
                </a:solidFill>
              </a:defRPr>
            </a:lvl1pPr>
            <a:lvl2pPr marL="0" indent="0">
              <a:spcBef>
                <a:spcPts val="1080"/>
              </a:spcBef>
              <a:buNone/>
              <a:defRPr sz="2000">
                <a:solidFill>
                  <a:schemeClr val="bg1"/>
                </a:solidFill>
              </a:defRPr>
            </a:lvl2pPr>
            <a:lvl3pPr marL="231668" indent="0">
              <a:buNone/>
              <a:tabLst/>
              <a:defRPr sz="2000">
                <a:solidFill>
                  <a:schemeClr val="bg1"/>
                </a:solidFill>
              </a:defRPr>
            </a:lvl3pPr>
            <a:lvl4pPr marL="460162" indent="0">
              <a:buNone/>
              <a:defRPr>
                <a:solidFill>
                  <a:schemeClr val="bg1"/>
                </a:solidFill>
              </a:defRPr>
            </a:lvl4pPr>
            <a:lvl5pPr marL="685483" indent="0">
              <a:buNone/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216792" y="2124074"/>
            <a:ext cx="5943600" cy="3657600"/>
          </a:xfrm>
          <a:solidFill>
            <a:schemeClr val="accent4"/>
          </a:solidFill>
        </p:spPr>
        <p:txBody>
          <a:bodyPr wrap="square" tIns="146304" bIns="146304">
            <a:no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999">
                <a:solidFill>
                  <a:srgbClr val="FFFFFF"/>
                </a:solidFill>
              </a:defRPr>
            </a:lvl1pPr>
            <a:lvl2pPr marL="0" indent="0">
              <a:spcBef>
                <a:spcPts val="1080"/>
              </a:spcBef>
              <a:buNone/>
              <a:defRPr sz="2000">
                <a:solidFill>
                  <a:srgbClr val="FFFFFF"/>
                </a:solidFill>
              </a:defRPr>
            </a:lvl2pPr>
            <a:lvl3pPr marL="231668" indent="0">
              <a:buNone/>
              <a:tabLst/>
              <a:defRPr sz="2000">
                <a:solidFill>
                  <a:srgbClr val="FFFFFF"/>
                </a:solidFill>
              </a:defRPr>
            </a:lvl3pPr>
            <a:lvl4pPr marL="460162" indent="0">
              <a:buNone/>
              <a:defRPr>
                <a:solidFill>
                  <a:srgbClr val="FFFFFF"/>
                </a:solidFill>
              </a:defRPr>
            </a:lvl4pPr>
            <a:lvl5pPr marL="685483" indent="0">
              <a:buNone/>
              <a:tabLst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6593026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Content Ti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2124074"/>
            <a:ext cx="3913632" cy="3657600"/>
          </a:xfrm>
          <a:solidFill>
            <a:schemeClr val="accent2"/>
          </a:solidFill>
        </p:spPr>
        <p:txBody>
          <a:bodyPr wrap="square" tIns="146304" bIns="146304">
            <a:no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999">
                <a:solidFill>
                  <a:schemeClr val="bg1"/>
                </a:solidFill>
              </a:defRPr>
            </a:lvl1pPr>
            <a:lvl2pPr marL="0" indent="0">
              <a:spcBef>
                <a:spcPts val="1080"/>
              </a:spcBef>
              <a:buNone/>
              <a:defRPr sz="2000">
                <a:solidFill>
                  <a:schemeClr val="bg1"/>
                </a:solidFill>
              </a:defRPr>
            </a:lvl2pPr>
            <a:lvl3pPr marL="231668" indent="0">
              <a:buNone/>
              <a:tabLst/>
              <a:defRPr sz="2000">
                <a:solidFill>
                  <a:schemeClr val="bg1"/>
                </a:solidFill>
              </a:defRPr>
            </a:lvl3pPr>
            <a:lvl4pPr marL="460162" indent="0">
              <a:buNone/>
              <a:defRPr>
                <a:solidFill>
                  <a:schemeClr val="bg1"/>
                </a:solidFill>
              </a:defRPr>
            </a:lvl4pPr>
            <a:lvl5pPr marL="685483" indent="0">
              <a:buNone/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241641" y="2124074"/>
            <a:ext cx="3913632" cy="3657600"/>
          </a:xfrm>
          <a:solidFill>
            <a:schemeClr val="accent3"/>
          </a:solidFill>
          <a:ln>
            <a:noFill/>
          </a:ln>
        </p:spPr>
        <p:txBody>
          <a:bodyPr wrap="square" tIns="146304" bIns="146304">
            <a:no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999">
                <a:solidFill>
                  <a:schemeClr val="tx1"/>
                </a:solidFill>
              </a:defRPr>
            </a:lvl1pPr>
            <a:lvl2pPr marL="0" indent="0">
              <a:spcBef>
                <a:spcPts val="1080"/>
              </a:spcBef>
              <a:buNone/>
              <a:defRPr sz="2000">
                <a:solidFill>
                  <a:schemeClr val="tx1"/>
                </a:solidFill>
              </a:defRPr>
            </a:lvl2pPr>
            <a:lvl3pPr marL="231668" indent="0">
              <a:buNone/>
              <a:tabLst/>
              <a:defRPr sz="2000">
                <a:solidFill>
                  <a:schemeClr val="tx1"/>
                </a:solidFill>
              </a:defRPr>
            </a:lvl3pPr>
            <a:lvl4pPr marL="460162" indent="0">
              <a:buNone/>
              <a:defRPr>
                <a:solidFill>
                  <a:schemeClr val="tx1"/>
                </a:solidFill>
              </a:defRPr>
            </a:lvl4pPr>
            <a:lvl5pPr marL="685483" indent="0"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8205663" y="2124074"/>
            <a:ext cx="3959351" cy="3657600"/>
          </a:xfrm>
          <a:solidFill>
            <a:schemeClr val="accent1"/>
          </a:solidFill>
        </p:spPr>
        <p:txBody>
          <a:bodyPr wrap="square" tIns="146304" bIns="146304">
            <a:no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999">
                <a:solidFill>
                  <a:schemeClr val="bg1"/>
                </a:solidFill>
              </a:defRPr>
            </a:lvl1pPr>
            <a:lvl2pPr marL="0" indent="0">
              <a:spcBef>
                <a:spcPts val="1080"/>
              </a:spcBef>
              <a:buNone/>
              <a:defRPr sz="2000">
                <a:solidFill>
                  <a:schemeClr val="bg1"/>
                </a:solidFill>
              </a:defRPr>
            </a:lvl2pPr>
            <a:lvl3pPr marL="231668" indent="0">
              <a:buNone/>
              <a:tabLst/>
              <a:defRPr sz="2000">
                <a:solidFill>
                  <a:schemeClr val="bg1"/>
                </a:solidFill>
              </a:defRPr>
            </a:lvl3pPr>
            <a:lvl4pPr marL="460162" indent="0">
              <a:buNone/>
              <a:defRPr>
                <a:solidFill>
                  <a:schemeClr val="bg1"/>
                </a:solidFill>
              </a:defRPr>
            </a:lvl4pPr>
            <a:lvl5pPr marL="685483" indent="0">
              <a:buNone/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7918944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il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169891" y="2122133"/>
            <a:ext cx="7995122" cy="73848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2124074"/>
            <a:ext cx="3913632" cy="3657600"/>
          </a:xfrm>
          <a:solidFill>
            <a:schemeClr val="accent2"/>
          </a:solidFill>
        </p:spPr>
        <p:txBody>
          <a:bodyPr wrap="square" tIns="146304" bIns="146304">
            <a:no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999">
                <a:solidFill>
                  <a:schemeClr val="bg1"/>
                </a:solidFill>
              </a:defRPr>
            </a:lvl1pPr>
            <a:lvl2pPr marL="0" indent="0">
              <a:spcBef>
                <a:spcPts val="1080"/>
              </a:spcBef>
              <a:buNone/>
              <a:defRPr sz="2000">
                <a:solidFill>
                  <a:schemeClr val="bg1"/>
                </a:solidFill>
              </a:defRPr>
            </a:lvl2pPr>
            <a:lvl3pPr marL="231668" indent="0">
              <a:buNone/>
              <a:tabLst/>
              <a:defRPr sz="2000">
                <a:solidFill>
                  <a:schemeClr val="bg1"/>
                </a:solidFill>
              </a:defRPr>
            </a:lvl3pPr>
            <a:lvl4pPr marL="460162" indent="0">
              <a:buNone/>
              <a:defRPr>
                <a:solidFill>
                  <a:schemeClr val="bg1"/>
                </a:solidFill>
              </a:defRPr>
            </a:lvl4pPr>
            <a:lvl5pPr marL="685483" indent="0">
              <a:buNone/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020080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98561840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hasis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2" y="2124076"/>
            <a:ext cx="11887200" cy="135057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5400">
                <a:solidFill>
                  <a:schemeClr val="tx1"/>
                </a:solidFill>
              </a:defRPr>
            </a:lvl1pPr>
            <a:lvl2pPr marL="0" indent="0">
              <a:spcBef>
                <a:spcPts val="1080"/>
              </a:spcBef>
              <a:buNone/>
              <a:defRPr sz="2000">
                <a:solidFill>
                  <a:schemeClr val="tx1"/>
                </a:solidFill>
              </a:defRPr>
            </a:lvl2pPr>
            <a:lvl3pPr marL="231668" indent="0">
              <a:buNone/>
              <a:tabLst/>
              <a:defRPr sz="2000">
                <a:solidFill>
                  <a:schemeClr val="tx1"/>
                </a:solidFill>
              </a:defRPr>
            </a:lvl3pPr>
            <a:lvl4pPr marL="460162" indent="0">
              <a:buNone/>
              <a:defRPr>
                <a:solidFill>
                  <a:schemeClr val="tx1"/>
                </a:solidFill>
              </a:defRPr>
            </a:lvl4pPr>
            <a:lvl5pPr marL="685483" indent="0"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232672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hasis Content One Ti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8205663" y="2124074"/>
            <a:ext cx="3959351" cy="3657600"/>
          </a:xfrm>
          <a:solidFill>
            <a:schemeClr val="accent3"/>
          </a:solidFill>
        </p:spPr>
        <p:txBody>
          <a:bodyPr wrap="square" tIns="146304" bIns="146304">
            <a:no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999">
                <a:solidFill>
                  <a:schemeClr val="bg1"/>
                </a:solidFill>
              </a:defRPr>
            </a:lvl1pPr>
            <a:lvl2pPr marL="0" indent="0">
              <a:spcBef>
                <a:spcPts val="1080"/>
              </a:spcBef>
              <a:buNone/>
              <a:defRPr sz="2000">
                <a:solidFill>
                  <a:schemeClr val="bg1"/>
                </a:solidFill>
              </a:defRPr>
            </a:lvl2pPr>
            <a:lvl3pPr marL="231668" indent="0">
              <a:buNone/>
              <a:tabLst/>
              <a:defRPr sz="2000">
                <a:solidFill>
                  <a:schemeClr val="bg1"/>
                </a:solidFill>
              </a:defRPr>
            </a:lvl3pPr>
            <a:lvl4pPr marL="460162" indent="0">
              <a:buNone/>
              <a:defRPr>
                <a:solidFill>
                  <a:schemeClr val="bg1"/>
                </a:solidFill>
              </a:defRPr>
            </a:lvl4pPr>
            <a:lvl5pPr marL="685483" indent="0">
              <a:buNone/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2" y="2124076"/>
            <a:ext cx="7315200" cy="31115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5400">
                <a:solidFill>
                  <a:schemeClr val="tx1"/>
                </a:solidFill>
              </a:defRPr>
            </a:lvl1pPr>
            <a:lvl2pPr marL="0" indent="0">
              <a:spcBef>
                <a:spcPts val="1080"/>
              </a:spcBef>
              <a:buNone/>
              <a:defRPr sz="2000">
                <a:solidFill>
                  <a:schemeClr val="tx1"/>
                </a:solidFill>
              </a:defRPr>
            </a:lvl2pPr>
            <a:lvl3pPr marL="231668" indent="0">
              <a:buNone/>
              <a:tabLst/>
              <a:defRPr sz="2000">
                <a:solidFill>
                  <a:schemeClr val="tx1"/>
                </a:solidFill>
              </a:defRPr>
            </a:lvl3pPr>
            <a:lvl4pPr marL="460162" indent="0">
              <a:buNone/>
              <a:defRPr>
                <a:solidFill>
                  <a:schemeClr val="tx1"/>
                </a:solidFill>
              </a:defRPr>
            </a:lvl4pPr>
            <a:lvl5pPr marL="685483" indent="0"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6185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Ti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4" y="1212850"/>
            <a:ext cx="5486399" cy="31115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5400">
                <a:solidFill>
                  <a:schemeClr val="accent2"/>
                </a:solidFill>
              </a:defRPr>
            </a:lvl1pPr>
            <a:lvl2pPr marL="0" indent="0">
              <a:spcBef>
                <a:spcPts val="1080"/>
              </a:spcBef>
              <a:buNone/>
              <a:defRPr sz="2000"/>
            </a:lvl2pPr>
            <a:lvl3pPr marL="231668" indent="0">
              <a:buNone/>
              <a:tabLst/>
              <a:defRPr sz="2000"/>
            </a:lvl3pPr>
            <a:lvl4pPr marL="460162" indent="0">
              <a:buNone/>
              <a:defRPr/>
            </a:lvl4pPr>
            <a:lvl5pPr marL="685483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2263" y="1200151"/>
            <a:ext cx="2697480" cy="2697480"/>
          </a:xfrm>
          <a:solidFill>
            <a:srgbClr val="55C5E9"/>
          </a:solidFill>
        </p:spPr>
        <p:txBody>
          <a:bodyPr wrap="square" tIns="146304" bIns="146304">
            <a:no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999">
                <a:solidFill>
                  <a:schemeClr val="tx1"/>
                </a:solidFill>
              </a:defRPr>
            </a:lvl1pPr>
            <a:lvl2pPr marL="0" indent="0">
              <a:spcBef>
                <a:spcPts val="1080"/>
              </a:spcBef>
              <a:buNone/>
              <a:defRPr sz="2000">
                <a:solidFill>
                  <a:schemeClr val="tx1"/>
                </a:solidFill>
              </a:defRPr>
            </a:lvl2pPr>
            <a:lvl3pPr marL="231668" indent="0">
              <a:buNone/>
              <a:tabLst/>
              <a:defRPr sz="2000">
                <a:solidFill>
                  <a:schemeClr val="bg1"/>
                </a:solidFill>
              </a:defRPr>
            </a:lvl3pPr>
            <a:lvl4pPr marL="460162" indent="0">
              <a:buNone/>
              <a:defRPr>
                <a:solidFill>
                  <a:schemeClr val="bg1"/>
                </a:solidFill>
              </a:defRPr>
            </a:lvl4pPr>
            <a:lvl5pPr marL="685483" indent="0">
              <a:buNone/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9423400" y="1200151"/>
            <a:ext cx="2743200" cy="2697480"/>
          </a:xfrm>
          <a:solidFill>
            <a:schemeClr val="accent2"/>
          </a:solidFill>
        </p:spPr>
        <p:txBody>
          <a:bodyPr wrap="square" tIns="146304" bIns="146304">
            <a:no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999">
                <a:solidFill>
                  <a:schemeClr val="bg1"/>
                </a:solidFill>
              </a:defRPr>
            </a:lvl1pPr>
            <a:lvl2pPr marL="0" indent="0">
              <a:spcBef>
                <a:spcPts val="1080"/>
              </a:spcBef>
              <a:buNone/>
              <a:defRPr sz="2000">
                <a:solidFill>
                  <a:schemeClr val="bg1"/>
                </a:solidFill>
              </a:defRPr>
            </a:lvl2pPr>
            <a:lvl3pPr marL="231668" indent="0">
              <a:buNone/>
              <a:tabLst/>
              <a:defRPr sz="2000">
                <a:solidFill>
                  <a:schemeClr val="bg1"/>
                </a:solidFill>
              </a:defRPr>
            </a:lvl3pPr>
            <a:lvl4pPr marL="460162" indent="0">
              <a:buNone/>
              <a:defRPr>
                <a:solidFill>
                  <a:schemeClr val="bg1"/>
                </a:solidFill>
              </a:defRPr>
            </a:lvl4pPr>
            <a:lvl5pPr marL="685483" indent="0">
              <a:buNone/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672263" y="3944938"/>
            <a:ext cx="2697480" cy="2743200"/>
          </a:xfrm>
          <a:solidFill>
            <a:schemeClr val="accent1"/>
          </a:solidFill>
        </p:spPr>
        <p:txBody>
          <a:bodyPr wrap="square" tIns="146304" bIns="146304">
            <a:no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999">
                <a:solidFill>
                  <a:schemeClr val="bg1"/>
                </a:solidFill>
              </a:defRPr>
            </a:lvl1pPr>
            <a:lvl2pPr marL="0" indent="0">
              <a:spcBef>
                <a:spcPts val="1080"/>
              </a:spcBef>
              <a:buNone/>
              <a:defRPr sz="2000">
                <a:solidFill>
                  <a:schemeClr val="bg1"/>
                </a:solidFill>
              </a:defRPr>
            </a:lvl2pPr>
            <a:lvl3pPr marL="231668" indent="0">
              <a:buNone/>
              <a:tabLst/>
              <a:defRPr sz="2000">
                <a:solidFill>
                  <a:schemeClr val="bg1"/>
                </a:solidFill>
              </a:defRPr>
            </a:lvl3pPr>
            <a:lvl4pPr marL="460162" indent="0">
              <a:buNone/>
              <a:defRPr>
                <a:solidFill>
                  <a:schemeClr val="bg1"/>
                </a:solidFill>
              </a:defRPr>
            </a:lvl4pPr>
            <a:lvl5pPr marL="685483" indent="0">
              <a:buNone/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9423400" y="3944938"/>
            <a:ext cx="2743200" cy="2743200"/>
          </a:xfrm>
          <a:solidFill>
            <a:schemeClr val="accent5"/>
          </a:solidFill>
        </p:spPr>
        <p:txBody>
          <a:bodyPr wrap="square" tIns="146304" bIns="146304">
            <a:no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999">
                <a:solidFill>
                  <a:schemeClr val="bg1"/>
                </a:solidFill>
              </a:defRPr>
            </a:lvl1pPr>
            <a:lvl2pPr marL="0" indent="0">
              <a:spcBef>
                <a:spcPts val="1080"/>
              </a:spcBef>
              <a:buNone/>
              <a:defRPr sz="2000">
                <a:solidFill>
                  <a:schemeClr val="bg1"/>
                </a:solidFill>
              </a:defRPr>
            </a:lvl2pPr>
            <a:lvl3pPr marL="231668" indent="0">
              <a:buNone/>
              <a:tabLst/>
              <a:defRPr sz="2000">
                <a:solidFill>
                  <a:schemeClr val="bg1"/>
                </a:solidFill>
              </a:defRPr>
            </a:lvl3pPr>
            <a:lvl4pPr marL="460162" indent="0">
              <a:buNone/>
              <a:defRPr>
                <a:solidFill>
                  <a:schemeClr val="bg1"/>
                </a:solidFill>
              </a:defRPr>
            </a:lvl4pPr>
            <a:lvl5pPr marL="685483" indent="0">
              <a:buNone/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23364166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Title Accent Color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7"/>
            <a:ext cx="11887200" cy="1831975"/>
          </a:xfrm>
          <a:noFill/>
        </p:spPr>
        <p:txBody>
          <a:bodyPr tIns="91413" bIns="91413" anchor="t" anchorCtr="0"/>
          <a:lstStyle>
            <a:lvl1pPr>
              <a:defRPr sz="8799" spc="-101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6049567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2404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7"/>
            <a:ext cx="11887200" cy="1831975"/>
          </a:xfrm>
          <a:noFill/>
        </p:spPr>
        <p:txBody>
          <a:bodyPr tIns="91413" bIns="91413" anchor="t" anchorCtr="0"/>
          <a:lstStyle>
            <a:lvl1pPr>
              <a:defRPr sz="8799" spc="-101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0642386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7"/>
            <a:ext cx="11887200" cy="1831975"/>
          </a:xfrm>
          <a:noFill/>
        </p:spPr>
        <p:txBody>
          <a:bodyPr tIns="91413" bIns="91413" anchor="t" anchorCtr="0"/>
          <a:lstStyle>
            <a:lvl1pPr>
              <a:defRPr sz="8799" spc="-10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2695434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28432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95029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34578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1291657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4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21" tIns="46621" rIns="46621" bIns="466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04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1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40" y="1221162"/>
            <a:ext cx="11887200" cy="2062447"/>
          </a:xfrm>
        </p:spPr>
        <p:txBody>
          <a:bodyPr/>
          <a:lstStyle>
            <a:lvl1pPr marL="0" indent="0">
              <a:buNone/>
              <a:defRPr sz="3299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Segoe UI" pitchFamily="34" charset="0"/>
                <a:cs typeface="Segoe UI" pitchFamily="34" charset="0"/>
              </a:defRPr>
            </a:lvl1pPr>
            <a:lvl2pPr marL="346394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Segoe UI" pitchFamily="34" charset="0"/>
                <a:cs typeface="Segoe UI" pitchFamily="34" charset="0"/>
              </a:defRPr>
            </a:lvl2pPr>
            <a:lvl3pPr marL="584338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Segoe UI" pitchFamily="34" charset="0"/>
                <a:cs typeface="Segoe UI" pitchFamily="34" charset="0"/>
              </a:defRPr>
            </a:lvl3pPr>
            <a:lvl4pPr marL="814188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Segoe UI" pitchFamily="34" charset="0"/>
                <a:cs typeface="Segoe UI" pitchFamily="34" charset="0"/>
              </a:defRPr>
            </a:lvl4pPr>
            <a:lvl5pPr marL="1050512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141536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9" y="1212852"/>
            <a:ext cx="11887200" cy="2510022"/>
          </a:xfrm>
          <a:prstGeom prst="rect">
            <a:avLst/>
          </a:prstGeom>
        </p:spPr>
        <p:txBody>
          <a:bodyPr/>
          <a:lstStyle>
            <a:lvl1pPr marL="290379" indent="-290379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238" indent="-280857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1615" indent="-290379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109" indent="-228494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8605" indent="-228494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6363076"/>
            <a:ext cx="12436476" cy="631451"/>
          </a:xfrm>
          <a:prstGeom prst="rect">
            <a:avLst/>
          </a:prstGeom>
          <a:solidFill>
            <a:srgbClr val="FFFF99"/>
          </a:solidFill>
        </p:spPr>
        <p:txBody>
          <a:bodyPr wrap="square" lIns="155412" tIns="77705" rIns="155412" bIns="77705" anchor="b" anchorCtr="0">
            <a:noAutofit/>
          </a:bodyPr>
          <a:lstStyle>
            <a:lvl1pPr algn="r">
              <a:buFont typeface="Arial" pitchFamily="34" charset="0"/>
              <a:buNone/>
              <a:defRPr sz="3699" spc="-52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153284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4560" y="1144706"/>
            <a:ext cx="9327356" cy="2435131"/>
          </a:xfrm>
        </p:spPr>
        <p:txBody>
          <a:bodyPr anchor="b"/>
          <a:lstStyle>
            <a:lvl1pPr algn="ctr">
              <a:defRPr sz="6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4560" y="3673745"/>
            <a:ext cx="9327356" cy="523679"/>
          </a:xfrm>
        </p:spPr>
        <p:txBody>
          <a:bodyPr/>
          <a:lstStyle>
            <a:lvl1pPr marL="0" indent="0" algn="ctr">
              <a:buNone/>
              <a:defRPr sz="2448"/>
            </a:lvl1pPr>
            <a:lvl2pPr marL="466298" indent="0" algn="ctr">
              <a:buNone/>
              <a:defRPr sz="2040"/>
            </a:lvl2pPr>
            <a:lvl3pPr marL="932597" indent="0" algn="ctr">
              <a:buNone/>
              <a:defRPr sz="1836"/>
            </a:lvl3pPr>
            <a:lvl4pPr marL="1398895" indent="0" algn="ctr">
              <a:buNone/>
              <a:defRPr sz="1632"/>
            </a:lvl4pPr>
            <a:lvl5pPr marL="1865193" indent="0" algn="ctr">
              <a:buNone/>
              <a:defRPr sz="1632"/>
            </a:lvl5pPr>
            <a:lvl6pPr marL="2331491" indent="0" algn="ctr">
              <a:buNone/>
              <a:defRPr sz="1632"/>
            </a:lvl6pPr>
            <a:lvl7pPr marL="2797790" indent="0" algn="ctr">
              <a:buNone/>
              <a:defRPr sz="1632"/>
            </a:lvl7pPr>
            <a:lvl8pPr marL="3264088" indent="0" algn="ctr">
              <a:buNone/>
              <a:defRPr sz="1632"/>
            </a:lvl8pPr>
            <a:lvl9pPr marL="3730386" indent="0" algn="ctr">
              <a:buNone/>
              <a:defRPr sz="163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82324-BD97-4826-83C7-E3F3F2F9DEF5}" type="datetimeFigureOut">
              <a:rPr lang="en-US" smtClean="0"/>
              <a:t>6/7/16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561F2-757C-421C-9674-13DE826FB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8704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2_Option 1 - Preferred"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1759921"/>
            <a:ext cx="8046632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Lorem ipsum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79" y="6234297"/>
            <a:ext cx="1097269" cy="2099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895" y="936970"/>
            <a:ext cx="4096468" cy="512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5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32684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/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274639" y="1035779"/>
            <a:ext cx="11888787" cy="683264"/>
          </a:xfrm>
        </p:spPr>
        <p:txBody>
          <a:bodyPr/>
          <a:lstStyle>
            <a:lvl1pPr marL="0" indent="0">
              <a:buNone/>
              <a:defRPr sz="3599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enter subtitle</a:t>
            </a:r>
          </a:p>
        </p:txBody>
      </p:sp>
      <p:sp>
        <p:nvSpPr>
          <p:cNvPr id="28" name="Rectangle 27"/>
          <p:cNvSpPr/>
          <p:nvPr userDrawn="1"/>
        </p:nvSpPr>
        <p:spPr bwMode="ltGray">
          <a:xfrm>
            <a:off x="0" y="1"/>
            <a:ext cx="12436475" cy="69885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6283" tIns="109712" rIns="146283" bIns="10971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729097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274638" y="2119164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9" name="Picture 18" hidden="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230" y="6240963"/>
            <a:ext cx="1278510" cy="2741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64013" y="490736"/>
            <a:ext cx="1436313" cy="306604"/>
          </a:xfrm>
          <a:prstGeom prst="rect">
            <a:avLst/>
          </a:prstGeom>
        </p:spPr>
      </p:pic>
      <p:sp>
        <p:nvSpPr>
          <p:cNvPr id="12" name="Freeform 11"/>
          <p:cNvSpPr>
            <a:spLocks noEditPoints="1"/>
          </p:cNvSpPr>
          <p:nvPr userDrawn="1"/>
        </p:nvSpPr>
        <p:spPr bwMode="black">
          <a:xfrm>
            <a:off x="2137568" y="2473325"/>
            <a:ext cx="8161338" cy="2047875"/>
          </a:xfrm>
          <a:custGeom>
            <a:avLst/>
            <a:gdLst>
              <a:gd name="T0" fmla="*/ 336 w 2176"/>
              <a:gd name="T1" fmla="*/ 2 h 546"/>
              <a:gd name="T2" fmla="*/ 269 w 2176"/>
              <a:gd name="T3" fmla="*/ 2 h 546"/>
              <a:gd name="T4" fmla="*/ 48 w 2176"/>
              <a:gd name="T5" fmla="*/ 538 h 546"/>
              <a:gd name="T6" fmla="*/ 2128 w 2176"/>
              <a:gd name="T7" fmla="*/ 2 h 546"/>
              <a:gd name="T8" fmla="*/ 2176 w 2176"/>
              <a:gd name="T9" fmla="*/ 2 h 546"/>
              <a:gd name="T10" fmla="*/ 1049 w 2176"/>
              <a:gd name="T11" fmla="*/ 175 h 546"/>
              <a:gd name="T12" fmla="*/ 1025 w 2176"/>
              <a:gd name="T13" fmla="*/ 454 h 546"/>
              <a:gd name="T14" fmla="*/ 937 w 2176"/>
              <a:gd name="T15" fmla="*/ 473 h 546"/>
              <a:gd name="T16" fmla="*/ 892 w 2176"/>
              <a:gd name="T17" fmla="*/ 384 h 546"/>
              <a:gd name="T18" fmla="*/ 809 w 2176"/>
              <a:gd name="T19" fmla="*/ 394 h 546"/>
              <a:gd name="T20" fmla="*/ 975 w 2176"/>
              <a:gd name="T21" fmla="*/ 540 h 546"/>
              <a:gd name="T22" fmla="*/ 1048 w 2176"/>
              <a:gd name="T23" fmla="*/ 482 h 546"/>
              <a:gd name="T24" fmla="*/ 1131 w 2176"/>
              <a:gd name="T25" fmla="*/ 536 h 546"/>
              <a:gd name="T26" fmla="*/ 1293 w 2176"/>
              <a:gd name="T27" fmla="*/ 14 h 546"/>
              <a:gd name="T28" fmla="*/ 1238 w 2176"/>
              <a:gd name="T29" fmla="*/ 3 h 546"/>
              <a:gd name="T30" fmla="*/ 1207 w 2176"/>
              <a:gd name="T31" fmla="*/ 48 h 546"/>
              <a:gd name="T32" fmla="*/ 1237 w 2176"/>
              <a:gd name="T33" fmla="*/ 91 h 546"/>
              <a:gd name="T34" fmla="*/ 1293 w 2176"/>
              <a:gd name="T35" fmla="*/ 81 h 546"/>
              <a:gd name="T36" fmla="*/ 1216 w 2176"/>
              <a:gd name="T37" fmla="*/ 536 h 546"/>
              <a:gd name="T38" fmla="*/ 1216 w 2176"/>
              <a:gd name="T39" fmla="*/ 175 h 546"/>
              <a:gd name="T40" fmla="*/ 1457 w 2176"/>
              <a:gd name="T41" fmla="*/ 536 h 546"/>
              <a:gd name="T42" fmla="*/ 1376 w 2176"/>
              <a:gd name="T43" fmla="*/ 536 h 546"/>
              <a:gd name="T44" fmla="*/ 729 w 2176"/>
              <a:gd name="T45" fmla="*/ 213 h 546"/>
              <a:gd name="T46" fmla="*/ 573 w 2176"/>
              <a:gd name="T47" fmla="*/ 163 h 546"/>
              <a:gd name="T48" fmla="*/ 491 w 2176"/>
              <a:gd name="T49" fmla="*/ 226 h 546"/>
              <a:gd name="T50" fmla="*/ 460 w 2176"/>
              <a:gd name="T51" fmla="*/ 2 h 546"/>
              <a:gd name="T52" fmla="*/ 489 w 2176"/>
              <a:gd name="T53" fmla="*/ 537 h 546"/>
              <a:gd name="T54" fmla="*/ 509 w 2176"/>
              <a:gd name="T55" fmla="*/ 512 h 546"/>
              <a:gd name="T56" fmla="*/ 596 w 2176"/>
              <a:gd name="T57" fmla="*/ 546 h 546"/>
              <a:gd name="T58" fmla="*/ 754 w 2176"/>
              <a:gd name="T59" fmla="*/ 423 h 546"/>
              <a:gd name="T60" fmla="*/ 671 w 2176"/>
              <a:gd name="T61" fmla="*/ 400 h 546"/>
              <a:gd name="T62" fmla="*/ 578 w 2176"/>
              <a:gd name="T63" fmla="*/ 478 h 546"/>
              <a:gd name="T64" fmla="*/ 495 w 2176"/>
              <a:gd name="T65" fmla="*/ 421 h 546"/>
              <a:gd name="T66" fmla="*/ 496 w 2176"/>
              <a:gd name="T67" fmla="*/ 291 h 546"/>
              <a:gd name="T68" fmla="*/ 586 w 2176"/>
              <a:gd name="T69" fmla="*/ 226 h 546"/>
              <a:gd name="T70" fmla="*/ 672 w 2176"/>
              <a:gd name="T71" fmla="*/ 293 h 546"/>
              <a:gd name="T72" fmla="*/ 1866 w 2176"/>
              <a:gd name="T73" fmla="*/ 2 h 546"/>
              <a:gd name="T74" fmla="*/ 1783 w 2176"/>
              <a:gd name="T75" fmla="*/ 220 h 546"/>
              <a:gd name="T76" fmla="*/ 1716 w 2176"/>
              <a:gd name="T77" fmla="*/ 171 h 546"/>
              <a:gd name="T78" fmla="*/ 1561 w 2176"/>
              <a:gd name="T79" fmla="*/ 220 h 546"/>
              <a:gd name="T80" fmla="*/ 1526 w 2176"/>
              <a:gd name="T81" fmla="*/ 443 h 546"/>
              <a:gd name="T82" fmla="*/ 1665 w 2176"/>
              <a:gd name="T83" fmla="*/ 546 h 546"/>
              <a:gd name="T84" fmla="*/ 1763 w 2176"/>
              <a:gd name="T85" fmla="*/ 507 h 546"/>
              <a:gd name="T86" fmla="*/ 1785 w 2176"/>
              <a:gd name="T87" fmla="*/ 537 h 546"/>
              <a:gd name="T88" fmla="*/ 1778 w 2176"/>
              <a:gd name="T89" fmla="*/ 413 h 546"/>
              <a:gd name="T90" fmla="*/ 1692 w 2176"/>
              <a:gd name="T91" fmla="*/ 479 h 546"/>
              <a:gd name="T92" fmla="*/ 1607 w 2176"/>
              <a:gd name="T93" fmla="*/ 414 h 546"/>
              <a:gd name="T94" fmla="*/ 1624 w 2176"/>
              <a:gd name="T95" fmla="*/ 269 h 546"/>
              <a:gd name="T96" fmla="*/ 1732 w 2176"/>
              <a:gd name="T97" fmla="*/ 241 h 546"/>
              <a:gd name="T98" fmla="*/ 1786 w 2176"/>
              <a:gd name="T99" fmla="*/ 326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176" h="546">
                <a:moveTo>
                  <a:pt x="163" y="538"/>
                </a:moveTo>
                <a:cubicBezTo>
                  <a:pt x="116" y="538"/>
                  <a:pt x="116" y="538"/>
                  <a:pt x="116" y="538"/>
                </a:cubicBezTo>
                <a:cubicBezTo>
                  <a:pt x="336" y="2"/>
                  <a:pt x="336" y="2"/>
                  <a:pt x="336" y="2"/>
                </a:cubicBezTo>
                <a:cubicBezTo>
                  <a:pt x="384" y="2"/>
                  <a:pt x="384" y="2"/>
                  <a:pt x="384" y="2"/>
                </a:cubicBezTo>
                <a:lnTo>
                  <a:pt x="163" y="538"/>
                </a:lnTo>
                <a:close/>
                <a:moveTo>
                  <a:pt x="269" y="2"/>
                </a:moveTo>
                <a:cubicBezTo>
                  <a:pt x="221" y="2"/>
                  <a:pt x="221" y="2"/>
                  <a:pt x="221" y="2"/>
                </a:cubicBezTo>
                <a:cubicBezTo>
                  <a:pt x="0" y="538"/>
                  <a:pt x="0" y="538"/>
                  <a:pt x="0" y="538"/>
                </a:cubicBezTo>
                <a:cubicBezTo>
                  <a:pt x="48" y="538"/>
                  <a:pt x="48" y="538"/>
                  <a:pt x="48" y="538"/>
                </a:cubicBezTo>
                <a:lnTo>
                  <a:pt x="269" y="2"/>
                </a:lnTo>
                <a:close/>
                <a:moveTo>
                  <a:pt x="2176" y="2"/>
                </a:moveTo>
                <a:cubicBezTo>
                  <a:pt x="2128" y="2"/>
                  <a:pt x="2128" y="2"/>
                  <a:pt x="2128" y="2"/>
                </a:cubicBezTo>
                <a:cubicBezTo>
                  <a:pt x="1908" y="538"/>
                  <a:pt x="1908" y="538"/>
                  <a:pt x="1908" y="538"/>
                </a:cubicBezTo>
                <a:cubicBezTo>
                  <a:pt x="1955" y="538"/>
                  <a:pt x="1955" y="538"/>
                  <a:pt x="1955" y="538"/>
                </a:cubicBezTo>
                <a:lnTo>
                  <a:pt x="2176" y="2"/>
                </a:lnTo>
                <a:close/>
                <a:moveTo>
                  <a:pt x="1131" y="536"/>
                </a:moveTo>
                <a:cubicBezTo>
                  <a:pt x="1131" y="175"/>
                  <a:pt x="1131" y="175"/>
                  <a:pt x="1131" y="175"/>
                </a:cubicBezTo>
                <a:cubicBezTo>
                  <a:pt x="1049" y="175"/>
                  <a:pt x="1049" y="175"/>
                  <a:pt x="1049" y="175"/>
                </a:cubicBezTo>
                <a:cubicBezTo>
                  <a:pt x="1049" y="384"/>
                  <a:pt x="1049" y="384"/>
                  <a:pt x="1049" y="384"/>
                </a:cubicBezTo>
                <a:cubicBezTo>
                  <a:pt x="1049" y="399"/>
                  <a:pt x="1047" y="412"/>
                  <a:pt x="1042" y="424"/>
                </a:cubicBezTo>
                <a:cubicBezTo>
                  <a:pt x="1038" y="436"/>
                  <a:pt x="1032" y="446"/>
                  <a:pt x="1025" y="454"/>
                </a:cubicBezTo>
                <a:cubicBezTo>
                  <a:pt x="1017" y="462"/>
                  <a:pt x="1009" y="468"/>
                  <a:pt x="999" y="472"/>
                </a:cubicBezTo>
                <a:cubicBezTo>
                  <a:pt x="989" y="476"/>
                  <a:pt x="978" y="478"/>
                  <a:pt x="967" y="478"/>
                </a:cubicBezTo>
                <a:cubicBezTo>
                  <a:pt x="956" y="478"/>
                  <a:pt x="946" y="476"/>
                  <a:pt x="937" y="473"/>
                </a:cubicBezTo>
                <a:cubicBezTo>
                  <a:pt x="927" y="470"/>
                  <a:pt x="920" y="464"/>
                  <a:pt x="913" y="457"/>
                </a:cubicBezTo>
                <a:cubicBezTo>
                  <a:pt x="906" y="449"/>
                  <a:pt x="901" y="440"/>
                  <a:pt x="897" y="428"/>
                </a:cubicBezTo>
                <a:cubicBezTo>
                  <a:pt x="894" y="416"/>
                  <a:pt x="892" y="401"/>
                  <a:pt x="892" y="384"/>
                </a:cubicBezTo>
                <a:cubicBezTo>
                  <a:pt x="892" y="175"/>
                  <a:pt x="892" y="175"/>
                  <a:pt x="892" y="175"/>
                </a:cubicBezTo>
                <a:cubicBezTo>
                  <a:pt x="809" y="175"/>
                  <a:pt x="809" y="175"/>
                  <a:pt x="809" y="175"/>
                </a:cubicBezTo>
                <a:cubicBezTo>
                  <a:pt x="809" y="394"/>
                  <a:pt x="809" y="394"/>
                  <a:pt x="809" y="394"/>
                </a:cubicBezTo>
                <a:cubicBezTo>
                  <a:pt x="809" y="444"/>
                  <a:pt x="821" y="482"/>
                  <a:pt x="843" y="507"/>
                </a:cubicBezTo>
                <a:cubicBezTo>
                  <a:pt x="865" y="532"/>
                  <a:pt x="897" y="545"/>
                  <a:pt x="939" y="545"/>
                </a:cubicBezTo>
                <a:cubicBezTo>
                  <a:pt x="951" y="545"/>
                  <a:pt x="963" y="543"/>
                  <a:pt x="975" y="540"/>
                </a:cubicBezTo>
                <a:cubicBezTo>
                  <a:pt x="986" y="537"/>
                  <a:pt x="996" y="532"/>
                  <a:pt x="1005" y="526"/>
                </a:cubicBezTo>
                <a:cubicBezTo>
                  <a:pt x="1014" y="521"/>
                  <a:pt x="1022" y="514"/>
                  <a:pt x="1029" y="506"/>
                </a:cubicBezTo>
                <a:cubicBezTo>
                  <a:pt x="1037" y="499"/>
                  <a:pt x="1043" y="490"/>
                  <a:pt x="1048" y="482"/>
                </a:cubicBezTo>
                <a:cubicBezTo>
                  <a:pt x="1049" y="482"/>
                  <a:pt x="1049" y="482"/>
                  <a:pt x="1049" y="482"/>
                </a:cubicBezTo>
                <a:cubicBezTo>
                  <a:pt x="1049" y="536"/>
                  <a:pt x="1049" y="536"/>
                  <a:pt x="1049" y="536"/>
                </a:cubicBezTo>
                <a:lnTo>
                  <a:pt x="1131" y="536"/>
                </a:lnTo>
                <a:close/>
                <a:moveTo>
                  <a:pt x="1307" y="48"/>
                </a:moveTo>
                <a:cubicBezTo>
                  <a:pt x="1307" y="41"/>
                  <a:pt x="1306" y="35"/>
                  <a:pt x="1303" y="29"/>
                </a:cubicBezTo>
                <a:cubicBezTo>
                  <a:pt x="1301" y="23"/>
                  <a:pt x="1297" y="18"/>
                  <a:pt x="1293" y="14"/>
                </a:cubicBezTo>
                <a:cubicBezTo>
                  <a:pt x="1288" y="9"/>
                  <a:pt x="1283" y="6"/>
                  <a:pt x="1277" y="3"/>
                </a:cubicBezTo>
                <a:cubicBezTo>
                  <a:pt x="1271" y="1"/>
                  <a:pt x="1264" y="0"/>
                  <a:pt x="1257" y="0"/>
                </a:cubicBezTo>
                <a:cubicBezTo>
                  <a:pt x="1250" y="0"/>
                  <a:pt x="1244" y="1"/>
                  <a:pt x="1238" y="3"/>
                </a:cubicBezTo>
                <a:cubicBezTo>
                  <a:pt x="1232" y="6"/>
                  <a:pt x="1226" y="9"/>
                  <a:pt x="1222" y="13"/>
                </a:cubicBezTo>
                <a:cubicBezTo>
                  <a:pt x="1217" y="18"/>
                  <a:pt x="1214" y="23"/>
                  <a:pt x="1211" y="29"/>
                </a:cubicBezTo>
                <a:cubicBezTo>
                  <a:pt x="1209" y="34"/>
                  <a:pt x="1207" y="41"/>
                  <a:pt x="1207" y="48"/>
                </a:cubicBezTo>
                <a:cubicBezTo>
                  <a:pt x="1207" y="54"/>
                  <a:pt x="1209" y="60"/>
                  <a:pt x="1211" y="66"/>
                </a:cubicBezTo>
                <a:cubicBezTo>
                  <a:pt x="1214" y="72"/>
                  <a:pt x="1217" y="77"/>
                  <a:pt x="1221" y="81"/>
                </a:cubicBezTo>
                <a:cubicBezTo>
                  <a:pt x="1226" y="85"/>
                  <a:pt x="1231" y="88"/>
                  <a:pt x="1237" y="91"/>
                </a:cubicBezTo>
                <a:cubicBezTo>
                  <a:pt x="1243" y="93"/>
                  <a:pt x="1250" y="95"/>
                  <a:pt x="1257" y="95"/>
                </a:cubicBezTo>
                <a:cubicBezTo>
                  <a:pt x="1264" y="95"/>
                  <a:pt x="1271" y="93"/>
                  <a:pt x="1277" y="91"/>
                </a:cubicBezTo>
                <a:cubicBezTo>
                  <a:pt x="1283" y="88"/>
                  <a:pt x="1289" y="85"/>
                  <a:pt x="1293" y="81"/>
                </a:cubicBezTo>
                <a:cubicBezTo>
                  <a:pt x="1297" y="77"/>
                  <a:pt x="1301" y="72"/>
                  <a:pt x="1303" y="66"/>
                </a:cubicBezTo>
                <a:cubicBezTo>
                  <a:pt x="1306" y="60"/>
                  <a:pt x="1307" y="54"/>
                  <a:pt x="1307" y="48"/>
                </a:cubicBezTo>
                <a:moveTo>
                  <a:pt x="1216" y="536"/>
                </a:moveTo>
                <a:cubicBezTo>
                  <a:pt x="1297" y="536"/>
                  <a:pt x="1297" y="536"/>
                  <a:pt x="1297" y="536"/>
                </a:cubicBezTo>
                <a:cubicBezTo>
                  <a:pt x="1297" y="175"/>
                  <a:pt x="1297" y="175"/>
                  <a:pt x="1297" y="175"/>
                </a:cubicBezTo>
                <a:cubicBezTo>
                  <a:pt x="1216" y="175"/>
                  <a:pt x="1216" y="175"/>
                  <a:pt x="1216" y="175"/>
                </a:cubicBezTo>
                <a:lnTo>
                  <a:pt x="1216" y="536"/>
                </a:lnTo>
                <a:close/>
                <a:moveTo>
                  <a:pt x="1376" y="536"/>
                </a:moveTo>
                <a:cubicBezTo>
                  <a:pt x="1457" y="536"/>
                  <a:pt x="1457" y="536"/>
                  <a:pt x="1457" y="536"/>
                </a:cubicBezTo>
                <a:cubicBezTo>
                  <a:pt x="1457" y="2"/>
                  <a:pt x="1457" y="2"/>
                  <a:pt x="1457" y="2"/>
                </a:cubicBezTo>
                <a:cubicBezTo>
                  <a:pt x="1376" y="2"/>
                  <a:pt x="1376" y="2"/>
                  <a:pt x="1376" y="2"/>
                </a:cubicBezTo>
                <a:lnTo>
                  <a:pt x="1376" y="536"/>
                </a:lnTo>
                <a:close/>
                <a:moveTo>
                  <a:pt x="765" y="342"/>
                </a:moveTo>
                <a:cubicBezTo>
                  <a:pt x="765" y="317"/>
                  <a:pt x="762" y="294"/>
                  <a:pt x="756" y="272"/>
                </a:cubicBezTo>
                <a:cubicBezTo>
                  <a:pt x="750" y="249"/>
                  <a:pt x="741" y="230"/>
                  <a:pt x="729" y="213"/>
                </a:cubicBezTo>
                <a:cubicBezTo>
                  <a:pt x="717" y="196"/>
                  <a:pt x="701" y="183"/>
                  <a:pt x="682" y="173"/>
                </a:cubicBezTo>
                <a:cubicBezTo>
                  <a:pt x="663" y="163"/>
                  <a:pt x="640" y="158"/>
                  <a:pt x="613" y="158"/>
                </a:cubicBezTo>
                <a:cubicBezTo>
                  <a:pt x="599" y="158"/>
                  <a:pt x="585" y="160"/>
                  <a:pt x="573" y="163"/>
                </a:cubicBezTo>
                <a:cubicBezTo>
                  <a:pt x="561" y="166"/>
                  <a:pt x="549" y="171"/>
                  <a:pt x="539" y="177"/>
                </a:cubicBezTo>
                <a:cubicBezTo>
                  <a:pt x="529" y="183"/>
                  <a:pt x="520" y="190"/>
                  <a:pt x="512" y="199"/>
                </a:cubicBezTo>
                <a:cubicBezTo>
                  <a:pt x="504" y="207"/>
                  <a:pt x="497" y="216"/>
                  <a:pt x="491" y="226"/>
                </a:cubicBezTo>
                <a:cubicBezTo>
                  <a:pt x="489" y="226"/>
                  <a:pt x="489" y="226"/>
                  <a:pt x="489" y="226"/>
                </a:cubicBezTo>
                <a:cubicBezTo>
                  <a:pt x="489" y="2"/>
                  <a:pt x="489" y="2"/>
                  <a:pt x="489" y="2"/>
                </a:cubicBezTo>
                <a:cubicBezTo>
                  <a:pt x="460" y="2"/>
                  <a:pt x="460" y="2"/>
                  <a:pt x="460" y="2"/>
                </a:cubicBezTo>
                <a:cubicBezTo>
                  <a:pt x="406" y="133"/>
                  <a:pt x="406" y="133"/>
                  <a:pt x="406" y="133"/>
                </a:cubicBezTo>
                <a:cubicBezTo>
                  <a:pt x="406" y="537"/>
                  <a:pt x="406" y="537"/>
                  <a:pt x="406" y="537"/>
                </a:cubicBezTo>
                <a:cubicBezTo>
                  <a:pt x="489" y="537"/>
                  <a:pt x="489" y="537"/>
                  <a:pt x="489" y="537"/>
                </a:cubicBezTo>
                <a:cubicBezTo>
                  <a:pt x="489" y="490"/>
                  <a:pt x="489" y="490"/>
                  <a:pt x="489" y="490"/>
                </a:cubicBezTo>
                <a:cubicBezTo>
                  <a:pt x="491" y="490"/>
                  <a:pt x="491" y="490"/>
                  <a:pt x="491" y="490"/>
                </a:cubicBezTo>
                <a:cubicBezTo>
                  <a:pt x="496" y="498"/>
                  <a:pt x="502" y="505"/>
                  <a:pt x="509" y="512"/>
                </a:cubicBezTo>
                <a:cubicBezTo>
                  <a:pt x="515" y="519"/>
                  <a:pt x="523" y="525"/>
                  <a:pt x="532" y="530"/>
                </a:cubicBezTo>
                <a:cubicBezTo>
                  <a:pt x="540" y="535"/>
                  <a:pt x="550" y="539"/>
                  <a:pt x="561" y="542"/>
                </a:cubicBezTo>
                <a:cubicBezTo>
                  <a:pt x="571" y="544"/>
                  <a:pt x="583" y="546"/>
                  <a:pt x="596" y="546"/>
                </a:cubicBezTo>
                <a:cubicBezTo>
                  <a:pt x="623" y="546"/>
                  <a:pt x="647" y="541"/>
                  <a:pt x="668" y="530"/>
                </a:cubicBezTo>
                <a:cubicBezTo>
                  <a:pt x="689" y="520"/>
                  <a:pt x="707" y="506"/>
                  <a:pt x="721" y="488"/>
                </a:cubicBezTo>
                <a:cubicBezTo>
                  <a:pt x="736" y="470"/>
                  <a:pt x="747" y="448"/>
                  <a:pt x="754" y="423"/>
                </a:cubicBezTo>
                <a:cubicBezTo>
                  <a:pt x="761" y="398"/>
                  <a:pt x="765" y="371"/>
                  <a:pt x="765" y="342"/>
                </a:cubicBezTo>
                <a:moveTo>
                  <a:pt x="678" y="341"/>
                </a:moveTo>
                <a:cubicBezTo>
                  <a:pt x="678" y="363"/>
                  <a:pt x="676" y="383"/>
                  <a:pt x="671" y="400"/>
                </a:cubicBezTo>
                <a:cubicBezTo>
                  <a:pt x="667" y="418"/>
                  <a:pt x="660" y="432"/>
                  <a:pt x="651" y="443"/>
                </a:cubicBezTo>
                <a:cubicBezTo>
                  <a:pt x="643" y="455"/>
                  <a:pt x="632" y="463"/>
                  <a:pt x="620" y="469"/>
                </a:cubicBezTo>
                <a:cubicBezTo>
                  <a:pt x="607" y="475"/>
                  <a:pt x="593" y="478"/>
                  <a:pt x="578" y="478"/>
                </a:cubicBezTo>
                <a:cubicBezTo>
                  <a:pt x="565" y="478"/>
                  <a:pt x="553" y="475"/>
                  <a:pt x="542" y="470"/>
                </a:cubicBezTo>
                <a:cubicBezTo>
                  <a:pt x="531" y="466"/>
                  <a:pt x="522" y="459"/>
                  <a:pt x="514" y="450"/>
                </a:cubicBezTo>
                <a:cubicBezTo>
                  <a:pt x="506" y="442"/>
                  <a:pt x="500" y="432"/>
                  <a:pt x="495" y="421"/>
                </a:cubicBezTo>
                <a:cubicBezTo>
                  <a:pt x="491" y="410"/>
                  <a:pt x="488" y="397"/>
                  <a:pt x="488" y="384"/>
                </a:cubicBezTo>
                <a:cubicBezTo>
                  <a:pt x="488" y="336"/>
                  <a:pt x="488" y="336"/>
                  <a:pt x="488" y="336"/>
                </a:cubicBezTo>
                <a:cubicBezTo>
                  <a:pt x="488" y="319"/>
                  <a:pt x="491" y="304"/>
                  <a:pt x="496" y="291"/>
                </a:cubicBezTo>
                <a:cubicBezTo>
                  <a:pt x="500" y="278"/>
                  <a:pt x="507" y="266"/>
                  <a:pt x="516" y="257"/>
                </a:cubicBezTo>
                <a:cubicBezTo>
                  <a:pt x="524" y="247"/>
                  <a:pt x="534" y="240"/>
                  <a:pt x="546" y="234"/>
                </a:cubicBezTo>
                <a:cubicBezTo>
                  <a:pt x="558" y="229"/>
                  <a:pt x="571" y="226"/>
                  <a:pt x="586" y="226"/>
                </a:cubicBezTo>
                <a:cubicBezTo>
                  <a:pt x="601" y="226"/>
                  <a:pt x="614" y="229"/>
                  <a:pt x="625" y="234"/>
                </a:cubicBezTo>
                <a:cubicBezTo>
                  <a:pt x="636" y="240"/>
                  <a:pt x="646" y="247"/>
                  <a:pt x="654" y="257"/>
                </a:cubicBezTo>
                <a:cubicBezTo>
                  <a:pt x="662" y="267"/>
                  <a:pt x="668" y="279"/>
                  <a:pt x="672" y="293"/>
                </a:cubicBezTo>
                <a:cubicBezTo>
                  <a:pt x="676" y="307"/>
                  <a:pt x="678" y="323"/>
                  <a:pt x="678" y="341"/>
                </a:cubicBezTo>
                <a:moveTo>
                  <a:pt x="1866" y="537"/>
                </a:moveTo>
                <a:cubicBezTo>
                  <a:pt x="1866" y="2"/>
                  <a:pt x="1866" y="2"/>
                  <a:pt x="1866" y="2"/>
                </a:cubicBezTo>
                <a:cubicBezTo>
                  <a:pt x="1785" y="2"/>
                  <a:pt x="1785" y="2"/>
                  <a:pt x="1785" y="2"/>
                </a:cubicBezTo>
                <a:cubicBezTo>
                  <a:pt x="1785" y="220"/>
                  <a:pt x="1785" y="220"/>
                  <a:pt x="1785" y="220"/>
                </a:cubicBezTo>
                <a:cubicBezTo>
                  <a:pt x="1783" y="220"/>
                  <a:pt x="1783" y="220"/>
                  <a:pt x="1783" y="220"/>
                </a:cubicBezTo>
                <a:cubicBezTo>
                  <a:pt x="1779" y="213"/>
                  <a:pt x="1773" y="206"/>
                  <a:pt x="1767" y="199"/>
                </a:cubicBezTo>
                <a:cubicBezTo>
                  <a:pt x="1760" y="192"/>
                  <a:pt x="1753" y="187"/>
                  <a:pt x="1744" y="182"/>
                </a:cubicBezTo>
                <a:cubicBezTo>
                  <a:pt x="1736" y="177"/>
                  <a:pt x="1726" y="173"/>
                  <a:pt x="1716" y="171"/>
                </a:cubicBezTo>
                <a:cubicBezTo>
                  <a:pt x="1705" y="168"/>
                  <a:pt x="1693" y="167"/>
                  <a:pt x="1681" y="167"/>
                </a:cubicBezTo>
                <a:cubicBezTo>
                  <a:pt x="1656" y="167"/>
                  <a:pt x="1633" y="171"/>
                  <a:pt x="1613" y="181"/>
                </a:cubicBezTo>
                <a:cubicBezTo>
                  <a:pt x="1592" y="190"/>
                  <a:pt x="1575" y="203"/>
                  <a:pt x="1561" y="220"/>
                </a:cubicBezTo>
                <a:cubicBezTo>
                  <a:pt x="1546" y="238"/>
                  <a:pt x="1535" y="259"/>
                  <a:pt x="1527" y="283"/>
                </a:cubicBezTo>
                <a:cubicBezTo>
                  <a:pt x="1519" y="308"/>
                  <a:pt x="1515" y="335"/>
                  <a:pt x="1515" y="365"/>
                </a:cubicBezTo>
                <a:cubicBezTo>
                  <a:pt x="1515" y="394"/>
                  <a:pt x="1519" y="420"/>
                  <a:pt x="1526" y="443"/>
                </a:cubicBezTo>
                <a:cubicBezTo>
                  <a:pt x="1534" y="465"/>
                  <a:pt x="1544" y="484"/>
                  <a:pt x="1558" y="500"/>
                </a:cubicBezTo>
                <a:cubicBezTo>
                  <a:pt x="1571" y="515"/>
                  <a:pt x="1587" y="526"/>
                  <a:pt x="1605" y="534"/>
                </a:cubicBezTo>
                <a:cubicBezTo>
                  <a:pt x="1624" y="542"/>
                  <a:pt x="1643" y="546"/>
                  <a:pt x="1665" y="546"/>
                </a:cubicBezTo>
                <a:cubicBezTo>
                  <a:pt x="1679" y="546"/>
                  <a:pt x="1693" y="544"/>
                  <a:pt x="1705" y="541"/>
                </a:cubicBezTo>
                <a:cubicBezTo>
                  <a:pt x="1717" y="538"/>
                  <a:pt x="1728" y="533"/>
                  <a:pt x="1737" y="528"/>
                </a:cubicBezTo>
                <a:cubicBezTo>
                  <a:pt x="1747" y="522"/>
                  <a:pt x="1756" y="515"/>
                  <a:pt x="1763" y="507"/>
                </a:cubicBezTo>
                <a:cubicBezTo>
                  <a:pt x="1771" y="499"/>
                  <a:pt x="1778" y="490"/>
                  <a:pt x="1783" y="480"/>
                </a:cubicBezTo>
                <a:cubicBezTo>
                  <a:pt x="1785" y="480"/>
                  <a:pt x="1785" y="480"/>
                  <a:pt x="1785" y="480"/>
                </a:cubicBezTo>
                <a:cubicBezTo>
                  <a:pt x="1785" y="537"/>
                  <a:pt x="1785" y="537"/>
                  <a:pt x="1785" y="537"/>
                </a:cubicBezTo>
                <a:lnTo>
                  <a:pt x="1866" y="537"/>
                </a:lnTo>
                <a:close/>
                <a:moveTo>
                  <a:pt x="1786" y="366"/>
                </a:moveTo>
                <a:cubicBezTo>
                  <a:pt x="1786" y="384"/>
                  <a:pt x="1783" y="399"/>
                  <a:pt x="1778" y="413"/>
                </a:cubicBezTo>
                <a:cubicBezTo>
                  <a:pt x="1773" y="427"/>
                  <a:pt x="1767" y="439"/>
                  <a:pt x="1758" y="449"/>
                </a:cubicBezTo>
                <a:cubicBezTo>
                  <a:pt x="1750" y="458"/>
                  <a:pt x="1740" y="466"/>
                  <a:pt x="1728" y="471"/>
                </a:cubicBezTo>
                <a:cubicBezTo>
                  <a:pt x="1717" y="476"/>
                  <a:pt x="1705" y="479"/>
                  <a:pt x="1692" y="479"/>
                </a:cubicBezTo>
                <a:cubicBezTo>
                  <a:pt x="1679" y="479"/>
                  <a:pt x="1667" y="477"/>
                  <a:pt x="1656" y="472"/>
                </a:cubicBezTo>
                <a:cubicBezTo>
                  <a:pt x="1644" y="467"/>
                  <a:pt x="1635" y="460"/>
                  <a:pt x="1626" y="450"/>
                </a:cubicBezTo>
                <a:cubicBezTo>
                  <a:pt x="1618" y="440"/>
                  <a:pt x="1612" y="428"/>
                  <a:pt x="1607" y="414"/>
                </a:cubicBezTo>
                <a:cubicBezTo>
                  <a:pt x="1602" y="399"/>
                  <a:pt x="1600" y="382"/>
                  <a:pt x="1600" y="363"/>
                </a:cubicBezTo>
                <a:cubicBezTo>
                  <a:pt x="1600" y="343"/>
                  <a:pt x="1602" y="325"/>
                  <a:pt x="1606" y="309"/>
                </a:cubicBezTo>
                <a:cubicBezTo>
                  <a:pt x="1610" y="294"/>
                  <a:pt x="1616" y="280"/>
                  <a:pt x="1624" y="269"/>
                </a:cubicBezTo>
                <a:cubicBezTo>
                  <a:pt x="1632" y="257"/>
                  <a:pt x="1642" y="249"/>
                  <a:pt x="1654" y="242"/>
                </a:cubicBezTo>
                <a:cubicBezTo>
                  <a:pt x="1667" y="236"/>
                  <a:pt x="1681" y="233"/>
                  <a:pt x="1697" y="233"/>
                </a:cubicBezTo>
                <a:cubicBezTo>
                  <a:pt x="1709" y="233"/>
                  <a:pt x="1721" y="236"/>
                  <a:pt x="1732" y="241"/>
                </a:cubicBezTo>
                <a:cubicBezTo>
                  <a:pt x="1743" y="245"/>
                  <a:pt x="1752" y="252"/>
                  <a:pt x="1760" y="260"/>
                </a:cubicBezTo>
                <a:cubicBezTo>
                  <a:pt x="1768" y="269"/>
                  <a:pt x="1774" y="279"/>
                  <a:pt x="1779" y="290"/>
                </a:cubicBezTo>
                <a:cubicBezTo>
                  <a:pt x="1783" y="301"/>
                  <a:pt x="1786" y="313"/>
                  <a:pt x="1786" y="326"/>
                </a:cubicBezTo>
                <a:lnTo>
                  <a:pt x="1786" y="366"/>
                </a:lnTo>
                <a:close/>
              </a:path>
            </a:pathLst>
          </a:custGeom>
          <a:solidFill>
            <a:srgbClr val="00BCF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8524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Microso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8"/>
            <a:ext cx="100583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1" y="3955786"/>
            <a:ext cx="100583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490736"/>
            <a:ext cx="1449939" cy="306604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8504238" y="307621"/>
            <a:ext cx="3656013" cy="572464"/>
          </a:xfrm>
        </p:spPr>
        <p:txBody>
          <a:bodyPr lIns="182880" tIns="146304" rIns="182880" bIns="146304"/>
          <a:lstStyle>
            <a:lvl1pPr marL="0" indent="0" algn="r">
              <a:buNone/>
              <a:defRPr sz="2000">
                <a:latin typeface="+mn-lt"/>
              </a:defRPr>
            </a:lvl1pPr>
            <a:lvl2pPr marL="342900" indent="0">
              <a:buNone/>
              <a:defRPr sz="2000"/>
            </a:lvl2pPr>
            <a:lvl3pPr marL="571500" indent="0">
              <a:buNone/>
              <a:defRPr sz="2000"/>
            </a:lvl3pPr>
            <a:lvl4pPr marL="800100" indent="0">
              <a:buNone/>
              <a:defRPr sz="2000"/>
            </a:lvl4pPr>
            <a:lvl5pPr marL="1028700" indent="0">
              <a:buNone/>
              <a:defRPr sz="2000"/>
            </a:lvl5pPr>
          </a:lstStyle>
          <a:p>
            <a:pPr lvl="0"/>
            <a:r>
              <a:rPr lang="en-US" dirty="0"/>
              <a:t>Session Code Here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288989" y="6072577"/>
            <a:ext cx="1900200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#Build2016</a:t>
            </a:r>
          </a:p>
        </p:txBody>
      </p:sp>
    </p:spTree>
    <p:extLst>
      <p:ext uri="{BB962C8B-B14F-4D97-AF65-F5344CB8AC3E}">
        <p14:creationId xmlns:p14="http://schemas.microsoft.com/office/powerpoint/2010/main" val="8854980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uil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8"/>
            <a:ext cx="100583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1" y="3955786"/>
            <a:ext cx="100583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8504238" y="307621"/>
            <a:ext cx="3656013" cy="572464"/>
          </a:xfrm>
        </p:spPr>
        <p:txBody>
          <a:bodyPr lIns="182880" tIns="146304" rIns="182880" bIns="146304"/>
          <a:lstStyle>
            <a:lvl1pPr marL="0" indent="0" algn="r">
              <a:buNone/>
              <a:defRPr sz="2000">
                <a:latin typeface="+mn-lt"/>
              </a:defRPr>
            </a:lvl1pPr>
            <a:lvl2pPr marL="342900" indent="0">
              <a:buNone/>
              <a:defRPr sz="2000"/>
            </a:lvl2pPr>
            <a:lvl3pPr marL="571500" indent="0">
              <a:buNone/>
              <a:defRPr sz="2000"/>
            </a:lvl3pPr>
            <a:lvl4pPr marL="800100" indent="0">
              <a:buNone/>
              <a:defRPr sz="2000"/>
            </a:lvl4pPr>
            <a:lvl5pPr marL="1028700" indent="0">
              <a:buNone/>
              <a:defRPr sz="2000"/>
            </a:lvl5pPr>
          </a:lstStyle>
          <a:p>
            <a:pPr lvl="0"/>
            <a:r>
              <a:rPr lang="en-US" dirty="0"/>
              <a:t>Session Code Here</a:t>
            </a:r>
          </a:p>
        </p:txBody>
      </p:sp>
      <p:sp>
        <p:nvSpPr>
          <p:cNvPr id="8" name="Freeform 7"/>
          <p:cNvSpPr>
            <a:spLocks noChangeAspect="1" noEditPoints="1"/>
          </p:cNvSpPr>
          <p:nvPr userDrawn="1"/>
        </p:nvSpPr>
        <p:spPr bwMode="black">
          <a:xfrm>
            <a:off x="457200" y="490736"/>
            <a:ext cx="1239006" cy="310896"/>
          </a:xfrm>
          <a:custGeom>
            <a:avLst/>
            <a:gdLst>
              <a:gd name="T0" fmla="*/ 336 w 2176"/>
              <a:gd name="T1" fmla="*/ 2 h 546"/>
              <a:gd name="T2" fmla="*/ 269 w 2176"/>
              <a:gd name="T3" fmla="*/ 2 h 546"/>
              <a:gd name="T4" fmla="*/ 48 w 2176"/>
              <a:gd name="T5" fmla="*/ 538 h 546"/>
              <a:gd name="T6" fmla="*/ 2128 w 2176"/>
              <a:gd name="T7" fmla="*/ 2 h 546"/>
              <a:gd name="T8" fmla="*/ 2176 w 2176"/>
              <a:gd name="T9" fmla="*/ 2 h 546"/>
              <a:gd name="T10" fmla="*/ 1049 w 2176"/>
              <a:gd name="T11" fmla="*/ 175 h 546"/>
              <a:gd name="T12" fmla="*/ 1025 w 2176"/>
              <a:gd name="T13" fmla="*/ 454 h 546"/>
              <a:gd name="T14" fmla="*/ 937 w 2176"/>
              <a:gd name="T15" fmla="*/ 473 h 546"/>
              <a:gd name="T16" fmla="*/ 892 w 2176"/>
              <a:gd name="T17" fmla="*/ 384 h 546"/>
              <a:gd name="T18" fmla="*/ 809 w 2176"/>
              <a:gd name="T19" fmla="*/ 394 h 546"/>
              <a:gd name="T20" fmla="*/ 975 w 2176"/>
              <a:gd name="T21" fmla="*/ 540 h 546"/>
              <a:gd name="T22" fmla="*/ 1048 w 2176"/>
              <a:gd name="T23" fmla="*/ 482 h 546"/>
              <a:gd name="T24" fmla="*/ 1131 w 2176"/>
              <a:gd name="T25" fmla="*/ 536 h 546"/>
              <a:gd name="T26" fmla="*/ 1293 w 2176"/>
              <a:gd name="T27" fmla="*/ 14 h 546"/>
              <a:gd name="T28" fmla="*/ 1238 w 2176"/>
              <a:gd name="T29" fmla="*/ 3 h 546"/>
              <a:gd name="T30" fmla="*/ 1207 w 2176"/>
              <a:gd name="T31" fmla="*/ 48 h 546"/>
              <a:gd name="T32" fmla="*/ 1237 w 2176"/>
              <a:gd name="T33" fmla="*/ 91 h 546"/>
              <a:gd name="T34" fmla="*/ 1293 w 2176"/>
              <a:gd name="T35" fmla="*/ 81 h 546"/>
              <a:gd name="T36" fmla="*/ 1216 w 2176"/>
              <a:gd name="T37" fmla="*/ 536 h 546"/>
              <a:gd name="T38" fmla="*/ 1216 w 2176"/>
              <a:gd name="T39" fmla="*/ 175 h 546"/>
              <a:gd name="T40" fmla="*/ 1457 w 2176"/>
              <a:gd name="T41" fmla="*/ 536 h 546"/>
              <a:gd name="T42" fmla="*/ 1376 w 2176"/>
              <a:gd name="T43" fmla="*/ 536 h 546"/>
              <a:gd name="T44" fmla="*/ 729 w 2176"/>
              <a:gd name="T45" fmla="*/ 213 h 546"/>
              <a:gd name="T46" fmla="*/ 573 w 2176"/>
              <a:gd name="T47" fmla="*/ 163 h 546"/>
              <a:gd name="T48" fmla="*/ 491 w 2176"/>
              <a:gd name="T49" fmla="*/ 226 h 546"/>
              <a:gd name="T50" fmla="*/ 460 w 2176"/>
              <a:gd name="T51" fmla="*/ 2 h 546"/>
              <a:gd name="T52" fmla="*/ 489 w 2176"/>
              <a:gd name="T53" fmla="*/ 537 h 546"/>
              <a:gd name="T54" fmla="*/ 509 w 2176"/>
              <a:gd name="T55" fmla="*/ 512 h 546"/>
              <a:gd name="T56" fmla="*/ 596 w 2176"/>
              <a:gd name="T57" fmla="*/ 546 h 546"/>
              <a:gd name="T58" fmla="*/ 754 w 2176"/>
              <a:gd name="T59" fmla="*/ 423 h 546"/>
              <a:gd name="T60" fmla="*/ 671 w 2176"/>
              <a:gd name="T61" fmla="*/ 400 h 546"/>
              <a:gd name="T62" fmla="*/ 578 w 2176"/>
              <a:gd name="T63" fmla="*/ 478 h 546"/>
              <a:gd name="T64" fmla="*/ 495 w 2176"/>
              <a:gd name="T65" fmla="*/ 421 h 546"/>
              <a:gd name="T66" fmla="*/ 496 w 2176"/>
              <a:gd name="T67" fmla="*/ 291 h 546"/>
              <a:gd name="T68" fmla="*/ 586 w 2176"/>
              <a:gd name="T69" fmla="*/ 226 h 546"/>
              <a:gd name="T70" fmla="*/ 672 w 2176"/>
              <a:gd name="T71" fmla="*/ 293 h 546"/>
              <a:gd name="T72" fmla="*/ 1866 w 2176"/>
              <a:gd name="T73" fmla="*/ 2 h 546"/>
              <a:gd name="T74" fmla="*/ 1783 w 2176"/>
              <a:gd name="T75" fmla="*/ 220 h 546"/>
              <a:gd name="T76" fmla="*/ 1716 w 2176"/>
              <a:gd name="T77" fmla="*/ 171 h 546"/>
              <a:gd name="T78" fmla="*/ 1561 w 2176"/>
              <a:gd name="T79" fmla="*/ 220 h 546"/>
              <a:gd name="T80" fmla="*/ 1526 w 2176"/>
              <a:gd name="T81" fmla="*/ 443 h 546"/>
              <a:gd name="T82" fmla="*/ 1665 w 2176"/>
              <a:gd name="T83" fmla="*/ 546 h 546"/>
              <a:gd name="T84" fmla="*/ 1763 w 2176"/>
              <a:gd name="T85" fmla="*/ 507 h 546"/>
              <a:gd name="T86" fmla="*/ 1785 w 2176"/>
              <a:gd name="T87" fmla="*/ 537 h 546"/>
              <a:gd name="T88" fmla="*/ 1778 w 2176"/>
              <a:gd name="T89" fmla="*/ 413 h 546"/>
              <a:gd name="T90" fmla="*/ 1692 w 2176"/>
              <a:gd name="T91" fmla="*/ 479 h 546"/>
              <a:gd name="T92" fmla="*/ 1607 w 2176"/>
              <a:gd name="T93" fmla="*/ 414 h 546"/>
              <a:gd name="T94" fmla="*/ 1624 w 2176"/>
              <a:gd name="T95" fmla="*/ 269 h 546"/>
              <a:gd name="T96" fmla="*/ 1732 w 2176"/>
              <a:gd name="T97" fmla="*/ 241 h 546"/>
              <a:gd name="T98" fmla="*/ 1786 w 2176"/>
              <a:gd name="T99" fmla="*/ 326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176" h="546">
                <a:moveTo>
                  <a:pt x="163" y="538"/>
                </a:moveTo>
                <a:cubicBezTo>
                  <a:pt x="116" y="538"/>
                  <a:pt x="116" y="538"/>
                  <a:pt x="116" y="538"/>
                </a:cubicBezTo>
                <a:cubicBezTo>
                  <a:pt x="336" y="2"/>
                  <a:pt x="336" y="2"/>
                  <a:pt x="336" y="2"/>
                </a:cubicBezTo>
                <a:cubicBezTo>
                  <a:pt x="384" y="2"/>
                  <a:pt x="384" y="2"/>
                  <a:pt x="384" y="2"/>
                </a:cubicBezTo>
                <a:lnTo>
                  <a:pt x="163" y="538"/>
                </a:lnTo>
                <a:close/>
                <a:moveTo>
                  <a:pt x="269" y="2"/>
                </a:moveTo>
                <a:cubicBezTo>
                  <a:pt x="221" y="2"/>
                  <a:pt x="221" y="2"/>
                  <a:pt x="221" y="2"/>
                </a:cubicBezTo>
                <a:cubicBezTo>
                  <a:pt x="0" y="538"/>
                  <a:pt x="0" y="538"/>
                  <a:pt x="0" y="538"/>
                </a:cubicBezTo>
                <a:cubicBezTo>
                  <a:pt x="48" y="538"/>
                  <a:pt x="48" y="538"/>
                  <a:pt x="48" y="538"/>
                </a:cubicBezTo>
                <a:lnTo>
                  <a:pt x="269" y="2"/>
                </a:lnTo>
                <a:close/>
                <a:moveTo>
                  <a:pt x="2176" y="2"/>
                </a:moveTo>
                <a:cubicBezTo>
                  <a:pt x="2128" y="2"/>
                  <a:pt x="2128" y="2"/>
                  <a:pt x="2128" y="2"/>
                </a:cubicBezTo>
                <a:cubicBezTo>
                  <a:pt x="1908" y="538"/>
                  <a:pt x="1908" y="538"/>
                  <a:pt x="1908" y="538"/>
                </a:cubicBezTo>
                <a:cubicBezTo>
                  <a:pt x="1955" y="538"/>
                  <a:pt x="1955" y="538"/>
                  <a:pt x="1955" y="538"/>
                </a:cubicBezTo>
                <a:lnTo>
                  <a:pt x="2176" y="2"/>
                </a:lnTo>
                <a:close/>
                <a:moveTo>
                  <a:pt x="1131" y="536"/>
                </a:moveTo>
                <a:cubicBezTo>
                  <a:pt x="1131" y="175"/>
                  <a:pt x="1131" y="175"/>
                  <a:pt x="1131" y="175"/>
                </a:cubicBezTo>
                <a:cubicBezTo>
                  <a:pt x="1049" y="175"/>
                  <a:pt x="1049" y="175"/>
                  <a:pt x="1049" y="175"/>
                </a:cubicBezTo>
                <a:cubicBezTo>
                  <a:pt x="1049" y="384"/>
                  <a:pt x="1049" y="384"/>
                  <a:pt x="1049" y="384"/>
                </a:cubicBezTo>
                <a:cubicBezTo>
                  <a:pt x="1049" y="399"/>
                  <a:pt x="1047" y="412"/>
                  <a:pt x="1042" y="424"/>
                </a:cubicBezTo>
                <a:cubicBezTo>
                  <a:pt x="1038" y="436"/>
                  <a:pt x="1032" y="446"/>
                  <a:pt x="1025" y="454"/>
                </a:cubicBezTo>
                <a:cubicBezTo>
                  <a:pt x="1017" y="462"/>
                  <a:pt x="1009" y="468"/>
                  <a:pt x="999" y="472"/>
                </a:cubicBezTo>
                <a:cubicBezTo>
                  <a:pt x="989" y="476"/>
                  <a:pt x="978" y="478"/>
                  <a:pt x="967" y="478"/>
                </a:cubicBezTo>
                <a:cubicBezTo>
                  <a:pt x="956" y="478"/>
                  <a:pt x="946" y="476"/>
                  <a:pt x="937" y="473"/>
                </a:cubicBezTo>
                <a:cubicBezTo>
                  <a:pt x="927" y="470"/>
                  <a:pt x="920" y="464"/>
                  <a:pt x="913" y="457"/>
                </a:cubicBezTo>
                <a:cubicBezTo>
                  <a:pt x="906" y="449"/>
                  <a:pt x="901" y="440"/>
                  <a:pt x="897" y="428"/>
                </a:cubicBezTo>
                <a:cubicBezTo>
                  <a:pt x="894" y="416"/>
                  <a:pt x="892" y="401"/>
                  <a:pt x="892" y="384"/>
                </a:cubicBezTo>
                <a:cubicBezTo>
                  <a:pt x="892" y="175"/>
                  <a:pt x="892" y="175"/>
                  <a:pt x="892" y="175"/>
                </a:cubicBezTo>
                <a:cubicBezTo>
                  <a:pt x="809" y="175"/>
                  <a:pt x="809" y="175"/>
                  <a:pt x="809" y="175"/>
                </a:cubicBezTo>
                <a:cubicBezTo>
                  <a:pt x="809" y="394"/>
                  <a:pt x="809" y="394"/>
                  <a:pt x="809" y="394"/>
                </a:cubicBezTo>
                <a:cubicBezTo>
                  <a:pt x="809" y="444"/>
                  <a:pt x="821" y="482"/>
                  <a:pt x="843" y="507"/>
                </a:cubicBezTo>
                <a:cubicBezTo>
                  <a:pt x="865" y="532"/>
                  <a:pt x="897" y="545"/>
                  <a:pt x="939" y="545"/>
                </a:cubicBezTo>
                <a:cubicBezTo>
                  <a:pt x="951" y="545"/>
                  <a:pt x="963" y="543"/>
                  <a:pt x="975" y="540"/>
                </a:cubicBezTo>
                <a:cubicBezTo>
                  <a:pt x="986" y="537"/>
                  <a:pt x="996" y="532"/>
                  <a:pt x="1005" y="526"/>
                </a:cubicBezTo>
                <a:cubicBezTo>
                  <a:pt x="1014" y="521"/>
                  <a:pt x="1022" y="514"/>
                  <a:pt x="1029" y="506"/>
                </a:cubicBezTo>
                <a:cubicBezTo>
                  <a:pt x="1037" y="499"/>
                  <a:pt x="1043" y="490"/>
                  <a:pt x="1048" y="482"/>
                </a:cubicBezTo>
                <a:cubicBezTo>
                  <a:pt x="1049" y="482"/>
                  <a:pt x="1049" y="482"/>
                  <a:pt x="1049" y="482"/>
                </a:cubicBezTo>
                <a:cubicBezTo>
                  <a:pt x="1049" y="536"/>
                  <a:pt x="1049" y="536"/>
                  <a:pt x="1049" y="536"/>
                </a:cubicBezTo>
                <a:lnTo>
                  <a:pt x="1131" y="536"/>
                </a:lnTo>
                <a:close/>
                <a:moveTo>
                  <a:pt x="1307" y="48"/>
                </a:moveTo>
                <a:cubicBezTo>
                  <a:pt x="1307" y="41"/>
                  <a:pt x="1306" y="35"/>
                  <a:pt x="1303" y="29"/>
                </a:cubicBezTo>
                <a:cubicBezTo>
                  <a:pt x="1301" y="23"/>
                  <a:pt x="1297" y="18"/>
                  <a:pt x="1293" y="14"/>
                </a:cubicBezTo>
                <a:cubicBezTo>
                  <a:pt x="1288" y="9"/>
                  <a:pt x="1283" y="6"/>
                  <a:pt x="1277" y="3"/>
                </a:cubicBezTo>
                <a:cubicBezTo>
                  <a:pt x="1271" y="1"/>
                  <a:pt x="1264" y="0"/>
                  <a:pt x="1257" y="0"/>
                </a:cubicBezTo>
                <a:cubicBezTo>
                  <a:pt x="1250" y="0"/>
                  <a:pt x="1244" y="1"/>
                  <a:pt x="1238" y="3"/>
                </a:cubicBezTo>
                <a:cubicBezTo>
                  <a:pt x="1232" y="6"/>
                  <a:pt x="1226" y="9"/>
                  <a:pt x="1222" y="13"/>
                </a:cubicBezTo>
                <a:cubicBezTo>
                  <a:pt x="1217" y="18"/>
                  <a:pt x="1214" y="23"/>
                  <a:pt x="1211" y="29"/>
                </a:cubicBezTo>
                <a:cubicBezTo>
                  <a:pt x="1209" y="34"/>
                  <a:pt x="1207" y="41"/>
                  <a:pt x="1207" y="48"/>
                </a:cubicBezTo>
                <a:cubicBezTo>
                  <a:pt x="1207" y="54"/>
                  <a:pt x="1209" y="60"/>
                  <a:pt x="1211" y="66"/>
                </a:cubicBezTo>
                <a:cubicBezTo>
                  <a:pt x="1214" y="72"/>
                  <a:pt x="1217" y="77"/>
                  <a:pt x="1221" y="81"/>
                </a:cubicBezTo>
                <a:cubicBezTo>
                  <a:pt x="1226" y="85"/>
                  <a:pt x="1231" y="88"/>
                  <a:pt x="1237" y="91"/>
                </a:cubicBezTo>
                <a:cubicBezTo>
                  <a:pt x="1243" y="93"/>
                  <a:pt x="1250" y="95"/>
                  <a:pt x="1257" y="95"/>
                </a:cubicBezTo>
                <a:cubicBezTo>
                  <a:pt x="1264" y="95"/>
                  <a:pt x="1271" y="93"/>
                  <a:pt x="1277" y="91"/>
                </a:cubicBezTo>
                <a:cubicBezTo>
                  <a:pt x="1283" y="88"/>
                  <a:pt x="1289" y="85"/>
                  <a:pt x="1293" y="81"/>
                </a:cubicBezTo>
                <a:cubicBezTo>
                  <a:pt x="1297" y="77"/>
                  <a:pt x="1301" y="72"/>
                  <a:pt x="1303" y="66"/>
                </a:cubicBezTo>
                <a:cubicBezTo>
                  <a:pt x="1306" y="60"/>
                  <a:pt x="1307" y="54"/>
                  <a:pt x="1307" y="48"/>
                </a:cubicBezTo>
                <a:moveTo>
                  <a:pt x="1216" y="536"/>
                </a:moveTo>
                <a:cubicBezTo>
                  <a:pt x="1297" y="536"/>
                  <a:pt x="1297" y="536"/>
                  <a:pt x="1297" y="536"/>
                </a:cubicBezTo>
                <a:cubicBezTo>
                  <a:pt x="1297" y="175"/>
                  <a:pt x="1297" y="175"/>
                  <a:pt x="1297" y="175"/>
                </a:cubicBezTo>
                <a:cubicBezTo>
                  <a:pt x="1216" y="175"/>
                  <a:pt x="1216" y="175"/>
                  <a:pt x="1216" y="175"/>
                </a:cubicBezTo>
                <a:lnTo>
                  <a:pt x="1216" y="536"/>
                </a:lnTo>
                <a:close/>
                <a:moveTo>
                  <a:pt x="1376" y="536"/>
                </a:moveTo>
                <a:cubicBezTo>
                  <a:pt x="1457" y="536"/>
                  <a:pt x="1457" y="536"/>
                  <a:pt x="1457" y="536"/>
                </a:cubicBezTo>
                <a:cubicBezTo>
                  <a:pt x="1457" y="2"/>
                  <a:pt x="1457" y="2"/>
                  <a:pt x="1457" y="2"/>
                </a:cubicBezTo>
                <a:cubicBezTo>
                  <a:pt x="1376" y="2"/>
                  <a:pt x="1376" y="2"/>
                  <a:pt x="1376" y="2"/>
                </a:cubicBezTo>
                <a:lnTo>
                  <a:pt x="1376" y="536"/>
                </a:lnTo>
                <a:close/>
                <a:moveTo>
                  <a:pt x="765" y="342"/>
                </a:moveTo>
                <a:cubicBezTo>
                  <a:pt x="765" y="317"/>
                  <a:pt x="762" y="294"/>
                  <a:pt x="756" y="272"/>
                </a:cubicBezTo>
                <a:cubicBezTo>
                  <a:pt x="750" y="249"/>
                  <a:pt x="741" y="230"/>
                  <a:pt x="729" y="213"/>
                </a:cubicBezTo>
                <a:cubicBezTo>
                  <a:pt x="717" y="196"/>
                  <a:pt x="701" y="183"/>
                  <a:pt x="682" y="173"/>
                </a:cubicBezTo>
                <a:cubicBezTo>
                  <a:pt x="663" y="163"/>
                  <a:pt x="640" y="158"/>
                  <a:pt x="613" y="158"/>
                </a:cubicBezTo>
                <a:cubicBezTo>
                  <a:pt x="599" y="158"/>
                  <a:pt x="585" y="160"/>
                  <a:pt x="573" y="163"/>
                </a:cubicBezTo>
                <a:cubicBezTo>
                  <a:pt x="561" y="166"/>
                  <a:pt x="549" y="171"/>
                  <a:pt x="539" y="177"/>
                </a:cubicBezTo>
                <a:cubicBezTo>
                  <a:pt x="529" y="183"/>
                  <a:pt x="520" y="190"/>
                  <a:pt x="512" y="199"/>
                </a:cubicBezTo>
                <a:cubicBezTo>
                  <a:pt x="504" y="207"/>
                  <a:pt x="497" y="216"/>
                  <a:pt x="491" y="226"/>
                </a:cubicBezTo>
                <a:cubicBezTo>
                  <a:pt x="489" y="226"/>
                  <a:pt x="489" y="226"/>
                  <a:pt x="489" y="226"/>
                </a:cubicBezTo>
                <a:cubicBezTo>
                  <a:pt x="489" y="2"/>
                  <a:pt x="489" y="2"/>
                  <a:pt x="489" y="2"/>
                </a:cubicBezTo>
                <a:cubicBezTo>
                  <a:pt x="460" y="2"/>
                  <a:pt x="460" y="2"/>
                  <a:pt x="460" y="2"/>
                </a:cubicBezTo>
                <a:cubicBezTo>
                  <a:pt x="406" y="133"/>
                  <a:pt x="406" y="133"/>
                  <a:pt x="406" y="133"/>
                </a:cubicBezTo>
                <a:cubicBezTo>
                  <a:pt x="406" y="537"/>
                  <a:pt x="406" y="537"/>
                  <a:pt x="406" y="537"/>
                </a:cubicBezTo>
                <a:cubicBezTo>
                  <a:pt x="489" y="537"/>
                  <a:pt x="489" y="537"/>
                  <a:pt x="489" y="537"/>
                </a:cubicBezTo>
                <a:cubicBezTo>
                  <a:pt x="489" y="490"/>
                  <a:pt x="489" y="490"/>
                  <a:pt x="489" y="490"/>
                </a:cubicBezTo>
                <a:cubicBezTo>
                  <a:pt x="491" y="490"/>
                  <a:pt x="491" y="490"/>
                  <a:pt x="491" y="490"/>
                </a:cubicBezTo>
                <a:cubicBezTo>
                  <a:pt x="496" y="498"/>
                  <a:pt x="502" y="505"/>
                  <a:pt x="509" y="512"/>
                </a:cubicBezTo>
                <a:cubicBezTo>
                  <a:pt x="515" y="519"/>
                  <a:pt x="523" y="525"/>
                  <a:pt x="532" y="530"/>
                </a:cubicBezTo>
                <a:cubicBezTo>
                  <a:pt x="540" y="535"/>
                  <a:pt x="550" y="539"/>
                  <a:pt x="561" y="542"/>
                </a:cubicBezTo>
                <a:cubicBezTo>
                  <a:pt x="571" y="544"/>
                  <a:pt x="583" y="546"/>
                  <a:pt x="596" y="546"/>
                </a:cubicBezTo>
                <a:cubicBezTo>
                  <a:pt x="623" y="546"/>
                  <a:pt x="647" y="541"/>
                  <a:pt x="668" y="530"/>
                </a:cubicBezTo>
                <a:cubicBezTo>
                  <a:pt x="689" y="520"/>
                  <a:pt x="707" y="506"/>
                  <a:pt x="721" y="488"/>
                </a:cubicBezTo>
                <a:cubicBezTo>
                  <a:pt x="736" y="470"/>
                  <a:pt x="747" y="448"/>
                  <a:pt x="754" y="423"/>
                </a:cubicBezTo>
                <a:cubicBezTo>
                  <a:pt x="761" y="398"/>
                  <a:pt x="765" y="371"/>
                  <a:pt x="765" y="342"/>
                </a:cubicBezTo>
                <a:moveTo>
                  <a:pt x="678" y="341"/>
                </a:moveTo>
                <a:cubicBezTo>
                  <a:pt x="678" y="363"/>
                  <a:pt x="676" y="383"/>
                  <a:pt x="671" y="400"/>
                </a:cubicBezTo>
                <a:cubicBezTo>
                  <a:pt x="667" y="418"/>
                  <a:pt x="660" y="432"/>
                  <a:pt x="651" y="443"/>
                </a:cubicBezTo>
                <a:cubicBezTo>
                  <a:pt x="643" y="455"/>
                  <a:pt x="632" y="463"/>
                  <a:pt x="620" y="469"/>
                </a:cubicBezTo>
                <a:cubicBezTo>
                  <a:pt x="607" y="475"/>
                  <a:pt x="593" y="478"/>
                  <a:pt x="578" y="478"/>
                </a:cubicBezTo>
                <a:cubicBezTo>
                  <a:pt x="565" y="478"/>
                  <a:pt x="553" y="475"/>
                  <a:pt x="542" y="470"/>
                </a:cubicBezTo>
                <a:cubicBezTo>
                  <a:pt x="531" y="466"/>
                  <a:pt x="522" y="459"/>
                  <a:pt x="514" y="450"/>
                </a:cubicBezTo>
                <a:cubicBezTo>
                  <a:pt x="506" y="442"/>
                  <a:pt x="500" y="432"/>
                  <a:pt x="495" y="421"/>
                </a:cubicBezTo>
                <a:cubicBezTo>
                  <a:pt x="491" y="410"/>
                  <a:pt x="488" y="397"/>
                  <a:pt x="488" y="384"/>
                </a:cubicBezTo>
                <a:cubicBezTo>
                  <a:pt x="488" y="336"/>
                  <a:pt x="488" y="336"/>
                  <a:pt x="488" y="336"/>
                </a:cubicBezTo>
                <a:cubicBezTo>
                  <a:pt x="488" y="319"/>
                  <a:pt x="491" y="304"/>
                  <a:pt x="496" y="291"/>
                </a:cubicBezTo>
                <a:cubicBezTo>
                  <a:pt x="500" y="278"/>
                  <a:pt x="507" y="266"/>
                  <a:pt x="516" y="257"/>
                </a:cubicBezTo>
                <a:cubicBezTo>
                  <a:pt x="524" y="247"/>
                  <a:pt x="534" y="240"/>
                  <a:pt x="546" y="234"/>
                </a:cubicBezTo>
                <a:cubicBezTo>
                  <a:pt x="558" y="229"/>
                  <a:pt x="571" y="226"/>
                  <a:pt x="586" y="226"/>
                </a:cubicBezTo>
                <a:cubicBezTo>
                  <a:pt x="601" y="226"/>
                  <a:pt x="614" y="229"/>
                  <a:pt x="625" y="234"/>
                </a:cubicBezTo>
                <a:cubicBezTo>
                  <a:pt x="636" y="240"/>
                  <a:pt x="646" y="247"/>
                  <a:pt x="654" y="257"/>
                </a:cubicBezTo>
                <a:cubicBezTo>
                  <a:pt x="662" y="267"/>
                  <a:pt x="668" y="279"/>
                  <a:pt x="672" y="293"/>
                </a:cubicBezTo>
                <a:cubicBezTo>
                  <a:pt x="676" y="307"/>
                  <a:pt x="678" y="323"/>
                  <a:pt x="678" y="341"/>
                </a:cubicBezTo>
                <a:moveTo>
                  <a:pt x="1866" y="537"/>
                </a:moveTo>
                <a:cubicBezTo>
                  <a:pt x="1866" y="2"/>
                  <a:pt x="1866" y="2"/>
                  <a:pt x="1866" y="2"/>
                </a:cubicBezTo>
                <a:cubicBezTo>
                  <a:pt x="1785" y="2"/>
                  <a:pt x="1785" y="2"/>
                  <a:pt x="1785" y="2"/>
                </a:cubicBezTo>
                <a:cubicBezTo>
                  <a:pt x="1785" y="220"/>
                  <a:pt x="1785" y="220"/>
                  <a:pt x="1785" y="220"/>
                </a:cubicBezTo>
                <a:cubicBezTo>
                  <a:pt x="1783" y="220"/>
                  <a:pt x="1783" y="220"/>
                  <a:pt x="1783" y="220"/>
                </a:cubicBezTo>
                <a:cubicBezTo>
                  <a:pt x="1779" y="213"/>
                  <a:pt x="1773" y="206"/>
                  <a:pt x="1767" y="199"/>
                </a:cubicBezTo>
                <a:cubicBezTo>
                  <a:pt x="1760" y="192"/>
                  <a:pt x="1753" y="187"/>
                  <a:pt x="1744" y="182"/>
                </a:cubicBezTo>
                <a:cubicBezTo>
                  <a:pt x="1736" y="177"/>
                  <a:pt x="1726" y="173"/>
                  <a:pt x="1716" y="171"/>
                </a:cubicBezTo>
                <a:cubicBezTo>
                  <a:pt x="1705" y="168"/>
                  <a:pt x="1693" y="167"/>
                  <a:pt x="1681" y="167"/>
                </a:cubicBezTo>
                <a:cubicBezTo>
                  <a:pt x="1656" y="167"/>
                  <a:pt x="1633" y="171"/>
                  <a:pt x="1613" y="181"/>
                </a:cubicBezTo>
                <a:cubicBezTo>
                  <a:pt x="1592" y="190"/>
                  <a:pt x="1575" y="203"/>
                  <a:pt x="1561" y="220"/>
                </a:cubicBezTo>
                <a:cubicBezTo>
                  <a:pt x="1546" y="238"/>
                  <a:pt x="1535" y="259"/>
                  <a:pt x="1527" y="283"/>
                </a:cubicBezTo>
                <a:cubicBezTo>
                  <a:pt x="1519" y="308"/>
                  <a:pt x="1515" y="335"/>
                  <a:pt x="1515" y="365"/>
                </a:cubicBezTo>
                <a:cubicBezTo>
                  <a:pt x="1515" y="394"/>
                  <a:pt x="1519" y="420"/>
                  <a:pt x="1526" y="443"/>
                </a:cubicBezTo>
                <a:cubicBezTo>
                  <a:pt x="1534" y="465"/>
                  <a:pt x="1544" y="484"/>
                  <a:pt x="1558" y="500"/>
                </a:cubicBezTo>
                <a:cubicBezTo>
                  <a:pt x="1571" y="515"/>
                  <a:pt x="1587" y="526"/>
                  <a:pt x="1605" y="534"/>
                </a:cubicBezTo>
                <a:cubicBezTo>
                  <a:pt x="1624" y="542"/>
                  <a:pt x="1643" y="546"/>
                  <a:pt x="1665" y="546"/>
                </a:cubicBezTo>
                <a:cubicBezTo>
                  <a:pt x="1679" y="546"/>
                  <a:pt x="1693" y="544"/>
                  <a:pt x="1705" y="541"/>
                </a:cubicBezTo>
                <a:cubicBezTo>
                  <a:pt x="1717" y="538"/>
                  <a:pt x="1728" y="533"/>
                  <a:pt x="1737" y="528"/>
                </a:cubicBezTo>
                <a:cubicBezTo>
                  <a:pt x="1747" y="522"/>
                  <a:pt x="1756" y="515"/>
                  <a:pt x="1763" y="507"/>
                </a:cubicBezTo>
                <a:cubicBezTo>
                  <a:pt x="1771" y="499"/>
                  <a:pt x="1778" y="490"/>
                  <a:pt x="1783" y="480"/>
                </a:cubicBezTo>
                <a:cubicBezTo>
                  <a:pt x="1785" y="480"/>
                  <a:pt x="1785" y="480"/>
                  <a:pt x="1785" y="480"/>
                </a:cubicBezTo>
                <a:cubicBezTo>
                  <a:pt x="1785" y="537"/>
                  <a:pt x="1785" y="537"/>
                  <a:pt x="1785" y="537"/>
                </a:cubicBezTo>
                <a:lnTo>
                  <a:pt x="1866" y="537"/>
                </a:lnTo>
                <a:close/>
                <a:moveTo>
                  <a:pt x="1786" y="366"/>
                </a:moveTo>
                <a:cubicBezTo>
                  <a:pt x="1786" y="384"/>
                  <a:pt x="1783" y="399"/>
                  <a:pt x="1778" y="413"/>
                </a:cubicBezTo>
                <a:cubicBezTo>
                  <a:pt x="1773" y="427"/>
                  <a:pt x="1767" y="439"/>
                  <a:pt x="1758" y="449"/>
                </a:cubicBezTo>
                <a:cubicBezTo>
                  <a:pt x="1750" y="458"/>
                  <a:pt x="1740" y="466"/>
                  <a:pt x="1728" y="471"/>
                </a:cubicBezTo>
                <a:cubicBezTo>
                  <a:pt x="1717" y="476"/>
                  <a:pt x="1705" y="479"/>
                  <a:pt x="1692" y="479"/>
                </a:cubicBezTo>
                <a:cubicBezTo>
                  <a:pt x="1679" y="479"/>
                  <a:pt x="1667" y="477"/>
                  <a:pt x="1656" y="472"/>
                </a:cubicBezTo>
                <a:cubicBezTo>
                  <a:pt x="1644" y="467"/>
                  <a:pt x="1635" y="460"/>
                  <a:pt x="1626" y="450"/>
                </a:cubicBezTo>
                <a:cubicBezTo>
                  <a:pt x="1618" y="440"/>
                  <a:pt x="1612" y="428"/>
                  <a:pt x="1607" y="414"/>
                </a:cubicBezTo>
                <a:cubicBezTo>
                  <a:pt x="1602" y="399"/>
                  <a:pt x="1600" y="382"/>
                  <a:pt x="1600" y="363"/>
                </a:cubicBezTo>
                <a:cubicBezTo>
                  <a:pt x="1600" y="343"/>
                  <a:pt x="1602" y="325"/>
                  <a:pt x="1606" y="309"/>
                </a:cubicBezTo>
                <a:cubicBezTo>
                  <a:pt x="1610" y="294"/>
                  <a:pt x="1616" y="280"/>
                  <a:pt x="1624" y="269"/>
                </a:cubicBezTo>
                <a:cubicBezTo>
                  <a:pt x="1632" y="257"/>
                  <a:pt x="1642" y="249"/>
                  <a:pt x="1654" y="242"/>
                </a:cubicBezTo>
                <a:cubicBezTo>
                  <a:pt x="1667" y="236"/>
                  <a:pt x="1681" y="233"/>
                  <a:pt x="1697" y="233"/>
                </a:cubicBezTo>
                <a:cubicBezTo>
                  <a:pt x="1709" y="233"/>
                  <a:pt x="1721" y="236"/>
                  <a:pt x="1732" y="241"/>
                </a:cubicBezTo>
                <a:cubicBezTo>
                  <a:pt x="1743" y="245"/>
                  <a:pt x="1752" y="252"/>
                  <a:pt x="1760" y="260"/>
                </a:cubicBezTo>
                <a:cubicBezTo>
                  <a:pt x="1768" y="269"/>
                  <a:pt x="1774" y="279"/>
                  <a:pt x="1779" y="290"/>
                </a:cubicBezTo>
                <a:cubicBezTo>
                  <a:pt x="1783" y="301"/>
                  <a:pt x="1786" y="313"/>
                  <a:pt x="1786" y="326"/>
                </a:cubicBezTo>
                <a:lnTo>
                  <a:pt x="1786" y="3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40404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288989" y="6072577"/>
            <a:ext cx="1900200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#Build2016</a:t>
            </a:r>
          </a:p>
        </p:txBody>
      </p:sp>
    </p:spTree>
    <p:extLst>
      <p:ext uri="{BB962C8B-B14F-4D97-AF65-F5344CB8AC3E}">
        <p14:creationId xmlns:p14="http://schemas.microsoft.com/office/powerpoint/2010/main" val="22007563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MUNK_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74702" y="2138228"/>
            <a:ext cx="6402388" cy="1828800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73050" y="3954463"/>
            <a:ext cx="6402388" cy="1828800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200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7" name="Picture 6" hidden="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457580" y="6243964"/>
            <a:ext cx="1280160" cy="27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5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1466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6947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684746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393497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0088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9778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3187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8955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8308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6668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01436" y="2963862"/>
            <a:ext cx="10235966" cy="917575"/>
          </a:xfrm>
        </p:spPr>
        <p:txBody>
          <a:bodyPr anchor="ctr" anchorCtr="0"/>
          <a:lstStyle>
            <a:lvl1pPr algn="l"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232232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9144000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24779">
                      <a:srgbClr val="000000"/>
                    </a:gs>
                    <a:gs pos="70000">
                      <a:srgbClr val="000000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9143999" cy="738664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24779">
                      <a:srgbClr val="000000"/>
                    </a:gs>
                    <a:gs pos="70000">
                      <a:srgbClr val="000000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23381392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91439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38636671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4215309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92035">
                      <a:srgbClr val="000000"/>
                    </a:gs>
                    <a:gs pos="75000">
                      <a:srgbClr val="000000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5495694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41426"/>
            <a:ext cx="5486399" cy="2012859"/>
          </a:xfrm>
        </p:spPr>
        <p:txBody>
          <a:bodyPr>
            <a:spAutoFit/>
          </a:bodyPr>
          <a:lstStyle>
            <a:lvl1pPr>
              <a:defRPr sz="66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352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599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77332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4875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149198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64013" y="479425"/>
            <a:ext cx="1436313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2436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9031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5684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52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53.xml"/><Relationship Id="rId31" Type="http://schemas.openxmlformats.org/officeDocument/2006/relationships/slideLayout" Target="../slideLayouts/slideLayout54.xml"/><Relationship Id="rId32" Type="http://schemas.openxmlformats.org/officeDocument/2006/relationships/slideLayout" Target="../slideLayouts/slideLayout55.xml"/><Relationship Id="rId9" Type="http://schemas.openxmlformats.org/officeDocument/2006/relationships/slideLayout" Target="../slideLayouts/slideLayout32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57.xml"/><Relationship Id="rId35" Type="http://schemas.openxmlformats.org/officeDocument/2006/relationships/slideLayout" Target="../slideLayouts/slideLayout58.xml"/><Relationship Id="rId36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42.xml"/><Relationship Id="rId37" Type="http://schemas.openxmlformats.org/officeDocument/2006/relationships/slideLayout" Target="../slideLayouts/slideLayout60.xml"/><Relationship Id="rId38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83.xml"/><Relationship Id="rId24" Type="http://schemas.openxmlformats.org/officeDocument/2006/relationships/slideLayout" Target="../slideLayouts/slideLayout84.xml"/><Relationship Id="rId25" Type="http://schemas.openxmlformats.org/officeDocument/2006/relationships/theme" Target="../theme/theme3.xml"/><Relationship Id="rId10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79.xml"/><Relationship Id="rId1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2.xml"/><Relationship Id="rId3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5.xml"/><Relationship Id="rId6" Type="http://schemas.openxmlformats.org/officeDocument/2006/relationships/slideLayout" Target="../slideLayouts/slideLayout66.xml"/><Relationship Id="rId7" Type="http://schemas.openxmlformats.org/officeDocument/2006/relationships/slideLayout" Target="../slideLayouts/slideLayout67.xml"/><Relationship Id="rId8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12618968" y="0"/>
            <a:ext cx="952400" cy="5766967"/>
            <a:chOff x="12618968" y="0"/>
            <a:chExt cx="952400" cy="5766967"/>
          </a:xfrm>
        </p:grpSpPr>
        <p:grpSp>
          <p:nvGrpSpPr>
            <p:cNvPr id="26" name="Group 25"/>
            <p:cNvGrpSpPr/>
            <p:nvPr userDrawn="1"/>
          </p:nvGrpSpPr>
          <p:grpSpPr>
            <a:xfrm rot="5400000">
              <a:off x="11584221" y="1040743"/>
              <a:ext cx="2698730" cy="629236"/>
              <a:chOff x="1584344" y="4543426"/>
              <a:chExt cx="2698730" cy="629236"/>
            </a:xfrm>
          </p:grpSpPr>
          <p:sp>
            <p:nvSpPr>
              <p:cNvPr id="37" name="Rectangle 36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Green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16 G:124 B:16</a:t>
                </a:r>
                <a:endParaRPr lang="en-US" sz="5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1" name="Rectangle 40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Orange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216 G:59 B:1</a:t>
                </a:r>
                <a:endParaRPr lang="en-US" sz="5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2" name="Rectangle 41"/>
              <p:cNvSpPr/>
              <p:nvPr userDrawn="1"/>
            </p:nvSpPr>
            <p:spPr bwMode="auto">
              <a:xfrm>
                <a:off x="3413144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R:0 G:120 B:215</a:t>
                </a:r>
              </a:p>
            </p:txBody>
          </p:sp>
          <p:sp>
            <p:nvSpPr>
              <p:cNvPr id="43" name="Rectangle 42"/>
              <p:cNvSpPr/>
              <p:nvPr userDrawn="1"/>
            </p:nvSpPr>
            <p:spPr bwMode="auto">
              <a:xfrm>
                <a:off x="2498744" y="4882896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Gray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210 G:210 B:210</a:t>
                </a:r>
                <a:endParaRPr lang="en-US" sz="50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4" name="Rectangle 43"/>
              <p:cNvSpPr/>
              <p:nvPr userDrawn="1"/>
            </p:nvSpPr>
            <p:spPr bwMode="auto">
              <a:xfrm>
                <a:off x="3413144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Orange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G:140 B:0</a:t>
                </a:r>
              </a:p>
            </p:txBody>
          </p:sp>
          <p:sp>
            <p:nvSpPr>
              <p:cNvPr id="45" name="Rectangle 44"/>
              <p:cNvSpPr/>
              <p:nvPr userDrawn="1"/>
            </p:nvSpPr>
            <p:spPr bwMode="auto">
              <a:xfrm>
                <a:off x="1584344" y="4882896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Yellow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G:185 B:0</a:t>
                </a:r>
              </a:p>
            </p:txBody>
          </p:sp>
        </p:grpSp>
        <p:sp>
          <p:nvSpPr>
            <p:cNvPr id="28" name="TextBox 27"/>
            <p:cNvSpPr txBox="1"/>
            <p:nvPr userDrawn="1"/>
          </p:nvSpPr>
          <p:spPr>
            <a:xfrm rot="5400000">
              <a:off x="12988035" y="260168"/>
              <a:ext cx="843501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Main colors</a:t>
              </a:r>
            </a:p>
          </p:txBody>
        </p:sp>
        <p:sp>
          <p:nvSpPr>
            <p:cNvPr id="32" name="TextBox 31"/>
            <p:cNvSpPr txBox="1"/>
            <p:nvPr userDrawn="1"/>
          </p:nvSpPr>
          <p:spPr>
            <a:xfrm rot="5400000">
              <a:off x="11742070" y="4230580"/>
              <a:ext cx="2656496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Secondary colors (use only when necessary)</a:t>
              </a: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 rot="5400000">
              <a:off x="12328888" y="5187119"/>
              <a:ext cx="869930" cy="289766"/>
            </a:xfrm>
            <a:prstGeom prst="rect">
              <a:avLst/>
            </a:prstGeom>
            <a:solidFill>
              <a:srgbClr val="A8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Red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168 G:0 B:0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3" name="Rectangle 22"/>
            <p:cNvSpPr/>
            <p:nvPr userDrawn="1"/>
          </p:nvSpPr>
          <p:spPr bwMode="auto">
            <a:xfrm rot="5400000">
              <a:off x="12328888" y="3353997"/>
              <a:ext cx="869930" cy="289766"/>
            </a:xfrm>
            <a:prstGeom prst="rect">
              <a:avLst/>
            </a:prstGeom>
            <a:solidFill>
              <a:srgbClr val="00BCF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Light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R:16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G:124 B:16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" name="Rectangle 23"/>
            <p:cNvSpPr/>
            <p:nvPr userDrawn="1"/>
          </p:nvSpPr>
          <p:spPr bwMode="auto">
            <a:xfrm rot="5400000">
              <a:off x="12328888" y="4272719"/>
              <a:ext cx="869930" cy="289766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R0 G32 B80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842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8" r:id="rId1"/>
    <p:sldLayoutId id="2147484300" r:id="rId2"/>
    <p:sldLayoutId id="2147484295" r:id="rId3"/>
    <p:sldLayoutId id="2147484240" r:id="rId4"/>
    <p:sldLayoutId id="2147484296" r:id="rId5"/>
    <p:sldLayoutId id="2147484241" r:id="rId6"/>
    <p:sldLayoutId id="2147484297" r:id="rId7"/>
    <p:sldLayoutId id="2147484244" r:id="rId8"/>
    <p:sldLayoutId id="2147484298" r:id="rId9"/>
    <p:sldLayoutId id="2147484245" r:id="rId10"/>
    <p:sldLayoutId id="2147484247" r:id="rId11"/>
    <p:sldLayoutId id="2147484249" r:id="rId12"/>
    <p:sldLayoutId id="2147484301" r:id="rId13"/>
    <p:sldLayoutId id="2147484251" r:id="rId14"/>
    <p:sldLayoutId id="2147484252" r:id="rId15"/>
    <p:sldLayoutId id="2147484339" r:id="rId16"/>
    <p:sldLayoutId id="2147484254" r:id="rId17"/>
    <p:sldLayoutId id="2147484257" r:id="rId18"/>
    <p:sldLayoutId id="2147484258" r:id="rId19"/>
    <p:sldLayoutId id="2147484340" r:id="rId20"/>
    <p:sldLayoutId id="2147484260" r:id="rId21"/>
    <p:sldLayoutId id="2147484299" r:id="rId22"/>
    <p:sldLayoutId id="2147484263" r:id="rId23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 userDrawn="1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 userDrawn="1">
          <p15:clr>
            <a:srgbClr val="C35EA4"/>
          </p15:clr>
        </p15:guide>
        <p15:guide id="17" pos="7546" userDrawn="1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 userDrawn="1">
          <p15:clr>
            <a:srgbClr val="5ACBF0"/>
          </p15:clr>
        </p15:guide>
        <p15:guide id="25" orient="horz" pos="302" userDrawn="1">
          <p15:clr>
            <a:srgbClr val="C35EA4"/>
          </p15:clr>
        </p15:guide>
        <p15:guide id="26" orient="horz" pos="4104" userDrawn="1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41" y="295279"/>
            <a:ext cx="11889564" cy="917575"/>
          </a:xfrm>
          <a:prstGeom prst="rect">
            <a:avLst/>
          </a:prstGeom>
        </p:spPr>
        <p:txBody>
          <a:bodyPr vert="horz" wrap="square" lIns="146260" tIns="91413" rIns="146260" bIns="91413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1" y="1212855"/>
            <a:ext cx="11887199" cy="2159408"/>
          </a:xfrm>
          <a:prstGeom prst="rect">
            <a:avLst/>
          </a:prstGeom>
        </p:spPr>
        <p:txBody>
          <a:bodyPr vert="horz" wrap="square" lIns="146260" tIns="91413" rIns="146260" bIns="91413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0630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2" r:id="rId1"/>
    <p:sldLayoutId id="2147484343" r:id="rId2"/>
    <p:sldLayoutId id="2147484344" r:id="rId3"/>
    <p:sldLayoutId id="2147484345" r:id="rId4"/>
    <p:sldLayoutId id="2147484346" r:id="rId5"/>
    <p:sldLayoutId id="2147484347" r:id="rId6"/>
    <p:sldLayoutId id="2147484348" r:id="rId7"/>
    <p:sldLayoutId id="2147484349" r:id="rId8"/>
    <p:sldLayoutId id="2147484350" r:id="rId9"/>
    <p:sldLayoutId id="2147484351" r:id="rId10"/>
    <p:sldLayoutId id="2147484352" r:id="rId11"/>
    <p:sldLayoutId id="2147484353" r:id="rId12"/>
    <p:sldLayoutId id="2147484354" r:id="rId13"/>
    <p:sldLayoutId id="2147484355" r:id="rId14"/>
    <p:sldLayoutId id="2147484356" r:id="rId15"/>
    <p:sldLayoutId id="2147484357" r:id="rId16"/>
    <p:sldLayoutId id="2147484358" r:id="rId17"/>
    <p:sldLayoutId id="2147484359" r:id="rId18"/>
    <p:sldLayoutId id="2147484360" r:id="rId19"/>
    <p:sldLayoutId id="2147484361" r:id="rId20"/>
    <p:sldLayoutId id="2147484362" r:id="rId21"/>
    <p:sldLayoutId id="2147484363" r:id="rId22"/>
    <p:sldLayoutId id="2147484364" r:id="rId23"/>
    <p:sldLayoutId id="2147484365" r:id="rId24"/>
    <p:sldLayoutId id="2147484366" r:id="rId25"/>
    <p:sldLayoutId id="2147484367" r:id="rId26"/>
    <p:sldLayoutId id="2147484368" r:id="rId27"/>
    <p:sldLayoutId id="2147484369" r:id="rId28"/>
    <p:sldLayoutId id="2147484370" r:id="rId29"/>
    <p:sldLayoutId id="2147484371" r:id="rId30"/>
    <p:sldLayoutId id="2147484372" r:id="rId31"/>
    <p:sldLayoutId id="2147484373" r:id="rId32"/>
    <p:sldLayoutId id="2147484374" r:id="rId33"/>
    <p:sldLayoutId id="2147484375" r:id="rId34"/>
    <p:sldLayoutId id="2147484376" r:id="rId35"/>
    <p:sldLayoutId id="2147484377" r:id="rId36"/>
    <p:sldLayoutId id="2147484378" r:id="rId37"/>
  </p:sldLayoutIdLst>
  <p:transition>
    <p:fade/>
  </p:transition>
  <p:txStyles>
    <p:titleStyle>
      <a:lvl1pPr algn="l" defTabSz="932312" rtl="0" eaLnBrk="1" latinLnBrk="0" hangingPunct="1">
        <a:lnSpc>
          <a:spcPct val="90000"/>
        </a:lnSpc>
        <a:spcBef>
          <a:spcPct val="0"/>
        </a:spcBef>
        <a:buNone/>
        <a:defRPr lang="en-US" sz="54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742" marR="0" indent="-342742" algn="l" defTabSz="93231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999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3932" marR="0" indent="-241189" algn="l" defTabSz="93231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99733" marR="0" indent="-228494" algn="l" defTabSz="93231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226" marR="0" indent="-228494" algn="l" defTabSz="93231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6718" marR="0" indent="-228494" algn="l" defTabSz="93231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3858" indent="-233079" algn="l" defTabSz="9323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0014" indent="-233079" algn="l" defTabSz="9323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6170" indent="-233079" algn="l" defTabSz="9323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2326" indent="-233079" algn="l" defTabSz="9323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31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66157" algn="l" defTabSz="93231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32312" algn="l" defTabSz="93231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98468" algn="l" defTabSz="93231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64624" algn="l" defTabSz="93231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330780" algn="l" defTabSz="93231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96935" algn="l" defTabSz="93231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63091" algn="l" defTabSz="93231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729248" algn="l" defTabSz="93231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12618967" y="0"/>
            <a:ext cx="952401" cy="5766965"/>
            <a:chOff x="12618967" y="0"/>
            <a:chExt cx="952401" cy="5766965"/>
          </a:xfrm>
        </p:grpSpPr>
        <p:grpSp>
          <p:nvGrpSpPr>
            <p:cNvPr id="26" name="Group 25"/>
            <p:cNvGrpSpPr/>
            <p:nvPr userDrawn="1"/>
          </p:nvGrpSpPr>
          <p:grpSpPr>
            <a:xfrm rot="5400000">
              <a:off x="11582059" y="1045293"/>
              <a:ext cx="2703052" cy="629236"/>
              <a:chOff x="1586734" y="4543426"/>
              <a:chExt cx="2703052" cy="629236"/>
            </a:xfrm>
          </p:grpSpPr>
          <p:sp>
            <p:nvSpPr>
              <p:cNvPr id="45" name="Rectangle 44"/>
              <p:cNvSpPr/>
              <p:nvPr userDrawn="1"/>
            </p:nvSpPr>
            <p:spPr bwMode="auto">
              <a:xfrm>
                <a:off x="1586734" y="4543427"/>
                <a:ext cx="869930" cy="28976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0 G:120 B:215</a:t>
                </a:r>
                <a:endPara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7" name="Rectangle 36"/>
              <p:cNvSpPr/>
              <p:nvPr userDrawn="1"/>
            </p:nvSpPr>
            <p:spPr bwMode="auto">
              <a:xfrm>
                <a:off x="3419856" y="4543428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7965">
                          <a:srgbClr val="000000"/>
                        </a:gs>
                        <a:gs pos="28319">
                          <a:srgbClr val="000000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Cyan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7965">
                          <a:srgbClr val="000000"/>
                        </a:gs>
                        <a:gs pos="28319">
                          <a:srgbClr val="000000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7965">
                          <a:srgbClr val="000000"/>
                        </a:gs>
                        <a:gs pos="28319">
                          <a:srgbClr val="000000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0 G:188 B:242</a:t>
                </a:r>
                <a:endParaRPr lang="en-US" sz="500" dirty="0">
                  <a:gradFill>
                    <a:gsLst>
                      <a:gs pos="7965">
                        <a:srgbClr val="000000"/>
                      </a:gs>
                      <a:gs pos="28319">
                        <a:srgbClr val="000000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1" name="Rectangle 40"/>
              <p:cNvSpPr/>
              <p:nvPr userDrawn="1"/>
            </p:nvSpPr>
            <p:spPr bwMode="auto">
              <a:xfrm>
                <a:off x="1586734" y="4882896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92035">
                          <a:srgbClr val="505050"/>
                        </a:gs>
                        <a:gs pos="27000">
                          <a:srgbClr val="505050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Gray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92035">
                          <a:srgbClr val="505050"/>
                        </a:gs>
                        <a:gs pos="27000">
                          <a:srgbClr val="505050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92035">
                          <a:srgbClr val="505050"/>
                        </a:gs>
                        <a:gs pos="27000">
                          <a:srgbClr val="505050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210 G:210 B:210</a:t>
                </a:r>
                <a:endParaRPr lang="en-US" sz="500" dirty="0">
                  <a:gradFill>
                    <a:gsLst>
                      <a:gs pos="92035">
                        <a:srgbClr val="505050"/>
                      </a:gs>
                      <a:gs pos="27000">
                        <a:srgbClr val="505050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2" name="Rectangle 41"/>
              <p:cNvSpPr/>
              <p:nvPr userDrawn="1"/>
            </p:nvSpPr>
            <p:spPr bwMode="auto">
              <a:xfrm>
                <a:off x="2505456" y="4543426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Blue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0 G:32 B:80</a:t>
                </a:r>
                <a:endParaRPr lang="en-US" sz="5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3" name="Rectangle 42"/>
              <p:cNvSpPr/>
              <p:nvPr userDrawn="1"/>
            </p:nvSpPr>
            <p:spPr bwMode="auto">
              <a:xfrm>
                <a:off x="3413144" y="4882896"/>
                <a:ext cx="869930" cy="289766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Gray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80 G:80 B:80</a:t>
                </a:r>
                <a:endPara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4" name="Rectangle 43"/>
              <p:cNvSpPr/>
              <p:nvPr userDrawn="1"/>
            </p:nvSpPr>
            <p:spPr bwMode="auto">
              <a:xfrm>
                <a:off x="2505456" y="4882895"/>
                <a:ext cx="869930" cy="289766"/>
              </a:xfrm>
              <a:prstGeom prst="rect">
                <a:avLst/>
              </a:prstGeom>
              <a:solidFill>
                <a:srgbClr val="73737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Gray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115 G:115 B:115</a:t>
                </a:r>
                <a:endPara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grpSp>
          <p:nvGrpSpPr>
            <p:cNvPr id="27" name="Group 26"/>
            <p:cNvGrpSpPr/>
            <p:nvPr userDrawn="1"/>
          </p:nvGrpSpPr>
          <p:grpSpPr>
            <a:xfrm rot="5400000">
              <a:off x="11412325" y="4270556"/>
              <a:ext cx="2703052" cy="289766"/>
              <a:chOff x="4476564" y="4543426"/>
              <a:chExt cx="2703052" cy="289766"/>
            </a:xfrm>
          </p:grpSpPr>
          <p:sp>
            <p:nvSpPr>
              <p:cNvPr id="33" name="Rectangle 32"/>
              <p:cNvSpPr/>
              <p:nvPr userDrawn="1"/>
            </p:nvSpPr>
            <p:spPr bwMode="auto">
              <a:xfrm>
                <a:off x="5395286" y="4543426"/>
                <a:ext cx="869930" cy="289766"/>
              </a:xfrm>
              <a:prstGeom prst="rect">
                <a:avLst/>
              </a:prstGeom>
              <a:solidFill>
                <a:srgbClr val="5C2D9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Purple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R:92 G:45 B:145</a:t>
                </a:r>
              </a:p>
            </p:txBody>
          </p:sp>
          <p:sp>
            <p:nvSpPr>
              <p:cNvPr id="34" name="Rectangle 33"/>
              <p:cNvSpPr/>
              <p:nvPr userDrawn="1"/>
            </p:nvSpPr>
            <p:spPr bwMode="auto">
              <a:xfrm>
                <a:off x="6309686" y="4543426"/>
                <a:ext cx="869930" cy="289766"/>
              </a:xfrm>
              <a:prstGeom prst="rect">
                <a:avLst/>
              </a:prstGeom>
              <a:solidFill>
                <a:srgbClr val="D83B0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Orange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216 G:59 B:1</a:t>
                </a:r>
              </a:p>
            </p:txBody>
          </p:sp>
          <p:sp>
            <p:nvSpPr>
              <p:cNvPr id="35" name="Rectangle 34"/>
              <p:cNvSpPr/>
              <p:nvPr userDrawn="1"/>
            </p:nvSpPr>
            <p:spPr bwMode="auto">
              <a:xfrm>
                <a:off x="4476564" y="4543426"/>
                <a:ext cx="869930" cy="289766"/>
              </a:xfrm>
              <a:prstGeom prst="rect">
                <a:avLst/>
              </a:prstGeom>
              <a:solidFill>
                <a:srgbClr val="107C10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Green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16 G:124 B:16</a:t>
                </a:r>
                <a:endPara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28" name="TextBox 27"/>
            <p:cNvSpPr txBox="1"/>
            <p:nvPr userDrawn="1"/>
          </p:nvSpPr>
          <p:spPr>
            <a:xfrm rot="5400000">
              <a:off x="12988035" y="260168"/>
              <a:ext cx="843501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Main colors</a:t>
              </a:r>
            </a:p>
          </p:txBody>
        </p:sp>
        <p:sp>
          <p:nvSpPr>
            <p:cNvPr id="32" name="TextBox 31"/>
            <p:cNvSpPr txBox="1"/>
            <p:nvPr userDrawn="1"/>
          </p:nvSpPr>
          <p:spPr>
            <a:xfrm rot="5400000">
              <a:off x="11742070" y="4230580"/>
              <a:ext cx="2656496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Secondary colors (use only when</a:t>
              </a:r>
              <a:r>
                <a:rPr lang="en-US" sz="1000" baseline="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 necessary)</a:t>
              </a:r>
              <a:endParaRPr lang="en-US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4034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0" r:id="rId1"/>
    <p:sldLayoutId id="2147484381" r:id="rId2"/>
    <p:sldLayoutId id="2147484382" r:id="rId3"/>
    <p:sldLayoutId id="2147484383" r:id="rId4"/>
    <p:sldLayoutId id="2147484384" r:id="rId5"/>
    <p:sldLayoutId id="2147484385" r:id="rId6"/>
    <p:sldLayoutId id="2147484386" r:id="rId7"/>
    <p:sldLayoutId id="2147484387" r:id="rId8"/>
    <p:sldLayoutId id="2147484388" r:id="rId9"/>
    <p:sldLayoutId id="2147484389" r:id="rId10"/>
    <p:sldLayoutId id="2147484390" r:id="rId11"/>
    <p:sldLayoutId id="2147484391" r:id="rId12"/>
    <p:sldLayoutId id="2147484392" r:id="rId13"/>
    <p:sldLayoutId id="2147484393" r:id="rId14"/>
    <p:sldLayoutId id="2147484394" r:id="rId15"/>
    <p:sldLayoutId id="2147484395" r:id="rId16"/>
    <p:sldLayoutId id="2147484396" r:id="rId17"/>
    <p:sldLayoutId id="2147484397" r:id="rId18"/>
    <p:sldLayoutId id="2147484398" r:id="rId19"/>
    <p:sldLayoutId id="2147484399" r:id="rId20"/>
    <p:sldLayoutId id="2147484400" r:id="rId21"/>
    <p:sldLayoutId id="2147484401" r:id="rId22"/>
    <p:sldLayoutId id="2147484402" r:id="rId23"/>
    <p:sldLayoutId id="2147484403" r:id="rId24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3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xamarin/XamarinComponents" TargetMode="External"/><Relationship Id="rId4" Type="http://schemas.openxmlformats.org/officeDocument/2006/relationships/hyperlink" Target="https://components.xamarin.com/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3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3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3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3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570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Xamarin</a:t>
            </a:r>
            <a:r>
              <a:rPr lang="en-US" dirty="0" smtClean="0"/>
              <a:t> Profiler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7" y="1226247"/>
            <a:ext cx="6629400" cy="49565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237" y="2143822"/>
            <a:ext cx="7543800" cy="506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1423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Xamarin</a:t>
            </a:r>
            <a:r>
              <a:rPr lang="en-US" dirty="0" smtClean="0"/>
              <a:t> Profiler – Cycle Detection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37" y="1058862"/>
            <a:ext cx="6019800" cy="45399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237" y="1436894"/>
            <a:ext cx="7848600" cy="554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573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iOS Simulator for Windows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45" y="1212849"/>
            <a:ext cx="9486545" cy="57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9430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Xamarin</a:t>
            </a:r>
            <a:r>
              <a:rPr lang="en-US" dirty="0" smtClean="0"/>
              <a:t> Workbooks – Interactive C#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36" y="1212848"/>
            <a:ext cx="10736125" cy="563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1437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Xamarin</a:t>
            </a:r>
            <a:r>
              <a:rPr lang="en-US" dirty="0" smtClean="0"/>
              <a:t> Inspector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437" y="1212849"/>
            <a:ext cx="6065837" cy="550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8802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Xamarin.Forms</a:t>
            </a:r>
            <a:r>
              <a:rPr lang="en-US" dirty="0" smtClean="0"/>
              <a:t> XAML Previewer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39" y="982662"/>
            <a:ext cx="10058400" cy="637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927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Fall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4487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Fall Themes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5139869"/>
          </a:xfrm>
        </p:spPr>
        <p:txBody>
          <a:bodyPr/>
          <a:lstStyle/>
          <a:p>
            <a:r>
              <a:rPr lang="en-US" dirty="0" smtClean="0"/>
              <a:t>iOS 10 and Android N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/>
              <a:t>Xamarin.Mac</a:t>
            </a:r>
            <a:r>
              <a:rPr lang="en-US" dirty="0"/>
              <a:t> on Visual Studio</a:t>
            </a:r>
          </a:p>
          <a:p>
            <a:pPr lvl="1"/>
            <a:r>
              <a:rPr lang="en-US" dirty="0"/>
              <a:t>Develop for all platforms in a single solution</a:t>
            </a:r>
          </a:p>
          <a:p>
            <a:endParaRPr lang="en-US" dirty="0" smtClean="0"/>
          </a:p>
          <a:p>
            <a:r>
              <a:rPr lang="en-US" dirty="0" smtClean="0"/>
              <a:t>ASP.NET Core in </a:t>
            </a:r>
            <a:r>
              <a:rPr lang="en-US" dirty="0" err="1" smtClean="0"/>
              <a:t>Xamarin</a:t>
            </a:r>
            <a:r>
              <a:rPr lang="en-US" dirty="0" smtClean="0"/>
              <a:t> Studio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Localization and Accessibility</a:t>
            </a:r>
          </a:p>
          <a:p>
            <a:pPr lvl="1"/>
            <a:r>
              <a:rPr lang="en-US" dirty="0" smtClean="0"/>
              <a:t>Adding support for 13 languages to </a:t>
            </a:r>
            <a:r>
              <a:rPr lang="en-US" dirty="0" err="1" smtClean="0"/>
              <a:t>Xamarin’s</a:t>
            </a:r>
            <a:r>
              <a:rPr lang="en-US" dirty="0" smtClean="0"/>
              <a:t> products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716" y="1974603"/>
            <a:ext cx="3414801" cy="14723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4498" t="1840" r="17854" b="45631"/>
          <a:stretch/>
        </p:blipFill>
        <p:spPr>
          <a:xfrm>
            <a:off x="7970837" y="4183062"/>
            <a:ext cx="4480560" cy="283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3966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Microsoft’s IDEs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4124206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Visual Studio</a:t>
            </a:r>
          </a:p>
          <a:p>
            <a:endParaRPr lang="en-US" dirty="0"/>
          </a:p>
          <a:p>
            <a:r>
              <a:rPr lang="en-US" dirty="0" smtClean="0"/>
              <a:t>Visual Studio Code</a:t>
            </a:r>
          </a:p>
          <a:p>
            <a:endParaRPr lang="en-US" dirty="0"/>
          </a:p>
          <a:p>
            <a:r>
              <a:rPr lang="en-US" dirty="0" err="1" smtClean="0"/>
              <a:t>Xamarin</a:t>
            </a:r>
            <a:r>
              <a:rPr lang="en-US" dirty="0" smtClean="0"/>
              <a:t> Studio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8625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Xamarin</a:t>
            </a:r>
            <a:r>
              <a:rPr lang="en-US" dirty="0" smtClean="0"/>
              <a:t> Studio - Sharable Components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6155531"/>
          </a:xfrm>
        </p:spPr>
        <p:txBody>
          <a:bodyPr/>
          <a:lstStyle/>
          <a:p>
            <a:r>
              <a:rPr lang="en-US" dirty="0" smtClean="0"/>
              <a:t>Roslyn</a:t>
            </a:r>
          </a:p>
          <a:p>
            <a:pPr lvl="1"/>
            <a:r>
              <a:rPr lang="en-US" dirty="0" smtClean="0"/>
              <a:t>C# Code completion, refactoring, analysis, workbooks, compiler</a:t>
            </a:r>
          </a:p>
          <a:p>
            <a:pPr lvl="1"/>
            <a:endParaRPr lang="en-US" dirty="0" smtClean="0"/>
          </a:p>
          <a:p>
            <a:r>
              <a:rPr lang="en-US" dirty="0" err="1" smtClean="0"/>
              <a:t>MSBuild</a:t>
            </a:r>
            <a:endParaRPr lang="en-US" dirty="0" smtClean="0"/>
          </a:p>
          <a:p>
            <a:pPr lvl="1"/>
            <a:r>
              <a:rPr lang="en-US" dirty="0" smtClean="0"/>
              <a:t>Taking the place of Mono’s existing </a:t>
            </a:r>
            <a:r>
              <a:rPr lang="en-US" dirty="0" err="1" smtClean="0"/>
              <a:t>xbuild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Debug Engines</a:t>
            </a:r>
          </a:p>
          <a:p>
            <a:pPr lvl="1"/>
            <a:r>
              <a:rPr lang="en-US" dirty="0" smtClean="0"/>
              <a:t>Reuses VS Code Debug Protocol</a:t>
            </a:r>
          </a:p>
          <a:p>
            <a:pPr lvl="1"/>
            <a:r>
              <a:rPr lang="en-US" dirty="0" smtClean="0"/>
              <a:t>Enables </a:t>
            </a:r>
            <a:r>
              <a:rPr lang="en-US" dirty="0" err="1" smtClean="0"/>
              <a:t>CoreCLR</a:t>
            </a:r>
            <a:r>
              <a:rPr lang="en-US" dirty="0" smtClean="0"/>
              <a:t>/ASP.NET Core debugging with </a:t>
            </a:r>
            <a:r>
              <a:rPr lang="en-US" dirty="0" err="1" smtClean="0"/>
              <a:t>Xamarin</a:t>
            </a:r>
            <a:r>
              <a:rPr lang="en-US" dirty="0" smtClean="0"/>
              <a:t> Studio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Language Services</a:t>
            </a:r>
          </a:p>
          <a:p>
            <a:pPr lvl="1"/>
            <a:r>
              <a:rPr lang="en-US" dirty="0" smtClean="0"/>
              <a:t>VS Code Language Packs - </a:t>
            </a:r>
            <a:r>
              <a:rPr lang="en-US" dirty="0" err="1" smtClean="0"/>
              <a:t>TypeScript</a:t>
            </a:r>
            <a:r>
              <a:rPr lang="en-US" dirty="0" smtClean="0"/>
              <a:t>, JavaScript, Go, Python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627741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to </a:t>
            </a:r>
            <a:r>
              <a:rPr lang="en-US" dirty="0" err="1"/>
              <a:t>dotnetConf</a:t>
            </a:r>
            <a:r>
              <a:rPr lang="en-US" dirty="0"/>
              <a:t> 2016!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74701" y="3509753"/>
            <a:ext cx="8305736" cy="1828007"/>
          </a:xfrm>
        </p:spPr>
        <p:txBody>
          <a:bodyPr/>
          <a:lstStyle/>
          <a:p>
            <a:r>
              <a:rPr lang="en-US" dirty="0"/>
              <a:t>Miguel de Icaza</a:t>
            </a:r>
          </a:p>
          <a:p>
            <a:r>
              <a:rPr lang="en-US" dirty="0" err="1" smtClean="0"/>
              <a:t>Xamarin</a:t>
            </a:r>
            <a:endParaRPr lang="en-US" dirty="0" smtClean="0"/>
          </a:p>
          <a:p>
            <a:r>
              <a:rPr lang="en-US" dirty="0" smtClean="0"/>
              <a:t>@</a:t>
            </a:r>
            <a:r>
              <a:rPr lang="en-US" dirty="0" err="1" smtClean="0"/>
              <a:t>migueldeicaza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75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4638" y="2125662"/>
            <a:ext cx="11887200" cy="2179058"/>
          </a:xfrm>
        </p:spPr>
        <p:txBody>
          <a:bodyPr/>
          <a:lstStyle/>
          <a:p>
            <a:r>
              <a:rPr lang="en-US" dirty="0" smtClean="0"/>
              <a:t>Improving </a:t>
            </a:r>
            <a:br>
              <a:rPr lang="en-US" dirty="0" smtClean="0"/>
            </a:br>
            <a:r>
              <a:rPr lang="en-US" dirty="0" smtClean="0"/>
              <a:t>Cross Platform .NET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4174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 hidden="1"/>
          <p:cNvGrpSpPr/>
          <p:nvPr/>
        </p:nvGrpSpPr>
        <p:grpSpPr>
          <a:xfrm>
            <a:off x="3246455" y="2128363"/>
            <a:ext cx="6542445" cy="501655"/>
            <a:chOff x="3246455" y="2128363"/>
            <a:chExt cx="6542445" cy="501655"/>
          </a:xfrm>
        </p:grpSpPr>
        <p:sp>
          <p:nvSpPr>
            <p:cNvPr id="56" name="Freeform 55"/>
            <p:cNvSpPr>
              <a:spLocks noChangeAspect="1" noEditPoints="1"/>
            </p:cNvSpPr>
            <p:nvPr/>
          </p:nvSpPr>
          <p:spPr bwMode="black">
            <a:xfrm>
              <a:off x="3246455" y="2141189"/>
              <a:ext cx="490823" cy="488829"/>
            </a:xfrm>
            <a:custGeom>
              <a:avLst/>
              <a:gdLst>
                <a:gd name="T0" fmla="*/ 112 w 246"/>
                <a:gd name="T1" fmla="*/ 19 h 245"/>
                <a:gd name="T2" fmla="*/ 246 w 246"/>
                <a:gd name="T3" fmla="*/ 0 h 245"/>
                <a:gd name="T4" fmla="*/ 246 w 246"/>
                <a:gd name="T5" fmla="*/ 116 h 245"/>
                <a:gd name="T6" fmla="*/ 112 w 246"/>
                <a:gd name="T7" fmla="*/ 116 h 245"/>
                <a:gd name="T8" fmla="*/ 112 w 246"/>
                <a:gd name="T9" fmla="*/ 19 h 245"/>
                <a:gd name="T10" fmla="*/ 102 w 246"/>
                <a:gd name="T11" fmla="*/ 116 h 245"/>
                <a:gd name="T12" fmla="*/ 102 w 246"/>
                <a:gd name="T13" fmla="*/ 19 h 245"/>
                <a:gd name="T14" fmla="*/ 0 w 246"/>
                <a:gd name="T15" fmla="*/ 34 h 245"/>
                <a:gd name="T16" fmla="*/ 0 w 246"/>
                <a:gd name="T17" fmla="*/ 116 h 245"/>
                <a:gd name="T18" fmla="*/ 102 w 246"/>
                <a:gd name="T19" fmla="*/ 116 h 245"/>
                <a:gd name="T20" fmla="*/ 102 w 246"/>
                <a:gd name="T21" fmla="*/ 126 h 245"/>
                <a:gd name="T22" fmla="*/ 0 w 246"/>
                <a:gd name="T23" fmla="*/ 126 h 245"/>
                <a:gd name="T24" fmla="*/ 0 w 246"/>
                <a:gd name="T25" fmla="*/ 211 h 245"/>
                <a:gd name="T26" fmla="*/ 102 w 246"/>
                <a:gd name="T27" fmla="*/ 226 h 245"/>
                <a:gd name="T28" fmla="*/ 102 w 246"/>
                <a:gd name="T29" fmla="*/ 126 h 245"/>
                <a:gd name="T30" fmla="*/ 112 w 246"/>
                <a:gd name="T31" fmla="*/ 126 h 245"/>
                <a:gd name="T32" fmla="*/ 112 w 246"/>
                <a:gd name="T33" fmla="*/ 226 h 245"/>
                <a:gd name="T34" fmla="*/ 246 w 246"/>
                <a:gd name="T35" fmla="*/ 245 h 245"/>
                <a:gd name="T36" fmla="*/ 246 w 246"/>
                <a:gd name="T37" fmla="*/ 126 h 245"/>
                <a:gd name="T38" fmla="*/ 112 w 246"/>
                <a:gd name="T39" fmla="*/ 126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6" h="245">
                  <a:moveTo>
                    <a:pt x="112" y="19"/>
                  </a:moveTo>
                  <a:lnTo>
                    <a:pt x="246" y="0"/>
                  </a:lnTo>
                  <a:lnTo>
                    <a:pt x="246" y="116"/>
                  </a:lnTo>
                  <a:lnTo>
                    <a:pt x="112" y="116"/>
                  </a:lnTo>
                  <a:lnTo>
                    <a:pt x="112" y="19"/>
                  </a:lnTo>
                  <a:close/>
                  <a:moveTo>
                    <a:pt x="102" y="116"/>
                  </a:moveTo>
                  <a:lnTo>
                    <a:pt x="102" y="19"/>
                  </a:lnTo>
                  <a:lnTo>
                    <a:pt x="0" y="34"/>
                  </a:lnTo>
                  <a:lnTo>
                    <a:pt x="0" y="116"/>
                  </a:lnTo>
                  <a:lnTo>
                    <a:pt x="102" y="116"/>
                  </a:lnTo>
                  <a:close/>
                  <a:moveTo>
                    <a:pt x="102" y="126"/>
                  </a:moveTo>
                  <a:lnTo>
                    <a:pt x="0" y="126"/>
                  </a:lnTo>
                  <a:lnTo>
                    <a:pt x="0" y="211"/>
                  </a:lnTo>
                  <a:lnTo>
                    <a:pt x="102" y="226"/>
                  </a:lnTo>
                  <a:lnTo>
                    <a:pt x="102" y="126"/>
                  </a:lnTo>
                  <a:close/>
                  <a:moveTo>
                    <a:pt x="112" y="126"/>
                  </a:moveTo>
                  <a:lnTo>
                    <a:pt x="112" y="226"/>
                  </a:lnTo>
                  <a:lnTo>
                    <a:pt x="246" y="245"/>
                  </a:lnTo>
                  <a:lnTo>
                    <a:pt x="246" y="126"/>
                  </a:lnTo>
                  <a:lnTo>
                    <a:pt x="112" y="1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Freeform 11"/>
            <p:cNvSpPr>
              <a:spLocks noEditPoints="1"/>
            </p:cNvSpPr>
            <p:nvPr/>
          </p:nvSpPr>
          <p:spPr bwMode="black">
            <a:xfrm>
              <a:off x="6330187" y="2128363"/>
              <a:ext cx="407462" cy="501655"/>
            </a:xfrm>
            <a:custGeom>
              <a:avLst/>
              <a:gdLst>
                <a:gd name="T0" fmla="*/ 574 w 618"/>
                <a:gd name="T1" fmla="*/ 227 h 723"/>
                <a:gd name="T2" fmla="*/ 530 w 618"/>
                <a:gd name="T3" fmla="*/ 272 h 723"/>
                <a:gd name="T4" fmla="*/ 530 w 618"/>
                <a:gd name="T5" fmla="*/ 446 h 723"/>
                <a:gd name="T6" fmla="*/ 574 w 618"/>
                <a:gd name="T7" fmla="*/ 491 h 723"/>
                <a:gd name="T8" fmla="*/ 618 w 618"/>
                <a:gd name="T9" fmla="*/ 446 h 723"/>
                <a:gd name="T10" fmla="*/ 618 w 618"/>
                <a:gd name="T11" fmla="*/ 272 h 723"/>
                <a:gd name="T12" fmla="*/ 574 w 618"/>
                <a:gd name="T13" fmla="*/ 227 h 723"/>
                <a:gd name="T14" fmla="*/ 44 w 618"/>
                <a:gd name="T15" fmla="*/ 227 h 723"/>
                <a:gd name="T16" fmla="*/ 0 w 618"/>
                <a:gd name="T17" fmla="*/ 272 h 723"/>
                <a:gd name="T18" fmla="*/ 0 w 618"/>
                <a:gd name="T19" fmla="*/ 446 h 723"/>
                <a:gd name="T20" fmla="*/ 44 w 618"/>
                <a:gd name="T21" fmla="*/ 491 h 723"/>
                <a:gd name="T22" fmla="*/ 88 w 618"/>
                <a:gd name="T23" fmla="*/ 446 h 723"/>
                <a:gd name="T24" fmla="*/ 88 w 618"/>
                <a:gd name="T25" fmla="*/ 272 h 723"/>
                <a:gd name="T26" fmla="*/ 44 w 618"/>
                <a:gd name="T27" fmla="*/ 227 h 723"/>
                <a:gd name="T28" fmla="*/ 505 w 618"/>
                <a:gd name="T29" fmla="*/ 228 h 723"/>
                <a:gd name="T30" fmla="*/ 505 w 618"/>
                <a:gd name="T31" fmla="*/ 547 h 723"/>
                <a:gd name="T32" fmla="*/ 471 w 618"/>
                <a:gd name="T33" fmla="*/ 581 h 723"/>
                <a:gd name="T34" fmla="*/ 432 w 618"/>
                <a:gd name="T35" fmla="*/ 581 h 723"/>
                <a:gd name="T36" fmla="*/ 432 w 618"/>
                <a:gd name="T37" fmla="*/ 678 h 723"/>
                <a:gd name="T38" fmla="*/ 388 w 618"/>
                <a:gd name="T39" fmla="*/ 723 h 723"/>
                <a:gd name="T40" fmla="*/ 344 w 618"/>
                <a:gd name="T41" fmla="*/ 678 h 723"/>
                <a:gd name="T42" fmla="*/ 344 w 618"/>
                <a:gd name="T43" fmla="*/ 581 h 723"/>
                <a:gd name="T44" fmla="*/ 276 w 618"/>
                <a:gd name="T45" fmla="*/ 581 h 723"/>
                <a:gd name="T46" fmla="*/ 276 w 618"/>
                <a:gd name="T47" fmla="*/ 678 h 723"/>
                <a:gd name="T48" fmla="*/ 232 w 618"/>
                <a:gd name="T49" fmla="*/ 723 h 723"/>
                <a:gd name="T50" fmla="*/ 188 w 618"/>
                <a:gd name="T51" fmla="*/ 678 h 723"/>
                <a:gd name="T52" fmla="*/ 188 w 618"/>
                <a:gd name="T53" fmla="*/ 581 h 723"/>
                <a:gd name="T54" fmla="*/ 149 w 618"/>
                <a:gd name="T55" fmla="*/ 581 h 723"/>
                <a:gd name="T56" fmla="*/ 115 w 618"/>
                <a:gd name="T57" fmla="*/ 547 h 723"/>
                <a:gd name="T58" fmla="*/ 115 w 618"/>
                <a:gd name="T59" fmla="*/ 228 h 723"/>
                <a:gd name="T60" fmla="*/ 505 w 618"/>
                <a:gd name="T61" fmla="*/ 228 h 723"/>
                <a:gd name="T62" fmla="*/ 402 w 618"/>
                <a:gd name="T63" fmla="*/ 63 h 723"/>
                <a:gd name="T64" fmla="*/ 438 w 618"/>
                <a:gd name="T65" fmla="*/ 11 h 723"/>
                <a:gd name="T66" fmla="*/ 437 w 618"/>
                <a:gd name="T67" fmla="*/ 2 h 723"/>
                <a:gd name="T68" fmla="*/ 428 w 618"/>
                <a:gd name="T69" fmla="*/ 4 h 723"/>
                <a:gd name="T70" fmla="*/ 390 w 618"/>
                <a:gd name="T71" fmla="*/ 59 h 723"/>
                <a:gd name="T72" fmla="*/ 309 w 618"/>
                <a:gd name="T73" fmla="*/ 43 h 723"/>
                <a:gd name="T74" fmla="*/ 228 w 618"/>
                <a:gd name="T75" fmla="*/ 59 h 723"/>
                <a:gd name="T76" fmla="*/ 190 w 618"/>
                <a:gd name="T77" fmla="*/ 4 h 723"/>
                <a:gd name="T78" fmla="*/ 181 w 618"/>
                <a:gd name="T79" fmla="*/ 2 h 723"/>
                <a:gd name="T80" fmla="*/ 180 w 618"/>
                <a:gd name="T81" fmla="*/ 11 h 723"/>
                <a:gd name="T82" fmla="*/ 216 w 618"/>
                <a:gd name="T83" fmla="*/ 63 h 723"/>
                <a:gd name="T84" fmla="*/ 114 w 618"/>
                <a:gd name="T85" fmla="*/ 200 h 723"/>
                <a:gd name="T86" fmla="*/ 504 w 618"/>
                <a:gd name="T87" fmla="*/ 200 h 723"/>
                <a:gd name="T88" fmla="*/ 402 w 618"/>
                <a:gd name="T89" fmla="*/ 63 h 723"/>
                <a:gd name="T90" fmla="*/ 227 w 618"/>
                <a:gd name="T91" fmla="*/ 146 h 723"/>
                <a:gd name="T92" fmla="*/ 205 w 618"/>
                <a:gd name="T93" fmla="*/ 124 h 723"/>
                <a:gd name="T94" fmla="*/ 227 w 618"/>
                <a:gd name="T95" fmla="*/ 103 h 723"/>
                <a:gd name="T96" fmla="*/ 248 w 618"/>
                <a:gd name="T97" fmla="*/ 124 h 723"/>
                <a:gd name="T98" fmla="*/ 227 w 618"/>
                <a:gd name="T99" fmla="*/ 146 h 723"/>
                <a:gd name="T100" fmla="*/ 394 w 618"/>
                <a:gd name="T101" fmla="*/ 146 h 723"/>
                <a:gd name="T102" fmla="*/ 373 w 618"/>
                <a:gd name="T103" fmla="*/ 124 h 723"/>
                <a:gd name="T104" fmla="*/ 394 w 618"/>
                <a:gd name="T105" fmla="*/ 103 h 723"/>
                <a:gd name="T106" fmla="*/ 416 w 618"/>
                <a:gd name="T107" fmla="*/ 124 h 723"/>
                <a:gd name="T108" fmla="*/ 394 w 618"/>
                <a:gd name="T109" fmla="*/ 146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18" h="723">
                  <a:moveTo>
                    <a:pt x="574" y="227"/>
                  </a:moveTo>
                  <a:cubicBezTo>
                    <a:pt x="550" y="227"/>
                    <a:pt x="530" y="247"/>
                    <a:pt x="530" y="272"/>
                  </a:cubicBezTo>
                  <a:cubicBezTo>
                    <a:pt x="530" y="446"/>
                    <a:pt x="530" y="446"/>
                    <a:pt x="530" y="446"/>
                  </a:cubicBezTo>
                  <a:cubicBezTo>
                    <a:pt x="530" y="471"/>
                    <a:pt x="550" y="491"/>
                    <a:pt x="574" y="491"/>
                  </a:cubicBezTo>
                  <a:cubicBezTo>
                    <a:pt x="598" y="491"/>
                    <a:pt x="618" y="471"/>
                    <a:pt x="618" y="446"/>
                  </a:cubicBezTo>
                  <a:cubicBezTo>
                    <a:pt x="618" y="272"/>
                    <a:pt x="618" y="272"/>
                    <a:pt x="618" y="272"/>
                  </a:cubicBezTo>
                  <a:cubicBezTo>
                    <a:pt x="618" y="247"/>
                    <a:pt x="598" y="227"/>
                    <a:pt x="574" y="227"/>
                  </a:cubicBezTo>
                  <a:close/>
                  <a:moveTo>
                    <a:pt x="44" y="227"/>
                  </a:moveTo>
                  <a:cubicBezTo>
                    <a:pt x="20" y="227"/>
                    <a:pt x="0" y="247"/>
                    <a:pt x="0" y="272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71"/>
                    <a:pt x="20" y="491"/>
                    <a:pt x="44" y="491"/>
                  </a:cubicBezTo>
                  <a:cubicBezTo>
                    <a:pt x="68" y="491"/>
                    <a:pt x="88" y="471"/>
                    <a:pt x="88" y="446"/>
                  </a:cubicBezTo>
                  <a:cubicBezTo>
                    <a:pt x="88" y="272"/>
                    <a:pt x="88" y="272"/>
                    <a:pt x="88" y="272"/>
                  </a:cubicBezTo>
                  <a:cubicBezTo>
                    <a:pt x="88" y="247"/>
                    <a:pt x="68" y="227"/>
                    <a:pt x="44" y="227"/>
                  </a:cubicBezTo>
                  <a:close/>
                  <a:moveTo>
                    <a:pt x="505" y="228"/>
                  </a:moveTo>
                  <a:cubicBezTo>
                    <a:pt x="505" y="547"/>
                    <a:pt x="505" y="547"/>
                    <a:pt x="505" y="547"/>
                  </a:cubicBezTo>
                  <a:cubicBezTo>
                    <a:pt x="505" y="566"/>
                    <a:pt x="490" y="581"/>
                    <a:pt x="471" y="581"/>
                  </a:cubicBezTo>
                  <a:cubicBezTo>
                    <a:pt x="432" y="581"/>
                    <a:pt x="432" y="581"/>
                    <a:pt x="432" y="581"/>
                  </a:cubicBezTo>
                  <a:cubicBezTo>
                    <a:pt x="432" y="678"/>
                    <a:pt x="432" y="678"/>
                    <a:pt x="432" y="678"/>
                  </a:cubicBezTo>
                  <a:cubicBezTo>
                    <a:pt x="432" y="703"/>
                    <a:pt x="412" y="723"/>
                    <a:pt x="388" y="723"/>
                  </a:cubicBezTo>
                  <a:cubicBezTo>
                    <a:pt x="364" y="723"/>
                    <a:pt x="344" y="703"/>
                    <a:pt x="344" y="678"/>
                  </a:cubicBezTo>
                  <a:cubicBezTo>
                    <a:pt x="344" y="581"/>
                    <a:pt x="344" y="581"/>
                    <a:pt x="344" y="581"/>
                  </a:cubicBezTo>
                  <a:cubicBezTo>
                    <a:pt x="276" y="581"/>
                    <a:pt x="276" y="581"/>
                    <a:pt x="276" y="581"/>
                  </a:cubicBezTo>
                  <a:cubicBezTo>
                    <a:pt x="276" y="678"/>
                    <a:pt x="276" y="678"/>
                    <a:pt x="276" y="678"/>
                  </a:cubicBezTo>
                  <a:cubicBezTo>
                    <a:pt x="276" y="703"/>
                    <a:pt x="256" y="723"/>
                    <a:pt x="232" y="723"/>
                  </a:cubicBezTo>
                  <a:cubicBezTo>
                    <a:pt x="208" y="723"/>
                    <a:pt x="188" y="703"/>
                    <a:pt x="188" y="678"/>
                  </a:cubicBezTo>
                  <a:cubicBezTo>
                    <a:pt x="188" y="581"/>
                    <a:pt x="188" y="581"/>
                    <a:pt x="188" y="581"/>
                  </a:cubicBezTo>
                  <a:cubicBezTo>
                    <a:pt x="149" y="581"/>
                    <a:pt x="149" y="581"/>
                    <a:pt x="149" y="581"/>
                  </a:cubicBezTo>
                  <a:cubicBezTo>
                    <a:pt x="130" y="581"/>
                    <a:pt x="115" y="566"/>
                    <a:pt x="115" y="547"/>
                  </a:cubicBezTo>
                  <a:cubicBezTo>
                    <a:pt x="115" y="228"/>
                    <a:pt x="115" y="228"/>
                    <a:pt x="115" y="228"/>
                  </a:cubicBezTo>
                  <a:lnTo>
                    <a:pt x="505" y="228"/>
                  </a:lnTo>
                  <a:close/>
                  <a:moveTo>
                    <a:pt x="402" y="63"/>
                  </a:moveTo>
                  <a:cubicBezTo>
                    <a:pt x="438" y="11"/>
                    <a:pt x="438" y="11"/>
                    <a:pt x="438" y="11"/>
                  </a:cubicBezTo>
                  <a:cubicBezTo>
                    <a:pt x="440" y="8"/>
                    <a:pt x="439" y="4"/>
                    <a:pt x="437" y="2"/>
                  </a:cubicBezTo>
                  <a:cubicBezTo>
                    <a:pt x="434" y="0"/>
                    <a:pt x="430" y="1"/>
                    <a:pt x="428" y="4"/>
                  </a:cubicBezTo>
                  <a:cubicBezTo>
                    <a:pt x="390" y="59"/>
                    <a:pt x="390" y="59"/>
                    <a:pt x="390" y="59"/>
                  </a:cubicBezTo>
                  <a:cubicBezTo>
                    <a:pt x="365" y="49"/>
                    <a:pt x="338" y="43"/>
                    <a:pt x="309" y="43"/>
                  </a:cubicBezTo>
                  <a:cubicBezTo>
                    <a:pt x="280" y="43"/>
                    <a:pt x="253" y="49"/>
                    <a:pt x="228" y="59"/>
                  </a:cubicBezTo>
                  <a:cubicBezTo>
                    <a:pt x="190" y="4"/>
                    <a:pt x="190" y="4"/>
                    <a:pt x="190" y="4"/>
                  </a:cubicBezTo>
                  <a:cubicBezTo>
                    <a:pt x="188" y="1"/>
                    <a:pt x="184" y="0"/>
                    <a:pt x="181" y="2"/>
                  </a:cubicBezTo>
                  <a:cubicBezTo>
                    <a:pt x="179" y="4"/>
                    <a:pt x="178" y="8"/>
                    <a:pt x="180" y="11"/>
                  </a:cubicBezTo>
                  <a:cubicBezTo>
                    <a:pt x="216" y="63"/>
                    <a:pt x="216" y="63"/>
                    <a:pt x="216" y="63"/>
                  </a:cubicBezTo>
                  <a:cubicBezTo>
                    <a:pt x="159" y="90"/>
                    <a:pt x="119" y="141"/>
                    <a:pt x="114" y="200"/>
                  </a:cubicBezTo>
                  <a:cubicBezTo>
                    <a:pt x="504" y="200"/>
                    <a:pt x="504" y="200"/>
                    <a:pt x="504" y="200"/>
                  </a:cubicBezTo>
                  <a:cubicBezTo>
                    <a:pt x="499" y="141"/>
                    <a:pt x="459" y="90"/>
                    <a:pt x="402" y="63"/>
                  </a:cubicBezTo>
                  <a:close/>
                  <a:moveTo>
                    <a:pt x="227" y="146"/>
                  </a:moveTo>
                  <a:cubicBezTo>
                    <a:pt x="215" y="146"/>
                    <a:pt x="205" y="136"/>
                    <a:pt x="205" y="124"/>
                  </a:cubicBezTo>
                  <a:cubicBezTo>
                    <a:pt x="205" y="113"/>
                    <a:pt x="215" y="103"/>
                    <a:pt x="227" y="103"/>
                  </a:cubicBezTo>
                  <a:cubicBezTo>
                    <a:pt x="239" y="103"/>
                    <a:pt x="248" y="113"/>
                    <a:pt x="248" y="124"/>
                  </a:cubicBezTo>
                  <a:cubicBezTo>
                    <a:pt x="248" y="136"/>
                    <a:pt x="239" y="146"/>
                    <a:pt x="227" y="146"/>
                  </a:cubicBezTo>
                  <a:close/>
                  <a:moveTo>
                    <a:pt x="394" y="146"/>
                  </a:moveTo>
                  <a:cubicBezTo>
                    <a:pt x="382" y="146"/>
                    <a:pt x="373" y="136"/>
                    <a:pt x="373" y="124"/>
                  </a:cubicBezTo>
                  <a:cubicBezTo>
                    <a:pt x="373" y="113"/>
                    <a:pt x="382" y="103"/>
                    <a:pt x="394" y="103"/>
                  </a:cubicBezTo>
                  <a:cubicBezTo>
                    <a:pt x="406" y="103"/>
                    <a:pt x="416" y="113"/>
                    <a:pt x="416" y="124"/>
                  </a:cubicBezTo>
                  <a:cubicBezTo>
                    <a:pt x="416" y="136"/>
                    <a:pt x="406" y="146"/>
                    <a:pt x="394" y="146"/>
                  </a:cubicBezTo>
                  <a:close/>
                </a:path>
              </a:pathLst>
            </a:custGeom>
            <a:solidFill>
              <a:srgbClr val="97C0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66" name="Group 65"/>
            <p:cNvGrpSpPr>
              <a:grpSpLocks noChangeAspect="1"/>
            </p:cNvGrpSpPr>
            <p:nvPr/>
          </p:nvGrpSpPr>
          <p:grpSpPr bwMode="black">
            <a:xfrm>
              <a:off x="9358909" y="2128363"/>
              <a:ext cx="429991" cy="501655"/>
              <a:chOff x="396875" y="1300163"/>
              <a:chExt cx="1162051" cy="1355725"/>
            </a:xfrm>
          </p:grpSpPr>
          <p:sp>
            <p:nvSpPr>
              <p:cNvPr id="69" name="Freeform 68"/>
              <p:cNvSpPr>
                <a:spLocks/>
              </p:cNvSpPr>
              <p:nvPr/>
            </p:nvSpPr>
            <p:spPr bwMode="black">
              <a:xfrm>
                <a:off x="396875" y="1616075"/>
                <a:ext cx="1162051" cy="1039813"/>
              </a:xfrm>
              <a:custGeom>
                <a:avLst/>
                <a:gdLst>
                  <a:gd name="T0" fmla="*/ 455 w 539"/>
                  <a:gd name="T1" fmla="*/ 186 h 482"/>
                  <a:gd name="T2" fmla="*/ 522 w 539"/>
                  <a:gd name="T3" fmla="*/ 67 h 482"/>
                  <a:gd name="T4" fmla="*/ 408 w 539"/>
                  <a:gd name="T5" fmla="*/ 5 h 482"/>
                  <a:gd name="T6" fmla="*/ 288 w 539"/>
                  <a:gd name="T7" fmla="*/ 34 h 482"/>
                  <a:gd name="T8" fmla="*/ 184 w 539"/>
                  <a:gd name="T9" fmla="*/ 7 h 482"/>
                  <a:gd name="T10" fmla="*/ 55 w 539"/>
                  <a:gd name="T11" fmla="*/ 86 h 482"/>
                  <a:gd name="T12" fmla="*/ 95 w 539"/>
                  <a:gd name="T13" fmla="*/ 401 h 482"/>
                  <a:gd name="T14" fmla="*/ 194 w 539"/>
                  <a:gd name="T15" fmla="*/ 480 h 482"/>
                  <a:gd name="T16" fmla="*/ 296 w 539"/>
                  <a:gd name="T17" fmla="*/ 455 h 482"/>
                  <a:gd name="T18" fmla="*/ 400 w 539"/>
                  <a:gd name="T19" fmla="*/ 479 h 482"/>
                  <a:gd name="T20" fmla="*/ 496 w 539"/>
                  <a:gd name="T21" fmla="*/ 402 h 482"/>
                  <a:gd name="T22" fmla="*/ 539 w 539"/>
                  <a:gd name="T23" fmla="*/ 313 h 482"/>
                  <a:gd name="T24" fmla="*/ 455 w 539"/>
                  <a:gd name="T25" fmla="*/ 18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39" h="482">
                    <a:moveTo>
                      <a:pt x="455" y="186"/>
                    </a:moveTo>
                    <a:cubicBezTo>
                      <a:pt x="454" y="107"/>
                      <a:pt x="519" y="69"/>
                      <a:pt x="522" y="67"/>
                    </a:cubicBezTo>
                    <a:cubicBezTo>
                      <a:pt x="485" y="13"/>
                      <a:pt x="428" y="6"/>
                      <a:pt x="408" y="5"/>
                    </a:cubicBezTo>
                    <a:cubicBezTo>
                      <a:pt x="359" y="0"/>
                      <a:pt x="312" y="34"/>
                      <a:pt x="288" y="34"/>
                    </a:cubicBezTo>
                    <a:cubicBezTo>
                      <a:pt x="263" y="34"/>
                      <a:pt x="225" y="6"/>
                      <a:pt x="184" y="7"/>
                    </a:cubicBezTo>
                    <a:cubicBezTo>
                      <a:pt x="131" y="8"/>
                      <a:pt x="82" y="38"/>
                      <a:pt x="55" y="86"/>
                    </a:cubicBezTo>
                    <a:cubicBezTo>
                      <a:pt x="0" y="182"/>
                      <a:pt x="41" y="323"/>
                      <a:pt x="95" y="401"/>
                    </a:cubicBezTo>
                    <a:cubicBezTo>
                      <a:pt x="121" y="439"/>
                      <a:pt x="153" y="482"/>
                      <a:pt x="194" y="480"/>
                    </a:cubicBezTo>
                    <a:cubicBezTo>
                      <a:pt x="234" y="479"/>
                      <a:pt x="248" y="455"/>
                      <a:pt x="296" y="455"/>
                    </a:cubicBezTo>
                    <a:cubicBezTo>
                      <a:pt x="344" y="454"/>
                      <a:pt x="358" y="480"/>
                      <a:pt x="400" y="479"/>
                    </a:cubicBezTo>
                    <a:cubicBezTo>
                      <a:pt x="443" y="478"/>
                      <a:pt x="470" y="440"/>
                      <a:pt x="496" y="402"/>
                    </a:cubicBezTo>
                    <a:cubicBezTo>
                      <a:pt x="526" y="358"/>
                      <a:pt x="538" y="315"/>
                      <a:pt x="539" y="313"/>
                    </a:cubicBezTo>
                    <a:cubicBezTo>
                      <a:pt x="538" y="313"/>
                      <a:pt x="456" y="281"/>
                      <a:pt x="455" y="186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" name="Freeform 69"/>
              <p:cNvSpPr>
                <a:spLocks/>
              </p:cNvSpPr>
              <p:nvPr/>
            </p:nvSpPr>
            <p:spPr bwMode="black">
              <a:xfrm>
                <a:off x="996950" y="1300163"/>
                <a:ext cx="288925" cy="317500"/>
              </a:xfrm>
              <a:custGeom>
                <a:avLst/>
                <a:gdLst>
                  <a:gd name="T0" fmla="*/ 98 w 134"/>
                  <a:gd name="T1" fmla="*/ 100 h 147"/>
                  <a:gd name="T2" fmla="*/ 130 w 134"/>
                  <a:gd name="T3" fmla="*/ 0 h 147"/>
                  <a:gd name="T4" fmla="*/ 38 w 134"/>
                  <a:gd name="T5" fmla="*/ 47 h 147"/>
                  <a:gd name="T6" fmla="*/ 5 w 134"/>
                  <a:gd name="T7" fmla="*/ 144 h 147"/>
                  <a:gd name="T8" fmla="*/ 98 w 134"/>
                  <a:gd name="T9" fmla="*/ 10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" h="147">
                    <a:moveTo>
                      <a:pt x="98" y="100"/>
                    </a:moveTo>
                    <a:cubicBezTo>
                      <a:pt x="120" y="73"/>
                      <a:pt x="134" y="36"/>
                      <a:pt x="130" y="0"/>
                    </a:cubicBezTo>
                    <a:cubicBezTo>
                      <a:pt x="99" y="1"/>
                      <a:pt x="61" y="21"/>
                      <a:pt x="38" y="47"/>
                    </a:cubicBezTo>
                    <a:cubicBezTo>
                      <a:pt x="18" y="71"/>
                      <a:pt x="0" y="108"/>
                      <a:pt x="5" y="144"/>
                    </a:cubicBezTo>
                    <a:cubicBezTo>
                      <a:pt x="40" y="147"/>
                      <a:pt x="76" y="126"/>
                      <a:pt x="98" y="100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1137811" y="371377"/>
            <a:ext cx="4623226" cy="4497485"/>
            <a:chOff x="1137811" y="371377"/>
            <a:chExt cx="4623226" cy="4497485"/>
          </a:xfrm>
        </p:grpSpPr>
        <p:sp>
          <p:nvSpPr>
            <p:cNvPr id="2" name="Rectangle 1"/>
            <p:cNvSpPr/>
            <p:nvPr/>
          </p:nvSpPr>
          <p:spPr bwMode="auto">
            <a:xfrm>
              <a:off x="1147097" y="4081858"/>
              <a:ext cx="1531342" cy="787004"/>
            </a:xfrm>
            <a:prstGeom prst="rect">
              <a:avLst/>
            </a:prstGeom>
            <a:solidFill>
              <a:schemeClr val="accent6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.NET </a:t>
              </a: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Framework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75" name="Rectangle 74"/>
            <p:cNvSpPr/>
            <p:nvPr/>
          </p:nvSpPr>
          <p:spPr bwMode="auto">
            <a:xfrm>
              <a:off x="1154945" y="3173723"/>
              <a:ext cx="1531342" cy="784252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Winforms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76" name="Rectangle 75"/>
            <p:cNvSpPr/>
            <p:nvPr/>
          </p:nvSpPr>
          <p:spPr bwMode="auto">
            <a:xfrm>
              <a:off x="1147097" y="2227901"/>
              <a:ext cx="1531342" cy="784252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WPF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77" name="Rectangle 76"/>
            <p:cNvSpPr/>
            <p:nvPr/>
          </p:nvSpPr>
          <p:spPr bwMode="auto">
            <a:xfrm>
              <a:off x="1147097" y="1321147"/>
              <a:ext cx="1531342" cy="784252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ASP.NET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94" name="Rectangle 93"/>
            <p:cNvSpPr/>
            <p:nvPr/>
          </p:nvSpPr>
          <p:spPr bwMode="auto">
            <a:xfrm>
              <a:off x="1137811" y="371377"/>
              <a:ext cx="1531342" cy="784252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Windows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170237" y="4081858"/>
              <a:ext cx="2590800" cy="627864"/>
            </a:xfrm>
            <a:prstGeom prst="rect">
              <a:avLst/>
            </a:prstGeom>
            <a:noFill/>
          </p:spPr>
          <p:txBody>
            <a:bodyPr wrap="square" lIns="182880" tIns="146304" rIns="182880" bIns="146304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2400" dirty="0" smtClean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.NET 1.0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54193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 hidden="1"/>
          <p:cNvGrpSpPr/>
          <p:nvPr/>
        </p:nvGrpSpPr>
        <p:grpSpPr>
          <a:xfrm>
            <a:off x="3246455" y="2128363"/>
            <a:ext cx="6542445" cy="501655"/>
            <a:chOff x="3246455" y="2128363"/>
            <a:chExt cx="6542445" cy="501655"/>
          </a:xfrm>
        </p:grpSpPr>
        <p:sp>
          <p:nvSpPr>
            <p:cNvPr id="56" name="Freeform 55"/>
            <p:cNvSpPr>
              <a:spLocks noChangeAspect="1" noEditPoints="1"/>
            </p:cNvSpPr>
            <p:nvPr/>
          </p:nvSpPr>
          <p:spPr bwMode="black">
            <a:xfrm>
              <a:off x="3246455" y="2141189"/>
              <a:ext cx="490823" cy="488829"/>
            </a:xfrm>
            <a:custGeom>
              <a:avLst/>
              <a:gdLst>
                <a:gd name="T0" fmla="*/ 112 w 246"/>
                <a:gd name="T1" fmla="*/ 19 h 245"/>
                <a:gd name="T2" fmla="*/ 246 w 246"/>
                <a:gd name="T3" fmla="*/ 0 h 245"/>
                <a:gd name="T4" fmla="*/ 246 w 246"/>
                <a:gd name="T5" fmla="*/ 116 h 245"/>
                <a:gd name="T6" fmla="*/ 112 w 246"/>
                <a:gd name="T7" fmla="*/ 116 h 245"/>
                <a:gd name="T8" fmla="*/ 112 w 246"/>
                <a:gd name="T9" fmla="*/ 19 h 245"/>
                <a:gd name="T10" fmla="*/ 102 w 246"/>
                <a:gd name="T11" fmla="*/ 116 h 245"/>
                <a:gd name="T12" fmla="*/ 102 w 246"/>
                <a:gd name="T13" fmla="*/ 19 h 245"/>
                <a:gd name="T14" fmla="*/ 0 w 246"/>
                <a:gd name="T15" fmla="*/ 34 h 245"/>
                <a:gd name="T16" fmla="*/ 0 w 246"/>
                <a:gd name="T17" fmla="*/ 116 h 245"/>
                <a:gd name="T18" fmla="*/ 102 w 246"/>
                <a:gd name="T19" fmla="*/ 116 h 245"/>
                <a:gd name="T20" fmla="*/ 102 w 246"/>
                <a:gd name="T21" fmla="*/ 126 h 245"/>
                <a:gd name="T22" fmla="*/ 0 w 246"/>
                <a:gd name="T23" fmla="*/ 126 h 245"/>
                <a:gd name="T24" fmla="*/ 0 w 246"/>
                <a:gd name="T25" fmla="*/ 211 h 245"/>
                <a:gd name="T26" fmla="*/ 102 w 246"/>
                <a:gd name="T27" fmla="*/ 226 h 245"/>
                <a:gd name="T28" fmla="*/ 102 w 246"/>
                <a:gd name="T29" fmla="*/ 126 h 245"/>
                <a:gd name="T30" fmla="*/ 112 w 246"/>
                <a:gd name="T31" fmla="*/ 126 h 245"/>
                <a:gd name="T32" fmla="*/ 112 w 246"/>
                <a:gd name="T33" fmla="*/ 226 h 245"/>
                <a:gd name="T34" fmla="*/ 246 w 246"/>
                <a:gd name="T35" fmla="*/ 245 h 245"/>
                <a:gd name="T36" fmla="*/ 246 w 246"/>
                <a:gd name="T37" fmla="*/ 126 h 245"/>
                <a:gd name="T38" fmla="*/ 112 w 246"/>
                <a:gd name="T39" fmla="*/ 126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6" h="245">
                  <a:moveTo>
                    <a:pt x="112" y="19"/>
                  </a:moveTo>
                  <a:lnTo>
                    <a:pt x="246" y="0"/>
                  </a:lnTo>
                  <a:lnTo>
                    <a:pt x="246" y="116"/>
                  </a:lnTo>
                  <a:lnTo>
                    <a:pt x="112" y="116"/>
                  </a:lnTo>
                  <a:lnTo>
                    <a:pt x="112" y="19"/>
                  </a:lnTo>
                  <a:close/>
                  <a:moveTo>
                    <a:pt x="102" y="116"/>
                  </a:moveTo>
                  <a:lnTo>
                    <a:pt x="102" y="19"/>
                  </a:lnTo>
                  <a:lnTo>
                    <a:pt x="0" y="34"/>
                  </a:lnTo>
                  <a:lnTo>
                    <a:pt x="0" y="116"/>
                  </a:lnTo>
                  <a:lnTo>
                    <a:pt x="102" y="116"/>
                  </a:lnTo>
                  <a:close/>
                  <a:moveTo>
                    <a:pt x="102" y="126"/>
                  </a:moveTo>
                  <a:lnTo>
                    <a:pt x="0" y="126"/>
                  </a:lnTo>
                  <a:lnTo>
                    <a:pt x="0" y="211"/>
                  </a:lnTo>
                  <a:lnTo>
                    <a:pt x="102" y="226"/>
                  </a:lnTo>
                  <a:lnTo>
                    <a:pt x="102" y="126"/>
                  </a:lnTo>
                  <a:close/>
                  <a:moveTo>
                    <a:pt x="112" y="126"/>
                  </a:moveTo>
                  <a:lnTo>
                    <a:pt x="112" y="226"/>
                  </a:lnTo>
                  <a:lnTo>
                    <a:pt x="246" y="245"/>
                  </a:lnTo>
                  <a:lnTo>
                    <a:pt x="246" y="126"/>
                  </a:lnTo>
                  <a:lnTo>
                    <a:pt x="112" y="1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Freeform 11"/>
            <p:cNvSpPr>
              <a:spLocks noEditPoints="1"/>
            </p:cNvSpPr>
            <p:nvPr/>
          </p:nvSpPr>
          <p:spPr bwMode="black">
            <a:xfrm>
              <a:off x="6330187" y="2128363"/>
              <a:ext cx="407462" cy="501655"/>
            </a:xfrm>
            <a:custGeom>
              <a:avLst/>
              <a:gdLst>
                <a:gd name="T0" fmla="*/ 574 w 618"/>
                <a:gd name="T1" fmla="*/ 227 h 723"/>
                <a:gd name="T2" fmla="*/ 530 w 618"/>
                <a:gd name="T3" fmla="*/ 272 h 723"/>
                <a:gd name="T4" fmla="*/ 530 w 618"/>
                <a:gd name="T5" fmla="*/ 446 h 723"/>
                <a:gd name="T6" fmla="*/ 574 w 618"/>
                <a:gd name="T7" fmla="*/ 491 h 723"/>
                <a:gd name="T8" fmla="*/ 618 w 618"/>
                <a:gd name="T9" fmla="*/ 446 h 723"/>
                <a:gd name="T10" fmla="*/ 618 w 618"/>
                <a:gd name="T11" fmla="*/ 272 h 723"/>
                <a:gd name="T12" fmla="*/ 574 w 618"/>
                <a:gd name="T13" fmla="*/ 227 h 723"/>
                <a:gd name="T14" fmla="*/ 44 w 618"/>
                <a:gd name="T15" fmla="*/ 227 h 723"/>
                <a:gd name="T16" fmla="*/ 0 w 618"/>
                <a:gd name="T17" fmla="*/ 272 h 723"/>
                <a:gd name="T18" fmla="*/ 0 w 618"/>
                <a:gd name="T19" fmla="*/ 446 h 723"/>
                <a:gd name="T20" fmla="*/ 44 w 618"/>
                <a:gd name="T21" fmla="*/ 491 h 723"/>
                <a:gd name="T22" fmla="*/ 88 w 618"/>
                <a:gd name="T23" fmla="*/ 446 h 723"/>
                <a:gd name="T24" fmla="*/ 88 w 618"/>
                <a:gd name="T25" fmla="*/ 272 h 723"/>
                <a:gd name="T26" fmla="*/ 44 w 618"/>
                <a:gd name="T27" fmla="*/ 227 h 723"/>
                <a:gd name="T28" fmla="*/ 505 w 618"/>
                <a:gd name="T29" fmla="*/ 228 h 723"/>
                <a:gd name="T30" fmla="*/ 505 w 618"/>
                <a:gd name="T31" fmla="*/ 547 h 723"/>
                <a:gd name="T32" fmla="*/ 471 w 618"/>
                <a:gd name="T33" fmla="*/ 581 h 723"/>
                <a:gd name="T34" fmla="*/ 432 w 618"/>
                <a:gd name="T35" fmla="*/ 581 h 723"/>
                <a:gd name="T36" fmla="*/ 432 w 618"/>
                <a:gd name="T37" fmla="*/ 678 h 723"/>
                <a:gd name="T38" fmla="*/ 388 w 618"/>
                <a:gd name="T39" fmla="*/ 723 h 723"/>
                <a:gd name="T40" fmla="*/ 344 w 618"/>
                <a:gd name="T41" fmla="*/ 678 h 723"/>
                <a:gd name="T42" fmla="*/ 344 w 618"/>
                <a:gd name="T43" fmla="*/ 581 h 723"/>
                <a:gd name="T44" fmla="*/ 276 w 618"/>
                <a:gd name="T45" fmla="*/ 581 h 723"/>
                <a:gd name="T46" fmla="*/ 276 w 618"/>
                <a:gd name="T47" fmla="*/ 678 h 723"/>
                <a:gd name="T48" fmla="*/ 232 w 618"/>
                <a:gd name="T49" fmla="*/ 723 h 723"/>
                <a:gd name="T50" fmla="*/ 188 w 618"/>
                <a:gd name="T51" fmla="*/ 678 h 723"/>
                <a:gd name="T52" fmla="*/ 188 w 618"/>
                <a:gd name="T53" fmla="*/ 581 h 723"/>
                <a:gd name="T54" fmla="*/ 149 w 618"/>
                <a:gd name="T55" fmla="*/ 581 h 723"/>
                <a:gd name="T56" fmla="*/ 115 w 618"/>
                <a:gd name="T57" fmla="*/ 547 h 723"/>
                <a:gd name="T58" fmla="*/ 115 w 618"/>
                <a:gd name="T59" fmla="*/ 228 h 723"/>
                <a:gd name="T60" fmla="*/ 505 w 618"/>
                <a:gd name="T61" fmla="*/ 228 h 723"/>
                <a:gd name="T62" fmla="*/ 402 w 618"/>
                <a:gd name="T63" fmla="*/ 63 h 723"/>
                <a:gd name="T64" fmla="*/ 438 w 618"/>
                <a:gd name="T65" fmla="*/ 11 h 723"/>
                <a:gd name="T66" fmla="*/ 437 w 618"/>
                <a:gd name="T67" fmla="*/ 2 h 723"/>
                <a:gd name="T68" fmla="*/ 428 w 618"/>
                <a:gd name="T69" fmla="*/ 4 h 723"/>
                <a:gd name="T70" fmla="*/ 390 w 618"/>
                <a:gd name="T71" fmla="*/ 59 h 723"/>
                <a:gd name="T72" fmla="*/ 309 w 618"/>
                <a:gd name="T73" fmla="*/ 43 h 723"/>
                <a:gd name="T74" fmla="*/ 228 w 618"/>
                <a:gd name="T75" fmla="*/ 59 h 723"/>
                <a:gd name="T76" fmla="*/ 190 w 618"/>
                <a:gd name="T77" fmla="*/ 4 h 723"/>
                <a:gd name="T78" fmla="*/ 181 w 618"/>
                <a:gd name="T79" fmla="*/ 2 h 723"/>
                <a:gd name="T80" fmla="*/ 180 w 618"/>
                <a:gd name="T81" fmla="*/ 11 h 723"/>
                <a:gd name="T82" fmla="*/ 216 w 618"/>
                <a:gd name="T83" fmla="*/ 63 h 723"/>
                <a:gd name="T84" fmla="*/ 114 w 618"/>
                <a:gd name="T85" fmla="*/ 200 h 723"/>
                <a:gd name="T86" fmla="*/ 504 w 618"/>
                <a:gd name="T87" fmla="*/ 200 h 723"/>
                <a:gd name="T88" fmla="*/ 402 w 618"/>
                <a:gd name="T89" fmla="*/ 63 h 723"/>
                <a:gd name="T90" fmla="*/ 227 w 618"/>
                <a:gd name="T91" fmla="*/ 146 h 723"/>
                <a:gd name="T92" fmla="*/ 205 w 618"/>
                <a:gd name="T93" fmla="*/ 124 h 723"/>
                <a:gd name="T94" fmla="*/ 227 w 618"/>
                <a:gd name="T95" fmla="*/ 103 h 723"/>
                <a:gd name="T96" fmla="*/ 248 w 618"/>
                <a:gd name="T97" fmla="*/ 124 h 723"/>
                <a:gd name="T98" fmla="*/ 227 w 618"/>
                <a:gd name="T99" fmla="*/ 146 h 723"/>
                <a:gd name="T100" fmla="*/ 394 w 618"/>
                <a:gd name="T101" fmla="*/ 146 h 723"/>
                <a:gd name="T102" fmla="*/ 373 w 618"/>
                <a:gd name="T103" fmla="*/ 124 h 723"/>
                <a:gd name="T104" fmla="*/ 394 w 618"/>
                <a:gd name="T105" fmla="*/ 103 h 723"/>
                <a:gd name="T106" fmla="*/ 416 w 618"/>
                <a:gd name="T107" fmla="*/ 124 h 723"/>
                <a:gd name="T108" fmla="*/ 394 w 618"/>
                <a:gd name="T109" fmla="*/ 146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18" h="723">
                  <a:moveTo>
                    <a:pt x="574" y="227"/>
                  </a:moveTo>
                  <a:cubicBezTo>
                    <a:pt x="550" y="227"/>
                    <a:pt x="530" y="247"/>
                    <a:pt x="530" y="272"/>
                  </a:cubicBezTo>
                  <a:cubicBezTo>
                    <a:pt x="530" y="446"/>
                    <a:pt x="530" y="446"/>
                    <a:pt x="530" y="446"/>
                  </a:cubicBezTo>
                  <a:cubicBezTo>
                    <a:pt x="530" y="471"/>
                    <a:pt x="550" y="491"/>
                    <a:pt x="574" y="491"/>
                  </a:cubicBezTo>
                  <a:cubicBezTo>
                    <a:pt x="598" y="491"/>
                    <a:pt x="618" y="471"/>
                    <a:pt x="618" y="446"/>
                  </a:cubicBezTo>
                  <a:cubicBezTo>
                    <a:pt x="618" y="272"/>
                    <a:pt x="618" y="272"/>
                    <a:pt x="618" y="272"/>
                  </a:cubicBezTo>
                  <a:cubicBezTo>
                    <a:pt x="618" y="247"/>
                    <a:pt x="598" y="227"/>
                    <a:pt x="574" y="227"/>
                  </a:cubicBezTo>
                  <a:close/>
                  <a:moveTo>
                    <a:pt x="44" y="227"/>
                  </a:moveTo>
                  <a:cubicBezTo>
                    <a:pt x="20" y="227"/>
                    <a:pt x="0" y="247"/>
                    <a:pt x="0" y="272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71"/>
                    <a:pt x="20" y="491"/>
                    <a:pt x="44" y="491"/>
                  </a:cubicBezTo>
                  <a:cubicBezTo>
                    <a:pt x="68" y="491"/>
                    <a:pt x="88" y="471"/>
                    <a:pt x="88" y="446"/>
                  </a:cubicBezTo>
                  <a:cubicBezTo>
                    <a:pt x="88" y="272"/>
                    <a:pt x="88" y="272"/>
                    <a:pt x="88" y="272"/>
                  </a:cubicBezTo>
                  <a:cubicBezTo>
                    <a:pt x="88" y="247"/>
                    <a:pt x="68" y="227"/>
                    <a:pt x="44" y="227"/>
                  </a:cubicBezTo>
                  <a:close/>
                  <a:moveTo>
                    <a:pt x="505" y="228"/>
                  </a:moveTo>
                  <a:cubicBezTo>
                    <a:pt x="505" y="547"/>
                    <a:pt x="505" y="547"/>
                    <a:pt x="505" y="547"/>
                  </a:cubicBezTo>
                  <a:cubicBezTo>
                    <a:pt x="505" y="566"/>
                    <a:pt x="490" y="581"/>
                    <a:pt x="471" y="581"/>
                  </a:cubicBezTo>
                  <a:cubicBezTo>
                    <a:pt x="432" y="581"/>
                    <a:pt x="432" y="581"/>
                    <a:pt x="432" y="581"/>
                  </a:cubicBezTo>
                  <a:cubicBezTo>
                    <a:pt x="432" y="678"/>
                    <a:pt x="432" y="678"/>
                    <a:pt x="432" y="678"/>
                  </a:cubicBezTo>
                  <a:cubicBezTo>
                    <a:pt x="432" y="703"/>
                    <a:pt x="412" y="723"/>
                    <a:pt x="388" y="723"/>
                  </a:cubicBezTo>
                  <a:cubicBezTo>
                    <a:pt x="364" y="723"/>
                    <a:pt x="344" y="703"/>
                    <a:pt x="344" y="678"/>
                  </a:cubicBezTo>
                  <a:cubicBezTo>
                    <a:pt x="344" y="581"/>
                    <a:pt x="344" y="581"/>
                    <a:pt x="344" y="581"/>
                  </a:cubicBezTo>
                  <a:cubicBezTo>
                    <a:pt x="276" y="581"/>
                    <a:pt x="276" y="581"/>
                    <a:pt x="276" y="581"/>
                  </a:cubicBezTo>
                  <a:cubicBezTo>
                    <a:pt x="276" y="678"/>
                    <a:pt x="276" y="678"/>
                    <a:pt x="276" y="678"/>
                  </a:cubicBezTo>
                  <a:cubicBezTo>
                    <a:pt x="276" y="703"/>
                    <a:pt x="256" y="723"/>
                    <a:pt x="232" y="723"/>
                  </a:cubicBezTo>
                  <a:cubicBezTo>
                    <a:pt x="208" y="723"/>
                    <a:pt x="188" y="703"/>
                    <a:pt x="188" y="678"/>
                  </a:cubicBezTo>
                  <a:cubicBezTo>
                    <a:pt x="188" y="581"/>
                    <a:pt x="188" y="581"/>
                    <a:pt x="188" y="581"/>
                  </a:cubicBezTo>
                  <a:cubicBezTo>
                    <a:pt x="149" y="581"/>
                    <a:pt x="149" y="581"/>
                    <a:pt x="149" y="581"/>
                  </a:cubicBezTo>
                  <a:cubicBezTo>
                    <a:pt x="130" y="581"/>
                    <a:pt x="115" y="566"/>
                    <a:pt x="115" y="547"/>
                  </a:cubicBezTo>
                  <a:cubicBezTo>
                    <a:pt x="115" y="228"/>
                    <a:pt x="115" y="228"/>
                    <a:pt x="115" y="228"/>
                  </a:cubicBezTo>
                  <a:lnTo>
                    <a:pt x="505" y="228"/>
                  </a:lnTo>
                  <a:close/>
                  <a:moveTo>
                    <a:pt x="402" y="63"/>
                  </a:moveTo>
                  <a:cubicBezTo>
                    <a:pt x="438" y="11"/>
                    <a:pt x="438" y="11"/>
                    <a:pt x="438" y="11"/>
                  </a:cubicBezTo>
                  <a:cubicBezTo>
                    <a:pt x="440" y="8"/>
                    <a:pt x="439" y="4"/>
                    <a:pt x="437" y="2"/>
                  </a:cubicBezTo>
                  <a:cubicBezTo>
                    <a:pt x="434" y="0"/>
                    <a:pt x="430" y="1"/>
                    <a:pt x="428" y="4"/>
                  </a:cubicBezTo>
                  <a:cubicBezTo>
                    <a:pt x="390" y="59"/>
                    <a:pt x="390" y="59"/>
                    <a:pt x="390" y="59"/>
                  </a:cubicBezTo>
                  <a:cubicBezTo>
                    <a:pt x="365" y="49"/>
                    <a:pt x="338" y="43"/>
                    <a:pt x="309" y="43"/>
                  </a:cubicBezTo>
                  <a:cubicBezTo>
                    <a:pt x="280" y="43"/>
                    <a:pt x="253" y="49"/>
                    <a:pt x="228" y="59"/>
                  </a:cubicBezTo>
                  <a:cubicBezTo>
                    <a:pt x="190" y="4"/>
                    <a:pt x="190" y="4"/>
                    <a:pt x="190" y="4"/>
                  </a:cubicBezTo>
                  <a:cubicBezTo>
                    <a:pt x="188" y="1"/>
                    <a:pt x="184" y="0"/>
                    <a:pt x="181" y="2"/>
                  </a:cubicBezTo>
                  <a:cubicBezTo>
                    <a:pt x="179" y="4"/>
                    <a:pt x="178" y="8"/>
                    <a:pt x="180" y="11"/>
                  </a:cubicBezTo>
                  <a:cubicBezTo>
                    <a:pt x="216" y="63"/>
                    <a:pt x="216" y="63"/>
                    <a:pt x="216" y="63"/>
                  </a:cubicBezTo>
                  <a:cubicBezTo>
                    <a:pt x="159" y="90"/>
                    <a:pt x="119" y="141"/>
                    <a:pt x="114" y="200"/>
                  </a:cubicBezTo>
                  <a:cubicBezTo>
                    <a:pt x="504" y="200"/>
                    <a:pt x="504" y="200"/>
                    <a:pt x="504" y="200"/>
                  </a:cubicBezTo>
                  <a:cubicBezTo>
                    <a:pt x="499" y="141"/>
                    <a:pt x="459" y="90"/>
                    <a:pt x="402" y="63"/>
                  </a:cubicBezTo>
                  <a:close/>
                  <a:moveTo>
                    <a:pt x="227" y="146"/>
                  </a:moveTo>
                  <a:cubicBezTo>
                    <a:pt x="215" y="146"/>
                    <a:pt x="205" y="136"/>
                    <a:pt x="205" y="124"/>
                  </a:cubicBezTo>
                  <a:cubicBezTo>
                    <a:pt x="205" y="113"/>
                    <a:pt x="215" y="103"/>
                    <a:pt x="227" y="103"/>
                  </a:cubicBezTo>
                  <a:cubicBezTo>
                    <a:pt x="239" y="103"/>
                    <a:pt x="248" y="113"/>
                    <a:pt x="248" y="124"/>
                  </a:cubicBezTo>
                  <a:cubicBezTo>
                    <a:pt x="248" y="136"/>
                    <a:pt x="239" y="146"/>
                    <a:pt x="227" y="146"/>
                  </a:cubicBezTo>
                  <a:close/>
                  <a:moveTo>
                    <a:pt x="394" y="146"/>
                  </a:moveTo>
                  <a:cubicBezTo>
                    <a:pt x="382" y="146"/>
                    <a:pt x="373" y="136"/>
                    <a:pt x="373" y="124"/>
                  </a:cubicBezTo>
                  <a:cubicBezTo>
                    <a:pt x="373" y="113"/>
                    <a:pt x="382" y="103"/>
                    <a:pt x="394" y="103"/>
                  </a:cubicBezTo>
                  <a:cubicBezTo>
                    <a:pt x="406" y="103"/>
                    <a:pt x="416" y="113"/>
                    <a:pt x="416" y="124"/>
                  </a:cubicBezTo>
                  <a:cubicBezTo>
                    <a:pt x="416" y="136"/>
                    <a:pt x="406" y="146"/>
                    <a:pt x="394" y="146"/>
                  </a:cubicBezTo>
                  <a:close/>
                </a:path>
              </a:pathLst>
            </a:custGeom>
            <a:solidFill>
              <a:srgbClr val="97C0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66" name="Group 65"/>
            <p:cNvGrpSpPr>
              <a:grpSpLocks noChangeAspect="1"/>
            </p:cNvGrpSpPr>
            <p:nvPr/>
          </p:nvGrpSpPr>
          <p:grpSpPr bwMode="black">
            <a:xfrm>
              <a:off x="9358909" y="2128363"/>
              <a:ext cx="429991" cy="501655"/>
              <a:chOff x="396875" y="1300163"/>
              <a:chExt cx="1162051" cy="1355725"/>
            </a:xfrm>
          </p:grpSpPr>
          <p:sp>
            <p:nvSpPr>
              <p:cNvPr id="69" name="Freeform 68"/>
              <p:cNvSpPr>
                <a:spLocks/>
              </p:cNvSpPr>
              <p:nvPr/>
            </p:nvSpPr>
            <p:spPr bwMode="black">
              <a:xfrm>
                <a:off x="396875" y="1616075"/>
                <a:ext cx="1162051" cy="1039813"/>
              </a:xfrm>
              <a:custGeom>
                <a:avLst/>
                <a:gdLst>
                  <a:gd name="T0" fmla="*/ 455 w 539"/>
                  <a:gd name="T1" fmla="*/ 186 h 482"/>
                  <a:gd name="T2" fmla="*/ 522 w 539"/>
                  <a:gd name="T3" fmla="*/ 67 h 482"/>
                  <a:gd name="T4" fmla="*/ 408 w 539"/>
                  <a:gd name="T5" fmla="*/ 5 h 482"/>
                  <a:gd name="T6" fmla="*/ 288 w 539"/>
                  <a:gd name="T7" fmla="*/ 34 h 482"/>
                  <a:gd name="T8" fmla="*/ 184 w 539"/>
                  <a:gd name="T9" fmla="*/ 7 h 482"/>
                  <a:gd name="T10" fmla="*/ 55 w 539"/>
                  <a:gd name="T11" fmla="*/ 86 h 482"/>
                  <a:gd name="T12" fmla="*/ 95 w 539"/>
                  <a:gd name="T13" fmla="*/ 401 h 482"/>
                  <a:gd name="T14" fmla="*/ 194 w 539"/>
                  <a:gd name="T15" fmla="*/ 480 h 482"/>
                  <a:gd name="T16" fmla="*/ 296 w 539"/>
                  <a:gd name="T17" fmla="*/ 455 h 482"/>
                  <a:gd name="T18" fmla="*/ 400 w 539"/>
                  <a:gd name="T19" fmla="*/ 479 h 482"/>
                  <a:gd name="T20" fmla="*/ 496 w 539"/>
                  <a:gd name="T21" fmla="*/ 402 h 482"/>
                  <a:gd name="T22" fmla="*/ 539 w 539"/>
                  <a:gd name="T23" fmla="*/ 313 h 482"/>
                  <a:gd name="T24" fmla="*/ 455 w 539"/>
                  <a:gd name="T25" fmla="*/ 18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39" h="482">
                    <a:moveTo>
                      <a:pt x="455" y="186"/>
                    </a:moveTo>
                    <a:cubicBezTo>
                      <a:pt x="454" y="107"/>
                      <a:pt x="519" y="69"/>
                      <a:pt x="522" y="67"/>
                    </a:cubicBezTo>
                    <a:cubicBezTo>
                      <a:pt x="485" y="13"/>
                      <a:pt x="428" y="6"/>
                      <a:pt x="408" y="5"/>
                    </a:cubicBezTo>
                    <a:cubicBezTo>
                      <a:pt x="359" y="0"/>
                      <a:pt x="312" y="34"/>
                      <a:pt x="288" y="34"/>
                    </a:cubicBezTo>
                    <a:cubicBezTo>
                      <a:pt x="263" y="34"/>
                      <a:pt x="225" y="6"/>
                      <a:pt x="184" y="7"/>
                    </a:cubicBezTo>
                    <a:cubicBezTo>
                      <a:pt x="131" y="8"/>
                      <a:pt x="82" y="38"/>
                      <a:pt x="55" y="86"/>
                    </a:cubicBezTo>
                    <a:cubicBezTo>
                      <a:pt x="0" y="182"/>
                      <a:pt x="41" y="323"/>
                      <a:pt x="95" y="401"/>
                    </a:cubicBezTo>
                    <a:cubicBezTo>
                      <a:pt x="121" y="439"/>
                      <a:pt x="153" y="482"/>
                      <a:pt x="194" y="480"/>
                    </a:cubicBezTo>
                    <a:cubicBezTo>
                      <a:pt x="234" y="479"/>
                      <a:pt x="248" y="455"/>
                      <a:pt x="296" y="455"/>
                    </a:cubicBezTo>
                    <a:cubicBezTo>
                      <a:pt x="344" y="454"/>
                      <a:pt x="358" y="480"/>
                      <a:pt x="400" y="479"/>
                    </a:cubicBezTo>
                    <a:cubicBezTo>
                      <a:pt x="443" y="478"/>
                      <a:pt x="470" y="440"/>
                      <a:pt x="496" y="402"/>
                    </a:cubicBezTo>
                    <a:cubicBezTo>
                      <a:pt x="526" y="358"/>
                      <a:pt x="538" y="315"/>
                      <a:pt x="539" y="313"/>
                    </a:cubicBezTo>
                    <a:cubicBezTo>
                      <a:pt x="538" y="313"/>
                      <a:pt x="456" y="281"/>
                      <a:pt x="455" y="186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" name="Freeform 69"/>
              <p:cNvSpPr>
                <a:spLocks/>
              </p:cNvSpPr>
              <p:nvPr/>
            </p:nvSpPr>
            <p:spPr bwMode="black">
              <a:xfrm>
                <a:off x="996950" y="1300163"/>
                <a:ext cx="288925" cy="317500"/>
              </a:xfrm>
              <a:custGeom>
                <a:avLst/>
                <a:gdLst>
                  <a:gd name="T0" fmla="*/ 98 w 134"/>
                  <a:gd name="T1" fmla="*/ 100 h 147"/>
                  <a:gd name="T2" fmla="*/ 130 w 134"/>
                  <a:gd name="T3" fmla="*/ 0 h 147"/>
                  <a:gd name="T4" fmla="*/ 38 w 134"/>
                  <a:gd name="T5" fmla="*/ 47 h 147"/>
                  <a:gd name="T6" fmla="*/ 5 w 134"/>
                  <a:gd name="T7" fmla="*/ 144 h 147"/>
                  <a:gd name="T8" fmla="*/ 98 w 134"/>
                  <a:gd name="T9" fmla="*/ 10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" h="147">
                    <a:moveTo>
                      <a:pt x="98" y="100"/>
                    </a:moveTo>
                    <a:cubicBezTo>
                      <a:pt x="120" y="73"/>
                      <a:pt x="134" y="36"/>
                      <a:pt x="130" y="0"/>
                    </a:cubicBezTo>
                    <a:cubicBezTo>
                      <a:pt x="99" y="1"/>
                      <a:pt x="61" y="21"/>
                      <a:pt x="38" y="47"/>
                    </a:cubicBezTo>
                    <a:cubicBezTo>
                      <a:pt x="18" y="71"/>
                      <a:pt x="0" y="108"/>
                      <a:pt x="5" y="144"/>
                    </a:cubicBezTo>
                    <a:cubicBezTo>
                      <a:pt x="40" y="147"/>
                      <a:pt x="76" y="126"/>
                      <a:pt x="98" y="100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1137811" y="371377"/>
            <a:ext cx="4623226" cy="5107085"/>
            <a:chOff x="1137811" y="371377"/>
            <a:chExt cx="4623226" cy="5107085"/>
          </a:xfrm>
        </p:grpSpPr>
        <p:sp>
          <p:nvSpPr>
            <p:cNvPr id="2" name="Rectangle 1"/>
            <p:cNvSpPr/>
            <p:nvPr/>
          </p:nvSpPr>
          <p:spPr bwMode="auto">
            <a:xfrm>
              <a:off x="1147097" y="4081858"/>
              <a:ext cx="1531342" cy="1396604"/>
            </a:xfrm>
            <a:prstGeom prst="rect">
              <a:avLst/>
            </a:prstGeom>
            <a:solidFill>
              <a:schemeClr val="accent6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.NET </a:t>
              </a: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Framework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75" name="Rectangle 74"/>
            <p:cNvSpPr/>
            <p:nvPr/>
          </p:nvSpPr>
          <p:spPr bwMode="auto">
            <a:xfrm>
              <a:off x="1154945" y="3173723"/>
              <a:ext cx="1531342" cy="784252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Winforms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76" name="Rectangle 75"/>
            <p:cNvSpPr/>
            <p:nvPr/>
          </p:nvSpPr>
          <p:spPr bwMode="auto">
            <a:xfrm>
              <a:off x="1147097" y="2227901"/>
              <a:ext cx="1531342" cy="784252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WPF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77" name="Rectangle 76"/>
            <p:cNvSpPr/>
            <p:nvPr/>
          </p:nvSpPr>
          <p:spPr bwMode="auto">
            <a:xfrm>
              <a:off x="1147097" y="1321147"/>
              <a:ext cx="1531342" cy="784252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ASP.NET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94" name="Rectangle 93"/>
            <p:cNvSpPr/>
            <p:nvPr/>
          </p:nvSpPr>
          <p:spPr bwMode="auto">
            <a:xfrm>
              <a:off x="1137811" y="371377"/>
              <a:ext cx="1531342" cy="784252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Windows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170237" y="4081858"/>
              <a:ext cx="2590800" cy="627864"/>
            </a:xfrm>
            <a:prstGeom prst="rect">
              <a:avLst/>
            </a:prstGeom>
            <a:noFill/>
          </p:spPr>
          <p:txBody>
            <a:bodyPr wrap="square" lIns="182880" tIns="146304" rIns="182880" bIns="146304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2400" dirty="0" smtClean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.NET 2.0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95166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 hidden="1"/>
          <p:cNvGrpSpPr/>
          <p:nvPr/>
        </p:nvGrpSpPr>
        <p:grpSpPr>
          <a:xfrm>
            <a:off x="3246455" y="2128363"/>
            <a:ext cx="6542445" cy="501655"/>
            <a:chOff x="3246455" y="2128363"/>
            <a:chExt cx="6542445" cy="501655"/>
          </a:xfrm>
        </p:grpSpPr>
        <p:sp>
          <p:nvSpPr>
            <p:cNvPr id="56" name="Freeform 55"/>
            <p:cNvSpPr>
              <a:spLocks noChangeAspect="1" noEditPoints="1"/>
            </p:cNvSpPr>
            <p:nvPr/>
          </p:nvSpPr>
          <p:spPr bwMode="black">
            <a:xfrm>
              <a:off x="3246455" y="2141189"/>
              <a:ext cx="490823" cy="488829"/>
            </a:xfrm>
            <a:custGeom>
              <a:avLst/>
              <a:gdLst>
                <a:gd name="T0" fmla="*/ 112 w 246"/>
                <a:gd name="T1" fmla="*/ 19 h 245"/>
                <a:gd name="T2" fmla="*/ 246 w 246"/>
                <a:gd name="T3" fmla="*/ 0 h 245"/>
                <a:gd name="T4" fmla="*/ 246 w 246"/>
                <a:gd name="T5" fmla="*/ 116 h 245"/>
                <a:gd name="T6" fmla="*/ 112 w 246"/>
                <a:gd name="T7" fmla="*/ 116 h 245"/>
                <a:gd name="T8" fmla="*/ 112 w 246"/>
                <a:gd name="T9" fmla="*/ 19 h 245"/>
                <a:gd name="T10" fmla="*/ 102 w 246"/>
                <a:gd name="T11" fmla="*/ 116 h 245"/>
                <a:gd name="T12" fmla="*/ 102 w 246"/>
                <a:gd name="T13" fmla="*/ 19 h 245"/>
                <a:gd name="T14" fmla="*/ 0 w 246"/>
                <a:gd name="T15" fmla="*/ 34 h 245"/>
                <a:gd name="T16" fmla="*/ 0 w 246"/>
                <a:gd name="T17" fmla="*/ 116 h 245"/>
                <a:gd name="T18" fmla="*/ 102 w 246"/>
                <a:gd name="T19" fmla="*/ 116 h 245"/>
                <a:gd name="T20" fmla="*/ 102 w 246"/>
                <a:gd name="T21" fmla="*/ 126 h 245"/>
                <a:gd name="T22" fmla="*/ 0 w 246"/>
                <a:gd name="T23" fmla="*/ 126 h 245"/>
                <a:gd name="T24" fmla="*/ 0 w 246"/>
                <a:gd name="T25" fmla="*/ 211 h 245"/>
                <a:gd name="T26" fmla="*/ 102 w 246"/>
                <a:gd name="T27" fmla="*/ 226 h 245"/>
                <a:gd name="T28" fmla="*/ 102 w 246"/>
                <a:gd name="T29" fmla="*/ 126 h 245"/>
                <a:gd name="T30" fmla="*/ 112 w 246"/>
                <a:gd name="T31" fmla="*/ 126 h 245"/>
                <a:gd name="T32" fmla="*/ 112 w 246"/>
                <a:gd name="T33" fmla="*/ 226 h 245"/>
                <a:gd name="T34" fmla="*/ 246 w 246"/>
                <a:gd name="T35" fmla="*/ 245 h 245"/>
                <a:gd name="T36" fmla="*/ 246 w 246"/>
                <a:gd name="T37" fmla="*/ 126 h 245"/>
                <a:gd name="T38" fmla="*/ 112 w 246"/>
                <a:gd name="T39" fmla="*/ 126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6" h="245">
                  <a:moveTo>
                    <a:pt x="112" y="19"/>
                  </a:moveTo>
                  <a:lnTo>
                    <a:pt x="246" y="0"/>
                  </a:lnTo>
                  <a:lnTo>
                    <a:pt x="246" y="116"/>
                  </a:lnTo>
                  <a:lnTo>
                    <a:pt x="112" y="116"/>
                  </a:lnTo>
                  <a:lnTo>
                    <a:pt x="112" y="19"/>
                  </a:lnTo>
                  <a:close/>
                  <a:moveTo>
                    <a:pt x="102" y="116"/>
                  </a:moveTo>
                  <a:lnTo>
                    <a:pt x="102" y="19"/>
                  </a:lnTo>
                  <a:lnTo>
                    <a:pt x="0" y="34"/>
                  </a:lnTo>
                  <a:lnTo>
                    <a:pt x="0" y="116"/>
                  </a:lnTo>
                  <a:lnTo>
                    <a:pt x="102" y="116"/>
                  </a:lnTo>
                  <a:close/>
                  <a:moveTo>
                    <a:pt x="102" y="126"/>
                  </a:moveTo>
                  <a:lnTo>
                    <a:pt x="0" y="126"/>
                  </a:lnTo>
                  <a:lnTo>
                    <a:pt x="0" y="211"/>
                  </a:lnTo>
                  <a:lnTo>
                    <a:pt x="102" y="226"/>
                  </a:lnTo>
                  <a:lnTo>
                    <a:pt x="102" y="126"/>
                  </a:lnTo>
                  <a:close/>
                  <a:moveTo>
                    <a:pt x="112" y="126"/>
                  </a:moveTo>
                  <a:lnTo>
                    <a:pt x="112" y="226"/>
                  </a:lnTo>
                  <a:lnTo>
                    <a:pt x="246" y="245"/>
                  </a:lnTo>
                  <a:lnTo>
                    <a:pt x="246" y="126"/>
                  </a:lnTo>
                  <a:lnTo>
                    <a:pt x="112" y="1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Freeform 11"/>
            <p:cNvSpPr>
              <a:spLocks noEditPoints="1"/>
            </p:cNvSpPr>
            <p:nvPr/>
          </p:nvSpPr>
          <p:spPr bwMode="black">
            <a:xfrm>
              <a:off x="6330187" y="2128363"/>
              <a:ext cx="407462" cy="501655"/>
            </a:xfrm>
            <a:custGeom>
              <a:avLst/>
              <a:gdLst>
                <a:gd name="T0" fmla="*/ 574 w 618"/>
                <a:gd name="T1" fmla="*/ 227 h 723"/>
                <a:gd name="T2" fmla="*/ 530 w 618"/>
                <a:gd name="T3" fmla="*/ 272 h 723"/>
                <a:gd name="T4" fmla="*/ 530 w 618"/>
                <a:gd name="T5" fmla="*/ 446 h 723"/>
                <a:gd name="T6" fmla="*/ 574 w 618"/>
                <a:gd name="T7" fmla="*/ 491 h 723"/>
                <a:gd name="T8" fmla="*/ 618 w 618"/>
                <a:gd name="T9" fmla="*/ 446 h 723"/>
                <a:gd name="T10" fmla="*/ 618 w 618"/>
                <a:gd name="T11" fmla="*/ 272 h 723"/>
                <a:gd name="T12" fmla="*/ 574 w 618"/>
                <a:gd name="T13" fmla="*/ 227 h 723"/>
                <a:gd name="T14" fmla="*/ 44 w 618"/>
                <a:gd name="T15" fmla="*/ 227 h 723"/>
                <a:gd name="T16" fmla="*/ 0 w 618"/>
                <a:gd name="T17" fmla="*/ 272 h 723"/>
                <a:gd name="T18" fmla="*/ 0 w 618"/>
                <a:gd name="T19" fmla="*/ 446 h 723"/>
                <a:gd name="T20" fmla="*/ 44 w 618"/>
                <a:gd name="T21" fmla="*/ 491 h 723"/>
                <a:gd name="T22" fmla="*/ 88 w 618"/>
                <a:gd name="T23" fmla="*/ 446 h 723"/>
                <a:gd name="T24" fmla="*/ 88 w 618"/>
                <a:gd name="T25" fmla="*/ 272 h 723"/>
                <a:gd name="T26" fmla="*/ 44 w 618"/>
                <a:gd name="T27" fmla="*/ 227 h 723"/>
                <a:gd name="T28" fmla="*/ 505 w 618"/>
                <a:gd name="T29" fmla="*/ 228 h 723"/>
                <a:gd name="T30" fmla="*/ 505 w 618"/>
                <a:gd name="T31" fmla="*/ 547 h 723"/>
                <a:gd name="T32" fmla="*/ 471 w 618"/>
                <a:gd name="T33" fmla="*/ 581 h 723"/>
                <a:gd name="T34" fmla="*/ 432 w 618"/>
                <a:gd name="T35" fmla="*/ 581 h 723"/>
                <a:gd name="T36" fmla="*/ 432 w 618"/>
                <a:gd name="T37" fmla="*/ 678 h 723"/>
                <a:gd name="T38" fmla="*/ 388 w 618"/>
                <a:gd name="T39" fmla="*/ 723 h 723"/>
                <a:gd name="T40" fmla="*/ 344 w 618"/>
                <a:gd name="T41" fmla="*/ 678 h 723"/>
                <a:gd name="T42" fmla="*/ 344 w 618"/>
                <a:gd name="T43" fmla="*/ 581 h 723"/>
                <a:gd name="T44" fmla="*/ 276 w 618"/>
                <a:gd name="T45" fmla="*/ 581 h 723"/>
                <a:gd name="T46" fmla="*/ 276 w 618"/>
                <a:gd name="T47" fmla="*/ 678 h 723"/>
                <a:gd name="T48" fmla="*/ 232 w 618"/>
                <a:gd name="T49" fmla="*/ 723 h 723"/>
                <a:gd name="T50" fmla="*/ 188 w 618"/>
                <a:gd name="T51" fmla="*/ 678 h 723"/>
                <a:gd name="T52" fmla="*/ 188 w 618"/>
                <a:gd name="T53" fmla="*/ 581 h 723"/>
                <a:gd name="T54" fmla="*/ 149 w 618"/>
                <a:gd name="T55" fmla="*/ 581 h 723"/>
                <a:gd name="T56" fmla="*/ 115 w 618"/>
                <a:gd name="T57" fmla="*/ 547 h 723"/>
                <a:gd name="T58" fmla="*/ 115 w 618"/>
                <a:gd name="T59" fmla="*/ 228 h 723"/>
                <a:gd name="T60" fmla="*/ 505 w 618"/>
                <a:gd name="T61" fmla="*/ 228 h 723"/>
                <a:gd name="T62" fmla="*/ 402 w 618"/>
                <a:gd name="T63" fmla="*/ 63 h 723"/>
                <a:gd name="T64" fmla="*/ 438 w 618"/>
                <a:gd name="T65" fmla="*/ 11 h 723"/>
                <a:gd name="T66" fmla="*/ 437 w 618"/>
                <a:gd name="T67" fmla="*/ 2 h 723"/>
                <a:gd name="T68" fmla="*/ 428 w 618"/>
                <a:gd name="T69" fmla="*/ 4 h 723"/>
                <a:gd name="T70" fmla="*/ 390 w 618"/>
                <a:gd name="T71" fmla="*/ 59 h 723"/>
                <a:gd name="T72" fmla="*/ 309 w 618"/>
                <a:gd name="T73" fmla="*/ 43 h 723"/>
                <a:gd name="T74" fmla="*/ 228 w 618"/>
                <a:gd name="T75" fmla="*/ 59 h 723"/>
                <a:gd name="T76" fmla="*/ 190 w 618"/>
                <a:gd name="T77" fmla="*/ 4 h 723"/>
                <a:gd name="T78" fmla="*/ 181 w 618"/>
                <a:gd name="T79" fmla="*/ 2 h 723"/>
                <a:gd name="T80" fmla="*/ 180 w 618"/>
                <a:gd name="T81" fmla="*/ 11 h 723"/>
                <a:gd name="T82" fmla="*/ 216 w 618"/>
                <a:gd name="T83" fmla="*/ 63 h 723"/>
                <a:gd name="T84" fmla="*/ 114 w 618"/>
                <a:gd name="T85" fmla="*/ 200 h 723"/>
                <a:gd name="T86" fmla="*/ 504 w 618"/>
                <a:gd name="T87" fmla="*/ 200 h 723"/>
                <a:gd name="T88" fmla="*/ 402 w 618"/>
                <a:gd name="T89" fmla="*/ 63 h 723"/>
                <a:gd name="T90" fmla="*/ 227 w 618"/>
                <a:gd name="T91" fmla="*/ 146 h 723"/>
                <a:gd name="T92" fmla="*/ 205 w 618"/>
                <a:gd name="T93" fmla="*/ 124 h 723"/>
                <a:gd name="T94" fmla="*/ 227 w 618"/>
                <a:gd name="T95" fmla="*/ 103 h 723"/>
                <a:gd name="T96" fmla="*/ 248 w 618"/>
                <a:gd name="T97" fmla="*/ 124 h 723"/>
                <a:gd name="T98" fmla="*/ 227 w 618"/>
                <a:gd name="T99" fmla="*/ 146 h 723"/>
                <a:gd name="T100" fmla="*/ 394 w 618"/>
                <a:gd name="T101" fmla="*/ 146 h 723"/>
                <a:gd name="T102" fmla="*/ 373 w 618"/>
                <a:gd name="T103" fmla="*/ 124 h 723"/>
                <a:gd name="T104" fmla="*/ 394 w 618"/>
                <a:gd name="T105" fmla="*/ 103 h 723"/>
                <a:gd name="T106" fmla="*/ 416 w 618"/>
                <a:gd name="T107" fmla="*/ 124 h 723"/>
                <a:gd name="T108" fmla="*/ 394 w 618"/>
                <a:gd name="T109" fmla="*/ 146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18" h="723">
                  <a:moveTo>
                    <a:pt x="574" y="227"/>
                  </a:moveTo>
                  <a:cubicBezTo>
                    <a:pt x="550" y="227"/>
                    <a:pt x="530" y="247"/>
                    <a:pt x="530" y="272"/>
                  </a:cubicBezTo>
                  <a:cubicBezTo>
                    <a:pt x="530" y="446"/>
                    <a:pt x="530" y="446"/>
                    <a:pt x="530" y="446"/>
                  </a:cubicBezTo>
                  <a:cubicBezTo>
                    <a:pt x="530" y="471"/>
                    <a:pt x="550" y="491"/>
                    <a:pt x="574" y="491"/>
                  </a:cubicBezTo>
                  <a:cubicBezTo>
                    <a:pt x="598" y="491"/>
                    <a:pt x="618" y="471"/>
                    <a:pt x="618" y="446"/>
                  </a:cubicBezTo>
                  <a:cubicBezTo>
                    <a:pt x="618" y="272"/>
                    <a:pt x="618" y="272"/>
                    <a:pt x="618" y="272"/>
                  </a:cubicBezTo>
                  <a:cubicBezTo>
                    <a:pt x="618" y="247"/>
                    <a:pt x="598" y="227"/>
                    <a:pt x="574" y="227"/>
                  </a:cubicBezTo>
                  <a:close/>
                  <a:moveTo>
                    <a:pt x="44" y="227"/>
                  </a:moveTo>
                  <a:cubicBezTo>
                    <a:pt x="20" y="227"/>
                    <a:pt x="0" y="247"/>
                    <a:pt x="0" y="272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71"/>
                    <a:pt x="20" y="491"/>
                    <a:pt x="44" y="491"/>
                  </a:cubicBezTo>
                  <a:cubicBezTo>
                    <a:pt x="68" y="491"/>
                    <a:pt x="88" y="471"/>
                    <a:pt x="88" y="446"/>
                  </a:cubicBezTo>
                  <a:cubicBezTo>
                    <a:pt x="88" y="272"/>
                    <a:pt x="88" y="272"/>
                    <a:pt x="88" y="272"/>
                  </a:cubicBezTo>
                  <a:cubicBezTo>
                    <a:pt x="88" y="247"/>
                    <a:pt x="68" y="227"/>
                    <a:pt x="44" y="227"/>
                  </a:cubicBezTo>
                  <a:close/>
                  <a:moveTo>
                    <a:pt x="505" y="228"/>
                  </a:moveTo>
                  <a:cubicBezTo>
                    <a:pt x="505" y="547"/>
                    <a:pt x="505" y="547"/>
                    <a:pt x="505" y="547"/>
                  </a:cubicBezTo>
                  <a:cubicBezTo>
                    <a:pt x="505" y="566"/>
                    <a:pt x="490" y="581"/>
                    <a:pt x="471" y="581"/>
                  </a:cubicBezTo>
                  <a:cubicBezTo>
                    <a:pt x="432" y="581"/>
                    <a:pt x="432" y="581"/>
                    <a:pt x="432" y="581"/>
                  </a:cubicBezTo>
                  <a:cubicBezTo>
                    <a:pt x="432" y="678"/>
                    <a:pt x="432" y="678"/>
                    <a:pt x="432" y="678"/>
                  </a:cubicBezTo>
                  <a:cubicBezTo>
                    <a:pt x="432" y="703"/>
                    <a:pt x="412" y="723"/>
                    <a:pt x="388" y="723"/>
                  </a:cubicBezTo>
                  <a:cubicBezTo>
                    <a:pt x="364" y="723"/>
                    <a:pt x="344" y="703"/>
                    <a:pt x="344" y="678"/>
                  </a:cubicBezTo>
                  <a:cubicBezTo>
                    <a:pt x="344" y="581"/>
                    <a:pt x="344" y="581"/>
                    <a:pt x="344" y="581"/>
                  </a:cubicBezTo>
                  <a:cubicBezTo>
                    <a:pt x="276" y="581"/>
                    <a:pt x="276" y="581"/>
                    <a:pt x="276" y="581"/>
                  </a:cubicBezTo>
                  <a:cubicBezTo>
                    <a:pt x="276" y="678"/>
                    <a:pt x="276" y="678"/>
                    <a:pt x="276" y="678"/>
                  </a:cubicBezTo>
                  <a:cubicBezTo>
                    <a:pt x="276" y="703"/>
                    <a:pt x="256" y="723"/>
                    <a:pt x="232" y="723"/>
                  </a:cubicBezTo>
                  <a:cubicBezTo>
                    <a:pt x="208" y="723"/>
                    <a:pt x="188" y="703"/>
                    <a:pt x="188" y="678"/>
                  </a:cubicBezTo>
                  <a:cubicBezTo>
                    <a:pt x="188" y="581"/>
                    <a:pt x="188" y="581"/>
                    <a:pt x="188" y="581"/>
                  </a:cubicBezTo>
                  <a:cubicBezTo>
                    <a:pt x="149" y="581"/>
                    <a:pt x="149" y="581"/>
                    <a:pt x="149" y="581"/>
                  </a:cubicBezTo>
                  <a:cubicBezTo>
                    <a:pt x="130" y="581"/>
                    <a:pt x="115" y="566"/>
                    <a:pt x="115" y="547"/>
                  </a:cubicBezTo>
                  <a:cubicBezTo>
                    <a:pt x="115" y="228"/>
                    <a:pt x="115" y="228"/>
                    <a:pt x="115" y="228"/>
                  </a:cubicBezTo>
                  <a:lnTo>
                    <a:pt x="505" y="228"/>
                  </a:lnTo>
                  <a:close/>
                  <a:moveTo>
                    <a:pt x="402" y="63"/>
                  </a:moveTo>
                  <a:cubicBezTo>
                    <a:pt x="438" y="11"/>
                    <a:pt x="438" y="11"/>
                    <a:pt x="438" y="11"/>
                  </a:cubicBezTo>
                  <a:cubicBezTo>
                    <a:pt x="440" y="8"/>
                    <a:pt x="439" y="4"/>
                    <a:pt x="437" y="2"/>
                  </a:cubicBezTo>
                  <a:cubicBezTo>
                    <a:pt x="434" y="0"/>
                    <a:pt x="430" y="1"/>
                    <a:pt x="428" y="4"/>
                  </a:cubicBezTo>
                  <a:cubicBezTo>
                    <a:pt x="390" y="59"/>
                    <a:pt x="390" y="59"/>
                    <a:pt x="390" y="59"/>
                  </a:cubicBezTo>
                  <a:cubicBezTo>
                    <a:pt x="365" y="49"/>
                    <a:pt x="338" y="43"/>
                    <a:pt x="309" y="43"/>
                  </a:cubicBezTo>
                  <a:cubicBezTo>
                    <a:pt x="280" y="43"/>
                    <a:pt x="253" y="49"/>
                    <a:pt x="228" y="59"/>
                  </a:cubicBezTo>
                  <a:cubicBezTo>
                    <a:pt x="190" y="4"/>
                    <a:pt x="190" y="4"/>
                    <a:pt x="190" y="4"/>
                  </a:cubicBezTo>
                  <a:cubicBezTo>
                    <a:pt x="188" y="1"/>
                    <a:pt x="184" y="0"/>
                    <a:pt x="181" y="2"/>
                  </a:cubicBezTo>
                  <a:cubicBezTo>
                    <a:pt x="179" y="4"/>
                    <a:pt x="178" y="8"/>
                    <a:pt x="180" y="11"/>
                  </a:cubicBezTo>
                  <a:cubicBezTo>
                    <a:pt x="216" y="63"/>
                    <a:pt x="216" y="63"/>
                    <a:pt x="216" y="63"/>
                  </a:cubicBezTo>
                  <a:cubicBezTo>
                    <a:pt x="159" y="90"/>
                    <a:pt x="119" y="141"/>
                    <a:pt x="114" y="200"/>
                  </a:cubicBezTo>
                  <a:cubicBezTo>
                    <a:pt x="504" y="200"/>
                    <a:pt x="504" y="200"/>
                    <a:pt x="504" y="200"/>
                  </a:cubicBezTo>
                  <a:cubicBezTo>
                    <a:pt x="499" y="141"/>
                    <a:pt x="459" y="90"/>
                    <a:pt x="402" y="63"/>
                  </a:cubicBezTo>
                  <a:close/>
                  <a:moveTo>
                    <a:pt x="227" y="146"/>
                  </a:moveTo>
                  <a:cubicBezTo>
                    <a:pt x="215" y="146"/>
                    <a:pt x="205" y="136"/>
                    <a:pt x="205" y="124"/>
                  </a:cubicBezTo>
                  <a:cubicBezTo>
                    <a:pt x="205" y="113"/>
                    <a:pt x="215" y="103"/>
                    <a:pt x="227" y="103"/>
                  </a:cubicBezTo>
                  <a:cubicBezTo>
                    <a:pt x="239" y="103"/>
                    <a:pt x="248" y="113"/>
                    <a:pt x="248" y="124"/>
                  </a:cubicBezTo>
                  <a:cubicBezTo>
                    <a:pt x="248" y="136"/>
                    <a:pt x="239" y="146"/>
                    <a:pt x="227" y="146"/>
                  </a:cubicBezTo>
                  <a:close/>
                  <a:moveTo>
                    <a:pt x="394" y="146"/>
                  </a:moveTo>
                  <a:cubicBezTo>
                    <a:pt x="382" y="146"/>
                    <a:pt x="373" y="136"/>
                    <a:pt x="373" y="124"/>
                  </a:cubicBezTo>
                  <a:cubicBezTo>
                    <a:pt x="373" y="113"/>
                    <a:pt x="382" y="103"/>
                    <a:pt x="394" y="103"/>
                  </a:cubicBezTo>
                  <a:cubicBezTo>
                    <a:pt x="406" y="103"/>
                    <a:pt x="416" y="113"/>
                    <a:pt x="416" y="124"/>
                  </a:cubicBezTo>
                  <a:cubicBezTo>
                    <a:pt x="416" y="136"/>
                    <a:pt x="406" y="146"/>
                    <a:pt x="394" y="146"/>
                  </a:cubicBezTo>
                  <a:close/>
                </a:path>
              </a:pathLst>
            </a:custGeom>
            <a:solidFill>
              <a:srgbClr val="97C0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66" name="Group 65"/>
            <p:cNvGrpSpPr>
              <a:grpSpLocks noChangeAspect="1"/>
            </p:cNvGrpSpPr>
            <p:nvPr/>
          </p:nvGrpSpPr>
          <p:grpSpPr bwMode="black">
            <a:xfrm>
              <a:off x="9358909" y="2128363"/>
              <a:ext cx="429991" cy="501655"/>
              <a:chOff x="396875" y="1300163"/>
              <a:chExt cx="1162051" cy="1355725"/>
            </a:xfrm>
          </p:grpSpPr>
          <p:sp>
            <p:nvSpPr>
              <p:cNvPr id="69" name="Freeform 68"/>
              <p:cNvSpPr>
                <a:spLocks/>
              </p:cNvSpPr>
              <p:nvPr/>
            </p:nvSpPr>
            <p:spPr bwMode="black">
              <a:xfrm>
                <a:off x="396875" y="1616075"/>
                <a:ext cx="1162051" cy="1039813"/>
              </a:xfrm>
              <a:custGeom>
                <a:avLst/>
                <a:gdLst>
                  <a:gd name="T0" fmla="*/ 455 w 539"/>
                  <a:gd name="T1" fmla="*/ 186 h 482"/>
                  <a:gd name="T2" fmla="*/ 522 w 539"/>
                  <a:gd name="T3" fmla="*/ 67 h 482"/>
                  <a:gd name="T4" fmla="*/ 408 w 539"/>
                  <a:gd name="T5" fmla="*/ 5 h 482"/>
                  <a:gd name="T6" fmla="*/ 288 w 539"/>
                  <a:gd name="T7" fmla="*/ 34 h 482"/>
                  <a:gd name="T8" fmla="*/ 184 w 539"/>
                  <a:gd name="T9" fmla="*/ 7 h 482"/>
                  <a:gd name="T10" fmla="*/ 55 w 539"/>
                  <a:gd name="T11" fmla="*/ 86 h 482"/>
                  <a:gd name="T12" fmla="*/ 95 w 539"/>
                  <a:gd name="T13" fmla="*/ 401 h 482"/>
                  <a:gd name="T14" fmla="*/ 194 w 539"/>
                  <a:gd name="T15" fmla="*/ 480 h 482"/>
                  <a:gd name="T16" fmla="*/ 296 w 539"/>
                  <a:gd name="T17" fmla="*/ 455 h 482"/>
                  <a:gd name="T18" fmla="*/ 400 w 539"/>
                  <a:gd name="T19" fmla="*/ 479 h 482"/>
                  <a:gd name="T20" fmla="*/ 496 w 539"/>
                  <a:gd name="T21" fmla="*/ 402 h 482"/>
                  <a:gd name="T22" fmla="*/ 539 w 539"/>
                  <a:gd name="T23" fmla="*/ 313 h 482"/>
                  <a:gd name="T24" fmla="*/ 455 w 539"/>
                  <a:gd name="T25" fmla="*/ 18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39" h="482">
                    <a:moveTo>
                      <a:pt x="455" y="186"/>
                    </a:moveTo>
                    <a:cubicBezTo>
                      <a:pt x="454" y="107"/>
                      <a:pt x="519" y="69"/>
                      <a:pt x="522" y="67"/>
                    </a:cubicBezTo>
                    <a:cubicBezTo>
                      <a:pt x="485" y="13"/>
                      <a:pt x="428" y="6"/>
                      <a:pt x="408" y="5"/>
                    </a:cubicBezTo>
                    <a:cubicBezTo>
                      <a:pt x="359" y="0"/>
                      <a:pt x="312" y="34"/>
                      <a:pt x="288" y="34"/>
                    </a:cubicBezTo>
                    <a:cubicBezTo>
                      <a:pt x="263" y="34"/>
                      <a:pt x="225" y="6"/>
                      <a:pt x="184" y="7"/>
                    </a:cubicBezTo>
                    <a:cubicBezTo>
                      <a:pt x="131" y="8"/>
                      <a:pt x="82" y="38"/>
                      <a:pt x="55" y="86"/>
                    </a:cubicBezTo>
                    <a:cubicBezTo>
                      <a:pt x="0" y="182"/>
                      <a:pt x="41" y="323"/>
                      <a:pt x="95" y="401"/>
                    </a:cubicBezTo>
                    <a:cubicBezTo>
                      <a:pt x="121" y="439"/>
                      <a:pt x="153" y="482"/>
                      <a:pt x="194" y="480"/>
                    </a:cubicBezTo>
                    <a:cubicBezTo>
                      <a:pt x="234" y="479"/>
                      <a:pt x="248" y="455"/>
                      <a:pt x="296" y="455"/>
                    </a:cubicBezTo>
                    <a:cubicBezTo>
                      <a:pt x="344" y="454"/>
                      <a:pt x="358" y="480"/>
                      <a:pt x="400" y="479"/>
                    </a:cubicBezTo>
                    <a:cubicBezTo>
                      <a:pt x="443" y="478"/>
                      <a:pt x="470" y="440"/>
                      <a:pt x="496" y="402"/>
                    </a:cubicBezTo>
                    <a:cubicBezTo>
                      <a:pt x="526" y="358"/>
                      <a:pt x="538" y="315"/>
                      <a:pt x="539" y="313"/>
                    </a:cubicBezTo>
                    <a:cubicBezTo>
                      <a:pt x="538" y="313"/>
                      <a:pt x="456" y="281"/>
                      <a:pt x="455" y="186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" name="Freeform 69"/>
              <p:cNvSpPr>
                <a:spLocks/>
              </p:cNvSpPr>
              <p:nvPr/>
            </p:nvSpPr>
            <p:spPr bwMode="black">
              <a:xfrm>
                <a:off x="996950" y="1300163"/>
                <a:ext cx="288925" cy="317500"/>
              </a:xfrm>
              <a:custGeom>
                <a:avLst/>
                <a:gdLst>
                  <a:gd name="T0" fmla="*/ 98 w 134"/>
                  <a:gd name="T1" fmla="*/ 100 h 147"/>
                  <a:gd name="T2" fmla="*/ 130 w 134"/>
                  <a:gd name="T3" fmla="*/ 0 h 147"/>
                  <a:gd name="T4" fmla="*/ 38 w 134"/>
                  <a:gd name="T5" fmla="*/ 47 h 147"/>
                  <a:gd name="T6" fmla="*/ 5 w 134"/>
                  <a:gd name="T7" fmla="*/ 144 h 147"/>
                  <a:gd name="T8" fmla="*/ 98 w 134"/>
                  <a:gd name="T9" fmla="*/ 10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" h="147">
                    <a:moveTo>
                      <a:pt x="98" y="100"/>
                    </a:moveTo>
                    <a:cubicBezTo>
                      <a:pt x="120" y="73"/>
                      <a:pt x="134" y="36"/>
                      <a:pt x="130" y="0"/>
                    </a:cubicBezTo>
                    <a:cubicBezTo>
                      <a:pt x="99" y="1"/>
                      <a:pt x="61" y="21"/>
                      <a:pt x="38" y="47"/>
                    </a:cubicBezTo>
                    <a:cubicBezTo>
                      <a:pt x="18" y="71"/>
                      <a:pt x="0" y="108"/>
                      <a:pt x="5" y="144"/>
                    </a:cubicBezTo>
                    <a:cubicBezTo>
                      <a:pt x="40" y="147"/>
                      <a:pt x="76" y="126"/>
                      <a:pt x="98" y="100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1137811" y="371377"/>
            <a:ext cx="4623226" cy="6453681"/>
            <a:chOff x="1137811" y="371377"/>
            <a:chExt cx="4623226" cy="6453681"/>
          </a:xfrm>
        </p:grpSpPr>
        <p:sp>
          <p:nvSpPr>
            <p:cNvPr id="15" name="Rectangle 14"/>
            <p:cNvSpPr/>
            <p:nvPr/>
          </p:nvSpPr>
          <p:spPr bwMode="auto">
            <a:xfrm>
              <a:off x="1147097" y="4081858"/>
              <a:ext cx="1531342" cy="2743200"/>
            </a:xfrm>
            <a:prstGeom prst="rect">
              <a:avLst/>
            </a:prstGeom>
            <a:solidFill>
              <a:schemeClr val="accent6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.NET </a:t>
              </a: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Framework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75" name="Rectangle 74"/>
            <p:cNvSpPr/>
            <p:nvPr/>
          </p:nvSpPr>
          <p:spPr bwMode="auto">
            <a:xfrm>
              <a:off x="1154945" y="3173723"/>
              <a:ext cx="1531342" cy="784252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Winforms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76" name="Rectangle 75"/>
            <p:cNvSpPr/>
            <p:nvPr/>
          </p:nvSpPr>
          <p:spPr bwMode="auto">
            <a:xfrm>
              <a:off x="1147097" y="2227901"/>
              <a:ext cx="1531342" cy="784252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WPF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77" name="Rectangle 76"/>
            <p:cNvSpPr/>
            <p:nvPr/>
          </p:nvSpPr>
          <p:spPr bwMode="auto">
            <a:xfrm>
              <a:off x="1147097" y="1321147"/>
              <a:ext cx="1531342" cy="784252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ASP.NET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94" name="Rectangle 93"/>
            <p:cNvSpPr/>
            <p:nvPr/>
          </p:nvSpPr>
          <p:spPr bwMode="auto">
            <a:xfrm>
              <a:off x="1137811" y="371377"/>
              <a:ext cx="1531342" cy="784252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Windows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170237" y="4081858"/>
              <a:ext cx="2590800" cy="627864"/>
            </a:xfrm>
            <a:prstGeom prst="rect">
              <a:avLst/>
            </a:prstGeom>
            <a:noFill/>
          </p:spPr>
          <p:txBody>
            <a:bodyPr wrap="square" lIns="182880" tIns="146304" rIns="182880" bIns="146304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2400" dirty="0" smtClean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.NET 4.5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83669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 hidden="1"/>
          <p:cNvGrpSpPr/>
          <p:nvPr/>
        </p:nvGrpSpPr>
        <p:grpSpPr>
          <a:xfrm>
            <a:off x="3246455" y="2128363"/>
            <a:ext cx="6542445" cy="501655"/>
            <a:chOff x="3246455" y="2128363"/>
            <a:chExt cx="6542445" cy="501655"/>
          </a:xfrm>
        </p:grpSpPr>
        <p:sp>
          <p:nvSpPr>
            <p:cNvPr id="56" name="Freeform 55"/>
            <p:cNvSpPr>
              <a:spLocks noChangeAspect="1" noEditPoints="1"/>
            </p:cNvSpPr>
            <p:nvPr/>
          </p:nvSpPr>
          <p:spPr bwMode="black">
            <a:xfrm>
              <a:off x="3246455" y="2141189"/>
              <a:ext cx="490823" cy="488829"/>
            </a:xfrm>
            <a:custGeom>
              <a:avLst/>
              <a:gdLst>
                <a:gd name="T0" fmla="*/ 112 w 246"/>
                <a:gd name="T1" fmla="*/ 19 h 245"/>
                <a:gd name="T2" fmla="*/ 246 w 246"/>
                <a:gd name="T3" fmla="*/ 0 h 245"/>
                <a:gd name="T4" fmla="*/ 246 w 246"/>
                <a:gd name="T5" fmla="*/ 116 h 245"/>
                <a:gd name="T6" fmla="*/ 112 w 246"/>
                <a:gd name="T7" fmla="*/ 116 h 245"/>
                <a:gd name="T8" fmla="*/ 112 w 246"/>
                <a:gd name="T9" fmla="*/ 19 h 245"/>
                <a:gd name="T10" fmla="*/ 102 w 246"/>
                <a:gd name="T11" fmla="*/ 116 h 245"/>
                <a:gd name="T12" fmla="*/ 102 w 246"/>
                <a:gd name="T13" fmla="*/ 19 h 245"/>
                <a:gd name="T14" fmla="*/ 0 w 246"/>
                <a:gd name="T15" fmla="*/ 34 h 245"/>
                <a:gd name="T16" fmla="*/ 0 w 246"/>
                <a:gd name="T17" fmla="*/ 116 h 245"/>
                <a:gd name="T18" fmla="*/ 102 w 246"/>
                <a:gd name="T19" fmla="*/ 116 h 245"/>
                <a:gd name="T20" fmla="*/ 102 w 246"/>
                <a:gd name="T21" fmla="*/ 126 h 245"/>
                <a:gd name="T22" fmla="*/ 0 w 246"/>
                <a:gd name="T23" fmla="*/ 126 h 245"/>
                <a:gd name="T24" fmla="*/ 0 w 246"/>
                <a:gd name="T25" fmla="*/ 211 h 245"/>
                <a:gd name="T26" fmla="*/ 102 w 246"/>
                <a:gd name="T27" fmla="*/ 226 h 245"/>
                <a:gd name="T28" fmla="*/ 102 w 246"/>
                <a:gd name="T29" fmla="*/ 126 h 245"/>
                <a:gd name="T30" fmla="*/ 112 w 246"/>
                <a:gd name="T31" fmla="*/ 126 h 245"/>
                <a:gd name="T32" fmla="*/ 112 w 246"/>
                <a:gd name="T33" fmla="*/ 226 h 245"/>
                <a:gd name="T34" fmla="*/ 246 w 246"/>
                <a:gd name="T35" fmla="*/ 245 h 245"/>
                <a:gd name="T36" fmla="*/ 246 w 246"/>
                <a:gd name="T37" fmla="*/ 126 h 245"/>
                <a:gd name="T38" fmla="*/ 112 w 246"/>
                <a:gd name="T39" fmla="*/ 126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6" h="245">
                  <a:moveTo>
                    <a:pt x="112" y="19"/>
                  </a:moveTo>
                  <a:lnTo>
                    <a:pt x="246" y="0"/>
                  </a:lnTo>
                  <a:lnTo>
                    <a:pt x="246" y="116"/>
                  </a:lnTo>
                  <a:lnTo>
                    <a:pt x="112" y="116"/>
                  </a:lnTo>
                  <a:lnTo>
                    <a:pt x="112" y="19"/>
                  </a:lnTo>
                  <a:close/>
                  <a:moveTo>
                    <a:pt x="102" y="116"/>
                  </a:moveTo>
                  <a:lnTo>
                    <a:pt x="102" y="19"/>
                  </a:lnTo>
                  <a:lnTo>
                    <a:pt x="0" y="34"/>
                  </a:lnTo>
                  <a:lnTo>
                    <a:pt x="0" y="116"/>
                  </a:lnTo>
                  <a:lnTo>
                    <a:pt x="102" y="116"/>
                  </a:lnTo>
                  <a:close/>
                  <a:moveTo>
                    <a:pt x="102" y="126"/>
                  </a:moveTo>
                  <a:lnTo>
                    <a:pt x="0" y="126"/>
                  </a:lnTo>
                  <a:lnTo>
                    <a:pt x="0" y="211"/>
                  </a:lnTo>
                  <a:lnTo>
                    <a:pt x="102" y="226"/>
                  </a:lnTo>
                  <a:lnTo>
                    <a:pt x="102" y="126"/>
                  </a:lnTo>
                  <a:close/>
                  <a:moveTo>
                    <a:pt x="112" y="126"/>
                  </a:moveTo>
                  <a:lnTo>
                    <a:pt x="112" y="226"/>
                  </a:lnTo>
                  <a:lnTo>
                    <a:pt x="246" y="245"/>
                  </a:lnTo>
                  <a:lnTo>
                    <a:pt x="246" y="126"/>
                  </a:lnTo>
                  <a:lnTo>
                    <a:pt x="112" y="1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Freeform 11"/>
            <p:cNvSpPr>
              <a:spLocks noEditPoints="1"/>
            </p:cNvSpPr>
            <p:nvPr/>
          </p:nvSpPr>
          <p:spPr bwMode="black">
            <a:xfrm>
              <a:off x="6330187" y="2128363"/>
              <a:ext cx="407462" cy="501655"/>
            </a:xfrm>
            <a:custGeom>
              <a:avLst/>
              <a:gdLst>
                <a:gd name="T0" fmla="*/ 574 w 618"/>
                <a:gd name="T1" fmla="*/ 227 h 723"/>
                <a:gd name="T2" fmla="*/ 530 w 618"/>
                <a:gd name="T3" fmla="*/ 272 h 723"/>
                <a:gd name="T4" fmla="*/ 530 w 618"/>
                <a:gd name="T5" fmla="*/ 446 h 723"/>
                <a:gd name="T6" fmla="*/ 574 w 618"/>
                <a:gd name="T7" fmla="*/ 491 h 723"/>
                <a:gd name="T8" fmla="*/ 618 w 618"/>
                <a:gd name="T9" fmla="*/ 446 h 723"/>
                <a:gd name="T10" fmla="*/ 618 w 618"/>
                <a:gd name="T11" fmla="*/ 272 h 723"/>
                <a:gd name="T12" fmla="*/ 574 w 618"/>
                <a:gd name="T13" fmla="*/ 227 h 723"/>
                <a:gd name="T14" fmla="*/ 44 w 618"/>
                <a:gd name="T15" fmla="*/ 227 h 723"/>
                <a:gd name="T16" fmla="*/ 0 w 618"/>
                <a:gd name="T17" fmla="*/ 272 h 723"/>
                <a:gd name="T18" fmla="*/ 0 w 618"/>
                <a:gd name="T19" fmla="*/ 446 h 723"/>
                <a:gd name="T20" fmla="*/ 44 w 618"/>
                <a:gd name="T21" fmla="*/ 491 h 723"/>
                <a:gd name="T22" fmla="*/ 88 w 618"/>
                <a:gd name="T23" fmla="*/ 446 h 723"/>
                <a:gd name="T24" fmla="*/ 88 w 618"/>
                <a:gd name="T25" fmla="*/ 272 h 723"/>
                <a:gd name="T26" fmla="*/ 44 w 618"/>
                <a:gd name="T27" fmla="*/ 227 h 723"/>
                <a:gd name="T28" fmla="*/ 505 w 618"/>
                <a:gd name="T29" fmla="*/ 228 h 723"/>
                <a:gd name="T30" fmla="*/ 505 w 618"/>
                <a:gd name="T31" fmla="*/ 547 h 723"/>
                <a:gd name="T32" fmla="*/ 471 w 618"/>
                <a:gd name="T33" fmla="*/ 581 h 723"/>
                <a:gd name="T34" fmla="*/ 432 w 618"/>
                <a:gd name="T35" fmla="*/ 581 h 723"/>
                <a:gd name="T36" fmla="*/ 432 w 618"/>
                <a:gd name="T37" fmla="*/ 678 h 723"/>
                <a:gd name="T38" fmla="*/ 388 w 618"/>
                <a:gd name="T39" fmla="*/ 723 h 723"/>
                <a:gd name="T40" fmla="*/ 344 w 618"/>
                <a:gd name="T41" fmla="*/ 678 h 723"/>
                <a:gd name="T42" fmla="*/ 344 w 618"/>
                <a:gd name="T43" fmla="*/ 581 h 723"/>
                <a:gd name="T44" fmla="*/ 276 w 618"/>
                <a:gd name="T45" fmla="*/ 581 h 723"/>
                <a:gd name="T46" fmla="*/ 276 w 618"/>
                <a:gd name="T47" fmla="*/ 678 h 723"/>
                <a:gd name="T48" fmla="*/ 232 w 618"/>
                <a:gd name="T49" fmla="*/ 723 h 723"/>
                <a:gd name="T50" fmla="*/ 188 w 618"/>
                <a:gd name="T51" fmla="*/ 678 h 723"/>
                <a:gd name="T52" fmla="*/ 188 w 618"/>
                <a:gd name="T53" fmla="*/ 581 h 723"/>
                <a:gd name="T54" fmla="*/ 149 w 618"/>
                <a:gd name="T55" fmla="*/ 581 h 723"/>
                <a:gd name="T56" fmla="*/ 115 w 618"/>
                <a:gd name="T57" fmla="*/ 547 h 723"/>
                <a:gd name="T58" fmla="*/ 115 w 618"/>
                <a:gd name="T59" fmla="*/ 228 h 723"/>
                <a:gd name="T60" fmla="*/ 505 w 618"/>
                <a:gd name="T61" fmla="*/ 228 h 723"/>
                <a:gd name="T62" fmla="*/ 402 w 618"/>
                <a:gd name="T63" fmla="*/ 63 h 723"/>
                <a:gd name="T64" fmla="*/ 438 w 618"/>
                <a:gd name="T65" fmla="*/ 11 h 723"/>
                <a:gd name="T66" fmla="*/ 437 w 618"/>
                <a:gd name="T67" fmla="*/ 2 h 723"/>
                <a:gd name="T68" fmla="*/ 428 w 618"/>
                <a:gd name="T69" fmla="*/ 4 h 723"/>
                <a:gd name="T70" fmla="*/ 390 w 618"/>
                <a:gd name="T71" fmla="*/ 59 h 723"/>
                <a:gd name="T72" fmla="*/ 309 w 618"/>
                <a:gd name="T73" fmla="*/ 43 h 723"/>
                <a:gd name="T74" fmla="*/ 228 w 618"/>
                <a:gd name="T75" fmla="*/ 59 h 723"/>
                <a:gd name="T76" fmla="*/ 190 w 618"/>
                <a:gd name="T77" fmla="*/ 4 h 723"/>
                <a:gd name="T78" fmla="*/ 181 w 618"/>
                <a:gd name="T79" fmla="*/ 2 h 723"/>
                <a:gd name="T80" fmla="*/ 180 w 618"/>
                <a:gd name="T81" fmla="*/ 11 h 723"/>
                <a:gd name="T82" fmla="*/ 216 w 618"/>
                <a:gd name="T83" fmla="*/ 63 h 723"/>
                <a:gd name="T84" fmla="*/ 114 w 618"/>
                <a:gd name="T85" fmla="*/ 200 h 723"/>
                <a:gd name="T86" fmla="*/ 504 w 618"/>
                <a:gd name="T87" fmla="*/ 200 h 723"/>
                <a:gd name="T88" fmla="*/ 402 w 618"/>
                <a:gd name="T89" fmla="*/ 63 h 723"/>
                <a:gd name="T90" fmla="*/ 227 w 618"/>
                <a:gd name="T91" fmla="*/ 146 h 723"/>
                <a:gd name="T92" fmla="*/ 205 w 618"/>
                <a:gd name="T93" fmla="*/ 124 h 723"/>
                <a:gd name="T94" fmla="*/ 227 w 618"/>
                <a:gd name="T95" fmla="*/ 103 h 723"/>
                <a:gd name="T96" fmla="*/ 248 w 618"/>
                <a:gd name="T97" fmla="*/ 124 h 723"/>
                <a:gd name="T98" fmla="*/ 227 w 618"/>
                <a:gd name="T99" fmla="*/ 146 h 723"/>
                <a:gd name="T100" fmla="*/ 394 w 618"/>
                <a:gd name="T101" fmla="*/ 146 h 723"/>
                <a:gd name="T102" fmla="*/ 373 w 618"/>
                <a:gd name="T103" fmla="*/ 124 h 723"/>
                <a:gd name="T104" fmla="*/ 394 w 618"/>
                <a:gd name="T105" fmla="*/ 103 h 723"/>
                <a:gd name="T106" fmla="*/ 416 w 618"/>
                <a:gd name="T107" fmla="*/ 124 h 723"/>
                <a:gd name="T108" fmla="*/ 394 w 618"/>
                <a:gd name="T109" fmla="*/ 146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18" h="723">
                  <a:moveTo>
                    <a:pt x="574" y="227"/>
                  </a:moveTo>
                  <a:cubicBezTo>
                    <a:pt x="550" y="227"/>
                    <a:pt x="530" y="247"/>
                    <a:pt x="530" y="272"/>
                  </a:cubicBezTo>
                  <a:cubicBezTo>
                    <a:pt x="530" y="446"/>
                    <a:pt x="530" y="446"/>
                    <a:pt x="530" y="446"/>
                  </a:cubicBezTo>
                  <a:cubicBezTo>
                    <a:pt x="530" y="471"/>
                    <a:pt x="550" y="491"/>
                    <a:pt x="574" y="491"/>
                  </a:cubicBezTo>
                  <a:cubicBezTo>
                    <a:pt x="598" y="491"/>
                    <a:pt x="618" y="471"/>
                    <a:pt x="618" y="446"/>
                  </a:cubicBezTo>
                  <a:cubicBezTo>
                    <a:pt x="618" y="272"/>
                    <a:pt x="618" y="272"/>
                    <a:pt x="618" y="272"/>
                  </a:cubicBezTo>
                  <a:cubicBezTo>
                    <a:pt x="618" y="247"/>
                    <a:pt x="598" y="227"/>
                    <a:pt x="574" y="227"/>
                  </a:cubicBezTo>
                  <a:close/>
                  <a:moveTo>
                    <a:pt x="44" y="227"/>
                  </a:moveTo>
                  <a:cubicBezTo>
                    <a:pt x="20" y="227"/>
                    <a:pt x="0" y="247"/>
                    <a:pt x="0" y="272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71"/>
                    <a:pt x="20" y="491"/>
                    <a:pt x="44" y="491"/>
                  </a:cubicBezTo>
                  <a:cubicBezTo>
                    <a:pt x="68" y="491"/>
                    <a:pt x="88" y="471"/>
                    <a:pt x="88" y="446"/>
                  </a:cubicBezTo>
                  <a:cubicBezTo>
                    <a:pt x="88" y="272"/>
                    <a:pt x="88" y="272"/>
                    <a:pt x="88" y="272"/>
                  </a:cubicBezTo>
                  <a:cubicBezTo>
                    <a:pt x="88" y="247"/>
                    <a:pt x="68" y="227"/>
                    <a:pt x="44" y="227"/>
                  </a:cubicBezTo>
                  <a:close/>
                  <a:moveTo>
                    <a:pt x="505" y="228"/>
                  </a:moveTo>
                  <a:cubicBezTo>
                    <a:pt x="505" y="547"/>
                    <a:pt x="505" y="547"/>
                    <a:pt x="505" y="547"/>
                  </a:cubicBezTo>
                  <a:cubicBezTo>
                    <a:pt x="505" y="566"/>
                    <a:pt x="490" y="581"/>
                    <a:pt x="471" y="581"/>
                  </a:cubicBezTo>
                  <a:cubicBezTo>
                    <a:pt x="432" y="581"/>
                    <a:pt x="432" y="581"/>
                    <a:pt x="432" y="581"/>
                  </a:cubicBezTo>
                  <a:cubicBezTo>
                    <a:pt x="432" y="678"/>
                    <a:pt x="432" y="678"/>
                    <a:pt x="432" y="678"/>
                  </a:cubicBezTo>
                  <a:cubicBezTo>
                    <a:pt x="432" y="703"/>
                    <a:pt x="412" y="723"/>
                    <a:pt x="388" y="723"/>
                  </a:cubicBezTo>
                  <a:cubicBezTo>
                    <a:pt x="364" y="723"/>
                    <a:pt x="344" y="703"/>
                    <a:pt x="344" y="678"/>
                  </a:cubicBezTo>
                  <a:cubicBezTo>
                    <a:pt x="344" y="581"/>
                    <a:pt x="344" y="581"/>
                    <a:pt x="344" y="581"/>
                  </a:cubicBezTo>
                  <a:cubicBezTo>
                    <a:pt x="276" y="581"/>
                    <a:pt x="276" y="581"/>
                    <a:pt x="276" y="581"/>
                  </a:cubicBezTo>
                  <a:cubicBezTo>
                    <a:pt x="276" y="678"/>
                    <a:pt x="276" y="678"/>
                    <a:pt x="276" y="678"/>
                  </a:cubicBezTo>
                  <a:cubicBezTo>
                    <a:pt x="276" y="703"/>
                    <a:pt x="256" y="723"/>
                    <a:pt x="232" y="723"/>
                  </a:cubicBezTo>
                  <a:cubicBezTo>
                    <a:pt x="208" y="723"/>
                    <a:pt x="188" y="703"/>
                    <a:pt x="188" y="678"/>
                  </a:cubicBezTo>
                  <a:cubicBezTo>
                    <a:pt x="188" y="581"/>
                    <a:pt x="188" y="581"/>
                    <a:pt x="188" y="581"/>
                  </a:cubicBezTo>
                  <a:cubicBezTo>
                    <a:pt x="149" y="581"/>
                    <a:pt x="149" y="581"/>
                    <a:pt x="149" y="581"/>
                  </a:cubicBezTo>
                  <a:cubicBezTo>
                    <a:pt x="130" y="581"/>
                    <a:pt x="115" y="566"/>
                    <a:pt x="115" y="547"/>
                  </a:cubicBezTo>
                  <a:cubicBezTo>
                    <a:pt x="115" y="228"/>
                    <a:pt x="115" y="228"/>
                    <a:pt x="115" y="228"/>
                  </a:cubicBezTo>
                  <a:lnTo>
                    <a:pt x="505" y="228"/>
                  </a:lnTo>
                  <a:close/>
                  <a:moveTo>
                    <a:pt x="402" y="63"/>
                  </a:moveTo>
                  <a:cubicBezTo>
                    <a:pt x="438" y="11"/>
                    <a:pt x="438" y="11"/>
                    <a:pt x="438" y="11"/>
                  </a:cubicBezTo>
                  <a:cubicBezTo>
                    <a:pt x="440" y="8"/>
                    <a:pt x="439" y="4"/>
                    <a:pt x="437" y="2"/>
                  </a:cubicBezTo>
                  <a:cubicBezTo>
                    <a:pt x="434" y="0"/>
                    <a:pt x="430" y="1"/>
                    <a:pt x="428" y="4"/>
                  </a:cubicBezTo>
                  <a:cubicBezTo>
                    <a:pt x="390" y="59"/>
                    <a:pt x="390" y="59"/>
                    <a:pt x="390" y="59"/>
                  </a:cubicBezTo>
                  <a:cubicBezTo>
                    <a:pt x="365" y="49"/>
                    <a:pt x="338" y="43"/>
                    <a:pt x="309" y="43"/>
                  </a:cubicBezTo>
                  <a:cubicBezTo>
                    <a:pt x="280" y="43"/>
                    <a:pt x="253" y="49"/>
                    <a:pt x="228" y="59"/>
                  </a:cubicBezTo>
                  <a:cubicBezTo>
                    <a:pt x="190" y="4"/>
                    <a:pt x="190" y="4"/>
                    <a:pt x="190" y="4"/>
                  </a:cubicBezTo>
                  <a:cubicBezTo>
                    <a:pt x="188" y="1"/>
                    <a:pt x="184" y="0"/>
                    <a:pt x="181" y="2"/>
                  </a:cubicBezTo>
                  <a:cubicBezTo>
                    <a:pt x="179" y="4"/>
                    <a:pt x="178" y="8"/>
                    <a:pt x="180" y="11"/>
                  </a:cubicBezTo>
                  <a:cubicBezTo>
                    <a:pt x="216" y="63"/>
                    <a:pt x="216" y="63"/>
                    <a:pt x="216" y="63"/>
                  </a:cubicBezTo>
                  <a:cubicBezTo>
                    <a:pt x="159" y="90"/>
                    <a:pt x="119" y="141"/>
                    <a:pt x="114" y="200"/>
                  </a:cubicBezTo>
                  <a:cubicBezTo>
                    <a:pt x="504" y="200"/>
                    <a:pt x="504" y="200"/>
                    <a:pt x="504" y="200"/>
                  </a:cubicBezTo>
                  <a:cubicBezTo>
                    <a:pt x="499" y="141"/>
                    <a:pt x="459" y="90"/>
                    <a:pt x="402" y="63"/>
                  </a:cubicBezTo>
                  <a:close/>
                  <a:moveTo>
                    <a:pt x="227" y="146"/>
                  </a:moveTo>
                  <a:cubicBezTo>
                    <a:pt x="215" y="146"/>
                    <a:pt x="205" y="136"/>
                    <a:pt x="205" y="124"/>
                  </a:cubicBezTo>
                  <a:cubicBezTo>
                    <a:pt x="205" y="113"/>
                    <a:pt x="215" y="103"/>
                    <a:pt x="227" y="103"/>
                  </a:cubicBezTo>
                  <a:cubicBezTo>
                    <a:pt x="239" y="103"/>
                    <a:pt x="248" y="113"/>
                    <a:pt x="248" y="124"/>
                  </a:cubicBezTo>
                  <a:cubicBezTo>
                    <a:pt x="248" y="136"/>
                    <a:pt x="239" y="146"/>
                    <a:pt x="227" y="146"/>
                  </a:cubicBezTo>
                  <a:close/>
                  <a:moveTo>
                    <a:pt x="394" y="146"/>
                  </a:moveTo>
                  <a:cubicBezTo>
                    <a:pt x="382" y="146"/>
                    <a:pt x="373" y="136"/>
                    <a:pt x="373" y="124"/>
                  </a:cubicBezTo>
                  <a:cubicBezTo>
                    <a:pt x="373" y="113"/>
                    <a:pt x="382" y="103"/>
                    <a:pt x="394" y="103"/>
                  </a:cubicBezTo>
                  <a:cubicBezTo>
                    <a:pt x="406" y="103"/>
                    <a:pt x="416" y="113"/>
                    <a:pt x="416" y="124"/>
                  </a:cubicBezTo>
                  <a:cubicBezTo>
                    <a:pt x="416" y="136"/>
                    <a:pt x="406" y="146"/>
                    <a:pt x="394" y="146"/>
                  </a:cubicBezTo>
                  <a:close/>
                </a:path>
              </a:pathLst>
            </a:custGeom>
            <a:solidFill>
              <a:srgbClr val="97C0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66" name="Group 65"/>
            <p:cNvGrpSpPr>
              <a:grpSpLocks noChangeAspect="1"/>
            </p:cNvGrpSpPr>
            <p:nvPr/>
          </p:nvGrpSpPr>
          <p:grpSpPr bwMode="black">
            <a:xfrm>
              <a:off x="9358909" y="2128363"/>
              <a:ext cx="429991" cy="501655"/>
              <a:chOff x="396875" y="1300163"/>
              <a:chExt cx="1162051" cy="1355725"/>
            </a:xfrm>
          </p:grpSpPr>
          <p:sp>
            <p:nvSpPr>
              <p:cNvPr id="69" name="Freeform 68"/>
              <p:cNvSpPr>
                <a:spLocks/>
              </p:cNvSpPr>
              <p:nvPr/>
            </p:nvSpPr>
            <p:spPr bwMode="black">
              <a:xfrm>
                <a:off x="396875" y="1616075"/>
                <a:ext cx="1162051" cy="1039813"/>
              </a:xfrm>
              <a:custGeom>
                <a:avLst/>
                <a:gdLst>
                  <a:gd name="T0" fmla="*/ 455 w 539"/>
                  <a:gd name="T1" fmla="*/ 186 h 482"/>
                  <a:gd name="T2" fmla="*/ 522 w 539"/>
                  <a:gd name="T3" fmla="*/ 67 h 482"/>
                  <a:gd name="T4" fmla="*/ 408 w 539"/>
                  <a:gd name="T5" fmla="*/ 5 h 482"/>
                  <a:gd name="T6" fmla="*/ 288 w 539"/>
                  <a:gd name="T7" fmla="*/ 34 h 482"/>
                  <a:gd name="T8" fmla="*/ 184 w 539"/>
                  <a:gd name="T9" fmla="*/ 7 h 482"/>
                  <a:gd name="T10" fmla="*/ 55 w 539"/>
                  <a:gd name="T11" fmla="*/ 86 h 482"/>
                  <a:gd name="T12" fmla="*/ 95 w 539"/>
                  <a:gd name="T13" fmla="*/ 401 h 482"/>
                  <a:gd name="T14" fmla="*/ 194 w 539"/>
                  <a:gd name="T15" fmla="*/ 480 h 482"/>
                  <a:gd name="T16" fmla="*/ 296 w 539"/>
                  <a:gd name="T17" fmla="*/ 455 h 482"/>
                  <a:gd name="T18" fmla="*/ 400 w 539"/>
                  <a:gd name="T19" fmla="*/ 479 h 482"/>
                  <a:gd name="T20" fmla="*/ 496 w 539"/>
                  <a:gd name="T21" fmla="*/ 402 h 482"/>
                  <a:gd name="T22" fmla="*/ 539 w 539"/>
                  <a:gd name="T23" fmla="*/ 313 h 482"/>
                  <a:gd name="T24" fmla="*/ 455 w 539"/>
                  <a:gd name="T25" fmla="*/ 18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39" h="482">
                    <a:moveTo>
                      <a:pt x="455" y="186"/>
                    </a:moveTo>
                    <a:cubicBezTo>
                      <a:pt x="454" y="107"/>
                      <a:pt x="519" y="69"/>
                      <a:pt x="522" y="67"/>
                    </a:cubicBezTo>
                    <a:cubicBezTo>
                      <a:pt x="485" y="13"/>
                      <a:pt x="428" y="6"/>
                      <a:pt x="408" y="5"/>
                    </a:cubicBezTo>
                    <a:cubicBezTo>
                      <a:pt x="359" y="0"/>
                      <a:pt x="312" y="34"/>
                      <a:pt x="288" y="34"/>
                    </a:cubicBezTo>
                    <a:cubicBezTo>
                      <a:pt x="263" y="34"/>
                      <a:pt x="225" y="6"/>
                      <a:pt x="184" y="7"/>
                    </a:cubicBezTo>
                    <a:cubicBezTo>
                      <a:pt x="131" y="8"/>
                      <a:pt x="82" y="38"/>
                      <a:pt x="55" y="86"/>
                    </a:cubicBezTo>
                    <a:cubicBezTo>
                      <a:pt x="0" y="182"/>
                      <a:pt x="41" y="323"/>
                      <a:pt x="95" y="401"/>
                    </a:cubicBezTo>
                    <a:cubicBezTo>
                      <a:pt x="121" y="439"/>
                      <a:pt x="153" y="482"/>
                      <a:pt x="194" y="480"/>
                    </a:cubicBezTo>
                    <a:cubicBezTo>
                      <a:pt x="234" y="479"/>
                      <a:pt x="248" y="455"/>
                      <a:pt x="296" y="455"/>
                    </a:cubicBezTo>
                    <a:cubicBezTo>
                      <a:pt x="344" y="454"/>
                      <a:pt x="358" y="480"/>
                      <a:pt x="400" y="479"/>
                    </a:cubicBezTo>
                    <a:cubicBezTo>
                      <a:pt x="443" y="478"/>
                      <a:pt x="470" y="440"/>
                      <a:pt x="496" y="402"/>
                    </a:cubicBezTo>
                    <a:cubicBezTo>
                      <a:pt x="526" y="358"/>
                      <a:pt x="538" y="315"/>
                      <a:pt x="539" y="313"/>
                    </a:cubicBezTo>
                    <a:cubicBezTo>
                      <a:pt x="538" y="313"/>
                      <a:pt x="456" y="281"/>
                      <a:pt x="455" y="186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" name="Freeform 69"/>
              <p:cNvSpPr>
                <a:spLocks/>
              </p:cNvSpPr>
              <p:nvPr/>
            </p:nvSpPr>
            <p:spPr bwMode="black">
              <a:xfrm>
                <a:off x="996950" y="1300163"/>
                <a:ext cx="288925" cy="317500"/>
              </a:xfrm>
              <a:custGeom>
                <a:avLst/>
                <a:gdLst>
                  <a:gd name="T0" fmla="*/ 98 w 134"/>
                  <a:gd name="T1" fmla="*/ 100 h 147"/>
                  <a:gd name="T2" fmla="*/ 130 w 134"/>
                  <a:gd name="T3" fmla="*/ 0 h 147"/>
                  <a:gd name="T4" fmla="*/ 38 w 134"/>
                  <a:gd name="T5" fmla="*/ 47 h 147"/>
                  <a:gd name="T6" fmla="*/ 5 w 134"/>
                  <a:gd name="T7" fmla="*/ 144 h 147"/>
                  <a:gd name="T8" fmla="*/ 98 w 134"/>
                  <a:gd name="T9" fmla="*/ 10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" h="147">
                    <a:moveTo>
                      <a:pt x="98" y="100"/>
                    </a:moveTo>
                    <a:cubicBezTo>
                      <a:pt x="120" y="73"/>
                      <a:pt x="134" y="36"/>
                      <a:pt x="130" y="0"/>
                    </a:cubicBezTo>
                    <a:cubicBezTo>
                      <a:pt x="99" y="1"/>
                      <a:pt x="61" y="21"/>
                      <a:pt x="38" y="47"/>
                    </a:cubicBezTo>
                    <a:cubicBezTo>
                      <a:pt x="18" y="71"/>
                      <a:pt x="0" y="108"/>
                      <a:pt x="5" y="144"/>
                    </a:cubicBezTo>
                    <a:cubicBezTo>
                      <a:pt x="40" y="147"/>
                      <a:pt x="76" y="126"/>
                      <a:pt x="98" y="100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1137811" y="371377"/>
            <a:ext cx="10566826" cy="6453681"/>
            <a:chOff x="1137811" y="371377"/>
            <a:chExt cx="10566826" cy="6453681"/>
          </a:xfrm>
        </p:grpSpPr>
        <p:sp>
          <p:nvSpPr>
            <p:cNvPr id="3" name="TextBox 2"/>
            <p:cNvSpPr txBox="1"/>
            <p:nvPr/>
          </p:nvSpPr>
          <p:spPr>
            <a:xfrm>
              <a:off x="5151437" y="4076229"/>
              <a:ext cx="6553200" cy="1037207"/>
            </a:xfrm>
            <a:prstGeom prst="rect">
              <a:avLst/>
            </a:prstGeom>
            <a:noFill/>
          </p:spPr>
          <p:txBody>
            <a:bodyPr wrap="square" lIns="182880" tIns="146304" rIns="182880" bIns="146304" rtlCol="0">
              <a:spAutoFit/>
            </a:bodyPr>
            <a:lstStyle/>
            <a:p>
              <a:pPr marL="342900" indent="-342900">
                <a:lnSpc>
                  <a:spcPct val="90000"/>
                </a:lnSpc>
                <a:spcAft>
                  <a:spcPts val="600"/>
                </a:spcAft>
                <a:buFont typeface="Arial" charset="0"/>
                <a:buChar char="•"/>
              </a:pPr>
              <a:r>
                <a:rPr lang="en-US" sz="2400" dirty="0" smtClean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Subset of the Runtime Engine</a:t>
              </a:r>
            </a:p>
            <a:p>
              <a:pPr marL="342900" indent="-342900">
                <a:lnSpc>
                  <a:spcPct val="90000"/>
                </a:lnSpc>
                <a:spcAft>
                  <a:spcPts val="600"/>
                </a:spcAft>
                <a:buFont typeface="Arial" charset="0"/>
                <a:buChar char="•"/>
              </a:pPr>
              <a:r>
                <a:rPr lang="en-US" sz="2400" dirty="0" smtClean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Subset of the Base Class Library APIs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151437" y="3008177"/>
              <a:ext cx="6553200" cy="1037207"/>
            </a:xfrm>
            <a:prstGeom prst="rect">
              <a:avLst/>
            </a:prstGeom>
            <a:noFill/>
          </p:spPr>
          <p:txBody>
            <a:bodyPr wrap="square" lIns="182880" tIns="146304" rIns="182880" bIns="146304" rtlCol="0">
              <a:spAutoFit/>
            </a:bodyPr>
            <a:lstStyle/>
            <a:p>
              <a:pPr marL="342900" indent="-342900">
                <a:lnSpc>
                  <a:spcPct val="90000"/>
                </a:lnSpc>
                <a:spcAft>
                  <a:spcPts val="600"/>
                </a:spcAft>
                <a:buFont typeface="Arial" charset="0"/>
                <a:buChar char="•"/>
              </a:pPr>
              <a:r>
                <a:rPr lang="en-US" sz="2400" dirty="0" smtClean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Subset of WPF</a:t>
              </a:r>
            </a:p>
            <a:p>
              <a:pPr marL="342900" indent="-342900">
                <a:lnSpc>
                  <a:spcPct val="90000"/>
                </a:lnSpc>
                <a:spcAft>
                  <a:spcPts val="600"/>
                </a:spcAft>
                <a:buFont typeface="Arial" charset="0"/>
                <a:buChar char="•"/>
              </a:pPr>
              <a:r>
                <a:rPr lang="en-US" sz="2400" dirty="0" smtClean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Browser specific APIs</a:t>
              </a: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1147097" y="4081858"/>
              <a:ext cx="1531342" cy="2743200"/>
            </a:xfrm>
            <a:prstGeom prst="rect">
              <a:avLst/>
            </a:prstGeom>
            <a:solidFill>
              <a:schemeClr val="accent6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.NET </a:t>
              </a: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Framework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2852937" y="4081858"/>
              <a:ext cx="1531342" cy="1287817"/>
            </a:xfrm>
            <a:prstGeom prst="rect">
              <a:avLst/>
            </a:prstGeom>
            <a:solidFill>
              <a:schemeClr val="accent6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Silverlight</a:t>
              </a: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CoreCLR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1154945" y="3173723"/>
              <a:ext cx="1531342" cy="784252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Winforms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1147097" y="2227901"/>
              <a:ext cx="1531342" cy="784252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WPF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1147097" y="1321147"/>
              <a:ext cx="1531342" cy="784252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ASP.NET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2860785" y="2896217"/>
              <a:ext cx="1531342" cy="1061758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Silverlight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1137811" y="371377"/>
              <a:ext cx="1531342" cy="784252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Windows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2852937" y="371377"/>
              <a:ext cx="1531342" cy="784252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Browser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7189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 hidden="1"/>
          <p:cNvGrpSpPr/>
          <p:nvPr/>
        </p:nvGrpSpPr>
        <p:grpSpPr>
          <a:xfrm>
            <a:off x="3246455" y="2128363"/>
            <a:ext cx="6542445" cy="501655"/>
            <a:chOff x="3246455" y="2128363"/>
            <a:chExt cx="6542445" cy="501655"/>
          </a:xfrm>
        </p:grpSpPr>
        <p:sp>
          <p:nvSpPr>
            <p:cNvPr id="56" name="Freeform 55"/>
            <p:cNvSpPr>
              <a:spLocks noChangeAspect="1" noEditPoints="1"/>
            </p:cNvSpPr>
            <p:nvPr/>
          </p:nvSpPr>
          <p:spPr bwMode="black">
            <a:xfrm>
              <a:off x="3246455" y="2141189"/>
              <a:ext cx="490823" cy="488829"/>
            </a:xfrm>
            <a:custGeom>
              <a:avLst/>
              <a:gdLst>
                <a:gd name="T0" fmla="*/ 112 w 246"/>
                <a:gd name="T1" fmla="*/ 19 h 245"/>
                <a:gd name="T2" fmla="*/ 246 w 246"/>
                <a:gd name="T3" fmla="*/ 0 h 245"/>
                <a:gd name="T4" fmla="*/ 246 w 246"/>
                <a:gd name="T5" fmla="*/ 116 h 245"/>
                <a:gd name="T6" fmla="*/ 112 w 246"/>
                <a:gd name="T7" fmla="*/ 116 h 245"/>
                <a:gd name="T8" fmla="*/ 112 w 246"/>
                <a:gd name="T9" fmla="*/ 19 h 245"/>
                <a:gd name="T10" fmla="*/ 102 w 246"/>
                <a:gd name="T11" fmla="*/ 116 h 245"/>
                <a:gd name="T12" fmla="*/ 102 w 246"/>
                <a:gd name="T13" fmla="*/ 19 h 245"/>
                <a:gd name="T14" fmla="*/ 0 w 246"/>
                <a:gd name="T15" fmla="*/ 34 h 245"/>
                <a:gd name="T16" fmla="*/ 0 w 246"/>
                <a:gd name="T17" fmla="*/ 116 h 245"/>
                <a:gd name="T18" fmla="*/ 102 w 246"/>
                <a:gd name="T19" fmla="*/ 116 h 245"/>
                <a:gd name="T20" fmla="*/ 102 w 246"/>
                <a:gd name="T21" fmla="*/ 126 h 245"/>
                <a:gd name="T22" fmla="*/ 0 w 246"/>
                <a:gd name="T23" fmla="*/ 126 h 245"/>
                <a:gd name="T24" fmla="*/ 0 w 246"/>
                <a:gd name="T25" fmla="*/ 211 h 245"/>
                <a:gd name="T26" fmla="*/ 102 w 246"/>
                <a:gd name="T27" fmla="*/ 226 h 245"/>
                <a:gd name="T28" fmla="*/ 102 w 246"/>
                <a:gd name="T29" fmla="*/ 126 h 245"/>
                <a:gd name="T30" fmla="*/ 112 w 246"/>
                <a:gd name="T31" fmla="*/ 126 h 245"/>
                <a:gd name="T32" fmla="*/ 112 w 246"/>
                <a:gd name="T33" fmla="*/ 226 h 245"/>
                <a:gd name="T34" fmla="*/ 246 w 246"/>
                <a:gd name="T35" fmla="*/ 245 h 245"/>
                <a:gd name="T36" fmla="*/ 246 w 246"/>
                <a:gd name="T37" fmla="*/ 126 h 245"/>
                <a:gd name="T38" fmla="*/ 112 w 246"/>
                <a:gd name="T39" fmla="*/ 126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6" h="245">
                  <a:moveTo>
                    <a:pt x="112" y="19"/>
                  </a:moveTo>
                  <a:lnTo>
                    <a:pt x="246" y="0"/>
                  </a:lnTo>
                  <a:lnTo>
                    <a:pt x="246" y="116"/>
                  </a:lnTo>
                  <a:lnTo>
                    <a:pt x="112" y="116"/>
                  </a:lnTo>
                  <a:lnTo>
                    <a:pt x="112" y="19"/>
                  </a:lnTo>
                  <a:close/>
                  <a:moveTo>
                    <a:pt x="102" y="116"/>
                  </a:moveTo>
                  <a:lnTo>
                    <a:pt x="102" y="19"/>
                  </a:lnTo>
                  <a:lnTo>
                    <a:pt x="0" y="34"/>
                  </a:lnTo>
                  <a:lnTo>
                    <a:pt x="0" y="116"/>
                  </a:lnTo>
                  <a:lnTo>
                    <a:pt x="102" y="116"/>
                  </a:lnTo>
                  <a:close/>
                  <a:moveTo>
                    <a:pt x="102" y="126"/>
                  </a:moveTo>
                  <a:lnTo>
                    <a:pt x="0" y="126"/>
                  </a:lnTo>
                  <a:lnTo>
                    <a:pt x="0" y="211"/>
                  </a:lnTo>
                  <a:lnTo>
                    <a:pt x="102" y="226"/>
                  </a:lnTo>
                  <a:lnTo>
                    <a:pt x="102" y="126"/>
                  </a:lnTo>
                  <a:close/>
                  <a:moveTo>
                    <a:pt x="112" y="126"/>
                  </a:moveTo>
                  <a:lnTo>
                    <a:pt x="112" y="226"/>
                  </a:lnTo>
                  <a:lnTo>
                    <a:pt x="246" y="245"/>
                  </a:lnTo>
                  <a:lnTo>
                    <a:pt x="246" y="126"/>
                  </a:lnTo>
                  <a:lnTo>
                    <a:pt x="112" y="1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Freeform 11"/>
            <p:cNvSpPr>
              <a:spLocks noEditPoints="1"/>
            </p:cNvSpPr>
            <p:nvPr/>
          </p:nvSpPr>
          <p:spPr bwMode="black">
            <a:xfrm>
              <a:off x="6330187" y="2128363"/>
              <a:ext cx="407462" cy="501655"/>
            </a:xfrm>
            <a:custGeom>
              <a:avLst/>
              <a:gdLst>
                <a:gd name="T0" fmla="*/ 574 w 618"/>
                <a:gd name="T1" fmla="*/ 227 h 723"/>
                <a:gd name="T2" fmla="*/ 530 w 618"/>
                <a:gd name="T3" fmla="*/ 272 h 723"/>
                <a:gd name="T4" fmla="*/ 530 w 618"/>
                <a:gd name="T5" fmla="*/ 446 h 723"/>
                <a:gd name="T6" fmla="*/ 574 w 618"/>
                <a:gd name="T7" fmla="*/ 491 h 723"/>
                <a:gd name="T8" fmla="*/ 618 w 618"/>
                <a:gd name="T9" fmla="*/ 446 h 723"/>
                <a:gd name="T10" fmla="*/ 618 w 618"/>
                <a:gd name="T11" fmla="*/ 272 h 723"/>
                <a:gd name="T12" fmla="*/ 574 w 618"/>
                <a:gd name="T13" fmla="*/ 227 h 723"/>
                <a:gd name="T14" fmla="*/ 44 w 618"/>
                <a:gd name="T15" fmla="*/ 227 h 723"/>
                <a:gd name="T16" fmla="*/ 0 w 618"/>
                <a:gd name="T17" fmla="*/ 272 h 723"/>
                <a:gd name="T18" fmla="*/ 0 w 618"/>
                <a:gd name="T19" fmla="*/ 446 h 723"/>
                <a:gd name="T20" fmla="*/ 44 w 618"/>
                <a:gd name="T21" fmla="*/ 491 h 723"/>
                <a:gd name="T22" fmla="*/ 88 w 618"/>
                <a:gd name="T23" fmla="*/ 446 h 723"/>
                <a:gd name="T24" fmla="*/ 88 w 618"/>
                <a:gd name="T25" fmla="*/ 272 h 723"/>
                <a:gd name="T26" fmla="*/ 44 w 618"/>
                <a:gd name="T27" fmla="*/ 227 h 723"/>
                <a:gd name="T28" fmla="*/ 505 w 618"/>
                <a:gd name="T29" fmla="*/ 228 h 723"/>
                <a:gd name="T30" fmla="*/ 505 w 618"/>
                <a:gd name="T31" fmla="*/ 547 h 723"/>
                <a:gd name="T32" fmla="*/ 471 w 618"/>
                <a:gd name="T33" fmla="*/ 581 h 723"/>
                <a:gd name="T34" fmla="*/ 432 w 618"/>
                <a:gd name="T35" fmla="*/ 581 h 723"/>
                <a:gd name="T36" fmla="*/ 432 w 618"/>
                <a:gd name="T37" fmla="*/ 678 h 723"/>
                <a:gd name="T38" fmla="*/ 388 w 618"/>
                <a:gd name="T39" fmla="*/ 723 h 723"/>
                <a:gd name="T40" fmla="*/ 344 w 618"/>
                <a:gd name="T41" fmla="*/ 678 h 723"/>
                <a:gd name="T42" fmla="*/ 344 w 618"/>
                <a:gd name="T43" fmla="*/ 581 h 723"/>
                <a:gd name="T44" fmla="*/ 276 w 618"/>
                <a:gd name="T45" fmla="*/ 581 h 723"/>
                <a:gd name="T46" fmla="*/ 276 w 618"/>
                <a:gd name="T47" fmla="*/ 678 h 723"/>
                <a:gd name="T48" fmla="*/ 232 w 618"/>
                <a:gd name="T49" fmla="*/ 723 h 723"/>
                <a:gd name="T50" fmla="*/ 188 w 618"/>
                <a:gd name="T51" fmla="*/ 678 h 723"/>
                <a:gd name="T52" fmla="*/ 188 w 618"/>
                <a:gd name="T53" fmla="*/ 581 h 723"/>
                <a:gd name="T54" fmla="*/ 149 w 618"/>
                <a:gd name="T55" fmla="*/ 581 h 723"/>
                <a:gd name="T56" fmla="*/ 115 w 618"/>
                <a:gd name="T57" fmla="*/ 547 h 723"/>
                <a:gd name="T58" fmla="*/ 115 w 618"/>
                <a:gd name="T59" fmla="*/ 228 h 723"/>
                <a:gd name="T60" fmla="*/ 505 w 618"/>
                <a:gd name="T61" fmla="*/ 228 h 723"/>
                <a:gd name="T62" fmla="*/ 402 w 618"/>
                <a:gd name="T63" fmla="*/ 63 h 723"/>
                <a:gd name="T64" fmla="*/ 438 w 618"/>
                <a:gd name="T65" fmla="*/ 11 h 723"/>
                <a:gd name="T66" fmla="*/ 437 w 618"/>
                <a:gd name="T67" fmla="*/ 2 h 723"/>
                <a:gd name="T68" fmla="*/ 428 w 618"/>
                <a:gd name="T69" fmla="*/ 4 h 723"/>
                <a:gd name="T70" fmla="*/ 390 w 618"/>
                <a:gd name="T71" fmla="*/ 59 h 723"/>
                <a:gd name="T72" fmla="*/ 309 w 618"/>
                <a:gd name="T73" fmla="*/ 43 h 723"/>
                <a:gd name="T74" fmla="*/ 228 w 618"/>
                <a:gd name="T75" fmla="*/ 59 h 723"/>
                <a:gd name="T76" fmla="*/ 190 w 618"/>
                <a:gd name="T77" fmla="*/ 4 h 723"/>
                <a:gd name="T78" fmla="*/ 181 w 618"/>
                <a:gd name="T79" fmla="*/ 2 h 723"/>
                <a:gd name="T80" fmla="*/ 180 w 618"/>
                <a:gd name="T81" fmla="*/ 11 h 723"/>
                <a:gd name="T82" fmla="*/ 216 w 618"/>
                <a:gd name="T83" fmla="*/ 63 h 723"/>
                <a:gd name="T84" fmla="*/ 114 w 618"/>
                <a:gd name="T85" fmla="*/ 200 h 723"/>
                <a:gd name="T86" fmla="*/ 504 w 618"/>
                <a:gd name="T87" fmla="*/ 200 h 723"/>
                <a:gd name="T88" fmla="*/ 402 w 618"/>
                <a:gd name="T89" fmla="*/ 63 h 723"/>
                <a:gd name="T90" fmla="*/ 227 w 618"/>
                <a:gd name="T91" fmla="*/ 146 h 723"/>
                <a:gd name="T92" fmla="*/ 205 w 618"/>
                <a:gd name="T93" fmla="*/ 124 h 723"/>
                <a:gd name="T94" fmla="*/ 227 w 618"/>
                <a:gd name="T95" fmla="*/ 103 h 723"/>
                <a:gd name="T96" fmla="*/ 248 w 618"/>
                <a:gd name="T97" fmla="*/ 124 h 723"/>
                <a:gd name="T98" fmla="*/ 227 w 618"/>
                <a:gd name="T99" fmla="*/ 146 h 723"/>
                <a:gd name="T100" fmla="*/ 394 w 618"/>
                <a:gd name="T101" fmla="*/ 146 h 723"/>
                <a:gd name="T102" fmla="*/ 373 w 618"/>
                <a:gd name="T103" fmla="*/ 124 h 723"/>
                <a:gd name="T104" fmla="*/ 394 w 618"/>
                <a:gd name="T105" fmla="*/ 103 h 723"/>
                <a:gd name="T106" fmla="*/ 416 w 618"/>
                <a:gd name="T107" fmla="*/ 124 h 723"/>
                <a:gd name="T108" fmla="*/ 394 w 618"/>
                <a:gd name="T109" fmla="*/ 146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18" h="723">
                  <a:moveTo>
                    <a:pt x="574" y="227"/>
                  </a:moveTo>
                  <a:cubicBezTo>
                    <a:pt x="550" y="227"/>
                    <a:pt x="530" y="247"/>
                    <a:pt x="530" y="272"/>
                  </a:cubicBezTo>
                  <a:cubicBezTo>
                    <a:pt x="530" y="446"/>
                    <a:pt x="530" y="446"/>
                    <a:pt x="530" y="446"/>
                  </a:cubicBezTo>
                  <a:cubicBezTo>
                    <a:pt x="530" y="471"/>
                    <a:pt x="550" y="491"/>
                    <a:pt x="574" y="491"/>
                  </a:cubicBezTo>
                  <a:cubicBezTo>
                    <a:pt x="598" y="491"/>
                    <a:pt x="618" y="471"/>
                    <a:pt x="618" y="446"/>
                  </a:cubicBezTo>
                  <a:cubicBezTo>
                    <a:pt x="618" y="272"/>
                    <a:pt x="618" y="272"/>
                    <a:pt x="618" y="272"/>
                  </a:cubicBezTo>
                  <a:cubicBezTo>
                    <a:pt x="618" y="247"/>
                    <a:pt x="598" y="227"/>
                    <a:pt x="574" y="227"/>
                  </a:cubicBezTo>
                  <a:close/>
                  <a:moveTo>
                    <a:pt x="44" y="227"/>
                  </a:moveTo>
                  <a:cubicBezTo>
                    <a:pt x="20" y="227"/>
                    <a:pt x="0" y="247"/>
                    <a:pt x="0" y="272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71"/>
                    <a:pt x="20" y="491"/>
                    <a:pt x="44" y="491"/>
                  </a:cubicBezTo>
                  <a:cubicBezTo>
                    <a:pt x="68" y="491"/>
                    <a:pt x="88" y="471"/>
                    <a:pt x="88" y="446"/>
                  </a:cubicBezTo>
                  <a:cubicBezTo>
                    <a:pt x="88" y="272"/>
                    <a:pt x="88" y="272"/>
                    <a:pt x="88" y="272"/>
                  </a:cubicBezTo>
                  <a:cubicBezTo>
                    <a:pt x="88" y="247"/>
                    <a:pt x="68" y="227"/>
                    <a:pt x="44" y="227"/>
                  </a:cubicBezTo>
                  <a:close/>
                  <a:moveTo>
                    <a:pt x="505" y="228"/>
                  </a:moveTo>
                  <a:cubicBezTo>
                    <a:pt x="505" y="547"/>
                    <a:pt x="505" y="547"/>
                    <a:pt x="505" y="547"/>
                  </a:cubicBezTo>
                  <a:cubicBezTo>
                    <a:pt x="505" y="566"/>
                    <a:pt x="490" y="581"/>
                    <a:pt x="471" y="581"/>
                  </a:cubicBezTo>
                  <a:cubicBezTo>
                    <a:pt x="432" y="581"/>
                    <a:pt x="432" y="581"/>
                    <a:pt x="432" y="581"/>
                  </a:cubicBezTo>
                  <a:cubicBezTo>
                    <a:pt x="432" y="678"/>
                    <a:pt x="432" y="678"/>
                    <a:pt x="432" y="678"/>
                  </a:cubicBezTo>
                  <a:cubicBezTo>
                    <a:pt x="432" y="703"/>
                    <a:pt x="412" y="723"/>
                    <a:pt x="388" y="723"/>
                  </a:cubicBezTo>
                  <a:cubicBezTo>
                    <a:pt x="364" y="723"/>
                    <a:pt x="344" y="703"/>
                    <a:pt x="344" y="678"/>
                  </a:cubicBezTo>
                  <a:cubicBezTo>
                    <a:pt x="344" y="581"/>
                    <a:pt x="344" y="581"/>
                    <a:pt x="344" y="581"/>
                  </a:cubicBezTo>
                  <a:cubicBezTo>
                    <a:pt x="276" y="581"/>
                    <a:pt x="276" y="581"/>
                    <a:pt x="276" y="581"/>
                  </a:cubicBezTo>
                  <a:cubicBezTo>
                    <a:pt x="276" y="678"/>
                    <a:pt x="276" y="678"/>
                    <a:pt x="276" y="678"/>
                  </a:cubicBezTo>
                  <a:cubicBezTo>
                    <a:pt x="276" y="703"/>
                    <a:pt x="256" y="723"/>
                    <a:pt x="232" y="723"/>
                  </a:cubicBezTo>
                  <a:cubicBezTo>
                    <a:pt x="208" y="723"/>
                    <a:pt x="188" y="703"/>
                    <a:pt x="188" y="678"/>
                  </a:cubicBezTo>
                  <a:cubicBezTo>
                    <a:pt x="188" y="581"/>
                    <a:pt x="188" y="581"/>
                    <a:pt x="188" y="581"/>
                  </a:cubicBezTo>
                  <a:cubicBezTo>
                    <a:pt x="149" y="581"/>
                    <a:pt x="149" y="581"/>
                    <a:pt x="149" y="581"/>
                  </a:cubicBezTo>
                  <a:cubicBezTo>
                    <a:pt x="130" y="581"/>
                    <a:pt x="115" y="566"/>
                    <a:pt x="115" y="547"/>
                  </a:cubicBezTo>
                  <a:cubicBezTo>
                    <a:pt x="115" y="228"/>
                    <a:pt x="115" y="228"/>
                    <a:pt x="115" y="228"/>
                  </a:cubicBezTo>
                  <a:lnTo>
                    <a:pt x="505" y="228"/>
                  </a:lnTo>
                  <a:close/>
                  <a:moveTo>
                    <a:pt x="402" y="63"/>
                  </a:moveTo>
                  <a:cubicBezTo>
                    <a:pt x="438" y="11"/>
                    <a:pt x="438" y="11"/>
                    <a:pt x="438" y="11"/>
                  </a:cubicBezTo>
                  <a:cubicBezTo>
                    <a:pt x="440" y="8"/>
                    <a:pt x="439" y="4"/>
                    <a:pt x="437" y="2"/>
                  </a:cubicBezTo>
                  <a:cubicBezTo>
                    <a:pt x="434" y="0"/>
                    <a:pt x="430" y="1"/>
                    <a:pt x="428" y="4"/>
                  </a:cubicBezTo>
                  <a:cubicBezTo>
                    <a:pt x="390" y="59"/>
                    <a:pt x="390" y="59"/>
                    <a:pt x="390" y="59"/>
                  </a:cubicBezTo>
                  <a:cubicBezTo>
                    <a:pt x="365" y="49"/>
                    <a:pt x="338" y="43"/>
                    <a:pt x="309" y="43"/>
                  </a:cubicBezTo>
                  <a:cubicBezTo>
                    <a:pt x="280" y="43"/>
                    <a:pt x="253" y="49"/>
                    <a:pt x="228" y="59"/>
                  </a:cubicBezTo>
                  <a:cubicBezTo>
                    <a:pt x="190" y="4"/>
                    <a:pt x="190" y="4"/>
                    <a:pt x="190" y="4"/>
                  </a:cubicBezTo>
                  <a:cubicBezTo>
                    <a:pt x="188" y="1"/>
                    <a:pt x="184" y="0"/>
                    <a:pt x="181" y="2"/>
                  </a:cubicBezTo>
                  <a:cubicBezTo>
                    <a:pt x="179" y="4"/>
                    <a:pt x="178" y="8"/>
                    <a:pt x="180" y="11"/>
                  </a:cubicBezTo>
                  <a:cubicBezTo>
                    <a:pt x="216" y="63"/>
                    <a:pt x="216" y="63"/>
                    <a:pt x="216" y="63"/>
                  </a:cubicBezTo>
                  <a:cubicBezTo>
                    <a:pt x="159" y="90"/>
                    <a:pt x="119" y="141"/>
                    <a:pt x="114" y="200"/>
                  </a:cubicBezTo>
                  <a:cubicBezTo>
                    <a:pt x="504" y="200"/>
                    <a:pt x="504" y="200"/>
                    <a:pt x="504" y="200"/>
                  </a:cubicBezTo>
                  <a:cubicBezTo>
                    <a:pt x="499" y="141"/>
                    <a:pt x="459" y="90"/>
                    <a:pt x="402" y="63"/>
                  </a:cubicBezTo>
                  <a:close/>
                  <a:moveTo>
                    <a:pt x="227" y="146"/>
                  </a:moveTo>
                  <a:cubicBezTo>
                    <a:pt x="215" y="146"/>
                    <a:pt x="205" y="136"/>
                    <a:pt x="205" y="124"/>
                  </a:cubicBezTo>
                  <a:cubicBezTo>
                    <a:pt x="205" y="113"/>
                    <a:pt x="215" y="103"/>
                    <a:pt x="227" y="103"/>
                  </a:cubicBezTo>
                  <a:cubicBezTo>
                    <a:pt x="239" y="103"/>
                    <a:pt x="248" y="113"/>
                    <a:pt x="248" y="124"/>
                  </a:cubicBezTo>
                  <a:cubicBezTo>
                    <a:pt x="248" y="136"/>
                    <a:pt x="239" y="146"/>
                    <a:pt x="227" y="146"/>
                  </a:cubicBezTo>
                  <a:close/>
                  <a:moveTo>
                    <a:pt x="394" y="146"/>
                  </a:moveTo>
                  <a:cubicBezTo>
                    <a:pt x="382" y="146"/>
                    <a:pt x="373" y="136"/>
                    <a:pt x="373" y="124"/>
                  </a:cubicBezTo>
                  <a:cubicBezTo>
                    <a:pt x="373" y="113"/>
                    <a:pt x="382" y="103"/>
                    <a:pt x="394" y="103"/>
                  </a:cubicBezTo>
                  <a:cubicBezTo>
                    <a:pt x="406" y="103"/>
                    <a:pt x="416" y="113"/>
                    <a:pt x="416" y="124"/>
                  </a:cubicBezTo>
                  <a:cubicBezTo>
                    <a:pt x="416" y="136"/>
                    <a:pt x="406" y="146"/>
                    <a:pt x="394" y="146"/>
                  </a:cubicBezTo>
                  <a:close/>
                </a:path>
              </a:pathLst>
            </a:custGeom>
            <a:solidFill>
              <a:srgbClr val="97C0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66" name="Group 65"/>
            <p:cNvGrpSpPr>
              <a:grpSpLocks noChangeAspect="1"/>
            </p:cNvGrpSpPr>
            <p:nvPr/>
          </p:nvGrpSpPr>
          <p:grpSpPr bwMode="black">
            <a:xfrm>
              <a:off x="9358909" y="2128363"/>
              <a:ext cx="429991" cy="501655"/>
              <a:chOff x="396875" y="1300163"/>
              <a:chExt cx="1162051" cy="1355725"/>
            </a:xfrm>
          </p:grpSpPr>
          <p:sp>
            <p:nvSpPr>
              <p:cNvPr id="69" name="Freeform 68"/>
              <p:cNvSpPr>
                <a:spLocks/>
              </p:cNvSpPr>
              <p:nvPr/>
            </p:nvSpPr>
            <p:spPr bwMode="black">
              <a:xfrm>
                <a:off x="396875" y="1616075"/>
                <a:ext cx="1162051" cy="1039813"/>
              </a:xfrm>
              <a:custGeom>
                <a:avLst/>
                <a:gdLst>
                  <a:gd name="T0" fmla="*/ 455 w 539"/>
                  <a:gd name="T1" fmla="*/ 186 h 482"/>
                  <a:gd name="T2" fmla="*/ 522 w 539"/>
                  <a:gd name="T3" fmla="*/ 67 h 482"/>
                  <a:gd name="T4" fmla="*/ 408 w 539"/>
                  <a:gd name="T5" fmla="*/ 5 h 482"/>
                  <a:gd name="T6" fmla="*/ 288 w 539"/>
                  <a:gd name="T7" fmla="*/ 34 h 482"/>
                  <a:gd name="T8" fmla="*/ 184 w 539"/>
                  <a:gd name="T9" fmla="*/ 7 h 482"/>
                  <a:gd name="T10" fmla="*/ 55 w 539"/>
                  <a:gd name="T11" fmla="*/ 86 h 482"/>
                  <a:gd name="T12" fmla="*/ 95 w 539"/>
                  <a:gd name="T13" fmla="*/ 401 h 482"/>
                  <a:gd name="T14" fmla="*/ 194 w 539"/>
                  <a:gd name="T15" fmla="*/ 480 h 482"/>
                  <a:gd name="T16" fmla="*/ 296 w 539"/>
                  <a:gd name="T17" fmla="*/ 455 h 482"/>
                  <a:gd name="T18" fmla="*/ 400 w 539"/>
                  <a:gd name="T19" fmla="*/ 479 h 482"/>
                  <a:gd name="T20" fmla="*/ 496 w 539"/>
                  <a:gd name="T21" fmla="*/ 402 h 482"/>
                  <a:gd name="T22" fmla="*/ 539 w 539"/>
                  <a:gd name="T23" fmla="*/ 313 h 482"/>
                  <a:gd name="T24" fmla="*/ 455 w 539"/>
                  <a:gd name="T25" fmla="*/ 18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39" h="482">
                    <a:moveTo>
                      <a:pt x="455" y="186"/>
                    </a:moveTo>
                    <a:cubicBezTo>
                      <a:pt x="454" y="107"/>
                      <a:pt x="519" y="69"/>
                      <a:pt x="522" y="67"/>
                    </a:cubicBezTo>
                    <a:cubicBezTo>
                      <a:pt x="485" y="13"/>
                      <a:pt x="428" y="6"/>
                      <a:pt x="408" y="5"/>
                    </a:cubicBezTo>
                    <a:cubicBezTo>
                      <a:pt x="359" y="0"/>
                      <a:pt x="312" y="34"/>
                      <a:pt x="288" y="34"/>
                    </a:cubicBezTo>
                    <a:cubicBezTo>
                      <a:pt x="263" y="34"/>
                      <a:pt x="225" y="6"/>
                      <a:pt x="184" y="7"/>
                    </a:cubicBezTo>
                    <a:cubicBezTo>
                      <a:pt x="131" y="8"/>
                      <a:pt x="82" y="38"/>
                      <a:pt x="55" y="86"/>
                    </a:cubicBezTo>
                    <a:cubicBezTo>
                      <a:pt x="0" y="182"/>
                      <a:pt x="41" y="323"/>
                      <a:pt x="95" y="401"/>
                    </a:cubicBezTo>
                    <a:cubicBezTo>
                      <a:pt x="121" y="439"/>
                      <a:pt x="153" y="482"/>
                      <a:pt x="194" y="480"/>
                    </a:cubicBezTo>
                    <a:cubicBezTo>
                      <a:pt x="234" y="479"/>
                      <a:pt x="248" y="455"/>
                      <a:pt x="296" y="455"/>
                    </a:cubicBezTo>
                    <a:cubicBezTo>
                      <a:pt x="344" y="454"/>
                      <a:pt x="358" y="480"/>
                      <a:pt x="400" y="479"/>
                    </a:cubicBezTo>
                    <a:cubicBezTo>
                      <a:pt x="443" y="478"/>
                      <a:pt x="470" y="440"/>
                      <a:pt x="496" y="402"/>
                    </a:cubicBezTo>
                    <a:cubicBezTo>
                      <a:pt x="526" y="358"/>
                      <a:pt x="538" y="315"/>
                      <a:pt x="539" y="313"/>
                    </a:cubicBezTo>
                    <a:cubicBezTo>
                      <a:pt x="538" y="313"/>
                      <a:pt x="456" y="281"/>
                      <a:pt x="455" y="186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" name="Freeform 69"/>
              <p:cNvSpPr>
                <a:spLocks/>
              </p:cNvSpPr>
              <p:nvPr/>
            </p:nvSpPr>
            <p:spPr bwMode="black">
              <a:xfrm>
                <a:off x="996950" y="1300163"/>
                <a:ext cx="288925" cy="317500"/>
              </a:xfrm>
              <a:custGeom>
                <a:avLst/>
                <a:gdLst>
                  <a:gd name="T0" fmla="*/ 98 w 134"/>
                  <a:gd name="T1" fmla="*/ 100 h 147"/>
                  <a:gd name="T2" fmla="*/ 130 w 134"/>
                  <a:gd name="T3" fmla="*/ 0 h 147"/>
                  <a:gd name="T4" fmla="*/ 38 w 134"/>
                  <a:gd name="T5" fmla="*/ 47 h 147"/>
                  <a:gd name="T6" fmla="*/ 5 w 134"/>
                  <a:gd name="T7" fmla="*/ 144 h 147"/>
                  <a:gd name="T8" fmla="*/ 98 w 134"/>
                  <a:gd name="T9" fmla="*/ 10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" h="147">
                    <a:moveTo>
                      <a:pt x="98" y="100"/>
                    </a:moveTo>
                    <a:cubicBezTo>
                      <a:pt x="120" y="73"/>
                      <a:pt x="134" y="36"/>
                      <a:pt x="130" y="0"/>
                    </a:cubicBezTo>
                    <a:cubicBezTo>
                      <a:pt x="99" y="1"/>
                      <a:pt x="61" y="21"/>
                      <a:pt x="38" y="47"/>
                    </a:cubicBezTo>
                    <a:cubicBezTo>
                      <a:pt x="18" y="71"/>
                      <a:pt x="0" y="108"/>
                      <a:pt x="5" y="144"/>
                    </a:cubicBezTo>
                    <a:cubicBezTo>
                      <a:pt x="40" y="147"/>
                      <a:pt x="76" y="126"/>
                      <a:pt x="98" y="100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1137811" y="371377"/>
            <a:ext cx="4946586" cy="6453681"/>
            <a:chOff x="1137811" y="371377"/>
            <a:chExt cx="4946586" cy="6453681"/>
          </a:xfrm>
        </p:grpSpPr>
        <p:sp>
          <p:nvSpPr>
            <p:cNvPr id="2" name="Rectangle 1"/>
            <p:cNvSpPr/>
            <p:nvPr/>
          </p:nvSpPr>
          <p:spPr bwMode="auto">
            <a:xfrm>
              <a:off x="1147097" y="4081858"/>
              <a:ext cx="1531342" cy="2743200"/>
            </a:xfrm>
            <a:prstGeom prst="rect">
              <a:avLst/>
            </a:prstGeom>
            <a:solidFill>
              <a:schemeClr val="accent6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.NET </a:t>
              </a: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Framework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74" name="Rectangle 73"/>
            <p:cNvSpPr/>
            <p:nvPr/>
          </p:nvSpPr>
          <p:spPr bwMode="auto">
            <a:xfrm>
              <a:off x="2852937" y="4081858"/>
              <a:ext cx="1531342" cy="1287817"/>
            </a:xfrm>
            <a:prstGeom prst="rect">
              <a:avLst/>
            </a:prstGeom>
            <a:solidFill>
              <a:schemeClr val="accent6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Silverlight</a:t>
              </a: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CoreCLR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75" name="Rectangle 74"/>
            <p:cNvSpPr/>
            <p:nvPr/>
          </p:nvSpPr>
          <p:spPr bwMode="auto">
            <a:xfrm>
              <a:off x="1154945" y="3173723"/>
              <a:ext cx="1531342" cy="784252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Winforms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76" name="Rectangle 75"/>
            <p:cNvSpPr/>
            <p:nvPr/>
          </p:nvSpPr>
          <p:spPr bwMode="auto">
            <a:xfrm>
              <a:off x="1147097" y="2227901"/>
              <a:ext cx="1531342" cy="784252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WPF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77" name="Rectangle 76"/>
            <p:cNvSpPr/>
            <p:nvPr/>
          </p:nvSpPr>
          <p:spPr bwMode="auto">
            <a:xfrm>
              <a:off x="1147097" y="1321147"/>
              <a:ext cx="1531342" cy="784252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ASP.NET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83" name="Rectangle 82"/>
            <p:cNvSpPr/>
            <p:nvPr/>
          </p:nvSpPr>
          <p:spPr bwMode="auto">
            <a:xfrm>
              <a:off x="2860785" y="2896217"/>
              <a:ext cx="1531342" cy="1061758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Silverlight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85" name="Rectangle 84"/>
            <p:cNvSpPr/>
            <p:nvPr/>
          </p:nvSpPr>
          <p:spPr bwMode="auto">
            <a:xfrm>
              <a:off x="4539511" y="4081858"/>
              <a:ext cx="1531342" cy="1361611"/>
            </a:xfrm>
            <a:prstGeom prst="rect">
              <a:avLst/>
            </a:prstGeom>
            <a:solidFill>
              <a:schemeClr val="accent6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WinPhone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 err="1" smtClean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CoreCLR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86" name="Rectangle 85"/>
            <p:cNvSpPr/>
            <p:nvPr/>
          </p:nvSpPr>
          <p:spPr bwMode="auto">
            <a:xfrm>
              <a:off x="4553055" y="2891735"/>
              <a:ext cx="1531342" cy="1066240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Silverlight</a:t>
              </a: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 err="1" smtClean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WinPhone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94" name="Rectangle 93"/>
            <p:cNvSpPr/>
            <p:nvPr/>
          </p:nvSpPr>
          <p:spPr bwMode="auto">
            <a:xfrm>
              <a:off x="1137811" y="371377"/>
              <a:ext cx="1531342" cy="784252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Windows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>
              <a:off x="2852937" y="371377"/>
              <a:ext cx="1531342" cy="784252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Browser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99" name="Rectangle 98"/>
            <p:cNvSpPr/>
            <p:nvPr/>
          </p:nvSpPr>
          <p:spPr bwMode="auto">
            <a:xfrm>
              <a:off x="4534868" y="386163"/>
              <a:ext cx="1531342" cy="784252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Phone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11830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 hidden="1"/>
          <p:cNvGrpSpPr/>
          <p:nvPr/>
        </p:nvGrpSpPr>
        <p:grpSpPr>
          <a:xfrm>
            <a:off x="3246455" y="2128363"/>
            <a:ext cx="6542445" cy="501655"/>
            <a:chOff x="3246455" y="2128363"/>
            <a:chExt cx="6542445" cy="501655"/>
          </a:xfrm>
        </p:grpSpPr>
        <p:sp>
          <p:nvSpPr>
            <p:cNvPr id="56" name="Freeform 55"/>
            <p:cNvSpPr>
              <a:spLocks noChangeAspect="1" noEditPoints="1"/>
            </p:cNvSpPr>
            <p:nvPr/>
          </p:nvSpPr>
          <p:spPr bwMode="black">
            <a:xfrm>
              <a:off x="3246455" y="2141189"/>
              <a:ext cx="490823" cy="488829"/>
            </a:xfrm>
            <a:custGeom>
              <a:avLst/>
              <a:gdLst>
                <a:gd name="T0" fmla="*/ 112 w 246"/>
                <a:gd name="T1" fmla="*/ 19 h 245"/>
                <a:gd name="T2" fmla="*/ 246 w 246"/>
                <a:gd name="T3" fmla="*/ 0 h 245"/>
                <a:gd name="T4" fmla="*/ 246 w 246"/>
                <a:gd name="T5" fmla="*/ 116 h 245"/>
                <a:gd name="T6" fmla="*/ 112 w 246"/>
                <a:gd name="T7" fmla="*/ 116 h 245"/>
                <a:gd name="T8" fmla="*/ 112 w 246"/>
                <a:gd name="T9" fmla="*/ 19 h 245"/>
                <a:gd name="T10" fmla="*/ 102 w 246"/>
                <a:gd name="T11" fmla="*/ 116 h 245"/>
                <a:gd name="T12" fmla="*/ 102 w 246"/>
                <a:gd name="T13" fmla="*/ 19 h 245"/>
                <a:gd name="T14" fmla="*/ 0 w 246"/>
                <a:gd name="T15" fmla="*/ 34 h 245"/>
                <a:gd name="T16" fmla="*/ 0 w 246"/>
                <a:gd name="T17" fmla="*/ 116 h 245"/>
                <a:gd name="T18" fmla="*/ 102 w 246"/>
                <a:gd name="T19" fmla="*/ 116 h 245"/>
                <a:gd name="T20" fmla="*/ 102 w 246"/>
                <a:gd name="T21" fmla="*/ 126 h 245"/>
                <a:gd name="T22" fmla="*/ 0 w 246"/>
                <a:gd name="T23" fmla="*/ 126 h 245"/>
                <a:gd name="T24" fmla="*/ 0 w 246"/>
                <a:gd name="T25" fmla="*/ 211 h 245"/>
                <a:gd name="T26" fmla="*/ 102 w 246"/>
                <a:gd name="T27" fmla="*/ 226 h 245"/>
                <a:gd name="T28" fmla="*/ 102 w 246"/>
                <a:gd name="T29" fmla="*/ 126 h 245"/>
                <a:gd name="T30" fmla="*/ 112 w 246"/>
                <a:gd name="T31" fmla="*/ 126 h 245"/>
                <a:gd name="T32" fmla="*/ 112 w 246"/>
                <a:gd name="T33" fmla="*/ 226 h 245"/>
                <a:gd name="T34" fmla="*/ 246 w 246"/>
                <a:gd name="T35" fmla="*/ 245 h 245"/>
                <a:gd name="T36" fmla="*/ 246 w 246"/>
                <a:gd name="T37" fmla="*/ 126 h 245"/>
                <a:gd name="T38" fmla="*/ 112 w 246"/>
                <a:gd name="T39" fmla="*/ 126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6" h="245">
                  <a:moveTo>
                    <a:pt x="112" y="19"/>
                  </a:moveTo>
                  <a:lnTo>
                    <a:pt x="246" y="0"/>
                  </a:lnTo>
                  <a:lnTo>
                    <a:pt x="246" y="116"/>
                  </a:lnTo>
                  <a:lnTo>
                    <a:pt x="112" y="116"/>
                  </a:lnTo>
                  <a:lnTo>
                    <a:pt x="112" y="19"/>
                  </a:lnTo>
                  <a:close/>
                  <a:moveTo>
                    <a:pt x="102" y="116"/>
                  </a:moveTo>
                  <a:lnTo>
                    <a:pt x="102" y="19"/>
                  </a:lnTo>
                  <a:lnTo>
                    <a:pt x="0" y="34"/>
                  </a:lnTo>
                  <a:lnTo>
                    <a:pt x="0" y="116"/>
                  </a:lnTo>
                  <a:lnTo>
                    <a:pt x="102" y="116"/>
                  </a:lnTo>
                  <a:close/>
                  <a:moveTo>
                    <a:pt x="102" y="126"/>
                  </a:moveTo>
                  <a:lnTo>
                    <a:pt x="0" y="126"/>
                  </a:lnTo>
                  <a:lnTo>
                    <a:pt x="0" y="211"/>
                  </a:lnTo>
                  <a:lnTo>
                    <a:pt x="102" y="226"/>
                  </a:lnTo>
                  <a:lnTo>
                    <a:pt x="102" y="126"/>
                  </a:lnTo>
                  <a:close/>
                  <a:moveTo>
                    <a:pt x="112" y="126"/>
                  </a:moveTo>
                  <a:lnTo>
                    <a:pt x="112" y="226"/>
                  </a:lnTo>
                  <a:lnTo>
                    <a:pt x="246" y="245"/>
                  </a:lnTo>
                  <a:lnTo>
                    <a:pt x="246" y="126"/>
                  </a:lnTo>
                  <a:lnTo>
                    <a:pt x="112" y="1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Freeform 11"/>
            <p:cNvSpPr>
              <a:spLocks noEditPoints="1"/>
            </p:cNvSpPr>
            <p:nvPr/>
          </p:nvSpPr>
          <p:spPr bwMode="black">
            <a:xfrm>
              <a:off x="6330187" y="2128363"/>
              <a:ext cx="407462" cy="501655"/>
            </a:xfrm>
            <a:custGeom>
              <a:avLst/>
              <a:gdLst>
                <a:gd name="T0" fmla="*/ 574 w 618"/>
                <a:gd name="T1" fmla="*/ 227 h 723"/>
                <a:gd name="T2" fmla="*/ 530 w 618"/>
                <a:gd name="T3" fmla="*/ 272 h 723"/>
                <a:gd name="T4" fmla="*/ 530 w 618"/>
                <a:gd name="T5" fmla="*/ 446 h 723"/>
                <a:gd name="T6" fmla="*/ 574 w 618"/>
                <a:gd name="T7" fmla="*/ 491 h 723"/>
                <a:gd name="T8" fmla="*/ 618 w 618"/>
                <a:gd name="T9" fmla="*/ 446 h 723"/>
                <a:gd name="T10" fmla="*/ 618 w 618"/>
                <a:gd name="T11" fmla="*/ 272 h 723"/>
                <a:gd name="T12" fmla="*/ 574 w 618"/>
                <a:gd name="T13" fmla="*/ 227 h 723"/>
                <a:gd name="T14" fmla="*/ 44 w 618"/>
                <a:gd name="T15" fmla="*/ 227 h 723"/>
                <a:gd name="T16" fmla="*/ 0 w 618"/>
                <a:gd name="T17" fmla="*/ 272 h 723"/>
                <a:gd name="T18" fmla="*/ 0 w 618"/>
                <a:gd name="T19" fmla="*/ 446 h 723"/>
                <a:gd name="T20" fmla="*/ 44 w 618"/>
                <a:gd name="T21" fmla="*/ 491 h 723"/>
                <a:gd name="T22" fmla="*/ 88 w 618"/>
                <a:gd name="T23" fmla="*/ 446 h 723"/>
                <a:gd name="T24" fmla="*/ 88 w 618"/>
                <a:gd name="T25" fmla="*/ 272 h 723"/>
                <a:gd name="T26" fmla="*/ 44 w 618"/>
                <a:gd name="T27" fmla="*/ 227 h 723"/>
                <a:gd name="T28" fmla="*/ 505 w 618"/>
                <a:gd name="T29" fmla="*/ 228 h 723"/>
                <a:gd name="T30" fmla="*/ 505 w 618"/>
                <a:gd name="T31" fmla="*/ 547 h 723"/>
                <a:gd name="T32" fmla="*/ 471 w 618"/>
                <a:gd name="T33" fmla="*/ 581 h 723"/>
                <a:gd name="T34" fmla="*/ 432 w 618"/>
                <a:gd name="T35" fmla="*/ 581 h 723"/>
                <a:gd name="T36" fmla="*/ 432 w 618"/>
                <a:gd name="T37" fmla="*/ 678 h 723"/>
                <a:gd name="T38" fmla="*/ 388 w 618"/>
                <a:gd name="T39" fmla="*/ 723 h 723"/>
                <a:gd name="T40" fmla="*/ 344 w 618"/>
                <a:gd name="T41" fmla="*/ 678 h 723"/>
                <a:gd name="T42" fmla="*/ 344 w 618"/>
                <a:gd name="T43" fmla="*/ 581 h 723"/>
                <a:gd name="T44" fmla="*/ 276 w 618"/>
                <a:gd name="T45" fmla="*/ 581 h 723"/>
                <a:gd name="T46" fmla="*/ 276 w 618"/>
                <a:gd name="T47" fmla="*/ 678 h 723"/>
                <a:gd name="T48" fmla="*/ 232 w 618"/>
                <a:gd name="T49" fmla="*/ 723 h 723"/>
                <a:gd name="T50" fmla="*/ 188 w 618"/>
                <a:gd name="T51" fmla="*/ 678 h 723"/>
                <a:gd name="T52" fmla="*/ 188 w 618"/>
                <a:gd name="T53" fmla="*/ 581 h 723"/>
                <a:gd name="T54" fmla="*/ 149 w 618"/>
                <a:gd name="T55" fmla="*/ 581 h 723"/>
                <a:gd name="T56" fmla="*/ 115 w 618"/>
                <a:gd name="T57" fmla="*/ 547 h 723"/>
                <a:gd name="T58" fmla="*/ 115 w 618"/>
                <a:gd name="T59" fmla="*/ 228 h 723"/>
                <a:gd name="T60" fmla="*/ 505 w 618"/>
                <a:gd name="T61" fmla="*/ 228 h 723"/>
                <a:gd name="T62" fmla="*/ 402 w 618"/>
                <a:gd name="T63" fmla="*/ 63 h 723"/>
                <a:gd name="T64" fmla="*/ 438 w 618"/>
                <a:gd name="T65" fmla="*/ 11 h 723"/>
                <a:gd name="T66" fmla="*/ 437 w 618"/>
                <a:gd name="T67" fmla="*/ 2 h 723"/>
                <a:gd name="T68" fmla="*/ 428 w 618"/>
                <a:gd name="T69" fmla="*/ 4 h 723"/>
                <a:gd name="T70" fmla="*/ 390 w 618"/>
                <a:gd name="T71" fmla="*/ 59 h 723"/>
                <a:gd name="T72" fmla="*/ 309 w 618"/>
                <a:gd name="T73" fmla="*/ 43 h 723"/>
                <a:gd name="T74" fmla="*/ 228 w 618"/>
                <a:gd name="T75" fmla="*/ 59 h 723"/>
                <a:gd name="T76" fmla="*/ 190 w 618"/>
                <a:gd name="T77" fmla="*/ 4 h 723"/>
                <a:gd name="T78" fmla="*/ 181 w 618"/>
                <a:gd name="T79" fmla="*/ 2 h 723"/>
                <a:gd name="T80" fmla="*/ 180 w 618"/>
                <a:gd name="T81" fmla="*/ 11 h 723"/>
                <a:gd name="T82" fmla="*/ 216 w 618"/>
                <a:gd name="T83" fmla="*/ 63 h 723"/>
                <a:gd name="T84" fmla="*/ 114 w 618"/>
                <a:gd name="T85" fmla="*/ 200 h 723"/>
                <a:gd name="T86" fmla="*/ 504 w 618"/>
                <a:gd name="T87" fmla="*/ 200 h 723"/>
                <a:gd name="T88" fmla="*/ 402 w 618"/>
                <a:gd name="T89" fmla="*/ 63 h 723"/>
                <a:gd name="T90" fmla="*/ 227 w 618"/>
                <a:gd name="T91" fmla="*/ 146 h 723"/>
                <a:gd name="T92" fmla="*/ 205 w 618"/>
                <a:gd name="T93" fmla="*/ 124 h 723"/>
                <a:gd name="T94" fmla="*/ 227 w 618"/>
                <a:gd name="T95" fmla="*/ 103 h 723"/>
                <a:gd name="T96" fmla="*/ 248 w 618"/>
                <a:gd name="T97" fmla="*/ 124 h 723"/>
                <a:gd name="T98" fmla="*/ 227 w 618"/>
                <a:gd name="T99" fmla="*/ 146 h 723"/>
                <a:gd name="T100" fmla="*/ 394 w 618"/>
                <a:gd name="T101" fmla="*/ 146 h 723"/>
                <a:gd name="T102" fmla="*/ 373 w 618"/>
                <a:gd name="T103" fmla="*/ 124 h 723"/>
                <a:gd name="T104" fmla="*/ 394 w 618"/>
                <a:gd name="T105" fmla="*/ 103 h 723"/>
                <a:gd name="T106" fmla="*/ 416 w 618"/>
                <a:gd name="T107" fmla="*/ 124 h 723"/>
                <a:gd name="T108" fmla="*/ 394 w 618"/>
                <a:gd name="T109" fmla="*/ 146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18" h="723">
                  <a:moveTo>
                    <a:pt x="574" y="227"/>
                  </a:moveTo>
                  <a:cubicBezTo>
                    <a:pt x="550" y="227"/>
                    <a:pt x="530" y="247"/>
                    <a:pt x="530" y="272"/>
                  </a:cubicBezTo>
                  <a:cubicBezTo>
                    <a:pt x="530" y="446"/>
                    <a:pt x="530" y="446"/>
                    <a:pt x="530" y="446"/>
                  </a:cubicBezTo>
                  <a:cubicBezTo>
                    <a:pt x="530" y="471"/>
                    <a:pt x="550" y="491"/>
                    <a:pt x="574" y="491"/>
                  </a:cubicBezTo>
                  <a:cubicBezTo>
                    <a:pt x="598" y="491"/>
                    <a:pt x="618" y="471"/>
                    <a:pt x="618" y="446"/>
                  </a:cubicBezTo>
                  <a:cubicBezTo>
                    <a:pt x="618" y="272"/>
                    <a:pt x="618" y="272"/>
                    <a:pt x="618" y="272"/>
                  </a:cubicBezTo>
                  <a:cubicBezTo>
                    <a:pt x="618" y="247"/>
                    <a:pt x="598" y="227"/>
                    <a:pt x="574" y="227"/>
                  </a:cubicBezTo>
                  <a:close/>
                  <a:moveTo>
                    <a:pt x="44" y="227"/>
                  </a:moveTo>
                  <a:cubicBezTo>
                    <a:pt x="20" y="227"/>
                    <a:pt x="0" y="247"/>
                    <a:pt x="0" y="272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71"/>
                    <a:pt x="20" y="491"/>
                    <a:pt x="44" y="491"/>
                  </a:cubicBezTo>
                  <a:cubicBezTo>
                    <a:pt x="68" y="491"/>
                    <a:pt x="88" y="471"/>
                    <a:pt x="88" y="446"/>
                  </a:cubicBezTo>
                  <a:cubicBezTo>
                    <a:pt x="88" y="272"/>
                    <a:pt x="88" y="272"/>
                    <a:pt x="88" y="272"/>
                  </a:cubicBezTo>
                  <a:cubicBezTo>
                    <a:pt x="88" y="247"/>
                    <a:pt x="68" y="227"/>
                    <a:pt x="44" y="227"/>
                  </a:cubicBezTo>
                  <a:close/>
                  <a:moveTo>
                    <a:pt x="505" y="228"/>
                  </a:moveTo>
                  <a:cubicBezTo>
                    <a:pt x="505" y="547"/>
                    <a:pt x="505" y="547"/>
                    <a:pt x="505" y="547"/>
                  </a:cubicBezTo>
                  <a:cubicBezTo>
                    <a:pt x="505" y="566"/>
                    <a:pt x="490" y="581"/>
                    <a:pt x="471" y="581"/>
                  </a:cubicBezTo>
                  <a:cubicBezTo>
                    <a:pt x="432" y="581"/>
                    <a:pt x="432" y="581"/>
                    <a:pt x="432" y="581"/>
                  </a:cubicBezTo>
                  <a:cubicBezTo>
                    <a:pt x="432" y="678"/>
                    <a:pt x="432" y="678"/>
                    <a:pt x="432" y="678"/>
                  </a:cubicBezTo>
                  <a:cubicBezTo>
                    <a:pt x="432" y="703"/>
                    <a:pt x="412" y="723"/>
                    <a:pt x="388" y="723"/>
                  </a:cubicBezTo>
                  <a:cubicBezTo>
                    <a:pt x="364" y="723"/>
                    <a:pt x="344" y="703"/>
                    <a:pt x="344" y="678"/>
                  </a:cubicBezTo>
                  <a:cubicBezTo>
                    <a:pt x="344" y="581"/>
                    <a:pt x="344" y="581"/>
                    <a:pt x="344" y="581"/>
                  </a:cubicBezTo>
                  <a:cubicBezTo>
                    <a:pt x="276" y="581"/>
                    <a:pt x="276" y="581"/>
                    <a:pt x="276" y="581"/>
                  </a:cubicBezTo>
                  <a:cubicBezTo>
                    <a:pt x="276" y="678"/>
                    <a:pt x="276" y="678"/>
                    <a:pt x="276" y="678"/>
                  </a:cubicBezTo>
                  <a:cubicBezTo>
                    <a:pt x="276" y="703"/>
                    <a:pt x="256" y="723"/>
                    <a:pt x="232" y="723"/>
                  </a:cubicBezTo>
                  <a:cubicBezTo>
                    <a:pt x="208" y="723"/>
                    <a:pt x="188" y="703"/>
                    <a:pt x="188" y="678"/>
                  </a:cubicBezTo>
                  <a:cubicBezTo>
                    <a:pt x="188" y="581"/>
                    <a:pt x="188" y="581"/>
                    <a:pt x="188" y="581"/>
                  </a:cubicBezTo>
                  <a:cubicBezTo>
                    <a:pt x="149" y="581"/>
                    <a:pt x="149" y="581"/>
                    <a:pt x="149" y="581"/>
                  </a:cubicBezTo>
                  <a:cubicBezTo>
                    <a:pt x="130" y="581"/>
                    <a:pt x="115" y="566"/>
                    <a:pt x="115" y="547"/>
                  </a:cubicBezTo>
                  <a:cubicBezTo>
                    <a:pt x="115" y="228"/>
                    <a:pt x="115" y="228"/>
                    <a:pt x="115" y="228"/>
                  </a:cubicBezTo>
                  <a:lnTo>
                    <a:pt x="505" y="228"/>
                  </a:lnTo>
                  <a:close/>
                  <a:moveTo>
                    <a:pt x="402" y="63"/>
                  </a:moveTo>
                  <a:cubicBezTo>
                    <a:pt x="438" y="11"/>
                    <a:pt x="438" y="11"/>
                    <a:pt x="438" y="11"/>
                  </a:cubicBezTo>
                  <a:cubicBezTo>
                    <a:pt x="440" y="8"/>
                    <a:pt x="439" y="4"/>
                    <a:pt x="437" y="2"/>
                  </a:cubicBezTo>
                  <a:cubicBezTo>
                    <a:pt x="434" y="0"/>
                    <a:pt x="430" y="1"/>
                    <a:pt x="428" y="4"/>
                  </a:cubicBezTo>
                  <a:cubicBezTo>
                    <a:pt x="390" y="59"/>
                    <a:pt x="390" y="59"/>
                    <a:pt x="390" y="59"/>
                  </a:cubicBezTo>
                  <a:cubicBezTo>
                    <a:pt x="365" y="49"/>
                    <a:pt x="338" y="43"/>
                    <a:pt x="309" y="43"/>
                  </a:cubicBezTo>
                  <a:cubicBezTo>
                    <a:pt x="280" y="43"/>
                    <a:pt x="253" y="49"/>
                    <a:pt x="228" y="59"/>
                  </a:cubicBezTo>
                  <a:cubicBezTo>
                    <a:pt x="190" y="4"/>
                    <a:pt x="190" y="4"/>
                    <a:pt x="190" y="4"/>
                  </a:cubicBezTo>
                  <a:cubicBezTo>
                    <a:pt x="188" y="1"/>
                    <a:pt x="184" y="0"/>
                    <a:pt x="181" y="2"/>
                  </a:cubicBezTo>
                  <a:cubicBezTo>
                    <a:pt x="179" y="4"/>
                    <a:pt x="178" y="8"/>
                    <a:pt x="180" y="11"/>
                  </a:cubicBezTo>
                  <a:cubicBezTo>
                    <a:pt x="216" y="63"/>
                    <a:pt x="216" y="63"/>
                    <a:pt x="216" y="63"/>
                  </a:cubicBezTo>
                  <a:cubicBezTo>
                    <a:pt x="159" y="90"/>
                    <a:pt x="119" y="141"/>
                    <a:pt x="114" y="200"/>
                  </a:cubicBezTo>
                  <a:cubicBezTo>
                    <a:pt x="504" y="200"/>
                    <a:pt x="504" y="200"/>
                    <a:pt x="504" y="200"/>
                  </a:cubicBezTo>
                  <a:cubicBezTo>
                    <a:pt x="499" y="141"/>
                    <a:pt x="459" y="90"/>
                    <a:pt x="402" y="63"/>
                  </a:cubicBezTo>
                  <a:close/>
                  <a:moveTo>
                    <a:pt x="227" y="146"/>
                  </a:moveTo>
                  <a:cubicBezTo>
                    <a:pt x="215" y="146"/>
                    <a:pt x="205" y="136"/>
                    <a:pt x="205" y="124"/>
                  </a:cubicBezTo>
                  <a:cubicBezTo>
                    <a:pt x="205" y="113"/>
                    <a:pt x="215" y="103"/>
                    <a:pt x="227" y="103"/>
                  </a:cubicBezTo>
                  <a:cubicBezTo>
                    <a:pt x="239" y="103"/>
                    <a:pt x="248" y="113"/>
                    <a:pt x="248" y="124"/>
                  </a:cubicBezTo>
                  <a:cubicBezTo>
                    <a:pt x="248" y="136"/>
                    <a:pt x="239" y="146"/>
                    <a:pt x="227" y="146"/>
                  </a:cubicBezTo>
                  <a:close/>
                  <a:moveTo>
                    <a:pt x="394" y="146"/>
                  </a:moveTo>
                  <a:cubicBezTo>
                    <a:pt x="382" y="146"/>
                    <a:pt x="373" y="136"/>
                    <a:pt x="373" y="124"/>
                  </a:cubicBezTo>
                  <a:cubicBezTo>
                    <a:pt x="373" y="113"/>
                    <a:pt x="382" y="103"/>
                    <a:pt x="394" y="103"/>
                  </a:cubicBezTo>
                  <a:cubicBezTo>
                    <a:pt x="406" y="103"/>
                    <a:pt x="416" y="113"/>
                    <a:pt x="416" y="124"/>
                  </a:cubicBezTo>
                  <a:cubicBezTo>
                    <a:pt x="416" y="136"/>
                    <a:pt x="406" y="146"/>
                    <a:pt x="394" y="146"/>
                  </a:cubicBezTo>
                  <a:close/>
                </a:path>
              </a:pathLst>
            </a:custGeom>
            <a:solidFill>
              <a:srgbClr val="97C0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66" name="Group 65"/>
            <p:cNvGrpSpPr>
              <a:grpSpLocks noChangeAspect="1"/>
            </p:cNvGrpSpPr>
            <p:nvPr/>
          </p:nvGrpSpPr>
          <p:grpSpPr bwMode="black">
            <a:xfrm>
              <a:off x="9358909" y="2128363"/>
              <a:ext cx="429991" cy="501655"/>
              <a:chOff x="396875" y="1300163"/>
              <a:chExt cx="1162051" cy="1355725"/>
            </a:xfrm>
          </p:grpSpPr>
          <p:sp>
            <p:nvSpPr>
              <p:cNvPr id="69" name="Freeform 68"/>
              <p:cNvSpPr>
                <a:spLocks/>
              </p:cNvSpPr>
              <p:nvPr/>
            </p:nvSpPr>
            <p:spPr bwMode="black">
              <a:xfrm>
                <a:off x="396875" y="1616075"/>
                <a:ext cx="1162051" cy="1039813"/>
              </a:xfrm>
              <a:custGeom>
                <a:avLst/>
                <a:gdLst>
                  <a:gd name="T0" fmla="*/ 455 w 539"/>
                  <a:gd name="T1" fmla="*/ 186 h 482"/>
                  <a:gd name="T2" fmla="*/ 522 w 539"/>
                  <a:gd name="T3" fmla="*/ 67 h 482"/>
                  <a:gd name="T4" fmla="*/ 408 w 539"/>
                  <a:gd name="T5" fmla="*/ 5 h 482"/>
                  <a:gd name="T6" fmla="*/ 288 w 539"/>
                  <a:gd name="T7" fmla="*/ 34 h 482"/>
                  <a:gd name="T8" fmla="*/ 184 w 539"/>
                  <a:gd name="T9" fmla="*/ 7 h 482"/>
                  <a:gd name="T10" fmla="*/ 55 w 539"/>
                  <a:gd name="T11" fmla="*/ 86 h 482"/>
                  <a:gd name="T12" fmla="*/ 95 w 539"/>
                  <a:gd name="T13" fmla="*/ 401 h 482"/>
                  <a:gd name="T14" fmla="*/ 194 w 539"/>
                  <a:gd name="T15" fmla="*/ 480 h 482"/>
                  <a:gd name="T16" fmla="*/ 296 w 539"/>
                  <a:gd name="T17" fmla="*/ 455 h 482"/>
                  <a:gd name="T18" fmla="*/ 400 w 539"/>
                  <a:gd name="T19" fmla="*/ 479 h 482"/>
                  <a:gd name="T20" fmla="*/ 496 w 539"/>
                  <a:gd name="T21" fmla="*/ 402 h 482"/>
                  <a:gd name="T22" fmla="*/ 539 w 539"/>
                  <a:gd name="T23" fmla="*/ 313 h 482"/>
                  <a:gd name="T24" fmla="*/ 455 w 539"/>
                  <a:gd name="T25" fmla="*/ 18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39" h="482">
                    <a:moveTo>
                      <a:pt x="455" y="186"/>
                    </a:moveTo>
                    <a:cubicBezTo>
                      <a:pt x="454" y="107"/>
                      <a:pt x="519" y="69"/>
                      <a:pt x="522" y="67"/>
                    </a:cubicBezTo>
                    <a:cubicBezTo>
                      <a:pt x="485" y="13"/>
                      <a:pt x="428" y="6"/>
                      <a:pt x="408" y="5"/>
                    </a:cubicBezTo>
                    <a:cubicBezTo>
                      <a:pt x="359" y="0"/>
                      <a:pt x="312" y="34"/>
                      <a:pt x="288" y="34"/>
                    </a:cubicBezTo>
                    <a:cubicBezTo>
                      <a:pt x="263" y="34"/>
                      <a:pt x="225" y="6"/>
                      <a:pt x="184" y="7"/>
                    </a:cubicBezTo>
                    <a:cubicBezTo>
                      <a:pt x="131" y="8"/>
                      <a:pt x="82" y="38"/>
                      <a:pt x="55" y="86"/>
                    </a:cubicBezTo>
                    <a:cubicBezTo>
                      <a:pt x="0" y="182"/>
                      <a:pt x="41" y="323"/>
                      <a:pt x="95" y="401"/>
                    </a:cubicBezTo>
                    <a:cubicBezTo>
                      <a:pt x="121" y="439"/>
                      <a:pt x="153" y="482"/>
                      <a:pt x="194" y="480"/>
                    </a:cubicBezTo>
                    <a:cubicBezTo>
                      <a:pt x="234" y="479"/>
                      <a:pt x="248" y="455"/>
                      <a:pt x="296" y="455"/>
                    </a:cubicBezTo>
                    <a:cubicBezTo>
                      <a:pt x="344" y="454"/>
                      <a:pt x="358" y="480"/>
                      <a:pt x="400" y="479"/>
                    </a:cubicBezTo>
                    <a:cubicBezTo>
                      <a:pt x="443" y="478"/>
                      <a:pt x="470" y="440"/>
                      <a:pt x="496" y="402"/>
                    </a:cubicBezTo>
                    <a:cubicBezTo>
                      <a:pt x="526" y="358"/>
                      <a:pt x="538" y="315"/>
                      <a:pt x="539" y="313"/>
                    </a:cubicBezTo>
                    <a:cubicBezTo>
                      <a:pt x="538" y="313"/>
                      <a:pt x="456" y="281"/>
                      <a:pt x="455" y="186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" name="Freeform 69"/>
              <p:cNvSpPr>
                <a:spLocks/>
              </p:cNvSpPr>
              <p:nvPr/>
            </p:nvSpPr>
            <p:spPr bwMode="black">
              <a:xfrm>
                <a:off x="996950" y="1300163"/>
                <a:ext cx="288925" cy="317500"/>
              </a:xfrm>
              <a:custGeom>
                <a:avLst/>
                <a:gdLst>
                  <a:gd name="T0" fmla="*/ 98 w 134"/>
                  <a:gd name="T1" fmla="*/ 100 h 147"/>
                  <a:gd name="T2" fmla="*/ 130 w 134"/>
                  <a:gd name="T3" fmla="*/ 0 h 147"/>
                  <a:gd name="T4" fmla="*/ 38 w 134"/>
                  <a:gd name="T5" fmla="*/ 47 h 147"/>
                  <a:gd name="T6" fmla="*/ 5 w 134"/>
                  <a:gd name="T7" fmla="*/ 144 h 147"/>
                  <a:gd name="T8" fmla="*/ 98 w 134"/>
                  <a:gd name="T9" fmla="*/ 10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" h="147">
                    <a:moveTo>
                      <a:pt x="98" y="100"/>
                    </a:moveTo>
                    <a:cubicBezTo>
                      <a:pt x="120" y="73"/>
                      <a:pt x="134" y="36"/>
                      <a:pt x="130" y="0"/>
                    </a:cubicBezTo>
                    <a:cubicBezTo>
                      <a:pt x="99" y="1"/>
                      <a:pt x="61" y="21"/>
                      <a:pt x="38" y="47"/>
                    </a:cubicBezTo>
                    <a:cubicBezTo>
                      <a:pt x="18" y="71"/>
                      <a:pt x="0" y="108"/>
                      <a:pt x="5" y="144"/>
                    </a:cubicBezTo>
                    <a:cubicBezTo>
                      <a:pt x="40" y="147"/>
                      <a:pt x="76" y="126"/>
                      <a:pt x="98" y="100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1137811" y="371377"/>
            <a:ext cx="8255060" cy="6453681"/>
            <a:chOff x="1137811" y="371377"/>
            <a:chExt cx="8255060" cy="6453681"/>
          </a:xfrm>
        </p:grpSpPr>
        <p:sp>
          <p:nvSpPr>
            <p:cNvPr id="2" name="Rectangle 1"/>
            <p:cNvSpPr/>
            <p:nvPr/>
          </p:nvSpPr>
          <p:spPr bwMode="auto">
            <a:xfrm>
              <a:off x="1147097" y="4081858"/>
              <a:ext cx="1531342" cy="2743200"/>
            </a:xfrm>
            <a:prstGeom prst="rect">
              <a:avLst/>
            </a:prstGeom>
            <a:solidFill>
              <a:schemeClr val="accent6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.NET </a:t>
              </a: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Framework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74" name="Rectangle 73"/>
            <p:cNvSpPr/>
            <p:nvPr/>
          </p:nvSpPr>
          <p:spPr bwMode="auto">
            <a:xfrm>
              <a:off x="2852937" y="4081858"/>
              <a:ext cx="1531342" cy="1287817"/>
            </a:xfrm>
            <a:prstGeom prst="rect">
              <a:avLst/>
            </a:prstGeom>
            <a:solidFill>
              <a:schemeClr val="accent6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Silverlight</a:t>
              </a: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CoreCLR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75" name="Rectangle 74"/>
            <p:cNvSpPr/>
            <p:nvPr/>
          </p:nvSpPr>
          <p:spPr bwMode="auto">
            <a:xfrm>
              <a:off x="1154945" y="3173723"/>
              <a:ext cx="1531342" cy="784252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Winforms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76" name="Rectangle 75"/>
            <p:cNvSpPr/>
            <p:nvPr/>
          </p:nvSpPr>
          <p:spPr bwMode="auto">
            <a:xfrm>
              <a:off x="1147097" y="2227901"/>
              <a:ext cx="1531342" cy="784252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WPF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77" name="Rectangle 76"/>
            <p:cNvSpPr/>
            <p:nvPr/>
          </p:nvSpPr>
          <p:spPr bwMode="auto">
            <a:xfrm>
              <a:off x="1147097" y="1321147"/>
              <a:ext cx="1531342" cy="784252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ASP.NET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78" name="Rectangle 77"/>
            <p:cNvSpPr/>
            <p:nvPr/>
          </p:nvSpPr>
          <p:spPr bwMode="auto">
            <a:xfrm>
              <a:off x="6226085" y="4081858"/>
              <a:ext cx="1531342" cy="700815"/>
            </a:xfrm>
            <a:prstGeom prst="rect">
              <a:avLst/>
            </a:prstGeom>
            <a:solidFill>
              <a:schemeClr val="accent6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.NET</a:t>
              </a: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 smtClean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Native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83" name="Rectangle 82"/>
            <p:cNvSpPr/>
            <p:nvPr/>
          </p:nvSpPr>
          <p:spPr bwMode="auto">
            <a:xfrm>
              <a:off x="2860785" y="2896217"/>
              <a:ext cx="1531342" cy="1061758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Silverlight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84" name="Rectangle 83"/>
            <p:cNvSpPr/>
            <p:nvPr/>
          </p:nvSpPr>
          <p:spPr bwMode="auto">
            <a:xfrm>
              <a:off x="6226085" y="1360215"/>
              <a:ext cx="1531342" cy="2597760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UWP</a:t>
              </a:r>
            </a:p>
          </p:txBody>
        </p:sp>
        <p:sp>
          <p:nvSpPr>
            <p:cNvPr id="85" name="Rectangle 84"/>
            <p:cNvSpPr/>
            <p:nvPr/>
          </p:nvSpPr>
          <p:spPr bwMode="auto">
            <a:xfrm>
              <a:off x="4539511" y="4081858"/>
              <a:ext cx="1531342" cy="1361611"/>
            </a:xfrm>
            <a:prstGeom prst="rect">
              <a:avLst/>
            </a:prstGeom>
            <a:solidFill>
              <a:schemeClr val="accent6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WinPhone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 err="1" smtClean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CoreCLR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86" name="Rectangle 85"/>
            <p:cNvSpPr/>
            <p:nvPr/>
          </p:nvSpPr>
          <p:spPr bwMode="auto">
            <a:xfrm>
              <a:off x="4553055" y="2891735"/>
              <a:ext cx="1531342" cy="1066240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Silverlight</a:t>
              </a: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 err="1" smtClean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WinPhone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94" name="Rectangle 93"/>
            <p:cNvSpPr/>
            <p:nvPr/>
          </p:nvSpPr>
          <p:spPr bwMode="auto">
            <a:xfrm>
              <a:off x="1137811" y="371377"/>
              <a:ext cx="1531342" cy="784252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Windows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>
              <a:off x="2852937" y="371377"/>
              <a:ext cx="1531342" cy="784252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Browser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98" name="Rectangle 97"/>
            <p:cNvSpPr/>
            <p:nvPr/>
          </p:nvSpPr>
          <p:spPr bwMode="auto">
            <a:xfrm>
              <a:off x="6226085" y="387666"/>
              <a:ext cx="1531342" cy="784252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UWP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99" name="Rectangle 98"/>
            <p:cNvSpPr/>
            <p:nvPr/>
          </p:nvSpPr>
          <p:spPr bwMode="auto">
            <a:xfrm>
              <a:off x="4534868" y="386163"/>
              <a:ext cx="1531342" cy="784252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Phone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861529" y="4108426"/>
              <a:ext cx="1531342" cy="989036"/>
            </a:xfrm>
            <a:prstGeom prst="rect">
              <a:avLst/>
            </a:prstGeom>
            <a:solidFill>
              <a:schemeClr val="accent6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CoreCLR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861529" y="3012153"/>
              <a:ext cx="1531342" cy="972390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 smtClean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ASP.NET</a:t>
              </a: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Core</a:t>
              </a: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7861529" y="414234"/>
              <a:ext cx="1531342" cy="784252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.NET Core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4009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 hidden="1"/>
          <p:cNvGrpSpPr/>
          <p:nvPr/>
        </p:nvGrpSpPr>
        <p:grpSpPr>
          <a:xfrm>
            <a:off x="3246455" y="2128363"/>
            <a:ext cx="6542445" cy="501655"/>
            <a:chOff x="3246455" y="2128363"/>
            <a:chExt cx="6542445" cy="501655"/>
          </a:xfrm>
        </p:grpSpPr>
        <p:sp>
          <p:nvSpPr>
            <p:cNvPr id="56" name="Freeform 55"/>
            <p:cNvSpPr>
              <a:spLocks noChangeAspect="1" noEditPoints="1"/>
            </p:cNvSpPr>
            <p:nvPr/>
          </p:nvSpPr>
          <p:spPr bwMode="black">
            <a:xfrm>
              <a:off x="3246455" y="2141189"/>
              <a:ext cx="490823" cy="488829"/>
            </a:xfrm>
            <a:custGeom>
              <a:avLst/>
              <a:gdLst>
                <a:gd name="T0" fmla="*/ 112 w 246"/>
                <a:gd name="T1" fmla="*/ 19 h 245"/>
                <a:gd name="T2" fmla="*/ 246 w 246"/>
                <a:gd name="T3" fmla="*/ 0 h 245"/>
                <a:gd name="T4" fmla="*/ 246 w 246"/>
                <a:gd name="T5" fmla="*/ 116 h 245"/>
                <a:gd name="T6" fmla="*/ 112 w 246"/>
                <a:gd name="T7" fmla="*/ 116 h 245"/>
                <a:gd name="T8" fmla="*/ 112 w 246"/>
                <a:gd name="T9" fmla="*/ 19 h 245"/>
                <a:gd name="T10" fmla="*/ 102 w 246"/>
                <a:gd name="T11" fmla="*/ 116 h 245"/>
                <a:gd name="T12" fmla="*/ 102 w 246"/>
                <a:gd name="T13" fmla="*/ 19 h 245"/>
                <a:gd name="T14" fmla="*/ 0 w 246"/>
                <a:gd name="T15" fmla="*/ 34 h 245"/>
                <a:gd name="T16" fmla="*/ 0 w 246"/>
                <a:gd name="T17" fmla="*/ 116 h 245"/>
                <a:gd name="T18" fmla="*/ 102 w 246"/>
                <a:gd name="T19" fmla="*/ 116 h 245"/>
                <a:gd name="T20" fmla="*/ 102 w 246"/>
                <a:gd name="T21" fmla="*/ 126 h 245"/>
                <a:gd name="T22" fmla="*/ 0 w 246"/>
                <a:gd name="T23" fmla="*/ 126 h 245"/>
                <a:gd name="T24" fmla="*/ 0 w 246"/>
                <a:gd name="T25" fmla="*/ 211 h 245"/>
                <a:gd name="T26" fmla="*/ 102 w 246"/>
                <a:gd name="T27" fmla="*/ 226 h 245"/>
                <a:gd name="T28" fmla="*/ 102 w 246"/>
                <a:gd name="T29" fmla="*/ 126 h 245"/>
                <a:gd name="T30" fmla="*/ 112 w 246"/>
                <a:gd name="T31" fmla="*/ 126 h 245"/>
                <a:gd name="T32" fmla="*/ 112 w 246"/>
                <a:gd name="T33" fmla="*/ 226 h 245"/>
                <a:gd name="T34" fmla="*/ 246 w 246"/>
                <a:gd name="T35" fmla="*/ 245 h 245"/>
                <a:gd name="T36" fmla="*/ 246 w 246"/>
                <a:gd name="T37" fmla="*/ 126 h 245"/>
                <a:gd name="T38" fmla="*/ 112 w 246"/>
                <a:gd name="T39" fmla="*/ 126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6" h="245">
                  <a:moveTo>
                    <a:pt x="112" y="19"/>
                  </a:moveTo>
                  <a:lnTo>
                    <a:pt x="246" y="0"/>
                  </a:lnTo>
                  <a:lnTo>
                    <a:pt x="246" y="116"/>
                  </a:lnTo>
                  <a:lnTo>
                    <a:pt x="112" y="116"/>
                  </a:lnTo>
                  <a:lnTo>
                    <a:pt x="112" y="19"/>
                  </a:lnTo>
                  <a:close/>
                  <a:moveTo>
                    <a:pt x="102" y="116"/>
                  </a:moveTo>
                  <a:lnTo>
                    <a:pt x="102" y="19"/>
                  </a:lnTo>
                  <a:lnTo>
                    <a:pt x="0" y="34"/>
                  </a:lnTo>
                  <a:lnTo>
                    <a:pt x="0" y="116"/>
                  </a:lnTo>
                  <a:lnTo>
                    <a:pt x="102" y="116"/>
                  </a:lnTo>
                  <a:close/>
                  <a:moveTo>
                    <a:pt x="102" y="126"/>
                  </a:moveTo>
                  <a:lnTo>
                    <a:pt x="0" y="126"/>
                  </a:lnTo>
                  <a:lnTo>
                    <a:pt x="0" y="211"/>
                  </a:lnTo>
                  <a:lnTo>
                    <a:pt x="102" y="226"/>
                  </a:lnTo>
                  <a:lnTo>
                    <a:pt x="102" y="126"/>
                  </a:lnTo>
                  <a:close/>
                  <a:moveTo>
                    <a:pt x="112" y="126"/>
                  </a:moveTo>
                  <a:lnTo>
                    <a:pt x="112" y="226"/>
                  </a:lnTo>
                  <a:lnTo>
                    <a:pt x="246" y="245"/>
                  </a:lnTo>
                  <a:lnTo>
                    <a:pt x="246" y="126"/>
                  </a:lnTo>
                  <a:lnTo>
                    <a:pt x="112" y="1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Freeform 11"/>
            <p:cNvSpPr>
              <a:spLocks noEditPoints="1"/>
            </p:cNvSpPr>
            <p:nvPr/>
          </p:nvSpPr>
          <p:spPr bwMode="black">
            <a:xfrm>
              <a:off x="6330187" y="2128363"/>
              <a:ext cx="407462" cy="501655"/>
            </a:xfrm>
            <a:custGeom>
              <a:avLst/>
              <a:gdLst>
                <a:gd name="T0" fmla="*/ 574 w 618"/>
                <a:gd name="T1" fmla="*/ 227 h 723"/>
                <a:gd name="T2" fmla="*/ 530 w 618"/>
                <a:gd name="T3" fmla="*/ 272 h 723"/>
                <a:gd name="T4" fmla="*/ 530 w 618"/>
                <a:gd name="T5" fmla="*/ 446 h 723"/>
                <a:gd name="T6" fmla="*/ 574 w 618"/>
                <a:gd name="T7" fmla="*/ 491 h 723"/>
                <a:gd name="T8" fmla="*/ 618 w 618"/>
                <a:gd name="T9" fmla="*/ 446 h 723"/>
                <a:gd name="T10" fmla="*/ 618 w 618"/>
                <a:gd name="T11" fmla="*/ 272 h 723"/>
                <a:gd name="T12" fmla="*/ 574 w 618"/>
                <a:gd name="T13" fmla="*/ 227 h 723"/>
                <a:gd name="T14" fmla="*/ 44 w 618"/>
                <a:gd name="T15" fmla="*/ 227 h 723"/>
                <a:gd name="T16" fmla="*/ 0 w 618"/>
                <a:gd name="T17" fmla="*/ 272 h 723"/>
                <a:gd name="T18" fmla="*/ 0 w 618"/>
                <a:gd name="T19" fmla="*/ 446 h 723"/>
                <a:gd name="T20" fmla="*/ 44 w 618"/>
                <a:gd name="T21" fmla="*/ 491 h 723"/>
                <a:gd name="T22" fmla="*/ 88 w 618"/>
                <a:gd name="T23" fmla="*/ 446 h 723"/>
                <a:gd name="T24" fmla="*/ 88 w 618"/>
                <a:gd name="T25" fmla="*/ 272 h 723"/>
                <a:gd name="T26" fmla="*/ 44 w 618"/>
                <a:gd name="T27" fmla="*/ 227 h 723"/>
                <a:gd name="T28" fmla="*/ 505 w 618"/>
                <a:gd name="T29" fmla="*/ 228 h 723"/>
                <a:gd name="T30" fmla="*/ 505 w 618"/>
                <a:gd name="T31" fmla="*/ 547 h 723"/>
                <a:gd name="T32" fmla="*/ 471 w 618"/>
                <a:gd name="T33" fmla="*/ 581 h 723"/>
                <a:gd name="T34" fmla="*/ 432 w 618"/>
                <a:gd name="T35" fmla="*/ 581 h 723"/>
                <a:gd name="T36" fmla="*/ 432 w 618"/>
                <a:gd name="T37" fmla="*/ 678 h 723"/>
                <a:gd name="T38" fmla="*/ 388 w 618"/>
                <a:gd name="T39" fmla="*/ 723 h 723"/>
                <a:gd name="T40" fmla="*/ 344 w 618"/>
                <a:gd name="T41" fmla="*/ 678 h 723"/>
                <a:gd name="T42" fmla="*/ 344 w 618"/>
                <a:gd name="T43" fmla="*/ 581 h 723"/>
                <a:gd name="T44" fmla="*/ 276 w 618"/>
                <a:gd name="T45" fmla="*/ 581 h 723"/>
                <a:gd name="T46" fmla="*/ 276 w 618"/>
                <a:gd name="T47" fmla="*/ 678 h 723"/>
                <a:gd name="T48" fmla="*/ 232 w 618"/>
                <a:gd name="T49" fmla="*/ 723 h 723"/>
                <a:gd name="T50" fmla="*/ 188 w 618"/>
                <a:gd name="T51" fmla="*/ 678 h 723"/>
                <a:gd name="T52" fmla="*/ 188 w 618"/>
                <a:gd name="T53" fmla="*/ 581 h 723"/>
                <a:gd name="T54" fmla="*/ 149 w 618"/>
                <a:gd name="T55" fmla="*/ 581 h 723"/>
                <a:gd name="T56" fmla="*/ 115 w 618"/>
                <a:gd name="T57" fmla="*/ 547 h 723"/>
                <a:gd name="T58" fmla="*/ 115 w 618"/>
                <a:gd name="T59" fmla="*/ 228 h 723"/>
                <a:gd name="T60" fmla="*/ 505 w 618"/>
                <a:gd name="T61" fmla="*/ 228 h 723"/>
                <a:gd name="T62" fmla="*/ 402 w 618"/>
                <a:gd name="T63" fmla="*/ 63 h 723"/>
                <a:gd name="T64" fmla="*/ 438 w 618"/>
                <a:gd name="T65" fmla="*/ 11 h 723"/>
                <a:gd name="T66" fmla="*/ 437 w 618"/>
                <a:gd name="T67" fmla="*/ 2 h 723"/>
                <a:gd name="T68" fmla="*/ 428 w 618"/>
                <a:gd name="T69" fmla="*/ 4 h 723"/>
                <a:gd name="T70" fmla="*/ 390 w 618"/>
                <a:gd name="T71" fmla="*/ 59 h 723"/>
                <a:gd name="T72" fmla="*/ 309 w 618"/>
                <a:gd name="T73" fmla="*/ 43 h 723"/>
                <a:gd name="T74" fmla="*/ 228 w 618"/>
                <a:gd name="T75" fmla="*/ 59 h 723"/>
                <a:gd name="T76" fmla="*/ 190 w 618"/>
                <a:gd name="T77" fmla="*/ 4 h 723"/>
                <a:gd name="T78" fmla="*/ 181 w 618"/>
                <a:gd name="T79" fmla="*/ 2 h 723"/>
                <a:gd name="T80" fmla="*/ 180 w 618"/>
                <a:gd name="T81" fmla="*/ 11 h 723"/>
                <a:gd name="T82" fmla="*/ 216 w 618"/>
                <a:gd name="T83" fmla="*/ 63 h 723"/>
                <a:gd name="T84" fmla="*/ 114 w 618"/>
                <a:gd name="T85" fmla="*/ 200 h 723"/>
                <a:gd name="T86" fmla="*/ 504 w 618"/>
                <a:gd name="T87" fmla="*/ 200 h 723"/>
                <a:gd name="T88" fmla="*/ 402 w 618"/>
                <a:gd name="T89" fmla="*/ 63 h 723"/>
                <a:gd name="T90" fmla="*/ 227 w 618"/>
                <a:gd name="T91" fmla="*/ 146 h 723"/>
                <a:gd name="T92" fmla="*/ 205 w 618"/>
                <a:gd name="T93" fmla="*/ 124 h 723"/>
                <a:gd name="T94" fmla="*/ 227 w 618"/>
                <a:gd name="T95" fmla="*/ 103 h 723"/>
                <a:gd name="T96" fmla="*/ 248 w 618"/>
                <a:gd name="T97" fmla="*/ 124 h 723"/>
                <a:gd name="T98" fmla="*/ 227 w 618"/>
                <a:gd name="T99" fmla="*/ 146 h 723"/>
                <a:gd name="T100" fmla="*/ 394 w 618"/>
                <a:gd name="T101" fmla="*/ 146 h 723"/>
                <a:gd name="T102" fmla="*/ 373 w 618"/>
                <a:gd name="T103" fmla="*/ 124 h 723"/>
                <a:gd name="T104" fmla="*/ 394 w 618"/>
                <a:gd name="T105" fmla="*/ 103 h 723"/>
                <a:gd name="T106" fmla="*/ 416 w 618"/>
                <a:gd name="T107" fmla="*/ 124 h 723"/>
                <a:gd name="T108" fmla="*/ 394 w 618"/>
                <a:gd name="T109" fmla="*/ 146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18" h="723">
                  <a:moveTo>
                    <a:pt x="574" y="227"/>
                  </a:moveTo>
                  <a:cubicBezTo>
                    <a:pt x="550" y="227"/>
                    <a:pt x="530" y="247"/>
                    <a:pt x="530" y="272"/>
                  </a:cubicBezTo>
                  <a:cubicBezTo>
                    <a:pt x="530" y="446"/>
                    <a:pt x="530" y="446"/>
                    <a:pt x="530" y="446"/>
                  </a:cubicBezTo>
                  <a:cubicBezTo>
                    <a:pt x="530" y="471"/>
                    <a:pt x="550" y="491"/>
                    <a:pt x="574" y="491"/>
                  </a:cubicBezTo>
                  <a:cubicBezTo>
                    <a:pt x="598" y="491"/>
                    <a:pt x="618" y="471"/>
                    <a:pt x="618" y="446"/>
                  </a:cubicBezTo>
                  <a:cubicBezTo>
                    <a:pt x="618" y="272"/>
                    <a:pt x="618" y="272"/>
                    <a:pt x="618" y="272"/>
                  </a:cubicBezTo>
                  <a:cubicBezTo>
                    <a:pt x="618" y="247"/>
                    <a:pt x="598" y="227"/>
                    <a:pt x="574" y="227"/>
                  </a:cubicBezTo>
                  <a:close/>
                  <a:moveTo>
                    <a:pt x="44" y="227"/>
                  </a:moveTo>
                  <a:cubicBezTo>
                    <a:pt x="20" y="227"/>
                    <a:pt x="0" y="247"/>
                    <a:pt x="0" y="272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71"/>
                    <a:pt x="20" y="491"/>
                    <a:pt x="44" y="491"/>
                  </a:cubicBezTo>
                  <a:cubicBezTo>
                    <a:pt x="68" y="491"/>
                    <a:pt x="88" y="471"/>
                    <a:pt x="88" y="446"/>
                  </a:cubicBezTo>
                  <a:cubicBezTo>
                    <a:pt x="88" y="272"/>
                    <a:pt x="88" y="272"/>
                    <a:pt x="88" y="272"/>
                  </a:cubicBezTo>
                  <a:cubicBezTo>
                    <a:pt x="88" y="247"/>
                    <a:pt x="68" y="227"/>
                    <a:pt x="44" y="227"/>
                  </a:cubicBezTo>
                  <a:close/>
                  <a:moveTo>
                    <a:pt x="505" y="228"/>
                  </a:moveTo>
                  <a:cubicBezTo>
                    <a:pt x="505" y="547"/>
                    <a:pt x="505" y="547"/>
                    <a:pt x="505" y="547"/>
                  </a:cubicBezTo>
                  <a:cubicBezTo>
                    <a:pt x="505" y="566"/>
                    <a:pt x="490" y="581"/>
                    <a:pt x="471" y="581"/>
                  </a:cubicBezTo>
                  <a:cubicBezTo>
                    <a:pt x="432" y="581"/>
                    <a:pt x="432" y="581"/>
                    <a:pt x="432" y="581"/>
                  </a:cubicBezTo>
                  <a:cubicBezTo>
                    <a:pt x="432" y="678"/>
                    <a:pt x="432" y="678"/>
                    <a:pt x="432" y="678"/>
                  </a:cubicBezTo>
                  <a:cubicBezTo>
                    <a:pt x="432" y="703"/>
                    <a:pt x="412" y="723"/>
                    <a:pt x="388" y="723"/>
                  </a:cubicBezTo>
                  <a:cubicBezTo>
                    <a:pt x="364" y="723"/>
                    <a:pt x="344" y="703"/>
                    <a:pt x="344" y="678"/>
                  </a:cubicBezTo>
                  <a:cubicBezTo>
                    <a:pt x="344" y="581"/>
                    <a:pt x="344" y="581"/>
                    <a:pt x="344" y="581"/>
                  </a:cubicBezTo>
                  <a:cubicBezTo>
                    <a:pt x="276" y="581"/>
                    <a:pt x="276" y="581"/>
                    <a:pt x="276" y="581"/>
                  </a:cubicBezTo>
                  <a:cubicBezTo>
                    <a:pt x="276" y="678"/>
                    <a:pt x="276" y="678"/>
                    <a:pt x="276" y="678"/>
                  </a:cubicBezTo>
                  <a:cubicBezTo>
                    <a:pt x="276" y="703"/>
                    <a:pt x="256" y="723"/>
                    <a:pt x="232" y="723"/>
                  </a:cubicBezTo>
                  <a:cubicBezTo>
                    <a:pt x="208" y="723"/>
                    <a:pt x="188" y="703"/>
                    <a:pt x="188" y="678"/>
                  </a:cubicBezTo>
                  <a:cubicBezTo>
                    <a:pt x="188" y="581"/>
                    <a:pt x="188" y="581"/>
                    <a:pt x="188" y="581"/>
                  </a:cubicBezTo>
                  <a:cubicBezTo>
                    <a:pt x="149" y="581"/>
                    <a:pt x="149" y="581"/>
                    <a:pt x="149" y="581"/>
                  </a:cubicBezTo>
                  <a:cubicBezTo>
                    <a:pt x="130" y="581"/>
                    <a:pt x="115" y="566"/>
                    <a:pt x="115" y="547"/>
                  </a:cubicBezTo>
                  <a:cubicBezTo>
                    <a:pt x="115" y="228"/>
                    <a:pt x="115" y="228"/>
                    <a:pt x="115" y="228"/>
                  </a:cubicBezTo>
                  <a:lnTo>
                    <a:pt x="505" y="228"/>
                  </a:lnTo>
                  <a:close/>
                  <a:moveTo>
                    <a:pt x="402" y="63"/>
                  </a:moveTo>
                  <a:cubicBezTo>
                    <a:pt x="438" y="11"/>
                    <a:pt x="438" y="11"/>
                    <a:pt x="438" y="11"/>
                  </a:cubicBezTo>
                  <a:cubicBezTo>
                    <a:pt x="440" y="8"/>
                    <a:pt x="439" y="4"/>
                    <a:pt x="437" y="2"/>
                  </a:cubicBezTo>
                  <a:cubicBezTo>
                    <a:pt x="434" y="0"/>
                    <a:pt x="430" y="1"/>
                    <a:pt x="428" y="4"/>
                  </a:cubicBezTo>
                  <a:cubicBezTo>
                    <a:pt x="390" y="59"/>
                    <a:pt x="390" y="59"/>
                    <a:pt x="390" y="59"/>
                  </a:cubicBezTo>
                  <a:cubicBezTo>
                    <a:pt x="365" y="49"/>
                    <a:pt x="338" y="43"/>
                    <a:pt x="309" y="43"/>
                  </a:cubicBezTo>
                  <a:cubicBezTo>
                    <a:pt x="280" y="43"/>
                    <a:pt x="253" y="49"/>
                    <a:pt x="228" y="59"/>
                  </a:cubicBezTo>
                  <a:cubicBezTo>
                    <a:pt x="190" y="4"/>
                    <a:pt x="190" y="4"/>
                    <a:pt x="190" y="4"/>
                  </a:cubicBezTo>
                  <a:cubicBezTo>
                    <a:pt x="188" y="1"/>
                    <a:pt x="184" y="0"/>
                    <a:pt x="181" y="2"/>
                  </a:cubicBezTo>
                  <a:cubicBezTo>
                    <a:pt x="179" y="4"/>
                    <a:pt x="178" y="8"/>
                    <a:pt x="180" y="11"/>
                  </a:cubicBezTo>
                  <a:cubicBezTo>
                    <a:pt x="216" y="63"/>
                    <a:pt x="216" y="63"/>
                    <a:pt x="216" y="63"/>
                  </a:cubicBezTo>
                  <a:cubicBezTo>
                    <a:pt x="159" y="90"/>
                    <a:pt x="119" y="141"/>
                    <a:pt x="114" y="200"/>
                  </a:cubicBezTo>
                  <a:cubicBezTo>
                    <a:pt x="504" y="200"/>
                    <a:pt x="504" y="200"/>
                    <a:pt x="504" y="200"/>
                  </a:cubicBezTo>
                  <a:cubicBezTo>
                    <a:pt x="499" y="141"/>
                    <a:pt x="459" y="90"/>
                    <a:pt x="402" y="63"/>
                  </a:cubicBezTo>
                  <a:close/>
                  <a:moveTo>
                    <a:pt x="227" y="146"/>
                  </a:moveTo>
                  <a:cubicBezTo>
                    <a:pt x="215" y="146"/>
                    <a:pt x="205" y="136"/>
                    <a:pt x="205" y="124"/>
                  </a:cubicBezTo>
                  <a:cubicBezTo>
                    <a:pt x="205" y="113"/>
                    <a:pt x="215" y="103"/>
                    <a:pt x="227" y="103"/>
                  </a:cubicBezTo>
                  <a:cubicBezTo>
                    <a:pt x="239" y="103"/>
                    <a:pt x="248" y="113"/>
                    <a:pt x="248" y="124"/>
                  </a:cubicBezTo>
                  <a:cubicBezTo>
                    <a:pt x="248" y="136"/>
                    <a:pt x="239" y="146"/>
                    <a:pt x="227" y="146"/>
                  </a:cubicBezTo>
                  <a:close/>
                  <a:moveTo>
                    <a:pt x="394" y="146"/>
                  </a:moveTo>
                  <a:cubicBezTo>
                    <a:pt x="382" y="146"/>
                    <a:pt x="373" y="136"/>
                    <a:pt x="373" y="124"/>
                  </a:cubicBezTo>
                  <a:cubicBezTo>
                    <a:pt x="373" y="113"/>
                    <a:pt x="382" y="103"/>
                    <a:pt x="394" y="103"/>
                  </a:cubicBezTo>
                  <a:cubicBezTo>
                    <a:pt x="406" y="103"/>
                    <a:pt x="416" y="113"/>
                    <a:pt x="416" y="124"/>
                  </a:cubicBezTo>
                  <a:cubicBezTo>
                    <a:pt x="416" y="136"/>
                    <a:pt x="406" y="146"/>
                    <a:pt x="394" y="146"/>
                  </a:cubicBezTo>
                  <a:close/>
                </a:path>
              </a:pathLst>
            </a:custGeom>
            <a:solidFill>
              <a:srgbClr val="97C0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66" name="Group 65"/>
            <p:cNvGrpSpPr>
              <a:grpSpLocks noChangeAspect="1"/>
            </p:cNvGrpSpPr>
            <p:nvPr/>
          </p:nvGrpSpPr>
          <p:grpSpPr bwMode="black">
            <a:xfrm>
              <a:off x="9358909" y="2128363"/>
              <a:ext cx="429991" cy="501655"/>
              <a:chOff x="396875" y="1300163"/>
              <a:chExt cx="1162051" cy="1355725"/>
            </a:xfrm>
          </p:grpSpPr>
          <p:sp>
            <p:nvSpPr>
              <p:cNvPr id="69" name="Freeform 68"/>
              <p:cNvSpPr>
                <a:spLocks/>
              </p:cNvSpPr>
              <p:nvPr/>
            </p:nvSpPr>
            <p:spPr bwMode="black">
              <a:xfrm>
                <a:off x="396875" y="1616075"/>
                <a:ext cx="1162051" cy="1039813"/>
              </a:xfrm>
              <a:custGeom>
                <a:avLst/>
                <a:gdLst>
                  <a:gd name="T0" fmla="*/ 455 w 539"/>
                  <a:gd name="T1" fmla="*/ 186 h 482"/>
                  <a:gd name="T2" fmla="*/ 522 w 539"/>
                  <a:gd name="T3" fmla="*/ 67 h 482"/>
                  <a:gd name="T4" fmla="*/ 408 w 539"/>
                  <a:gd name="T5" fmla="*/ 5 h 482"/>
                  <a:gd name="T6" fmla="*/ 288 w 539"/>
                  <a:gd name="T7" fmla="*/ 34 h 482"/>
                  <a:gd name="T8" fmla="*/ 184 w 539"/>
                  <a:gd name="T9" fmla="*/ 7 h 482"/>
                  <a:gd name="T10" fmla="*/ 55 w 539"/>
                  <a:gd name="T11" fmla="*/ 86 h 482"/>
                  <a:gd name="T12" fmla="*/ 95 w 539"/>
                  <a:gd name="T13" fmla="*/ 401 h 482"/>
                  <a:gd name="T14" fmla="*/ 194 w 539"/>
                  <a:gd name="T15" fmla="*/ 480 h 482"/>
                  <a:gd name="T16" fmla="*/ 296 w 539"/>
                  <a:gd name="T17" fmla="*/ 455 h 482"/>
                  <a:gd name="T18" fmla="*/ 400 w 539"/>
                  <a:gd name="T19" fmla="*/ 479 h 482"/>
                  <a:gd name="T20" fmla="*/ 496 w 539"/>
                  <a:gd name="T21" fmla="*/ 402 h 482"/>
                  <a:gd name="T22" fmla="*/ 539 w 539"/>
                  <a:gd name="T23" fmla="*/ 313 h 482"/>
                  <a:gd name="T24" fmla="*/ 455 w 539"/>
                  <a:gd name="T25" fmla="*/ 18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39" h="482">
                    <a:moveTo>
                      <a:pt x="455" y="186"/>
                    </a:moveTo>
                    <a:cubicBezTo>
                      <a:pt x="454" y="107"/>
                      <a:pt x="519" y="69"/>
                      <a:pt x="522" y="67"/>
                    </a:cubicBezTo>
                    <a:cubicBezTo>
                      <a:pt x="485" y="13"/>
                      <a:pt x="428" y="6"/>
                      <a:pt x="408" y="5"/>
                    </a:cubicBezTo>
                    <a:cubicBezTo>
                      <a:pt x="359" y="0"/>
                      <a:pt x="312" y="34"/>
                      <a:pt x="288" y="34"/>
                    </a:cubicBezTo>
                    <a:cubicBezTo>
                      <a:pt x="263" y="34"/>
                      <a:pt x="225" y="6"/>
                      <a:pt x="184" y="7"/>
                    </a:cubicBezTo>
                    <a:cubicBezTo>
                      <a:pt x="131" y="8"/>
                      <a:pt x="82" y="38"/>
                      <a:pt x="55" y="86"/>
                    </a:cubicBezTo>
                    <a:cubicBezTo>
                      <a:pt x="0" y="182"/>
                      <a:pt x="41" y="323"/>
                      <a:pt x="95" y="401"/>
                    </a:cubicBezTo>
                    <a:cubicBezTo>
                      <a:pt x="121" y="439"/>
                      <a:pt x="153" y="482"/>
                      <a:pt x="194" y="480"/>
                    </a:cubicBezTo>
                    <a:cubicBezTo>
                      <a:pt x="234" y="479"/>
                      <a:pt x="248" y="455"/>
                      <a:pt x="296" y="455"/>
                    </a:cubicBezTo>
                    <a:cubicBezTo>
                      <a:pt x="344" y="454"/>
                      <a:pt x="358" y="480"/>
                      <a:pt x="400" y="479"/>
                    </a:cubicBezTo>
                    <a:cubicBezTo>
                      <a:pt x="443" y="478"/>
                      <a:pt x="470" y="440"/>
                      <a:pt x="496" y="402"/>
                    </a:cubicBezTo>
                    <a:cubicBezTo>
                      <a:pt x="526" y="358"/>
                      <a:pt x="538" y="315"/>
                      <a:pt x="539" y="313"/>
                    </a:cubicBezTo>
                    <a:cubicBezTo>
                      <a:pt x="538" y="313"/>
                      <a:pt x="456" y="281"/>
                      <a:pt x="455" y="186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" name="Freeform 69"/>
              <p:cNvSpPr>
                <a:spLocks/>
              </p:cNvSpPr>
              <p:nvPr/>
            </p:nvSpPr>
            <p:spPr bwMode="black">
              <a:xfrm>
                <a:off x="996950" y="1300163"/>
                <a:ext cx="288925" cy="317500"/>
              </a:xfrm>
              <a:custGeom>
                <a:avLst/>
                <a:gdLst>
                  <a:gd name="T0" fmla="*/ 98 w 134"/>
                  <a:gd name="T1" fmla="*/ 100 h 147"/>
                  <a:gd name="T2" fmla="*/ 130 w 134"/>
                  <a:gd name="T3" fmla="*/ 0 h 147"/>
                  <a:gd name="T4" fmla="*/ 38 w 134"/>
                  <a:gd name="T5" fmla="*/ 47 h 147"/>
                  <a:gd name="T6" fmla="*/ 5 w 134"/>
                  <a:gd name="T7" fmla="*/ 144 h 147"/>
                  <a:gd name="T8" fmla="*/ 98 w 134"/>
                  <a:gd name="T9" fmla="*/ 10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" h="147">
                    <a:moveTo>
                      <a:pt x="98" y="100"/>
                    </a:moveTo>
                    <a:cubicBezTo>
                      <a:pt x="120" y="73"/>
                      <a:pt x="134" y="36"/>
                      <a:pt x="130" y="0"/>
                    </a:cubicBezTo>
                    <a:cubicBezTo>
                      <a:pt x="99" y="1"/>
                      <a:pt x="61" y="21"/>
                      <a:pt x="38" y="47"/>
                    </a:cubicBezTo>
                    <a:cubicBezTo>
                      <a:pt x="18" y="71"/>
                      <a:pt x="0" y="108"/>
                      <a:pt x="5" y="144"/>
                    </a:cubicBezTo>
                    <a:cubicBezTo>
                      <a:pt x="40" y="147"/>
                      <a:pt x="76" y="126"/>
                      <a:pt x="98" y="100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1137811" y="371377"/>
            <a:ext cx="3248921" cy="6453681"/>
            <a:chOff x="1137811" y="371377"/>
            <a:chExt cx="3248921" cy="6453681"/>
          </a:xfrm>
        </p:grpSpPr>
        <p:sp>
          <p:nvSpPr>
            <p:cNvPr id="2" name="Rectangle 1"/>
            <p:cNvSpPr/>
            <p:nvPr/>
          </p:nvSpPr>
          <p:spPr bwMode="auto">
            <a:xfrm>
              <a:off x="1147097" y="4081858"/>
              <a:ext cx="1531342" cy="2743200"/>
            </a:xfrm>
            <a:prstGeom prst="rect">
              <a:avLst/>
            </a:prstGeom>
            <a:solidFill>
              <a:schemeClr val="accent6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.NET </a:t>
              </a: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Framework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75" name="Rectangle 74"/>
            <p:cNvSpPr/>
            <p:nvPr/>
          </p:nvSpPr>
          <p:spPr bwMode="auto">
            <a:xfrm>
              <a:off x="1154945" y="3173723"/>
              <a:ext cx="1531342" cy="784252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Winforms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76" name="Rectangle 75"/>
            <p:cNvSpPr/>
            <p:nvPr/>
          </p:nvSpPr>
          <p:spPr bwMode="auto">
            <a:xfrm>
              <a:off x="1147097" y="2227901"/>
              <a:ext cx="1531342" cy="784252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WPF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77" name="Rectangle 76"/>
            <p:cNvSpPr/>
            <p:nvPr/>
          </p:nvSpPr>
          <p:spPr bwMode="auto">
            <a:xfrm>
              <a:off x="1147097" y="1321147"/>
              <a:ext cx="1531342" cy="784252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ASP.NET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78" name="Rectangle 77"/>
            <p:cNvSpPr/>
            <p:nvPr/>
          </p:nvSpPr>
          <p:spPr bwMode="auto">
            <a:xfrm>
              <a:off x="2855390" y="4081857"/>
              <a:ext cx="1531342" cy="700815"/>
            </a:xfrm>
            <a:prstGeom prst="rect">
              <a:avLst/>
            </a:prstGeom>
            <a:solidFill>
              <a:schemeClr val="accent6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.NET</a:t>
              </a: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 smtClean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Native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84" name="Rectangle 83"/>
            <p:cNvSpPr/>
            <p:nvPr/>
          </p:nvSpPr>
          <p:spPr bwMode="auto">
            <a:xfrm>
              <a:off x="2855390" y="1321147"/>
              <a:ext cx="1531342" cy="2636827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UWP</a:t>
              </a:r>
            </a:p>
          </p:txBody>
        </p:sp>
        <p:sp>
          <p:nvSpPr>
            <p:cNvPr id="94" name="Rectangle 93"/>
            <p:cNvSpPr/>
            <p:nvPr/>
          </p:nvSpPr>
          <p:spPr bwMode="auto">
            <a:xfrm>
              <a:off x="1137811" y="371377"/>
              <a:ext cx="1531342" cy="784252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Windows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98" name="Rectangle 97"/>
            <p:cNvSpPr/>
            <p:nvPr/>
          </p:nvSpPr>
          <p:spPr bwMode="auto">
            <a:xfrm>
              <a:off x="2855390" y="387665"/>
              <a:ext cx="1531342" cy="784252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UWP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50698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 hidden="1"/>
          <p:cNvGrpSpPr/>
          <p:nvPr/>
        </p:nvGrpSpPr>
        <p:grpSpPr>
          <a:xfrm>
            <a:off x="3246455" y="2128363"/>
            <a:ext cx="6542445" cy="501655"/>
            <a:chOff x="3246455" y="2128363"/>
            <a:chExt cx="6542445" cy="501655"/>
          </a:xfrm>
        </p:grpSpPr>
        <p:sp>
          <p:nvSpPr>
            <p:cNvPr id="56" name="Freeform 55"/>
            <p:cNvSpPr>
              <a:spLocks noChangeAspect="1" noEditPoints="1"/>
            </p:cNvSpPr>
            <p:nvPr/>
          </p:nvSpPr>
          <p:spPr bwMode="black">
            <a:xfrm>
              <a:off x="3246455" y="2141189"/>
              <a:ext cx="490823" cy="488829"/>
            </a:xfrm>
            <a:custGeom>
              <a:avLst/>
              <a:gdLst>
                <a:gd name="T0" fmla="*/ 112 w 246"/>
                <a:gd name="T1" fmla="*/ 19 h 245"/>
                <a:gd name="T2" fmla="*/ 246 w 246"/>
                <a:gd name="T3" fmla="*/ 0 h 245"/>
                <a:gd name="T4" fmla="*/ 246 w 246"/>
                <a:gd name="T5" fmla="*/ 116 h 245"/>
                <a:gd name="T6" fmla="*/ 112 w 246"/>
                <a:gd name="T7" fmla="*/ 116 h 245"/>
                <a:gd name="T8" fmla="*/ 112 w 246"/>
                <a:gd name="T9" fmla="*/ 19 h 245"/>
                <a:gd name="T10" fmla="*/ 102 w 246"/>
                <a:gd name="T11" fmla="*/ 116 h 245"/>
                <a:gd name="T12" fmla="*/ 102 w 246"/>
                <a:gd name="T13" fmla="*/ 19 h 245"/>
                <a:gd name="T14" fmla="*/ 0 w 246"/>
                <a:gd name="T15" fmla="*/ 34 h 245"/>
                <a:gd name="T16" fmla="*/ 0 w 246"/>
                <a:gd name="T17" fmla="*/ 116 h 245"/>
                <a:gd name="T18" fmla="*/ 102 w 246"/>
                <a:gd name="T19" fmla="*/ 116 h 245"/>
                <a:gd name="T20" fmla="*/ 102 w 246"/>
                <a:gd name="T21" fmla="*/ 126 h 245"/>
                <a:gd name="T22" fmla="*/ 0 w 246"/>
                <a:gd name="T23" fmla="*/ 126 h 245"/>
                <a:gd name="T24" fmla="*/ 0 w 246"/>
                <a:gd name="T25" fmla="*/ 211 h 245"/>
                <a:gd name="T26" fmla="*/ 102 w 246"/>
                <a:gd name="T27" fmla="*/ 226 h 245"/>
                <a:gd name="T28" fmla="*/ 102 w 246"/>
                <a:gd name="T29" fmla="*/ 126 h 245"/>
                <a:gd name="T30" fmla="*/ 112 w 246"/>
                <a:gd name="T31" fmla="*/ 126 h 245"/>
                <a:gd name="T32" fmla="*/ 112 w 246"/>
                <a:gd name="T33" fmla="*/ 226 h 245"/>
                <a:gd name="T34" fmla="*/ 246 w 246"/>
                <a:gd name="T35" fmla="*/ 245 h 245"/>
                <a:gd name="T36" fmla="*/ 246 w 246"/>
                <a:gd name="T37" fmla="*/ 126 h 245"/>
                <a:gd name="T38" fmla="*/ 112 w 246"/>
                <a:gd name="T39" fmla="*/ 126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6" h="245">
                  <a:moveTo>
                    <a:pt x="112" y="19"/>
                  </a:moveTo>
                  <a:lnTo>
                    <a:pt x="246" y="0"/>
                  </a:lnTo>
                  <a:lnTo>
                    <a:pt x="246" y="116"/>
                  </a:lnTo>
                  <a:lnTo>
                    <a:pt x="112" y="116"/>
                  </a:lnTo>
                  <a:lnTo>
                    <a:pt x="112" y="19"/>
                  </a:lnTo>
                  <a:close/>
                  <a:moveTo>
                    <a:pt x="102" y="116"/>
                  </a:moveTo>
                  <a:lnTo>
                    <a:pt x="102" y="19"/>
                  </a:lnTo>
                  <a:lnTo>
                    <a:pt x="0" y="34"/>
                  </a:lnTo>
                  <a:lnTo>
                    <a:pt x="0" y="116"/>
                  </a:lnTo>
                  <a:lnTo>
                    <a:pt x="102" y="116"/>
                  </a:lnTo>
                  <a:close/>
                  <a:moveTo>
                    <a:pt x="102" y="126"/>
                  </a:moveTo>
                  <a:lnTo>
                    <a:pt x="0" y="126"/>
                  </a:lnTo>
                  <a:lnTo>
                    <a:pt x="0" y="211"/>
                  </a:lnTo>
                  <a:lnTo>
                    <a:pt x="102" y="226"/>
                  </a:lnTo>
                  <a:lnTo>
                    <a:pt x="102" y="126"/>
                  </a:lnTo>
                  <a:close/>
                  <a:moveTo>
                    <a:pt x="112" y="126"/>
                  </a:moveTo>
                  <a:lnTo>
                    <a:pt x="112" y="226"/>
                  </a:lnTo>
                  <a:lnTo>
                    <a:pt x="246" y="245"/>
                  </a:lnTo>
                  <a:lnTo>
                    <a:pt x="246" y="126"/>
                  </a:lnTo>
                  <a:lnTo>
                    <a:pt x="112" y="1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Freeform 11"/>
            <p:cNvSpPr>
              <a:spLocks noEditPoints="1"/>
            </p:cNvSpPr>
            <p:nvPr/>
          </p:nvSpPr>
          <p:spPr bwMode="black">
            <a:xfrm>
              <a:off x="6330187" y="2128363"/>
              <a:ext cx="407462" cy="501655"/>
            </a:xfrm>
            <a:custGeom>
              <a:avLst/>
              <a:gdLst>
                <a:gd name="T0" fmla="*/ 574 w 618"/>
                <a:gd name="T1" fmla="*/ 227 h 723"/>
                <a:gd name="T2" fmla="*/ 530 w 618"/>
                <a:gd name="T3" fmla="*/ 272 h 723"/>
                <a:gd name="T4" fmla="*/ 530 w 618"/>
                <a:gd name="T5" fmla="*/ 446 h 723"/>
                <a:gd name="T6" fmla="*/ 574 w 618"/>
                <a:gd name="T7" fmla="*/ 491 h 723"/>
                <a:gd name="T8" fmla="*/ 618 w 618"/>
                <a:gd name="T9" fmla="*/ 446 h 723"/>
                <a:gd name="T10" fmla="*/ 618 w 618"/>
                <a:gd name="T11" fmla="*/ 272 h 723"/>
                <a:gd name="T12" fmla="*/ 574 w 618"/>
                <a:gd name="T13" fmla="*/ 227 h 723"/>
                <a:gd name="T14" fmla="*/ 44 w 618"/>
                <a:gd name="T15" fmla="*/ 227 h 723"/>
                <a:gd name="T16" fmla="*/ 0 w 618"/>
                <a:gd name="T17" fmla="*/ 272 h 723"/>
                <a:gd name="T18" fmla="*/ 0 w 618"/>
                <a:gd name="T19" fmla="*/ 446 h 723"/>
                <a:gd name="T20" fmla="*/ 44 w 618"/>
                <a:gd name="T21" fmla="*/ 491 h 723"/>
                <a:gd name="T22" fmla="*/ 88 w 618"/>
                <a:gd name="T23" fmla="*/ 446 h 723"/>
                <a:gd name="T24" fmla="*/ 88 w 618"/>
                <a:gd name="T25" fmla="*/ 272 h 723"/>
                <a:gd name="T26" fmla="*/ 44 w 618"/>
                <a:gd name="T27" fmla="*/ 227 h 723"/>
                <a:gd name="T28" fmla="*/ 505 w 618"/>
                <a:gd name="T29" fmla="*/ 228 h 723"/>
                <a:gd name="T30" fmla="*/ 505 w 618"/>
                <a:gd name="T31" fmla="*/ 547 h 723"/>
                <a:gd name="T32" fmla="*/ 471 w 618"/>
                <a:gd name="T33" fmla="*/ 581 h 723"/>
                <a:gd name="T34" fmla="*/ 432 w 618"/>
                <a:gd name="T35" fmla="*/ 581 h 723"/>
                <a:gd name="T36" fmla="*/ 432 w 618"/>
                <a:gd name="T37" fmla="*/ 678 h 723"/>
                <a:gd name="T38" fmla="*/ 388 w 618"/>
                <a:gd name="T39" fmla="*/ 723 h 723"/>
                <a:gd name="T40" fmla="*/ 344 w 618"/>
                <a:gd name="T41" fmla="*/ 678 h 723"/>
                <a:gd name="T42" fmla="*/ 344 w 618"/>
                <a:gd name="T43" fmla="*/ 581 h 723"/>
                <a:gd name="T44" fmla="*/ 276 w 618"/>
                <a:gd name="T45" fmla="*/ 581 h 723"/>
                <a:gd name="T46" fmla="*/ 276 w 618"/>
                <a:gd name="T47" fmla="*/ 678 h 723"/>
                <a:gd name="T48" fmla="*/ 232 w 618"/>
                <a:gd name="T49" fmla="*/ 723 h 723"/>
                <a:gd name="T50" fmla="*/ 188 w 618"/>
                <a:gd name="T51" fmla="*/ 678 h 723"/>
                <a:gd name="T52" fmla="*/ 188 w 618"/>
                <a:gd name="T53" fmla="*/ 581 h 723"/>
                <a:gd name="T54" fmla="*/ 149 w 618"/>
                <a:gd name="T55" fmla="*/ 581 h 723"/>
                <a:gd name="T56" fmla="*/ 115 w 618"/>
                <a:gd name="T57" fmla="*/ 547 h 723"/>
                <a:gd name="T58" fmla="*/ 115 w 618"/>
                <a:gd name="T59" fmla="*/ 228 h 723"/>
                <a:gd name="T60" fmla="*/ 505 w 618"/>
                <a:gd name="T61" fmla="*/ 228 h 723"/>
                <a:gd name="T62" fmla="*/ 402 w 618"/>
                <a:gd name="T63" fmla="*/ 63 h 723"/>
                <a:gd name="T64" fmla="*/ 438 w 618"/>
                <a:gd name="T65" fmla="*/ 11 h 723"/>
                <a:gd name="T66" fmla="*/ 437 w 618"/>
                <a:gd name="T67" fmla="*/ 2 h 723"/>
                <a:gd name="T68" fmla="*/ 428 w 618"/>
                <a:gd name="T69" fmla="*/ 4 h 723"/>
                <a:gd name="T70" fmla="*/ 390 w 618"/>
                <a:gd name="T71" fmla="*/ 59 h 723"/>
                <a:gd name="T72" fmla="*/ 309 w 618"/>
                <a:gd name="T73" fmla="*/ 43 h 723"/>
                <a:gd name="T74" fmla="*/ 228 w 618"/>
                <a:gd name="T75" fmla="*/ 59 h 723"/>
                <a:gd name="T76" fmla="*/ 190 w 618"/>
                <a:gd name="T77" fmla="*/ 4 h 723"/>
                <a:gd name="T78" fmla="*/ 181 w 618"/>
                <a:gd name="T79" fmla="*/ 2 h 723"/>
                <a:gd name="T80" fmla="*/ 180 w 618"/>
                <a:gd name="T81" fmla="*/ 11 h 723"/>
                <a:gd name="T82" fmla="*/ 216 w 618"/>
                <a:gd name="T83" fmla="*/ 63 h 723"/>
                <a:gd name="T84" fmla="*/ 114 w 618"/>
                <a:gd name="T85" fmla="*/ 200 h 723"/>
                <a:gd name="T86" fmla="*/ 504 w 618"/>
                <a:gd name="T87" fmla="*/ 200 h 723"/>
                <a:gd name="T88" fmla="*/ 402 w 618"/>
                <a:gd name="T89" fmla="*/ 63 h 723"/>
                <a:gd name="T90" fmla="*/ 227 w 618"/>
                <a:gd name="T91" fmla="*/ 146 h 723"/>
                <a:gd name="T92" fmla="*/ 205 w 618"/>
                <a:gd name="T93" fmla="*/ 124 h 723"/>
                <a:gd name="T94" fmla="*/ 227 w 618"/>
                <a:gd name="T95" fmla="*/ 103 h 723"/>
                <a:gd name="T96" fmla="*/ 248 w 618"/>
                <a:gd name="T97" fmla="*/ 124 h 723"/>
                <a:gd name="T98" fmla="*/ 227 w 618"/>
                <a:gd name="T99" fmla="*/ 146 h 723"/>
                <a:gd name="T100" fmla="*/ 394 w 618"/>
                <a:gd name="T101" fmla="*/ 146 h 723"/>
                <a:gd name="T102" fmla="*/ 373 w 618"/>
                <a:gd name="T103" fmla="*/ 124 h 723"/>
                <a:gd name="T104" fmla="*/ 394 w 618"/>
                <a:gd name="T105" fmla="*/ 103 h 723"/>
                <a:gd name="T106" fmla="*/ 416 w 618"/>
                <a:gd name="T107" fmla="*/ 124 h 723"/>
                <a:gd name="T108" fmla="*/ 394 w 618"/>
                <a:gd name="T109" fmla="*/ 146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18" h="723">
                  <a:moveTo>
                    <a:pt x="574" y="227"/>
                  </a:moveTo>
                  <a:cubicBezTo>
                    <a:pt x="550" y="227"/>
                    <a:pt x="530" y="247"/>
                    <a:pt x="530" y="272"/>
                  </a:cubicBezTo>
                  <a:cubicBezTo>
                    <a:pt x="530" y="446"/>
                    <a:pt x="530" y="446"/>
                    <a:pt x="530" y="446"/>
                  </a:cubicBezTo>
                  <a:cubicBezTo>
                    <a:pt x="530" y="471"/>
                    <a:pt x="550" y="491"/>
                    <a:pt x="574" y="491"/>
                  </a:cubicBezTo>
                  <a:cubicBezTo>
                    <a:pt x="598" y="491"/>
                    <a:pt x="618" y="471"/>
                    <a:pt x="618" y="446"/>
                  </a:cubicBezTo>
                  <a:cubicBezTo>
                    <a:pt x="618" y="272"/>
                    <a:pt x="618" y="272"/>
                    <a:pt x="618" y="272"/>
                  </a:cubicBezTo>
                  <a:cubicBezTo>
                    <a:pt x="618" y="247"/>
                    <a:pt x="598" y="227"/>
                    <a:pt x="574" y="227"/>
                  </a:cubicBezTo>
                  <a:close/>
                  <a:moveTo>
                    <a:pt x="44" y="227"/>
                  </a:moveTo>
                  <a:cubicBezTo>
                    <a:pt x="20" y="227"/>
                    <a:pt x="0" y="247"/>
                    <a:pt x="0" y="272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71"/>
                    <a:pt x="20" y="491"/>
                    <a:pt x="44" y="491"/>
                  </a:cubicBezTo>
                  <a:cubicBezTo>
                    <a:pt x="68" y="491"/>
                    <a:pt x="88" y="471"/>
                    <a:pt x="88" y="446"/>
                  </a:cubicBezTo>
                  <a:cubicBezTo>
                    <a:pt x="88" y="272"/>
                    <a:pt x="88" y="272"/>
                    <a:pt x="88" y="272"/>
                  </a:cubicBezTo>
                  <a:cubicBezTo>
                    <a:pt x="88" y="247"/>
                    <a:pt x="68" y="227"/>
                    <a:pt x="44" y="227"/>
                  </a:cubicBezTo>
                  <a:close/>
                  <a:moveTo>
                    <a:pt x="505" y="228"/>
                  </a:moveTo>
                  <a:cubicBezTo>
                    <a:pt x="505" y="547"/>
                    <a:pt x="505" y="547"/>
                    <a:pt x="505" y="547"/>
                  </a:cubicBezTo>
                  <a:cubicBezTo>
                    <a:pt x="505" y="566"/>
                    <a:pt x="490" y="581"/>
                    <a:pt x="471" y="581"/>
                  </a:cubicBezTo>
                  <a:cubicBezTo>
                    <a:pt x="432" y="581"/>
                    <a:pt x="432" y="581"/>
                    <a:pt x="432" y="581"/>
                  </a:cubicBezTo>
                  <a:cubicBezTo>
                    <a:pt x="432" y="678"/>
                    <a:pt x="432" y="678"/>
                    <a:pt x="432" y="678"/>
                  </a:cubicBezTo>
                  <a:cubicBezTo>
                    <a:pt x="432" y="703"/>
                    <a:pt x="412" y="723"/>
                    <a:pt x="388" y="723"/>
                  </a:cubicBezTo>
                  <a:cubicBezTo>
                    <a:pt x="364" y="723"/>
                    <a:pt x="344" y="703"/>
                    <a:pt x="344" y="678"/>
                  </a:cubicBezTo>
                  <a:cubicBezTo>
                    <a:pt x="344" y="581"/>
                    <a:pt x="344" y="581"/>
                    <a:pt x="344" y="581"/>
                  </a:cubicBezTo>
                  <a:cubicBezTo>
                    <a:pt x="276" y="581"/>
                    <a:pt x="276" y="581"/>
                    <a:pt x="276" y="581"/>
                  </a:cubicBezTo>
                  <a:cubicBezTo>
                    <a:pt x="276" y="678"/>
                    <a:pt x="276" y="678"/>
                    <a:pt x="276" y="678"/>
                  </a:cubicBezTo>
                  <a:cubicBezTo>
                    <a:pt x="276" y="703"/>
                    <a:pt x="256" y="723"/>
                    <a:pt x="232" y="723"/>
                  </a:cubicBezTo>
                  <a:cubicBezTo>
                    <a:pt x="208" y="723"/>
                    <a:pt x="188" y="703"/>
                    <a:pt x="188" y="678"/>
                  </a:cubicBezTo>
                  <a:cubicBezTo>
                    <a:pt x="188" y="581"/>
                    <a:pt x="188" y="581"/>
                    <a:pt x="188" y="581"/>
                  </a:cubicBezTo>
                  <a:cubicBezTo>
                    <a:pt x="149" y="581"/>
                    <a:pt x="149" y="581"/>
                    <a:pt x="149" y="581"/>
                  </a:cubicBezTo>
                  <a:cubicBezTo>
                    <a:pt x="130" y="581"/>
                    <a:pt x="115" y="566"/>
                    <a:pt x="115" y="547"/>
                  </a:cubicBezTo>
                  <a:cubicBezTo>
                    <a:pt x="115" y="228"/>
                    <a:pt x="115" y="228"/>
                    <a:pt x="115" y="228"/>
                  </a:cubicBezTo>
                  <a:lnTo>
                    <a:pt x="505" y="228"/>
                  </a:lnTo>
                  <a:close/>
                  <a:moveTo>
                    <a:pt x="402" y="63"/>
                  </a:moveTo>
                  <a:cubicBezTo>
                    <a:pt x="438" y="11"/>
                    <a:pt x="438" y="11"/>
                    <a:pt x="438" y="11"/>
                  </a:cubicBezTo>
                  <a:cubicBezTo>
                    <a:pt x="440" y="8"/>
                    <a:pt x="439" y="4"/>
                    <a:pt x="437" y="2"/>
                  </a:cubicBezTo>
                  <a:cubicBezTo>
                    <a:pt x="434" y="0"/>
                    <a:pt x="430" y="1"/>
                    <a:pt x="428" y="4"/>
                  </a:cubicBezTo>
                  <a:cubicBezTo>
                    <a:pt x="390" y="59"/>
                    <a:pt x="390" y="59"/>
                    <a:pt x="390" y="59"/>
                  </a:cubicBezTo>
                  <a:cubicBezTo>
                    <a:pt x="365" y="49"/>
                    <a:pt x="338" y="43"/>
                    <a:pt x="309" y="43"/>
                  </a:cubicBezTo>
                  <a:cubicBezTo>
                    <a:pt x="280" y="43"/>
                    <a:pt x="253" y="49"/>
                    <a:pt x="228" y="59"/>
                  </a:cubicBezTo>
                  <a:cubicBezTo>
                    <a:pt x="190" y="4"/>
                    <a:pt x="190" y="4"/>
                    <a:pt x="190" y="4"/>
                  </a:cubicBezTo>
                  <a:cubicBezTo>
                    <a:pt x="188" y="1"/>
                    <a:pt x="184" y="0"/>
                    <a:pt x="181" y="2"/>
                  </a:cubicBezTo>
                  <a:cubicBezTo>
                    <a:pt x="179" y="4"/>
                    <a:pt x="178" y="8"/>
                    <a:pt x="180" y="11"/>
                  </a:cubicBezTo>
                  <a:cubicBezTo>
                    <a:pt x="216" y="63"/>
                    <a:pt x="216" y="63"/>
                    <a:pt x="216" y="63"/>
                  </a:cubicBezTo>
                  <a:cubicBezTo>
                    <a:pt x="159" y="90"/>
                    <a:pt x="119" y="141"/>
                    <a:pt x="114" y="200"/>
                  </a:cubicBezTo>
                  <a:cubicBezTo>
                    <a:pt x="504" y="200"/>
                    <a:pt x="504" y="200"/>
                    <a:pt x="504" y="200"/>
                  </a:cubicBezTo>
                  <a:cubicBezTo>
                    <a:pt x="499" y="141"/>
                    <a:pt x="459" y="90"/>
                    <a:pt x="402" y="63"/>
                  </a:cubicBezTo>
                  <a:close/>
                  <a:moveTo>
                    <a:pt x="227" y="146"/>
                  </a:moveTo>
                  <a:cubicBezTo>
                    <a:pt x="215" y="146"/>
                    <a:pt x="205" y="136"/>
                    <a:pt x="205" y="124"/>
                  </a:cubicBezTo>
                  <a:cubicBezTo>
                    <a:pt x="205" y="113"/>
                    <a:pt x="215" y="103"/>
                    <a:pt x="227" y="103"/>
                  </a:cubicBezTo>
                  <a:cubicBezTo>
                    <a:pt x="239" y="103"/>
                    <a:pt x="248" y="113"/>
                    <a:pt x="248" y="124"/>
                  </a:cubicBezTo>
                  <a:cubicBezTo>
                    <a:pt x="248" y="136"/>
                    <a:pt x="239" y="146"/>
                    <a:pt x="227" y="146"/>
                  </a:cubicBezTo>
                  <a:close/>
                  <a:moveTo>
                    <a:pt x="394" y="146"/>
                  </a:moveTo>
                  <a:cubicBezTo>
                    <a:pt x="382" y="146"/>
                    <a:pt x="373" y="136"/>
                    <a:pt x="373" y="124"/>
                  </a:cubicBezTo>
                  <a:cubicBezTo>
                    <a:pt x="373" y="113"/>
                    <a:pt x="382" y="103"/>
                    <a:pt x="394" y="103"/>
                  </a:cubicBezTo>
                  <a:cubicBezTo>
                    <a:pt x="406" y="103"/>
                    <a:pt x="416" y="113"/>
                    <a:pt x="416" y="124"/>
                  </a:cubicBezTo>
                  <a:cubicBezTo>
                    <a:pt x="416" y="136"/>
                    <a:pt x="406" y="146"/>
                    <a:pt x="394" y="146"/>
                  </a:cubicBezTo>
                  <a:close/>
                </a:path>
              </a:pathLst>
            </a:custGeom>
            <a:solidFill>
              <a:srgbClr val="97C0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66" name="Group 65"/>
            <p:cNvGrpSpPr>
              <a:grpSpLocks noChangeAspect="1"/>
            </p:cNvGrpSpPr>
            <p:nvPr/>
          </p:nvGrpSpPr>
          <p:grpSpPr bwMode="black">
            <a:xfrm>
              <a:off x="9358909" y="2128363"/>
              <a:ext cx="429991" cy="501655"/>
              <a:chOff x="396875" y="1300163"/>
              <a:chExt cx="1162051" cy="1355725"/>
            </a:xfrm>
          </p:grpSpPr>
          <p:sp>
            <p:nvSpPr>
              <p:cNvPr id="69" name="Freeform 68"/>
              <p:cNvSpPr>
                <a:spLocks/>
              </p:cNvSpPr>
              <p:nvPr/>
            </p:nvSpPr>
            <p:spPr bwMode="black">
              <a:xfrm>
                <a:off x="396875" y="1616075"/>
                <a:ext cx="1162051" cy="1039813"/>
              </a:xfrm>
              <a:custGeom>
                <a:avLst/>
                <a:gdLst>
                  <a:gd name="T0" fmla="*/ 455 w 539"/>
                  <a:gd name="T1" fmla="*/ 186 h 482"/>
                  <a:gd name="T2" fmla="*/ 522 w 539"/>
                  <a:gd name="T3" fmla="*/ 67 h 482"/>
                  <a:gd name="T4" fmla="*/ 408 w 539"/>
                  <a:gd name="T5" fmla="*/ 5 h 482"/>
                  <a:gd name="T6" fmla="*/ 288 w 539"/>
                  <a:gd name="T7" fmla="*/ 34 h 482"/>
                  <a:gd name="T8" fmla="*/ 184 w 539"/>
                  <a:gd name="T9" fmla="*/ 7 h 482"/>
                  <a:gd name="T10" fmla="*/ 55 w 539"/>
                  <a:gd name="T11" fmla="*/ 86 h 482"/>
                  <a:gd name="T12" fmla="*/ 95 w 539"/>
                  <a:gd name="T13" fmla="*/ 401 h 482"/>
                  <a:gd name="T14" fmla="*/ 194 w 539"/>
                  <a:gd name="T15" fmla="*/ 480 h 482"/>
                  <a:gd name="T16" fmla="*/ 296 w 539"/>
                  <a:gd name="T17" fmla="*/ 455 h 482"/>
                  <a:gd name="T18" fmla="*/ 400 w 539"/>
                  <a:gd name="T19" fmla="*/ 479 h 482"/>
                  <a:gd name="T20" fmla="*/ 496 w 539"/>
                  <a:gd name="T21" fmla="*/ 402 h 482"/>
                  <a:gd name="T22" fmla="*/ 539 w 539"/>
                  <a:gd name="T23" fmla="*/ 313 h 482"/>
                  <a:gd name="T24" fmla="*/ 455 w 539"/>
                  <a:gd name="T25" fmla="*/ 18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39" h="482">
                    <a:moveTo>
                      <a:pt x="455" y="186"/>
                    </a:moveTo>
                    <a:cubicBezTo>
                      <a:pt x="454" y="107"/>
                      <a:pt x="519" y="69"/>
                      <a:pt x="522" y="67"/>
                    </a:cubicBezTo>
                    <a:cubicBezTo>
                      <a:pt x="485" y="13"/>
                      <a:pt x="428" y="6"/>
                      <a:pt x="408" y="5"/>
                    </a:cubicBezTo>
                    <a:cubicBezTo>
                      <a:pt x="359" y="0"/>
                      <a:pt x="312" y="34"/>
                      <a:pt x="288" y="34"/>
                    </a:cubicBezTo>
                    <a:cubicBezTo>
                      <a:pt x="263" y="34"/>
                      <a:pt x="225" y="6"/>
                      <a:pt x="184" y="7"/>
                    </a:cubicBezTo>
                    <a:cubicBezTo>
                      <a:pt x="131" y="8"/>
                      <a:pt x="82" y="38"/>
                      <a:pt x="55" y="86"/>
                    </a:cubicBezTo>
                    <a:cubicBezTo>
                      <a:pt x="0" y="182"/>
                      <a:pt x="41" y="323"/>
                      <a:pt x="95" y="401"/>
                    </a:cubicBezTo>
                    <a:cubicBezTo>
                      <a:pt x="121" y="439"/>
                      <a:pt x="153" y="482"/>
                      <a:pt x="194" y="480"/>
                    </a:cubicBezTo>
                    <a:cubicBezTo>
                      <a:pt x="234" y="479"/>
                      <a:pt x="248" y="455"/>
                      <a:pt x="296" y="455"/>
                    </a:cubicBezTo>
                    <a:cubicBezTo>
                      <a:pt x="344" y="454"/>
                      <a:pt x="358" y="480"/>
                      <a:pt x="400" y="479"/>
                    </a:cubicBezTo>
                    <a:cubicBezTo>
                      <a:pt x="443" y="478"/>
                      <a:pt x="470" y="440"/>
                      <a:pt x="496" y="402"/>
                    </a:cubicBezTo>
                    <a:cubicBezTo>
                      <a:pt x="526" y="358"/>
                      <a:pt x="538" y="315"/>
                      <a:pt x="539" y="313"/>
                    </a:cubicBezTo>
                    <a:cubicBezTo>
                      <a:pt x="538" y="313"/>
                      <a:pt x="456" y="281"/>
                      <a:pt x="455" y="186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" name="Freeform 69"/>
              <p:cNvSpPr>
                <a:spLocks/>
              </p:cNvSpPr>
              <p:nvPr/>
            </p:nvSpPr>
            <p:spPr bwMode="black">
              <a:xfrm>
                <a:off x="996950" y="1300163"/>
                <a:ext cx="288925" cy="317500"/>
              </a:xfrm>
              <a:custGeom>
                <a:avLst/>
                <a:gdLst>
                  <a:gd name="T0" fmla="*/ 98 w 134"/>
                  <a:gd name="T1" fmla="*/ 100 h 147"/>
                  <a:gd name="T2" fmla="*/ 130 w 134"/>
                  <a:gd name="T3" fmla="*/ 0 h 147"/>
                  <a:gd name="T4" fmla="*/ 38 w 134"/>
                  <a:gd name="T5" fmla="*/ 47 h 147"/>
                  <a:gd name="T6" fmla="*/ 5 w 134"/>
                  <a:gd name="T7" fmla="*/ 144 h 147"/>
                  <a:gd name="T8" fmla="*/ 98 w 134"/>
                  <a:gd name="T9" fmla="*/ 10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" h="147">
                    <a:moveTo>
                      <a:pt x="98" y="100"/>
                    </a:moveTo>
                    <a:cubicBezTo>
                      <a:pt x="120" y="73"/>
                      <a:pt x="134" y="36"/>
                      <a:pt x="130" y="0"/>
                    </a:cubicBezTo>
                    <a:cubicBezTo>
                      <a:pt x="99" y="1"/>
                      <a:pt x="61" y="21"/>
                      <a:pt x="38" y="47"/>
                    </a:cubicBezTo>
                    <a:cubicBezTo>
                      <a:pt x="18" y="71"/>
                      <a:pt x="0" y="108"/>
                      <a:pt x="5" y="144"/>
                    </a:cubicBezTo>
                    <a:cubicBezTo>
                      <a:pt x="40" y="147"/>
                      <a:pt x="76" y="126"/>
                      <a:pt x="98" y="100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1137811" y="371377"/>
            <a:ext cx="4911257" cy="6453681"/>
            <a:chOff x="1137811" y="371377"/>
            <a:chExt cx="4911257" cy="6453681"/>
          </a:xfrm>
        </p:grpSpPr>
        <p:sp>
          <p:nvSpPr>
            <p:cNvPr id="2" name="Rectangle 1"/>
            <p:cNvSpPr/>
            <p:nvPr/>
          </p:nvSpPr>
          <p:spPr bwMode="auto">
            <a:xfrm>
              <a:off x="1147097" y="4081858"/>
              <a:ext cx="1531342" cy="2743200"/>
            </a:xfrm>
            <a:prstGeom prst="rect">
              <a:avLst/>
            </a:prstGeom>
            <a:solidFill>
              <a:schemeClr val="accent6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.NET </a:t>
              </a: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Framework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75" name="Rectangle 74"/>
            <p:cNvSpPr/>
            <p:nvPr/>
          </p:nvSpPr>
          <p:spPr bwMode="auto">
            <a:xfrm>
              <a:off x="1154945" y="3173723"/>
              <a:ext cx="1531342" cy="784252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Winforms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76" name="Rectangle 75"/>
            <p:cNvSpPr/>
            <p:nvPr/>
          </p:nvSpPr>
          <p:spPr bwMode="auto">
            <a:xfrm>
              <a:off x="1147097" y="2227901"/>
              <a:ext cx="1531342" cy="784252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WPF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77" name="Rectangle 76"/>
            <p:cNvSpPr/>
            <p:nvPr/>
          </p:nvSpPr>
          <p:spPr bwMode="auto">
            <a:xfrm>
              <a:off x="1147097" y="1321147"/>
              <a:ext cx="1531342" cy="784252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ASP.NET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78" name="Rectangle 77"/>
            <p:cNvSpPr/>
            <p:nvPr/>
          </p:nvSpPr>
          <p:spPr bwMode="auto">
            <a:xfrm>
              <a:off x="2855390" y="4081857"/>
              <a:ext cx="1531342" cy="700815"/>
            </a:xfrm>
            <a:prstGeom prst="rect">
              <a:avLst/>
            </a:prstGeom>
            <a:solidFill>
              <a:schemeClr val="accent6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.NET</a:t>
              </a: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 smtClean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Native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84" name="Rectangle 83"/>
            <p:cNvSpPr/>
            <p:nvPr/>
          </p:nvSpPr>
          <p:spPr bwMode="auto">
            <a:xfrm>
              <a:off x="2855390" y="1321147"/>
              <a:ext cx="1531342" cy="2636827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UWP</a:t>
              </a:r>
            </a:p>
          </p:txBody>
        </p:sp>
        <p:sp>
          <p:nvSpPr>
            <p:cNvPr id="94" name="Rectangle 93"/>
            <p:cNvSpPr/>
            <p:nvPr/>
          </p:nvSpPr>
          <p:spPr bwMode="auto">
            <a:xfrm>
              <a:off x="1137811" y="371377"/>
              <a:ext cx="1531342" cy="784252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Windows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98" name="Rectangle 97"/>
            <p:cNvSpPr/>
            <p:nvPr/>
          </p:nvSpPr>
          <p:spPr bwMode="auto">
            <a:xfrm>
              <a:off x="2855390" y="387665"/>
              <a:ext cx="1531342" cy="784252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UWP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4517726" y="4081857"/>
              <a:ext cx="1531342" cy="989036"/>
            </a:xfrm>
            <a:prstGeom prst="rect">
              <a:avLst/>
            </a:prstGeom>
            <a:solidFill>
              <a:schemeClr val="accent6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CoreCLR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4517726" y="2985584"/>
              <a:ext cx="1531342" cy="972390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 smtClean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ASP.NET</a:t>
              </a: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Core</a:t>
              </a: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4517726" y="387665"/>
              <a:ext cx="1531342" cy="784252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.NET Core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01560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 hidden="1"/>
          <p:cNvGrpSpPr/>
          <p:nvPr/>
        </p:nvGrpSpPr>
        <p:grpSpPr>
          <a:xfrm>
            <a:off x="3246455" y="2128363"/>
            <a:ext cx="6542445" cy="501655"/>
            <a:chOff x="3246455" y="2128363"/>
            <a:chExt cx="6542445" cy="501655"/>
          </a:xfrm>
        </p:grpSpPr>
        <p:sp>
          <p:nvSpPr>
            <p:cNvPr id="56" name="Freeform 55"/>
            <p:cNvSpPr>
              <a:spLocks noChangeAspect="1" noEditPoints="1"/>
            </p:cNvSpPr>
            <p:nvPr/>
          </p:nvSpPr>
          <p:spPr bwMode="black">
            <a:xfrm>
              <a:off x="3246455" y="2141189"/>
              <a:ext cx="490823" cy="488829"/>
            </a:xfrm>
            <a:custGeom>
              <a:avLst/>
              <a:gdLst>
                <a:gd name="T0" fmla="*/ 112 w 246"/>
                <a:gd name="T1" fmla="*/ 19 h 245"/>
                <a:gd name="T2" fmla="*/ 246 w 246"/>
                <a:gd name="T3" fmla="*/ 0 h 245"/>
                <a:gd name="T4" fmla="*/ 246 w 246"/>
                <a:gd name="T5" fmla="*/ 116 h 245"/>
                <a:gd name="T6" fmla="*/ 112 w 246"/>
                <a:gd name="T7" fmla="*/ 116 h 245"/>
                <a:gd name="T8" fmla="*/ 112 w 246"/>
                <a:gd name="T9" fmla="*/ 19 h 245"/>
                <a:gd name="T10" fmla="*/ 102 w 246"/>
                <a:gd name="T11" fmla="*/ 116 h 245"/>
                <a:gd name="T12" fmla="*/ 102 w 246"/>
                <a:gd name="T13" fmla="*/ 19 h 245"/>
                <a:gd name="T14" fmla="*/ 0 w 246"/>
                <a:gd name="T15" fmla="*/ 34 h 245"/>
                <a:gd name="T16" fmla="*/ 0 w 246"/>
                <a:gd name="T17" fmla="*/ 116 h 245"/>
                <a:gd name="T18" fmla="*/ 102 w 246"/>
                <a:gd name="T19" fmla="*/ 116 h 245"/>
                <a:gd name="T20" fmla="*/ 102 w 246"/>
                <a:gd name="T21" fmla="*/ 126 h 245"/>
                <a:gd name="T22" fmla="*/ 0 w 246"/>
                <a:gd name="T23" fmla="*/ 126 h 245"/>
                <a:gd name="T24" fmla="*/ 0 w 246"/>
                <a:gd name="T25" fmla="*/ 211 h 245"/>
                <a:gd name="T26" fmla="*/ 102 w 246"/>
                <a:gd name="T27" fmla="*/ 226 h 245"/>
                <a:gd name="T28" fmla="*/ 102 w 246"/>
                <a:gd name="T29" fmla="*/ 126 h 245"/>
                <a:gd name="T30" fmla="*/ 112 w 246"/>
                <a:gd name="T31" fmla="*/ 126 h 245"/>
                <a:gd name="T32" fmla="*/ 112 w 246"/>
                <a:gd name="T33" fmla="*/ 226 h 245"/>
                <a:gd name="T34" fmla="*/ 246 w 246"/>
                <a:gd name="T35" fmla="*/ 245 h 245"/>
                <a:gd name="T36" fmla="*/ 246 w 246"/>
                <a:gd name="T37" fmla="*/ 126 h 245"/>
                <a:gd name="T38" fmla="*/ 112 w 246"/>
                <a:gd name="T39" fmla="*/ 126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6" h="245">
                  <a:moveTo>
                    <a:pt x="112" y="19"/>
                  </a:moveTo>
                  <a:lnTo>
                    <a:pt x="246" y="0"/>
                  </a:lnTo>
                  <a:lnTo>
                    <a:pt x="246" y="116"/>
                  </a:lnTo>
                  <a:lnTo>
                    <a:pt x="112" y="116"/>
                  </a:lnTo>
                  <a:lnTo>
                    <a:pt x="112" y="19"/>
                  </a:lnTo>
                  <a:close/>
                  <a:moveTo>
                    <a:pt x="102" y="116"/>
                  </a:moveTo>
                  <a:lnTo>
                    <a:pt x="102" y="19"/>
                  </a:lnTo>
                  <a:lnTo>
                    <a:pt x="0" y="34"/>
                  </a:lnTo>
                  <a:lnTo>
                    <a:pt x="0" y="116"/>
                  </a:lnTo>
                  <a:lnTo>
                    <a:pt x="102" y="116"/>
                  </a:lnTo>
                  <a:close/>
                  <a:moveTo>
                    <a:pt x="102" y="126"/>
                  </a:moveTo>
                  <a:lnTo>
                    <a:pt x="0" y="126"/>
                  </a:lnTo>
                  <a:lnTo>
                    <a:pt x="0" y="211"/>
                  </a:lnTo>
                  <a:lnTo>
                    <a:pt x="102" y="226"/>
                  </a:lnTo>
                  <a:lnTo>
                    <a:pt x="102" y="126"/>
                  </a:lnTo>
                  <a:close/>
                  <a:moveTo>
                    <a:pt x="112" y="126"/>
                  </a:moveTo>
                  <a:lnTo>
                    <a:pt x="112" y="226"/>
                  </a:lnTo>
                  <a:lnTo>
                    <a:pt x="246" y="245"/>
                  </a:lnTo>
                  <a:lnTo>
                    <a:pt x="246" y="126"/>
                  </a:lnTo>
                  <a:lnTo>
                    <a:pt x="112" y="1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Freeform 11"/>
            <p:cNvSpPr>
              <a:spLocks noEditPoints="1"/>
            </p:cNvSpPr>
            <p:nvPr/>
          </p:nvSpPr>
          <p:spPr bwMode="black">
            <a:xfrm>
              <a:off x="6330187" y="2128363"/>
              <a:ext cx="407462" cy="501655"/>
            </a:xfrm>
            <a:custGeom>
              <a:avLst/>
              <a:gdLst>
                <a:gd name="T0" fmla="*/ 574 w 618"/>
                <a:gd name="T1" fmla="*/ 227 h 723"/>
                <a:gd name="T2" fmla="*/ 530 w 618"/>
                <a:gd name="T3" fmla="*/ 272 h 723"/>
                <a:gd name="T4" fmla="*/ 530 w 618"/>
                <a:gd name="T5" fmla="*/ 446 h 723"/>
                <a:gd name="T6" fmla="*/ 574 w 618"/>
                <a:gd name="T7" fmla="*/ 491 h 723"/>
                <a:gd name="T8" fmla="*/ 618 w 618"/>
                <a:gd name="T9" fmla="*/ 446 h 723"/>
                <a:gd name="T10" fmla="*/ 618 w 618"/>
                <a:gd name="T11" fmla="*/ 272 h 723"/>
                <a:gd name="T12" fmla="*/ 574 w 618"/>
                <a:gd name="T13" fmla="*/ 227 h 723"/>
                <a:gd name="T14" fmla="*/ 44 w 618"/>
                <a:gd name="T15" fmla="*/ 227 h 723"/>
                <a:gd name="T16" fmla="*/ 0 w 618"/>
                <a:gd name="T17" fmla="*/ 272 h 723"/>
                <a:gd name="T18" fmla="*/ 0 w 618"/>
                <a:gd name="T19" fmla="*/ 446 h 723"/>
                <a:gd name="T20" fmla="*/ 44 w 618"/>
                <a:gd name="T21" fmla="*/ 491 h 723"/>
                <a:gd name="T22" fmla="*/ 88 w 618"/>
                <a:gd name="T23" fmla="*/ 446 h 723"/>
                <a:gd name="T24" fmla="*/ 88 w 618"/>
                <a:gd name="T25" fmla="*/ 272 h 723"/>
                <a:gd name="T26" fmla="*/ 44 w 618"/>
                <a:gd name="T27" fmla="*/ 227 h 723"/>
                <a:gd name="T28" fmla="*/ 505 w 618"/>
                <a:gd name="T29" fmla="*/ 228 h 723"/>
                <a:gd name="T30" fmla="*/ 505 w 618"/>
                <a:gd name="T31" fmla="*/ 547 h 723"/>
                <a:gd name="T32" fmla="*/ 471 w 618"/>
                <a:gd name="T33" fmla="*/ 581 h 723"/>
                <a:gd name="T34" fmla="*/ 432 w 618"/>
                <a:gd name="T35" fmla="*/ 581 h 723"/>
                <a:gd name="T36" fmla="*/ 432 w 618"/>
                <a:gd name="T37" fmla="*/ 678 h 723"/>
                <a:gd name="T38" fmla="*/ 388 w 618"/>
                <a:gd name="T39" fmla="*/ 723 h 723"/>
                <a:gd name="T40" fmla="*/ 344 w 618"/>
                <a:gd name="T41" fmla="*/ 678 h 723"/>
                <a:gd name="T42" fmla="*/ 344 w 618"/>
                <a:gd name="T43" fmla="*/ 581 h 723"/>
                <a:gd name="T44" fmla="*/ 276 w 618"/>
                <a:gd name="T45" fmla="*/ 581 h 723"/>
                <a:gd name="T46" fmla="*/ 276 w 618"/>
                <a:gd name="T47" fmla="*/ 678 h 723"/>
                <a:gd name="T48" fmla="*/ 232 w 618"/>
                <a:gd name="T49" fmla="*/ 723 h 723"/>
                <a:gd name="T50" fmla="*/ 188 w 618"/>
                <a:gd name="T51" fmla="*/ 678 h 723"/>
                <a:gd name="T52" fmla="*/ 188 w 618"/>
                <a:gd name="T53" fmla="*/ 581 h 723"/>
                <a:gd name="T54" fmla="*/ 149 w 618"/>
                <a:gd name="T55" fmla="*/ 581 h 723"/>
                <a:gd name="T56" fmla="*/ 115 w 618"/>
                <a:gd name="T57" fmla="*/ 547 h 723"/>
                <a:gd name="T58" fmla="*/ 115 w 618"/>
                <a:gd name="T59" fmla="*/ 228 h 723"/>
                <a:gd name="T60" fmla="*/ 505 w 618"/>
                <a:gd name="T61" fmla="*/ 228 h 723"/>
                <a:gd name="T62" fmla="*/ 402 w 618"/>
                <a:gd name="T63" fmla="*/ 63 h 723"/>
                <a:gd name="T64" fmla="*/ 438 w 618"/>
                <a:gd name="T65" fmla="*/ 11 h 723"/>
                <a:gd name="T66" fmla="*/ 437 w 618"/>
                <a:gd name="T67" fmla="*/ 2 h 723"/>
                <a:gd name="T68" fmla="*/ 428 w 618"/>
                <a:gd name="T69" fmla="*/ 4 h 723"/>
                <a:gd name="T70" fmla="*/ 390 w 618"/>
                <a:gd name="T71" fmla="*/ 59 h 723"/>
                <a:gd name="T72" fmla="*/ 309 w 618"/>
                <a:gd name="T73" fmla="*/ 43 h 723"/>
                <a:gd name="T74" fmla="*/ 228 w 618"/>
                <a:gd name="T75" fmla="*/ 59 h 723"/>
                <a:gd name="T76" fmla="*/ 190 w 618"/>
                <a:gd name="T77" fmla="*/ 4 h 723"/>
                <a:gd name="T78" fmla="*/ 181 w 618"/>
                <a:gd name="T79" fmla="*/ 2 h 723"/>
                <a:gd name="T80" fmla="*/ 180 w 618"/>
                <a:gd name="T81" fmla="*/ 11 h 723"/>
                <a:gd name="T82" fmla="*/ 216 w 618"/>
                <a:gd name="T83" fmla="*/ 63 h 723"/>
                <a:gd name="T84" fmla="*/ 114 w 618"/>
                <a:gd name="T85" fmla="*/ 200 h 723"/>
                <a:gd name="T86" fmla="*/ 504 w 618"/>
                <a:gd name="T87" fmla="*/ 200 h 723"/>
                <a:gd name="T88" fmla="*/ 402 w 618"/>
                <a:gd name="T89" fmla="*/ 63 h 723"/>
                <a:gd name="T90" fmla="*/ 227 w 618"/>
                <a:gd name="T91" fmla="*/ 146 h 723"/>
                <a:gd name="T92" fmla="*/ 205 w 618"/>
                <a:gd name="T93" fmla="*/ 124 h 723"/>
                <a:gd name="T94" fmla="*/ 227 w 618"/>
                <a:gd name="T95" fmla="*/ 103 h 723"/>
                <a:gd name="T96" fmla="*/ 248 w 618"/>
                <a:gd name="T97" fmla="*/ 124 h 723"/>
                <a:gd name="T98" fmla="*/ 227 w 618"/>
                <a:gd name="T99" fmla="*/ 146 h 723"/>
                <a:gd name="T100" fmla="*/ 394 w 618"/>
                <a:gd name="T101" fmla="*/ 146 h 723"/>
                <a:gd name="T102" fmla="*/ 373 w 618"/>
                <a:gd name="T103" fmla="*/ 124 h 723"/>
                <a:gd name="T104" fmla="*/ 394 w 618"/>
                <a:gd name="T105" fmla="*/ 103 h 723"/>
                <a:gd name="T106" fmla="*/ 416 w 618"/>
                <a:gd name="T107" fmla="*/ 124 h 723"/>
                <a:gd name="T108" fmla="*/ 394 w 618"/>
                <a:gd name="T109" fmla="*/ 146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18" h="723">
                  <a:moveTo>
                    <a:pt x="574" y="227"/>
                  </a:moveTo>
                  <a:cubicBezTo>
                    <a:pt x="550" y="227"/>
                    <a:pt x="530" y="247"/>
                    <a:pt x="530" y="272"/>
                  </a:cubicBezTo>
                  <a:cubicBezTo>
                    <a:pt x="530" y="446"/>
                    <a:pt x="530" y="446"/>
                    <a:pt x="530" y="446"/>
                  </a:cubicBezTo>
                  <a:cubicBezTo>
                    <a:pt x="530" y="471"/>
                    <a:pt x="550" y="491"/>
                    <a:pt x="574" y="491"/>
                  </a:cubicBezTo>
                  <a:cubicBezTo>
                    <a:pt x="598" y="491"/>
                    <a:pt x="618" y="471"/>
                    <a:pt x="618" y="446"/>
                  </a:cubicBezTo>
                  <a:cubicBezTo>
                    <a:pt x="618" y="272"/>
                    <a:pt x="618" y="272"/>
                    <a:pt x="618" y="272"/>
                  </a:cubicBezTo>
                  <a:cubicBezTo>
                    <a:pt x="618" y="247"/>
                    <a:pt x="598" y="227"/>
                    <a:pt x="574" y="227"/>
                  </a:cubicBezTo>
                  <a:close/>
                  <a:moveTo>
                    <a:pt x="44" y="227"/>
                  </a:moveTo>
                  <a:cubicBezTo>
                    <a:pt x="20" y="227"/>
                    <a:pt x="0" y="247"/>
                    <a:pt x="0" y="272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71"/>
                    <a:pt x="20" y="491"/>
                    <a:pt x="44" y="491"/>
                  </a:cubicBezTo>
                  <a:cubicBezTo>
                    <a:pt x="68" y="491"/>
                    <a:pt x="88" y="471"/>
                    <a:pt x="88" y="446"/>
                  </a:cubicBezTo>
                  <a:cubicBezTo>
                    <a:pt x="88" y="272"/>
                    <a:pt x="88" y="272"/>
                    <a:pt x="88" y="272"/>
                  </a:cubicBezTo>
                  <a:cubicBezTo>
                    <a:pt x="88" y="247"/>
                    <a:pt x="68" y="227"/>
                    <a:pt x="44" y="227"/>
                  </a:cubicBezTo>
                  <a:close/>
                  <a:moveTo>
                    <a:pt x="505" y="228"/>
                  </a:moveTo>
                  <a:cubicBezTo>
                    <a:pt x="505" y="547"/>
                    <a:pt x="505" y="547"/>
                    <a:pt x="505" y="547"/>
                  </a:cubicBezTo>
                  <a:cubicBezTo>
                    <a:pt x="505" y="566"/>
                    <a:pt x="490" y="581"/>
                    <a:pt x="471" y="581"/>
                  </a:cubicBezTo>
                  <a:cubicBezTo>
                    <a:pt x="432" y="581"/>
                    <a:pt x="432" y="581"/>
                    <a:pt x="432" y="581"/>
                  </a:cubicBezTo>
                  <a:cubicBezTo>
                    <a:pt x="432" y="678"/>
                    <a:pt x="432" y="678"/>
                    <a:pt x="432" y="678"/>
                  </a:cubicBezTo>
                  <a:cubicBezTo>
                    <a:pt x="432" y="703"/>
                    <a:pt x="412" y="723"/>
                    <a:pt x="388" y="723"/>
                  </a:cubicBezTo>
                  <a:cubicBezTo>
                    <a:pt x="364" y="723"/>
                    <a:pt x="344" y="703"/>
                    <a:pt x="344" y="678"/>
                  </a:cubicBezTo>
                  <a:cubicBezTo>
                    <a:pt x="344" y="581"/>
                    <a:pt x="344" y="581"/>
                    <a:pt x="344" y="581"/>
                  </a:cubicBezTo>
                  <a:cubicBezTo>
                    <a:pt x="276" y="581"/>
                    <a:pt x="276" y="581"/>
                    <a:pt x="276" y="581"/>
                  </a:cubicBezTo>
                  <a:cubicBezTo>
                    <a:pt x="276" y="678"/>
                    <a:pt x="276" y="678"/>
                    <a:pt x="276" y="678"/>
                  </a:cubicBezTo>
                  <a:cubicBezTo>
                    <a:pt x="276" y="703"/>
                    <a:pt x="256" y="723"/>
                    <a:pt x="232" y="723"/>
                  </a:cubicBezTo>
                  <a:cubicBezTo>
                    <a:pt x="208" y="723"/>
                    <a:pt x="188" y="703"/>
                    <a:pt x="188" y="678"/>
                  </a:cubicBezTo>
                  <a:cubicBezTo>
                    <a:pt x="188" y="581"/>
                    <a:pt x="188" y="581"/>
                    <a:pt x="188" y="581"/>
                  </a:cubicBezTo>
                  <a:cubicBezTo>
                    <a:pt x="149" y="581"/>
                    <a:pt x="149" y="581"/>
                    <a:pt x="149" y="581"/>
                  </a:cubicBezTo>
                  <a:cubicBezTo>
                    <a:pt x="130" y="581"/>
                    <a:pt x="115" y="566"/>
                    <a:pt x="115" y="547"/>
                  </a:cubicBezTo>
                  <a:cubicBezTo>
                    <a:pt x="115" y="228"/>
                    <a:pt x="115" y="228"/>
                    <a:pt x="115" y="228"/>
                  </a:cubicBezTo>
                  <a:lnTo>
                    <a:pt x="505" y="228"/>
                  </a:lnTo>
                  <a:close/>
                  <a:moveTo>
                    <a:pt x="402" y="63"/>
                  </a:moveTo>
                  <a:cubicBezTo>
                    <a:pt x="438" y="11"/>
                    <a:pt x="438" y="11"/>
                    <a:pt x="438" y="11"/>
                  </a:cubicBezTo>
                  <a:cubicBezTo>
                    <a:pt x="440" y="8"/>
                    <a:pt x="439" y="4"/>
                    <a:pt x="437" y="2"/>
                  </a:cubicBezTo>
                  <a:cubicBezTo>
                    <a:pt x="434" y="0"/>
                    <a:pt x="430" y="1"/>
                    <a:pt x="428" y="4"/>
                  </a:cubicBezTo>
                  <a:cubicBezTo>
                    <a:pt x="390" y="59"/>
                    <a:pt x="390" y="59"/>
                    <a:pt x="390" y="59"/>
                  </a:cubicBezTo>
                  <a:cubicBezTo>
                    <a:pt x="365" y="49"/>
                    <a:pt x="338" y="43"/>
                    <a:pt x="309" y="43"/>
                  </a:cubicBezTo>
                  <a:cubicBezTo>
                    <a:pt x="280" y="43"/>
                    <a:pt x="253" y="49"/>
                    <a:pt x="228" y="59"/>
                  </a:cubicBezTo>
                  <a:cubicBezTo>
                    <a:pt x="190" y="4"/>
                    <a:pt x="190" y="4"/>
                    <a:pt x="190" y="4"/>
                  </a:cubicBezTo>
                  <a:cubicBezTo>
                    <a:pt x="188" y="1"/>
                    <a:pt x="184" y="0"/>
                    <a:pt x="181" y="2"/>
                  </a:cubicBezTo>
                  <a:cubicBezTo>
                    <a:pt x="179" y="4"/>
                    <a:pt x="178" y="8"/>
                    <a:pt x="180" y="11"/>
                  </a:cubicBezTo>
                  <a:cubicBezTo>
                    <a:pt x="216" y="63"/>
                    <a:pt x="216" y="63"/>
                    <a:pt x="216" y="63"/>
                  </a:cubicBezTo>
                  <a:cubicBezTo>
                    <a:pt x="159" y="90"/>
                    <a:pt x="119" y="141"/>
                    <a:pt x="114" y="200"/>
                  </a:cubicBezTo>
                  <a:cubicBezTo>
                    <a:pt x="504" y="200"/>
                    <a:pt x="504" y="200"/>
                    <a:pt x="504" y="200"/>
                  </a:cubicBezTo>
                  <a:cubicBezTo>
                    <a:pt x="499" y="141"/>
                    <a:pt x="459" y="90"/>
                    <a:pt x="402" y="63"/>
                  </a:cubicBezTo>
                  <a:close/>
                  <a:moveTo>
                    <a:pt x="227" y="146"/>
                  </a:moveTo>
                  <a:cubicBezTo>
                    <a:pt x="215" y="146"/>
                    <a:pt x="205" y="136"/>
                    <a:pt x="205" y="124"/>
                  </a:cubicBezTo>
                  <a:cubicBezTo>
                    <a:pt x="205" y="113"/>
                    <a:pt x="215" y="103"/>
                    <a:pt x="227" y="103"/>
                  </a:cubicBezTo>
                  <a:cubicBezTo>
                    <a:pt x="239" y="103"/>
                    <a:pt x="248" y="113"/>
                    <a:pt x="248" y="124"/>
                  </a:cubicBezTo>
                  <a:cubicBezTo>
                    <a:pt x="248" y="136"/>
                    <a:pt x="239" y="146"/>
                    <a:pt x="227" y="146"/>
                  </a:cubicBezTo>
                  <a:close/>
                  <a:moveTo>
                    <a:pt x="394" y="146"/>
                  </a:moveTo>
                  <a:cubicBezTo>
                    <a:pt x="382" y="146"/>
                    <a:pt x="373" y="136"/>
                    <a:pt x="373" y="124"/>
                  </a:cubicBezTo>
                  <a:cubicBezTo>
                    <a:pt x="373" y="113"/>
                    <a:pt x="382" y="103"/>
                    <a:pt x="394" y="103"/>
                  </a:cubicBezTo>
                  <a:cubicBezTo>
                    <a:pt x="406" y="103"/>
                    <a:pt x="416" y="113"/>
                    <a:pt x="416" y="124"/>
                  </a:cubicBezTo>
                  <a:cubicBezTo>
                    <a:pt x="416" y="136"/>
                    <a:pt x="406" y="146"/>
                    <a:pt x="394" y="146"/>
                  </a:cubicBezTo>
                  <a:close/>
                </a:path>
              </a:pathLst>
            </a:custGeom>
            <a:solidFill>
              <a:srgbClr val="97C0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66" name="Group 65"/>
            <p:cNvGrpSpPr>
              <a:grpSpLocks noChangeAspect="1"/>
            </p:cNvGrpSpPr>
            <p:nvPr/>
          </p:nvGrpSpPr>
          <p:grpSpPr bwMode="black">
            <a:xfrm>
              <a:off x="9358909" y="2128363"/>
              <a:ext cx="429991" cy="501655"/>
              <a:chOff x="396875" y="1300163"/>
              <a:chExt cx="1162051" cy="1355725"/>
            </a:xfrm>
          </p:grpSpPr>
          <p:sp>
            <p:nvSpPr>
              <p:cNvPr id="69" name="Freeform 68"/>
              <p:cNvSpPr>
                <a:spLocks/>
              </p:cNvSpPr>
              <p:nvPr/>
            </p:nvSpPr>
            <p:spPr bwMode="black">
              <a:xfrm>
                <a:off x="396875" y="1616075"/>
                <a:ext cx="1162051" cy="1039813"/>
              </a:xfrm>
              <a:custGeom>
                <a:avLst/>
                <a:gdLst>
                  <a:gd name="T0" fmla="*/ 455 w 539"/>
                  <a:gd name="T1" fmla="*/ 186 h 482"/>
                  <a:gd name="T2" fmla="*/ 522 w 539"/>
                  <a:gd name="T3" fmla="*/ 67 h 482"/>
                  <a:gd name="T4" fmla="*/ 408 w 539"/>
                  <a:gd name="T5" fmla="*/ 5 h 482"/>
                  <a:gd name="T6" fmla="*/ 288 w 539"/>
                  <a:gd name="T7" fmla="*/ 34 h 482"/>
                  <a:gd name="T8" fmla="*/ 184 w 539"/>
                  <a:gd name="T9" fmla="*/ 7 h 482"/>
                  <a:gd name="T10" fmla="*/ 55 w 539"/>
                  <a:gd name="T11" fmla="*/ 86 h 482"/>
                  <a:gd name="T12" fmla="*/ 95 w 539"/>
                  <a:gd name="T13" fmla="*/ 401 h 482"/>
                  <a:gd name="T14" fmla="*/ 194 w 539"/>
                  <a:gd name="T15" fmla="*/ 480 h 482"/>
                  <a:gd name="T16" fmla="*/ 296 w 539"/>
                  <a:gd name="T17" fmla="*/ 455 h 482"/>
                  <a:gd name="T18" fmla="*/ 400 w 539"/>
                  <a:gd name="T19" fmla="*/ 479 h 482"/>
                  <a:gd name="T20" fmla="*/ 496 w 539"/>
                  <a:gd name="T21" fmla="*/ 402 h 482"/>
                  <a:gd name="T22" fmla="*/ 539 w 539"/>
                  <a:gd name="T23" fmla="*/ 313 h 482"/>
                  <a:gd name="T24" fmla="*/ 455 w 539"/>
                  <a:gd name="T25" fmla="*/ 18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39" h="482">
                    <a:moveTo>
                      <a:pt x="455" y="186"/>
                    </a:moveTo>
                    <a:cubicBezTo>
                      <a:pt x="454" y="107"/>
                      <a:pt x="519" y="69"/>
                      <a:pt x="522" y="67"/>
                    </a:cubicBezTo>
                    <a:cubicBezTo>
                      <a:pt x="485" y="13"/>
                      <a:pt x="428" y="6"/>
                      <a:pt x="408" y="5"/>
                    </a:cubicBezTo>
                    <a:cubicBezTo>
                      <a:pt x="359" y="0"/>
                      <a:pt x="312" y="34"/>
                      <a:pt x="288" y="34"/>
                    </a:cubicBezTo>
                    <a:cubicBezTo>
                      <a:pt x="263" y="34"/>
                      <a:pt x="225" y="6"/>
                      <a:pt x="184" y="7"/>
                    </a:cubicBezTo>
                    <a:cubicBezTo>
                      <a:pt x="131" y="8"/>
                      <a:pt x="82" y="38"/>
                      <a:pt x="55" y="86"/>
                    </a:cubicBezTo>
                    <a:cubicBezTo>
                      <a:pt x="0" y="182"/>
                      <a:pt x="41" y="323"/>
                      <a:pt x="95" y="401"/>
                    </a:cubicBezTo>
                    <a:cubicBezTo>
                      <a:pt x="121" y="439"/>
                      <a:pt x="153" y="482"/>
                      <a:pt x="194" y="480"/>
                    </a:cubicBezTo>
                    <a:cubicBezTo>
                      <a:pt x="234" y="479"/>
                      <a:pt x="248" y="455"/>
                      <a:pt x="296" y="455"/>
                    </a:cubicBezTo>
                    <a:cubicBezTo>
                      <a:pt x="344" y="454"/>
                      <a:pt x="358" y="480"/>
                      <a:pt x="400" y="479"/>
                    </a:cubicBezTo>
                    <a:cubicBezTo>
                      <a:pt x="443" y="478"/>
                      <a:pt x="470" y="440"/>
                      <a:pt x="496" y="402"/>
                    </a:cubicBezTo>
                    <a:cubicBezTo>
                      <a:pt x="526" y="358"/>
                      <a:pt x="538" y="315"/>
                      <a:pt x="539" y="313"/>
                    </a:cubicBezTo>
                    <a:cubicBezTo>
                      <a:pt x="538" y="313"/>
                      <a:pt x="456" y="281"/>
                      <a:pt x="455" y="186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" name="Freeform 69"/>
              <p:cNvSpPr>
                <a:spLocks/>
              </p:cNvSpPr>
              <p:nvPr/>
            </p:nvSpPr>
            <p:spPr bwMode="black">
              <a:xfrm>
                <a:off x="996950" y="1300163"/>
                <a:ext cx="288925" cy="317500"/>
              </a:xfrm>
              <a:custGeom>
                <a:avLst/>
                <a:gdLst>
                  <a:gd name="T0" fmla="*/ 98 w 134"/>
                  <a:gd name="T1" fmla="*/ 100 h 147"/>
                  <a:gd name="T2" fmla="*/ 130 w 134"/>
                  <a:gd name="T3" fmla="*/ 0 h 147"/>
                  <a:gd name="T4" fmla="*/ 38 w 134"/>
                  <a:gd name="T5" fmla="*/ 47 h 147"/>
                  <a:gd name="T6" fmla="*/ 5 w 134"/>
                  <a:gd name="T7" fmla="*/ 144 h 147"/>
                  <a:gd name="T8" fmla="*/ 98 w 134"/>
                  <a:gd name="T9" fmla="*/ 10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" h="147">
                    <a:moveTo>
                      <a:pt x="98" y="100"/>
                    </a:moveTo>
                    <a:cubicBezTo>
                      <a:pt x="120" y="73"/>
                      <a:pt x="134" y="36"/>
                      <a:pt x="130" y="0"/>
                    </a:cubicBezTo>
                    <a:cubicBezTo>
                      <a:pt x="99" y="1"/>
                      <a:pt x="61" y="21"/>
                      <a:pt x="38" y="47"/>
                    </a:cubicBezTo>
                    <a:cubicBezTo>
                      <a:pt x="18" y="71"/>
                      <a:pt x="0" y="108"/>
                      <a:pt x="5" y="144"/>
                    </a:cubicBezTo>
                    <a:cubicBezTo>
                      <a:pt x="40" y="147"/>
                      <a:pt x="76" y="126"/>
                      <a:pt x="98" y="100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1137811" y="371377"/>
            <a:ext cx="6569648" cy="6453681"/>
            <a:chOff x="1137811" y="371377"/>
            <a:chExt cx="6569648" cy="6453681"/>
          </a:xfrm>
        </p:grpSpPr>
        <p:sp>
          <p:nvSpPr>
            <p:cNvPr id="2" name="Rectangle 1"/>
            <p:cNvSpPr/>
            <p:nvPr/>
          </p:nvSpPr>
          <p:spPr bwMode="auto">
            <a:xfrm>
              <a:off x="1147097" y="4081858"/>
              <a:ext cx="1531342" cy="2743200"/>
            </a:xfrm>
            <a:prstGeom prst="rect">
              <a:avLst/>
            </a:prstGeom>
            <a:solidFill>
              <a:schemeClr val="accent6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.NET </a:t>
              </a: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Framework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75" name="Rectangle 74"/>
            <p:cNvSpPr/>
            <p:nvPr/>
          </p:nvSpPr>
          <p:spPr bwMode="auto">
            <a:xfrm>
              <a:off x="1154945" y="3173723"/>
              <a:ext cx="1531342" cy="784252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Winforms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76" name="Rectangle 75"/>
            <p:cNvSpPr/>
            <p:nvPr/>
          </p:nvSpPr>
          <p:spPr bwMode="auto">
            <a:xfrm>
              <a:off x="1147097" y="2227901"/>
              <a:ext cx="1531342" cy="784252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WPF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77" name="Rectangle 76"/>
            <p:cNvSpPr/>
            <p:nvPr/>
          </p:nvSpPr>
          <p:spPr bwMode="auto">
            <a:xfrm>
              <a:off x="1147097" y="1321147"/>
              <a:ext cx="1531342" cy="784252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ASP.NET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78" name="Rectangle 77"/>
            <p:cNvSpPr/>
            <p:nvPr/>
          </p:nvSpPr>
          <p:spPr bwMode="auto">
            <a:xfrm>
              <a:off x="2789237" y="4081857"/>
              <a:ext cx="1531342" cy="700815"/>
            </a:xfrm>
            <a:prstGeom prst="rect">
              <a:avLst/>
            </a:prstGeom>
            <a:solidFill>
              <a:schemeClr val="accent6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.NET</a:t>
              </a: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 smtClean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Native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84" name="Rectangle 83"/>
            <p:cNvSpPr/>
            <p:nvPr/>
          </p:nvSpPr>
          <p:spPr bwMode="auto">
            <a:xfrm>
              <a:off x="2789237" y="1321147"/>
              <a:ext cx="1531342" cy="2636827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UWP</a:t>
              </a:r>
            </a:p>
          </p:txBody>
        </p:sp>
        <p:sp>
          <p:nvSpPr>
            <p:cNvPr id="94" name="Rectangle 93"/>
            <p:cNvSpPr/>
            <p:nvPr/>
          </p:nvSpPr>
          <p:spPr bwMode="auto">
            <a:xfrm>
              <a:off x="1137811" y="371377"/>
              <a:ext cx="1531342" cy="784252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Windows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91" name="Rectangle 90"/>
            <p:cNvSpPr/>
            <p:nvPr/>
          </p:nvSpPr>
          <p:spPr bwMode="auto">
            <a:xfrm>
              <a:off x="6161456" y="4081857"/>
              <a:ext cx="1531342" cy="1625205"/>
            </a:xfrm>
            <a:prstGeom prst="rect">
              <a:avLst/>
            </a:prstGeom>
            <a:solidFill>
              <a:schemeClr val="accent6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Unity Mono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92" name="Rectangle 91"/>
            <p:cNvSpPr/>
            <p:nvPr/>
          </p:nvSpPr>
          <p:spPr bwMode="auto">
            <a:xfrm>
              <a:off x="6161456" y="1332293"/>
              <a:ext cx="1531342" cy="2625681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Unity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6176117" y="402451"/>
              <a:ext cx="1531342" cy="784252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kern="0" dirty="0" smtClean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Unity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98" name="Rectangle 97"/>
            <p:cNvSpPr/>
            <p:nvPr/>
          </p:nvSpPr>
          <p:spPr bwMode="auto">
            <a:xfrm>
              <a:off x="2789237" y="387665"/>
              <a:ext cx="1531342" cy="784252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UWP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4517726" y="4081857"/>
              <a:ext cx="1531342" cy="989036"/>
            </a:xfrm>
            <a:prstGeom prst="rect">
              <a:avLst/>
            </a:prstGeom>
            <a:solidFill>
              <a:schemeClr val="accent6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CoreCLR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4517726" y="2985584"/>
              <a:ext cx="1531342" cy="972390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 smtClean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ASP.NET</a:t>
              </a: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Core</a:t>
              </a: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4517726" y="387665"/>
              <a:ext cx="1531342" cy="784252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.NET Core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8282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Story So Far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5478423"/>
          </a:xfrm>
        </p:spPr>
        <p:txBody>
          <a:bodyPr/>
          <a:lstStyle/>
          <a:p>
            <a:r>
              <a:rPr lang="en-US" dirty="0" err="1" smtClean="0"/>
              <a:t>Xamarin</a:t>
            </a:r>
            <a:r>
              <a:rPr lang="en-US" dirty="0" smtClean="0"/>
              <a:t> Joins Microsoft</a:t>
            </a:r>
          </a:p>
          <a:p>
            <a:endParaRPr lang="en-US" dirty="0" smtClean="0"/>
          </a:p>
          <a:p>
            <a:r>
              <a:rPr lang="en-US" dirty="0" err="1" smtClean="0"/>
              <a:t>Xamarin</a:t>
            </a:r>
            <a:r>
              <a:rPr lang="en-US" dirty="0" smtClean="0"/>
              <a:t> free with Visual Studio</a:t>
            </a:r>
          </a:p>
          <a:p>
            <a:pPr lvl="1"/>
            <a:r>
              <a:rPr lang="en-US" dirty="0" smtClean="0"/>
              <a:t>Including Community Edition</a:t>
            </a:r>
          </a:p>
          <a:p>
            <a:pPr lvl="1"/>
            <a:r>
              <a:rPr lang="en-US" dirty="0" smtClean="0"/>
              <a:t>On Mac and Windows</a:t>
            </a:r>
          </a:p>
          <a:p>
            <a:pPr lvl="1"/>
            <a:endParaRPr lang="en-US" dirty="0"/>
          </a:p>
          <a:p>
            <a:r>
              <a:rPr lang="en-US" dirty="0" smtClean="0"/>
              <a:t>Open Sourced under MIT license</a:t>
            </a:r>
            <a:endParaRPr lang="en-US" dirty="0"/>
          </a:p>
          <a:p>
            <a:pPr lvl="1"/>
            <a:r>
              <a:rPr lang="en-US" dirty="0" smtClean="0"/>
              <a:t>Mono Runtime and Tools</a:t>
            </a:r>
          </a:p>
          <a:p>
            <a:pPr lvl="1"/>
            <a:r>
              <a:rPr lang="en-US" dirty="0" err="1" smtClean="0"/>
              <a:t>Xamarin’s</a:t>
            </a:r>
            <a:r>
              <a:rPr lang="en-US" dirty="0" smtClean="0"/>
              <a:t> Android, iOS, Mac, </a:t>
            </a:r>
            <a:r>
              <a:rPr lang="en-US" dirty="0" err="1" smtClean="0"/>
              <a:t>tvOS</a:t>
            </a:r>
            <a:r>
              <a:rPr lang="en-US" dirty="0" smtClean="0"/>
              <a:t> and </a:t>
            </a:r>
            <a:r>
              <a:rPr lang="en-US" dirty="0" err="1" smtClean="0"/>
              <a:t>watchOS</a:t>
            </a:r>
            <a:r>
              <a:rPr lang="en-US" dirty="0" smtClean="0"/>
              <a:t> SDKs</a:t>
            </a:r>
          </a:p>
          <a:p>
            <a:pPr lvl="1"/>
            <a:r>
              <a:rPr lang="en-US" dirty="0" err="1" smtClean="0"/>
              <a:t>Xamarin.Forms</a:t>
            </a:r>
            <a:endParaRPr lang="en-US" dirty="0" smtClean="0"/>
          </a:p>
          <a:p>
            <a:pPr lvl="1"/>
            <a:r>
              <a:rPr lang="en-US" dirty="0" err="1" smtClean="0"/>
              <a:t>Xamarin</a:t>
            </a:r>
            <a:r>
              <a:rPr lang="en-US" dirty="0" smtClean="0"/>
              <a:t> Components: Bindings, </a:t>
            </a:r>
            <a:r>
              <a:rPr lang="en-US" dirty="0" err="1" smtClean="0"/>
              <a:t>NuGet</a:t>
            </a:r>
            <a:r>
              <a:rPr lang="en-US" dirty="0" smtClean="0"/>
              <a:t> (</a:t>
            </a:r>
            <a:r>
              <a:rPr lang="en-US" dirty="0"/>
              <a:t>nu </a:t>
            </a:r>
            <a:r>
              <a:rPr lang="en-US" dirty="0" err="1" smtClean="0"/>
              <a:t>ǰe</a:t>
            </a:r>
            <a:r>
              <a:rPr lang="en-US" dirty="0" smtClean="0"/>
              <a:t>), Plugins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6358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 hidden="1"/>
          <p:cNvGrpSpPr/>
          <p:nvPr/>
        </p:nvGrpSpPr>
        <p:grpSpPr>
          <a:xfrm>
            <a:off x="3246455" y="2128363"/>
            <a:ext cx="6542445" cy="501655"/>
            <a:chOff x="3246455" y="2128363"/>
            <a:chExt cx="6542445" cy="501655"/>
          </a:xfrm>
        </p:grpSpPr>
        <p:sp>
          <p:nvSpPr>
            <p:cNvPr id="56" name="Freeform 55"/>
            <p:cNvSpPr>
              <a:spLocks noChangeAspect="1" noEditPoints="1"/>
            </p:cNvSpPr>
            <p:nvPr/>
          </p:nvSpPr>
          <p:spPr bwMode="black">
            <a:xfrm>
              <a:off x="3246455" y="2141189"/>
              <a:ext cx="490823" cy="488829"/>
            </a:xfrm>
            <a:custGeom>
              <a:avLst/>
              <a:gdLst>
                <a:gd name="T0" fmla="*/ 112 w 246"/>
                <a:gd name="T1" fmla="*/ 19 h 245"/>
                <a:gd name="T2" fmla="*/ 246 w 246"/>
                <a:gd name="T3" fmla="*/ 0 h 245"/>
                <a:gd name="T4" fmla="*/ 246 w 246"/>
                <a:gd name="T5" fmla="*/ 116 h 245"/>
                <a:gd name="T6" fmla="*/ 112 w 246"/>
                <a:gd name="T7" fmla="*/ 116 h 245"/>
                <a:gd name="T8" fmla="*/ 112 w 246"/>
                <a:gd name="T9" fmla="*/ 19 h 245"/>
                <a:gd name="T10" fmla="*/ 102 w 246"/>
                <a:gd name="T11" fmla="*/ 116 h 245"/>
                <a:gd name="T12" fmla="*/ 102 w 246"/>
                <a:gd name="T13" fmla="*/ 19 h 245"/>
                <a:gd name="T14" fmla="*/ 0 w 246"/>
                <a:gd name="T15" fmla="*/ 34 h 245"/>
                <a:gd name="T16" fmla="*/ 0 w 246"/>
                <a:gd name="T17" fmla="*/ 116 h 245"/>
                <a:gd name="T18" fmla="*/ 102 w 246"/>
                <a:gd name="T19" fmla="*/ 116 h 245"/>
                <a:gd name="T20" fmla="*/ 102 w 246"/>
                <a:gd name="T21" fmla="*/ 126 h 245"/>
                <a:gd name="T22" fmla="*/ 0 w 246"/>
                <a:gd name="T23" fmla="*/ 126 h 245"/>
                <a:gd name="T24" fmla="*/ 0 w 246"/>
                <a:gd name="T25" fmla="*/ 211 h 245"/>
                <a:gd name="T26" fmla="*/ 102 w 246"/>
                <a:gd name="T27" fmla="*/ 226 h 245"/>
                <a:gd name="T28" fmla="*/ 102 w 246"/>
                <a:gd name="T29" fmla="*/ 126 h 245"/>
                <a:gd name="T30" fmla="*/ 112 w 246"/>
                <a:gd name="T31" fmla="*/ 126 h 245"/>
                <a:gd name="T32" fmla="*/ 112 w 246"/>
                <a:gd name="T33" fmla="*/ 226 h 245"/>
                <a:gd name="T34" fmla="*/ 246 w 246"/>
                <a:gd name="T35" fmla="*/ 245 h 245"/>
                <a:gd name="T36" fmla="*/ 246 w 246"/>
                <a:gd name="T37" fmla="*/ 126 h 245"/>
                <a:gd name="T38" fmla="*/ 112 w 246"/>
                <a:gd name="T39" fmla="*/ 126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6" h="245">
                  <a:moveTo>
                    <a:pt x="112" y="19"/>
                  </a:moveTo>
                  <a:lnTo>
                    <a:pt x="246" y="0"/>
                  </a:lnTo>
                  <a:lnTo>
                    <a:pt x="246" y="116"/>
                  </a:lnTo>
                  <a:lnTo>
                    <a:pt x="112" y="116"/>
                  </a:lnTo>
                  <a:lnTo>
                    <a:pt x="112" y="19"/>
                  </a:lnTo>
                  <a:close/>
                  <a:moveTo>
                    <a:pt x="102" y="116"/>
                  </a:moveTo>
                  <a:lnTo>
                    <a:pt x="102" y="19"/>
                  </a:lnTo>
                  <a:lnTo>
                    <a:pt x="0" y="34"/>
                  </a:lnTo>
                  <a:lnTo>
                    <a:pt x="0" y="116"/>
                  </a:lnTo>
                  <a:lnTo>
                    <a:pt x="102" y="116"/>
                  </a:lnTo>
                  <a:close/>
                  <a:moveTo>
                    <a:pt x="102" y="126"/>
                  </a:moveTo>
                  <a:lnTo>
                    <a:pt x="0" y="126"/>
                  </a:lnTo>
                  <a:lnTo>
                    <a:pt x="0" y="211"/>
                  </a:lnTo>
                  <a:lnTo>
                    <a:pt x="102" y="226"/>
                  </a:lnTo>
                  <a:lnTo>
                    <a:pt x="102" y="126"/>
                  </a:lnTo>
                  <a:close/>
                  <a:moveTo>
                    <a:pt x="112" y="126"/>
                  </a:moveTo>
                  <a:lnTo>
                    <a:pt x="112" y="226"/>
                  </a:lnTo>
                  <a:lnTo>
                    <a:pt x="246" y="245"/>
                  </a:lnTo>
                  <a:lnTo>
                    <a:pt x="246" y="126"/>
                  </a:lnTo>
                  <a:lnTo>
                    <a:pt x="112" y="1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Freeform 11"/>
            <p:cNvSpPr>
              <a:spLocks noEditPoints="1"/>
            </p:cNvSpPr>
            <p:nvPr/>
          </p:nvSpPr>
          <p:spPr bwMode="black">
            <a:xfrm>
              <a:off x="6330187" y="2128363"/>
              <a:ext cx="407462" cy="501655"/>
            </a:xfrm>
            <a:custGeom>
              <a:avLst/>
              <a:gdLst>
                <a:gd name="T0" fmla="*/ 574 w 618"/>
                <a:gd name="T1" fmla="*/ 227 h 723"/>
                <a:gd name="T2" fmla="*/ 530 w 618"/>
                <a:gd name="T3" fmla="*/ 272 h 723"/>
                <a:gd name="T4" fmla="*/ 530 w 618"/>
                <a:gd name="T5" fmla="*/ 446 h 723"/>
                <a:gd name="T6" fmla="*/ 574 w 618"/>
                <a:gd name="T7" fmla="*/ 491 h 723"/>
                <a:gd name="T8" fmla="*/ 618 w 618"/>
                <a:gd name="T9" fmla="*/ 446 h 723"/>
                <a:gd name="T10" fmla="*/ 618 w 618"/>
                <a:gd name="T11" fmla="*/ 272 h 723"/>
                <a:gd name="T12" fmla="*/ 574 w 618"/>
                <a:gd name="T13" fmla="*/ 227 h 723"/>
                <a:gd name="T14" fmla="*/ 44 w 618"/>
                <a:gd name="T15" fmla="*/ 227 h 723"/>
                <a:gd name="T16" fmla="*/ 0 w 618"/>
                <a:gd name="T17" fmla="*/ 272 h 723"/>
                <a:gd name="T18" fmla="*/ 0 w 618"/>
                <a:gd name="T19" fmla="*/ 446 h 723"/>
                <a:gd name="T20" fmla="*/ 44 w 618"/>
                <a:gd name="T21" fmla="*/ 491 h 723"/>
                <a:gd name="T22" fmla="*/ 88 w 618"/>
                <a:gd name="T23" fmla="*/ 446 h 723"/>
                <a:gd name="T24" fmla="*/ 88 w 618"/>
                <a:gd name="T25" fmla="*/ 272 h 723"/>
                <a:gd name="T26" fmla="*/ 44 w 618"/>
                <a:gd name="T27" fmla="*/ 227 h 723"/>
                <a:gd name="T28" fmla="*/ 505 w 618"/>
                <a:gd name="T29" fmla="*/ 228 h 723"/>
                <a:gd name="T30" fmla="*/ 505 w 618"/>
                <a:gd name="T31" fmla="*/ 547 h 723"/>
                <a:gd name="T32" fmla="*/ 471 w 618"/>
                <a:gd name="T33" fmla="*/ 581 h 723"/>
                <a:gd name="T34" fmla="*/ 432 w 618"/>
                <a:gd name="T35" fmla="*/ 581 h 723"/>
                <a:gd name="T36" fmla="*/ 432 w 618"/>
                <a:gd name="T37" fmla="*/ 678 h 723"/>
                <a:gd name="T38" fmla="*/ 388 w 618"/>
                <a:gd name="T39" fmla="*/ 723 h 723"/>
                <a:gd name="T40" fmla="*/ 344 w 618"/>
                <a:gd name="T41" fmla="*/ 678 h 723"/>
                <a:gd name="T42" fmla="*/ 344 w 618"/>
                <a:gd name="T43" fmla="*/ 581 h 723"/>
                <a:gd name="T44" fmla="*/ 276 w 618"/>
                <a:gd name="T45" fmla="*/ 581 h 723"/>
                <a:gd name="T46" fmla="*/ 276 w 618"/>
                <a:gd name="T47" fmla="*/ 678 h 723"/>
                <a:gd name="T48" fmla="*/ 232 w 618"/>
                <a:gd name="T49" fmla="*/ 723 h 723"/>
                <a:gd name="T50" fmla="*/ 188 w 618"/>
                <a:gd name="T51" fmla="*/ 678 h 723"/>
                <a:gd name="T52" fmla="*/ 188 w 618"/>
                <a:gd name="T53" fmla="*/ 581 h 723"/>
                <a:gd name="T54" fmla="*/ 149 w 618"/>
                <a:gd name="T55" fmla="*/ 581 h 723"/>
                <a:gd name="T56" fmla="*/ 115 w 618"/>
                <a:gd name="T57" fmla="*/ 547 h 723"/>
                <a:gd name="T58" fmla="*/ 115 w 618"/>
                <a:gd name="T59" fmla="*/ 228 h 723"/>
                <a:gd name="T60" fmla="*/ 505 w 618"/>
                <a:gd name="T61" fmla="*/ 228 h 723"/>
                <a:gd name="T62" fmla="*/ 402 w 618"/>
                <a:gd name="T63" fmla="*/ 63 h 723"/>
                <a:gd name="T64" fmla="*/ 438 w 618"/>
                <a:gd name="T65" fmla="*/ 11 h 723"/>
                <a:gd name="T66" fmla="*/ 437 w 618"/>
                <a:gd name="T67" fmla="*/ 2 h 723"/>
                <a:gd name="T68" fmla="*/ 428 w 618"/>
                <a:gd name="T69" fmla="*/ 4 h 723"/>
                <a:gd name="T70" fmla="*/ 390 w 618"/>
                <a:gd name="T71" fmla="*/ 59 h 723"/>
                <a:gd name="T72" fmla="*/ 309 w 618"/>
                <a:gd name="T73" fmla="*/ 43 h 723"/>
                <a:gd name="T74" fmla="*/ 228 w 618"/>
                <a:gd name="T75" fmla="*/ 59 h 723"/>
                <a:gd name="T76" fmla="*/ 190 w 618"/>
                <a:gd name="T77" fmla="*/ 4 h 723"/>
                <a:gd name="T78" fmla="*/ 181 w 618"/>
                <a:gd name="T79" fmla="*/ 2 h 723"/>
                <a:gd name="T80" fmla="*/ 180 w 618"/>
                <a:gd name="T81" fmla="*/ 11 h 723"/>
                <a:gd name="T82" fmla="*/ 216 w 618"/>
                <a:gd name="T83" fmla="*/ 63 h 723"/>
                <a:gd name="T84" fmla="*/ 114 w 618"/>
                <a:gd name="T85" fmla="*/ 200 h 723"/>
                <a:gd name="T86" fmla="*/ 504 w 618"/>
                <a:gd name="T87" fmla="*/ 200 h 723"/>
                <a:gd name="T88" fmla="*/ 402 w 618"/>
                <a:gd name="T89" fmla="*/ 63 h 723"/>
                <a:gd name="T90" fmla="*/ 227 w 618"/>
                <a:gd name="T91" fmla="*/ 146 h 723"/>
                <a:gd name="T92" fmla="*/ 205 w 618"/>
                <a:gd name="T93" fmla="*/ 124 h 723"/>
                <a:gd name="T94" fmla="*/ 227 w 618"/>
                <a:gd name="T95" fmla="*/ 103 h 723"/>
                <a:gd name="T96" fmla="*/ 248 w 618"/>
                <a:gd name="T97" fmla="*/ 124 h 723"/>
                <a:gd name="T98" fmla="*/ 227 w 618"/>
                <a:gd name="T99" fmla="*/ 146 h 723"/>
                <a:gd name="T100" fmla="*/ 394 w 618"/>
                <a:gd name="T101" fmla="*/ 146 h 723"/>
                <a:gd name="T102" fmla="*/ 373 w 618"/>
                <a:gd name="T103" fmla="*/ 124 h 723"/>
                <a:gd name="T104" fmla="*/ 394 w 618"/>
                <a:gd name="T105" fmla="*/ 103 h 723"/>
                <a:gd name="T106" fmla="*/ 416 w 618"/>
                <a:gd name="T107" fmla="*/ 124 h 723"/>
                <a:gd name="T108" fmla="*/ 394 w 618"/>
                <a:gd name="T109" fmla="*/ 146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18" h="723">
                  <a:moveTo>
                    <a:pt x="574" y="227"/>
                  </a:moveTo>
                  <a:cubicBezTo>
                    <a:pt x="550" y="227"/>
                    <a:pt x="530" y="247"/>
                    <a:pt x="530" y="272"/>
                  </a:cubicBezTo>
                  <a:cubicBezTo>
                    <a:pt x="530" y="446"/>
                    <a:pt x="530" y="446"/>
                    <a:pt x="530" y="446"/>
                  </a:cubicBezTo>
                  <a:cubicBezTo>
                    <a:pt x="530" y="471"/>
                    <a:pt x="550" y="491"/>
                    <a:pt x="574" y="491"/>
                  </a:cubicBezTo>
                  <a:cubicBezTo>
                    <a:pt x="598" y="491"/>
                    <a:pt x="618" y="471"/>
                    <a:pt x="618" y="446"/>
                  </a:cubicBezTo>
                  <a:cubicBezTo>
                    <a:pt x="618" y="272"/>
                    <a:pt x="618" y="272"/>
                    <a:pt x="618" y="272"/>
                  </a:cubicBezTo>
                  <a:cubicBezTo>
                    <a:pt x="618" y="247"/>
                    <a:pt x="598" y="227"/>
                    <a:pt x="574" y="227"/>
                  </a:cubicBezTo>
                  <a:close/>
                  <a:moveTo>
                    <a:pt x="44" y="227"/>
                  </a:moveTo>
                  <a:cubicBezTo>
                    <a:pt x="20" y="227"/>
                    <a:pt x="0" y="247"/>
                    <a:pt x="0" y="272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71"/>
                    <a:pt x="20" y="491"/>
                    <a:pt x="44" y="491"/>
                  </a:cubicBezTo>
                  <a:cubicBezTo>
                    <a:pt x="68" y="491"/>
                    <a:pt x="88" y="471"/>
                    <a:pt x="88" y="446"/>
                  </a:cubicBezTo>
                  <a:cubicBezTo>
                    <a:pt x="88" y="272"/>
                    <a:pt x="88" y="272"/>
                    <a:pt x="88" y="272"/>
                  </a:cubicBezTo>
                  <a:cubicBezTo>
                    <a:pt x="88" y="247"/>
                    <a:pt x="68" y="227"/>
                    <a:pt x="44" y="227"/>
                  </a:cubicBezTo>
                  <a:close/>
                  <a:moveTo>
                    <a:pt x="505" y="228"/>
                  </a:moveTo>
                  <a:cubicBezTo>
                    <a:pt x="505" y="547"/>
                    <a:pt x="505" y="547"/>
                    <a:pt x="505" y="547"/>
                  </a:cubicBezTo>
                  <a:cubicBezTo>
                    <a:pt x="505" y="566"/>
                    <a:pt x="490" y="581"/>
                    <a:pt x="471" y="581"/>
                  </a:cubicBezTo>
                  <a:cubicBezTo>
                    <a:pt x="432" y="581"/>
                    <a:pt x="432" y="581"/>
                    <a:pt x="432" y="581"/>
                  </a:cubicBezTo>
                  <a:cubicBezTo>
                    <a:pt x="432" y="678"/>
                    <a:pt x="432" y="678"/>
                    <a:pt x="432" y="678"/>
                  </a:cubicBezTo>
                  <a:cubicBezTo>
                    <a:pt x="432" y="703"/>
                    <a:pt x="412" y="723"/>
                    <a:pt x="388" y="723"/>
                  </a:cubicBezTo>
                  <a:cubicBezTo>
                    <a:pt x="364" y="723"/>
                    <a:pt x="344" y="703"/>
                    <a:pt x="344" y="678"/>
                  </a:cubicBezTo>
                  <a:cubicBezTo>
                    <a:pt x="344" y="581"/>
                    <a:pt x="344" y="581"/>
                    <a:pt x="344" y="581"/>
                  </a:cubicBezTo>
                  <a:cubicBezTo>
                    <a:pt x="276" y="581"/>
                    <a:pt x="276" y="581"/>
                    <a:pt x="276" y="581"/>
                  </a:cubicBezTo>
                  <a:cubicBezTo>
                    <a:pt x="276" y="678"/>
                    <a:pt x="276" y="678"/>
                    <a:pt x="276" y="678"/>
                  </a:cubicBezTo>
                  <a:cubicBezTo>
                    <a:pt x="276" y="703"/>
                    <a:pt x="256" y="723"/>
                    <a:pt x="232" y="723"/>
                  </a:cubicBezTo>
                  <a:cubicBezTo>
                    <a:pt x="208" y="723"/>
                    <a:pt x="188" y="703"/>
                    <a:pt x="188" y="678"/>
                  </a:cubicBezTo>
                  <a:cubicBezTo>
                    <a:pt x="188" y="581"/>
                    <a:pt x="188" y="581"/>
                    <a:pt x="188" y="581"/>
                  </a:cubicBezTo>
                  <a:cubicBezTo>
                    <a:pt x="149" y="581"/>
                    <a:pt x="149" y="581"/>
                    <a:pt x="149" y="581"/>
                  </a:cubicBezTo>
                  <a:cubicBezTo>
                    <a:pt x="130" y="581"/>
                    <a:pt x="115" y="566"/>
                    <a:pt x="115" y="547"/>
                  </a:cubicBezTo>
                  <a:cubicBezTo>
                    <a:pt x="115" y="228"/>
                    <a:pt x="115" y="228"/>
                    <a:pt x="115" y="228"/>
                  </a:cubicBezTo>
                  <a:lnTo>
                    <a:pt x="505" y="228"/>
                  </a:lnTo>
                  <a:close/>
                  <a:moveTo>
                    <a:pt x="402" y="63"/>
                  </a:moveTo>
                  <a:cubicBezTo>
                    <a:pt x="438" y="11"/>
                    <a:pt x="438" y="11"/>
                    <a:pt x="438" y="11"/>
                  </a:cubicBezTo>
                  <a:cubicBezTo>
                    <a:pt x="440" y="8"/>
                    <a:pt x="439" y="4"/>
                    <a:pt x="437" y="2"/>
                  </a:cubicBezTo>
                  <a:cubicBezTo>
                    <a:pt x="434" y="0"/>
                    <a:pt x="430" y="1"/>
                    <a:pt x="428" y="4"/>
                  </a:cubicBezTo>
                  <a:cubicBezTo>
                    <a:pt x="390" y="59"/>
                    <a:pt x="390" y="59"/>
                    <a:pt x="390" y="59"/>
                  </a:cubicBezTo>
                  <a:cubicBezTo>
                    <a:pt x="365" y="49"/>
                    <a:pt x="338" y="43"/>
                    <a:pt x="309" y="43"/>
                  </a:cubicBezTo>
                  <a:cubicBezTo>
                    <a:pt x="280" y="43"/>
                    <a:pt x="253" y="49"/>
                    <a:pt x="228" y="59"/>
                  </a:cubicBezTo>
                  <a:cubicBezTo>
                    <a:pt x="190" y="4"/>
                    <a:pt x="190" y="4"/>
                    <a:pt x="190" y="4"/>
                  </a:cubicBezTo>
                  <a:cubicBezTo>
                    <a:pt x="188" y="1"/>
                    <a:pt x="184" y="0"/>
                    <a:pt x="181" y="2"/>
                  </a:cubicBezTo>
                  <a:cubicBezTo>
                    <a:pt x="179" y="4"/>
                    <a:pt x="178" y="8"/>
                    <a:pt x="180" y="11"/>
                  </a:cubicBezTo>
                  <a:cubicBezTo>
                    <a:pt x="216" y="63"/>
                    <a:pt x="216" y="63"/>
                    <a:pt x="216" y="63"/>
                  </a:cubicBezTo>
                  <a:cubicBezTo>
                    <a:pt x="159" y="90"/>
                    <a:pt x="119" y="141"/>
                    <a:pt x="114" y="200"/>
                  </a:cubicBezTo>
                  <a:cubicBezTo>
                    <a:pt x="504" y="200"/>
                    <a:pt x="504" y="200"/>
                    <a:pt x="504" y="200"/>
                  </a:cubicBezTo>
                  <a:cubicBezTo>
                    <a:pt x="499" y="141"/>
                    <a:pt x="459" y="90"/>
                    <a:pt x="402" y="63"/>
                  </a:cubicBezTo>
                  <a:close/>
                  <a:moveTo>
                    <a:pt x="227" y="146"/>
                  </a:moveTo>
                  <a:cubicBezTo>
                    <a:pt x="215" y="146"/>
                    <a:pt x="205" y="136"/>
                    <a:pt x="205" y="124"/>
                  </a:cubicBezTo>
                  <a:cubicBezTo>
                    <a:pt x="205" y="113"/>
                    <a:pt x="215" y="103"/>
                    <a:pt x="227" y="103"/>
                  </a:cubicBezTo>
                  <a:cubicBezTo>
                    <a:pt x="239" y="103"/>
                    <a:pt x="248" y="113"/>
                    <a:pt x="248" y="124"/>
                  </a:cubicBezTo>
                  <a:cubicBezTo>
                    <a:pt x="248" y="136"/>
                    <a:pt x="239" y="146"/>
                    <a:pt x="227" y="146"/>
                  </a:cubicBezTo>
                  <a:close/>
                  <a:moveTo>
                    <a:pt x="394" y="146"/>
                  </a:moveTo>
                  <a:cubicBezTo>
                    <a:pt x="382" y="146"/>
                    <a:pt x="373" y="136"/>
                    <a:pt x="373" y="124"/>
                  </a:cubicBezTo>
                  <a:cubicBezTo>
                    <a:pt x="373" y="113"/>
                    <a:pt x="382" y="103"/>
                    <a:pt x="394" y="103"/>
                  </a:cubicBezTo>
                  <a:cubicBezTo>
                    <a:pt x="406" y="103"/>
                    <a:pt x="416" y="113"/>
                    <a:pt x="416" y="124"/>
                  </a:cubicBezTo>
                  <a:cubicBezTo>
                    <a:pt x="416" y="136"/>
                    <a:pt x="406" y="146"/>
                    <a:pt x="394" y="146"/>
                  </a:cubicBezTo>
                  <a:close/>
                </a:path>
              </a:pathLst>
            </a:custGeom>
            <a:solidFill>
              <a:srgbClr val="97C0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66" name="Group 65"/>
            <p:cNvGrpSpPr>
              <a:grpSpLocks noChangeAspect="1"/>
            </p:cNvGrpSpPr>
            <p:nvPr/>
          </p:nvGrpSpPr>
          <p:grpSpPr bwMode="black">
            <a:xfrm>
              <a:off x="9358909" y="2128363"/>
              <a:ext cx="429991" cy="501655"/>
              <a:chOff x="396875" y="1300163"/>
              <a:chExt cx="1162051" cy="1355725"/>
            </a:xfrm>
          </p:grpSpPr>
          <p:sp>
            <p:nvSpPr>
              <p:cNvPr id="69" name="Freeform 68"/>
              <p:cNvSpPr>
                <a:spLocks/>
              </p:cNvSpPr>
              <p:nvPr/>
            </p:nvSpPr>
            <p:spPr bwMode="black">
              <a:xfrm>
                <a:off x="396875" y="1616075"/>
                <a:ext cx="1162051" cy="1039813"/>
              </a:xfrm>
              <a:custGeom>
                <a:avLst/>
                <a:gdLst>
                  <a:gd name="T0" fmla="*/ 455 w 539"/>
                  <a:gd name="T1" fmla="*/ 186 h 482"/>
                  <a:gd name="T2" fmla="*/ 522 w 539"/>
                  <a:gd name="T3" fmla="*/ 67 h 482"/>
                  <a:gd name="T4" fmla="*/ 408 w 539"/>
                  <a:gd name="T5" fmla="*/ 5 h 482"/>
                  <a:gd name="T6" fmla="*/ 288 w 539"/>
                  <a:gd name="T7" fmla="*/ 34 h 482"/>
                  <a:gd name="T8" fmla="*/ 184 w 539"/>
                  <a:gd name="T9" fmla="*/ 7 h 482"/>
                  <a:gd name="T10" fmla="*/ 55 w 539"/>
                  <a:gd name="T11" fmla="*/ 86 h 482"/>
                  <a:gd name="T12" fmla="*/ 95 w 539"/>
                  <a:gd name="T13" fmla="*/ 401 h 482"/>
                  <a:gd name="T14" fmla="*/ 194 w 539"/>
                  <a:gd name="T15" fmla="*/ 480 h 482"/>
                  <a:gd name="T16" fmla="*/ 296 w 539"/>
                  <a:gd name="T17" fmla="*/ 455 h 482"/>
                  <a:gd name="T18" fmla="*/ 400 w 539"/>
                  <a:gd name="T19" fmla="*/ 479 h 482"/>
                  <a:gd name="T20" fmla="*/ 496 w 539"/>
                  <a:gd name="T21" fmla="*/ 402 h 482"/>
                  <a:gd name="T22" fmla="*/ 539 w 539"/>
                  <a:gd name="T23" fmla="*/ 313 h 482"/>
                  <a:gd name="T24" fmla="*/ 455 w 539"/>
                  <a:gd name="T25" fmla="*/ 18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39" h="482">
                    <a:moveTo>
                      <a:pt x="455" y="186"/>
                    </a:moveTo>
                    <a:cubicBezTo>
                      <a:pt x="454" y="107"/>
                      <a:pt x="519" y="69"/>
                      <a:pt x="522" y="67"/>
                    </a:cubicBezTo>
                    <a:cubicBezTo>
                      <a:pt x="485" y="13"/>
                      <a:pt x="428" y="6"/>
                      <a:pt x="408" y="5"/>
                    </a:cubicBezTo>
                    <a:cubicBezTo>
                      <a:pt x="359" y="0"/>
                      <a:pt x="312" y="34"/>
                      <a:pt x="288" y="34"/>
                    </a:cubicBezTo>
                    <a:cubicBezTo>
                      <a:pt x="263" y="34"/>
                      <a:pt x="225" y="6"/>
                      <a:pt x="184" y="7"/>
                    </a:cubicBezTo>
                    <a:cubicBezTo>
                      <a:pt x="131" y="8"/>
                      <a:pt x="82" y="38"/>
                      <a:pt x="55" y="86"/>
                    </a:cubicBezTo>
                    <a:cubicBezTo>
                      <a:pt x="0" y="182"/>
                      <a:pt x="41" y="323"/>
                      <a:pt x="95" y="401"/>
                    </a:cubicBezTo>
                    <a:cubicBezTo>
                      <a:pt x="121" y="439"/>
                      <a:pt x="153" y="482"/>
                      <a:pt x="194" y="480"/>
                    </a:cubicBezTo>
                    <a:cubicBezTo>
                      <a:pt x="234" y="479"/>
                      <a:pt x="248" y="455"/>
                      <a:pt x="296" y="455"/>
                    </a:cubicBezTo>
                    <a:cubicBezTo>
                      <a:pt x="344" y="454"/>
                      <a:pt x="358" y="480"/>
                      <a:pt x="400" y="479"/>
                    </a:cubicBezTo>
                    <a:cubicBezTo>
                      <a:pt x="443" y="478"/>
                      <a:pt x="470" y="440"/>
                      <a:pt x="496" y="402"/>
                    </a:cubicBezTo>
                    <a:cubicBezTo>
                      <a:pt x="526" y="358"/>
                      <a:pt x="538" y="315"/>
                      <a:pt x="539" y="313"/>
                    </a:cubicBezTo>
                    <a:cubicBezTo>
                      <a:pt x="538" y="313"/>
                      <a:pt x="456" y="281"/>
                      <a:pt x="455" y="186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" name="Freeform 69"/>
              <p:cNvSpPr>
                <a:spLocks/>
              </p:cNvSpPr>
              <p:nvPr/>
            </p:nvSpPr>
            <p:spPr bwMode="black">
              <a:xfrm>
                <a:off x="996950" y="1300163"/>
                <a:ext cx="288925" cy="317500"/>
              </a:xfrm>
              <a:custGeom>
                <a:avLst/>
                <a:gdLst>
                  <a:gd name="T0" fmla="*/ 98 w 134"/>
                  <a:gd name="T1" fmla="*/ 100 h 147"/>
                  <a:gd name="T2" fmla="*/ 130 w 134"/>
                  <a:gd name="T3" fmla="*/ 0 h 147"/>
                  <a:gd name="T4" fmla="*/ 38 w 134"/>
                  <a:gd name="T5" fmla="*/ 47 h 147"/>
                  <a:gd name="T6" fmla="*/ 5 w 134"/>
                  <a:gd name="T7" fmla="*/ 144 h 147"/>
                  <a:gd name="T8" fmla="*/ 98 w 134"/>
                  <a:gd name="T9" fmla="*/ 10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" h="147">
                    <a:moveTo>
                      <a:pt x="98" y="100"/>
                    </a:moveTo>
                    <a:cubicBezTo>
                      <a:pt x="120" y="73"/>
                      <a:pt x="134" y="36"/>
                      <a:pt x="130" y="0"/>
                    </a:cubicBezTo>
                    <a:cubicBezTo>
                      <a:pt x="99" y="1"/>
                      <a:pt x="61" y="21"/>
                      <a:pt x="38" y="47"/>
                    </a:cubicBezTo>
                    <a:cubicBezTo>
                      <a:pt x="18" y="71"/>
                      <a:pt x="0" y="108"/>
                      <a:pt x="5" y="144"/>
                    </a:cubicBezTo>
                    <a:cubicBezTo>
                      <a:pt x="40" y="147"/>
                      <a:pt x="76" y="126"/>
                      <a:pt x="98" y="100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1137811" y="371376"/>
            <a:ext cx="8221098" cy="6453682"/>
            <a:chOff x="1137811" y="371376"/>
            <a:chExt cx="8221098" cy="6453682"/>
          </a:xfrm>
        </p:grpSpPr>
        <p:sp>
          <p:nvSpPr>
            <p:cNvPr id="2" name="Rectangle 1"/>
            <p:cNvSpPr/>
            <p:nvPr/>
          </p:nvSpPr>
          <p:spPr bwMode="auto">
            <a:xfrm>
              <a:off x="1147097" y="4081858"/>
              <a:ext cx="1531342" cy="2743200"/>
            </a:xfrm>
            <a:prstGeom prst="rect">
              <a:avLst/>
            </a:prstGeom>
            <a:solidFill>
              <a:schemeClr val="accent6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.NET </a:t>
              </a: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Framework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75" name="Rectangle 74"/>
            <p:cNvSpPr/>
            <p:nvPr/>
          </p:nvSpPr>
          <p:spPr bwMode="auto">
            <a:xfrm>
              <a:off x="1154945" y="3173723"/>
              <a:ext cx="1531342" cy="784252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Winforms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76" name="Rectangle 75"/>
            <p:cNvSpPr/>
            <p:nvPr/>
          </p:nvSpPr>
          <p:spPr bwMode="auto">
            <a:xfrm>
              <a:off x="1147097" y="2227901"/>
              <a:ext cx="1531342" cy="784252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WPF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77" name="Rectangle 76"/>
            <p:cNvSpPr/>
            <p:nvPr/>
          </p:nvSpPr>
          <p:spPr bwMode="auto">
            <a:xfrm>
              <a:off x="1147097" y="1321147"/>
              <a:ext cx="1531342" cy="784252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ASP.NET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78" name="Rectangle 77"/>
            <p:cNvSpPr/>
            <p:nvPr/>
          </p:nvSpPr>
          <p:spPr bwMode="auto">
            <a:xfrm>
              <a:off x="2789237" y="4081857"/>
              <a:ext cx="1531342" cy="700815"/>
            </a:xfrm>
            <a:prstGeom prst="rect">
              <a:avLst/>
            </a:prstGeom>
            <a:solidFill>
              <a:schemeClr val="accent6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.NET</a:t>
              </a: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 smtClean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Native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84" name="Rectangle 83"/>
            <p:cNvSpPr/>
            <p:nvPr/>
          </p:nvSpPr>
          <p:spPr bwMode="auto">
            <a:xfrm>
              <a:off x="2789237" y="1321147"/>
              <a:ext cx="1531342" cy="2636827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UWP</a:t>
              </a:r>
            </a:p>
          </p:txBody>
        </p:sp>
        <p:sp>
          <p:nvSpPr>
            <p:cNvPr id="87" name="Rectangle 86"/>
            <p:cNvSpPr/>
            <p:nvPr/>
          </p:nvSpPr>
          <p:spPr bwMode="auto">
            <a:xfrm>
              <a:off x="7827567" y="4081858"/>
              <a:ext cx="1531342" cy="2158604"/>
            </a:xfrm>
            <a:prstGeom prst="rect">
              <a:avLst/>
            </a:prstGeom>
            <a:solidFill>
              <a:schemeClr val="accent6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Xamarin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Mono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88" name="Rectangle 87"/>
            <p:cNvSpPr/>
            <p:nvPr/>
          </p:nvSpPr>
          <p:spPr bwMode="auto">
            <a:xfrm>
              <a:off x="7827567" y="3173722"/>
              <a:ext cx="1531342" cy="784252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iOS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7827567" y="2246332"/>
              <a:ext cx="1531342" cy="784252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Android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7827567" y="1331580"/>
              <a:ext cx="1531342" cy="784252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Mac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94" name="Rectangle 93"/>
            <p:cNvSpPr/>
            <p:nvPr/>
          </p:nvSpPr>
          <p:spPr bwMode="auto">
            <a:xfrm>
              <a:off x="1137811" y="371377"/>
              <a:ext cx="1531342" cy="784252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Windows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91" name="Rectangle 90"/>
            <p:cNvSpPr/>
            <p:nvPr/>
          </p:nvSpPr>
          <p:spPr bwMode="auto">
            <a:xfrm>
              <a:off x="6161456" y="4081857"/>
              <a:ext cx="1531342" cy="1625205"/>
            </a:xfrm>
            <a:prstGeom prst="rect">
              <a:avLst/>
            </a:prstGeom>
            <a:solidFill>
              <a:schemeClr val="accent6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Unity Mono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92" name="Rectangle 91"/>
            <p:cNvSpPr/>
            <p:nvPr/>
          </p:nvSpPr>
          <p:spPr bwMode="auto">
            <a:xfrm>
              <a:off x="6161456" y="1332293"/>
              <a:ext cx="1531342" cy="2625681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Unity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6176117" y="402451"/>
              <a:ext cx="1531342" cy="784252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kern="0" dirty="0" smtClean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Unity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98" name="Rectangle 97"/>
            <p:cNvSpPr/>
            <p:nvPr/>
          </p:nvSpPr>
          <p:spPr bwMode="auto">
            <a:xfrm>
              <a:off x="2789237" y="387665"/>
              <a:ext cx="1531342" cy="784252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UWP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101" name="Rectangle 100"/>
            <p:cNvSpPr/>
            <p:nvPr/>
          </p:nvSpPr>
          <p:spPr bwMode="auto">
            <a:xfrm>
              <a:off x="7827567" y="371376"/>
              <a:ext cx="1531342" cy="784252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kern="0" dirty="0" err="1" smtClean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Xamarin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4517726" y="4081857"/>
              <a:ext cx="1531342" cy="989036"/>
            </a:xfrm>
            <a:prstGeom prst="rect">
              <a:avLst/>
            </a:prstGeom>
            <a:solidFill>
              <a:schemeClr val="accent6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CoreCLR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4517726" y="2985584"/>
              <a:ext cx="1531342" cy="972390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 smtClean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ASP.NET</a:t>
              </a: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Core</a:t>
              </a: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4517726" y="387665"/>
              <a:ext cx="1531342" cy="784252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.NET Core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91413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 hidden="1"/>
          <p:cNvGrpSpPr/>
          <p:nvPr/>
        </p:nvGrpSpPr>
        <p:grpSpPr>
          <a:xfrm>
            <a:off x="3246455" y="2128363"/>
            <a:ext cx="6542445" cy="501655"/>
            <a:chOff x="3246455" y="2128363"/>
            <a:chExt cx="6542445" cy="501655"/>
          </a:xfrm>
        </p:grpSpPr>
        <p:sp>
          <p:nvSpPr>
            <p:cNvPr id="56" name="Freeform 55"/>
            <p:cNvSpPr>
              <a:spLocks noChangeAspect="1" noEditPoints="1"/>
            </p:cNvSpPr>
            <p:nvPr/>
          </p:nvSpPr>
          <p:spPr bwMode="black">
            <a:xfrm>
              <a:off x="3246455" y="2141189"/>
              <a:ext cx="490823" cy="488829"/>
            </a:xfrm>
            <a:custGeom>
              <a:avLst/>
              <a:gdLst>
                <a:gd name="T0" fmla="*/ 112 w 246"/>
                <a:gd name="T1" fmla="*/ 19 h 245"/>
                <a:gd name="T2" fmla="*/ 246 w 246"/>
                <a:gd name="T3" fmla="*/ 0 h 245"/>
                <a:gd name="T4" fmla="*/ 246 w 246"/>
                <a:gd name="T5" fmla="*/ 116 h 245"/>
                <a:gd name="T6" fmla="*/ 112 w 246"/>
                <a:gd name="T7" fmla="*/ 116 h 245"/>
                <a:gd name="T8" fmla="*/ 112 w 246"/>
                <a:gd name="T9" fmla="*/ 19 h 245"/>
                <a:gd name="T10" fmla="*/ 102 w 246"/>
                <a:gd name="T11" fmla="*/ 116 h 245"/>
                <a:gd name="T12" fmla="*/ 102 w 246"/>
                <a:gd name="T13" fmla="*/ 19 h 245"/>
                <a:gd name="T14" fmla="*/ 0 w 246"/>
                <a:gd name="T15" fmla="*/ 34 h 245"/>
                <a:gd name="T16" fmla="*/ 0 w 246"/>
                <a:gd name="T17" fmla="*/ 116 h 245"/>
                <a:gd name="T18" fmla="*/ 102 w 246"/>
                <a:gd name="T19" fmla="*/ 116 h 245"/>
                <a:gd name="T20" fmla="*/ 102 w 246"/>
                <a:gd name="T21" fmla="*/ 126 h 245"/>
                <a:gd name="T22" fmla="*/ 0 w 246"/>
                <a:gd name="T23" fmla="*/ 126 h 245"/>
                <a:gd name="T24" fmla="*/ 0 w 246"/>
                <a:gd name="T25" fmla="*/ 211 h 245"/>
                <a:gd name="T26" fmla="*/ 102 w 246"/>
                <a:gd name="T27" fmla="*/ 226 h 245"/>
                <a:gd name="T28" fmla="*/ 102 w 246"/>
                <a:gd name="T29" fmla="*/ 126 h 245"/>
                <a:gd name="T30" fmla="*/ 112 w 246"/>
                <a:gd name="T31" fmla="*/ 126 h 245"/>
                <a:gd name="T32" fmla="*/ 112 w 246"/>
                <a:gd name="T33" fmla="*/ 226 h 245"/>
                <a:gd name="T34" fmla="*/ 246 w 246"/>
                <a:gd name="T35" fmla="*/ 245 h 245"/>
                <a:gd name="T36" fmla="*/ 246 w 246"/>
                <a:gd name="T37" fmla="*/ 126 h 245"/>
                <a:gd name="T38" fmla="*/ 112 w 246"/>
                <a:gd name="T39" fmla="*/ 126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6" h="245">
                  <a:moveTo>
                    <a:pt x="112" y="19"/>
                  </a:moveTo>
                  <a:lnTo>
                    <a:pt x="246" y="0"/>
                  </a:lnTo>
                  <a:lnTo>
                    <a:pt x="246" y="116"/>
                  </a:lnTo>
                  <a:lnTo>
                    <a:pt x="112" y="116"/>
                  </a:lnTo>
                  <a:lnTo>
                    <a:pt x="112" y="19"/>
                  </a:lnTo>
                  <a:close/>
                  <a:moveTo>
                    <a:pt x="102" y="116"/>
                  </a:moveTo>
                  <a:lnTo>
                    <a:pt x="102" y="19"/>
                  </a:lnTo>
                  <a:lnTo>
                    <a:pt x="0" y="34"/>
                  </a:lnTo>
                  <a:lnTo>
                    <a:pt x="0" y="116"/>
                  </a:lnTo>
                  <a:lnTo>
                    <a:pt x="102" y="116"/>
                  </a:lnTo>
                  <a:close/>
                  <a:moveTo>
                    <a:pt x="102" y="126"/>
                  </a:moveTo>
                  <a:lnTo>
                    <a:pt x="0" y="126"/>
                  </a:lnTo>
                  <a:lnTo>
                    <a:pt x="0" y="211"/>
                  </a:lnTo>
                  <a:lnTo>
                    <a:pt x="102" y="226"/>
                  </a:lnTo>
                  <a:lnTo>
                    <a:pt x="102" y="126"/>
                  </a:lnTo>
                  <a:close/>
                  <a:moveTo>
                    <a:pt x="112" y="126"/>
                  </a:moveTo>
                  <a:lnTo>
                    <a:pt x="112" y="226"/>
                  </a:lnTo>
                  <a:lnTo>
                    <a:pt x="246" y="245"/>
                  </a:lnTo>
                  <a:lnTo>
                    <a:pt x="246" y="126"/>
                  </a:lnTo>
                  <a:lnTo>
                    <a:pt x="112" y="1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Freeform 11"/>
            <p:cNvSpPr>
              <a:spLocks noEditPoints="1"/>
            </p:cNvSpPr>
            <p:nvPr/>
          </p:nvSpPr>
          <p:spPr bwMode="black">
            <a:xfrm>
              <a:off x="6330187" y="2128363"/>
              <a:ext cx="407462" cy="501655"/>
            </a:xfrm>
            <a:custGeom>
              <a:avLst/>
              <a:gdLst>
                <a:gd name="T0" fmla="*/ 574 w 618"/>
                <a:gd name="T1" fmla="*/ 227 h 723"/>
                <a:gd name="T2" fmla="*/ 530 w 618"/>
                <a:gd name="T3" fmla="*/ 272 h 723"/>
                <a:gd name="T4" fmla="*/ 530 w 618"/>
                <a:gd name="T5" fmla="*/ 446 h 723"/>
                <a:gd name="T6" fmla="*/ 574 w 618"/>
                <a:gd name="T7" fmla="*/ 491 h 723"/>
                <a:gd name="T8" fmla="*/ 618 w 618"/>
                <a:gd name="T9" fmla="*/ 446 h 723"/>
                <a:gd name="T10" fmla="*/ 618 w 618"/>
                <a:gd name="T11" fmla="*/ 272 h 723"/>
                <a:gd name="T12" fmla="*/ 574 w 618"/>
                <a:gd name="T13" fmla="*/ 227 h 723"/>
                <a:gd name="T14" fmla="*/ 44 w 618"/>
                <a:gd name="T15" fmla="*/ 227 h 723"/>
                <a:gd name="T16" fmla="*/ 0 w 618"/>
                <a:gd name="T17" fmla="*/ 272 h 723"/>
                <a:gd name="T18" fmla="*/ 0 w 618"/>
                <a:gd name="T19" fmla="*/ 446 h 723"/>
                <a:gd name="T20" fmla="*/ 44 w 618"/>
                <a:gd name="T21" fmla="*/ 491 h 723"/>
                <a:gd name="T22" fmla="*/ 88 w 618"/>
                <a:gd name="T23" fmla="*/ 446 h 723"/>
                <a:gd name="T24" fmla="*/ 88 w 618"/>
                <a:gd name="T25" fmla="*/ 272 h 723"/>
                <a:gd name="T26" fmla="*/ 44 w 618"/>
                <a:gd name="T27" fmla="*/ 227 h 723"/>
                <a:gd name="T28" fmla="*/ 505 w 618"/>
                <a:gd name="T29" fmla="*/ 228 h 723"/>
                <a:gd name="T30" fmla="*/ 505 w 618"/>
                <a:gd name="T31" fmla="*/ 547 h 723"/>
                <a:gd name="T32" fmla="*/ 471 w 618"/>
                <a:gd name="T33" fmla="*/ 581 h 723"/>
                <a:gd name="T34" fmla="*/ 432 w 618"/>
                <a:gd name="T35" fmla="*/ 581 h 723"/>
                <a:gd name="T36" fmla="*/ 432 w 618"/>
                <a:gd name="T37" fmla="*/ 678 h 723"/>
                <a:gd name="T38" fmla="*/ 388 w 618"/>
                <a:gd name="T39" fmla="*/ 723 h 723"/>
                <a:gd name="T40" fmla="*/ 344 w 618"/>
                <a:gd name="T41" fmla="*/ 678 h 723"/>
                <a:gd name="T42" fmla="*/ 344 w 618"/>
                <a:gd name="T43" fmla="*/ 581 h 723"/>
                <a:gd name="T44" fmla="*/ 276 w 618"/>
                <a:gd name="T45" fmla="*/ 581 h 723"/>
                <a:gd name="T46" fmla="*/ 276 w 618"/>
                <a:gd name="T47" fmla="*/ 678 h 723"/>
                <a:gd name="T48" fmla="*/ 232 w 618"/>
                <a:gd name="T49" fmla="*/ 723 h 723"/>
                <a:gd name="T50" fmla="*/ 188 w 618"/>
                <a:gd name="T51" fmla="*/ 678 h 723"/>
                <a:gd name="T52" fmla="*/ 188 w 618"/>
                <a:gd name="T53" fmla="*/ 581 h 723"/>
                <a:gd name="T54" fmla="*/ 149 w 618"/>
                <a:gd name="T55" fmla="*/ 581 h 723"/>
                <a:gd name="T56" fmla="*/ 115 w 618"/>
                <a:gd name="T57" fmla="*/ 547 h 723"/>
                <a:gd name="T58" fmla="*/ 115 w 618"/>
                <a:gd name="T59" fmla="*/ 228 h 723"/>
                <a:gd name="T60" fmla="*/ 505 w 618"/>
                <a:gd name="T61" fmla="*/ 228 h 723"/>
                <a:gd name="T62" fmla="*/ 402 w 618"/>
                <a:gd name="T63" fmla="*/ 63 h 723"/>
                <a:gd name="T64" fmla="*/ 438 w 618"/>
                <a:gd name="T65" fmla="*/ 11 h 723"/>
                <a:gd name="T66" fmla="*/ 437 w 618"/>
                <a:gd name="T67" fmla="*/ 2 h 723"/>
                <a:gd name="T68" fmla="*/ 428 w 618"/>
                <a:gd name="T69" fmla="*/ 4 h 723"/>
                <a:gd name="T70" fmla="*/ 390 w 618"/>
                <a:gd name="T71" fmla="*/ 59 h 723"/>
                <a:gd name="T72" fmla="*/ 309 w 618"/>
                <a:gd name="T73" fmla="*/ 43 h 723"/>
                <a:gd name="T74" fmla="*/ 228 w 618"/>
                <a:gd name="T75" fmla="*/ 59 h 723"/>
                <a:gd name="T76" fmla="*/ 190 w 618"/>
                <a:gd name="T77" fmla="*/ 4 h 723"/>
                <a:gd name="T78" fmla="*/ 181 w 618"/>
                <a:gd name="T79" fmla="*/ 2 h 723"/>
                <a:gd name="T80" fmla="*/ 180 w 618"/>
                <a:gd name="T81" fmla="*/ 11 h 723"/>
                <a:gd name="T82" fmla="*/ 216 w 618"/>
                <a:gd name="T83" fmla="*/ 63 h 723"/>
                <a:gd name="T84" fmla="*/ 114 w 618"/>
                <a:gd name="T85" fmla="*/ 200 h 723"/>
                <a:gd name="T86" fmla="*/ 504 w 618"/>
                <a:gd name="T87" fmla="*/ 200 h 723"/>
                <a:gd name="T88" fmla="*/ 402 w 618"/>
                <a:gd name="T89" fmla="*/ 63 h 723"/>
                <a:gd name="T90" fmla="*/ 227 w 618"/>
                <a:gd name="T91" fmla="*/ 146 h 723"/>
                <a:gd name="T92" fmla="*/ 205 w 618"/>
                <a:gd name="T93" fmla="*/ 124 h 723"/>
                <a:gd name="T94" fmla="*/ 227 w 618"/>
                <a:gd name="T95" fmla="*/ 103 h 723"/>
                <a:gd name="T96" fmla="*/ 248 w 618"/>
                <a:gd name="T97" fmla="*/ 124 h 723"/>
                <a:gd name="T98" fmla="*/ 227 w 618"/>
                <a:gd name="T99" fmla="*/ 146 h 723"/>
                <a:gd name="T100" fmla="*/ 394 w 618"/>
                <a:gd name="T101" fmla="*/ 146 h 723"/>
                <a:gd name="T102" fmla="*/ 373 w 618"/>
                <a:gd name="T103" fmla="*/ 124 h 723"/>
                <a:gd name="T104" fmla="*/ 394 w 618"/>
                <a:gd name="T105" fmla="*/ 103 h 723"/>
                <a:gd name="T106" fmla="*/ 416 w 618"/>
                <a:gd name="T107" fmla="*/ 124 h 723"/>
                <a:gd name="T108" fmla="*/ 394 w 618"/>
                <a:gd name="T109" fmla="*/ 146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18" h="723">
                  <a:moveTo>
                    <a:pt x="574" y="227"/>
                  </a:moveTo>
                  <a:cubicBezTo>
                    <a:pt x="550" y="227"/>
                    <a:pt x="530" y="247"/>
                    <a:pt x="530" y="272"/>
                  </a:cubicBezTo>
                  <a:cubicBezTo>
                    <a:pt x="530" y="446"/>
                    <a:pt x="530" y="446"/>
                    <a:pt x="530" y="446"/>
                  </a:cubicBezTo>
                  <a:cubicBezTo>
                    <a:pt x="530" y="471"/>
                    <a:pt x="550" y="491"/>
                    <a:pt x="574" y="491"/>
                  </a:cubicBezTo>
                  <a:cubicBezTo>
                    <a:pt x="598" y="491"/>
                    <a:pt x="618" y="471"/>
                    <a:pt x="618" y="446"/>
                  </a:cubicBezTo>
                  <a:cubicBezTo>
                    <a:pt x="618" y="272"/>
                    <a:pt x="618" y="272"/>
                    <a:pt x="618" y="272"/>
                  </a:cubicBezTo>
                  <a:cubicBezTo>
                    <a:pt x="618" y="247"/>
                    <a:pt x="598" y="227"/>
                    <a:pt x="574" y="227"/>
                  </a:cubicBezTo>
                  <a:close/>
                  <a:moveTo>
                    <a:pt x="44" y="227"/>
                  </a:moveTo>
                  <a:cubicBezTo>
                    <a:pt x="20" y="227"/>
                    <a:pt x="0" y="247"/>
                    <a:pt x="0" y="272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71"/>
                    <a:pt x="20" y="491"/>
                    <a:pt x="44" y="491"/>
                  </a:cubicBezTo>
                  <a:cubicBezTo>
                    <a:pt x="68" y="491"/>
                    <a:pt x="88" y="471"/>
                    <a:pt x="88" y="446"/>
                  </a:cubicBezTo>
                  <a:cubicBezTo>
                    <a:pt x="88" y="272"/>
                    <a:pt x="88" y="272"/>
                    <a:pt x="88" y="272"/>
                  </a:cubicBezTo>
                  <a:cubicBezTo>
                    <a:pt x="88" y="247"/>
                    <a:pt x="68" y="227"/>
                    <a:pt x="44" y="227"/>
                  </a:cubicBezTo>
                  <a:close/>
                  <a:moveTo>
                    <a:pt x="505" y="228"/>
                  </a:moveTo>
                  <a:cubicBezTo>
                    <a:pt x="505" y="547"/>
                    <a:pt x="505" y="547"/>
                    <a:pt x="505" y="547"/>
                  </a:cubicBezTo>
                  <a:cubicBezTo>
                    <a:pt x="505" y="566"/>
                    <a:pt x="490" y="581"/>
                    <a:pt x="471" y="581"/>
                  </a:cubicBezTo>
                  <a:cubicBezTo>
                    <a:pt x="432" y="581"/>
                    <a:pt x="432" y="581"/>
                    <a:pt x="432" y="581"/>
                  </a:cubicBezTo>
                  <a:cubicBezTo>
                    <a:pt x="432" y="678"/>
                    <a:pt x="432" y="678"/>
                    <a:pt x="432" y="678"/>
                  </a:cubicBezTo>
                  <a:cubicBezTo>
                    <a:pt x="432" y="703"/>
                    <a:pt x="412" y="723"/>
                    <a:pt x="388" y="723"/>
                  </a:cubicBezTo>
                  <a:cubicBezTo>
                    <a:pt x="364" y="723"/>
                    <a:pt x="344" y="703"/>
                    <a:pt x="344" y="678"/>
                  </a:cubicBezTo>
                  <a:cubicBezTo>
                    <a:pt x="344" y="581"/>
                    <a:pt x="344" y="581"/>
                    <a:pt x="344" y="581"/>
                  </a:cubicBezTo>
                  <a:cubicBezTo>
                    <a:pt x="276" y="581"/>
                    <a:pt x="276" y="581"/>
                    <a:pt x="276" y="581"/>
                  </a:cubicBezTo>
                  <a:cubicBezTo>
                    <a:pt x="276" y="678"/>
                    <a:pt x="276" y="678"/>
                    <a:pt x="276" y="678"/>
                  </a:cubicBezTo>
                  <a:cubicBezTo>
                    <a:pt x="276" y="703"/>
                    <a:pt x="256" y="723"/>
                    <a:pt x="232" y="723"/>
                  </a:cubicBezTo>
                  <a:cubicBezTo>
                    <a:pt x="208" y="723"/>
                    <a:pt x="188" y="703"/>
                    <a:pt x="188" y="678"/>
                  </a:cubicBezTo>
                  <a:cubicBezTo>
                    <a:pt x="188" y="581"/>
                    <a:pt x="188" y="581"/>
                    <a:pt x="188" y="581"/>
                  </a:cubicBezTo>
                  <a:cubicBezTo>
                    <a:pt x="149" y="581"/>
                    <a:pt x="149" y="581"/>
                    <a:pt x="149" y="581"/>
                  </a:cubicBezTo>
                  <a:cubicBezTo>
                    <a:pt x="130" y="581"/>
                    <a:pt x="115" y="566"/>
                    <a:pt x="115" y="547"/>
                  </a:cubicBezTo>
                  <a:cubicBezTo>
                    <a:pt x="115" y="228"/>
                    <a:pt x="115" y="228"/>
                    <a:pt x="115" y="228"/>
                  </a:cubicBezTo>
                  <a:lnTo>
                    <a:pt x="505" y="228"/>
                  </a:lnTo>
                  <a:close/>
                  <a:moveTo>
                    <a:pt x="402" y="63"/>
                  </a:moveTo>
                  <a:cubicBezTo>
                    <a:pt x="438" y="11"/>
                    <a:pt x="438" y="11"/>
                    <a:pt x="438" y="11"/>
                  </a:cubicBezTo>
                  <a:cubicBezTo>
                    <a:pt x="440" y="8"/>
                    <a:pt x="439" y="4"/>
                    <a:pt x="437" y="2"/>
                  </a:cubicBezTo>
                  <a:cubicBezTo>
                    <a:pt x="434" y="0"/>
                    <a:pt x="430" y="1"/>
                    <a:pt x="428" y="4"/>
                  </a:cubicBezTo>
                  <a:cubicBezTo>
                    <a:pt x="390" y="59"/>
                    <a:pt x="390" y="59"/>
                    <a:pt x="390" y="59"/>
                  </a:cubicBezTo>
                  <a:cubicBezTo>
                    <a:pt x="365" y="49"/>
                    <a:pt x="338" y="43"/>
                    <a:pt x="309" y="43"/>
                  </a:cubicBezTo>
                  <a:cubicBezTo>
                    <a:pt x="280" y="43"/>
                    <a:pt x="253" y="49"/>
                    <a:pt x="228" y="59"/>
                  </a:cubicBezTo>
                  <a:cubicBezTo>
                    <a:pt x="190" y="4"/>
                    <a:pt x="190" y="4"/>
                    <a:pt x="190" y="4"/>
                  </a:cubicBezTo>
                  <a:cubicBezTo>
                    <a:pt x="188" y="1"/>
                    <a:pt x="184" y="0"/>
                    <a:pt x="181" y="2"/>
                  </a:cubicBezTo>
                  <a:cubicBezTo>
                    <a:pt x="179" y="4"/>
                    <a:pt x="178" y="8"/>
                    <a:pt x="180" y="11"/>
                  </a:cubicBezTo>
                  <a:cubicBezTo>
                    <a:pt x="216" y="63"/>
                    <a:pt x="216" y="63"/>
                    <a:pt x="216" y="63"/>
                  </a:cubicBezTo>
                  <a:cubicBezTo>
                    <a:pt x="159" y="90"/>
                    <a:pt x="119" y="141"/>
                    <a:pt x="114" y="200"/>
                  </a:cubicBezTo>
                  <a:cubicBezTo>
                    <a:pt x="504" y="200"/>
                    <a:pt x="504" y="200"/>
                    <a:pt x="504" y="200"/>
                  </a:cubicBezTo>
                  <a:cubicBezTo>
                    <a:pt x="499" y="141"/>
                    <a:pt x="459" y="90"/>
                    <a:pt x="402" y="63"/>
                  </a:cubicBezTo>
                  <a:close/>
                  <a:moveTo>
                    <a:pt x="227" y="146"/>
                  </a:moveTo>
                  <a:cubicBezTo>
                    <a:pt x="215" y="146"/>
                    <a:pt x="205" y="136"/>
                    <a:pt x="205" y="124"/>
                  </a:cubicBezTo>
                  <a:cubicBezTo>
                    <a:pt x="205" y="113"/>
                    <a:pt x="215" y="103"/>
                    <a:pt x="227" y="103"/>
                  </a:cubicBezTo>
                  <a:cubicBezTo>
                    <a:pt x="239" y="103"/>
                    <a:pt x="248" y="113"/>
                    <a:pt x="248" y="124"/>
                  </a:cubicBezTo>
                  <a:cubicBezTo>
                    <a:pt x="248" y="136"/>
                    <a:pt x="239" y="146"/>
                    <a:pt x="227" y="146"/>
                  </a:cubicBezTo>
                  <a:close/>
                  <a:moveTo>
                    <a:pt x="394" y="146"/>
                  </a:moveTo>
                  <a:cubicBezTo>
                    <a:pt x="382" y="146"/>
                    <a:pt x="373" y="136"/>
                    <a:pt x="373" y="124"/>
                  </a:cubicBezTo>
                  <a:cubicBezTo>
                    <a:pt x="373" y="113"/>
                    <a:pt x="382" y="103"/>
                    <a:pt x="394" y="103"/>
                  </a:cubicBezTo>
                  <a:cubicBezTo>
                    <a:pt x="406" y="103"/>
                    <a:pt x="416" y="113"/>
                    <a:pt x="416" y="124"/>
                  </a:cubicBezTo>
                  <a:cubicBezTo>
                    <a:pt x="416" y="136"/>
                    <a:pt x="406" y="146"/>
                    <a:pt x="394" y="146"/>
                  </a:cubicBezTo>
                  <a:close/>
                </a:path>
              </a:pathLst>
            </a:custGeom>
            <a:solidFill>
              <a:srgbClr val="97C0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66" name="Group 65"/>
            <p:cNvGrpSpPr>
              <a:grpSpLocks noChangeAspect="1"/>
            </p:cNvGrpSpPr>
            <p:nvPr/>
          </p:nvGrpSpPr>
          <p:grpSpPr bwMode="black">
            <a:xfrm>
              <a:off x="9358909" y="2128363"/>
              <a:ext cx="429991" cy="501655"/>
              <a:chOff x="396875" y="1300163"/>
              <a:chExt cx="1162051" cy="1355725"/>
            </a:xfrm>
          </p:grpSpPr>
          <p:sp>
            <p:nvSpPr>
              <p:cNvPr id="69" name="Freeform 68"/>
              <p:cNvSpPr>
                <a:spLocks/>
              </p:cNvSpPr>
              <p:nvPr/>
            </p:nvSpPr>
            <p:spPr bwMode="black">
              <a:xfrm>
                <a:off x="396875" y="1616075"/>
                <a:ext cx="1162051" cy="1039813"/>
              </a:xfrm>
              <a:custGeom>
                <a:avLst/>
                <a:gdLst>
                  <a:gd name="T0" fmla="*/ 455 w 539"/>
                  <a:gd name="T1" fmla="*/ 186 h 482"/>
                  <a:gd name="T2" fmla="*/ 522 w 539"/>
                  <a:gd name="T3" fmla="*/ 67 h 482"/>
                  <a:gd name="T4" fmla="*/ 408 w 539"/>
                  <a:gd name="T5" fmla="*/ 5 h 482"/>
                  <a:gd name="T6" fmla="*/ 288 w 539"/>
                  <a:gd name="T7" fmla="*/ 34 h 482"/>
                  <a:gd name="T8" fmla="*/ 184 w 539"/>
                  <a:gd name="T9" fmla="*/ 7 h 482"/>
                  <a:gd name="T10" fmla="*/ 55 w 539"/>
                  <a:gd name="T11" fmla="*/ 86 h 482"/>
                  <a:gd name="T12" fmla="*/ 95 w 539"/>
                  <a:gd name="T13" fmla="*/ 401 h 482"/>
                  <a:gd name="T14" fmla="*/ 194 w 539"/>
                  <a:gd name="T15" fmla="*/ 480 h 482"/>
                  <a:gd name="T16" fmla="*/ 296 w 539"/>
                  <a:gd name="T17" fmla="*/ 455 h 482"/>
                  <a:gd name="T18" fmla="*/ 400 w 539"/>
                  <a:gd name="T19" fmla="*/ 479 h 482"/>
                  <a:gd name="T20" fmla="*/ 496 w 539"/>
                  <a:gd name="T21" fmla="*/ 402 h 482"/>
                  <a:gd name="T22" fmla="*/ 539 w 539"/>
                  <a:gd name="T23" fmla="*/ 313 h 482"/>
                  <a:gd name="T24" fmla="*/ 455 w 539"/>
                  <a:gd name="T25" fmla="*/ 18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39" h="482">
                    <a:moveTo>
                      <a:pt x="455" y="186"/>
                    </a:moveTo>
                    <a:cubicBezTo>
                      <a:pt x="454" y="107"/>
                      <a:pt x="519" y="69"/>
                      <a:pt x="522" y="67"/>
                    </a:cubicBezTo>
                    <a:cubicBezTo>
                      <a:pt x="485" y="13"/>
                      <a:pt x="428" y="6"/>
                      <a:pt x="408" y="5"/>
                    </a:cubicBezTo>
                    <a:cubicBezTo>
                      <a:pt x="359" y="0"/>
                      <a:pt x="312" y="34"/>
                      <a:pt x="288" y="34"/>
                    </a:cubicBezTo>
                    <a:cubicBezTo>
                      <a:pt x="263" y="34"/>
                      <a:pt x="225" y="6"/>
                      <a:pt x="184" y="7"/>
                    </a:cubicBezTo>
                    <a:cubicBezTo>
                      <a:pt x="131" y="8"/>
                      <a:pt x="82" y="38"/>
                      <a:pt x="55" y="86"/>
                    </a:cubicBezTo>
                    <a:cubicBezTo>
                      <a:pt x="0" y="182"/>
                      <a:pt x="41" y="323"/>
                      <a:pt x="95" y="401"/>
                    </a:cubicBezTo>
                    <a:cubicBezTo>
                      <a:pt x="121" y="439"/>
                      <a:pt x="153" y="482"/>
                      <a:pt x="194" y="480"/>
                    </a:cubicBezTo>
                    <a:cubicBezTo>
                      <a:pt x="234" y="479"/>
                      <a:pt x="248" y="455"/>
                      <a:pt x="296" y="455"/>
                    </a:cubicBezTo>
                    <a:cubicBezTo>
                      <a:pt x="344" y="454"/>
                      <a:pt x="358" y="480"/>
                      <a:pt x="400" y="479"/>
                    </a:cubicBezTo>
                    <a:cubicBezTo>
                      <a:pt x="443" y="478"/>
                      <a:pt x="470" y="440"/>
                      <a:pt x="496" y="402"/>
                    </a:cubicBezTo>
                    <a:cubicBezTo>
                      <a:pt x="526" y="358"/>
                      <a:pt x="538" y="315"/>
                      <a:pt x="539" y="313"/>
                    </a:cubicBezTo>
                    <a:cubicBezTo>
                      <a:pt x="538" y="313"/>
                      <a:pt x="456" y="281"/>
                      <a:pt x="455" y="186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" name="Freeform 69"/>
              <p:cNvSpPr>
                <a:spLocks/>
              </p:cNvSpPr>
              <p:nvPr/>
            </p:nvSpPr>
            <p:spPr bwMode="black">
              <a:xfrm>
                <a:off x="996950" y="1300163"/>
                <a:ext cx="288925" cy="317500"/>
              </a:xfrm>
              <a:custGeom>
                <a:avLst/>
                <a:gdLst>
                  <a:gd name="T0" fmla="*/ 98 w 134"/>
                  <a:gd name="T1" fmla="*/ 100 h 147"/>
                  <a:gd name="T2" fmla="*/ 130 w 134"/>
                  <a:gd name="T3" fmla="*/ 0 h 147"/>
                  <a:gd name="T4" fmla="*/ 38 w 134"/>
                  <a:gd name="T5" fmla="*/ 47 h 147"/>
                  <a:gd name="T6" fmla="*/ 5 w 134"/>
                  <a:gd name="T7" fmla="*/ 144 h 147"/>
                  <a:gd name="T8" fmla="*/ 98 w 134"/>
                  <a:gd name="T9" fmla="*/ 10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" h="147">
                    <a:moveTo>
                      <a:pt x="98" y="100"/>
                    </a:moveTo>
                    <a:cubicBezTo>
                      <a:pt x="120" y="73"/>
                      <a:pt x="134" y="36"/>
                      <a:pt x="130" y="0"/>
                    </a:cubicBezTo>
                    <a:cubicBezTo>
                      <a:pt x="99" y="1"/>
                      <a:pt x="61" y="21"/>
                      <a:pt x="38" y="47"/>
                    </a:cubicBezTo>
                    <a:cubicBezTo>
                      <a:pt x="18" y="71"/>
                      <a:pt x="0" y="108"/>
                      <a:pt x="5" y="144"/>
                    </a:cubicBezTo>
                    <a:cubicBezTo>
                      <a:pt x="40" y="147"/>
                      <a:pt x="76" y="126"/>
                      <a:pt x="98" y="100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-106363" y="371376"/>
            <a:ext cx="11810999" cy="6534233"/>
            <a:chOff x="-106363" y="371376"/>
            <a:chExt cx="11810999" cy="6534233"/>
          </a:xfrm>
        </p:grpSpPr>
        <p:sp>
          <p:nvSpPr>
            <p:cNvPr id="2" name="Rectangle 1"/>
            <p:cNvSpPr/>
            <p:nvPr/>
          </p:nvSpPr>
          <p:spPr bwMode="auto">
            <a:xfrm>
              <a:off x="1147097" y="4081858"/>
              <a:ext cx="1531342" cy="2743200"/>
            </a:xfrm>
            <a:prstGeom prst="rect">
              <a:avLst/>
            </a:prstGeom>
            <a:solidFill>
              <a:schemeClr val="accent6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75" name="Rectangle 74"/>
            <p:cNvSpPr/>
            <p:nvPr/>
          </p:nvSpPr>
          <p:spPr bwMode="auto">
            <a:xfrm>
              <a:off x="1154945" y="3173723"/>
              <a:ext cx="1531342" cy="784252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Winforms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76" name="Rectangle 75"/>
            <p:cNvSpPr/>
            <p:nvPr/>
          </p:nvSpPr>
          <p:spPr bwMode="auto">
            <a:xfrm>
              <a:off x="1147097" y="2227901"/>
              <a:ext cx="1531342" cy="784252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WPF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77" name="Rectangle 76"/>
            <p:cNvSpPr/>
            <p:nvPr/>
          </p:nvSpPr>
          <p:spPr bwMode="auto">
            <a:xfrm>
              <a:off x="1147097" y="1321147"/>
              <a:ext cx="1531342" cy="784252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ASP.NET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78" name="Rectangle 77"/>
            <p:cNvSpPr/>
            <p:nvPr/>
          </p:nvSpPr>
          <p:spPr bwMode="auto">
            <a:xfrm>
              <a:off x="2789237" y="4081857"/>
              <a:ext cx="1531342" cy="700815"/>
            </a:xfrm>
            <a:prstGeom prst="rect">
              <a:avLst/>
            </a:prstGeom>
            <a:solidFill>
              <a:schemeClr val="accent6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84" name="Rectangle 83"/>
            <p:cNvSpPr/>
            <p:nvPr/>
          </p:nvSpPr>
          <p:spPr bwMode="auto">
            <a:xfrm>
              <a:off x="2789237" y="1321147"/>
              <a:ext cx="1531342" cy="2636827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UWP</a:t>
              </a:r>
            </a:p>
          </p:txBody>
        </p:sp>
        <p:sp>
          <p:nvSpPr>
            <p:cNvPr id="87" name="Rectangle 86"/>
            <p:cNvSpPr/>
            <p:nvPr/>
          </p:nvSpPr>
          <p:spPr bwMode="auto">
            <a:xfrm>
              <a:off x="7827567" y="4081858"/>
              <a:ext cx="1531342" cy="2158604"/>
            </a:xfrm>
            <a:prstGeom prst="rect">
              <a:avLst/>
            </a:prstGeom>
            <a:solidFill>
              <a:schemeClr val="accent6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88" name="Rectangle 87"/>
            <p:cNvSpPr/>
            <p:nvPr/>
          </p:nvSpPr>
          <p:spPr bwMode="auto">
            <a:xfrm>
              <a:off x="7827567" y="3173722"/>
              <a:ext cx="1531342" cy="784252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iOS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7827567" y="2246332"/>
              <a:ext cx="1531342" cy="784252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Android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7827567" y="1331580"/>
              <a:ext cx="1531342" cy="784252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Mac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94" name="Rectangle 93"/>
            <p:cNvSpPr/>
            <p:nvPr/>
          </p:nvSpPr>
          <p:spPr bwMode="auto">
            <a:xfrm>
              <a:off x="1137811" y="371377"/>
              <a:ext cx="1531342" cy="784252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Windows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91" name="Rectangle 90"/>
            <p:cNvSpPr/>
            <p:nvPr/>
          </p:nvSpPr>
          <p:spPr bwMode="auto">
            <a:xfrm>
              <a:off x="6161456" y="4081857"/>
              <a:ext cx="1531342" cy="1625205"/>
            </a:xfrm>
            <a:prstGeom prst="rect">
              <a:avLst/>
            </a:prstGeom>
            <a:solidFill>
              <a:schemeClr val="accent6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92" name="Rectangle 91"/>
            <p:cNvSpPr/>
            <p:nvPr/>
          </p:nvSpPr>
          <p:spPr bwMode="auto">
            <a:xfrm>
              <a:off x="6161456" y="1332293"/>
              <a:ext cx="1531342" cy="2625681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Unity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6176117" y="402451"/>
              <a:ext cx="1531342" cy="784252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kern="0" dirty="0" smtClean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Unity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98" name="Rectangle 97"/>
            <p:cNvSpPr/>
            <p:nvPr/>
          </p:nvSpPr>
          <p:spPr bwMode="auto">
            <a:xfrm>
              <a:off x="2789237" y="387665"/>
              <a:ext cx="1531342" cy="784252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UWP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101" name="Rectangle 100"/>
            <p:cNvSpPr/>
            <p:nvPr/>
          </p:nvSpPr>
          <p:spPr bwMode="auto">
            <a:xfrm>
              <a:off x="7827567" y="371376"/>
              <a:ext cx="1531342" cy="784252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kern="0" dirty="0" err="1" smtClean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Xamarin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4517726" y="4081857"/>
              <a:ext cx="1531342" cy="989036"/>
            </a:xfrm>
            <a:prstGeom prst="rect">
              <a:avLst/>
            </a:prstGeom>
            <a:solidFill>
              <a:schemeClr val="accent6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4517726" y="2985584"/>
              <a:ext cx="1531342" cy="972390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 smtClean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ASP.NET</a:t>
              </a: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Core</a:t>
              </a: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4517726" y="387665"/>
              <a:ext cx="1531342" cy="784252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.NET Core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-106363" y="924726"/>
              <a:ext cx="11353800" cy="3117781"/>
            </a:xfrm>
            <a:prstGeom prst="rect">
              <a:avLst/>
            </a:prstGeom>
            <a:solidFill>
              <a:schemeClr val="bg2">
                <a:alpha val="79000"/>
              </a:schemeClr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122237" y="4576375"/>
              <a:ext cx="11353800" cy="2329234"/>
            </a:xfrm>
            <a:prstGeom prst="rect">
              <a:avLst/>
            </a:prstGeom>
            <a:solidFill>
              <a:schemeClr val="bg2">
                <a:alpha val="79000"/>
              </a:schemeClr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493677" y="4076229"/>
              <a:ext cx="2210959" cy="2443746"/>
            </a:xfrm>
            <a:prstGeom prst="rect">
              <a:avLst/>
            </a:prstGeom>
            <a:noFill/>
          </p:spPr>
          <p:txBody>
            <a:bodyPr wrap="square" lIns="182880" tIns="146304" rIns="182880" bIns="146304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2400" dirty="0" smtClean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Portable Class Libraries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</a:pPr>
              <a:endParaRPr lang="en-US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2400" dirty="0" smtClean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Intersections of APIs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13975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 hidden="1"/>
          <p:cNvGrpSpPr/>
          <p:nvPr/>
        </p:nvGrpSpPr>
        <p:grpSpPr>
          <a:xfrm>
            <a:off x="3246455" y="2128363"/>
            <a:ext cx="6542445" cy="501655"/>
            <a:chOff x="3246455" y="2128363"/>
            <a:chExt cx="6542445" cy="501655"/>
          </a:xfrm>
        </p:grpSpPr>
        <p:sp>
          <p:nvSpPr>
            <p:cNvPr id="56" name="Freeform 55"/>
            <p:cNvSpPr>
              <a:spLocks noChangeAspect="1" noEditPoints="1"/>
            </p:cNvSpPr>
            <p:nvPr/>
          </p:nvSpPr>
          <p:spPr bwMode="black">
            <a:xfrm>
              <a:off x="3246455" y="2141189"/>
              <a:ext cx="490823" cy="488829"/>
            </a:xfrm>
            <a:custGeom>
              <a:avLst/>
              <a:gdLst>
                <a:gd name="T0" fmla="*/ 112 w 246"/>
                <a:gd name="T1" fmla="*/ 19 h 245"/>
                <a:gd name="T2" fmla="*/ 246 w 246"/>
                <a:gd name="T3" fmla="*/ 0 h 245"/>
                <a:gd name="T4" fmla="*/ 246 w 246"/>
                <a:gd name="T5" fmla="*/ 116 h 245"/>
                <a:gd name="T6" fmla="*/ 112 w 246"/>
                <a:gd name="T7" fmla="*/ 116 h 245"/>
                <a:gd name="T8" fmla="*/ 112 w 246"/>
                <a:gd name="T9" fmla="*/ 19 h 245"/>
                <a:gd name="T10" fmla="*/ 102 w 246"/>
                <a:gd name="T11" fmla="*/ 116 h 245"/>
                <a:gd name="T12" fmla="*/ 102 w 246"/>
                <a:gd name="T13" fmla="*/ 19 h 245"/>
                <a:gd name="T14" fmla="*/ 0 w 246"/>
                <a:gd name="T15" fmla="*/ 34 h 245"/>
                <a:gd name="T16" fmla="*/ 0 w 246"/>
                <a:gd name="T17" fmla="*/ 116 h 245"/>
                <a:gd name="T18" fmla="*/ 102 w 246"/>
                <a:gd name="T19" fmla="*/ 116 h 245"/>
                <a:gd name="T20" fmla="*/ 102 w 246"/>
                <a:gd name="T21" fmla="*/ 126 h 245"/>
                <a:gd name="T22" fmla="*/ 0 w 246"/>
                <a:gd name="T23" fmla="*/ 126 h 245"/>
                <a:gd name="T24" fmla="*/ 0 w 246"/>
                <a:gd name="T25" fmla="*/ 211 h 245"/>
                <a:gd name="T26" fmla="*/ 102 w 246"/>
                <a:gd name="T27" fmla="*/ 226 h 245"/>
                <a:gd name="T28" fmla="*/ 102 w 246"/>
                <a:gd name="T29" fmla="*/ 126 h 245"/>
                <a:gd name="T30" fmla="*/ 112 w 246"/>
                <a:gd name="T31" fmla="*/ 126 h 245"/>
                <a:gd name="T32" fmla="*/ 112 w 246"/>
                <a:gd name="T33" fmla="*/ 226 h 245"/>
                <a:gd name="T34" fmla="*/ 246 w 246"/>
                <a:gd name="T35" fmla="*/ 245 h 245"/>
                <a:gd name="T36" fmla="*/ 246 w 246"/>
                <a:gd name="T37" fmla="*/ 126 h 245"/>
                <a:gd name="T38" fmla="*/ 112 w 246"/>
                <a:gd name="T39" fmla="*/ 126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6" h="245">
                  <a:moveTo>
                    <a:pt x="112" y="19"/>
                  </a:moveTo>
                  <a:lnTo>
                    <a:pt x="246" y="0"/>
                  </a:lnTo>
                  <a:lnTo>
                    <a:pt x="246" y="116"/>
                  </a:lnTo>
                  <a:lnTo>
                    <a:pt x="112" y="116"/>
                  </a:lnTo>
                  <a:lnTo>
                    <a:pt x="112" y="19"/>
                  </a:lnTo>
                  <a:close/>
                  <a:moveTo>
                    <a:pt x="102" y="116"/>
                  </a:moveTo>
                  <a:lnTo>
                    <a:pt x="102" y="19"/>
                  </a:lnTo>
                  <a:lnTo>
                    <a:pt x="0" y="34"/>
                  </a:lnTo>
                  <a:lnTo>
                    <a:pt x="0" y="116"/>
                  </a:lnTo>
                  <a:lnTo>
                    <a:pt x="102" y="116"/>
                  </a:lnTo>
                  <a:close/>
                  <a:moveTo>
                    <a:pt x="102" y="126"/>
                  </a:moveTo>
                  <a:lnTo>
                    <a:pt x="0" y="126"/>
                  </a:lnTo>
                  <a:lnTo>
                    <a:pt x="0" y="211"/>
                  </a:lnTo>
                  <a:lnTo>
                    <a:pt x="102" y="226"/>
                  </a:lnTo>
                  <a:lnTo>
                    <a:pt x="102" y="126"/>
                  </a:lnTo>
                  <a:close/>
                  <a:moveTo>
                    <a:pt x="112" y="126"/>
                  </a:moveTo>
                  <a:lnTo>
                    <a:pt x="112" y="226"/>
                  </a:lnTo>
                  <a:lnTo>
                    <a:pt x="246" y="245"/>
                  </a:lnTo>
                  <a:lnTo>
                    <a:pt x="246" y="126"/>
                  </a:lnTo>
                  <a:lnTo>
                    <a:pt x="112" y="1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Freeform 11"/>
            <p:cNvSpPr>
              <a:spLocks noEditPoints="1"/>
            </p:cNvSpPr>
            <p:nvPr/>
          </p:nvSpPr>
          <p:spPr bwMode="black">
            <a:xfrm>
              <a:off x="6330187" y="2128363"/>
              <a:ext cx="407462" cy="501655"/>
            </a:xfrm>
            <a:custGeom>
              <a:avLst/>
              <a:gdLst>
                <a:gd name="T0" fmla="*/ 574 w 618"/>
                <a:gd name="T1" fmla="*/ 227 h 723"/>
                <a:gd name="T2" fmla="*/ 530 w 618"/>
                <a:gd name="T3" fmla="*/ 272 h 723"/>
                <a:gd name="T4" fmla="*/ 530 w 618"/>
                <a:gd name="T5" fmla="*/ 446 h 723"/>
                <a:gd name="T6" fmla="*/ 574 w 618"/>
                <a:gd name="T7" fmla="*/ 491 h 723"/>
                <a:gd name="T8" fmla="*/ 618 w 618"/>
                <a:gd name="T9" fmla="*/ 446 h 723"/>
                <a:gd name="T10" fmla="*/ 618 w 618"/>
                <a:gd name="T11" fmla="*/ 272 h 723"/>
                <a:gd name="T12" fmla="*/ 574 w 618"/>
                <a:gd name="T13" fmla="*/ 227 h 723"/>
                <a:gd name="T14" fmla="*/ 44 w 618"/>
                <a:gd name="T15" fmla="*/ 227 h 723"/>
                <a:gd name="T16" fmla="*/ 0 w 618"/>
                <a:gd name="T17" fmla="*/ 272 h 723"/>
                <a:gd name="T18" fmla="*/ 0 w 618"/>
                <a:gd name="T19" fmla="*/ 446 h 723"/>
                <a:gd name="T20" fmla="*/ 44 w 618"/>
                <a:gd name="T21" fmla="*/ 491 h 723"/>
                <a:gd name="T22" fmla="*/ 88 w 618"/>
                <a:gd name="T23" fmla="*/ 446 h 723"/>
                <a:gd name="T24" fmla="*/ 88 w 618"/>
                <a:gd name="T25" fmla="*/ 272 h 723"/>
                <a:gd name="T26" fmla="*/ 44 w 618"/>
                <a:gd name="T27" fmla="*/ 227 h 723"/>
                <a:gd name="T28" fmla="*/ 505 w 618"/>
                <a:gd name="T29" fmla="*/ 228 h 723"/>
                <a:gd name="T30" fmla="*/ 505 w 618"/>
                <a:gd name="T31" fmla="*/ 547 h 723"/>
                <a:gd name="T32" fmla="*/ 471 w 618"/>
                <a:gd name="T33" fmla="*/ 581 h 723"/>
                <a:gd name="T34" fmla="*/ 432 w 618"/>
                <a:gd name="T35" fmla="*/ 581 h 723"/>
                <a:gd name="T36" fmla="*/ 432 w 618"/>
                <a:gd name="T37" fmla="*/ 678 h 723"/>
                <a:gd name="T38" fmla="*/ 388 w 618"/>
                <a:gd name="T39" fmla="*/ 723 h 723"/>
                <a:gd name="T40" fmla="*/ 344 w 618"/>
                <a:gd name="T41" fmla="*/ 678 h 723"/>
                <a:gd name="T42" fmla="*/ 344 w 618"/>
                <a:gd name="T43" fmla="*/ 581 h 723"/>
                <a:gd name="T44" fmla="*/ 276 w 618"/>
                <a:gd name="T45" fmla="*/ 581 h 723"/>
                <a:gd name="T46" fmla="*/ 276 w 618"/>
                <a:gd name="T47" fmla="*/ 678 h 723"/>
                <a:gd name="T48" fmla="*/ 232 w 618"/>
                <a:gd name="T49" fmla="*/ 723 h 723"/>
                <a:gd name="T50" fmla="*/ 188 w 618"/>
                <a:gd name="T51" fmla="*/ 678 h 723"/>
                <a:gd name="T52" fmla="*/ 188 w 618"/>
                <a:gd name="T53" fmla="*/ 581 h 723"/>
                <a:gd name="T54" fmla="*/ 149 w 618"/>
                <a:gd name="T55" fmla="*/ 581 h 723"/>
                <a:gd name="T56" fmla="*/ 115 w 618"/>
                <a:gd name="T57" fmla="*/ 547 h 723"/>
                <a:gd name="T58" fmla="*/ 115 w 618"/>
                <a:gd name="T59" fmla="*/ 228 h 723"/>
                <a:gd name="T60" fmla="*/ 505 w 618"/>
                <a:gd name="T61" fmla="*/ 228 h 723"/>
                <a:gd name="T62" fmla="*/ 402 w 618"/>
                <a:gd name="T63" fmla="*/ 63 h 723"/>
                <a:gd name="T64" fmla="*/ 438 w 618"/>
                <a:gd name="T65" fmla="*/ 11 h 723"/>
                <a:gd name="T66" fmla="*/ 437 w 618"/>
                <a:gd name="T67" fmla="*/ 2 h 723"/>
                <a:gd name="T68" fmla="*/ 428 w 618"/>
                <a:gd name="T69" fmla="*/ 4 h 723"/>
                <a:gd name="T70" fmla="*/ 390 w 618"/>
                <a:gd name="T71" fmla="*/ 59 h 723"/>
                <a:gd name="T72" fmla="*/ 309 w 618"/>
                <a:gd name="T73" fmla="*/ 43 h 723"/>
                <a:gd name="T74" fmla="*/ 228 w 618"/>
                <a:gd name="T75" fmla="*/ 59 h 723"/>
                <a:gd name="T76" fmla="*/ 190 w 618"/>
                <a:gd name="T77" fmla="*/ 4 h 723"/>
                <a:gd name="T78" fmla="*/ 181 w 618"/>
                <a:gd name="T79" fmla="*/ 2 h 723"/>
                <a:gd name="T80" fmla="*/ 180 w 618"/>
                <a:gd name="T81" fmla="*/ 11 h 723"/>
                <a:gd name="T82" fmla="*/ 216 w 618"/>
                <a:gd name="T83" fmla="*/ 63 h 723"/>
                <a:gd name="T84" fmla="*/ 114 w 618"/>
                <a:gd name="T85" fmla="*/ 200 h 723"/>
                <a:gd name="T86" fmla="*/ 504 w 618"/>
                <a:gd name="T87" fmla="*/ 200 h 723"/>
                <a:gd name="T88" fmla="*/ 402 w 618"/>
                <a:gd name="T89" fmla="*/ 63 h 723"/>
                <a:gd name="T90" fmla="*/ 227 w 618"/>
                <a:gd name="T91" fmla="*/ 146 h 723"/>
                <a:gd name="T92" fmla="*/ 205 w 618"/>
                <a:gd name="T93" fmla="*/ 124 h 723"/>
                <a:gd name="T94" fmla="*/ 227 w 618"/>
                <a:gd name="T95" fmla="*/ 103 h 723"/>
                <a:gd name="T96" fmla="*/ 248 w 618"/>
                <a:gd name="T97" fmla="*/ 124 h 723"/>
                <a:gd name="T98" fmla="*/ 227 w 618"/>
                <a:gd name="T99" fmla="*/ 146 h 723"/>
                <a:gd name="T100" fmla="*/ 394 w 618"/>
                <a:gd name="T101" fmla="*/ 146 h 723"/>
                <a:gd name="T102" fmla="*/ 373 w 618"/>
                <a:gd name="T103" fmla="*/ 124 h 723"/>
                <a:gd name="T104" fmla="*/ 394 w 618"/>
                <a:gd name="T105" fmla="*/ 103 h 723"/>
                <a:gd name="T106" fmla="*/ 416 w 618"/>
                <a:gd name="T107" fmla="*/ 124 h 723"/>
                <a:gd name="T108" fmla="*/ 394 w 618"/>
                <a:gd name="T109" fmla="*/ 146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18" h="723">
                  <a:moveTo>
                    <a:pt x="574" y="227"/>
                  </a:moveTo>
                  <a:cubicBezTo>
                    <a:pt x="550" y="227"/>
                    <a:pt x="530" y="247"/>
                    <a:pt x="530" y="272"/>
                  </a:cubicBezTo>
                  <a:cubicBezTo>
                    <a:pt x="530" y="446"/>
                    <a:pt x="530" y="446"/>
                    <a:pt x="530" y="446"/>
                  </a:cubicBezTo>
                  <a:cubicBezTo>
                    <a:pt x="530" y="471"/>
                    <a:pt x="550" y="491"/>
                    <a:pt x="574" y="491"/>
                  </a:cubicBezTo>
                  <a:cubicBezTo>
                    <a:pt x="598" y="491"/>
                    <a:pt x="618" y="471"/>
                    <a:pt x="618" y="446"/>
                  </a:cubicBezTo>
                  <a:cubicBezTo>
                    <a:pt x="618" y="272"/>
                    <a:pt x="618" y="272"/>
                    <a:pt x="618" y="272"/>
                  </a:cubicBezTo>
                  <a:cubicBezTo>
                    <a:pt x="618" y="247"/>
                    <a:pt x="598" y="227"/>
                    <a:pt x="574" y="227"/>
                  </a:cubicBezTo>
                  <a:close/>
                  <a:moveTo>
                    <a:pt x="44" y="227"/>
                  </a:moveTo>
                  <a:cubicBezTo>
                    <a:pt x="20" y="227"/>
                    <a:pt x="0" y="247"/>
                    <a:pt x="0" y="272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71"/>
                    <a:pt x="20" y="491"/>
                    <a:pt x="44" y="491"/>
                  </a:cubicBezTo>
                  <a:cubicBezTo>
                    <a:pt x="68" y="491"/>
                    <a:pt x="88" y="471"/>
                    <a:pt x="88" y="446"/>
                  </a:cubicBezTo>
                  <a:cubicBezTo>
                    <a:pt x="88" y="272"/>
                    <a:pt x="88" y="272"/>
                    <a:pt x="88" y="272"/>
                  </a:cubicBezTo>
                  <a:cubicBezTo>
                    <a:pt x="88" y="247"/>
                    <a:pt x="68" y="227"/>
                    <a:pt x="44" y="227"/>
                  </a:cubicBezTo>
                  <a:close/>
                  <a:moveTo>
                    <a:pt x="505" y="228"/>
                  </a:moveTo>
                  <a:cubicBezTo>
                    <a:pt x="505" y="547"/>
                    <a:pt x="505" y="547"/>
                    <a:pt x="505" y="547"/>
                  </a:cubicBezTo>
                  <a:cubicBezTo>
                    <a:pt x="505" y="566"/>
                    <a:pt x="490" y="581"/>
                    <a:pt x="471" y="581"/>
                  </a:cubicBezTo>
                  <a:cubicBezTo>
                    <a:pt x="432" y="581"/>
                    <a:pt x="432" y="581"/>
                    <a:pt x="432" y="581"/>
                  </a:cubicBezTo>
                  <a:cubicBezTo>
                    <a:pt x="432" y="678"/>
                    <a:pt x="432" y="678"/>
                    <a:pt x="432" y="678"/>
                  </a:cubicBezTo>
                  <a:cubicBezTo>
                    <a:pt x="432" y="703"/>
                    <a:pt x="412" y="723"/>
                    <a:pt x="388" y="723"/>
                  </a:cubicBezTo>
                  <a:cubicBezTo>
                    <a:pt x="364" y="723"/>
                    <a:pt x="344" y="703"/>
                    <a:pt x="344" y="678"/>
                  </a:cubicBezTo>
                  <a:cubicBezTo>
                    <a:pt x="344" y="581"/>
                    <a:pt x="344" y="581"/>
                    <a:pt x="344" y="581"/>
                  </a:cubicBezTo>
                  <a:cubicBezTo>
                    <a:pt x="276" y="581"/>
                    <a:pt x="276" y="581"/>
                    <a:pt x="276" y="581"/>
                  </a:cubicBezTo>
                  <a:cubicBezTo>
                    <a:pt x="276" y="678"/>
                    <a:pt x="276" y="678"/>
                    <a:pt x="276" y="678"/>
                  </a:cubicBezTo>
                  <a:cubicBezTo>
                    <a:pt x="276" y="703"/>
                    <a:pt x="256" y="723"/>
                    <a:pt x="232" y="723"/>
                  </a:cubicBezTo>
                  <a:cubicBezTo>
                    <a:pt x="208" y="723"/>
                    <a:pt x="188" y="703"/>
                    <a:pt x="188" y="678"/>
                  </a:cubicBezTo>
                  <a:cubicBezTo>
                    <a:pt x="188" y="581"/>
                    <a:pt x="188" y="581"/>
                    <a:pt x="188" y="581"/>
                  </a:cubicBezTo>
                  <a:cubicBezTo>
                    <a:pt x="149" y="581"/>
                    <a:pt x="149" y="581"/>
                    <a:pt x="149" y="581"/>
                  </a:cubicBezTo>
                  <a:cubicBezTo>
                    <a:pt x="130" y="581"/>
                    <a:pt x="115" y="566"/>
                    <a:pt x="115" y="547"/>
                  </a:cubicBezTo>
                  <a:cubicBezTo>
                    <a:pt x="115" y="228"/>
                    <a:pt x="115" y="228"/>
                    <a:pt x="115" y="228"/>
                  </a:cubicBezTo>
                  <a:lnTo>
                    <a:pt x="505" y="228"/>
                  </a:lnTo>
                  <a:close/>
                  <a:moveTo>
                    <a:pt x="402" y="63"/>
                  </a:moveTo>
                  <a:cubicBezTo>
                    <a:pt x="438" y="11"/>
                    <a:pt x="438" y="11"/>
                    <a:pt x="438" y="11"/>
                  </a:cubicBezTo>
                  <a:cubicBezTo>
                    <a:pt x="440" y="8"/>
                    <a:pt x="439" y="4"/>
                    <a:pt x="437" y="2"/>
                  </a:cubicBezTo>
                  <a:cubicBezTo>
                    <a:pt x="434" y="0"/>
                    <a:pt x="430" y="1"/>
                    <a:pt x="428" y="4"/>
                  </a:cubicBezTo>
                  <a:cubicBezTo>
                    <a:pt x="390" y="59"/>
                    <a:pt x="390" y="59"/>
                    <a:pt x="390" y="59"/>
                  </a:cubicBezTo>
                  <a:cubicBezTo>
                    <a:pt x="365" y="49"/>
                    <a:pt x="338" y="43"/>
                    <a:pt x="309" y="43"/>
                  </a:cubicBezTo>
                  <a:cubicBezTo>
                    <a:pt x="280" y="43"/>
                    <a:pt x="253" y="49"/>
                    <a:pt x="228" y="59"/>
                  </a:cubicBezTo>
                  <a:cubicBezTo>
                    <a:pt x="190" y="4"/>
                    <a:pt x="190" y="4"/>
                    <a:pt x="190" y="4"/>
                  </a:cubicBezTo>
                  <a:cubicBezTo>
                    <a:pt x="188" y="1"/>
                    <a:pt x="184" y="0"/>
                    <a:pt x="181" y="2"/>
                  </a:cubicBezTo>
                  <a:cubicBezTo>
                    <a:pt x="179" y="4"/>
                    <a:pt x="178" y="8"/>
                    <a:pt x="180" y="11"/>
                  </a:cubicBezTo>
                  <a:cubicBezTo>
                    <a:pt x="216" y="63"/>
                    <a:pt x="216" y="63"/>
                    <a:pt x="216" y="63"/>
                  </a:cubicBezTo>
                  <a:cubicBezTo>
                    <a:pt x="159" y="90"/>
                    <a:pt x="119" y="141"/>
                    <a:pt x="114" y="200"/>
                  </a:cubicBezTo>
                  <a:cubicBezTo>
                    <a:pt x="504" y="200"/>
                    <a:pt x="504" y="200"/>
                    <a:pt x="504" y="200"/>
                  </a:cubicBezTo>
                  <a:cubicBezTo>
                    <a:pt x="499" y="141"/>
                    <a:pt x="459" y="90"/>
                    <a:pt x="402" y="63"/>
                  </a:cubicBezTo>
                  <a:close/>
                  <a:moveTo>
                    <a:pt x="227" y="146"/>
                  </a:moveTo>
                  <a:cubicBezTo>
                    <a:pt x="215" y="146"/>
                    <a:pt x="205" y="136"/>
                    <a:pt x="205" y="124"/>
                  </a:cubicBezTo>
                  <a:cubicBezTo>
                    <a:pt x="205" y="113"/>
                    <a:pt x="215" y="103"/>
                    <a:pt x="227" y="103"/>
                  </a:cubicBezTo>
                  <a:cubicBezTo>
                    <a:pt x="239" y="103"/>
                    <a:pt x="248" y="113"/>
                    <a:pt x="248" y="124"/>
                  </a:cubicBezTo>
                  <a:cubicBezTo>
                    <a:pt x="248" y="136"/>
                    <a:pt x="239" y="146"/>
                    <a:pt x="227" y="146"/>
                  </a:cubicBezTo>
                  <a:close/>
                  <a:moveTo>
                    <a:pt x="394" y="146"/>
                  </a:moveTo>
                  <a:cubicBezTo>
                    <a:pt x="382" y="146"/>
                    <a:pt x="373" y="136"/>
                    <a:pt x="373" y="124"/>
                  </a:cubicBezTo>
                  <a:cubicBezTo>
                    <a:pt x="373" y="113"/>
                    <a:pt x="382" y="103"/>
                    <a:pt x="394" y="103"/>
                  </a:cubicBezTo>
                  <a:cubicBezTo>
                    <a:pt x="406" y="103"/>
                    <a:pt x="416" y="113"/>
                    <a:pt x="416" y="124"/>
                  </a:cubicBezTo>
                  <a:cubicBezTo>
                    <a:pt x="416" y="136"/>
                    <a:pt x="406" y="146"/>
                    <a:pt x="394" y="146"/>
                  </a:cubicBezTo>
                  <a:close/>
                </a:path>
              </a:pathLst>
            </a:custGeom>
            <a:solidFill>
              <a:srgbClr val="97C0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66" name="Group 65"/>
            <p:cNvGrpSpPr>
              <a:grpSpLocks noChangeAspect="1"/>
            </p:cNvGrpSpPr>
            <p:nvPr/>
          </p:nvGrpSpPr>
          <p:grpSpPr bwMode="black">
            <a:xfrm>
              <a:off x="9358909" y="2128363"/>
              <a:ext cx="429991" cy="501655"/>
              <a:chOff x="396875" y="1300163"/>
              <a:chExt cx="1162051" cy="1355725"/>
            </a:xfrm>
          </p:grpSpPr>
          <p:sp>
            <p:nvSpPr>
              <p:cNvPr id="69" name="Freeform 68"/>
              <p:cNvSpPr>
                <a:spLocks/>
              </p:cNvSpPr>
              <p:nvPr/>
            </p:nvSpPr>
            <p:spPr bwMode="black">
              <a:xfrm>
                <a:off x="396875" y="1616075"/>
                <a:ext cx="1162051" cy="1039813"/>
              </a:xfrm>
              <a:custGeom>
                <a:avLst/>
                <a:gdLst>
                  <a:gd name="T0" fmla="*/ 455 w 539"/>
                  <a:gd name="T1" fmla="*/ 186 h 482"/>
                  <a:gd name="T2" fmla="*/ 522 w 539"/>
                  <a:gd name="T3" fmla="*/ 67 h 482"/>
                  <a:gd name="T4" fmla="*/ 408 w 539"/>
                  <a:gd name="T5" fmla="*/ 5 h 482"/>
                  <a:gd name="T6" fmla="*/ 288 w 539"/>
                  <a:gd name="T7" fmla="*/ 34 h 482"/>
                  <a:gd name="T8" fmla="*/ 184 w 539"/>
                  <a:gd name="T9" fmla="*/ 7 h 482"/>
                  <a:gd name="T10" fmla="*/ 55 w 539"/>
                  <a:gd name="T11" fmla="*/ 86 h 482"/>
                  <a:gd name="T12" fmla="*/ 95 w 539"/>
                  <a:gd name="T13" fmla="*/ 401 h 482"/>
                  <a:gd name="T14" fmla="*/ 194 w 539"/>
                  <a:gd name="T15" fmla="*/ 480 h 482"/>
                  <a:gd name="T16" fmla="*/ 296 w 539"/>
                  <a:gd name="T17" fmla="*/ 455 h 482"/>
                  <a:gd name="T18" fmla="*/ 400 w 539"/>
                  <a:gd name="T19" fmla="*/ 479 h 482"/>
                  <a:gd name="T20" fmla="*/ 496 w 539"/>
                  <a:gd name="T21" fmla="*/ 402 h 482"/>
                  <a:gd name="T22" fmla="*/ 539 w 539"/>
                  <a:gd name="T23" fmla="*/ 313 h 482"/>
                  <a:gd name="T24" fmla="*/ 455 w 539"/>
                  <a:gd name="T25" fmla="*/ 18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39" h="482">
                    <a:moveTo>
                      <a:pt x="455" y="186"/>
                    </a:moveTo>
                    <a:cubicBezTo>
                      <a:pt x="454" y="107"/>
                      <a:pt x="519" y="69"/>
                      <a:pt x="522" y="67"/>
                    </a:cubicBezTo>
                    <a:cubicBezTo>
                      <a:pt x="485" y="13"/>
                      <a:pt x="428" y="6"/>
                      <a:pt x="408" y="5"/>
                    </a:cubicBezTo>
                    <a:cubicBezTo>
                      <a:pt x="359" y="0"/>
                      <a:pt x="312" y="34"/>
                      <a:pt x="288" y="34"/>
                    </a:cubicBezTo>
                    <a:cubicBezTo>
                      <a:pt x="263" y="34"/>
                      <a:pt x="225" y="6"/>
                      <a:pt x="184" y="7"/>
                    </a:cubicBezTo>
                    <a:cubicBezTo>
                      <a:pt x="131" y="8"/>
                      <a:pt x="82" y="38"/>
                      <a:pt x="55" y="86"/>
                    </a:cubicBezTo>
                    <a:cubicBezTo>
                      <a:pt x="0" y="182"/>
                      <a:pt x="41" y="323"/>
                      <a:pt x="95" y="401"/>
                    </a:cubicBezTo>
                    <a:cubicBezTo>
                      <a:pt x="121" y="439"/>
                      <a:pt x="153" y="482"/>
                      <a:pt x="194" y="480"/>
                    </a:cubicBezTo>
                    <a:cubicBezTo>
                      <a:pt x="234" y="479"/>
                      <a:pt x="248" y="455"/>
                      <a:pt x="296" y="455"/>
                    </a:cubicBezTo>
                    <a:cubicBezTo>
                      <a:pt x="344" y="454"/>
                      <a:pt x="358" y="480"/>
                      <a:pt x="400" y="479"/>
                    </a:cubicBezTo>
                    <a:cubicBezTo>
                      <a:pt x="443" y="478"/>
                      <a:pt x="470" y="440"/>
                      <a:pt x="496" y="402"/>
                    </a:cubicBezTo>
                    <a:cubicBezTo>
                      <a:pt x="526" y="358"/>
                      <a:pt x="538" y="315"/>
                      <a:pt x="539" y="313"/>
                    </a:cubicBezTo>
                    <a:cubicBezTo>
                      <a:pt x="538" y="313"/>
                      <a:pt x="456" y="281"/>
                      <a:pt x="455" y="186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" name="Freeform 69"/>
              <p:cNvSpPr>
                <a:spLocks/>
              </p:cNvSpPr>
              <p:nvPr/>
            </p:nvSpPr>
            <p:spPr bwMode="black">
              <a:xfrm>
                <a:off x="996950" y="1300163"/>
                <a:ext cx="288925" cy="317500"/>
              </a:xfrm>
              <a:custGeom>
                <a:avLst/>
                <a:gdLst>
                  <a:gd name="T0" fmla="*/ 98 w 134"/>
                  <a:gd name="T1" fmla="*/ 100 h 147"/>
                  <a:gd name="T2" fmla="*/ 130 w 134"/>
                  <a:gd name="T3" fmla="*/ 0 h 147"/>
                  <a:gd name="T4" fmla="*/ 38 w 134"/>
                  <a:gd name="T5" fmla="*/ 47 h 147"/>
                  <a:gd name="T6" fmla="*/ 5 w 134"/>
                  <a:gd name="T7" fmla="*/ 144 h 147"/>
                  <a:gd name="T8" fmla="*/ 98 w 134"/>
                  <a:gd name="T9" fmla="*/ 10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" h="147">
                    <a:moveTo>
                      <a:pt x="98" y="100"/>
                    </a:moveTo>
                    <a:cubicBezTo>
                      <a:pt x="120" y="73"/>
                      <a:pt x="134" y="36"/>
                      <a:pt x="130" y="0"/>
                    </a:cubicBezTo>
                    <a:cubicBezTo>
                      <a:pt x="99" y="1"/>
                      <a:pt x="61" y="21"/>
                      <a:pt x="38" y="47"/>
                    </a:cubicBezTo>
                    <a:cubicBezTo>
                      <a:pt x="18" y="71"/>
                      <a:pt x="0" y="108"/>
                      <a:pt x="5" y="144"/>
                    </a:cubicBezTo>
                    <a:cubicBezTo>
                      <a:pt x="40" y="147"/>
                      <a:pt x="76" y="126"/>
                      <a:pt x="98" y="100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-106363" y="371376"/>
            <a:ext cx="12344400" cy="6534233"/>
            <a:chOff x="-106363" y="371376"/>
            <a:chExt cx="12344400" cy="6534233"/>
          </a:xfrm>
        </p:grpSpPr>
        <p:sp>
          <p:nvSpPr>
            <p:cNvPr id="75" name="Rectangle 74"/>
            <p:cNvSpPr/>
            <p:nvPr/>
          </p:nvSpPr>
          <p:spPr bwMode="auto">
            <a:xfrm>
              <a:off x="1154945" y="3173723"/>
              <a:ext cx="1531342" cy="784252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Winforms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76" name="Rectangle 75"/>
            <p:cNvSpPr/>
            <p:nvPr/>
          </p:nvSpPr>
          <p:spPr bwMode="auto">
            <a:xfrm>
              <a:off x="1147097" y="2227901"/>
              <a:ext cx="1531342" cy="784252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WPF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77" name="Rectangle 76"/>
            <p:cNvSpPr/>
            <p:nvPr/>
          </p:nvSpPr>
          <p:spPr bwMode="auto">
            <a:xfrm>
              <a:off x="1147097" y="1321147"/>
              <a:ext cx="1531342" cy="784252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ASP.NET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84" name="Rectangle 83"/>
            <p:cNvSpPr/>
            <p:nvPr/>
          </p:nvSpPr>
          <p:spPr bwMode="auto">
            <a:xfrm>
              <a:off x="2789237" y="1321147"/>
              <a:ext cx="1531342" cy="2636827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UWP</a:t>
              </a:r>
            </a:p>
          </p:txBody>
        </p:sp>
        <p:sp>
          <p:nvSpPr>
            <p:cNvPr id="88" name="Rectangle 87"/>
            <p:cNvSpPr/>
            <p:nvPr/>
          </p:nvSpPr>
          <p:spPr bwMode="auto">
            <a:xfrm>
              <a:off x="7827567" y="3173722"/>
              <a:ext cx="1531342" cy="784252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iOS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7827567" y="2246332"/>
              <a:ext cx="1531342" cy="784252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Android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7827567" y="1331580"/>
              <a:ext cx="1531342" cy="784252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Mac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94" name="Rectangle 93"/>
            <p:cNvSpPr/>
            <p:nvPr/>
          </p:nvSpPr>
          <p:spPr bwMode="auto">
            <a:xfrm>
              <a:off x="1137811" y="371377"/>
              <a:ext cx="1531342" cy="784252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Windows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92" name="Rectangle 91"/>
            <p:cNvSpPr/>
            <p:nvPr/>
          </p:nvSpPr>
          <p:spPr bwMode="auto">
            <a:xfrm>
              <a:off x="6161456" y="1332293"/>
              <a:ext cx="1531342" cy="2625681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Unity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6176117" y="402451"/>
              <a:ext cx="1531342" cy="784252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kern="0" dirty="0" smtClean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Unity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98" name="Rectangle 97"/>
            <p:cNvSpPr/>
            <p:nvPr/>
          </p:nvSpPr>
          <p:spPr bwMode="auto">
            <a:xfrm>
              <a:off x="2789237" y="387665"/>
              <a:ext cx="1531342" cy="784252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UWP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101" name="Rectangle 100"/>
            <p:cNvSpPr/>
            <p:nvPr/>
          </p:nvSpPr>
          <p:spPr bwMode="auto">
            <a:xfrm>
              <a:off x="7827567" y="371376"/>
              <a:ext cx="1531342" cy="784252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kern="0" dirty="0" err="1" smtClean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Xamarin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4517726" y="2985584"/>
              <a:ext cx="1531342" cy="972390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 smtClean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ASP.NET</a:t>
              </a: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Core</a:t>
              </a: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4517726" y="387665"/>
              <a:ext cx="1531342" cy="784252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.NET Core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-106363" y="924726"/>
              <a:ext cx="11353800" cy="3117781"/>
            </a:xfrm>
            <a:prstGeom prst="rect">
              <a:avLst/>
            </a:prstGeom>
            <a:solidFill>
              <a:schemeClr val="bg2">
                <a:alpha val="79000"/>
              </a:schemeClr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493677" y="4076229"/>
              <a:ext cx="2744360" cy="627864"/>
            </a:xfrm>
            <a:prstGeom prst="rect">
              <a:avLst/>
            </a:prstGeom>
            <a:noFill/>
          </p:spPr>
          <p:txBody>
            <a:bodyPr wrap="square" lIns="182880" tIns="146304" rIns="182880" bIns="146304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2400" dirty="0" smtClean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.NET Standard</a:t>
              </a:r>
              <a:endParaRPr lang="en-US" sz="2400" dirty="0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1147097" y="4081858"/>
              <a:ext cx="1531342" cy="2743200"/>
            </a:xfrm>
            <a:prstGeom prst="rect">
              <a:avLst/>
            </a:prstGeom>
            <a:solidFill>
              <a:schemeClr val="accent6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.NET </a:t>
              </a: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Framework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2789237" y="4081857"/>
              <a:ext cx="1531342" cy="2463405"/>
            </a:xfrm>
            <a:prstGeom prst="rect">
              <a:avLst/>
            </a:prstGeom>
            <a:solidFill>
              <a:schemeClr val="accent6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.NET</a:t>
              </a: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 smtClean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Native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7827567" y="4081858"/>
              <a:ext cx="1531342" cy="2463403"/>
            </a:xfrm>
            <a:prstGeom prst="rect">
              <a:avLst/>
            </a:prstGeom>
            <a:solidFill>
              <a:schemeClr val="accent6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Xamarin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Mono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6161456" y="4081857"/>
              <a:ext cx="1531342" cy="2463404"/>
            </a:xfrm>
            <a:prstGeom prst="rect">
              <a:avLst/>
            </a:prstGeom>
            <a:solidFill>
              <a:schemeClr val="accent6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Unity Mono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4517726" y="4081856"/>
              <a:ext cx="1531342" cy="2463405"/>
            </a:xfrm>
            <a:prstGeom prst="rect">
              <a:avLst/>
            </a:prstGeom>
            <a:solidFill>
              <a:schemeClr val="accent6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CoreCLR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122237" y="6545261"/>
              <a:ext cx="11353800" cy="360348"/>
            </a:xfrm>
            <a:prstGeom prst="rect">
              <a:avLst/>
            </a:prstGeom>
            <a:solidFill>
              <a:schemeClr val="bg2">
                <a:alpha val="79000"/>
              </a:schemeClr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61646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4638" y="2125662"/>
            <a:ext cx="11887200" cy="2179058"/>
          </a:xfrm>
        </p:spPr>
        <p:txBody>
          <a:bodyPr/>
          <a:lstStyle/>
          <a:p>
            <a:r>
              <a:rPr lang="en-US" dirty="0" smtClean="0"/>
              <a:t>Sharing Code Beyond</a:t>
            </a:r>
            <a:br>
              <a:rPr lang="en-US" dirty="0" smtClean="0"/>
            </a:br>
            <a:r>
              <a:rPr lang="en-US" dirty="0" smtClean="0"/>
              <a:t>.NET Standard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1263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Complementing .NET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5139869"/>
          </a:xfrm>
        </p:spPr>
        <p:txBody>
          <a:bodyPr/>
          <a:lstStyle/>
          <a:p>
            <a:r>
              <a:rPr lang="en-US" dirty="0" smtClean="0"/>
              <a:t>Libraries with Platform Specific Capabilities</a:t>
            </a:r>
          </a:p>
          <a:p>
            <a:pPr lvl="1"/>
            <a:r>
              <a:rPr lang="en-US" dirty="0" smtClean="0"/>
              <a:t>Example: Barcode Scanners (third party)</a:t>
            </a:r>
            <a:endParaRPr lang="en-US" dirty="0"/>
          </a:p>
          <a:p>
            <a:pPr lvl="1"/>
            <a:r>
              <a:rPr lang="en-US" dirty="0" err="1" smtClean="0"/>
              <a:t>Xamarin.Forms</a:t>
            </a:r>
            <a:r>
              <a:rPr lang="en-US" dirty="0" smtClean="0"/>
              <a:t> (Cross platform toolkit)</a:t>
            </a:r>
          </a:p>
          <a:p>
            <a:pPr lvl="1"/>
            <a:r>
              <a:rPr lang="en-US" dirty="0" smtClean="0"/>
              <a:t>Authenticate with specific services</a:t>
            </a:r>
          </a:p>
          <a:p>
            <a:pPr lvl="1"/>
            <a:r>
              <a:rPr lang="en-US" dirty="0" smtClean="0"/>
              <a:t>Geolocation</a:t>
            </a:r>
          </a:p>
          <a:p>
            <a:pPr lvl="1"/>
            <a:r>
              <a:rPr lang="en-US" dirty="0" smtClean="0"/>
              <a:t>Accessing Contacts</a:t>
            </a:r>
          </a:p>
          <a:p>
            <a:pPr lvl="1"/>
            <a:r>
              <a:rPr lang="is-IS" dirty="0" smtClean="0"/>
              <a:t>…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Or With Native Requirements</a:t>
            </a:r>
          </a:p>
          <a:p>
            <a:pPr lvl="1"/>
            <a:r>
              <a:rPr lang="en-US" dirty="0" err="1" smtClean="0"/>
              <a:t>Sqlite</a:t>
            </a:r>
            <a:r>
              <a:rPr lang="en-US" dirty="0" smtClean="0"/>
              <a:t> (Portable Database)</a:t>
            </a:r>
          </a:p>
          <a:p>
            <a:pPr lvl="1"/>
            <a:r>
              <a:rPr lang="en-US" dirty="0" err="1" smtClean="0"/>
              <a:t>SkiaSharp</a:t>
            </a:r>
            <a:r>
              <a:rPr lang="en-US" dirty="0" smtClean="0"/>
              <a:t> (2D graphics API)</a:t>
            </a:r>
          </a:p>
          <a:p>
            <a:pPr lvl="1"/>
            <a:r>
              <a:rPr lang="en-US" dirty="0" smtClean="0"/>
              <a:t>Urho (3D Scenes)</a:t>
            </a:r>
          </a:p>
          <a:p>
            <a:pPr lvl="1"/>
            <a:r>
              <a:rPr lang="is-I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9684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 hidden="1"/>
          <p:cNvGrpSpPr/>
          <p:nvPr/>
        </p:nvGrpSpPr>
        <p:grpSpPr>
          <a:xfrm>
            <a:off x="3246455" y="2128363"/>
            <a:ext cx="6542445" cy="501655"/>
            <a:chOff x="3246455" y="2128363"/>
            <a:chExt cx="6542445" cy="501655"/>
          </a:xfrm>
        </p:grpSpPr>
        <p:sp>
          <p:nvSpPr>
            <p:cNvPr id="56" name="Freeform 55"/>
            <p:cNvSpPr>
              <a:spLocks noChangeAspect="1" noEditPoints="1"/>
            </p:cNvSpPr>
            <p:nvPr/>
          </p:nvSpPr>
          <p:spPr bwMode="black">
            <a:xfrm>
              <a:off x="3246455" y="2141189"/>
              <a:ext cx="490823" cy="488829"/>
            </a:xfrm>
            <a:custGeom>
              <a:avLst/>
              <a:gdLst>
                <a:gd name="T0" fmla="*/ 112 w 246"/>
                <a:gd name="T1" fmla="*/ 19 h 245"/>
                <a:gd name="T2" fmla="*/ 246 w 246"/>
                <a:gd name="T3" fmla="*/ 0 h 245"/>
                <a:gd name="T4" fmla="*/ 246 w 246"/>
                <a:gd name="T5" fmla="*/ 116 h 245"/>
                <a:gd name="T6" fmla="*/ 112 w 246"/>
                <a:gd name="T7" fmla="*/ 116 h 245"/>
                <a:gd name="T8" fmla="*/ 112 w 246"/>
                <a:gd name="T9" fmla="*/ 19 h 245"/>
                <a:gd name="T10" fmla="*/ 102 w 246"/>
                <a:gd name="T11" fmla="*/ 116 h 245"/>
                <a:gd name="T12" fmla="*/ 102 w 246"/>
                <a:gd name="T13" fmla="*/ 19 h 245"/>
                <a:gd name="T14" fmla="*/ 0 w 246"/>
                <a:gd name="T15" fmla="*/ 34 h 245"/>
                <a:gd name="T16" fmla="*/ 0 w 246"/>
                <a:gd name="T17" fmla="*/ 116 h 245"/>
                <a:gd name="T18" fmla="*/ 102 w 246"/>
                <a:gd name="T19" fmla="*/ 116 h 245"/>
                <a:gd name="T20" fmla="*/ 102 w 246"/>
                <a:gd name="T21" fmla="*/ 126 h 245"/>
                <a:gd name="T22" fmla="*/ 0 w 246"/>
                <a:gd name="T23" fmla="*/ 126 h 245"/>
                <a:gd name="T24" fmla="*/ 0 w 246"/>
                <a:gd name="T25" fmla="*/ 211 h 245"/>
                <a:gd name="T26" fmla="*/ 102 w 246"/>
                <a:gd name="T27" fmla="*/ 226 h 245"/>
                <a:gd name="T28" fmla="*/ 102 w 246"/>
                <a:gd name="T29" fmla="*/ 126 h 245"/>
                <a:gd name="T30" fmla="*/ 112 w 246"/>
                <a:gd name="T31" fmla="*/ 126 h 245"/>
                <a:gd name="T32" fmla="*/ 112 w 246"/>
                <a:gd name="T33" fmla="*/ 226 h 245"/>
                <a:gd name="T34" fmla="*/ 246 w 246"/>
                <a:gd name="T35" fmla="*/ 245 h 245"/>
                <a:gd name="T36" fmla="*/ 246 w 246"/>
                <a:gd name="T37" fmla="*/ 126 h 245"/>
                <a:gd name="T38" fmla="*/ 112 w 246"/>
                <a:gd name="T39" fmla="*/ 126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6" h="245">
                  <a:moveTo>
                    <a:pt x="112" y="19"/>
                  </a:moveTo>
                  <a:lnTo>
                    <a:pt x="246" y="0"/>
                  </a:lnTo>
                  <a:lnTo>
                    <a:pt x="246" y="116"/>
                  </a:lnTo>
                  <a:lnTo>
                    <a:pt x="112" y="116"/>
                  </a:lnTo>
                  <a:lnTo>
                    <a:pt x="112" y="19"/>
                  </a:lnTo>
                  <a:close/>
                  <a:moveTo>
                    <a:pt x="102" y="116"/>
                  </a:moveTo>
                  <a:lnTo>
                    <a:pt x="102" y="19"/>
                  </a:lnTo>
                  <a:lnTo>
                    <a:pt x="0" y="34"/>
                  </a:lnTo>
                  <a:lnTo>
                    <a:pt x="0" y="116"/>
                  </a:lnTo>
                  <a:lnTo>
                    <a:pt x="102" y="116"/>
                  </a:lnTo>
                  <a:close/>
                  <a:moveTo>
                    <a:pt x="102" y="126"/>
                  </a:moveTo>
                  <a:lnTo>
                    <a:pt x="0" y="126"/>
                  </a:lnTo>
                  <a:lnTo>
                    <a:pt x="0" y="211"/>
                  </a:lnTo>
                  <a:lnTo>
                    <a:pt x="102" y="226"/>
                  </a:lnTo>
                  <a:lnTo>
                    <a:pt x="102" y="126"/>
                  </a:lnTo>
                  <a:close/>
                  <a:moveTo>
                    <a:pt x="112" y="126"/>
                  </a:moveTo>
                  <a:lnTo>
                    <a:pt x="112" y="226"/>
                  </a:lnTo>
                  <a:lnTo>
                    <a:pt x="246" y="245"/>
                  </a:lnTo>
                  <a:lnTo>
                    <a:pt x="246" y="126"/>
                  </a:lnTo>
                  <a:lnTo>
                    <a:pt x="112" y="1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Freeform 11"/>
            <p:cNvSpPr>
              <a:spLocks noEditPoints="1"/>
            </p:cNvSpPr>
            <p:nvPr/>
          </p:nvSpPr>
          <p:spPr bwMode="black">
            <a:xfrm>
              <a:off x="6330187" y="2128363"/>
              <a:ext cx="407462" cy="501655"/>
            </a:xfrm>
            <a:custGeom>
              <a:avLst/>
              <a:gdLst>
                <a:gd name="T0" fmla="*/ 574 w 618"/>
                <a:gd name="T1" fmla="*/ 227 h 723"/>
                <a:gd name="T2" fmla="*/ 530 w 618"/>
                <a:gd name="T3" fmla="*/ 272 h 723"/>
                <a:gd name="T4" fmla="*/ 530 w 618"/>
                <a:gd name="T5" fmla="*/ 446 h 723"/>
                <a:gd name="T6" fmla="*/ 574 w 618"/>
                <a:gd name="T7" fmla="*/ 491 h 723"/>
                <a:gd name="T8" fmla="*/ 618 w 618"/>
                <a:gd name="T9" fmla="*/ 446 h 723"/>
                <a:gd name="T10" fmla="*/ 618 w 618"/>
                <a:gd name="T11" fmla="*/ 272 h 723"/>
                <a:gd name="T12" fmla="*/ 574 w 618"/>
                <a:gd name="T13" fmla="*/ 227 h 723"/>
                <a:gd name="T14" fmla="*/ 44 w 618"/>
                <a:gd name="T15" fmla="*/ 227 h 723"/>
                <a:gd name="T16" fmla="*/ 0 w 618"/>
                <a:gd name="T17" fmla="*/ 272 h 723"/>
                <a:gd name="T18" fmla="*/ 0 w 618"/>
                <a:gd name="T19" fmla="*/ 446 h 723"/>
                <a:gd name="T20" fmla="*/ 44 w 618"/>
                <a:gd name="T21" fmla="*/ 491 h 723"/>
                <a:gd name="T22" fmla="*/ 88 w 618"/>
                <a:gd name="T23" fmla="*/ 446 h 723"/>
                <a:gd name="T24" fmla="*/ 88 w 618"/>
                <a:gd name="T25" fmla="*/ 272 h 723"/>
                <a:gd name="T26" fmla="*/ 44 w 618"/>
                <a:gd name="T27" fmla="*/ 227 h 723"/>
                <a:gd name="T28" fmla="*/ 505 w 618"/>
                <a:gd name="T29" fmla="*/ 228 h 723"/>
                <a:gd name="T30" fmla="*/ 505 w 618"/>
                <a:gd name="T31" fmla="*/ 547 h 723"/>
                <a:gd name="T32" fmla="*/ 471 w 618"/>
                <a:gd name="T33" fmla="*/ 581 h 723"/>
                <a:gd name="T34" fmla="*/ 432 w 618"/>
                <a:gd name="T35" fmla="*/ 581 h 723"/>
                <a:gd name="T36" fmla="*/ 432 w 618"/>
                <a:gd name="T37" fmla="*/ 678 h 723"/>
                <a:gd name="T38" fmla="*/ 388 w 618"/>
                <a:gd name="T39" fmla="*/ 723 h 723"/>
                <a:gd name="T40" fmla="*/ 344 w 618"/>
                <a:gd name="T41" fmla="*/ 678 h 723"/>
                <a:gd name="T42" fmla="*/ 344 w 618"/>
                <a:gd name="T43" fmla="*/ 581 h 723"/>
                <a:gd name="T44" fmla="*/ 276 w 618"/>
                <a:gd name="T45" fmla="*/ 581 h 723"/>
                <a:gd name="T46" fmla="*/ 276 w 618"/>
                <a:gd name="T47" fmla="*/ 678 h 723"/>
                <a:gd name="T48" fmla="*/ 232 w 618"/>
                <a:gd name="T49" fmla="*/ 723 h 723"/>
                <a:gd name="T50" fmla="*/ 188 w 618"/>
                <a:gd name="T51" fmla="*/ 678 h 723"/>
                <a:gd name="T52" fmla="*/ 188 w 618"/>
                <a:gd name="T53" fmla="*/ 581 h 723"/>
                <a:gd name="T54" fmla="*/ 149 w 618"/>
                <a:gd name="T55" fmla="*/ 581 h 723"/>
                <a:gd name="T56" fmla="*/ 115 w 618"/>
                <a:gd name="T57" fmla="*/ 547 h 723"/>
                <a:gd name="T58" fmla="*/ 115 w 618"/>
                <a:gd name="T59" fmla="*/ 228 h 723"/>
                <a:gd name="T60" fmla="*/ 505 w 618"/>
                <a:gd name="T61" fmla="*/ 228 h 723"/>
                <a:gd name="T62" fmla="*/ 402 w 618"/>
                <a:gd name="T63" fmla="*/ 63 h 723"/>
                <a:gd name="T64" fmla="*/ 438 w 618"/>
                <a:gd name="T65" fmla="*/ 11 h 723"/>
                <a:gd name="T66" fmla="*/ 437 w 618"/>
                <a:gd name="T67" fmla="*/ 2 h 723"/>
                <a:gd name="T68" fmla="*/ 428 w 618"/>
                <a:gd name="T69" fmla="*/ 4 h 723"/>
                <a:gd name="T70" fmla="*/ 390 w 618"/>
                <a:gd name="T71" fmla="*/ 59 h 723"/>
                <a:gd name="T72" fmla="*/ 309 w 618"/>
                <a:gd name="T73" fmla="*/ 43 h 723"/>
                <a:gd name="T74" fmla="*/ 228 w 618"/>
                <a:gd name="T75" fmla="*/ 59 h 723"/>
                <a:gd name="T76" fmla="*/ 190 w 618"/>
                <a:gd name="T77" fmla="*/ 4 h 723"/>
                <a:gd name="T78" fmla="*/ 181 w 618"/>
                <a:gd name="T79" fmla="*/ 2 h 723"/>
                <a:gd name="T80" fmla="*/ 180 w 618"/>
                <a:gd name="T81" fmla="*/ 11 h 723"/>
                <a:gd name="T82" fmla="*/ 216 w 618"/>
                <a:gd name="T83" fmla="*/ 63 h 723"/>
                <a:gd name="T84" fmla="*/ 114 w 618"/>
                <a:gd name="T85" fmla="*/ 200 h 723"/>
                <a:gd name="T86" fmla="*/ 504 w 618"/>
                <a:gd name="T87" fmla="*/ 200 h 723"/>
                <a:gd name="T88" fmla="*/ 402 w 618"/>
                <a:gd name="T89" fmla="*/ 63 h 723"/>
                <a:gd name="T90" fmla="*/ 227 w 618"/>
                <a:gd name="T91" fmla="*/ 146 h 723"/>
                <a:gd name="T92" fmla="*/ 205 w 618"/>
                <a:gd name="T93" fmla="*/ 124 h 723"/>
                <a:gd name="T94" fmla="*/ 227 w 618"/>
                <a:gd name="T95" fmla="*/ 103 h 723"/>
                <a:gd name="T96" fmla="*/ 248 w 618"/>
                <a:gd name="T97" fmla="*/ 124 h 723"/>
                <a:gd name="T98" fmla="*/ 227 w 618"/>
                <a:gd name="T99" fmla="*/ 146 h 723"/>
                <a:gd name="T100" fmla="*/ 394 w 618"/>
                <a:gd name="T101" fmla="*/ 146 h 723"/>
                <a:gd name="T102" fmla="*/ 373 w 618"/>
                <a:gd name="T103" fmla="*/ 124 h 723"/>
                <a:gd name="T104" fmla="*/ 394 w 618"/>
                <a:gd name="T105" fmla="*/ 103 h 723"/>
                <a:gd name="T106" fmla="*/ 416 w 618"/>
                <a:gd name="T107" fmla="*/ 124 h 723"/>
                <a:gd name="T108" fmla="*/ 394 w 618"/>
                <a:gd name="T109" fmla="*/ 146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18" h="723">
                  <a:moveTo>
                    <a:pt x="574" y="227"/>
                  </a:moveTo>
                  <a:cubicBezTo>
                    <a:pt x="550" y="227"/>
                    <a:pt x="530" y="247"/>
                    <a:pt x="530" y="272"/>
                  </a:cubicBezTo>
                  <a:cubicBezTo>
                    <a:pt x="530" y="446"/>
                    <a:pt x="530" y="446"/>
                    <a:pt x="530" y="446"/>
                  </a:cubicBezTo>
                  <a:cubicBezTo>
                    <a:pt x="530" y="471"/>
                    <a:pt x="550" y="491"/>
                    <a:pt x="574" y="491"/>
                  </a:cubicBezTo>
                  <a:cubicBezTo>
                    <a:pt x="598" y="491"/>
                    <a:pt x="618" y="471"/>
                    <a:pt x="618" y="446"/>
                  </a:cubicBezTo>
                  <a:cubicBezTo>
                    <a:pt x="618" y="272"/>
                    <a:pt x="618" y="272"/>
                    <a:pt x="618" y="272"/>
                  </a:cubicBezTo>
                  <a:cubicBezTo>
                    <a:pt x="618" y="247"/>
                    <a:pt x="598" y="227"/>
                    <a:pt x="574" y="227"/>
                  </a:cubicBezTo>
                  <a:close/>
                  <a:moveTo>
                    <a:pt x="44" y="227"/>
                  </a:moveTo>
                  <a:cubicBezTo>
                    <a:pt x="20" y="227"/>
                    <a:pt x="0" y="247"/>
                    <a:pt x="0" y="272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71"/>
                    <a:pt x="20" y="491"/>
                    <a:pt x="44" y="491"/>
                  </a:cubicBezTo>
                  <a:cubicBezTo>
                    <a:pt x="68" y="491"/>
                    <a:pt x="88" y="471"/>
                    <a:pt x="88" y="446"/>
                  </a:cubicBezTo>
                  <a:cubicBezTo>
                    <a:pt x="88" y="272"/>
                    <a:pt x="88" y="272"/>
                    <a:pt x="88" y="272"/>
                  </a:cubicBezTo>
                  <a:cubicBezTo>
                    <a:pt x="88" y="247"/>
                    <a:pt x="68" y="227"/>
                    <a:pt x="44" y="227"/>
                  </a:cubicBezTo>
                  <a:close/>
                  <a:moveTo>
                    <a:pt x="505" y="228"/>
                  </a:moveTo>
                  <a:cubicBezTo>
                    <a:pt x="505" y="547"/>
                    <a:pt x="505" y="547"/>
                    <a:pt x="505" y="547"/>
                  </a:cubicBezTo>
                  <a:cubicBezTo>
                    <a:pt x="505" y="566"/>
                    <a:pt x="490" y="581"/>
                    <a:pt x="471" y="581"/>
                  </a:cubicBezTo>
                  <a:cubicBezTo>
                    <a:pt x="432" y="581"/>
                    <a:pt x="432" y="581"/>
                    <a:pt x="432" y="581"/>
                  </a:cubicBezTo>
                  <a:cubicBezTo>
                    <a:pt x="432" y="678"/>
                    <a:pt x="432" y="678"/>
                    <a:pt x="432" y="678"/>
                  </a:cubicBezTo>
                  <a:cubicBezTo>
                    <a:pt x="432" y="703"/>
                    <a:pt x="412" y="723"/>
                    <a:pt x="388" y="723"/>
                  </a:cubicBezTo>
                  <a:cubicBezTo>
                    <a:pt x="364" y="723"/>
                    <a:pt x="344" y="703"/>
                    <a:pt x="344" y="678"/>
                  </a:cubicBezTo>
                  <a:cubicBezTo>
                    <a:pt x="344" y="581"/>
                    <a:pt x="344" y="581"/>
                    <a:pt x="344" y="581"/>
                  </a:cubicBezTo>
                  <a:cubicBezTo>
                    <a:pt x="276" y="581"/>
                    <a:pt x="276" y="581"/>
                    <a:pt x="276" y="581"/>
                  </a:cubicBezTo>
                  <a:cubicBezTo>
                    <a:pt x="276" y="678"/>
                    <a:pt x="276" y="678"/>
                    <a:pt x="276" y="678"/>
                  </a:cubicBezTo>
                  <a:cubicBezTo>
                    <a:pt x="276" y="703"/>
                    <a:pt x="256" y="723"/>
                    <a:pt x="232" y="723"/>
                  </a:cubicBezTo>
                  <a:cubicBezTo>
                    <a:pt x="208" y="723"/>
                    <a:pt x="188" y="703"/>
                    <a:pt x="188" y="678"/>
                  </a:cubicBezTo>
                  <a:cubicBezTo>
                    <a:pt x="188" y="581"/>
                    <a:pt x="188" y="581"/>
                    <a:pt x="188" y="581"/>
                  </a:cubicBezTo>
                  <a:cubicBezTo>
                    <a:pt x="149" y="581"/>
                    <a:pt x="149" y="581"/>
                    <a:pt x="149" y="581"/>
                  </a:cubicBezTo>
                  <a:cubicBezTo>
                    <a:pt x="130" y="581"/>
                    <a:pt x="115" y="566"/>
                    <a:pt x="115" y="547"/>
                  </a:cubicBezTo>
                  <a:cubicBezTo>
                    <a:pt x="115" y="228"/>
                    <a:pt x="115" y="228"/>
                    <a:pt x="115" y="228"/>
                  </a:cubicBezTo>
                  <a:lnTo>
                    <a:pt x="505" y="228"/>
                  </a:lnTo>
                  <a:close/>
                  <a:moveTo>
                    <a:pt x="402" y="63"/>
                  </a:moveTo>
                  <a:cubicBezTo>
                    <a:pt x="438" y="11"/>
                    <a:pt x="438" y="11"/>
                    <a:pt x="438" y="11"/>
                  </a:cubicBezTo>
                  <a:cubicBezTo>
                    <a:pt x="440" y="8"/>
                    <a:pt x="439" y="4"/>
                    <a:pt x="437" y="2"/>
                  </a:cubicBezTo>
                  <a:cubicBezTo>
                    <a:pt x="434" y="0"/>
                    <a:pt x="430" y="1"/>
                    <a:pt x="428" y="4"/>
                  </a:cubicBezTo>
                  <a:cubicBezTo>
                    <a:pt x="390" y="59"/>
                    <a:pt x="390" y="59"/>
                    <a:pt x="390" y="59"/>
                  </a:cubicBezTo>
                  <a:cubicBezTo>
                    <a:pt x="365" y="49"/>
                    <a:pt x="338" y="43"/>
                    <a:pt x="309" y="43"/>
                  </a:cubicBezTo>
                  <a:cubicBezTo>
                    <a:pt x="280" y="43"/>
                    <a:pt x="253" y="49"/>
                    <a:pt x="228" y="59"/>
                  </a:cubicBezTo>
                  <a:cubicBezTo>
                    <a:pt x="190" y="4"/>
                    <a:pt x="190" y="4"/>
                    <a:pt x="190" y="4"/>
                  </a:cubicBezTo>
                  <a:cubicBezTo>
                    <a:pt x="188" y="1"/>
                    <a:pt x="184" y="0"/>
                    <a:pt x="181" y="2"/>
                  </a:cubicBezTo>
                  <a:cubicBezTo>
                    <a:pt x="179" y="4"/>
                    <a:pt x="178" y="8"/>
                    <a:pt x="180" y="11"/>
                  </a:cubicBezTo>
                  <a:cubicBezTo>
                    <a:pt x="216" y="63"/>
                    <a:pt x="216" y="63"/>
                    <a:pt x="216" y="63"/>
                  </a:cubicBezTo>
                  <a:cubicBezTo>
                    <a:pt x="159" y="90"/>
                    <a:pt x="119" y="141"/>
                    <a:pt x="114" y="200"/>
                  </a:cubicBezTo>
                  <a:cubicBezTo>
                    <a:pt x="504" y="200"/>
                    <a:pt x="504" y="200"/>
                    <a:pt x="504" y="200"/>
                  </a:cubicBezTo>
                  <a:cubicBezTo>
                    <a:pt x="499" y="141"/>
                    <a:pt x="459" y="90"/>
                    <a:pt x="402" y="63"/>
                  </a:cubicBezTo>
                  <a:close/>
                  <a:moveTo>
                    <a:pt x="227" y="146"/>
                  </a:moveTo>
                  <a:cubicBezTo>
                    <a:pt x="215" y="146"/>
                    <a:pt x="205" y="136"/>
                    <a:pt x="205" y="124"/>
                  </a:cubicBezTo>
                  <a:cubicBezTo>
                    <a:pt x="205" y="113"/>
                    <a:pt x="215" y="103"/>
                    <a:pt x="227" y="103"/>
                  </a:cubicBezTo>
                  <a:cubicBezTo>
                    <a:pt x="239" y="103"/>
                    <a:pt x="248" y="113"/>
                    <a:pt x="248" y="124"/>
                  </a:cubicBezTo>
                  <a:cubicBezTo>
                    <a:pt x="248" y="136"/>
                    <a:pt x="239" y="146"/>
                    <a:pt x="227" y="146"/>
                  </a:cubicBezTo>
                  <a:close/>
                  <a:moveTo>
                    <a:pt x="394" y="146"/>
                  </a:moveTo>
                  <a:cubicBezTo>
                    <a:pt x="382" y="146"/>
                    <a:pt x="373" y="136"/>
                    <a:pt x="373" y="124"/>
                  </a:cubicBezTo>
                  <a:cubicBezTo>
                    <a:pt x="373" y="113"/>
                    <a:pt x="382" y="103"/>
                    <a:pt x="394" y="103"/>
                  </a:cubicBezTo>
                  <a:cubicBezTo>
                    <a:pt x="406" y="103"/>
                    <a:pt x="416" y="113"/>
                    <a:pt x="416" y="124"/>
                  </a:cubicBezTo>
                  <a:cubicBezTo>
                    <a:pt x="416" y="136"/>
                    <a:pt x="406" y="146"/>
                    <a:pt x="394" y="146"/>
                  </a:cubicBezTo>
                  <a:close/>
                </a:path>
              </a:pathLst>
            </a:custGeom>
            <a:solidFill>
              <a:srgbClr val="97C0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66" name="Group 65"/>
            <p:cNvGrpSpPr>
              <a:grpSpLocks noChangeAspect="1"/>
            </p:cNvGrpSpPr>
            <p:nvPr/>
          </p:nvGrpSpPr>
          <p:grpSpPr bwMode="black">
            <a:xfrm>
              <a:off x="9358909" y="2128363"/>
              <a:ext cx="429991" cy="501655"/>
              <a:chOff x="396875" y="1300163"/>
              <a:chExt cx="1162051" cy="1355725"/>
            </a:xfrm>
          </p:grpSpPr>
          <p:sp>
            <p:nvSpPr>
              <p:cNvPr id="69" name="Freeform 68"/>
              <p:cNvSpPr>
                <a:spLocks/>
              </p:cNvSpPr>
              <p:nvPr/>
            </p:nvSpPr>
            <p:spPr bwMode="black">
              <a:xfrm>
                <a:off x="396875" y="1616075"/>
                <a:ext cx="1162051" cy="1039813"/>
              </a:xfrm>
              <a:custGeom>
                <a:avLst/>
                <a:gdLst>
                  <a:gd name="T0" fmla="*/ 455 w 539"/>
                  <a:gd name="T1" fmla="*/ 186 h 482"/>
                  <a:gd name="T2" fmla="*/ 522 w 539"/>
                  <a:gd name="T3" fmla="*/ 67 h 482"/>
                  <a:gd name="T4" fmla="*/ 408 w 539"/>
                  <a:gd name="T5" fmla="*/ 5 h 482"/>
                  <a:gd name="T6" fmla="*/ 288 w 539"/>
                  <a:gd name="T7" fmla="*/ 34 h 482"/>
                  <a:gd name="T8" fmla="*/ 184 w 539"/>
                  <a:gd name="T9" fmla="*/ 7 h 482"/>
                  <a:gd name="T10" fmla="*/ 55 w 539"/>
                  <a:gd name="T11" fmla="*/ 86 h 482"/>
                  <a:gd name="T12" fmla="*/ 95 w 539"/>
                  <a:gd name="T13" fmla="*/ 401 h 482"/>
                  <a:gd name="T14" fmla="*/ 194 w 539"/>
                  <a:gd name="T15" fmla="*/ 480 h 482"/>
                  <a:gd name="T16" fmla="*/ 296 w 539"/>
                  <a:gd name="T17" fmla="*/ 455 h 482"/>
                  <a:gd name="T18" fmla="*/ 400 w 539"/>
                  <a:gd name="T19" fmla="*/ 479 h 482"/>
                  <a:gd name="T20" fmla="*/ 496 w 539"/>
                  <a:gd name="T21" fmla="*/ 402 h 482"/>
                  <a:gd name="T22" fmla="*/ 539 w 539"/>
                  <a:gd name="T23" fmla="*/ 313 h 482"/>
                  <a:gd name="T24" fmla="*/ 455 w 539"/>
                  <a:gd name="T25" fmla="*/ 18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39" h="482">
                    <a:moveTo>
                      <a:pt x="455" y="186"/>
                    </a:moveTo>
                    <a:cubicBezTo>
                      <a:pt x="454" y="107"/>
                      <a:pt x="519" y="69"/>
                      <a:pt x="522" y="67"/>
                    </a:cubicBezTo>
                    <a:cubicBezTo>
                      <a:pt x="485" y="13"/>
                      <a:pt x="428" y="6"/>
                      <a:pt x="408" y="5"/>
                    </a:cubicBezTo>
                    <a:cubicBezTo>
                      <a:pt x="359" y="0"/>
                      <a:pt x="312" y="34"/>
                      <a:pt x="288" y="34"/>
                    </a:cubicBezTo>
                    <a:cubicBezTo>
                      <a:pt x="263" y="34"/>
                      <a:pt x="225" y="6"/>
                      <a:pt x="184" y="7"/>
                    </a:cubicBezTo>
                    <a:cubicBezTo>
                      <a:pt x="131" y="8"/>
                      <a:pt x="82" y="38"/>
                      <a:pt x="55" y="86"/>
                    </a:cubicBezTo>
                    <a:cubicBezTo>
                      <a:pt x="0" y="182"/>
                      <a:pt x="41" y="323"/>
                      <a:pt x="95" y="401"/>
                    </a:cubicBezTo>
                    <a:cubicBezTo>
                      <a:pt x="121" y="439"/>
                      <a:pt x="153" y="482"/>
                      <a:pt x="194" y="480"/>
                    </a:cubicBezTo>
                    <a:cubicBezTo>
                      <a:pt x="234" y="479"/>
                      <a:pt x="248" y="455"/>
                      <a:pt x="296" y="455"/>
                    </a:cubicBezTo>
                    <a:cubicBezTo>
                      <a:pt x="344" y="454"/>
                      <a:pt x="358" y="480"/>
                      <a:pt x="400" y="479"/>
                    </a:cubicBezTo>
                    <a:cubicBezTo>
                      <a:pt x="443" y="478"/>
                      <a:pt x="470" y="440"/>
                      <a:pt x="496" y="402"/>
                    </a:cubicBezTo>
                    <a:cubicBezTo>
                      <a:pt x="526" y="358"/>
                      <a:pt x="538" y="315"/>
                      <a:pt x="539" y="313"/>
                    </a:cubicBezTo>
                    <a:cubicBezTo>
                      <a:pt x="538" y="313"/>
                      <a:pt x="456" y="281"/>
                      <a:pt x="455" y="186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" name="Freeform 69"/>
              <p:cNvSpPr>
                <a:spLocks/>
              </p:cNvSpPr>
              <p:nvPr/>
            </p:nvSpPr>
            <p:spPr bwMode="black">
              <a:xfrm>
                <a:off x="996950" y="1300163"/>
                <a:ext cx="288925" cy="317500"/>
              </a:xfrm>
              <a:custGeom>
                <a:avLst/>
                <a:gdLst>
                  <a:gd name="T0" fmla="*/ 98 w 134"/>
                  <a:gd name="T1" fmla="*/ 100 h 147"/>
                  <a:gd name="T2" fmla="*/ 130 w 134"/>
                  <a:gd name="T3" fmla="*/ 0 h 147"/>
                  <a:gd name="T4" fmla="*/ 38 w 134"/>
                  <a:gd name="T5" fmla="*/ 47 h 147"/>
                  <a:gd name="T6" fmla="*/ 5 w 134"/>
                  <a:gd name="T7" fmla="*/ 144 h 147"/>
                  <a:gd name="T8" fmla="*/ 98 w 134"/>
                  <a:gd name="T9" fmla="*/ 10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" h="147">
                    <a:moveTo>
                      <a:pt x="98" y="100"/>
                    </a:moveTo>
                    <a:cubicBezTo>
                      <a:pt x="120" y="73"/>
                      <a:pt x="134" y="36"/>
                      <a:pt x="130" y="0"/>
                    </a:cubicBezTo>
                    <a:cubicBezTo>
                      <a:pt x="99" y="1"/>
                      <a:pt x="61" y="21"/>
                      <a:pt x="38" y="47"/>
                    </a:cubicBezTo>
                    <a:cubicBezTo>
                      <a:pt x="18" y="71"/>
                      <a:pt x="0" y="108"/>
                      <a:pt x="5" y="144"/>
                    </a:cubicBezTo>
                    <a:cubicBezTo>
                      <a:pt x="40" y="147"/>
                      <a:pt x="76" y="126"/>
                      <a:pt x="98" y="100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Sharing Code Beyond .NET Standard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1147097" y="1222205"/>
            <a:ext cx="10067624" cy="5306768"/>
            <a:chOff x="1147097" y="1222205"/>
            <a:chExt cx="10067624" cy="5306768"/>
          </a:xfrm>
        </p:grpSpPr>
        <p:sp>
          <p:nvSpPr>
            <p:cNvPr id="75" name="Rectangle 74"/>
            <p:cNvSpPr/>
            <p:nvPr/>
          </p:nvSpPr>
          <p:spPr bwMode="auto">
            <a:xfrm>
              <a:off x="1154945" y="5744721"/>
              <a:ext cx="1531342" cy="784252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Winforms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76" name="Rectangle 75"/>
            <p:cNvSpPr/>
            <p:nvPr/>
          </p:nvSpPr>
          <p:spPr bwMode="auto">
            <a:xfrm>
              <a:off x="1147097" y="4798899"/>
              <a:ext cx="1531342" cy="784252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WPF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77" name="Rectangle 76"/>
            <p:cNvSpPr/>
            <p:nvPr/>
          </p:nvSpPr>
          <p:spPr bwMode="auto">
            <a:xfrm>
              <a:off x="1147097" y="3892145"/>
              <a:ext cx="1531342" cy="784252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ASP.NET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84" name="Rectangle 83"/>
            <p:cNvSpPr/>
            <p:nvPr/>
          </p:nvSpPr>
          <p:spPr bwMode="auto">
            <a:xfrm>
              <a:off x="2789237" y="3892145"/>
              <a:ext cx="1531342" cy="2636827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UWP</a:t>
              </a:r>
            </a:p>
          </p:txBody>
        </p:sp>
        <p:sp>
          <p:nvSpPr>
            <p:cNvPr id="88" name="Rectangle 87"/>
            <p:cNvSpPr/>
            <p:nvPr/>
          </p:nvSpPr>
          <p:spPr bwMode="auto">
            <a:xfrm>
              <a:off x="6246215" y="5744720"/>
              <a:ext cx="1531342" cy="784252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iOS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7964797" y="5744720"/>
              <a:ext cx="1531342" cy="784252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Android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9683379" y="5744720"/>
              <a:ext cx="1531342" cy="784252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Mac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4517726" y="5556582"/>
              <a:ext cx="1531342" cy="972390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 smtClean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ASP.NET</a:t>
              </a: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Core</a:t>
              </a: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1147097" y="1222205"/>
              <a:ext cx="10067624" cy="463231"/>
            </a:xfrm>
            <a:prstGeom prst="rect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err="1" smtClean="0">
                  <a:gradFill>
                    <a:gsLst>
                      <a:gs pos="5439">
                        <a:srgbClr val="F8F8F8"/>
                      </a:gs>
                      <a:gs pos="10000">
                        <a:srgbClr val="F8F8F8"/>
                      </a:gs>
                    </a:gsLst>
                    <a:lin ang="5400000" scaled="0"/>
                  </a:gradFill>
                </a:rPr>
                <a:t>SkiaSharp</a:t>
              </a:r>
              <a:endParaRPr lang="en-US" sz="2000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42923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 hidden="1"/>
          <p:cNvGrpSpPr/>
          <p:nvPr/>
        </p:nvGrpSpPr>
        <p:grpSpPr>
          <a:xfrm>
            <a:off x="3246455" y="2128363"/>
            <a:ext cx="6542445" cy="501655"/>
            <a:chOff x="3246455" y="2128363"/>
            <a:chExt cx="6542445" cy="501655"/>
          </a:xfrm>
        </p:grpSpPr>
        <p:sp>
          <p:nvSpPr>
            <p:cNvPr id="56" name="Freeform 55"/>
            <p:cNvSpPr>
              <a:spLocks noChangeAspect="1" noEditPoints="1"/>
            </p:cNvSpPr>
            <p:nvPr/>
          </p:nvSpPr>
          <p:spPr bwMode="black">
            <a:xfrm>
              <a:off x="3246455" y="2141189"/>
              <a:ext cx="490823" cy="488829"/>
            </a:xfrm>
            <a:custGeom>
              <a:avLst/>
              <a:gdLst>
                <a:gd name="T0" fmla="*/ 112 w 246"/>
                <a:gd name="T1" fmla="*/ 19 h 245"/>
                <a:gd name="T2" fmla="*/ 246 w 246"/>
                <a:gd name="T3" fmla="*/ 0 h 245"/>
                <a:gd name="T4" fmla="*/ 246 w 246"/>
                <a:gd name="T5" fmla="*/ 116 h 245"/>
                <a:gd name="T6" fmla="*/ 112 w 246"/>
                <a:gd name="T7" fmla="*/ 116 h 245"/>
                <a:gd name="T8" fmla="*/ 112 w 246"/>
                <a:gd name="T9" fmla="*/ 19 h 245"/>
                <a:gd name="T10" fmla="*/ 102 w 246"/>
                <a:gd name="T11" fmla="*/ 116 h 245"/>
                <a:gd name="T12" fmla="*/ 102 w 246"/>
                <a:gd name="T13" fmla="*/ 19 h 245"/>
                <a:gd name="T14" fmla="*/ 0 w 246"/>
                <a:gd name="T15" fmla="*/ 34 h 245"/>
                <a:gd name="T16" fmla="*/ 0 w 246"/>
                <a:gd name="T17" fmla="*/ 116 h 245"/>
                <a:gd name="T18" fmla="*/ 102 w 246"/>
                <a:gd name="T19" fmla="*/ 116 h 245"/>
                <a:gd name="T20" fmla="*/ 102 w 246"/>
                <a:gd name="T21" fmla="*/ 126 h 245"/>
                <a:gd name="T22" fmla="*/ 0 w 246"/>
                <a:gd name="T23" fmla="*/ 126 h 245"/>
                <a:gd name="T24" fmla="*/ 0 w 246"/>
                <a:gd name="T25" fmla="*/ 211 h 245"/>
                <a:gd name="T26" fmla="*/ 102 w 246"/>
                <a:gd name="T27" fmla="*/ 226 h 245"/>
                <a:gd name="T28" fmla="*/ 102 w 246"/>
                <a:gd name="T29" fmla="*/ 126 h 245"/>
                <a:gd name="T30" fmla="*/ 112 w 246"/>
                <a:gd name="T31" fmla="*/ 126 h 245"/>
                <a:gd name="T32" fmla="*/ 112 w 246"/>
                <a:gd name="T33" fmla="*/ 226 h 245"/>
                <a:gd name="T34" fmla="*/ 246 w 246"/>
                <a:gd name="T35" fmla="*/ 245 h 245"/>
                <a:gd name="T36" fmla="*/ 246 w 246"/>
                <a:gd name="T37" fmla="*/ 126 h 245"/>
                <a:gd name="T38" fmla="*/ 112 w 246"/>
                <a:gd name="T39" fmla="*/ 126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6" h="245">
                  <a:moveTo>
                    <a:pt x="112" y="19"/>
                  </a:moveTo>
                  <a:lnTo>
                    <a:pt x="246" y="0"/>
                  </a:lnTo>
                  <a:lnTo>
                    <a:pt x="246" y="116"/>
                  </a:lnTo>
                  <a:lnTo>
                    <a:pt x="112" y="116"/>
                  </a:lnTo>
                  <a:lnTo>
                    <a:pt x="112" y="19"/>
                  </a:lnTo>
                  <a:close/>
                  <a:moveTo>
                    <a:pt x="102" y="116"/>
                  </a:moveTo>
                  <a:lnTo>
                    <a:pt x="102" y="19"/>
                  </a:lnTo>
                  <a:lnTo>
                    <a:pt x="0" y="34"/>
                  </a:lnTo>
                  <a:lnTo>
                    <a:pt x="0" y="116"/>
                  </a:lnTo>
                  <a:lnTo>
                    <a:pt x="102" y="116"/>
                  </a:lnTo>
                  <a:close/>
                  <a:moveTo>
                    <a:pt x="102" y="126"/>
                  </a:moveTo>
                  <a:lnTo>
                    <a:pt x="0" y="126"/>
                  </a:lnTo>
                  <a:lnTo>
                    <a:pt x="0" y="211"/>
                  </a:lnTo>
                  <a:lnTo>
                    <a:pt x="102" y="226"/>
                  </a:lnTo>
                  <a:lnTo>
                    <a:pt x="102" y="126"/>
                  </a:lnTo>
                  <a:close/>
                  <a:moveTo>
                    <a:pt x="112" y="126"/>
                  </a:moveTo>
                  <a:lnTo>
                    <a:pt x="112" y="226"/>
                  </a:lnTo>
                  <a:lnTo>
                    <a:pt x="246" y="245"/>
                  </a:lnTo>
                  <a:lnTo>
                    <a:pt x="246" y="126"/>
                  </a:lnTo>
                  <a:lnTo>
                    <a:pt x="112" y="1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Freeform 11"/>
            <p:cNvSpPr>
              <a:spLocks noEditPoints="1"/>
            </p:cNvSpPr>
            <p:nvPr/>
          </p:nvSpPr>
          <p:spPr bwMode="black">
            <a:xfrm>
              <a:off x="6330187" y="2128363"/>
              <a:ext cx="407462" cy="501655"/>
            </a:xfrm>
            <a:custGeom>
              <a:avLst/>
              <a:gdLst>
                <a:gd name="T0" fmla="*/ 574 w 618"/>
                <a:gd name="T1" fmla="*/ 227 h 723"/>
                <a:gd name="T2" fmla="*/ 530 w 618"/>
                <a:gd name="T3" fmla="*/ 272 h 723"/>
                <a:gd name="T4" fmla="*/ 530 w 618"/>
                <a:gd name="T5" fmla="*/ 446 h 723"/>
                <a:gd name="T6" fmla="*/ 574 w 618"/>
                <a:gd name="T7" fmla="*/ 491 h 723"/>
                <a:gd name="T8" fmla="*/ 618 w 618"/>
                <a:gd name="T9" fmla="*/ 446 h 723"/>
                <a:gd name="T10" fmla="*/ 618 w 618"/>
                <a:gd name="T11" fmla="*/ 272 h 723"/>
                <a:gd name="T12" fmla="*/ 574 w 618"/>
                <a:gd name="T13" fmla="*/ 227 h 723"/>
                <a:gd name="T14" fmla="*/ 44 w 618"/>
                <a:gd name="T15" fmla="*/ 227 h 723"/>
                <a:gd name="T16" fmla="*/ 0 w 618"/>
                <a:gd name="T17" fmla="*/ 272 h 723"/>
                <a:gd name="T18" fmla="*/ 0 w 618"/>
                <a:gd name="T19" fmla="*/ 446 h 723"/>
                <a:gd name="T20" fmla="*/ 44 w 618"/>
                <a:gd name="T21" fmla="*/ 491 h 723"/>
                <a:gd name="T22" fmla="*/ 88 w 618"/>
                <a:gd name="T23" fmla="*/ 446 h 723"/>
                <a:gd name="T24" fmla="*/ 88 w 618"/>
                <a:gd name="T25" fmla="*/ 272 h 723"/>
                <a:gd name="T26" fmla="*/ 44 w 618"/>
                <a:gd name="T27" fmla="*/ 227 h 723"/>
                <a:gd name="T28" fmla="*/ 505 w 618"/>
                <a:gd name="T29" fmla="*/ 228 h 723"/>
                <a:gd name="T30" fmla="*/ 505 w 618"/>
                <a:gd name="T31" fmla="*/ 547 h 723"/>
                <a:gd name="T32" fmla="*/ 471 w 618"/>
                <a:gd name="T33" fmla="*/ 581 h 723"/>
                <a:gd name="T34" fmla="*/ 432 w 618"/>
                <a:gd name="T35" fmla="*/ 581 h 723"/>
                <a:gd name="T36" fmla="*/ 432 w 618"/>
                <a:gd name="T37" fmla="*/ 678 h 723"/>
                <a:gd name="T38" fmla="*/ 388 w 618"/>
                <a:gd name="T39" fmla="*/ 723 h 723"/>
                <a:gd name="T40" fmla="*/ 344 w 618"/>
                <a:gd name="T41" fmla="*/ 678 h 723"/>
                <a:gd name="T42" fmla="*/ 344 w 618"/>
                <a:gd name="T43" fmla="*/ 581 h 723"/>
                <a:gd name="T44" fmla="*/ 276 w 618"/>
                <a:gd name="T45" fmla="*/ 581 h 723"/>
                <a:gd name="T46" fmla="*/ 276 w 618"/>
                <a:gd name="T47" fmla="*/ 678 h 723"/>
                <a:gd name="T48" fmla="*/ 232 w 618"/>
                <a:gd name="T49" fmla="*/ 723 h 723"/>
                <a:gd name="T50" fmla="*/ 188 w 618"/>
                <a:gd name="T51" fmla="*/ 678 h 723"/>
                <a:gd name="T52" fmla="*/ 188 w 618"/>
                <a:gd name="T53" fmla="*/ 581 h 723"/>
                <a:gd name="T54" fmla="*/ 149 w 618"/>
                <a:gd name="T55" fmla="*/ 581 h 723"/>
                <a:gd name="T56" fmla="*/ 115 w 618"/>
                <a:gd name="T57" fmla="*/ 547 h 723"/>
                <a:gd name="T58" fmla="*/ 115 w 618"/>
                <a:gd name="T59" fmla="*/ 228 h 723"/>
                <a:gd name="T60" fmla="*/ 505 w 618"/>
                <a:gd name="T61" fmla="*/ 228 h 723"/>
                <a:gd name="T62" fmla="*/ 402 w 618"/>
                <a:gd name="T63" fmla="*/ 63 h 723"/>
                <a:gd name="T64" fmla="*/ 438 w 618"/>
                <a:gd name="T65" fmla="*/ 11 h 723"/>
                <a:gd name="T66" fmla="*/ 437 w 618"/>
                <a:gd name="T67" fmla="*/ 2 h 723"/>
                <a:gd name="T68" fmla="*/ 428 w 618"/>
                <a:gd name="T69" fmla="*/ 4 h 723"/>
                <a:gd name="T70" fmla="*/ 390 w 618"/>
                <a:gd name="T71" fmla="*/ 59 h 723"/>
                <a:gd name="T72" fmla="*/ 309 w 618"/>
                <a:gd name="T73" fmla="*/ 43 h 723"/>
                <a:gd name="T74" fmla="*/ 228 w 618"/>
                <a:gd name="T75" fmla="*/ 59 h 723"/>
                <a:gd name="T76" fmla="*/ 190 w 618"/>
                <a:gd name="T77" fmla="*/ 4 h 723"/>
                <a:gd name="T78" fmla="*/ 181 w 618"/>
                <a:gd name="T79" fmla="*/ 2 h 723"/>
                <a:gd name="T80" fmla="*/ 180 w 618"/>
                <a:gd name="T81" fmla="*/ 11 h 723"/>
                <a:gd name="T82" fmla="*/ 216 w 618"/>
                <a:gd name="T83" fmla="*/ 63 h 723"/>
                <a:gd name="T84" fmla="*/ 114 w 618"/>
                <a:gd name="T85" fmla="*/ 200 h 723"/>
                <a:gd name="T86" fmla="*/ 504 w 618"/>
                <a:gd name="T87" fmla="*/ 200 h 723"/>
                <a:gd name="T88" fmla="*/ 402 w 618"/>
                <a:gd name="T89" fmla="*/ 63 h 723"/>
                <a:gd name="T90" fmla="*/ 227 w 618"/>
                <a:gd name="T91" fmla="*/ 146 h 723"/>
                <a:gd name="T92" fmla="*/ 205 w 618"/>
                <a:gd name="T93" fmla="*/ 124 h 723"/>
                <a:gd name="T94" fmla="*/ 227 w 618"/>
                <a:gd name="T95" fmla="*/ 103 h 723"/>
                <a:gd name="T96" fmla="*/ 248 w 618"/>
                <a:gd name="T97" fmla="*/ 124 h 723"/>
                <a:gd name="T98" fmla="*/ 227 w 618"/>
                <a:gd name="T99" fmla="*/ 146 h 723"/>
                <a:gd name="T100" fmla="*/ 394 w 618"/>
                <a:gd name="T101" fmla="*/ 146 h 723"/>
                <a:gd name="T102" fmla="*/ 373 w 618"/>
                <a:gd name="T103" fmla="*/ 124 h 723"/>
                <a:gd name="T104" fmla="*/ 394 w 618"/>
                <a:gd name="T105" fmla="*/ 103 h 723"/>
                <a:gd name="T106" fmla="*/ 416 w 618"/>
                <a:gd name="T107" fmla="*/ 124 h 723"/>
                <a:gd name="T108" fmla="*/ 394 w 618"/>
                <a:gd name="T109" fmla="*/ 146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18" h="723">
                  <a:moveTo>
                    <a:pt x="574" y="227"/>
                  </a:moveTo>
                  <a:cubicBezTo>
                    <a:pt x="550" y="227"/>
                    <a:pt x="530" y="247"/>
                    <a:pt x="530" y="272"/>
                  </a:cubicBezTo>
                  <a:cubicBezTo>
                    <a:pt x="530" y="446"/>
                    <a:pt x="530" y="446"/>
                    <a:pt x="530" y="446"/>
                  </a:cubicBezTo>
                  <a:cubicBezTo>
                    <a:pt x="530" y="471"/>
                    <a:pt x="550" y="491"/>
                    <a:pt x="574" y="491"/>
                  </a:cubicBezTo>
                  <a:cubicBezTo>
                    <a:pt x="598" y="491"/>
                    <a:pt x="618" y="471"/>
                    <a:pt x="618" y="446"/>
                  </a:cubicBezTo>
                  <a:cubicBezTo>
                    <a:pt x="618" y="272"/>
                    <a:pt x="618" y="272"/>
                    <a:pt x="618" y="272"/>
                  </a:cubicBezTo>
                  <a:cubicBezTo>
                    <a:pt x="618" y="247"/>
                    <a:pt x="598" y="227"/>
                    <a:pt x="574" y="227"/>
                  </a:cubicBezTo>
                  <a:close/>
                  <a:moveTo>
                    <a:pt x="44" y="227"/>
                  </a:moveTo>
                  <a:cubicBezTo>
                    <a:pt x="20" y="227"/>
                    <a:pt x="0" y="247"/>
                    <a:pt x="0" y="272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71"/>
                    <a:pt x="20" y="491"/>
                    <a:pt x="44" y="491"/>
                  </a:cubicBezTo>
                  <a:cubicBezTo>
                    <a:pt x="68" y="491"/>
                    <a:pt x="88" y="471"/>
                    <a:pt x="88" y="446"/>
                  </a:cubicBezTo>
                  <a:cubicBezTo>
                    <a:pt x="88" y="272"/>
                    <a:pt x="88" y="272"/>
                    <a:pt x="88" y="272"/>
                  </a:cubicBezTo>
                  <a:cubicBezTo>
                    <a:pt x="88" y="247"/>
                    <a:pt x="68" y="227"/>
                    <a:pt x="44" y="227"/>
                  </a:cubicBezTo>
                  <a:close/>
                  <a:moveTo>
                    <a:pt x="505" y="228"/>
                  </a:moveTo>
                  <a:cubicBezTo>
                    <a:pt x="505" y="547"/>
                    <a:pt x="505" y="547"/>
                    <a:pt x="505" y="547"/>
                  </a:cubicBezTo>
                  <a:cubicBezTo>
                    <a:pt x="505" y="566"/>
                    <a:pt x="490" y="581"/>
                    <a:pt x="471" y="581"/>
                  </a:cubicBezTo>
                  <a:cubicBezTo>
                    <a:pt x="432" y="581"/>
                    <a:pt x="432" y="581"/>
                    <a:pt x="432" y="581"/>
                  </a:cubicBezTo>
                  <a:cubicBezTo>
                    <a:pt x="432" y="678"/>
                    <a:pt x="432" y="678"/>
                    <a:pt x="432" y="678"/>
                  </a:cubicBezTo>
                  <a:cubicBezTo>
                    <a:pt x="432" y="703"/>
                    <a:pt x="412" y="723"/>
                    <a:pt x="388" y="723"/>
                  </a:cubicBezTo>
                  <a:cubicBezTo>
                    <a:pt x="364" y="723"/>
                    <a:pt x="344" y="703"/>
                    <a:pt x="344" y="678"/>
                  </a:cubicBezTo>
                  <a:cubicBezTo>
                    <a:pt x="344" y="581"/>
                    <a:pt x="344" y="581"/>
                    <a:pt x="344" y="581"/>
                  </a:cubicBezTo>
                  <a:cubicBezTo>
                    <a:pt x="276" y="581"/>
                    <a:pt x="276" y="581"/>
                    <a:pt x="276" y="581"/>
                  </a:cubicBezTo>
                  <a:cubicBezTo>
                    <a:pt x="276" y="678"/>
                    <a:pt x="276" y="678"/>
                    <a:pt x="276" y="678"/>
                  </a:cubicBezTo>
                  <a:cubicBezTo>
                    <a:pt x="276" y="703"/>
                    <a:pt x="256" y="723"/>
                    <a:pt x="232" y="723"/>
                  </a:cubicBezTo>
                  <a:cubicBezTo>
                    <a:pt x="208" y="723"/>
                    <a:pt x="188" y="703"/>
                    <a:pt x="188" y="678"/>
                  </a:cubicBezTo>
                  <a:cubicBezTo>
                    <a:pt x="188" y="581"/>
                    <a:pt x="188" y="581"/>
                    <a:pt x="188" y="581"/>
                  </a:cubicBezTo>
                  <a:cubicBezTo>
                    <a:pt x="149" y="581"/>
                    <a:pt x="149" y="581"/>
                    <a:pt x="149" y="581"/>
                  </a:cubicBezTo>
                  <a:cubicBezTo>
                    <a:pt x="130" y="581"/>
                    <a:pt x="115" y="566"/>
                    <a:pt x="115" y="547"/>
                  </a:cubicBezTo>
                  <a:cubicBezTo>
                    <a:pt x="115" y="228"/>
                    <a:pt x="115" y="228"/>
                    <a:pt x="115" y="228"/>
                  </a:cubicBezTo>
                  <a:lnTo>
                    <a:pt x="505" y="228"/>
                  </a:lnTo>
                  <a:close/>
                  <a:moveTo>
                    <a:pt x="402" y="63"/>
                  </a:moveTo>
                  <a:cubicBezTo>
                    <a:pt x="438" y="11"/>
                    <a:pt x="438" y="11"/>
                    <a:pt x="438" y="11"/>
                  </a:cubicBezTo>
                  <a:cubicBezTo>
                    <a:pt x="440" y="8"/>
                    <a:pt x="439" y="4"/>
                    <a:pt x="437" y="2"/>
                  </a:cubicBezTo>
                  <a:cubicBezTo>
                    <a:pt x="434" y="0"/>
                    <a:pt x="430" y="1"/>
                    <a:pt x="428" y="4"/>
                  </a:cubicBezTo>
                  <a:cubicBezTo>
                    <a:pt x="390" y="59"/>
                    <a:pt x="390" y="59"/>
                    <a:pt x="390" y="59"/>
                  </a:cubicBezTo>
                  <a:cubicBezTo>
                    <a:pt x="365" y="49"/>
                    <a:pt x="338" y="43"/>
                    <a:pt x="309" y="43"/>
                  </a:cubicBezTo>
                  <a:cubicBezTo>
                    <a:pt x="280" y="43"/>
                    <a:pt x="253" y="49"/>
                    <a:pt x="228" y="59"/>
                  </a:cubicBezTo>
                  <a:cubicBezTo>
                    <a:pt x="190" y="4"/>
                    <a:pt x="190" y="4"/>
                    <a:pt x="190" y="4"/>
                  </a:cubicBezTo>
                  <a:cubicBezTo>
                    <a:pt x="188" y="1"/>
                    <a:pt x="184" y="0"/>
                    <a:pt x="181" y="2"/>
                  </a:cubicBezTo>
                  <a:cubicBezTo>
                    <a:pt x="179" y="4"/>
                    <a:pt x="178" y="8"/>
                    <a:pt x="180" y="11"/>
                  </a:cubicBezTo>
                  <a:cubicBezTo>
                    <a:pt x="216" y="63"/>
                    <a:pt x="216" y="63"/>
                    <a:pt x="216" y="63"/>
                  </a:cubicBezTo>
                  <a:cubicBezTo>
                    <a:pt x="159" y="90"/>
                    <a:pt x="119" y="141"/>
                    <a:pt x="114" y="200"/>
                  </a:cubicBezTo>
                  <a:cubicBezTo>
                    <a:pt x="504" y="200"/>
                    <a:pt x="504" y="200"/>
                    <a:pt x="504" y="200"/>
                  </a:cubicBezTo>
                  <a:cubicBezTo>
                    <a:pt x="499" y="141"/>
                    <a:pt x="459" y="90"/>
                    <a:pt x="402" y="63"/>
                  </a:cubicBezTo>
                  <a:close/>
                  <a:moveTo>
                    <a:pt x="227" y="146"/>
                  </a:moveTo>
                  <a:cubicBezTo>
                    <a:pt x="215" y="146"/>
                    <a:pt x="205" y="136"/>
                    <a:pt x="205" y="124"/>
                  </a:cubicBezTo>
                  <a:cubicBezTo>
                    <a:pt x="205" y="113"/>
                    <a:pt x="215" y="103"/>
                    <a:pt x="227" y="103"/>
                  </a:cubicBezTo>
                  <a:cubicBezTo>
                    <a:pt x="239" y="103"/>
                    <a:pt x="248" y="113"/>
                    <a:pt x="248" y="124"/>
                  </a:cubicBezTo>
                  <a:cubicBezTo>
                    <a:pt x="248" y="136"/>
                    <a:pt x="239" y="146"/>
                    <a:pt x="227" y="146"/>
                  </a:cubicBezTo>
                  <a:close/>
                  <a:moveTo>
                    <a:pt x="394" y="146"/>
                  </a:moveTo>
                  <a:cubicBezTo>
                    <a:pt x="382" y="146"/>
                    <a:pt x="373" y="136"/>
                    <a:pt x="373" y="124"/>
                  </a:cubicBezTo>
                  <a:cubicBezTo>
                    <a:pt x="373" y="113"/>
                    <a:pt x="382" y="103"/>
                    <a:pt x="394" y="103"/>
                  </a:cubicBezTo>
                  <a:cubicBezTo>
                    <a:pt x="406" y="103"/>
                    <a:pt x="416" y="113"/>
                    <a:pt x="416" y="124"/>
                  </a:cubicBezTo>
                  <a:cubicBezTo>
                    <a:pt x="416" y="136"/>
                    <a:pt x="406" y="146"/>
                    <a:pt x="394" y="146"/>
                  </a:cubicBezTo>
                  <a:close/>
                </a:path>
              </a:pathLst>
            </a:custGeom>
            <a:solidFill>
              <a:srgbClr val="97C0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66" name="Group 65"/>
            <p:cNvGrpSpPr>
              <a:grpSpLocks noChangeAspect="1"/>
            </p:cNvGrpSpPr>
            <p:nvPr/>
          </p:nvGrpSpPr>
          <p:grpSpPr bwMode="black">
            <a:xfrm>
              <a:off x="9358909" y="2128363"/>
              <a:ext cx="429991" cy="501655"/>
              <a:chOff x="396875" y="1300163"/>
              <a:chExt cx="1162051" cy="1355725"/>
            </a:xfrm>
          </p:grpSpPr>
          <p:sp>
            <p:nvSpPr>
              <p:cNvPr id="69" name="Freeform 68"/>
              <p:cNvSpPr>
                <a:spLocks/>
              </p:cNvSpPr>
              <p:nvPr/>
            </p:nvSpPr>
            <p:spPr bwMode="black">
              <a:xfrm>
                <a:off x="396875" y="1616075"/>
                <a:ext cx="1162051" cy="1039813"/>
              </a:xfrm>
              <a:custGeom>
                <a:avLst/>
                <a:gdLst>
                  <a:gd name="T0" fmla="*/ 455 w 539"/>
                  <a:gd name="T1" fmla="*/ 186 h 482"/>
                  <a:gd name="T2" fmla="*/ 522 w 539"/>
                  <a:gd name="T3" fmla="*/ 67 h 482"/>
                  <a:gd name="T4" fmla="*/ 408 w 539"/>
                  <a:gd name="T5" fmla="*/ 5 h 482"/>
                  <a:gd name="T6" fmla="*/ 288 w 539"/>
                  <a:gd name="T7" fmla="*/ 34 h 482"/>
                  <a:gd name="T8" fmla="*/ 184 w 539"/>
                  <a:gd name="T9" fmla="*/ 7 h 482"/>
                  <a:gd name="T10" fmla="*/ 55 w 539"/>
                  <a:gd name="T11" fmla="*/ 86 h 482"/>
                  <a:gd name="T12" fmla="*/ 95 w 539"/>
                  <a:gd name="T13" fmla="*/ 401 h 482"/>
                  <a:gd name="T14" fmla="*/ 194 w 539"/>
                  <a:gd name="T15" fmla="*/ 480 h 482"/>
                  <a:gd name="T16" fmla="*/ 296 w 539"/>
                  <a:gd name="T17" fmla="*/ 455 h 482"/>
                  <a:gd name="T18" fmla="*/ 400 w 539"/>
                  <a:gd name="T19" fmla="*/ 479 h 482"/>
                  <a:gd name="T20" fmla="*/ 496 w 539"/>
                  <a:gd name="T21" fmla="*/ 402 h 482"/>
                  <a:gd name="T22" fmla="*/ 539 w 539"/>
                  <a:gd name="T23" fmla="*/ 313 h 482"/>
                  <a:gd name="T24" fmla="*/ 455 w 539"/>
                  <a:gd name="T25" fmla="*/ 18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39" h="482">
                    <a:moveTo>
                      <a:pt x="455" y="186"/>
                    </a:moveTo>
                    <a:cubicBezTo>
                      <a:pt x="454" y="107"/>
                      <a:pt x="519" y="69"/>
                      <a:pt x="522" y="67"/>
                    </a:cubicBezTo>
                    <a:cubicBezTo>
                      <a:pt x="485" y="13"/>
                      <a:pt x="428" y="6"/>
                      <a:pt x="408" y="5"/>
                    </a:cubicBezTo>
                    <a:cubicBezTo>
                      <a:pt x="359" y="0"/>
                      <a:pt x="312" y="34"/>
                      <a:pt x="288" y="34"/>
                    </a:cubicBezTo>
                    <a:cubicBezTo>
                      <a:pt x="263" y="34"/>
                      <a:pt x="225" y="6"/>
                      <a:pt x="184" y="7"/>
                    </a:cubicBezTo>
                    <a:cubicBezTo>
                      <a:pt x="131" y="8"/>
                      <a:pt x="82" y="38"/>
                      <a:pt x="55" y="86"/>
                    </a:cubicBezTo>
                    <a:cubicBezTo>
                      <a:pt x="0" y="182"/>
                      <a:pt x="41" y="323"/>
                      <a:pt x="95" y="401"/>
                    </a:cubicBezTo>
                    <a:cubicBezTo>
                      <a:pt x="121" y="439"/>
                      <a:pt x="153" y="482"/>
                      <a:pt x="194" y="480"/>
                    </a:cubicBezTo>
                    <a:cubicBezTo>
                      <a:pt x="234" y="479"/>
                      <a:pt x="248" y="455"/>
                      <a:pt x="296" y="455"/>
                    </a:cubicBezTo>
                    <a:cubicBezTo>
                      <a:pt x="344" y="454"/>
                      <a:pt x="358" y="480"/>
                      <a:pt x="400" y="479"/>
                    </a:cubicBezTo>
                    <a:cubicBezTo>
                      <a:pt x="443" y="478"/>
                      <a:pt x="470" y="440"/>
                      <a:pt x="496" y="402"/>
                    </a:cubicBezTo>
                    <a:cubicBezTo>
                      <a:pt x="526" y="358"/>
                      <a:pt x="538" y="315"/>
                      <a:pt x="539" y="313"/>
                    </a:cubicBezTo>
                    <a:cubicBezTo>
                      <a:pt x="538" y="313"/>
                      <a:pt x="456" y="281"/>
                      <a:pt x="455" y="186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" name="Freeform 69"/>
              <p:cNvSpPr>
                <a:spLocks/>
              </p:cNvSpPr>
              <p:nvPr/>
            </p:nvSpPr>
            <p:spPr bwMode="black">
              <a:xfrm>
                <a:off x="996950" y="1300163"/>
                <a:ext cx="288925" cy="317500"/>
              </a:xfrm>
              <a:custGeom>
                <a:avLst/>
                <a:gdLst>
                  <a:gd name="T0" fmla="*/ 98 w 134"/>
                  <a:gd name="T1" fmla="*/ 100 h 147"/>
                  <a:gd name="T2" fmla="*/ 130 w 134"/>
                  <a:gd name="T3" fmla="*/ 0 h 147"/>
                  <a:gd name="T4" fmla="*/ 38 w 134"/>
                  <a:gd name="T5" fmla="*/ 47 h 147"/>
                  <a:gd name="T6" fmla="*/ 5 w 134"/>
                  <a:gd name="T7" fmla="*/ 144 h 147"/>
                  <a:gd name="T8" fmla="*/ 98 w 134"/>
                  <a:gd name="T9" fmla="*/ 10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" h="147">
                    <a:moveTo>
                      <a:pt x="98" y="100"/>
                    </a:moveTo>
                    <a:cubicBezTo>
                      <a:pt x="120" y="73"/>
                      <a:pt x="134" y="36"/>
                      <a:pt x="130" y="0"/>
                    </a:cubicBezTo>
                    <a:cubicBezTo>
                      <a:pt x="99" y="1"/>
                      <a:pt x="61" y="21"/>
                      <a:pt x="38" y="47"/>
                    </a:cubicBezTo>
                    <a:cubicBezTo>
                      <a:pt x="18" y="71"/>
                      <a:pt x="0" y="108"/>
                      <a:pt x="5" y="144"/>
                    </a:cubicBezTo>
                    <a:cubicBezTo>
                      <a:pt x="40" y="147"/>
                      <a:pt x="76" y="126"/>
                      <a:pt x="98" y="100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Sharing Code Beyond .NET Standard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147097" y="1222205"/>
            <a:ext cx="10067624" cy="5306768"/>
            <a:chOff x="1147097" y="1222205"/>
            <a:chExt cx="10067624" cy="5306768"/>
          </a:xfrm>
        </p:grpSpPr>
        <p:sp>
          <p:nvSpPr>
            <p:cNvPr id="75" name="Rectangle 74"/>
            <p:cNvSpPr/>
            <p:nvPr/>
          </p:nvSpPr>
          <p:spPr bwMode="auto">
            <a:xfrm>
              <a:off x="1154945" y="5744721"/>
              <a:ext cx="1531342" cy="784252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Winforms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76" name="Rectangle 75"/>
            <p:cNvSpPr/>
            <p:nvPr/>
          </p:nvSpPr>
          <p:spPr bwMode="auto">
            <a:xfrm>
              <a:off x="1147097" y="4798899"/>
              <a:ext cx="1531342" cy="784252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WPF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77" name="Rectangle 76"/>
            <p:cNvSpPr/>
            <p:nvPr/>
          </p:nvSpPr>
          <p:spPr bwMode="auto">
            <a:xfrm>
              <a:off x="1147097" y="3892145"/>
              <a:ext cx="1531342" cy="784252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ASP.NET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84" name="Rectangle 83"/>
            <p:cNvSpPr/>
            <p:nvPr/>
          </p:nvSpPr>
          <p:spPr bwMode="auto">
            <a:xfrm>
              <a:off x="2789237" y="3892145"/>
              <a:ext cx="1531342" cy="2636827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UWP</a:t>
              </a:r>
            </a:p>
          </p:txBody>
        </p:sp>
        <p:sp>
          <p:nvSpPr>
            <p:cNvPr id="88" name="Rectangle 87"/>
            <p:cNvSpPr/>
            <p:nvPr/>
          </p:nvSpPr>
          <p:spPr bwMode="auto">
            <a:xfrm>
              <a:off x="6246215" y="5744720"/>
              <a:ext cx="1531342" cy="784252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iOS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7964797" y="5744720"/>
              <a:ext cx="1531342" cy="784252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Android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9683379" y="5744720"/>
              <a:ext cx="1531342" cy="784252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Mac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4517726" y="5556582"/>
              <a:ext cx="1531342" cy="972390"/>
            </a:xfrm>
            <a:prstGeom prst="rect">
              <a:avLst/>
            </a:prstGeom>
            <a:solidFill>
              <a:schemeClr val="accent4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 smtClean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ASP.NET</a:t>
              </a: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Core</a:t>
              </a: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1147097" y="2946969"/>
              <a:ext cx="1531342" cy="945175"/>
            </a:xfrm>
            <a:prstGeom prst="rect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gradFill>
                    <a:gsLst>
                      <a:gs pos="5439">
                        <a:srgbClr val="F8F8F8"/>
                      </a:gs>
                      <a:gs pos="10000">
                        <a:srgbClr val="F8F8F8"/>
                      </a:gs>
                    </a:gsLst>
                    <a:lin ang="5400000" scaled="0"/>
                  </a:gradFill>
                </a:rPr>
                <a:t>Win32</a:t>
              </a:r>
            </a:p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gradFill>
                    <a:gsLst>
                      <a:gs pos="5439">
                        <a:srgbClr val="F8F8F8"/>
                      </a:gs>
                      <a:gs pos="10000">
                        <a:srgbClr val="F8F8F8"/>
                      </a:gs>
                    </a:gsLst>
                    <a:lin ang="5400000" scaled="0"/>
                  </a:gradFill>
                </a:rPr>
                <a:t>Implementation</a:t>
              </a:r>
              <a:endParaRPr lang="en-US" sz="1400" dirty="0" smtClean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2789237" y="2946970"/>
              <a:ext cx="1531342" cy="945175"/>
            </a:xfrm>
            <a:prstGeom prst="rect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gradFill>
                    <a:gsLst>
                      <a:gs pos="5439">
                        <a:srgbClr val="F8F8F8"/>
                      </a:gs>
                      <a:gs pos="10000">
                        <a:srgbClr val="F8F8F8"/>
                      </a:gs>
                    </a:gsLst>
                    <a:lin ang="5400000" scaled="0"/>
                  </a:gradFill>
                </a:rPr>
                <a:t>WinRT</a:t>
              </a:r>
            </a:p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gradFill>
                    <a:gsLst>
                      <a:gs pos="5439">
                        <a:srgbClr val="F8F8F8"/>
                      </a:gs>
                      <a:gs pos="10000">
                        <a:srgbClr val="F8F8F8"/>
                      </a:gs>
                    </a:gsLst>
                    <a:lin ang="5400000" scaled="0"/>
                  </a:gradFill>
                </a:rPr>
                <a:t>Implementation</a:t>
              </a:r>
              <a:endParaRPr lang="en-US" sz="1400" dirty="0" smtClean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4514118" y="3871970"/>
              <a:ext cx="1531342" cy="1684612"/>
            </a:xfrm>
            <a:prstGeom prst="rect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gradFill>
                    <a:gsLst>
                      <a:gs pos="5439">
                        <a:srgbClr val="F8F8F8"/>
                      </a:gs>
                      <a:gs pos="10000">
                        <a:srgbClr val="F8F8F8"/>
                      </a:gs>
                    </a:gsLst>
                    <a:lin ang="5400000" scaled="0"/>
                  </a:gradFill>
                </a:rPr>
                <a:t>Win32</a:t>
              </a:r>
            </a:p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gradFill>
                    <a:gsLst>
                      <a:gs pos="5439">
                        <a:srgbClr val="F8F8F8"/>
                      </a:gs>
                      <a:gs pos="10000">
                        <a:srgbClr val="F8F8F8"/>
                      </a:gs>
                    </a:gsLst>
                    <a:lin ang="5400000" scaled="0"/>
                  </a:gradFill>
                </a:rPr>
                <a:t>Linux</a:t>
              </a:r>
            </a:p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err="1" smtClean="0">
                  <a:gradFill>
                    <a:gsLst>
                      <a:gs pos="5439">
                        <a:srgbClr val="F8F8F8"/>
                      </a:gs>
                      <a:gs pos="10000">
                        <a:srgbClr val="F8F8F8"/>
                      </a:gs>
                    </a:gsLst>
                    <a:lin ang="5400000" scaled="0"/>
                  </a:gradFill>
                </a:rPr>
                <a:t>MacOS</a:t>
              </a:r>
              <a:endParaRPr lang="en-US" sz="2000" dirty="0" smtClean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endParaRPr>
            </a:p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gradFill>
                    <a:gsLst>
                      <a:gs pos="5439">
                        <a:srgbClr val="F8F8F8"/>
                      </a:gs>
                      <a:gs pos="10000">
                        <a:srgbClr val="F8F8F8"/>
                      </a:gs>
                    </a:gsLst>
                    <a:lin ang="5400000" scaled="0"/>
                  </a:gradFill>
                </a:rPr>
                <a:t>Implementation</a:t>
              </a:r>
              <a:endParaRPr lang="en-US" sz="1400" dirty="0" smtClean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9683378" y="4954785"/>
              <a:ext cx="1531343" cy="789935"/>
            </a:xfrm>
            <a:prstGeom prst="rect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gradFill>
                    <a:gsLst>
                      <a:gs pos="5439">
                        <a:srgbClr val="F8F8F8"/>
                      </a:gs>
                      <a:gs pos="10000">
                        <a:srgbClr val="F8F8F8"/>
                      </a:gs>
                    </a:gsLst>
                    <a:lin ang="5400000" scaled="0"/>
                  </a:gradFill>
                </a:rPr>
                <a:t>Cocoa</a:t>
              </a:r>
            </a:p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gradFill>
                    <a:gsLst>
                      <a:gs pos="5439">
                        <a:srgbClr val="F8F8F8"/>
                      </a:gs>
                      <a:gs pos="10000">
                        <a:srgbClr val="F8F8F8"/>
                      </a:gs>
                    </a:gsLst>
                    <a:lin ang="5400000" scaled="0"/>
                  </a:gradFill>
                </a:rPr>
                <a:t>Implementation</a:t>
              </a:r>
              <a:endParaRPr lang="en-US" sz="1400" dirty="0" smtClean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6242608" y="4962848"/>
              <a:ext cx="1534950" cy="789935"/>
            </a:xfrm>
            <a:prstGeom prst="rect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err="1" smtClean="0">
                  <a:gradFill>
                    <a:gsLst>
                      <a:gs pos="5439">
                        <a:srgbClr val="F8F8F8"/>
                      </a:gs>
                      <a:gs pos="10000">
                        <a:srgbClr val="F8F8F8"/>
                      </a:gs>
                    </a:gsLst>
                    <a:lin ang="5400000" scaled="0"/>
                  </a:gradFill>
                </a:rPr>
                <a:t>CocoaTouch</a:t>
              </a:r>
              <a:endParaRPr lang="en-US" sz="2000" dirty="0" smtClean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endParaRPr>
            </a:p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gradFill>
                    <a:gsLst>
                      <a:gs pos="5439">
                        <a:srgbClr val="F8F8F8"/>
                      </a:gs>
                      <a:gs pos="10000">
                        <a:srgbClr val="F8F8F8"/>
                      </a:gs>
                    </a:gsLst>
                    <a:lin ang="5400000" scaled="0"/>
                  </a:gradFill>
                </a:rPr>
                <a:t>Implementation</a:t>
              </a:r>
              <a:endParaRPr lang="en-US" sz="1400" dirty="0" smtClean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42" name="Rectangle 41"/>
            <p:cNvSpPr/>
            <p:nvPr/>
          </p:nvSpPr>
          <p:spPr bwMode="auto">
            <a:xfrm>
              <a:off x="7958498" y="4951944"/>
              <a:ext cx="1537642" cy="789935"/>
            </a:xfrm>
            <a:prstGeom prst="rect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gradFill>
                    <a:gsLst>
                      <a:gs pos="5439">
                        <a:srgbClr val="F8F8F8"/>
                      </a:gs>
                      <a:gs pos="10000">
                        <a:srgbClr val="F8F8F8"/>
                      </a:gs>
                    </a:gsLst>
                    <a:lin ang="5400000" scaled="0"/>
                  </a:gradFill>
                </a:rPr>
                <a:t>Android</a:t>
              </a:r>
            </a:p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gradFill>
                    <a:gsLst>
                      <a:gs pos="5439">
                        <a:srgbClr val="F8F8F8"/>
                      </a:gs>
                      <a:gs pos="10000">
                        <a:srgbClr val="F8F8F8"/>
                      </a:gs>
                    </a:gsLst>
                    <a:lin ang="5400000" scaled="0"/>
                  </a:gradFill>
                </a:rPr>
                <a:t>Implementation</a:t>
              </a:r>
              <a:endParaRPr lang="en-US" sz="1400" dirty="0" smtClean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1147097" y="1222205"/>
              <a:ext cx="10067624" cy="463231"/>
            </a:xfrm>
            <a:prstGeom prst="rect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err="1" smtClean="0">
                  <a:gradFill>
                    <a:gsLst>
                      <a:gs pos="5439">
                        <a:srgbClr val="F8F8F8"/>
                      </a:gs>
                      <a:gs pos="10000">
                        <a:srgbClr val="F8F8F8"/>
                      </a:gs>
                    </a:gsLst>
                    <a:lin ang="5400000" scaled="0"/>
                  </a:gradFill>
                </a:rPr>
                <a:t>SkiaSharp</a:t>
              </a:r>
              <a:endParaRPr lang="en-US" sz="2000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1874837" y="1730356"/>
              <a:ext cx="0" cy="1261533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3475037" y="1685436"/>
              <a:ext cx="0" cy="1261533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>
              <a:endCxn id="39" idx="0"/>
            </p:cNvCxnSpPr>
            <p:nvPr/>
          </p:nvCxnSpPr>
          <p:spPr>
            <a:xfrm>
              <a:off x="5261897" y="1685436"/>
              <a:ext cx="17892" cy="2186534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6904037" y="1685436"/>
              <a:ext cx="0" cy="3277412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>
              <a:off x="8656637" y="1674532"/>
              <a:ext cx="0" cy="3277412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10409237" y="1674532"/>
              <a:ext cx="0" cy="3277412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385250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Xamarin</a:t>
            </a:r>
            <a:r>
              <a:rPr lang="en-US" dirty="0" smtClean="0"/>
              <a:t> Components and Plugins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4124206"/>
          </a:xfrm>
        </p:spPr>
        <p:txBody>
          <a:bodyPr/>
          <a:lstStyle/>
          <a:p>
            <a:r>
              <a:rPr lang="en-US" dirty="0" smtClean="0"/>
              <a:t>Many done for you, ~50</a:t>
            </a:r>
            <a:endParaRPr lang="en-US" dirty="0" smtClean="0">
              <a:hlinkClick r:id="rId3"/>
            </a:endParaRPr>
          </a:p>
          <a:p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github.com/xamarin/XamarinComponents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Or pre-packaged:</a:t>
            </a:r>
          </a:p>
          <a:p>
            <a:r>
              <a:rPr lang="en-US" dirty="0" smtClean="0">
                <a:hlinkClick r:id="rId4"/>
              </a:rPr>
              <a:t>https://components.xamarin.com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757039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Plugin Development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4801314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Bait and Switch</a:t>
            </a:r>
          </a:p>
          <a:p>
            <a:pPr lvl="1"/>
            <a:r>
              <a:rPr lang="en-US" dirty="0" smtClean="0"/>
              <a:t>Great technology</a:t>
            </a:r>
          </a:p>
          <a:p>
            <a:pPr lvl="1"/>
            <a:endParaRPr lang="en-US" dirty="0"/>
          </a:p>
          <a:p>
            <a:r>
              <a:rPr lang="en-US" dirty="0"/>
              <a:t>Manual Process</a:t>
            </a:r>
          </a:p>
          <a:p>
            <a:pPr lvl="1"/>
            <a:r>
              <a:rPr lang="en-US" dirty="0" smtClean="0"/>
              <a:t>Tedious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Dedicated Staff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867524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Nugetizer-3000 to the Rescue!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5478423"/>
          </a:xfrm>
        </p:spPr>
        <p:txBody>
          <a:bodyPr/>
          <a:lstStyle/>
          <a:p>
            <a:r>
              <a:rPr lang="en-US" dirty="0" smtClean="0"/>
              <a:t>Streamline the process of creating </a:t>
            </a:r>
            <a:r>
              <a:rPr lang="en-US" dirty="0" err="1" smtClean="0"/>
              <a:t>Xplat</a:t>
            </a:r>
            <a:r>
              <a:rPr lang="en-US" dirty="0" smtClean="0"/>
              <a:t> </a:t>
            </a:r>
            <a:r>
              <a:rPr lang="en-US" dirty="0" err="1" smtClean="0"/>
              <a:t>Nugets</a:t>
            </a:r>
            <a:endParaRPr lang="en-US" dirty="0" smtClean="0"/>
          </a:p>
          <a:p>
            <a:endParaRPr lang="en-US" dirty="0"/>
          </a:p>
          <a:p>
            <a:pPr marL="742950" indent="-742950">
              <a:buAutoNum type="arabicPeriod"/>
            </a:pPr>
            <a:r>
              <a:rPr lang="en-US" dirty="0" smtClean="0"/>
              <a:t>Create Nugetizer-3000 Project</a:t>
            </a:r>
          </a:p>
          <a:p>
            <a:pPr marL="742950" indent="-742950">
              <a:buAutoNum type="arabicPeriod"/>
            </a:pPr>
            <a:r>
              <a:rPr lang="en-US" dirty="0" smtClean="0"/>
              <a:t>Reference the native projects</a:t>
            </a:r>
          </a:p>
          <a:p>
            <a:pPr marL="742950" indent="-742950">
              <a:buAutoNum type="arabicPeriod"/>
            </a:pPr>
            <a:r>
              <a:rPr lang="en-US" dirty="0" smtClean="0"/>
              <a:t>Build and ship</a:t>
            </a:r>
          </a:p>
          <a:p>
            <a:pPr marL="742950" indent="-742950">
              <a:buAutoNum type="arabicPeriod"/>
            </a:pPr>
            <a:endParaRPr lang="en-US" dirty="0"/>
          </a:p>
          <a:p>
            <a:r>
              <a:rPr lang="en-US" dirty="0" err="1" smtClean="0"/>
              <a:t>Nugetizer</a:t>
            </a:r>
            <a:r>
              <a:rPr lang="en-US" dirty="0" smtClean="0"/>
              <a:t> computes the API intersection for you</a:t>
            </a:r>
          </a:p>
          <a:p>
            <a:r>
              <a:rPr lang="en-US" dirty="0" smtClean="0"/>
              <a:t>Packages your </a:t>
            </a:r>
            <a:r>
              <a:rPr lang="en-US" dirty="0" err="1" smtClean="0"/>
              <a:t>NuGet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7605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237" y="1592261"/>
            <a:ext cx="6934200" cy="430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71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Framework</a:t>
            </a:r>
            <a:br>
              <a:rPr lang="en-US" dirty="0" smtClean="0"/>
            </a:br>
            <a:r>
              <a:rPr lang="en-US" dirty="0" smtClean="0"/>
              <a:t>To Library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9899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Linked .NET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3040697" y="1744662"/>
            <a:ext cx="2057400" cy="4624912"/>
            <a:chOff x="3040697" y="1744662"/>
            <a:chExt cx="2057400" cy="4624912"/>
          </a:xfrm>
        </p:grpSpPr>
        <p:sp>
          <p:nvSpPr>
            <p:cNvPr id="4" name="Rectangle 3"/>
            <p:cNvSpPr/>
            <p:nvPr/>
          </p:nvSpPr>
          <p:spPr bwMode="auto">
            <a:xfrm>
              <a:off x="3040697" y="2811462"/>
              <a:ext cx="2057400" cy="1676400"/>
            </a:xfrm>
            <a:prstGeom prst="rect">
              <a:avLst/>
            </a:prstGeom>
            <a:solidFill>
              <a:schemeClr val="accent6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3040697" y="4693174"/>
              <a:ext cx="2057400" cy="1676400"/>
            </a:xfrm>
            <a:prstGeom prst="rect">
              <a:avLst/>
            </a:prstGeom>
            <a:solidFill>
              <a:schemeClr val="accent6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3040697" y="1744662"/>
              <a:ext cx="2057400" cy="88477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-1201" y="1849830"/>
            <a:ext cx="2028440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ourier" charset="0"/>
                <a:ea typeface="Courier" charset="0"/>
                <a:cs typeface="Courier" charset="0"/>
              </a:rPr>
              <a:t>MyApp.exe</a:t>
            </a:r>
            <a:endParaRPr lang="en-US" sz="2400" dirty="0" smtClean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22237" y="3335730"/>
            <a:ext cx="2581476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ourier" charset="0"/>
                <a:ea typeface="Courier" charset="0"/>
                <a:cs typeface="Courier" charset="0"/>
              </a:rPr>
              <a:t>m</a:t>
            </a:r>
            <a:r>
              <a:rPr lang="en-US" sz="2400" dirty="0" err="1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ourier" charset="0"/>
                <a:ea typeface="Courier" charset="0"/>
                <a:cs typeface="Courier" charset="0"/>
              </a:rPr>
              <a:t>scorlib.dll</a:t>
            </a:r>
            <a:endParaRPr lang="en-US" sz="2400" dirty="0" smtClean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45696" y="5217442"/>
            <a:ext cx="2212785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ourier" charset="0"/>
                <a:ea typeface="Courier" charset="0"/>
                <a:cs typeface="Courier" charset="0"/>
              </a:rPr>
              <a:t>System.dll</a:t>
            </a:r>
            <a:endParaRPr lang="en-US" sz="2400" dirty="0" smtClean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89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Linked .NET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-1201" y="1849830"/>
            <a:ext cx="2028440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ourier" charset="0"/>
                <a:ea typeface="Courier" charset="0"/>
                <a:cs typeface="Courier" charset="0"/>
              </a:rPr>
              <a:t>MyApp.exe</a:t>
            </a:r>
            <a:endParaRPr lang="en-US" sz="2400" dirty="0" smtClean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22237" y="3335730"/>
            <a:ext cx="2581476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ourier" charset="0"/>
                <a:ea typeface="Courier" charset="0"/>
                <a:cs typeface="Courier" charset="0"/>
              </a:rPr>
              <a:t>m</a:t>
            </a:r>
            <a:r>
              <a:rPr lang="en-US" sz="2400" dirty="0" err="1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ourier" charset="0"/>
                <a:ea typeface="Courier" charset="0"/>
                <a:cs typeface="Courier" charset="0"/>
              </a:rPr>
              <a:t>scorlib.dll</a:t>
            </a:r>
            <a:endParaRPr lang="en-US" sz="2400" dirty="0" smtClean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45696" y="5217442"/>
            <a:ext cx="2212785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ourier" charset="0"/>
                <a:ea typeface="Courier" charset="0"/>
                <a:cs typeface="Courier" charset="0"/>
              </a:rPr>
              <a:t>System.dll</a:t>
            </a:r>
            <a:endParaRPr lang="en-US" sz="2400" dirty="0" smtClean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  <a:latin typeface="Courier" charset="0"/>
              <a:ea typeface="Courier" charset="0"/>
              <a:cs typeface="Courier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040697" y="1721375"/>
            <a:ext cx="2057400" cy="4648199"/>
            <a:chOff x="3040697" y="1721375"/>
            <a:chExt cx="2057400" cy="4648199"/>
          </a:xfrm>
        </p:grpSpPr>
        <p:sp>
          <p:nvSpPr>
            <p:cNvPr id="4" name="Rectangle 3"/>
            <p:cNvSpPr/>
            <p:nvPr/>
          </p:nvSpPr>
          <p:spPr bwMode="auto">
            <a:xfrm>
              <a:off x="3040697" y="2811462"/>
              <a:ext cx="2057400" cy="1676400"/>
            </a:xfrm>
            <a:prstGeom prst="rect">
              <a:avLst/>
            </a:prstGeom>
            <a:solidFill>
              <a:schemeClr val="accent6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3040697" y="4693174"/>
              <a:ext cx="2057400" cy="1676400"/>
            </a:xfrm>
            <a:prstGeom prst="rect">
              <a:avLst/>
            </a:prstGeom>
            <a:solidFill>
              <a:schemeClr val="accent6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3040697" y="1721375"/>
              <a:ext cx="2057400" cy="88477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4618037" y="2438549"/>
              <a:ext cx="0" cy="897181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3312220" y="2426985"/>
              <a:ext cx="10417" cy="3104389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l 48"/>
            <p:cNvSpPr/>
            <p:nvPr/>
          </p:nvSpPr>
          <p:spPr bwMode="auto">
            <a:xfrm>
              <a:off x="4427537" y="3335730"/>
              <a:ext cx="381000" cy="389997"/>
            </a:xfrm>
            <a:prstGeom prst="ellipse">
              <a:avLst/>
            </a:prstGeom>
            <a:solidFill>
              <a:schemeClr val="accent5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50" name="Oval 49"/>
            <p:cNvSpPr/>
            <p:nvPr/>
          </p:nvSpPr>
          <p:spPr bwMode="auto">
            <a:xfrm>
              <a:off x="3132137" y="5541687"/>
              <a:ext cx="381000" cy="389997"/>
            </a:xfrm>
            <a:prstGeom prst="ellipse">
              <a:avLst/>
            </a:prstGeom>
            <a:solidFill>
              <a:schemeClr val="accent5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51" name="Oval 50"/>
            <p:cNvSpPr/>
            <p:nvPr/>
          </p:nvSpPr>
          <p:spPr bwMode="auto">
            <a:xfrm>
              <a:off x="3829367" y="3784180"/>
              <a:ext cx="381000" cy="389997"/>
            </a:xfrm>
            <a:prstGeom prst="ellipse">
              <a:avLst/>
            </a:prstGeom>
            <a:solidFill>
              <a:schemeClr val="accent5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endParaRPr>
            </a:p>
          </p:txBody>
        </p:sp>
        <p:cxnSp>
          <p:nvCxnSpPr>
            <p:cNvPr id="52" name="Straight Arrow Connector 51"/>
            <p:cNvCxnSpPr>
              <a:stCxn id="50" idx="7"/>
              <a:endCxn id="51" idx="3"/>
            </p:cNvCxnSpPr>
            <p:nvPr/>
          </p:nvCxnSpPr>
          <p:spPr>
            <a:xfrm flipV="1">
              <a:off x="3457341" y="4117063"/>
              <a:ext cx="427822" cy="148173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8971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Linked .NET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-1201" y="1849830"/>
            <a:ext cx="2028440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ourier" charset="0"/>
                <a:ea typeface="Courier" charset="0"/>
                <a:cs typeface="Courier" charset="0"/>
              </a:rPr>
              <a:t>MyApp.exe</a:t>
            </a:r>
            <a:endParaRPr lang="en-US" sz="2400" dirty="0" smtClean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22237" y="3335730"/>
            <a:ext cx="2581476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ourier" charset="0"/>
                <a:ea typeface="Courier" charset="0"/>
                <a:cs typeface="Courier" charset="0"/>
              </a:rPr>
              <a:t>m</a:t>
            </a:r>
            <a:r>
              <a:rPr lang="en-US" sz="2400" dirty="0" err="1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ourier" charset="0"/>
                <a:ea typeface="Courier" charset="0"/>
                <a:cs typeface="Courier" charset="0"/>
              </a:rPr>
              <a:t>scorlib.dll</a:t>
            </a:r>
            <a:endParaRPr lang="en-US" sz="2400" dirty="0" smtClean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45696" y="5217442"/>
            <a:ext cx="2212785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ourier" charset="0"/>
                <a:ea typeface="Courier" charset="0"/>
                <a:cs typeface="Courier" charset="0"/>
              </a:rPr>
              <a:t>System.dll</a:t>
            </a:r>
            <a:endParaRPr lang="en-US" sz="2400" dirty="0" smtClean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  <a:latin typeface="Courier" charset="0"/>
              <a:ea typeface="Courier" charset="0"/>
              <a:cs typeface="Courier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040697" y="1721375"/>
            <a:ext cx="5219700" cy="4648199"/>
            <a:chOff x="3040697" y="1721375"/>
            <a:chExt cx="5219700" cy="4648199"/>
          </a:xfrm>
        </p:grpSpPr>
        <p:sp>
          <p:nvSpPr>
            <p:cNvPr id="4" name="Rectangle 3"/>
            <p:cNvSpPr/>
            <p:nvPr/>
          </p:nvSpPr>
          <p:spPr bwMode="auto">
            <a:xfrm>
              <a:off x="3040697" y="2811462"/>
              <a:ext cx="2057400" cy="1676400"/>
            </a:xfrm>
            <a:prstGeom prst="rect">
              <a:avLst/>
            </a:prstGeom>
            <a:solidFill>
              <a:schemeClr val="accent6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3040697" y="4693174"/>
              <a:ext cx="2057400" cy="1676400"/>
            </a:xfrm>
            <a:prstGeom prst="rect">
              <a:avLst/>
            </a:prstGeom>
            <a:solidFill>
              <a:schemeClr val="accent6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3040697" y="1721375"/>
              <a:ext cx="2057400" cy="88477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4618037" y="2438549"/>
              <a:ext cx="0" cy="897181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3312220" y="2426985"/>
              <a:ext cx="10417" cy="3104389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l 48"/>
            <p:cNvSpPr/>
            <p:nvPr/>
          </p:nvSpPr>
          <p:spPr bwMode="auto">
            <a:xfrm>
              <a:off x="4427537" y="3335730"/>
              <a:ext cx="381000" cy="389997"/>
            </a:xfrm>
            <a:prstGeom prst="ellipse">
              <a:avLst/>
            </a:prstGeom>
            <a:solidFill>
              <a:schemeClr val="accent5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50" name="Oval 49"/>
            <p:cNvSpPr/>
            <p:nvPr/>
          </p:nvSpPr>
          <p:spPr bwMode="auto">
            <a:xfrm>
              <a:off x="3132137" y="5541687"/>
              <a:ext cx="381000" cy="389997"/>
            </a:xfrm>
            <a:prstGeom prst="ellipse">
              <a:avLst/>
            </a:prstGeom>
            <a:solidFill>
              <a:schemeClr val="accent5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51" name="Oval 50"/>
            <p:cNvSpPr/>
            <p:nvPr/>
          </p:nvSpPr>
          <p:spPr bwMode="auto">
            <a:xfrm>
              <a:off x="3829367" y="3784180"/>
              <a:ext cx="381000" cy="389997"/>
            </a:xfrm>
            <a:prstGeom prst="ellipse">
              <a:avLst/>
            </a:prstGeom>
            <a:solidFill>
              <a:schemeClr val="accent5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endParaRPr>
            </a:p>
          </p:txBody>
        </p:sp>
        <p:cxnSp>
          <p:nvCxnSpPr>
            <p:cNvPr id="52" name="Straight Arrow Connector 51"/>
            <p:cNvCxnSpPr>
              <a:stCxn id="50" idx="7"/>
              <a:endCxn id="51" idx="3"/>
            </p:cNvCxnSpPr>
            <p:nvPr/>
          </p:nvCxnSpPr>
          <p:spPr>
            <a:xfrm flipV="1">
              <a:off x="3457341" y="4117063"/>
              <a:ext cx="427822" cy="148173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 bwMode="auto">
            <a:xfrm>
              <a:off x="6202997" y="4693174"/>
              <a:ext cx="2057400" cy="1676400"/>
            </a:xfrm>
            <a:prstGeom prst="rect">
              <a:avLst/>
            </a:prstGeom>
            <a:noFill/>
            <a:ln w="25400">
              <a:solidFill>
                <a:schemeClr val="accent6"/>
              </a:solidFill>
              <a:prstDash val="sysDot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6202997" y="1721375"/>
              <a:ext cx="2057400" cy="88477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7829867" y="2438549"/>
              <a:ext cx="0" cy="897181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6524050" y="2426985"/>
              <a:ext cx="10417" cy="3104389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/>
            <p:cNvSpPr/>
            <p:nvPr/>
          </p:nvSpPr>
          <p:spPr bwMode="auto">
            <a:xfrm>
              <a:off x="7639367" y="3335730"/>
              <a:ext cx="381000" cy="389997"/>
            </a:xfrm>
            <a:prstGeom prst="ellipse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6343967" y="5541687"/>
              <a:ext cx="381000" cy="389997"/>
            </a:xfrm>
            <a:prstGeom prst="ellipse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7041197" y="3784180"/>
              <a:ext cx="381000" cy="389997"/>
            </a:xfrm>
            <a:prstGeom prst="ellipse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V="1">
              <a:off x="6669171" y="4117063"/>
              <a:ext cx="427822" cy="148173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 bwMode="auto">
            <a:xfrm>
              <a:off x="6202997" y="2841947"/>
              <a:ext cx="2057400" cy="1676400"/>
            </a:xfrm>
            <a:prstGeom prst="rect">
              <a:avLst/>
            </a:prstGeom>
            <a:noFill/>
            <a:ln w="25400">
              <a:solidFill>
                <a:schemeClr val="accent6"/>
              </a:solidFill>
              <a:prstDash val="sysDot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endParaRPr>
            </a:p>
          </p:txBody>
        </p:sp>
        <p:sp>
          <p:nvSpPr>
            <p:cNvPr id="2" name="Right Arrow 1"/>
            <p:cNvSpPr/>
            <p:nvPr/>
          </p:nvSpPr>
          <p:spPr bwMode="auto">
            <a:xfrm>
              <a:off x="5228649" y="3784180"/>
              <a:ext cx="837188" cy="908994"/>
            </a:xfrm>
            <a:prstGeom prst="rightArrow">
              <a:avLst/>
            </a:prstGeom>
            <a:solidFill>
              <a:schemeClr val="accent3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795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Linked .NET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-1201" y="1849830"/>
            <a:ext cx="2028440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ourier" charset="0"/>
                <a:ea typeface="Courier" charset="0"/>
                <a:cs typeface="Courier" charset="0"/>
              </a:rPr>
              <a:t>MyApp.exe</a:t>
            </a:r>
            <a:endParaRPr lang="en-US" sz="2400" dirty="0" smtClean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22237" y="3335730"/>
            <a:ext cx="2581476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ourier" charset="0"/>
                <a:ea typeface="Courier" charset="0"/>
                <a:cs typeface="Courier" charset="0"/>
              </a:rPr>
              <a:t>m</a:t>
            </a:r>
            <a:r>
              <a:rPr lang="en-US" sz="2400" dirty="0" err="1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ourier" charset="0"/>
                <a:ea typeface="Courier" charset="0"/>
                <a:cs typeface="Courier" charset="0"/>
              </a:rPr>
              <a:t>scorlib.dll</a:t>
            </a:r>
            <a:endParaRPr lang="en-US" sz="2400" dirty="0" smtClean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45696" y="5217442"/>
            <a:ext cx="2212785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ourier" charset="0"/>
                <a:ea typeface="Courier" charset="0"/>
                <a:cs typeface="Courier" charset="0"/>
              </a:rPr>
              <a:t>System.dll</a:t>
            </a:r>
            <a:endParaRPr lang="en-US" sz="2400" dirty="0" smtClean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  <a:latin typeface="Courier" charset="0"/>
              <a:ea typeface="Courier" charset="0"/>
              <a:cs typeface="Courier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040697" y="1721375"/>
            <a:ext cx="8746680" cy="4648199"/>
            <a:chOff x="3040697" y="1721375"/>
            <a:chExt cx="8746680" cy="4648199"/>
          </a:xfrm>
        </p:grpSpPr>
        <p:sp>
          <p:nvSpPr>
            <p:cNvPr id="4" name="Rectangle 3"/>
            <p:cNvSpPr/>
            <p:nvPr/>
          </p:nvSpPr>
          <p:spPr bwMode="auto">
            <a:xfrm>
              <a:off x="3040697" y="2811462"/>
              <a:ext cx="2057400" cy="1676400"/>
            </a:xfrm>
            <a:prstGeom prst="rect">
              <a:avLst/>
            </a:prstGeom>
            <a:solidFill>
              <a:schemeClr val="accent6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3040697" y="4693174"/>
              <a:ext cx="2057400" cy="1676400"/>
            </a:xfrm>
            <a:prstGeom prst="rect">
              <a:avLst/>
            </a:prstGeom>
            <a:solidFill>
              <a:schemeClr val="accent6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3040697" y="1721375"/>
              <a:ext cx="2057400" cy="88477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4618037" y="2438549"/>
              <a:ext cx="0" cy="897181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3312220" y="2426985"/>
              <a:ext cx="10417" cy="3104389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l 48"/>
            <p:cNvSpPr/>
            <p:nvPr/>
          </p:nvSpPr>
          <p:spPr bwMode="auto">
            <a:xfrm>
              <a:off x="4427537" y="3335730"/>
              <a:ext cx="381000" cy="389997"/>
            </a:xfrm>
            <a:prstGeom prst="ellipse">
              <a:avLst/>
            </a:prstGeom>
            <a:solidFill>
              <a:schemeClr val="accent5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50" name="Oval 49"/>
            <p:cNvSpPr/>
            <p:nvPr/>
          </p:nvSpPr>
          <p:spPr bwMode="auto">
            <a:xfrm>
              <a:off x="3132137" y="5541687"/>
              <a:ext cx="381000" cy="389997"/>
            </a:xfrm>
            <a:prstGeom prst="ellipse">
              <a:avLst/>
            </a:prstGeom>
            <a:solidFill>
              <a:schemeClr val="accent5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51" name="Oval 50"/>
            <p:cNvSpPr/>
            <p:nvPr/>
          </p:nvSpPr>
          <p:spPr bwMode="auto">
            <a:xfrm>
              <a:off x="3829367" y="3784180"/>
              <a:ext cx="381000" cy="389997"/>
            </a:xfrm>
            <a:prstGeom prst="ellipse">
              <a:avLst/>
            </a:prstGeom>
            <a:solidFill>
              <a:schemeClr val="accent5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endParaRPr>
            </a:p>
          </p:txBody>
        </p:sp>
        <p:cxnSp>
          <p:nvCxnSpPr>
            <p:cNvPr id="52" name="Straight Arrow Connector 51"/>
            <p:cNvCxnSpPr>
              <a:stCxn id="50" idx="7"/>
              <a:endCxn id="51" idx="3"/>
            </p:cNvCxnSpPr>
            <p:nvPr/>
          </p:nvCxnSpPr>
          <p:spPr>
            <a:xfrm flipV="1">
              <a:off x="3457341" y="4117063"/>
              <a:ext cx="427822" cy="148173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 bwMode="auto">
            <a:xfrm>
              <a:off x="6202997" y="4693174"/>
              <a:ext cx="2057400" cy="1676400"/>
            </a:xfrm>
            <a:prstGeom prst="rect">
              <a:avLst/>
            </a:prstGeom>
            <a:noFill/>
            <a:ln w="25400">
              <a:solidFill>
                <a:schemeClr val="accent6"/>
              </a:solidFill>
              <a:prstDash val="sysDot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6202997" y="1721375"/>
              <a:ext cx="2057400" cy="88477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7829867" y="2438549"/>
              <a:ext cx="0" cy="897181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6524050" y="2426985"/>
              <a:ext cx="10417" cy="3104389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/>
            <p:cNvSpPr/>
            <p:nvPr/>
          </p:nvSpPr>
          <p:spPr bwMode="auto">
            <a:xfrm>
              <a:off x="7639367" y="3335730"/>
              <a:ext cx="381000" cy="389997"/>
            </a:xfrm>
            <a:prstGeom prst="ellipse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6343967" y="5541687"/>
              <a:ext cx="381000" cy="389997"/>
            </a:xfrm>
            <a:prstGeom prst="ellipse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7041197" y="3784180"/>
              <a:ext cx="381000" cy="389997"/>
            </a:xfrm>
            <a:prstGeom prst="ellipse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V="1">
              <a:off x="6669171" y="4117063"/>
              <a:ext cx="427822" cy="148173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 bwMode="auto">
            <a:xfrm>
              <a:off x="6202997" y="2841947"/>
              <a:ext cx="2057400" cy="1676400"/>
            </a:xfrm>
            <a:prstGeom prst="rect">
              <a:avLst/>
            </a:prstGeom>
            <a:noFill/>
            <a:ln w="25400">
              <a:solidFill>
                <a:schemeClr val="accent6"/>
              </a:solidFill>
              <a:prstDash val="sysDot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endParaRPr>
            </a:p>
          </p:txBody>
        </p:sp>
        <p:sp>
          <p:nvSpPr>
            <p:cNvPr id="28" name="Right Arrow 27"/>
            <p:cNvSpPr/>
            <p:nvPr/>
          </p:nvSpPr>
          <p:spPr bwMode="auto">
            <a:xfrm>
              <a:off x="8641397" y="2063865"/>
              <a:ext cx="837188" cy="908994"/>
            </a:xfrm>
            <a:prstGeom prst="rightArrow">
              <a:avLst/>
            </a:prstGeom>
            <a:solidFill>
              <a:schemeClr val="accent3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 flipH="1">
              <a:off x="9692407" y="1721375"/>
              <a:ext cx="2057400" cy="88477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endParaRPr>
            </a:p>
          </p:txBody>
        </p:sp>
        <p:sp>
          <p:nvSpPr>
            <p:cNvPr id="33" name="Oval 32"/>
            <p:cNvSpPr/>
            <p:nvPr/>
          </p:nvSpPr>
          <p:spPr bwMode="auto">
            <a:xfrm flipH="1">
              <a:off x="9692407" y="2582862"/>
              <a:ext cx="381000" cy="389997"/>
            </a:xfrm>
            <a:prstGeom prst="ellipse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34" name="Oval 33"/>
            <p:cNvSpPr/>
            <p:nvPr/>
          </p:nvSpPr>
          <p:spPr bwMode="auto">
            <a:xfrm flipH="1">
              <a:off x="11406377" y="2582862"/>
              <a:ext cx="381000" cy="389997"/>
            </a:xfrm>
            <a:prstGeom prst="ellipse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38" name="Oval 37"/>
            <p:cNvSpPr/>
            <p:nvPr/>
          </p:nvSpPr>
          <p:spPr bwMode="auto">
            <a:xfrm flipH="1">
              <a:off x="10073407" y="2582862"/>
              <a:ext cx="381000" cy="389997"/>
            </a:xfrm>
            <a:prstGeom prst="ellipse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500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258215" y="333446"/>
            <a:ext cx="11889564" cy="917575"/>
          </a:xfrm>
        </p:spPr>
        <p:txBody>
          <a:bodyPr/>
          <a:lstStyle/>
          <a:p>
            <a:r>
              <a:rPr lang="en-US" dirty="0" smtClean="0"/>
              <a:t>Linked .NET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-1201" y="1849830"/>
            <a:ext cx="2028440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ourier" charset="0"/>
                <a:ea typeface="Courier" charset="0"/>
                <a:cs typeface="Courier" charset="0"/>
              </a:rPr>
              <a:t>MyApp.exe</a:t>
            </a:r>
            <a:endParaRPr lang="en-US" sz="2400" dirty="0" smtClean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22237" y="3335730"/>
            <a:ext cx="2581476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ourier" charset="0"/>
                <a:ea typeface="Courier" charset="0"/>
                <a:cs typeface="Courier" charset="0"/>
              </a:rPr>
              <a:t>m</a:t>
            </a:r>
            <a:r>
              <a:rPr lang="en-US" sz="2400" dirty="0" err="1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ourier" charset="0"/>
                <a:ea typeface="Courier" charset="0"/>
                <a:cs typeface="Courier" charset="0"/>
              </a:rPr>
              <a:t>scorlib.dll</a:t>
            </a:r>
            <a:endParaRPr lang="en-US" sz="2400" dirty="0" smtClean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45696" y="5217442"/>
            <a:ext cx="2212785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ourier" charset="0"/>
                <a:ea typeface="Courier" charset="0"/>
                <a:cs typeface="Courier" charset="0"/>
              </a:rPr>
              <a:t>System.dll</a:t>
            </a:r>
            <a:endParaRPr lang="en-US" sz="2400" dirty="0" smtClean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  <a:latin typeface="Courier" charset="0"/>
              <a:ea typeface="Courier" charset="0"/>
              <a:cs typeface="Courier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040697" y="1093347"/>
            <a:ext cx="8746680" cy="5276227"/>
            <a:chOff x="3040697" y="1093347"/>
            <a:chExt cx="8746680" cy="5276227"/>
          </a:xfrm>
        </p:grpSpPr>
        <p:sp>
          <p:nvSpPr>
            <p:cNvPr id="4" name="Rectangle 3"/>
            <p:cNvSpPr/>
            <p:nvPr/>
          </p:nvSpPr>
          <p:spPr bwMode="auto">
            <a:xfrm>
              <a:off x="3040697" y="2811462"/>
              <a:ext cx="2057400" cy="1676400"/>
            </a:xfrm>
            <a:prstGeom prst="rect">
              <a:avLst/>
            </a:prstGeom>
            <a:solidFill>
              <a:schemeClr val="accent6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3040697" y="4693174"/>
              <a:ext cx="2057400" cy="1676400"/>
            </a:xfrm>
            <a:prstGeom prst="rect">
              <a:avLst/>
            </a:prstGeom>
            <a:solidFill>
              <a:schemeClr val="accent6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3040697" y="1721375"/>
              <a:ext cx="2057400" cy="88477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4618037" y="2438549"/>
              <a:ext cx="0" cy="897181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3312220" y="2426985"/>
              <a:ext cx="10417" cy="3104389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l 48"/>
            <p:cNvSpPr/>
            <p:nvPr/>
          </p:nvSpPr>
          <p:spPr bwMode="auto">
            <a:xfrm>
              <a:off x="4427537" y="3335730"/>
              <a:ext cx="381000" cy="389997"/>
            </a:xfrm>
            <a:prstGeom prst="ellipse">
              <a:avLst/>
            </a:prstGeom>
            <a:solidFill>
              <a:schemeClr val="accent5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50" name="Oval 49"/>
            <p:cNvSpPr/>
            <p:nvPr/>
          </p:nvSpPr>
          <p:spPr bwMode="auto">
            <a:xfrm>
              <a:off x="3132137" y="5541687"/>
              <a:ext cx="381000" cy="389997"/>
            </a:xfrm>
            <a:prstGeom prst="ellipse">
              <a:avLst/>
            </a:prstGeom>
            <a:solidFill>
              <a:schemeClr val="accent5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51" name="Oval 50"/>
            <p:cNvSpPr/>
            <p:nvPr/>
          </p:nvSpPr>
          <p:spPr bwMode="auto">
            <a:xfrm>
              <a:off x="3829367" y="3784180"/>
              <a:ext cx="381000" cy="389997"/>
            </a:xfrm>
            <a:prstGeom prst="ellipse">
              <a:avLst/>
            </a:prstGeom>
            <a:solidFill>
              <a:schemeClr val="accent5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endParaRPr>
            </a:p>
          </p:txBody>
        </p:sp>
        <p:cxnSp>
          <p:nvCxnSpPr>
            <p:cNvPr id="52" name="Straight Arrow Connector 51"/>
            <p:cNvCxnSpPr>
              <a:stCxn id="50" idx="7"/>
              <a:endCxn id="51" idx="3"/>
            </p:cNvCxnSpPr>
            <p:nvPr/>
          </p:nvCxnSpPr>
          <p:spPr>
            <a:xfrm flipV="1">
              <a:off x="3457341" y="4117063"/>
              <a:ext cx="427822" cy="148173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 bwMode="auto">
            <a:xfrm>
              <a:off x="6202997" y="4693174"/>
              <a:ext cx="2057400" cy="1676400"/>
            </a:xfrm>
            <a:prstGeom prst="rect">
              <a:avLst/>
            </a:prstGeom>
            <a:noFill/>
            <a:ln w="25400">
              <a:solidFill>
                <a:schemeClr val="accent6"/>
              </a:solidFill>
              <a:prstDash val="sysDot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6202997" y="1721375"/>
              <a:ext cx="2057400" cy="88477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7829867" y="2438549"/>
              <a:ext cx="0" cy="897181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6524050" y="2426985"/>
              <a:ext cx="10417" cy="3104389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/>
            <p:cNvSpPr/>
            <p:nvPr/>
          </p:nvSpPr>
          <p:spPr bwMode="auto">
            <a:xfrm>
              <a:off x="7639367" y="3335730"/>
              <a:ext cx="381000" cy="389997"/>
            </a:xfrm>
            <a:prstGeom prst="ellipse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6343967" y="5541687"/>
              <a:ext cx="381000" cy="389997"/>
            </a:xfrm>
            <a:prstGeom prst="ellipse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7041197" y="3784180"/>
              <a:ext cx="381000" cy="389997"/>
            </a:xfrm>
            <a:prstGeom prst="ellipse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V="1">
              <a:off x="6669171" y="4117063"/>
              <a:ext cx="427822" cy="148173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 bwMode="auto">
            <a:xfrm>
              <a:off x="6202997" y="2841947"/>
              <a:ext cx="2057400" cy="1676400"/>
            </a:xfrm>
            <a:prstGeom prst="rect">
              <a:avLst/>
            </a:prstGeom>
            <a:noFill/>
            <a:ln w="25400">
              <a:solidFill>
                <a:schemeClr val="accent6"/>
              </a:solidFill>
              <a:prstDash val="sysDot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endParaRPr>
            </a:p>
          </p:txBody>
        </p:sp>
        <p:sp>
          <p:nvSpPr>
            <p:cNvPr id="48" name="Rectangle 47"/>
            <p:cNvSpPr/>
            <p:nvPr/>
          </p:nvSpPr>
          <p:spPr bwMode="auto">
            <a:xfrm flipH="1">
              <a:off x="9692407" y="1721375"/>
              <a:ext cx="2057400" cy="88477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endParaRPr>
            </a:p>
          </p:txBody>
        </p:sp>
        <p:sp>
          <p:nvSpPr>
            <p:cNvPr id="53" name="Oval 52"/>
            <p:cNvSpPr/>
            <p:nvPr/>
          </p:nvSpPr>
          <p:spPr bwMode="auto">
            <a:xfrm flipH="1">
              <a:off x="9692407" y="2582862"/>
              <a:ext cx="381000" cy="389997"/>
            </a:xfrm>
            <a:prstGeom prst="ellipse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54" name="Oval 53"/>
            <p:cNvSpPr/>
            <p:nvPr/>
          </p:nvSpPr>
          <p:spPr bwMode="auto">
            <a:xfrm flipH="1">
              <a:off x="11406377" y="2582862"/>
              <a:ext cx="381000" cy="389997"/>
            </a:xfrm>
            <a:prstGeom prst="ellipse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55" name="Oval 54"/>
            <p:cNvSpPr/>
            <p:nvPr/>
          </p:nvSpPr>
          <p:spPr bwMode="auto">
            <a:xfrm flipH="1">
              <a:off x="10073407" y="2582862"/>
              <a:ext cx="381000" cy="389997"/>
            </a:xfrm>
            <a:prstGeom prst="ellipse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56" name="Triangle 55"/>
            <p:cNvSpPr/>
            <p:nvPr/>
          </p:nvSpPr>
          <p:spPr bwMode="auto">
            <a:xfrm flipH="1">
              <a:off x="9518193" y="1093347"/>
              <a:ext cx="1027688" cy="145215"/>
            </a:xfrm>
            <a:prstGeom prst="triangle">
              <a:avLst>
                <a:gd name="adj" fmla="val 48311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57" name="Rectangle 56"/>
            <p:cNvSpPr/>
            <p:nvPr/>
          </p:nvSpPr>
          <p:spPr bwMode="auto">
            <a:xfrm flipH="1">
              <a:off x="9692407" y="1225316"/>
              <a:ext cx="679261" cy="49605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58" name="Rectangle 57"/>
            <p:cNvSpPr/>
            <p:nvPr/>
          </p:nvSpPr>
          <p:spPr bwMode="auto">
            <a:xfrm flipH="1">
              <a:off x="11217593" y="1335237"/>
              <a:ext cx="228330" cy="49605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59" name="Triangle 58"/>
            <p:cNvSpPr/>
            <p:nvPr/>
          </p:nvSpPr>
          <p:spPr bwMode="auto">
            <a:xfrm rot="10800000" flipH="1">
              <a:off x="11103429" y="1126066"/>
              <a:ext cx="457200" cy="457200"/>
            </a:xfrm>
            <a:prstGeom prst="triangl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494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Linked .NET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-1201" y="1849830"/>
            <a:ext cx="2028440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ourier" charset="0"/>
                <a:ea typeface="Courier" charset="0"/>
                <a:cs typeface="Courier" charset="0"/>
              </a:rPr>
              <a:t>MyApp.exe</a:t>
            </a:r>
            <a:endParaRPr lang="en-US" sz="2400" dirty="0" smtClean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22237" y="3335730"/>
            <a:ext cx="2581476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ourier" charset="0"/>
                <a:ea typeface="Courier" charset="0"/>
                <a:cs typeface="Courier" charset="0"/>
              </a:rPr>
              <a:t>m</a:t>
            </a:r>
            <a:r>
              <a:rPr lang="en-US" sz="2400" dirty="0" err="1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ourier" charset="0"/>
                <a:ea typeface="Courier" charset="0"/>
                <a:cs typeface="Courier" charset="0"/>
              </a:rPr>
              <a:t>scorlib.dll</a:t>
            </a:r>
            <a:endParaRPr lang="en-US" sz="2400" dirty="0" smtClean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45696" y="5217442"/>
            <a:ext cx="2212785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ourier" charset="0"/>
                <a:ea typeface="Courier" charset="0"/>
                <a:cs typeface="Courier" charset="0"/>
              </a:rPr>
              <a:t>System.dll</a:t>
            </a:r>
            <a:endParaRPr lang="en-US" sz="2400" dirty="0" smtClean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  <a:latin typeface="Courier" charset="0"/>
              <a:ea typeface="Courier" charset="0"/>
              <a:cs typeface="Courier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040697" y="639139"/>
            <a:ext cx="8746680" cy="5730435"/>
            <a:chOff x="3040697" y="639139"/>
            <a:chExt cx="8746680" cy="5730435"/>
          </a:xfrm>
        </p:grpSpPr>
        <p:sp>
          <p:nvSpPr>
            <p:cNvPr id="4" name="Rectangle 3"/>
            <p:cNvSpPr/>
            <p:nvPr/>
          </p:nvSpPr>
          <p:spPr bwMode="auto">
            <a:xfrm>
              <a:off x="3040697" y="2811462"/>
              <a:ext cx="2057400" cy="1676400"/>
            </a:xfrm>
            <a:prstGeom prst="rect">
              <a:avLst/>
            </a:prstGeom>
            <a:solidFill>
              <a:schemeClr val="accent6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3040697" y="4693174"/>
              <a:ext cx="2057400" cy="1676400"/>
            </a:xfrm>
            <a:prstGeom prst="rect">
              <a:avLst/>
            </a:prstGeom>
            <a:solidFill>
              <a:schemeClr val="accent6"/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3040697" y="1721375"/>
              <a:ext cx="2057400" cy="88477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4618037" y="2438549"/>
              <a:ext cx="0" cy="897181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3312220" y="2426985"/>
              <a:ext cx="10417" cy="3104389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l 48"/>
            <p:cNvSpPr/>
            <p:nvPr/>
          </p:nvSpPr>
          <p:spPr bwMode="auto">
            <a:xfrm>
              <a:off x="4427537" y="3335730"/>
              <a:ext cx="381000" cy="389997"/>
            </a:xfrm>
            <a:prstGeom prst="ellipse">
              <a:avLst/>
            </a:prstGeom>
            <a:solidFill>
              <a:schemeClr val="accent5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50" name="Oval 49"/>
            <p:cNvSpPr/>
            <p:nvPr/>
          </p:nvSpPr>
          <p:spPr bwMode="auto">
            <a:xfrm>
              <a:off x="3132137" y="5541687"/>
              <a:ext cx="381000" cy="389997"/>
            </a:xfrm>
            <a:prstGeom prst="ellipse">
              <a:avLst/>
            </a:prstGeom>
            <a:solidFill>
              <a:schemeClr val="accent5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51" name="Oval 50"/>
            <p:cNvSpPr/>
            <p:nvPr/>
          </p:nvSpPr>
          <p:spPr bwMode="auto">
            <a:xfrm>
              <a:off x="3829367" y="3784180"/>
              <a:ext cx="381000" cy="389997"/>
            </a:xfrm>
            <a:prstGeom prst="ellipse">
              <a:avLst/>
            </a:prstGeom>
            <a:solidFill>
              <a:schemeClr val="accent5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endParaRPr>
            </a:p>
          </p:txBody>
        </p:sp>
        <p:cxnSp>
          <p:nvCxnSpPr>
            <p:cNvPr id="52" name="Straight Arrow Connector 51"/>
            <p:cNvCxnSpPr>
              <a:stCxn id="50" idx="7"/>
              <a:endCxn id="51" idx="3"/>
            </p:cNvCxnSpPr>
            <p:nvPr/>
          </p:nvCxnSpPr>
          <p:spPr>
            <a:xfrm flipV="1">
              <a:off x="3457341" y="4117063"/>
              <a:ext cx="427822" cy="148173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 bwMode="auto">
            <a:xfrm>
              <a:off x="6202997" y="4693174"/>
              <a:ext cx="2057400" cy="1676400"/>
            </a:xfrm>
            <a:prstGeom prst="rect">
              <a:avLst/>
            </a:prstGeom>
            <a:noFill/>
            <a:ln w="25400">
              <a:solidFill>
                <a:schemeClr val="accent6"/>
              </a:solidFill>
              <a:prstDash val="sysDot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6202997" y="1721375"/>
              <a:ext cx="2057400" cy="88477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7829867" y="2438549"/>
              <a:ext cx="0" cy="897181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6524050" y="2426985"/>
              <a:ext cx="10417" cy="3104389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/>
            <p:cNvSpPr/>
            <p:nvPr/>
          </p:nvSpPr>
          <p:spPr bwMode="auto">
            <a:xfrm>
              <a:off x="7639367" y="3335730"/>
              <a:ext cx="381000" cy="389997"/>
            </a:xfrm>
            <a:prstGeom prst="ellipse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6343967" y="5541687"/>
              <a:ext cx="381000" cy="389997"/>
            </a:xfrm>
            <a:prstGeom prst="ellipse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7041197" y="3784180"/>
              <a:ext cx="381000" cy="389997"/>
            </a:xfrm>
            <a:prstGeom prst="ellipse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V="1">
              <a:off x="6669171" y="4117063"/>
              <a:ext cx="427822" cy="148173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 bwMode="auto">
            <a:xfrm>
              <a:off x="6202997" y="2841947"/>
              <a:ext cx="2057400" cy="1676400"/>
            </a:xfrm>
            <a:prstGeom prst="rect">
              <a:avLst/>
            </a:prstGeom>
            <a:noFill/>
            <a:ln w="25400">
              <a:solidFill>
                <a:schemeClr val="accent6"/>
              </a:solidFill>
              <a:prstDash val="sysDot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endParaRPr>
            </a:p>
          </p:txBody>
        </p:sp>
        <p:sp>
          <p:nvSpPr>
            <p:cNvPr id="8" name="Lightning Bolt 7"/>
            <p:cNvSpPr/>
            <p:nvPr/>
          </p:nvSpPr>
          <p:spPr bwMode="auto">
            <a:xfrm rot="17897156" flipH="1">
              <a:off x="10970448" y="547881"/>
              <a:ext cx="494287" cy="676804"/>
            </a:xfrm>
            <a:prstGeom prst="lightningBolt">
              <a:avLst/>
            </a:prstGeom>
            <a:solidFill>
              <a:schemeClr val="accent5">
                <a:lumMod val="75000"/>
              </a:schemeClr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 flipH="1">
              <a:off x="9692407" y="1721375"/>
              <a:ext cx="2057400" cy="88477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5400">
              <a:noFill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12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endParaRPr>
            </a:p>
          </p:txBody>
        </p:sp>
        <p:sp>
          <p:nvSpPr>
            <p:cNvPr id="35" name="Oval 34"/>
            <p:cNvSpPr/>
            <p:nvPr/>
          </p:nvSpPr>
          <p:spPr bwMode="auto">
            <a:xfrm flipH="1">
              <a:off x="9692407" y="2582862"/>
              <a:ext cx="381000" cy="389997"/>
            </a:xfrm>
            <a:prstGeom prst="ellipse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36" name="Oval 35"/>
            <p:cNvSpPr/>
            <p:nvPr/>
          </p:nvSpPr>
          <p:spPr bwMode="auto">
            <a:xfrm flipH="1">
              <a:off x="11406377" y="2582862"/>
              <a:ext cx="381000" cy="389997"/>
            </a:xfrm>
            <a:prstGeom prst="ellipse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37" name="Oval 36"/>
            <p:cNvSpPr/>
            <p:nvPr/>
          </p:nvSpPr>
          <p:spPr bwMode="auto">
            <a:xfrm flipH="1">
              <a:off x="10073407" y="2582862"/>
              <a:ext cx="381000" cy="389997"/>
            </a:xfrm>
            <a:prstGeom prst="ellipse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" name="Triangle 1"/>
            <p:cNvSpPr/>
            <p:nvPr/>
          </p:nvSpPr>
          <p:spPr bwMode="auto">
            <a:xfrm flipH="1">
              <a:off x="9518193" y="1093347"/>
              <a:ext cx="1027688" cy="145215"/>
            </a:xfrm>
            <a:prstGeom prst="triangle">
              <a:avLst>
                <a:gd name="adj" fmla="val 48311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3" name="Rectangle 2"/>
            <p:cNvSpPr/>
            <p:nvPr/>
          </p:nvSpPr>
          <p:spPr bwMode="auto">
            <a:xfrm flipH="1">
              <a:off x="9692407" y="1225316"/>
              <a:ext cx="679261" cy="49605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 flipH="1">
              <a:off x="11217593" y="1335237"/>
              <a:ext cx="228330" cy="49605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6" name="Triangle 5"/>
            <p:cNvSpPr/>
            <p:nvPr/>
          </p:nvSpPr>
          <p:spPr bwMode="auto">
            <a:xfrm rot="10800000" flipH="1">
              <a:off x="11103429" y="1126066"/>
              <a:ext cx="457200" cy="457200"/>
            </a:xfrm>
            <a:prstGeom prst="triangl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428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Mono Linker – The Basics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5816977"/>
          </a:xfrm>
        </p:spPr>
        <p:txBody>
          <a:bodyPr/>
          <a:lstStyle/>
          <a:p>
            <a:r>
              <a:rPr lang="en-US" dirty="0" smtClean="0"/>
              <a:t>Garbage Collector for Code</a:t>
            </a:r>
          </a:p>
          <a:p>
            <a:pPr lvl="1"/>
            <a:r>
              <a:rPr lang="en-US" dirty="0" smtClean="0"/>
              <a:t>Works like you expect it to</a:t>
            </a:r>
          </a:p>
          <a:p>
            <a:pPr lvl="1"/>
            <a:r>
              <a:rPr lang="en-US" dirty="0" smtClean="0"/>
              <a:t>Traces used code, keeps it.  Everything else is removed.</a:t>
            </a:r>
          </a:p>
          <a:p>
            <a:pPr lvl="1"/>
            <a:r>
              <a:rPr lang="en-US" dirty="0" smtClean="0"/>
              <a:t>Unused Code is Removed</a:t>
            </a:r>
          </a:p>
          <a:p>
            <a:endParaRPr lang="en-US" dirty="0" smtClean="0"/>
          </a:p>
          <a:p>
            <a:r>
              <a:rPr lang="en-US" dirty="0" smtClean="0"/>
              <a:t>XML Configuration</a:t>
            </a:r>
          </a:p>
          <a:p>
            <a:pPr lvl="1"/>
            <a:r>
              <a:rPr lang="en-US" dirty="0" smtClean="0"/>
              <a:t>Teaches the linker about internal dependencies</a:t>
            </a:r>
          </a:p>
          <a:p>
            <a:pPr lvl="1"/>
            <a:r>
              <a:rPr lang="en-US" dirty="0" smtClean="0"/>
              <a:t>Things to remove, things to keep</a:t>
            </a:r>
          </a:p>
          <a:p>
            <a:pPr lvl="1"/>
            <a:r>
              <a:rPr lang="en-US" dirty="0" smtClean="0"/>
              <a:t>Augments the roots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Constant Folding</a:t>
            </a:r>
          </a:p>
          <a:p>
            <a:pPr lvl="1"/>
            <a:r>
              <a:rPr lang="en-US" dirty="0" smtClean="0"/>
              <a:t>Assumes a public static variable is true/false, removes dead code</a:t>
            </a:r>
          </a:p>
          <a:p>
            <a:pPr lvl="1"/>
            <a:r>
              <a:rPr lang="en-US" dirty="0" smtClean="0"/>
              <a:t>Example: “</a:t>
            </a:r>
            <a:r>
              <a:rPr lang="en-US" dirty="0" err="1" smtClean="0"/>
              <a:t>Environment.RunningOnWindows</a:t>
            </a:r>
            <a:r>
              <a:rPr lang="en-US" dirty="0" smtClean="0"/>
              <a:t>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7429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Linker – Advanced Uses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5139869"/>
          </a:xfrm>
        </p:spPr>
        <p:txBody>
          <a:bodyPr/>
          <a:lstStyle/>
          <a:p>
            <a:r>
              <a:rPr lang="en-US" dirty="0" smtClean="0"/>
              <a:t>Custom </a:t>
            </a:r>
            <a:r>
              <a:rPr lang="en-US" dirty="0"/>
              <a:t>Steps</a:t>
            </a:r>
          </a:p>
          <a:p>
            <a:pPr lvl="1"/>
            <a:r>
              <a:rPr lang="en-US" dirty="0"/>
              <a:t>When you need more </a:t>
            </a:r>
            <a:r>
              <a:rPr lang="en-US" dirty="0" smtClean="0"/>
              <a:t>smarts</a:t>
            </a:r>
          </a:p>
          <a:p>
            <a:pPr lvl="1"/>
            <a:r>
              <a:rPr lang="en-US" dirty="0" smtClean="0"/>
              <a:t>To remove code</a:t>
            </a:r>
          </a:p>
          <a:p>
            <a:pPr lvl="1"/>
            <a:r>
              <a:rPr lang="en-US" dirty="0" smtClean="0"/>
              <a:t>To instrument code</a:t>
            </a:r>
          </a:p>
          <a:p>
            <a:pPr lvl="1"/>
            <a:r>
              <a:rPr lang="en-US" dirty="0" smtClean="0"/>
              <a:t>To generate code</a:t>
            </a:r>
          </a:p>
          <a:p>
            <a:pPr lvl="1"/>
            <a:r>
              <a:rPr lang="en-US" dirty="0" smtClean="0"/>
              <a:t>iOS has over 26 custom steps to optimize, remove code, fields, data, assist code generation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Examples: </a:t>
            </a:r>
            <a:r>
              <a:rPr lang="en-US" dirty="0"/>
              <a:t>http://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xamarin</a:t>
            </a:r>
            <a:r>
              <a:rPr lang="en-US" dirty="0"/>
              <a:t>/</a:t>
            </a:r>
            <a:r>
              <a:rPr lang="en-US" dirty="0" err="1"/>
              <a:t>xamarin-macios</a:t>
            </a:r>
            <a:r>
              <a:rPr lang="en-US" dirty="0"/>
              <a:t>/tree/master/tools/linker</a:t>
            </a:r>
          </a:p>
          <a:p>
            <a:endParaRPr lang="en-US" dirty="0" smtClean="0"/>
          </a:p>
          <a:p>
            <a:r>
              <a:rPr lang="en-US" dirty="0" smtClean="0"/>
              <a:t>How</a:t>
            </a:r>
          </a:p>
          <a:p>
            <a:pPr lvl="1"/>
            <a:r>
              <a:rPr lang="en-US" dirty="0" smtClean="0"/>
              <a:t>Create a subclass of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Mono.Linker.Steps.BaseStep</a:t>
            </a:r>
            <a:endParaRPr lang="en-US" dirty="0" smtClean="0">
              <a:latin typeface="Courier" charset="0"/>
              <a:ea typeface="Courier" charset="0"/>
              <a:cs typeface="Courier" charset="0"/>
            </a:endParaRPr>
          </a:p>
          <a:p>
            <a:pPr lvl="1"/>
            <a:r>
              <a:rPr lang="en-US" dirty="0" smtClean="0"/>
              <a:t>Plenty of samples in the link above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9555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Linking 2.0 – beyond the basics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37" y="1212848"/>
            <a:ext cx="12245925" cy="464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5374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Xamarin</a:t>
            </a:r>
            <a:r>
              <a:rPr lang="en-US" dirty="0" smtClean="0"/>
              <a:t> Product Releases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4462760"/>
          </a:xfrm>
        </p:spPr>
        <p:txBody>
          <a:bodyPr/>
          <a:lstStyle/>
          <a:p>
            <a:r>
              <a:rPr lang="en-US" dirty="0" smtClean="0"/>
              <a:t>Major Releases – Features and Platform Updates</a:t>
            </a:r>
          </a:p>
          <a:p>
            <a:pPr lvl="1"/>
            <a:r>
              <a:rPr lang="en-US" dirty="0" smtClean="0"/>
              <a:t>SDKs and Tooling driving by Android and iOS releases</a:t>
            </a:r>
          </a:p>
          <a:p>
            <a:pPr lvl="1"/>
            <a:r>
              <a:rPr lang="en-US" dirty="0" smtClean="0"/>
              <a:t>On Stable Channel, with Alpha, Beta and Release Candidate Releases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Service Releases</a:t>
            </a:r>
          </a:p>
          <a:p>
            <a:pPr lvl="1"/>
            <a:r>
              <a:rPr lang="en-US" dirty="0" smtClean="0"/>
              <a:t>On Stable Channel, previewed in Beta Channel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Previews</a:t>
            </a:r>
            <a:endParaRPr lang="en-US" dirty="0"/>
          </a:p>
          <a:p>
            <a:pPr lvl="1"/>
            <a:r>
              <a:rPr lang="en-US" dirty="0" smtClean="0"/>
              <a:t>For long-term projects, give early access to tools to developers</a:t>
            </a:r>
          </a:p>
          <a:p>
            <a:pPr lvl="1"/>
            <a:r>
              <a:rPr lang="en-US" dirty="0" smtClean="0"/>
              <a:t>Gather feedback, watch projects evolve into products.</a:t>
            </a:r>
          </a:p>
        </p:txBody>
      </p:sp>
    </p:spTree>
    <p:extLst>
      <p:ext uri="{BB962C8B-B14F-4D97-AF65-F5344CB8AC3E}">
        <p14:creationId xmlns:p14="http://schemas.microsoft.com/office/powerpoint/2010/main" val="139687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Linking 2.0 – beyond the basics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57339" y="1212848"/>
            <a:ext cx="12245925" cy="4646613"/>
            <a:chOff x="157339" y="1212848"/>
            <a:chExt cx="12245925" cy="464661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339" y="1212848"/>
              <a:ext cx="12245925" cy="4646613"/>
            </a:xfrm>
            <a:prstGeom prst="rect">
              <a:avLst/>
            </a:prstGeom>
          </p:spPr>
        </p:pic>
        <p:sp>
          <p:nvSpPr>
            <p:cNvPr id="4" name="Right Arrow 3"/>
            <p:cNvSpPr/>
            <p:nvPr/>
          </p:nvSpPr>
          <p:spPr bwMode="auto">
            <a:xfrm rot="10800000">
              <a:off x="2214739" y="1743093"/>
              <a:ext cx="5368544" cy="316304"/>
            </a:xfrm>
            <a:prstGeom prst="rightArrow">
              <a:avLst>
                <a:gd name="adj1" fmla="val 65041"/>
                <a:gd name="adj2" fmla="val 50000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558139" y="1587312"/>
              <a:ext cx="4495800" cy="627864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lIns="182880" tIns="146304" rIns="182880" bIns="146304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2400" dirty="0" smtClean="0">
                  <a:solidFill>
                    <a:schemeClr val="bg1"/>
                  </a:solidFill>
                </a:rPr>
                <a:t>For cases without </a:t>
              </a:r>
              <a:r>
                <a:rPr lang="en-US" sz="2400" dirty="0" err="1" smtClean="0">
                  <a:solidFill>
                    <a:schemeClr val="bg1"/>
                  </a:solidFill>
                </a:rPr>
                <a:t>subclassing</a:t>
              </a:r>
              <a:endParaRPr lang="en-US" sz="24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77126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Linking 2.0 – beyond the basics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22237" y="1212848"/>
            <a:ext cx="12320728" cy="4646613"/>
            <a:chOff x="122237" y="1212848"/>
            <a:chExt cx="12320728" cy="464661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37" y="1212848"/>
              <a:ext cx="12245925" cy="464661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 bwMode="auto">
            <a:xfrm>
              <a:off x="122237" y="3497262"/>
              <a:ext cx="12115800" cy="1981200"/>
            </a:xfrm>
            <a:prstGeom prst="rect">
              <a:avLst/>
            </a:prstGeom>
            <a:solidFill>
              <a:schemeClr val="bg2">
                <a:alpha val="86000"/>
              </a:schemeClr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327165" y="1820862"/>
              <a:ext cx="12115800" cy="152400"/>
            </a:xfrm>
            <a:prstGeom prst="rect">
              <a:avLst/>
            </a:prstGeom>
            <a:solidFill>
              <a:schemeClr val="bg2">
                <a:alpha val="86000"/>
              </a:schemeClr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16847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Linking 2.0 – beyond the basics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37" y="1212848"/>
            <a:ext cx="12245925" cy="46466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122237" y="3497262"/>
            <a:ext cx="12115800" cy="1981200"/>
          </a:xfrm>
          <a:prstGeom prst="rect">
            <a:avLst/>
          </a:prstGeom>
          <a:solidFill>
            <a:schemeClr val="bg2">
              <a:alpha val="86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27165" y="1820862"/>
            <a:ext cx="12115800" cy="152400"/>
          </a:xfrm>
          <a:prstGeom prst="rect">
            <a:avLst/>
          </a:prstGeom>
          <a:solidFill>
            <a:schemeClr val="bg2">
              <a:alpha val="86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8" name="Right Arrow 7"/>
          <p:cNvSpPr/>
          <p:nvPr/>
        </p:nvSpPr>
        <p:spPr bwMode="auto">
          <a:xfrm rot="10800000">
            <a:off x="3526867" y="1882972"/>
            <a:ext cx="3996944" cy="316304"/>
          </a:xfrm>
          <a:prstGeom prst="rightArrow">
            <a:avLst>
              <a:gd name="adj1" fmla="val 65041"/>
              <a:gd name="adj2" fmla="val 5000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98667" y="1727191"/>
            <a:ext cx="5358370" cy="177894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smtClean="0">
                <a:solidFill>
                  <a:schemeClr val="bg1"/>
                </a:solidFill>
              </a:rPr>
              <a:t>Externally configured static global</a:t>
            </a:r>
            <a:endParaRPr lang="en-US" sz="2400" dirty="0" smtClean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Device vs Simulator.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/>
            </a:r>
            <a:br>
              <a:rPr lang="en-US" sz="24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Assume device.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3825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Linking 2.0 – beyond the basics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37" y="1212848"/>
            <a:ext cx="12245925" cy="46466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122237" y="2811462"/>
            <a:ext cx="12115800" cy="2667000"/>
          </a:xfrm>
          <a:prstGeom prst="rect">
            <a:avLst/>
          </a:prstGeom>
          <a:solidFill>
            <a:schemeClr val="bg2">
              <a:alpha val="86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27165" y="1820862"/>
            <a:ext cx="12115800" cy="287637"/>
          </a:xfrm>
          <a:prstGeom prst="rect">
            <a:avLst/>
          </a:prstGeom>
          <a:solidFill>
            <a:schemeClr val="bg2">
              <a:alpha val="86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9989442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Linking 2.0 – beyond the basics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37" y="1212848"/>
            <a:ext cx="12245925" cy="46466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122237" y="2811462"/>
            <a:ext cx="12115800" cy="2667000"/>
          </a:xfrm>
          <a:prstGeom prst="rect">
            <a:avLst/>
          </a:prstGeom>
          <a:solidFill>
            <a:schemeClr val="bg2">
              <a:alpha val="86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36232" y="1832116"/>
            <a:ext cx="12115800" cy="287637"/>
          </a:xfrm>
          <a:prstGeom prst="rect">
            <a:avLst/>
          </a:prstGeom>
          <a:solidFill>
            <a:schemeClr val="bg2">
              <a:alpha val="86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8" name="Right Arrow 7"/>
          <p:cNvSpPr/>
          <p:nvPr/>
        </p:nvSpPr>
        <p:spPr bwMode="auto">
          <a:xfrm rot="10800000">
            <a:off x="3322637" y="2003877"/>
            <a:ext cx="3996944" cy="316304"/>
          </a:xfrm>
          <a:prstGeom prst="rightArrow">
            <a:avLst>
              <a:gd name="adj1" fmla="val 65041"/>
              <a:gd name="adj2" fmla="val 5000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50406" y="1832116"/>
            <a:ext cx="2892031" cy="62786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smtClean="0">
                <a:solidFill>
                  <a:schemeClr val="bg1"/>
                </a:solidFill>
              </a:rPr>
              <a:t>32 vs 64 bit build</a:t>
            </a:r>
          </a:p>
        </p:txBody>
      </p:sp>
    </p:spTree>
    <p:extLst>
      <p:ext uri="{BB962C8B-B14F-4D97-AF65-F5344CB8AC3E}">
        <p14:creationId xmlns:p14="http://schemas.microsoft.com/office/powerpoint/2010/main" val="14355980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Linking 2.0 – beyond the basics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37" y="1212848"/>
            <a:ext cx="12245925" cy="46466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122237" y="2392878"/>
            <a:ext cx="12115800" cy="3085584"/>
          </a:xfrm>
          <a:prstGeom prst="rect">
            <a:avLst/>
          </a:prstGeom>
          <a:solidFill>
            <a:schemeClr val="bg2">
              <a:alpha val="86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27165" y="1820862"/>
            <a:ext cx="12115800" cy="423574"/>
          </a:xfrm>
          <a:prstGeom prst="rect">
            <a:avLst/>
          </a:prstGeom>
          <a:solidFill>
            <a:schemeClr val="bg2">
              <a:alpha val="86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9312995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Linking 2.0 – beyond the basics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37" y="1212848"/>
            <a:ext cx="12245925" cy="46466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122237" y="2392878"/>
            <a:ext cx="12115800" cy="3085584"/>
          </a:xfrm>
          <a:prstGeom prst="rect">
            <a:avLst/>
          </a:prstGeom>
          <a:solidFill>
            <a:schemeClr val="bg2">
              <a:alpha val="86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27165" y="1820862"/>
            <a:ext cx="12115800" cy="423574"/>
          </a:xfrm>
          <a:prstGeom prst="rect">
            <a:avLst/>
          </a:prstGeom>
          <a:solidFill>
            <a:schemeClr val="bg2">
              <a:alpha val="86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8" name="Right Arrow 7"/>
          <p:cNvSpPr/>
          <p:nvPr/>
        </p:nvSpPr>
        <p:spPr bwMode="auto">
          <a:xfrm rot="10800000">
            <a:off x="3733302" y="1460365"/>
            <a:ext cx="3996944" cy="316304"/>
          </a:xfrm>
          <a:prstGeom prst="rightArrow">
            <a:avLst>
              <a:gd name="adj1" fmla="val 65041"/>
              <a:gd name="adj2" fmla="val 5000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61071" y="1288604"/>
            <a:ext cx="5330431" cy="14465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smtClean="0">
                <a:solidFill>
                  <a:schemeClr val="bg1"/>
                </a:solidFill>
              </a:rPr>
              <a:t>Debug or Release?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smtClean="0">
                <a:solidFill>
                  <a:schemeClr val="bg1"/>
                </a:solidFill>
              </a:rPr>
              <a:t>Release – remove debugging aids.</a:t>
            </a:r>
          </a:p>
        </p:txBody>
      </p:sp>
    </p:spTree>
    <p:extLst>
      <p:ext uri="{BB962C8B-B14F-4D97-AF65-F5344CB8AC3E}">
        <p14:creationId xmlns:p14="http://schemas.microsoft.com/office/powerpoint/2010/main" val="6900429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Linking 2.0 – beyond the basics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37" y="1212848"/>
            <a:ext cx="12245925" cy="46466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122237" y="2392878"/>
            <a:ext cx="12115800" cy="3085584"/>
          </a:xfrm>
          <a:prstGeom prst="rect">
            <a:avLst/>
          </a:prstGeom>
          <a:solidFill>
            <a:schemeClr val="bg2">
              <a:alpha val="86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27165" y="1820862"/>
            <a:ext cx="12115800" cy="423574"/>
          </a:xfrm>
          <a:prstGeom prst="rect">
            <a:avLst/>
          </a:prstGeom>
          <a:solidFill>
            <a:schemeClr val="bg2">
              <a:alpha val="86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27165" y="1439863"/>
            <a:ext cx="12115800" cy="226892"/>
          </a:xfrm>
          <a:prstGeom prst="rect">
            <a:avLst/>
          </a:prstGeom>
          <a:solidFill>
            <a:schemeClr val="bg2">
              <a:alpha val="86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74637" y="2545278"/>
            <a:ext cx="12115800" cy="3085584"/>
          </a:xfrm>
          <a:prstGeom prst="rect">
            <a:avLst/>
          </a:prstGeom>
          <a:solidFill>
            <a:schemeClr val="bg2">
              <a:alpha val="86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5320549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Linking 2.0 – beyond the basics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37" y="1212848"/>
            <a:ext cx="12245925" cy="46466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122237" y="2392878"/>
            <a:ext cx="12115800" cy="3085584"/>
          </a:xfrm>
          <a:prstGeom prst="rect">
            <a:avLst/>
          </a:prstGeom>
          <a:solidFill>
            <a:schemeClr val="bg2">
              <a:alpha val="86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27165" y="1820862"/>
            <a:ext cx="12115800" cy="423574"/>
          </a:xfrm>
          <a:prstGeom prst="rect">
            <a:avLst/>
          </a:prstGeom>
          <a:solidFill>
            <a:schemeClr val="bg2">
              <a:alpha val="86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27165" y="1439863"/>
            <a:ext cx="12115800" cy="226892"/>
          </a:xfrm>
          <a:prstGeom prst="rect">
            <a:avLst/>
          </a:prstGeom>
          <a:solidFill>
            <a:schemeClr val="bg2">
              <a:alpha val="86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74637" y="2545278"/>
            <a:ext cx="12115800" cy="3085584"/>
          </a:xfrm>
          <a:prstGeom prst="rect">
            <a:avLst/>
          </a:prstGeom>
          <a:solidFill>
            <a:schemeClr val="bg2">
              <a:alpha val="86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8" name="Right Arrow 7"/>
          <p:cNvSpPr/>
          <p:nvPr/>
        </p:nvSpPr>
        <p:spPr bwMode="auto">
          <a:xfrm rot="18547674">
            <a:off x="5931796" y="3032742"/>
            <a:ext cx="2011269" cy="316304"/>
          </a:xfrm>
          <a:prstGeom prst="rightArrow">
            <a:avLst>
              <a:gd name="adj1" fmla="val 65041"/>
              <a:gd name="adj2" fmla="val 5000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22637" y="3836509"/>
            <a:ext cx="5867400" cy="62786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smtClean="0">
                <a:solidFill>
                  <a:schemeClr val="bg1"/>
                </a:solidFill>
              </a:rPr>
              <a:t>Built-in Selector to Constant mapping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2407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Linking 2.0 – beyond the basics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122237" y="2392878"/>
            <a:ext cx="12115800" cy="3085584"/>
          </a:xfrm>
          <a:prstGeom prst="rect">
            <a:avLst/>
          </a:prstGeom>
          <a:solidFill>
            <a:schemeClr val="bg2">
              <a:alpha val="86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27165" y="1820862"/>
            <a:ext cx="12115800" cy="423574"/>
          </a:xfrm>
          <a:prstGeom prst="rect">
            <a:avLst/>
          </a:prstGeom>
          <a:solidFill>
            <a:schemeClr val="bg2">
              <a:alpha val="86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27165" y="1439863"/>
            <a:ext cx="12115800" cy="226892"/>
          </a:xfrm>
          <a:prstGeom prst="rect">
            <a:avLst/>
          </a:prstGeom>
          <a:solidFill>
            <a:schemeClr val="bg2">
              <a:alpha val="86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74637" y="2545278"/>
            <a:ext cx="12115800" cy="3085584"/>
          </a:xfrm>
          <a:prstGeom prst="rect">
            <a:avLst/>
          </a:prstGeom>
          <a:solidFill>
            <a:schemeClr val="bg2">
              <a:alpha val="86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37" y="1893769"/>
            <a:ext cx="10058400" cy="140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5922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Cycle 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4290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769989"/>
          </a:xfrm>
        </p:spPr>
        <p:txBody>
          <a:bodyPr/>
          <a:lstStyle/>
          <a:p>
            <a:r>
              <a:rPr lang="en-US" dirty="0" smtClean="0"/>
              <a:t>Update </a:t>
            </a:r>
            <a:r>
              <a:rPr lang="en-US" dirty="0" err="1" smtClean="0"/>
              <a:t>Xamarin</a:t>
            </a:r>
            <a:r>
              <a:rPr lang="en-US" dirty="0" smtClean="0"/>
              <a:t> Today – Cycle 7 is here</a:t>
            </a:r>
          </a:p>
          <a:p>
            <a:endParaRPr lang="en-US" dirty="0"/>
          </a:p>
          <a:p>
            <a:r>
              <a:rPr lang="en-US" dirty="0" smtClean="0"/>
              <a:t>Watch the rest of .NET </a:t>
            </a:r>
            <a:r>
              <a:rPr lang="en-US" dirty="0" err="1" smtClean="0"/>
              <a:t>Conf</a:t>
            </a:r>
            <a:endParaRPr lang="en-US" dirty="0" smtClean="0"/>
          </a:p>
          <a:p>
            <a:r>
              <a:rPr lang="en-US" dirty="0" smtClean="0"/>
              <a:t>Hands 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2580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808037" y="796936"/>
            <a:ext cx="10804898" cy="612932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037" y="68262"/>
            <a:ext cx="11905574" cy="6994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32879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Previews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9808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Skia</a:t>
            </a:r>
            <a:r>
              <a:rPr lang="en-US" dirty="0" smtClean="0"/>
              <a:t> Sharp - 2D </a:t>
            </a:r>
            <a:r>
              <a:rPr lang="en-US" dirty="0" smtClean="0"/>
              <a:t>Graphics Library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145288" cy="5484578"/>
          </a:xfrm>
        </p:spPr>
        <p:txBody>
          <a:bodyPr/>
          <a:lstStyle/>
          <a:p>
            <a:r>
              <a:rPr lang="en-US" dirty="0" err="1" smtClean="0"/>
              <a:t>Skia</a:t>
            </a:r>
            <a:endParaRPr lang="en-US" dirty="0" smtClean="0"/>
          </a:p>
          <a:p>
            <a:pPr lvl="1"/>
            <a:r>
              <a:rPr lang="en-US" dirty="0" smtClean="0"/>
              <a:t>The 2D graphics engine</a:t>
            </a:r>
          </a:p>
          <a:p>
            <a:pPr lvl="1"/>
            <a:r>
              <a:rPr lang="en-US" dirty="0" smtClean="0"/>
              <a:t>Powers Google Chrome and Android.</a:t>
            </a:r>
          </a:p>
          <a:p>
            <a:pPr lvl="1"/>
            <a:r>
              <a:rPr lang="en-US" dirty="0" smtClean="0"/>
              <a:t>Cross platform: Android, iOS, Mac, </a:t>
            </a:r>
            <a:r>
              <a:rPr lang="en-US" dirty="0" smtClean="0"/>
              <a:t>Windows, UWP, </a:t>
            </a:r>
            <a:r>
              <a:rPr lang="en-US" dirty="0" err="1" smtClean="0"/>
              <a:t>tvOS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Comprehensive</a:t>
            </a:r>
          </a:p>
          <a:p>
            <a:pPr lvl="1"/>
            <a:r>
              <a:rPr lang="en-US" dirty="0"/>
              <a:t>Display Postscript image model</a:t>
            </a:r>
          </a:p>
          <a:p>
            <a:pPr lvl="1"/>
            <a:r>
              <a:rPr lang="en-US" dirty="0" smtClean="0"/>
              <a:t>Image </a:t>
            </a:r>
            <a:r>
              <a:rPr lang="en-US" dirty="0" smtClean="0"/>
              <a:t>loading and saving</a:t>
            </a:r>
          </a:p>
          <a:p>
            <a:pPr lvl="1"/>
            <a:r>
              <a:rPr lang="en-US" dirty="0" smtClean="0"/>
              <a:t>Immediate composited rendering </a:t>
            </a:r>
            <a:r>
              <a:rPr lang="en-US" dirty="0" smtClean="0"/>
              <a:t>mode</a:t>
            </a:r>
          </a:p>
          <a:p>
            <a:pPr lvl="1"/>
            <a:r>
              <a:rPr lang="en-US" dirty="0" smtClean="0"/>
              <a:t>GPU accelerated</a:t>
            </a:r>
          </a:p>
          <a:p>
            <a:pPr lvl="1"/>
            <a:r>
              <a:rPr lang="en-US" dirty="0" smtClean="0"/>
              <a:t>Custom </a:t>
            </a:r>
            <a:r>
              <a:rPr lang="en-US" dirty="0" smtClean="0"/>
              <a:t>effects and </a:t>
            </a:r>
            <a:r>
              <a:rPr lang="en-US" dirty="0" err="1" smtClean="0"/>
              <a:t>shaders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Actively </a:t>
            </a:r>
            <a:r>
              <a:rPr lang="en-US" dirty="0" smtClean="0"/>
              <a:t>Developed</a:t>
            </a:r>
            <a:endParaRPr lang="en-US" dirty="0" smtClean="0"/>
          </a:p>
        </p:txBody>
      </p:sp>
      <p:sp>
        <p:nvSpPr>
          <p:cNvPr id="17" name="Rectangle 16"/>
          <p:cNvSpPr/>
          <p:nvPr/>
        </p:nvSpPr>
        <p:spPr>
          <a:xfrm>
            <a:off x="10526577" y="1376666"/>
            <a:ext cx="1469857" cy="1469857"/>
          </a:xfrm>
          <a:prstGeom prst="rect">
            <a:avLst/>
          </a:prstGeom>
          <a:solidFill>
            <a:srgbClr val="44B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charset="0"/>
              <a:ea typeface="Segoe UI" charset="0"/>
              <a:cs typeface="Segoe UI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875561" y="1376666"/>
            <a:ext cx="1469857" cy="1469857"/>
          </a:xfrm>
          <a:prstGeom prst="rect">
            <a:avLst/>
          </a:prstGeom>
          <a:solidFill>
            <a:srgbClr val="44B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charset="0"/>
              <a:ea typeface="Segoe UI" charset="0"/>
              <a:cs typeface="Segoe UI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25214" y="1376666"/>
            <a:ext cx="1469857" cy="1469857"/>
          </a:xfrm>
          <a:prstGeom prst="rect">
            <a:avLst/>
          </a:prstGeom>
          <a:solidFill>
            <a:srgbClr val="44B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charset="0"/>
              <a:ea typeface="Segoe UI" charset="0"/>
              <a:cs typeface="Segoe UI" charset="0"/>
            </a:endParaRPr>
          </a:p>
        </p:txBody>
      </p:sp>
      <p:pic>
        <p:nvPicPr>
          <p:cNvPr id="6" name="Picture 5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5" t="2610" r="10149" b="74994"/>
          <a:stretch/>
        </p:blipFill>
        <p:spPr>
          <a:xfrm>
            <a:off x="7433405" y="1571422"/>
            <a:ext cx="1080345" cy="108034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587642" y="1376666"/>
            <a:ext cx="1469857" cy="1469857"/>
          </a:xfrm>
          <a:prstGeom prst="rect">
            <a:avLst/>
          </a:prstGeom>
          <a:solidFill>
            <a:srgbClr val="44B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charset="0"/>
              <a:ea typeface="Segoe UI" charset="0"/>
              <a:cs typeface="Segoe UI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5" r="57217" b="75060"/>
          <a:stretch/>
        </p:blipFill>
        <p:spPr>
          <a:xfrm>
            <a:off x="5782809" y="1569594"/>
            <a:ext cx="1079524" cy="10840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74036" y="2792224"/>
            <a:ext cx="1469856" cy="393316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ctr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2917">
                      <a:srgbClr val="505050"/>
                    </a:gs>
                    <a:gs pos="3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Shapes</a:t>
            </a:r>
          </a:p>
        </p:txBody>
      </p:sp>
      <p:pic>
        <p:nvPicPr>
          <p:cNvPr id="10" name="Picture 9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0" t="27453" r="57567" b="51831"/>
          <a:stretch/>
        </p:blipFill>
        <p:spPr>
          <a:xfrm>
            <a:off x="9070317" y="1571422"/>
            <a:ext cx="1080345" cy="10803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222915" y="2792224"/>
            <a:ext cx="1469856" cy="393316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ctr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gradFill>
                  <a:gsLst>
                    <a:gs pos="2917">
                      <a:srgbClr val="505050"/>
                    </a:gs>
                    <a:gs pos="3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Bézier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2917">
                      <a:srgbClr val="505050"/>
                    </a:gs>
                    <a:gs pos="3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 Curves</a:t>
            </a:r>
          </a:p>
        </p:txBody>
      </p:sp>
      <p:pic>
        <p:nvPicPr>
          <p:cNvPr id="13" name="Picture 12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3" t="28036" r="13587" b="51650"/>
          <a:stretch/>
        </p:blipFill>
        <p:spPr>
          <a:xfrm>
            <a:off x="10718535" y="1571422"/>
            <a:ext cx="1080345" cy="108034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875561" y="2776144"/>
            <a:ext cx="1469856" cy="549158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ctr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2917">
                      <a:srgbClr val="505050"/>
                    </a:gs>
                    <a:gs pos="3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Translations &amp; Rotations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526577" y="2776144"/>
            <a:ext cx="1469856" cy="393316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ctr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2917">
                      <a:srgbClr val="505050"/>
                    </a:gs>
                    <a:gs pos="3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Text rendering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526577" y="3658685"/>
            <a:ext cx="1469857" cy="1469857"/>
          </a:xfrm>
          <a:prstGeom prst="rect">
            <a:avLst/>
          </a:prstGeom>
          <a:solidFill>
            <a:srgbClr val="44B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charset="0"/>
              <a:ea typeface="Segoe UI" charset="0"/>
              <a:cs typeface="Segoe UI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875561" y="3658685"/>
            <a:ext cx="1469857" cy="1469857"/>
          </a:xfrm>
          <a:prstGeom prst="rect">
            <a:avLst/>
          </a:prstGeom>
          <a:solidFill>
            <a:srgbClr val="44B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charset="0"/>
              <a:ea typeface="Segoe UI" charset="0"/>
              <a:cs typeface="Segoe UI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225214" y="3658685"/>
            <a:ext cx="1469857" cy="1469857"/>
          </a:xfrm>
          <a:prstGeom prst="rect">
            <a:avLst/>
          </a:prstGeom>
          <a:solidFill>
            <a:srgbClr val="44B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charset="0"/>
              <a:ea typeface="Segoe UI" charset="0"/>
              <a:cs typeface="Segoe UI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7642" y="3658685"/>
            <a:ext cx="1469857" cy="1469857"/>
          </a:xfrm>
          <a:prstGeom prst="rect">
            <a:avLst/>
          </a:prstGeom>
          <a:solidFill>
            <a:srgbClr val="44B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charset="0"/>
              <a:ea typeface="Segoe UI" charset="0"/>
              <a:cs typeface="Segoe UI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574036" y="5074243"/>
            <a:ext cx="1469856" cy="549158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ctr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2917">
                      <a:srgbClr val="505050"/>
                    </a:gs>
                    <a:gs pos="3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Discrete Path Effects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222915" y="5074243"/>
            <a:ext cx="1469856" cy="549158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ctr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2917">
                      <a:srgbClr val="505050"/>
                    </a:gs>
                    <a:gs pos="3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Composed Path Effects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875561" y="5058164"/>
            <a:ext cx="1469856" cy="393316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ctr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2917">
                      <a:srgbClr val="505050"/>
                    </a:gs>
                    <a:gs pos="3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Sum Path Effects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526577" y="5058164"/>
            <a:ext cx="1469856" cy="393316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ctr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gradFill>
                  <a:gsLst>
                    <a:gs pos="2917">
                      <a:srgbClr val="505050"/>
                    </a:gs>
                    <a:gs pos="3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Shaders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gradFill>
                <a:gsLst>
                  <a:gs pos="2917">
                    <a:srgbClr val="505050"/>
                  </a:gs>
                  <a:gs pos="30000">
                    <a:srgbClr val="505050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31" name="Picture 30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" t="53801" r="56433" b="26489"/>
          <a:stretch/>
        </p:blipFill>
        <p:spPr>
          <a:xfrm>
            <a:off x="5782398" y="3853441"/>
            <a:ext cx="1080345" cy="1080345"/>
          </a:xfrm>
          <a:prstGeom prst="rect">
            <a:avLst/>
          </a:prstGeom>
        </p:spPr>
      </p:pic>
      <p:pic>
        <p:nvPicPr>
          <p:cNvPr id="32" name="Picture 31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1" t="53713" r="11533" b="26375"/>
          <a:stretch/>
        </p:blipFill>
        <p:spPr>
          <a:xfrm>
            <a:off x="7419970" y="3853441"/>
            <a:ext cx="1080345" cy="1080345"/>
          </a:xfrm>
          <a:prstGeom prst="rect">
            <a:avLst/>
          </a:prstGeom>
        </p:spPr>
      </p:pic>
      <p:pic>
        <p:nvPicPr>
          <p:cNvPr id="33" name="Picture 32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5" t="77655" r="55309"/>
          <a:stretch/>
        </p:blipFill>
        <p:spPr>
          <a:xfrm>
            <a:off x="9070317" y="3853441"/>
            <a:ext cx="1080345" cy="1080345"/>
          </a:xfrm>
          <a:prstGeom prst="rect">
            <a:avLst/>
          </a:prstGeom>
        </p:spPr>
      </p:pic>
      <p:pic>
        <p:nvPicPr>
          <p:cNvPr id="16" name="Picture 15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4" t="76607" r="8819" b="465"/>
          <a:stretch/>
        </p:blipFill>
        <p:spPr>
          <a:xfrm>
            <a:off x="10721333" y="3853441"/>
            <a:ext cx="1080345" cy="108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350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8-30707_dotnetConf_Template">
  <a:themeElements>
    <a:clrScheme name="dotnetConf">
      <a:dk1>
        <a:srgbClr val="1E1A20"/>
      </a:dk1>
      <a:lt1>
        <a:srgbClr val="FFFFFF"/>
      </a:lt1>
      <a:dk2>
        <a:srgbClr val="107C10"/>
      </a:dk2>
      <a:lt2>
        <a:srgbClr val="F8F8F8"/>
      </a:lt2>
      <a:accent1>
        <a:srgbClr val="107C10"/>
      </a:accent1>
      <a:accent2>
        <a:srgbClr val="D83B01"/>
      </a:accent2>
      <a:accent3>
        <a:srgbClr val="0078D7"/>
      </a:accent3>
      <a:accent4>
        <a:srgbClr val="FFB900"/>
      </a:accent4>
      <a:accent5>
        <a:srgbClr val="D2D2D2"/>
      </a:accent5>
      <a:accent6>
        <a:srgbClr val="FF8C00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5439">
                  <a:srgbClr val="F8F8F8"/>
                </a:gs>
                <a:gs pos="10000">
                  <a:srgbClr val="F8F8F8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otnetConf_2016_16x9_Template" id="{C0749003-9B83-4EC7-9CCE-0827D34B3F3D}" vid="{573B5C64-E77A-410B-B9D9-EC179F4A090A}"/>
    </a:ext>
  </a:extLst>
</a:theme>
</file>

<file path=ppt/theme/theme2.xml><?xml version="1.0" encoding="utf-8"?>
<a:theme xmlns:a="http://schemas.openxmlformats.org/drawingml/2006/main" name="10_MSVID_White_16x9_2012-08-18">
  <a:themeElements>
    <a:clrScheme name="Custom 9">
      <a:dk1>
        <a:srgbClr val="000000"/>
      </a:dk1>
      <a:lt1>
        <a:srgbClr val="FFFFFF"/>
      </a:lt1>
      <a:dk2>
        <a:srgbClr val="3F3F3F"/>
      </a:dk2>
      <a:lt2>
        <a:srgbClr val="F2F2F2"/>
      </a:lt2>
      <a:accent1>
        <a:srgbClr val="442359"/>
      </a:accent1>
      <a:accent2>
        <a:srgbClr val="68217A"/>
      </a:accent2>
      <a:accent3>
        <a:srgbClr val="55C5E9"/>
      </a:accent3>
      <a:accent4>
        <a:srgbClr val="0072C6"/>
      </a:accent4>
      <a:accent5>
        <a:srgbClr val="7FBA00"/>
      </a:accent5>
      <a:accent6>
        <a:srgbClr val="BAD80A"/>
      </a:accent6>
      <a:hlink>
        <a:srgbClr val="00188F"/>
      </a:hlink>
      <a:folHlink>
        <a:srgbClr val="00188F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182880" tIns="146304" rIns="182880" bIns="146304" rtlCol="0">
        <a:spAutoFit/>
      </a:bodyPr>
      <a:lstStyle>
        <a:defPPr>
          <a:lnSpc>
            <a:spcPct val="90000"/>
          </a:lnSpc>
          <a:defRPr sz="2400" dirty="0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5-30721_Build_2016_Template_Light">
  <a:themeElements>
    <a:clrScheme name="Build 2016">
      <a:dk1>
        <a:srgbClr val="505050"/>
      </a:dk1>
      <a:lt1>
        <a:srgbClr val="FFFFFF"/>
      </a:lt1>
      <a:dk2>
        <a:srgbClr val="0078D7"/>
      </a:dk2>
      <a:lt2>
        <a:srgbClr val="F8F8F8"/>
      </a:lt2>
      <a:accent1>
        <a:srgbClr val="0078D7"/>
      </a:accent1>
      <a:accent2>
        <a:srgbClr val="002050"/>
      </a:accent2>
      <a:accent3>
        <a:srgbClr val="00BCF2"/>
      </a:accent3>
      <a:accent4>
        <a:srgbClr val="D2D2D2"/>
      </a:accent4>
      <a:accent5>
        <a:srgbClr val="737373"/>
      </a:accent5>
      <a:accent6>
        <a:srgbClr val="505050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Build_2016_16x9_Template.potx" id="{2D9F1654-7A66-4699-829C-201E10216A69}" vid="{2DD1E4E3-0871-45BE-BEDE-345B55444DCB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18C47029734249AC453177EACC6B6F" ma:contentTypeVersion="3" ma:contentTypeDescription="Create a new document." ma:contentTypeScope="" ma:versionID="96f0ea26566c784100a08ed38411f250">
  <xsd:schema xmlns:xsd="http://www.w3.org/2001/XMLSchema" xmlns:xs="http://www.w3.org/2001/XMLSchema" xmlns:p="http://schemas.microsoft.com/office/2006/metadata/properties" xmlns:ns2="726b8fdb-8854-4512-bfeb-a28d72213e8e" targetNamespace="http://schemas.microsoft.com/office/2006/metadata/properties" ma:root="true" ma:fieldsID="5119d37a3cdefa415f208e01e6244aa9" ns2:_="">
    <xsd:import namespace="726b8fdb-8854-4512-bfeb-a28d72213e8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6b8fdb-8854-4512-bfeb-a28d72213e8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990F116-B58F-4255-B05B-DA3808E0E5C6}">
  <ds:schemaRefs>
    <ds:schemaRef ds:uri="http://schemas.microsoft.com/sharepoint/v3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terms/"/>
    <ds:schemaRef ds:uri="http://schemas.microsoft.com/office/infopath/2007/PartnerControls"/>
    <ds:schemaRef ds:uri="01c77077-aee4-4b5f-bd4e-9cd40a6fff29"/>
    <ds:schemaRef ds:uri="8ff673fc-3231-4e3a-893b-6d7f7cd32766"/>
    <ds:schemaRef ds:uri="http://purl.org/dc/elements/1.1/"/>
    <ds:schemaRef ds:uri="230e9df3-be65-4c73-a93b-d1236ebd677e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D9A72AF-B5AE-4747-B70C-31647A2173B7}"/>
</file>

<file path=customXml/itemProps3.xml><?xml version="1.0" encoding="utf-8"?>
<ds:datastoreItem xmlns:ds="http://schemas.openxmlformats.org/officeDocument/2006/customXml" ds:itemID="{758FDAC0-319D-4A54-8D8E-1D42CB1F800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dotnetConf_2016_16x9_Template</Template>
  <TotalTime>2652</TotalTime>
  <Words>2742</Words>
  <Application>Microsoft Macintosh PowerPoint</Application>
  <PresentationFormat>Custom</PresentationFormat>
  <Paragraphs>668</Paragraphs>
  <Slides>60</Slides>
  <Notes>60</Notes>
  <HiddenSlides>5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60</vt:i4>
      </vt:variant>
    </vt:vector>
  </HeadingPairs>
  <TitlesOfParts>
    <vt:vector size="72" baseType="lpstr">
      <vt:lpstr>Calibri</vt:lpstr>
      <vt:lpstr>Consolas</vt:lpstr>
      <vt:lpstr>Courier</vt:lpstr>
      <vt:lpstr>Segoe UI</vt:lpstr>
      <vt:lpstr>Segoe UI Light</vt:lpstr>
      <vt:lpstr>Segoe UI Semibold</vt:lpstr>
      <vt:lpstr>Segoe UI Semilight</vt:lpstr>
      <vt:lpstr>Wingdings</vt:lpstr>
      <vt:lpstr>Arial</vt:lpstr>
      <vt:lpstr>8-30707_dotnetConf_Template</vt:lpstr>
      <vt:lpstr>10_MSVID_White_16x9_2012-08-18</vt:lpstr>
      <vt:lpstr>5-30721_Build_2016_Template_Light</vt:lpstr>
      <vt:lpstr>PowerPoint Presentation</vt:lpstr>
      <vt:lpstr>Welcome to dotnetConf 2016!</vt:lpstr>
      <vt:lpstr>The Story So Far</vt:lpstr>
      <vt:lpstr>Agenda</vt:lpstr>
      <vt:lpstr>Xamarin Product Releases</vt:lpstr>
      <vt:lpstr>Cycle 7</vt:lpstr>
      <vt:lpstr>PowerPoint Presentation</vt:lpstr>
      <vt:lpstr>Previews</vt:lpstr>
      <vt:lpstr>Skia Sharp - 2D Graphics Library</vt:lpstr>
      <vt:lpstr>Xamarin Profiler</vt:lpstr>
      <vt:lpstr>Xamarin Profiler – Cycle Detection</vt:lpstr>
      <vt:lpstr>iOS Simulator for Windows</vt:lpstr>
      <vt:lpstr>Xamarin Workbooks – Interactive C#</vt:lpstr>
      <vt:lpstr>Xamarin Inspector</vt:lpstr>
      <vt:lpstr>Xamarin.Forms XAML Previewer</vt:lpstr>
      <vt:lpstr>This Fall</vt:lpstr>
      <vt:lpstr>Fall Themes</vt:lpstr>
      <vt:lpstr>Microsoft’s IDEs</vt:lpstr>
      <vt:lpstr>Xamarin Studio - Sharable Components</vt:lpstr>
      <vt:lpstr>Improving  Cross Platform .NET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Sharing Code Beyond .NET Standard</vt:lpstr>
      <vt:lpstr>Complementing .NET</vt:lpstr>
      <vt:lpstr>Sharing Code Beyond .NET Standard</vt:lpstr>
      <vt:lpstr>Sharing Code Beyond .NET Standard</vt:lpstr>
      <vt:lpstr>Xamarin Components and Plugins</vt:lpstr>
      <vt:lpstr>Plugin Development </vt:lpstr>
      <vt:lpstr>Nugetizer-3000 to the Rescue!</vt:lpstr>
      <vt:lpstr>From Framework To Library</vt:lpstr>
      <vt:lpstr>Linked .NET</vt:lpstr>
      <vt:lpstr>Linked .NET</vt:lpstr>
      <vt:lpstr>Linked .NET</vt:lpstr>
      <vt:lpstr>Linked .NET</vt:lpstr>
      <vt:lpstr>Linked .NET</vt:lpstr>
      <vt:lpstr>Linked .NET</vt:lpstr>
      <vt:lpstr>Mono Linker – The Basics</vt:lpstr>
      <vt:lpstr>Linker – Advanced Uses</vt:lpstr>
      <vt:lpstr>Linking 2.0 – beyond the basics</vt:lpstr>
      <vt:lpstr>Linking 2.0 – beyond the basics</vt:lpstr>
      <vt:lpstr>Linking 2.0 – beyond the basics</vt:lpstr>
      <vt:lpstr>Linking 2.0 – beyond the basics</vt:lpstr>
      <vt:lpstr>Linking 2.0 – beyond the basics</vt:lpstr>
      <vt:lpstr>Linking 2.0 – beyond the basics</vt:lpstr>
      <vt:lpstr>Linking 2.0 – beyond the basics</vt:lpstr>
      <vt:lpstr>Linking 2.0 – beyond the basics</vt:lpstr>
      <vt:lpstr>Linking 2.0 – beyond the basics</vt:lpstr>
      <vt:lpstr>Linking 2.0 – beyond the basics</vt:lpstr>
      <vt:lpstr>Linking 2.0 – beyond the basics</vt:lpstr>
      <vt:lpstr>Next Steps</vt:lpstr>
    </vt:vector>
  </TitlesOfParts>
  <Manager/>
  <Company>Microsoft Corporation</Company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&lt;Speech title here&gt;</dc:subject>
  <dc:creator>Beth Massi</dc:creator>
  <cp:keywords>dotnetConf</cp:keywords>
  <dc:description>Template: Mitchell Derrey, Silverfox Productions_x000d_
Formatting: _x000d_
Audience Type:</dc:description>
  <cp:lastModifiedBy>Miguel de Icaza</cp:lastModifiedBy>
  <cp:revision>120</cp:revision>
  <cp:lastPrinted>2016-06-08T15:17:21Z</cp:lastPrinted>
  <dcterms:created xsi:type="dcterms:W3CDTF">2016-06-01T19:49:40Z</dcterms:created>
  <dcterms:modified xsi:type="dcterms:W3CDTF">2016-06-08T16:32:22Z</dcterms:modified>
  <cp:category>dotnetConf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0x0101002518C47029734249AC453177EACC6B6F</vt:lpwstr>
  </property>
  <property fmtid="{D5CDD505-2E9C-101B-9397-08002B2CF9AE}" pid="3" name="Product">
    <vt:lpwstr/>
  </property>
  <property fmtid="{D5CDD505-2E9C-101B-9397-08002B2CF9AE}" pid="4" name="Event1">
    <vt:lpwstr>622;#Unassigned|2c8af875-f38a-40b8-a0a9-056aed3fc8c0</vt:lpwstr>
  </property>
  <property fmtid="{D5CDD505-2E9C-101B-9397-08002B2CF9AE}" pid="5" name="Audience">
    <vt:lpwstr/>
  </property>
  <property fmtid="{D5CDD505-2E9C-101B-9397-08002B2CF9AE}" pid="6" name="Event Venue">
    <vt:lpwstr/>
  </property>
  <property fmtid="{D5CDD505-2E9C-101B-9397-08002B2CF9AE}" pid="7" name="Track">
    <vt:lpwstr/>
  </property>
  <property fmtid="{D5CDD505-2E9C-101B-9397-08002B2CF9AE}" pid="8" name="Event Location">
    <vt:lpwstr/>
  </property>
  <property fmtid="{D5CDD505-2E9C-101B-9397-08002B2CF9AE}" pid="9" name="Campaign">
    <vt:lpwstr/>
  </property>
  <property fmtid="{D5CDD505-2E9C-101B-9397-08002B2CF9AE}" pid="10" name="IsMyDocuments">
    <vt:bool>true</vt:bool>
  </property>
  <property fmtid="{D5CDD505-2E9C-101B-9397-08002B2CF9AE}" pid="11" name="TaxKeyword">
    <vt:lpwstr>179;#dotnetConf|be266ed6-d54a-44a0-a41e-10cf95a5491e</vt:lpwstr>
  </property>
  <property fmtid="{D5CDD505-2E9C-101B-9397-08002B2CF9AE}" pid="12" name="Audience1">
    <vt:lpwstr/>
  </property>
  <property fmtid="{D5CDD505-2E9C-101B-9397-08002B2CF9AE}" pid="13" name="Event Name">
    <vt:lpwstr/>
  </property>
</Properties>
</file>