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</p:sldMasterIdLst>
  <p:notesMasterIdLst>
    <p:notesMasterId r:id="rId33"/>
  </p:notesMasterIdLst>
  <p:handoutMasterIdLst>
    <p:handoutMasterId r:id="rId34"/>
  </p:handoutMasterIdLst>
  <p:sldIdLst>
    <p:sldId id="1398" r:id="rId5"/>
    <p:sldId id="1393" r:id="rId6"/>
    <p:sldId id="1400" r:id="rId7"/>
    <p:sldId id="1416" r:id="rId8"/>
    <p:sldId id="1433" r:id="rId9"/>
    <p:sldId id="1408" r:id="rId10"/>
    <p:sldId id="1405" r:id="rId11"/>
    <p:sldId id="1409" r:id="rId12"/>
    <p:sldId id="1434" r:id="rId13"/>
    <p:sldId id="1415" r:id="rId14"/>
    <p:sldId id="1438" r:id="rId15"/>
    <p:sldId id="1412" r:id="rId16"/>
    <p:sldId id="1418" r:id="rId17"/>
    <p:sldId id="1419" r:id="rId18"/>
    <p:sldId id="1426" r:id="rId19"/>
    <p:sldId id="1410" r:id="rId20"/>
    <p:sldId id="1421" r:id="rId21"/>
    <p:sldId id="1420" r:id="rId22"/>
    <p:sldId id="1422" r:id="rId23"/>
    <p:sldId id="1427" r:id="rId24"/>
    <p:sldId id="1435" r:id="rId25"/>
    <p:sldId id="1436" r:id="rId26"/>
    <p:sldId id="1437" r:id="rId27"/>
    <p:sldId id="1404" r:id="rId28"/>
    <p:sldId id="1423" r:id="rId29"/>
    <p:sldId id="1424" r:id="rId30"/>
    <p:sldId id="1425" r:id="rId31"/>
    <p:sldId id="1326" r:id="rId32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otnetConf Template" id="{A073DAE3-B461-442F-A3D3-6642BD875E45}">
          <p14:sldIdLst>
            <p14:sldId id="1398"/>
            <p14:sldId id="1393"/>
            <p14:sldId id="1400"/>
            <p14:sldId id="1416"/>
            <p14:sldId id="1433"/>
            <p14:sldId id="1408"/>
            <p14:sldId id="1405"/>
            <p14:sldId id="1409"/>
            <p14:sldId id="1434"/>
            <p14:sldId id="1415"/>
            <p14:sldId id="1438"/>
            <p14:sldId id="1412"/>
            <p14:sldId id="1418"/>
            <p14:sldId id="1419"/>
            <p14:sldId id="1426"/>
            <p14:sldId id="1410"/>
            <p14:sldId id="1421"/>
            <p14:sldId id="1420"/>
            <p14:sldId id="1422"/>
            <p14:sldId id="1427"/>
            <p14:sldId id="1435"/>
            <p14:sldId id="1436"/>
            <p14:sldId id="1437"/>
            <p14:sldId id="1404"/>
            <p14:sldId id="1423"/>
            <p14:sldId id="1424"/>
            <p14:sldId id="1425"/>
            <p14:sldId id="132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1A20"/>
    <a:srgbClr val="FFFFFF"/>
    <a:srgbClr val="BAD80A"/>
    <a:srgbClr val="292929"/>
    <a:srgbClr val="A80000"/>
    <a:srgbClr val="5C2D91"/>
    <a:srgbClr val="0078D7"/>
    <a:srgbClr val="107C10"/>
    <a:srgbClr val="000000"/>
    <a:srgbClr val="D83B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94" autoAdjust="0"/>
    <p:restoredTop sz="82206" autoAdjust="0"/>
  </p:normalViewPr>
  <p:slideViewPr>
    <p:cSldViewPr>
      <p:cViewPr varScale="1">
        <p:scale>
          <a:sx n="75" d="100"/>
          <a:sy n="75" d="100"/>
        </p:scale>
        <p:origin x="5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-1122"/>
    </p:cViewPr>
  </p:sorterViewPr>
  <p:notesViewPr>
    <p:cSldViewPr showGuides="1">
      <p:cViewPr varScale="1">
        <p:scale>
          <a:sx n="81" d="100"/>
          <a:sy n="81" d="100"/>
        </p:scale>
        <p:origin x="3042" y="84"/>
      </p:cViewPr>
      <p:guideLst>
        <p:guide orient="horz" pos="2880"/>
        <p:guide pos="2160"/>
      </p:guideLst>
    </p:cSldViewPr>
  </p:notes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6/9/2016 9:04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5686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7461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819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1134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923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0133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8822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010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4932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2350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229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16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31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1467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1F497D"/>
                </a:solidFill>
                <a:latin typeface="Segoe UI Semilight" panose="020B0402040204020203" pitchFamily="34" charset="0"/>
                <a:ea typeface="Calibri" panose="020F0502020204030204" pitchFamily="34" charset="0"/>
                <a:cs typeface="Segoe UI Semilight" panose="020B0402040204020203" pitchFamily="34" charset="0"/>
              </a:rPr>
              <a:t>Notes: Even if we are reusing a lot across components (especially with the open sourcing last year), the reality is that each platform has its own implementation of the base libraries.</a:t>
            </a:r>
            <a:endParaRPr lang="en-US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en-US" dirty="0"/>
          </a:p>
          <a:p>
            <a:r>
              <a:rPr lang="en-US" dirty="0"/>
              <a:t>Note: .NET</a:t>
            </a:r>
            <a:r>
              <a:rPr lang="en-US" baseline="0" dirty="0"/>
              <a:t> Framework BCL and Mono BCL are the same APIs, different implementation. .NET Core “Core Library” is a similar set of APIs, but different.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10E155-47BD-4989-A4F2-012608A02D69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03670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1F497D"/>
                </a:solidFill>
                <a:latin typeface="Segoe UI Semilight" panose="020B0402040204020203" pitchFamily="34" charset="0"/>
                <a:ea typeface="Calibri" panose="020F0502020204030204" pitchFamily="34" charset="0"/>
                <a:cs typeface="Segoe UI Semilight" panose="020B0402040204020203" pitchFamily="34" charset="0"/>
              </a:rPr>
              <a:t>Notes</a:t>
            </a:r>
            <a:r>
              <a:rPr lang="en-US">
                <a:solidFill>
                  <a:srgbClr val="1F497D"/>
                </a:solidFill>
                <a:latin typeface="Segoe UI Semilight" panose="020B0402040204020203" pitchFamily="34" charset="0"/>
                <a:ea typeface="Calibri" panose="020F0502020204030204" pitchFamily="34" charset="0"/>
                <a:cs typeface="Segoe UI Semilight" panose="020B0402040204020203" pitchFamily="34" charset="0"/>
              </a:rPr>
              <a:t>: </a:t>
            </a:r>
            <a:r>
              <a:rPr lang="en-US" dirty="0">
                <a:solidFill>
                  <a:srgbClr val="1F497D"/>
                </a:solidFill>
                <a:latin typeface="Segoe UI Semilight" panose="020B0402040204020203" pitchFamily="34" charset="0"/>
                <a:ea typeface="Calibri" panose="020F0502020204030204" pitchFamily="34" charset="0"/>
                <a:cs typeface="Segoe UI Semilight" panose="020B0402040204020203" pitchFamily="34" charset="0"/>
              </a:rPr>
              <a:t>Please welcome the .NET Standard Library [explain details]</a:t>
            </a:r>
            <a:endParaRPr lang="en-US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10E155-47BD-4989-A4F2-012608A02D69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585784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6481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7185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5267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3412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A17D118-1690-458F-B4D2-F9DA5D6F5033}" type="datetime8">
              <a:rPr lang="en-US" smtClean="0">
                <a:solidFill>
                  <a:prstClr val="black"/>
                </a:solidFill>
              </a:rPr>
              <a:t>6/9/2016 9:04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861498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022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511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1F497D"/>
                </a:solidFill>
                <a:latin typeface="Segoe UI Semilight" panose="020B0402040204020203" pitchFamily="34" charset="0"/>
                <a:ea typeface="Calibri" panose="020F0502020204030204" pitchFamily="34" charset="0"/>
                <a:cs typeface="Segoe UI Semilight" panose="020B0402040204020203" pitchFamily="34" charset="0"/>
              </a:rPr>
              <a:t>Notes: Please welcome the .NET Standard Library [explain details]</a:t>
            </a:r>
            <a:endParaRPr lang="en-US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10E155-47BD-4989-A4F2-012608A02D69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69865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170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743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931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err="1"/>
              <a:t>dotnetConf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6/9/2016 9:04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21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ltGray">
          <a:xfrm>
            <a:off x="457200" y="6213376"/>
            <a:ext cx="1449939" cy="306604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 bwMode="white">
          <a:xfrm>
            <a:off x="236876" y="2119164"/>
            <a:ext cx="5083476" cy="1609436"/>
            <a:chOff x="305456" y="2253658"/>
            <a:chExt cx="5083476" cy="1609436"/>
          </a:xfrm>
        </p:grpSpPr>
        <p:sp>
          <p:nvSpPr>
            <p:cNvPr id="3" name="TextBox 2"/>
            <p:cNvSpPr txBox="1"/>
            <p:nvPr userDrawn="1"/>
          </p:nvSpPr>
          <p:spPr bwMode="white">
            <a:xfrm>
              <a:off x="305456" y="2253658"/>
              <a:ext cx="5054910" cy="1292662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7200" dirty="0" err="1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dotnet</a:t>
              </a:r>
              <a:r>
                <a:rPr lang="en-US" sz="7200" dirty="0" err="1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Conf</a:t>
              </a:r>
              <a:endParaRPr lang="en-US" sz="7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" name="TextBox 9"/>
            <p:cNvSpPr txBox="1"/>
            <p:nvPr userDrawn="1"/>
          </p:nvSpPr>
          <p:spPr bwMode="white">
            <a:xfrm>
              <a:off x="328316" y="3152130"/>
              <a:ext cx="5060616" cy="710964"/>
            </a:xfrm>
            <a:prstGeom prst="rect">
              <a:avLst/>
            </a:prstGeom>
            <a:noFill/>
          </p:spPr>
          <p:txBody>
            <a:bodyPr wrap="non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3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  <a:latin typeface="+mj-lt"/>
                  <a:cs typeface="Segoe UI Semibold" panose="020B0702040204020203" pitchFamily="34" charset="0"/>
                </a:rPr>
                <a:t>Virtual event</a:t>
              </a:r>
              <a:r>
                <a:rPr lang="en-US" sz="3000" baseline="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  <a:latin typeface="+mj-lt"/>
                  <a:cs typeface="Segoe UI Semibold" panose="020B0702040204020203" pitchFamily="34" charset="0"/>
                </a:rPr>
                <a:t>   June 7–9, 2016</a:t>
              </a:r>
              <a:endParaRPr lang="en-US" sz="3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endParaRPr>
            </a:p>
          </p:txBody>
        </p:sp>
        <p:cxnSp>
          <p:nvCxnSpPr>
            <p:cNvPr id="5" name="Straight Connector 4"/>
            <p:cNvCxnSpPr/>
            <p:nvPr userDrawn="1"/>
          </p:nvCxnSpPr>
          <p:spPr bwMode="white">
            <a:xfrm>
              <a:off x="2682596" y="3314384"/>
              <a:ext cx="0" cy="36643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85871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84147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3538752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white">
          <a:xfrm>
            <a:off x="0" y="0"/>
            <a:ext cx="12436475" cy="6994525"/>
          </a:xfrm>
          <a:prstGeom prst="rect">
            <a:avLst/>
          </a:prstGeom>
          <a:solidFill>
            <a:srgbClr val="1E1A20">
              <a:alpha val="75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6213376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010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8300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8" y="0"/>
            <a:ext cx="952400" cy="5766967"/>
            <a:chOff x="12618968" y="0"/>
            <a:chExt cx="952400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1" y="1040743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Green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16 G:124 B:16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Orange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8" r:id="rId1"/>
    <p:sldLayoutId id="2147484300" r:id="rId2"/>
    <p:sldLayoutId id="2147484295" r:id="rId3"/>
    <p:sldLayoutId id="2147484240" r:id="rId4"/>
    <p:sldLayoutId id="2147484296" r:id="rId5"/>
    <p:sldLayoutId id="2147484241" r:id="rId6"/>
    <p:sldLayoutId id="2147484297" r:id="rId7"/>
    <p:sldLayoutId id="2147484244" r:id="rId8"/>
    <p:sldLayoutId id="2147484298" r:id="rId9"/>
    <p:sldLayoutId id="2147484245" r:id="rId10"/>
    <p:sldLayoutId id="2147484247" r:id="rId11"/>
    <p:sldLayoutId id="2147484249" r:id="rId12"/>
    <p:sldLayoutId id="2147484301" r:id="rId13"/>
    <p:sldLayoutId id="2147484251" r:id="rId14"/>
    <p:sldLayoutId id="2147484252" r:id="rId15"/>
    <p:sldLayoutId id="2147484339" r:id="rId16"/>
    <p:sldLayoutId id="2147484254" r:id="rId17"/>
    <p:sldLayoutId id="2147484257" r:id="rId18"/>
    <p:sldLayoutId id="2147484258" r:id="rId19"/>
    <p:sldLayoutId id="2147484340" r:id="rId20"/>
    <p:sldLayoutId id="2147484260" r:id="rId21"/>
    <p:sldLayoutId id="2147484299" r:id="rId22"/>
    <p:sldLayoutId id="2147484263" r:id="rId23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 userDrawn="1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 userDrawn="1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uget.org/api/v2/packag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marketplace.visualstudio.com/items?itemName=ms.feed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NuGet/NuGetGallery" TargetMode="External"/><Relationship Id="rId7" Type="http://schemas.openxmlformats.org/officeDocument/2006/relationships/hyperlink" Target="https://www.jfrog.com/artifactory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sonatype.com/nexus-repository-sonatype" TargetMode="External"/><Relationship Id="rId5" Type="http://schemas.openxmlformats.org/officeDocument/2006/relationships/hyperlink" Target="http://inedo.com/proget" TargetMode="External"/><Relationship Id="rId4" Type="http://schemas.openxmlformats.org/officeDocument/2006/relationships/hyperlink" Target="https://www.myget.org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s.msdn.microsoft.com/dotnet/2016/05/23/changes-to-project-json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Nuget/Home/wiki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docs.microsoft.com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mailto:feedback@nuget.org" TargetMode="External"/><Relationship Id="rId3" Type="http://schemas.openxmlformats.org/officeDocument/2006/relationships/hyperlink" Target="http://docs.nuget.org/" TargetMode="External"/><Relationship Id="rId7" Type="http://schemas.openxmlformats.org/officeDocument/2006/relationships/hyperlink" Target="https://github.com/NuGet/NuGetGallery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s://github.com/Nuget/Home" TargetMode="External"/><Relationship Id="rId5" Type="http://schemas.openxmlformats.org/officeDocument/2006/relationships/hyperlink" Target="http://docs.nuget.org/contribute" TargetMode="External"/><Relationship Id="rId10" Type="http://schemas.openxmlformats.org/officeDocument/2006/relationships/image" Target="../media/image5.png"/><Relationship Id="rId4" Type="http://schemas.openxmlformats.org/officeDocument/2006/relationships/hyperlink" Target="http://blog.nuget.org/" TargetMode="External"/><Relationship Id="rId9" Type="http://schemas.openxmlformats.org/officeDocument/2006/relationships/hyperlink" Target="https://twitter.com/nuget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NuGetPackageExplorer/NuGetPackageExplorer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nuproj.net/" TargetMode="External"/><Relationship Id="rId4" Type="http://schemas.openxmlformats.org/officeDocument/2006/relationships/hyperlink" Target="https://github.com/onovotny/ReferenceGenerato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570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74638" y="1209973"/>
            <a:ext cx="10698427" cy="1181862"/>
          </a:xfrm>
        </p:spPr>
        <p:txBody>
          <a:bodyPr/>
          <a:lstStyle/>
          <a:p>
            <a:r>
              <a:rPr lang="en-US" dirty="0"/>
              <a:t>Publishing your package</a:t>
            </a:r>
          </a:p>
        </p:txBody>
      </p:sp>
    </p:spTree>
    <p:extLst>
      <p:ext uri="{BB962C8B-B14F-4D97-AF65-F5344CB8AC3E}">
        <p14:creationId xmlns:p14="http://schemas.microsoft.com/office/powerpoint/2010/main" val="4222672383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274702" y="1851360"/>
            <a:ext cx="11887070" cy="448051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74702" y="1485604"/>
            <a:ext cx="11887070" cy="5120584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58" y="2811455"/>
            <a:ext cx="2560320" cy="256032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3749384" y="2217116"/>
            <a:ext cx="8138071" cy="393187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7103" y="2947184"/>
            <a:ext cx="2560320" cy="256032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640458" y="5371775"/>
            <a:ext cx="2285989" cy="5029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</a:rPr>
              <a:t>NuGet.Org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640458" y="2579985"/>
            <a:ext cx="2285989" cy="5029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</a:rPr>
              <a:t>Public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6678354" y="2579985"/>
            <a:ext cx="2285989" cy="5029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</a:rPr>
              <a:t>Private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4069427" y="5371775"/>
            <a:ext cx="2285989" cy="5029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</a:rPr>
              <a:t>NuGet.Server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678354" y="5371775"/>
            <a:ext cx="2285989" cy="5029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</a:rPr>
              <a:t>VSTS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9270502" y="5371775"/>
            <a:ext cx="2285989" cy="5029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</a:rPr>
              <a:t>3</a:t>
            </a:r>
            <a:r>
              <a:rPr lang="en-US" sz="2000" baseline="30000" dirty="0"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</a:rPr>
              <a:t>rd</a:t>
            </a:r>
            <a:r>
              <a:rPr lang="en-US" sz="2000" dirty="0"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</a:rPr>
              <a:t> party</a:t>
            </a:r>
          </a:p>
        </p:txBody>
      </p:sp>
      <p:sp>
        <p:nvSpPr>
          <p:cNvPr id="19" name="Title 2"/>
          <p:cNvSpPr>
            <a:spLocks noGrp="1"/>
          </p:cNvSpPr>
          <p:nvPr>
            <p:ph type="title"/>
          </p:nvPr>
        </p:nvSpPr>
        <p:spPr>
          <a:xfrm>
            <a:off x="264891" y="212330"/>
            <a:ext cx="11965811" cy="1181862"/>
          </a:xfrm>
        </p:spPr>
        <p:txBody>
          <a:bodyPr/>
          <a:lstStyle/>
          <a:p>
            <a:r>
              <a:rPr lang="en-US" dirty="0"/>
              <a:t>Publishing Options</a:t>
            </a:r>
          </a:p>
        </p:txBody>
      </p:sp>
    </p:spTree>
    <p:extLst>
      <p:ext uri="{BB962C8B-B14F-4D97-AF65-F5344CB8AC3E}">
        <p14:creationId xmlns:p14="http://schemas.microsoft.com/office/powerpoint/2010/main" val="27475162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12057250" cy="1181862"/>
          </a:xfrm>
        </p:spPr>
        <p:txBody>
          <a:bodyPr/>
          <a:lstStyle/>
          <a:p>
            <a:r>
              <a:rPr lang="en-US" dirty="0"/>
              <a:t>NuGet.org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05811" y="1793293"/>
            <a:ext cx="11782933" cy="738664"/>
          </a:xfrm>
          <a:prstGeom prst="rect">
            <a:avLst/>
          </a:prstGeom>
        </p:spPr>
        <p:txBody>
          <a:bodyPr/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packages published are meant for public consumption. Over 54K unique packages at this time with a total of 1 billion+ downloads.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283233" y="2890052"/>
            <a:ext cx="11673083" cy="2326791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create a NuGet.org account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setApiKey Your-API-Key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push mypackage.nupkg –Source </a:t>
            </a:r>
            <a:r>
              <a:rPr lang="en-US" sz="2400" i="1" dirty="0">
                <a:solidFill>
                  <a:schemeClr val="tx1">
                    <a:lumMod val="50000"/>
                  </a:schemeClr>
                </a:solidFill>
                <a:hlinkClick r:id="rId3"/>
              </a:rPr>
              <a:t>https://www.nuget.org/api/v2/package</a:t>
            </a:r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Push mypackage.symbols.nupkg -Source https://nuget.smbsrc.net/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305811" y="5428087"/>
            <a:ext cx="11947400" cy="787908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Showcase your open source projects, publish your SDK’s and more…</a:t>
            </a:r>
          </a:p>
        </p:txBody>
      </p:sp>
    </p:spTree>
    <p:extLst>
      <p:ext uri="{BB962C8B-B14F-4D97-AF65-F5344CB8AC3E}">
        <p14:creationId xmlns:p14="http://schemas.microsoft.com/office/powerpoint/2010/main" val="237045689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12057250" cy="1181862"/>
          </a:xfrm>
        </p:spPr>
        <p:txBody>
          <a:bodyPr/>
          <a:lstStyle/>
          <a:p>
            <a:r>
              <a:rPr lang="en-US" dirty="0"/>
              <a:t>NuGet.Server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05811" y="1793293"/>
            <a:ext cx="12130664" cy="738664"/>
          </a:xfrm>
          <a:prstGeom prst="rect">
            <a:avLst/>
          </a:prstGeom>
        </p:spPr>
        <p:txBody>
          <a:bodyPr/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packages published are meant for consumption within an org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287400" y="2624349"/>
            <a:ext cx="11508616" cy="3471720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create a new Empty Web Application in Visual Studio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install the NuGet.Server Package</a:t>
            </a:r>
          </a:p>
          <a:p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configure packages folder in web.config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go ahead add your packages</a:t>
            </a:r>
          </a:p>
          <a:p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deploy the site and consume within VS (package source http://yourdomain/nuget)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766" y="4348543"/>
            <a:ext cx="11612753" cy="544765"/>
          </a:xfrm>
          <a:prstGeom prst="rect">
            <a:avLst/>
          </a:prstGeom>
          <a:solidFill>
            <a:schemeClr val="tx1"/>
          </a:solidFill>
        </p:spPr>
        <p:txBody>
          <a:bodyPr wrap="square" lIns="182880" tIns="146304" rIns="182880" bIns="146304" rtlCol="0">
            <a:spAutoFit/>
          </a:bodyPr>
          <a:lstStyle/>
          <a:p>
            <a:pPr marL="0" lvl="1" algn="ctr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</a:rPr>
              <a:t>&lt;appSettings&gt; &lt;add key="packages Path" value="C:\MyPackages" /&gt; &lt;/appSettings&gt;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287400" y="6096069"/>
            <a:ext cx="11947400" cy="787908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Componentize your solutions and share code within you org</a:t>
            </a:r>
          </a:p>
        </p:txBody>
      </p:sp>
    </p:spTree>
    <p:extLst>
      <p:ext uri="{BB962C8B-B14F-4D97-AF65-F5344CB8AC3E}">
        <p14:creationId xmlns:p14="http://schemas.microsoft.com/office/powerpoint/2010/main" val="1833405229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12057250" cy="1181862"/>
          </a:xfrm>
        </p:spPr>
        <p:txBody>
          <a:bodyPr/>
          <a:lstStyle/>
          <a:p>
            <a:r>
              <a:rPr lang="en-US" dirty="0"/>
              <a:t>VSTS Package Management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05811" y="1793293"/>
            <a:ext cx="11782933" cy="738664"/>
          </a:xfrm>
          <a:prstGeom prst="rect">
            <a:avLst/>
          </a:prstGeom>
        </p:spPr>
        <p:txBody>
          <a:bodyPr/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manage NuGet, NPM packages across your teams and organization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305811" y="2575663"/>
            <a:ext cx="11947400" cy="2880789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install the extension to your VSTS account from the </a:t>
            </a:r>
            <a:r>
              <a:rPr lang="en-US" sz="2400" i="1" dirty="0">
                <a:solidFill>
                  <a:schemeClr val="tx1">
                    <a:lumMod val="50000"/>
                  </a:schemeClr>
                </a:solidFill>
                <a:hlinkClick r:id="rId3"/>
              </a:rPr>
              <a:t>marketplace</a:t>
            </a:r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create a feed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install the VSTS Credential provider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sources add -name “&lt;Name of the feed&gt;" –source “&lt;Feed url&gt;”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push mypackage.nupkg -Source “&lt;Feed URL&gt;” -ApiKey VSTS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305811" y="5428087"/>
            <a:ext cx="11947400" cy="1280351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Create multiple feeds for stable and CI builds, share code and componentize your products</a:t>
            </a:r>
          </a:p>
        </p:txBody>
      </p:sp>
    </p:spTree>
    <p:extLst>
      <p:ext uri="{BB962C8B-B14F-4D97-AF65-F5344CB8AC3E}">
        <p14:creationId xmlns:p14="http://schemas.microsoft.com/office/powerpoint/2010/main" val="3392735971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Package Management Options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7" y="1212851"/>
            <a:ext cx="12161837" cy="3650230"/>
          </a:xfrm>
        </p:spPr>
        <p:txBody>
          <a:bodyPr/>
          <a:lstStyle/>
          <a:p>
            <a:pPr lvl="1"/>
            <a:r>
              <a:rPr lang="en-US" sz="400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</a:rPr>
              <a:t>Host your own NuGet Gallery</a:t>
            </a:r>
          </a:p>
          <a:p>
            <a:pPr lvl="1"/>
            <a:r>
              <a:rPr lang="en-US" dirty="0"/>
              <a:t>If you want to, you can pretty much </a:t>
            </a:r>
            <a:r>
              <a:rPr lang="en-US" dirty="0">
                <a:hlinkClick r:id="rId3"/>
              </a:rPr>
              <a:t>re-host NuGet.org </a:t>
            </a:r>
            <a:r>
              <a:rPr lang="en-US" dirty="0"/>
              <a:t>in your domain and with custom branding </a:t>
            </a:r>
          </a:p>
          <a:p>
            <a:pPr lvl="1"/>
            <a:endParaRPr lang="en-US" sz="1200" dirty="0"/>
          </a:p>
          <a:p>
            <a:r>
              <a:rPr lang="en-US" dirty="0"/>
              <a:t>Other 3</a:t>
            </a:r>
            <a:r>
              <a:rPr lang="en-US" baseline="30000" dirty="0"/>
              <a:t>rd</a:t>
            </a:r>
            <a:r>
              <a:rPr lang="en-US" dirty="0"/>
              <a:t> party package management products</a:t>
            </a:r>
          </a:p>
          <a:p>
            <a:pPr lvl="1"/>
            <a:r>
              <a:rPr lang="en-US" dirty="0">
                <a:hlinkClick r:id="rId4"/>
              </a:rPr>
              <a:t>myget</a:t>
            </a:r>
            <a:endParaRPr lang="en-US" dirty="0"/>
          </a:p>
          <a:p>
            <a:pPr lvl="1"/>
            <a:r>
              <a:rPr lang="en-US" dirty="0">
                <a:hlinkClick r:id="rId5"/>
              </a:rPr>
              <a:t>ProGet</a:t>
            </a:r>
            <a:endParaRPr lang="en-US" dirty="0"/>
          </a:p>
          <a:p>
            <a:pPr lvl="1"/>
            <a:r>
              <a:rPr lang="en-US" dirty="0">
                <a:hlinkClick r:id="rId6"/>
              </a:rPr>
              <a:t>Nexus Repository</a:t>
            </a:r>
            <a:endParaRPr lang="en-US" dirty="0"/>
          </a:p>
          <a:p>
            <a:pPr lvl="1"/>
            <a:r>
              <a:rPr lang="en-US" dirty="0">
                <a:hlinkClick r:id="rId7"/>
              </a:rPr>
              <a:t>Artifactory</a:t>
            </a:r>
            <a:endParaRPr lang="en-US" dirty="0"/>
          </a:p>
          <a:p>
            <a:pPr lvl="1"/>
            <a:r>
              <a:rPr lang="en-US" dirty="0"/>
              <a:t>and more…</a:t>
            </a:r>
          </a:p>
        </p:txBody>
      </p:sp>
    </p:spTree>
    <p:extLst>
      <p:ext uri="{BB962C8B-B14F-4D97-AF65-F5344CB8AC3E}">
        <p14:creationId xmlns:p14="http://schemas.microsoft.com/office/powerpoint/2010/main" val="231175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Packaging Scenarios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478423"/>
          </a:xfrm>
        </p:spPr>
        <p:txBody>
          <a:bodyPr/>
          <a:lstStyle/>
          <a:p>
            <a:r>
              <a:rPr lang="en-US" dirty="0"/>
              <a:t>Bait and Switch packages</a:t>
            </a:r>
          </a:p>
          <a:p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Enables access to native implementation from a PCL</a:t>
            </a:r>
          </a:p>
          <a:p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Native implementation exposed through a reference assembly for a PCL</a:t>
            </a:r>
          </a:p>
          <a:p>
            <a:r>
              <a:rPr lang="en-US" dirty="0"/>
              <a:t>Solution level packages</a:t>
            </a:r>
          </a:p>
          <a:p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Installs a tool or additional commands for the Package Manager console</a:t>
            </a:r>
          </a:p>
          <a:p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No longer supported in 3.0.0 and above</a:t>
            </a:r>
          </a:p>
          <a:p>
            <a:pPr lvl="1"/>
            <a:r>
              <a:rPr lang="en-US" sz="400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</a:rPr>
              <a:t>Meta Packages</a:t>
            </a:r>
          </a:p>
          <a:p>
            <a:pPr lvl="1"/>
            <a:r>
              <a:rPr lang="en-US" dirty="0"/>
              <a:t>Packages that don’t have any content except for its dependencies</a:t>
            </a:r>
          </a:p>
          <a:p>
            <a:pPr lvl="1"/>
            <a:r>
              <a:rPr lang="en-US" dirty="0"/>
              <a:t>Easier for customers to consumer a SDK as a whole instead of individual packages</a:t>
            </a:r>
          </a:p>
          <a:p>
            <a:r>
              <a:rPr lang="en-US" dirty="0"/>
              <a:t>Creating packages during Build</a:t>
            </a:r>
          </a:p>
          <a:p>
            <a:pPr lvl="1"/>
            <a:r>
              <a:rPr lang="en-US" dirty="0"/>
              <a:t>Easily add a AfterBuild Task to your csproj that can create a NuGet package after successful builds</a:t>
            </a:r>
          </a:p>
          <a:p>
            <a:pPr lvl="1"/>
            <a:r>
              <a:rPr lang="en-US" dirty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6141" y="6331871"/>
            <a:ext cx="11612753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182880" tIns="146304" rIns="182880" bIns="146304" rtlCol="0">
            <a:spAutoFit/>
          </a:bodyPr>
          <a:lstStyle/>
          <a:p>
            <a:pPr marL="0" lvl="1" algn="ctr">
              <a:lnSpc>
                <a:spcPct val="90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&lt;Target Name="AfterBuild" Condition=" '$(Configuration)' == 'Release'"&gt; &lt;Exec Command="nuget pack myproject.csproj -Prop Configuration=Release“/&gt;&lt;/Target&gt;</a:t>
            </a:r>
          </a:p>
        </p:txBody>
      </p:sp>
    </p:spTree>
    <p:extLst>
      <p:ext uri="{BB962C8B-B14F-4D97-AF65-F5344CB8AC3E}">
        <p14:creationId xmlns:p14="http://schemas.microsoft.com/office/powerpoint/2010/main" val="82646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74638" y="1209973"/>
            <a:ext cx="10698427" cy="1181862"/>
          </a:xfrm>
        </p:spPr>
        <p:txBody>
          <a:bodyPr/>
          <a:lstStyle/>
          <a:p>
            <a:r>
              <a:rPr lang="en-US" dirty="0"/>
              <a:t>Moving to Project.json</a:t>
            </a:r>
          </a:p>
        </p:txBody>
      </p:sp>
    </p:spTree>
    <p:extLst>
      <p:ext uri="{BB962C8B-B14F-4D97-AF65-F5344CB8AC3E}">
        <p14:creationId xmlns:p14="http://schemas.microsoft.com/office/powerpoint/2010/main" val="22763146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project.json?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7" y="1212851"/>
            <a:ext cx="12161837" cy="6324808"/>
          </a:xfrm>
        </p:spPr>
        <p:txBody>
          <a:bodyPr/>
          <a:lstStyle/>
          <a:p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Disclaimer: project.json will evolve to 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  <a:hlinkClick r:id="rId3"/>
              </a:rPr>
              <a:t>live inside MSBUILD projects 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by end of the year. Upgraders are in plan.</a:t>
            </a:r>
          </a:p>
          <a:p>
            <a:endParaRPr lang="en-US" sz="1200" dirty="0"/>
          </a:p>
          <a:p>
            <a:r>
              <a:rPr lang="en-US" dirty="0"/>
              <a:t>Global packages</a:t>
            </a:r>
          </a:p>
          <a:p>
            <a:pPr lvl="1"/>
            <a:r>
              <a:rPr lang="en-US" dirty="0"/>
              <a:t>Shared packages folder for project.json based projects. Faster restores!</a:t>
            </a:r>
          </a:p>
          <a:p>
            <a:pPr lvl="1"/>
            <a:endParaRPr lang="en-US" sz="1200" dirty="0"/>
          </a:p>
          <a:p>
            <a:r>
              <a:rPr lang="en-US" dirty="0"/>
              <a:t>Transitive restore</a:t>
            </a:r>
          </a:p>
          <a:p>
            <a:pPr lvl="1"/>
            <a:r>
              <a:rPr lang="en-US" dirty="0"/>
              <a:t>Only direct dependencies are added to project.json, indirect dependencies are pulled in during restore</a:t>
            </a:r>
          </a:p>
          <a:p>
            <a:endParaRPr lang="en-US" sz="1200" dirty="0"/>
          </a:p>
          <a:p>
            <a:r>
              <a:rPr lang="en-US" dirty="0"/>
              <a:t>P2P dependency flow</a:t>
            </a:r>
          </a:p>
          <a:p>
            <a:pPr lvl="1"/>
            <a:r>
              <a:rPr lang="en-US" dirty="0"/>
              <a:t>No need to install reference project dependencies on top level projects. Dependencies flow automatically</a:t>
            </a:r>
          </a:p>
          <a:p>
            <a:endParaRPr lang="en-US" sz="1200" dirty="0"/>
          </a:p>
          <a:p>
            <a:r>
              <a:rPr lang="en-US" dirty="0"/>
              <a:t>Better Security</a:t>
            </a:r>
          </a:p>
          <a:p>
            <a:pPr lvl="1"/>
            <a:r>
              <a:rPr lang="en-US" dirty="0"/>
              <a:t>Scripts don’t modify your system, VS or project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911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12057250" cy="1181862"/>
          </a:xfrm>
        </p:spPr>
        <p:txBody>
          <a:bodyPr/>
          <a:lstStyle/>
          <a:p>
            <a:r>
              <a:rPr lang="en-US" dirty="0"/>
              <a:t>packages.config to project.json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287400" y="1907550"/>
            <a:ext cx="11947400" cy="5392245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BACKUP csproj and packges.config</a:t>
            </a:r>
          </a:p>
          <a:p>
            <a:endParaRPr lang="en-US" sz="800" i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uninstall the packages from UI or PMC</a:t>
            </a:r>
          </a:p>
          <a:p>
            <a:endParaRPr lang="en-US" sz="800" i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delete packages.config</a:t>
            </a:r>
          </a:p>
          <a:p>
            <a:endParaRPr lang="en-US" sz="800" i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remove references to assemblies in csproj</a:t>
            </a:r>
          </a:p>
          <a:p>
            <a:endParaRPr lang="en-US" sz="800" i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create a project.json in the root of your project</a:t>
            </a:r>
          </a:p>
          <a:p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add dependency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build (restores packages)</a:t>
            </a:r>
          </a:p>
          <a:p>
            <a:endParaRPr lang="en-US" sz="2400" i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88728" y="4311108"/>
            <a:ext cx="10210020" cy="553998"/>
          </a:xfrm>
          <a:prstGeom prst="rect">
            <a:avLst/>
          </a:pr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{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"dependencies"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: {},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"frameworks"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: {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"net45"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: { } },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"runtimes"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: {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"win"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: { } } 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88728" y="5563935"/>
            <a:ext cx="10210020" cy="553998"/>
          </a:xfrm>
          <a:prstGeom prst="rect">
            <a:avLst/>
          </a:pr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Consolas" panose="020B0609020204030204" pitchFamily="49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{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"dependencies"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: {</a:t>
            </a:r>
            <a:r>
              <a:rPr lang="en-US" altLang="en-US" sz="1200" dirty="0">
                <a:solidFill>
                  <a:srgbClr val="183691"/>
                </a:solidFill>
                <a:latin typeface="Consolas" panose="020B0609020204030204" pitchFamily="49" charset="0"/>
              </a:rPr>
              <a:t>"Newtonsoft.Json"</a:t>
            </a:r>
            <a:r>
              <a:rPr lang="en-US" altLang="en-US" sz="1200" dirty="0">
                <a:solidFill>
                  <a:srgbClr val="333333"/>
                </a:solidFill>
                <a:latin typeface="Consolas" panose="020B0609020204030204" pitchFamily="49" charset="0"/>
              </a:rPr>
              <a:t>: </a:t>
            </a:r>
            <a:r>
              <a:rPr lang="en-US" altLang="en-US" sz="1200" dirty="0">
                <a:solidFill>
                  <a:srgbClr val="183691"/>
                </a:solidFill>
                <a:latin typeface="Consolas" panose="020B0609020204030204" pitchFamily="49" charset="0"/>
              </a:rPr>
              <a:t>"7.0.1"</a:t>
            </a:r>
            <a:r>
              <a:rPr lang="en-US" altLang="en-US" sz="1200" dirty="0"/>
              <a:t>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},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"frameworks"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: {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"net45"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: { } },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"runtimes"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: {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183691"/>
                </a:solidFill>
                <a:effectLst/>
                <a:latin typeface="Consolas" panose="020B0609020204030204" pitchFamily="49" charset="0"/>
              </a:rPr>
              <a:t>"win"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: { } } 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55804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701" y="1679645"/>
            <a:ext cx="11429875" cy="1828786"/>
          </a:xfrm>
        </p:spPr>
        <p:txBody>
          <a:bodyPr/>
          <a:lstStyle/>
          <a:p>
            <a:pPr fontAlgn="base"/>
            <a:r>
              <a:rPr lang="en-US" b="1" dirty="0"/>
              <a:t>NuGet Deep Dive: </a:t>
            </a:r>
            <a:r>
              <a:rPr lang="en-US" dirty="0"/>
              <a:t>Accelerating your .NET Development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4701" y="3509753"/>
            <a:ext cx="10424047" cy="1828007"/>
          </a:xfrm>
        </p:spPr>
        <p:txBody>
          <a:bodyPr/>
          <a:lstStyle/>
          <a:p>
            <a:r>
              <a:rPr lang="en-US" dirty="0"/>
              <a:t>Harikrishna Menon</a:t>
            </a:r>
          </a:p>
          <a:p>
            <a:endParaRPr lang="en-US" sz="105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Senior Program Manager – NuGet</a:t>
            </a:r>
          </a:p>
          <a:p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     </a:t>
            </a:r>
          </a:p>
          <a:p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     @devatmic</a:t>
            </a:r>
          </a:p>
        </p:txBody>
      </p:sp>
      <p:pic>
        <p:nvPicPr>
          <p:cNvPr id="1028" name="Picture 4" descr="https://twitter.github.io/typeahead.js/img/twitter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13" y="4654741"/>
            <a:ext cx="396984" cy="39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75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12057250" cy="1015663"/>
          </a:xfrm>
        </p:spPr>
        <p:txBody>
          <a:bodyPr/>
          <a:lstStyle/>
          <a:p>
            <a:pPr algn="ctr"/>
            <a:r>
              <a:rPr lang="en-US" sz="6000" dirty="0"/>
              <a:t>a less complex way to do this </a:t>
            </a:r>
            <a:r>
              <a:rPr lang="en-US" sz="6000" dirty="0">
                <a:sym typeface="Wingdings" panose="05000000000000000000" pitchFamily="2" charset="2"/>
              </a:rPr>
              <a:t></a:t>
            </a:r>
            <a:endParaRPr lang="en-US" sz="6000" dirty="0"/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183263" y="1619483"/>
            <a:ext cx="11947400" cy="627864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coming this summer!!!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418" y="2247347"/>
            <a:ext cx="6001214" cy="454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7999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74638" y="1209973"/>
            <a:ext cx="10698427" cy="2179058"/>
          </a:xfrm>
        </p:spPr>
        <p:txBody>
          <a:bodyPr/>
          <a:lstStyle/>
          <a:p>
            <a:r>
              <a:rPr lang="en-US" dirty="0"/>
              <a:t>Sharing code in .NET today and tomorrow</a:t>
            </a:r>
          </a:p>
        </p:txBody>
      </p:sp>
    </p:spTree>
    <p:extLst>
      <p:ext uri="{BB962C8B-B14F-4D97-AF65-F5344CB8AC3E}">
        <p14:creationId xmlns:p14="http://schemas.microsoft.com/office/powerpoint/2010/main" val="858963508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74639" y="1577043"/>
            <a:ext cx="8594423" cy="4754504"/>
            <a:chOff x="275545" y="1211611"/>
            <a:chExt cx="9828396" cy="5302744"/>
          </a:xfrm>
        </p:grpSpPr>
        <p:grpSp>
          <p:nvGrpSpPr>
            <p:cNvPr id="48" name="Group 47"/>
            <p:cNvGrpSpPr/>
            <p:nvPr/>
          </p:nvGrpSpPr>
          <p:grpSpPr>
            <a:xfrm>
              <a:off x="1098380" y="1211611"/>
              <a:ext cx="2971379" cy="4022789"/>
              <a:chOff x="1719261" y="1582078"/>
              <a:chExt cx="2869373" cy="3945389"/>
            </a:xfrm>
          </p:grpSpPr>
          <p:sp>
            <p:nvSpPr>
              <p:cNvPr id="88" name="Rectangle 87"/>
              <p:cNvSpPr/>
              <p:nvPr/>
            </p:nvSpPr>
            <p:spPr bwMode="auto">
              <a:xfrm>
                <a:off x="1719261" y="1582078"/>
                <a:ext cx="2869373" cy="3945389"/>
              </a:xfrm>
              <a:prstGeom prst="rect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182854" tIns="146283" rIns="182854" bIns="14628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2423">
                  <a:lnSpc>
                    <a:spcPct val="90000"/>
                  </a:lnSpc>
                </a:pPr>
                <a:r>
                  <a:rPr lang="en-US" sz="2400" kern="0" dirty="0"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latin typeface="Segoe UI Light"/>
                  </a:rPr>
                  <a:t> </a:t>
                </a: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1719261" y="1582078"/>
                <a:ext cx="2869373" cy="62767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/>
              <a:p>
                <a:pPr defTabSz="914049">
                  <a:lnSpc>
                    <a:spcPct val="90000"/>
                  </a:lnSpc>
                </a:pPr>
                <a:r>
                  <a:rPr lang="en-US" b="1" kern="0" dirty="0">
                    <a:gradFill>
                      <a:gsLst>
                        <a:gs pos="125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cs typeface="Segoe UI Semibold" panose="020B0702040204020203" pitchFamily="34" charset="0"/>
                  </a:rPr>
                  <a:t>.NET FRAMEWORK</a:t>
                </a: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115438" y="1211611"/>
              <a:ext cx="2971379" cy="4022789"/>
              <a:chOff x="4604403" y="1582077"/>
              <a:chExt cx="3013825" cy="3945389"/>
            </a:xfrm>
          </p:grpSpPr>
          <p:sp>
            <p:nvSpPr>
              <p:cNvPr id="86" name="Rectangle 85"/>
              <p:cNvSpPr/>
              <p:nvPr/>
            </p:nvSpPr>
            <p:spPr bwMode="auto">
              <a:xfrm>
                <a:off x="4604403" y="1582077"/>
                <a:ext cx="3013825" cy="3945389"/>
              </a:xfrm>
              <a:prstGeom prst="rect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182854" tIns="146283" rIns="182854" bIns="14628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2423">
                  <a:lnSpc>
                    <a:spcPct val="90000"/>
                  </a:lnSpc>
                </a:pPr>
                <a:r>
                  <a:rPr lang="en-US" sz="2400" kern="0" dirty="0"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latin typeface="Segoe UI Light"/>
                  </a:rPr>
                  <a:t> </a:t>
                </a: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4604403" y="1582077"/>
                <a:ext cx="3013825" cy="627676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2000" kern="0">
                    <a:gradFill>
                      <a:gsLst>
                        <a:gs pos="125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Segoe UI Semibold" panose="020B0702040204020203" pitchFamily="34" charset="0"/>
                    <a:cs typeface="Segoe UI Semibold" panose="020B0702040204020203" pitchFamily="34" charset="0"/>
                  </a:defRPr>
                </a:lvl1pPr>
              </a:lstStyle>
              <a:p>
                <a:pPr algn="l"/>
                <a:r>
                  <a:rPr lang="en-US" sz="1800" b="1" dirty="0">
                    <a:latin typeface="+mn-lt"/>
                  </a:rPr>
                  <a:t>.NET CORE</a:t>
                </a: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7132498" y="1211612"/>
              <a:ext cx="2971379" cy="4022789"/>
              <a:chOff x="7489548" y="1582078"/>
              <a:chExt cx="2917390" cy="3945389"/>
            </a:xfrm>
            <a:solidFill>
              <a:schemeClr val="accent6"/>
            </a:solidFill>
          </p:grpSpPr>
          <p:sp>
            <p:nvSpPr>
              <p:cNvPr id="84" name="Rectangle 83"/>
              <p:cNvSpPr/>
              <p:nvPr/>
            </p:nvSpPr>
            <p:spPr bwMode="auto">
              <a:xfrm>
                <a:off x="7489548" y="1582078"/>
                <a:ext cx="2917390" cy="3945389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182854" tIns="146283" rIns="182854" bIns="14628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2423">
                  <a:lnSpc>
                    <a:spcPct val="90000"/>
                  </a:lnSpc>
                </a:pPr>
                <a:r>
                  <a:rPr lang="en-US" sz="2400" kern="0" dirty="0">
                    <a:gradFill>
                      <a:gsLst>
                        <a:gs pos="14679">
                          <a:srgbClr val="FFFFFF"/>
                        </a:gs>
                        <a:gs pos="38000">
                          <a:srgbClr val="FFFFFF"/>
                        </a:gs>
                      </a:gsLst>
                      <a:lin ang="5400000" scaled="1"/>
                    </a:gradFill>
                    <a:latin typeface="Segoe UI Light"/>
                  </a:rPr>
                  <a:t> </a:t>
                </a: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7489548" y="1582078"/>
                <a:ext cx="2917390" cy="627676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2000" kern="0">
                    <a:gradFill>
                      <a:gsLst>
                        <a:gs pos="125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Segoe UI Semibold" panose="020B0702040204020203" pitchFamily="34" charset="0"/>
                    <a:cs typeface="Segoe UI Semibold" panose="020B0702040204020203" pitchFamily="34" charset="0"/>
                  </a:defRPr>
                </a:lvl1pPr>
              </a:lstStyle>
              <a:p>
                <a:pPr algn="l"/>
                <a:r>
                  <a:rPr lang="en-US" sz="1800" b="1" dirty="0">
                    <a:latin typeface="+mn-lt"/>
                  </a:rPr>
                  <a:t>XAMARIN</a:t>
                </a: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1098379" y="1943020"/>
              <a:ext cx="9005562" cy="1554259"/>
            </a:xfrm>
            <a:prstGeom prst="rect">
              <a:avLst/>
            </a:prstGeom>
            <a:solidFill>
              <a:srgbClr val="000000">
                <a:alpha val="20000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/>
            <a:p>
              <a:pPr algn="ctr" defTabSz="914049">
                <a:lnSpc>
                  <a:spcPct val="90000"/>
                </a:lnSpc>
              </a:pPr>
              <a:endParaRPr lang="en-US" sz="1400" kern="0" dirty="0">
                <a:solidFill>
                  <a:sysClr val="windowText" lastClr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75545" y="1943020"/>
              <a:ext cx="731416" cy="1554259"/>
            </a:xfrm>
            <a:prstGeom prst="rect">
              <a:avLst/>
            </a:prstGeom>
            <a:solidFill>
              <a:srgbClr val="CFCFCF"/>
            </a:solidFill>
          </p:spPr>
          <p:txBody>
            <a:bodyPr vert="vert270" wrap="square" lIns="182854" tIns="146283" rIns="182854" bIns="146283" rtlCol="0" anchor="ctr" anchorCtr="0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r>
                <a:rPr lang="en-US" sz="1400" b="1" dirty="0"/>
                <a:t>APP</a:t>
              </a:r>
            </a:p>
            <a:p>
              <a:r>
                <a:rPr lang="en-US" sz="1400" b="1" dirty="0"/>
                <a:t>MODELS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098379" y="3588688"/>
              <a:ext cx="9005562" cy="1554259"/>
            </a:xfrm>
            <a:prstGeom prst="rect">
              <a:avLst/>
            </a:prstGeom>
            <a:solidFill>
              <a:srgbClr val="000000">
                <a:alpha val="20000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/>
            <a:p>
              <a:pPr algn="ctr" defTabSz="914049">
                <a:lnSpc>
                  <a:spcPct val="90000"/>
                </a:lnSpc>
              </a:pPr>
              <a:endParaRPr lang="en-US" sz="1400" kern="0" dirty="0">
                <a:solidFill>
                  <a:sysClr val="windowText" lastClr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75545" y="3588688"/>
              <a:ext cx="731416" cy="1554259"/>
            </a:xfrm>
            <a:prstGeom prst="rect">
              <a:avLst/>
            </a:prstGeom>
            <a:solidFill>
              <a:srgbClr val="CFCFCF"/>
            </a:solidFill>
          </p:spPr>
          <p:txBody>
            <a:bodyPr vert="vert270" wrap="square" lIns="182854" tIns="146283" rIns="182854" bIns="146283" rtlCol="0" anchor="ctr" anchorCtr="0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b="1" kern="0">
                  <a:gradFill>
                    <a:gsLst>
                      <a:gs pos="2804">
                        <a:srgbClr val="505050"/>
                      </a:gs>
                      <a:gs pos="26000">
                        <a:srgbClr val="505050"/>
                      </a:gs>
                    </a:gsLst>
                    <a:lin ang="5400000" scaled="1"/>
                  </a:gradFill>
                  <a:cs typeface="Segoe UI Semilight" panose="020B0402040204020203" pitchFamily="34" charset="0"/>
                </a:defRPr>
              </a:lvl1pPr>
            </a:lstStyle>
            <a:p>
              <a:r>
                <a:rPr lang="en-US" sz="1400" dirty="0"/>
                <a:t>BASE</a:t>
              </a:r>
            </a:p>
            <a:p>
              <a:r>
                <a:rPr lang="en-US" sz="1400" dirty="0"/>
                <a:t>LIBRARIES</a:t>
              </a: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1098378" y="5371517"/>
              <a:ext cx="9005562" cy="1142838"/>
              <a:chOff x="1973256" y="5222473"/>
              <a:chExt cx="8553106" cy="1120850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1973256" y="5222473"/>
                <a:ext cx="8553106" cy="112085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square" lIns="182854" tIns="146283" rIns="182854" bIns="146283" rtlCol="0" anchor="ctr">
                <a:noAutofit/>
              </a:bodyPr>
              <a:lstStyle/>
              <a:p>
                <a:pPr algn="ctr" defTabSz="914049">
                  <a:lnSpc>
                    <a:spcPct val="90000"/>
                  </a:lnSpc>
                </a:pPr>
                <a:endParaRPr lang="en-US" sz="1400" kern="0" dirty="0">
                  <a:solidFill>
                    <a:sysClr val="windowText" lastClr="000000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2059735" y="5715646"/>
                <a:ext cx="2648424" cy="538008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kern="0">
                    <a:solidFill>
                      <a:sysClr val="windowText" lastClr="000000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defRPr>
                </a:lvl1pPr>
              </a:lstStyle>
              <a:p>
                <a:r>
                  <a:rPr lang="en-US" sz="1400" b="1" dirty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latin typeface="+mn-lt"/>
                    <a:cs typeface="Segoe UI Semilight" panose="020B0402040204020203" pitchFamily="34" charset="0"/>
                  </a:rPr>
                  <a:t>Compilers</a:t>
                </a: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4925243" y="5715646"/>
                <a:ext cx="2648424" cy="538008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r>
                  <a:rPr lang="en-US" sz="1400" dirty="0"/>
                  <a:t>Languages</a:t>
                </a: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7790751" y="5715646"/>
                <a:ext cx="2648424" cy="538008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r>
                  <a:rPr lang="en-US" sz="1400" dirty="0"/>
                  <a:t>Runtime components</a:t>
                </a: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1973256" y="5222474"/>
                <a:ext cx="8553106" cy="403506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r>
                  <a:rPr lang="en-US" sz="1400" dirty="0"/>
                  <a:t>COMMON INFRASTRUCTURE</a:t>
                </a: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189433" y="4068679"/>
              <a:ext cx="2788525" cy="594276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ker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defRPr>
              </a:lvl1pPr>
            </a:lstStyle>
            <a:p>
              <a:r>
                <a:rPr lang="en-US" sz="1400" b="1" dirty="0">
                  <a:gradFill>
                    <a:gsLst>
                      <a:gs pos="125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</a:rPr>
                <a:t>Base Class Library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206492" y="4068679"/>
              <a:ext cx="2788525" cy="594276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ker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defRPr>
              </a:lvl1pPr>
            </a:lstStyle>
            <a:p>
              <a:r>
                <a:rPr lang="en-US" sz="1400" b="1" dirty="0">
                  <a:gradFill>
                    <a:gsLst>
                      <a:gs pos="125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</a:rPr>
                <a:t> Core Library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223551" y="4068679"/>
              <a:ext cx="2788525" cy="594276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1600" ker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defRPr>
              </a:lvl1pPr>
            </a:lstStyle>
            <a:p>
              <a:r>
                <a:rPr lang="en-US" sz="1400" b="1" dirty="0">
                  <a:gradFill>
                    <a:gsLst>
                      <a:gs pos="125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</a:rPr>
                <a:t>Mono Class Library</a:t>
              </a: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1189433" y="2103017"/>
              <a:ext cx="2788525" cy="1234265"/>
              <a:chOff x="1188720" y="2356171"/>
              <a:chExt cx="2788920" cy="1234440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1897380" y="2996251"/>
                <a:ext cx="1371600" cy="594360"/>
              </a:xfrm>
              <a:prstGeom prst="rect">
                <a:avLst/>
              </a:prstGeom>
              <a:solidFill>
                <a:srgbClr val="000000">
                  <a:alpha val="25000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kern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latin typeface="Segoe UI Semibold" panose="020B0702040204020203" pitchFamily="34" charset="0"/>
                    <a:cs typeface="Segoe UI Semibold" panose="020B0702040204020203" pitchFamily="34" charset="0"/>
                  </a:defRPr>
                </a:lvl1pPr>
              </a:lstStyle>
              <a:p>
                <a:r>
                  <a:rPr lang="en-US" sz="1400" b="1" dirty="0">
                    <a:gradFill>
                      <a:gsLst>
                        <a:gs pos="125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</a:rPr>
                  <a:t>ASP.NET</a:t>
                </a:r>
              </a:p>
            </p:txBody>
          </p:sp>
          <p:grpSp>
            <p:nvGrpSpPr>
              <p:cNvPr id="4" name="Group 3"/>
              <p:cNvGrpSpPr/>
              <p:nvPr/>
            </p:nvGrpSpPr>
            <p:grpSpPr>
              <a:xfrm>
                <a:off x="1188720" y="2356171"/>
                <a:ext cx="2788920" cy="594360"/>
                <a:chOff x="1645920" y="2384389"/>
                <a:chExt cx="2417064" cy="594360"/>
              </a:xfrm>
            </p:grpSpPr>
            <p:sp>
              <p:nvSpPr>
                <p:cNvPr id="38" name="TextBox 37"/>
                <p:cNvSpPr txBox="1"/>
                <p:nvPr/>
              </p:nvSpPr>
              <p:spPr>
                <a:xfrm>
                  <a:off x="2874264" y="2384389"/>
                  <a:ext cx="1188720" cy="594360"/>
                </a:xfrm>
                <a:prstGeom prst="rect">
                  <a:avLst/>
                </a:prstGeom>
                <a:solidFill>
                  <a:srgbClr val="000000">
                    <a:alpha val="25000"/>
                  </a:srgb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>
                  <a:defPPr>
                    <a:defRPr lang="en-US"/>
                  </a:defPPr>
                  <a:lvl1pPr algn="ctr" defTabSz="914224">
                    <a:lnSpc>
                      <a:spcPct val="90000"/>
                    </a:lnSpc>
                    <a:defRPr sz="1600" ker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atin typeface="Segoe UI Semibold" panose="020B0702040204020203" pitchFamily="34" charset="0"/>
                      <a:cs typeface="Segoe UI Semibold" panose="020B0702040204020203" pitchFamily="34" charset="0"/>
                    </a:defRPr>
                  </a:lvl1pPr>
                </a:lstStyle>
                <a:p>
                  <a:r>
                    <a:rPr lang="en-US" sz="1400" b="1" dirty="0">
                      <a:gradFill>
                        <a:gsLst>
                          <a:gs pos="125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</a:rPr>
                    <a:t>Windows Forms</a:t>
                  </a: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1645920" y="2384389"/>
                  <a:ext cx="1188720" cy="594360"/>
                </a:xfrm>
                <a:prstGeom prst="rect">
                  <a:avLst/>
                </a:prstGeom>
                <a:solidFill>
                  <a:srgbClr val="000000">
                    <a:alpha val="25000"/>
                  </a:srgb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>
                  <a:defPPr>
                    <a:defRPr lang="en-US"/>
                  </a:defPPr>
                  <a:lvl1pPr algn="ctr" defTabSz="914224">
                    <a:lnSpc>
                      <a:spcPct val="90000"/>
                    </a:lnSpc>
                    <a:defRPr sz="1600" ker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atin typeface="Segoe UI Semibold" panose="020B0702040204020203" pitchFamily="34" charset="0"/>
                      <a:cs typeface="Segoe UI Semibold" panose="020B0702040204020203" pitchFamily="34" charset="0"/>
                    </a:defRPr>
                  </a:lvl1pPr>
                </a:lstStyle>
                <a:p>
                  <a:r>
                    <a:rPr lang="en-US" sz="1400" b="1" dirty="0">
                      <a:gradFill>
                        <a:gsLst>
                          <a:gs pos="125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</a:rPr>
                    <a:t>WPF</a:t>
                  </a:r>
                </a:p>
              </p:txBody>
            </p:sp>
          </p:grpSp>
        </p:grpSp>
        <p:grpSp>
          <p:nvGrpSpPr>
            <p:cNvPr id="8" name="Group 7"/>
            <p:cNvGrpSpPr/>
            <p:nvPr/>
          </p:nvGrpSpPr>
          <p:grpSpPr>
            <a:xfrm>
              <a:off x="4206525" y="2103017"/>
              <a:ext cx="2788525" cy="1234265"/>
              <a:chOff x="4206240" y="2102819"/>
              <a:chExt cx="2788920" cy="1234440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4206240" y="2102819"/>
                <a:ext cx="1737360" cy="594360"/>
              </a:xfrm>
              <a:prstGeom prst="rect">
                <a:avLst/>
              </a:prstGeom>
              <a:solidFill>
                <a:srgbClr val="000000">
                  <a:alpha val="25000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kern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latin typeface="Segoe UI Semibold" panose="020B0702040204020203" pitchFamily="34" charset="0"/>
                    <a:cs typeface="Segoe UI Semibold" panose="020B0702040204020203" pitchFamily="34" charset="0"/>
                  </a:defRPr>
                </a:lvl1pPr>
              </a:lstStyle>
              <a:p>
                <a:r>
                  <a:rPr lang="en-US" sz="1400" b="1" dirty="0">
                    <a:gradFill>
                      <a:gsLst>
                        <a:gs pos="125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</a:rPr>
                  <a:t>UWP</a:t>
                </a: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257800" y="2742899"/>
                <a:ext cx="1737360" cy="594360"/>
              </a:xfrm>
              <a:prstGeom prst="rect">
                <a:avLst/>
              </a:prstGeom>
              <a:solidFill>
                <a:srgbClr val="000000">
                  <a:alpha val="25000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kern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latin typeface="Segoe UI Semibold" panose="020B0702040204020203" pitchFamily="34" charset="0"/>
                    <a:cs typeface="Segoe UI Semibold" panose="020B0702040204020203" pitchFamily="34" charset="0"/>
                  </a:defRPr>
                </a:lvl1pPr>
              </a:lstStyle>
              <a:p>
                <a:r>
                  <a:rPr lang="en-US" sz="1400" b="1" dirty="0">
                    <a:gradFill>
                      <a:gsLst>
                        <a:gs pos="125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</a:rPr>
                  <a:t>ASP.NET Core</a:t>
                </a: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7223617" y="2103017"/>
              <a:ext cx="2788525" cy="1234265"/>
              <a:chOff x="7223760" y="2102819"/>
              <a:chExt cx="2788920" cy="1234440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7223760" y="2102819"/>
                <a:ext cx="1371600" cy="594360"/>
              </a:xfrm>
              <a:prstGeom prst="rect">
                <a:avLst/>
              </a:prstGeom>
              <a:solidFill>
                <a:srgbClr val="000000">
                  <a:alpha val="25000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kern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latin typeface="Segoe UI Semibold" panose="020B0702040204020203" pitchFamily="34" charset="0"/>
                    <a:cs typeface="Segoe UI Semibold" panose="020B0702040204020203" pitchFamily="34" charset="0"/>
                  </a:defRPr>
                </a:lvl1pPr>
              </a:lstStyle>
              <a:p>
                <a:r>
                  <a:rPr lang="en-US" sz="1400" b="1" dirty="0">
                    <a:gradFill>
                      <a:gsLst>
                        <a:gs pos="125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</a:rPr>
                  <a:t>iOS</a:t>
                </a: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8641080" y="2422859"/>
                <a:ext cx="1371600" cy="594360"/>
              </a:xfrm>
              <a:prstGeom prst="rect">
                <a:avLst/>
              </a:prstGeom>
              <a:solidFill>
                <a:srgbClr val="000000">
                  <a:alpha val="25000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kern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latin typeface="Segoe UI Semibold" panose="020B0702040204020203" pitchFamily="34" charset="0"/>
                    <a:cs typeface="Segoe UI Semibold" panose="020B0702040204020203" pitchFamily="34" charset="0"/>
                  </a:defRPr>
                </a:lvl1pPr>
              </a:lstStyle>
              <a:p>
                <a:r>
                  <a:rPr lang="en-US" sz="1400" b="1" dirty="0">
                    <a:gradFill>
                      <a:gsLst>
                        <a:gs pos="125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</a:rPr>
                  <a:t>Android</a:t>
                </a: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7223760" y="2742899"/>
                <a:ext cx="1371600" cy="594360"/>
              </a:xfrm>
              <a:prstGeom prst="rect">
                <a:avLst/>
              </a:prstGeom>
              <a:solidFill>
                <a:srgbClr val="000000">
                  <a:alpha val="25000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kern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latin typeface="Segoe UI Semibold" panose="020B0702040204020203" pitchFamily="34" charset="0"/>
                    <a:cs typeface="Segoe UI Semibold" panose="020B0702040204020203" pitchFamily="34" charset="0"/>
                  </a:defRPr>
                </a:lvl1pPr>
              </a:lstStyle>
              <a:p>
                <a:r>
                  <a:rPr lang="en-US" sz="1400" b="1" dirty="0">
                    <a:gradFill>
                      <a:gsLst>
                        <a:gs pos="125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</a:rPr>
                  <a:t>OS X</a:t>
                </a:r>
              </a:p>
            </p:txBody>
          </p:sp>
        </p:grp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today—app models and libraries</a:t>
            </a:r>
          </a:p>
        </p:txBody>
      </p:sp>
      <p:sp>
        <p:nvSpPr>
          <p:cNvPr id="6" name="Rectangle 5"/>
          <p:cNvSpPr/>
          <p:nvPr/>
        </p:nvSpPr>
        <p:spPr>
          <a:xfrm>
            <a:off x="9112983" y="2114725"/>
            <a:ext cx="3288772" cy="411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endParaRPr lang="en-US" b="1" kern="0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a typeface="Segoe UI" pitchFamily="34" charset="0"/>
              <a:cs typeface="Segoe UI Semibold" panose="020B0702040204020203" pitchFamily="34" charset="0"/>
            </a:endParaRPr>
          </a:p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400" dirty="0">
                <a:gradFill>
                  <a:gsLst>
                    <a:gs pos="1250">
                      <a:srgbClr val="107C10"/>
                    </a:gs>
                    <a:gs pos="99000">
                      <a:srgbClr val="107C10"/>
                    </a:gs>
                  </a:gsLst>
                  <a:lin ang="5400000" scaled="0"/>
                </a:gradFill>
                <a:latin typeface="Segoe UI Light"/>
              </a:rPr>
              <a:t>Difficult to reuse skills</a:t>
            </a:r>
          </a:p>
          <a:p>
            <a:pPr marL="93260"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Need to master 3+1 base class libraries</a:t>
            </a:r>
          </a:p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endParaRPr lang="en-US" b="1" kern="0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a typeface="Segoe UI" pitchFamily="34" charset="0"/>
              <a:cs typeface="Segoe UI Semibold" panose="020B0702040204020203" pitchFamily="34" charset="0"/>
            </a:endParaRPr>
          </a:p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400" dirty="0">
                <a:gradFill>
                  <a:gsLst>
                    <a:gs pos="1250">
                      <a:srgbClr val="107C10"/>
                    </a:gs>
                    <a:gs pos="99000">
                      <a:srgbClr val="107C10"/>
                    </a:gs>
                  </a:gsLst>
                  <a:lin ang="5400000" scaled="0"/>
                </a:gradFill>
                <a:latin typeface="Segoe UI Light"/>
              </a:rPr>
              <a:t>Difficult to reuse code</a:t>
            </a:r>
          </a:p>
          <a:p>
            <a:pPr marL="93260"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Need to target a small common denominator</a:t>
            </a:r>
          </a:p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endParaRPr lang="en-US" b="1" kern="0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a typeface="Segoe UI" pitchFamily="34" charset="0"/>
              <a:cs typeface="Segoe UI Semibold" panose="020B0702040204020203" pitchFamily="34" charset="0"/>
            </a:endParaRPr>
          </a:p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400" dirty="0">
                <a:gradFill>
                  <a:gsLst>
                    <a:gs pos="1250">
                      <a:srgbClr val="107C10"/>
                    </a:gs>
                    <a:gs pos="99000">
                      <a:srgbClr val="107C10"/>
                    </a:gs>
                  </a:gsLst>
                  <a:lin ang="5400000" scaled="0"/>
                </a:gradFill>
                <a:latin typeface="Segoe UI Light"/>
              </a:rPr>
              <a:t>Difficult to innovate</a:t>
            </a:r>
          </a:p>
          <a:p>
            <a:pPr marL="93260"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Need implementations on each platform</a:t>
            </a:r>
          </a:p>
        </p:txBody>
      </p:sp>
      <p:sp>
        <p:nvSpPr>
          <p:cNvPr id="10" name="Rectangle 9"/>
          <p:cNvSpPr/>
          <p:nvPr/>
        </p:nvSpPr>
        <p:spPr>
          <a:xfrm>
            <a:off x="9038060" y="1586502"/>
            <a:ext cx="2521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  <a:buSzPct val="90000"/>
            </a:pPr>
            <a:r>
              <a:rPr lang="en-US" sz="4000" dirty="0">
                <a:gradFill>
                  <a:gsLst>
                    <a:gs pos="1250">
                      <a:srgbClr val="107C10"/>
                    </a:gs>
                    <a:gs pos="99000">
                      <a:srgbClr val="107C10"/>
                    </a:gs>
                  </a:gsLst>
                  <a:lin ang="5400000" scaled="0"/>
                </a:gradFill>
                <a:latin typeface="Segoe UI Light"/>
              </a:rPr>
              <a:t>Challenges</a:t>
            </a:r>
          </a:p>
        </p:txBody>
      </p:sp>
    </p:spTree>
    <p:extLst>
      <p:ext uri="{BB962C8B-B14F-4D97-AF65-F5344CB8AC3E}">
        <p14:creationId xmlns:p14="http://schemas.microsoft.com/office/powerpoint/2010/main" val="1244697117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.NET tomorrow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57580" y="1394165"/>
            <a:ext cx="8320224" cy="4937383"/>
            <a:chOff x="1098378" y="1211610"/>
            <a:chExt cx="9005563" cy="5302745"/>
          </a:xfrm>
        </p:grpSpPr>
        <p:grpSp>
          <p:nvGrpSpPr>
            <p:cNvPr id="45" name="Group 44"/>
            <p:cNvGrpSpPr/>
            <p:nvPr/>
          </p:nvGrpSpPr>
          <p:grpSpPr>
            <a:xfrm>
              <a:off x="1098378" y="5371517"/>
              <a:ext cx="9005562" cy="1142838"/>
              <a:chOff x="1973256" y="5222473"/>
              <a:chExt cx="8553106" cy="1120850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1973256" y="5222473"/>
                <a:ext cx="8553106" cy="112085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square" lIns="182854" tIns="146283" rIns="182854" bIns="146283" rtlCol="0" anchor="ctr">
                <a:noAutofit/>
              </a:bodyPr>
              <a:lstStyle/>
              <a:p>
                <a:pPr algn="ctr" defTabSz="914049">
                  <a:lnSpc>
                    <a:spcPct val="90000"/>
                  </a:lnSpc>
                </a:pPr>
                <a:endParaRPr lang="en-US" sz="1400" kern="0" dirty="0">
                  <a:solidFill>
                    <a:sysClr val="windowText" lastClr="000000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2059735" y="5715646"/>
                <a:ext cx="2648424" cy="538008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kern="0">
                    <a:solidFill>
                      <a:sysClr val="windowText" lastClr="000000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defRPr>
                </a:lvl1pPr>
              </a:lstStyle>
              <a:p>
                <a:r>
                  <a:rPr lang="en-US" sz="1400" b="1" dirty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latin typeface="+mn-lt"/>
                    <a:cs typeface="Segoe UI Semilight" panose="020B0402040204020203" pitchFamily="34" charset="0"/>
                  </a:rPr>
                  <a:t>Compilers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4925243" y="5715646"/>
                <a:ext cx="2648424" cy="538008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r>
                  <a:rPr lang="en-US" sz="1400" dirty="0"/>
                  <a:t>Languages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7790751" y="5715646"/>
                <a:ext cx="2648424" cy="538008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r>
                  <a:rPr lang="en-US" sz="1400" dirty="0"/>
                  <a:t>Runtime components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973256" y="5222474"/>
                <a:ext cx="8553106" cy="403506"/>
              </a:xfrm>
              <a:prstGeom prst="rect">
                <a:avLst/>
              </a:prstGeom>
              <a:solidFill>
                <a:srgbClr val="000000">
                  <a:alpha val="10196"/>
                </a:srgbClr>
              </a:solidFill>
            </p:spPr>
            <p:txBody>
              <a:bodyPr wrap="square" lIns="182854" tIns="146283" rIns="182854" bIns="146283" rtlCol="0" anchor="ctr">
                <a:noAutofit/>
              </a:bodyPr>
              <a:lstStyle>
                <a:defPPr>
                  <a:defRPr lang="en-US"/>
                </a:defPPr>
                <a:lvl1pPr algn="ctr" defTabSz="914224">
                  <a:lnSpc>
                    <a:spcPct val="90000"/>
                  </a:lnSpc>
                  <a:defRPr sz="1600" b="1" kern="0">
                    <a:gradFill>
                      <a:gsLst>
                        <a:gs pos="2804">
                          <a:srgbClr val="505050"/>
                        </a:gs>
                        <a:gs pos="26000">
                          <a:srgbClr val="505050"/>
                        </a:gs>
                      </a:gsLst>
                      <a:lin ang="5400000" scaled="1"/>
                    </a:gradFill>
                    <a:cs typeface="Segoe UI Semilight" panose="020B0402040204020203" pitchFamily="34" charset="0"/>
                  </a:defRPr>
                </a:lvl1pPr>
              </a:lstStyle>
              <a:p>
                <a:r>
                  <a:rPr lang="en-US" sz="1400" dirty="0"/>
                  <a:t>COMMON INFRASTRUCTURE</a:t>
                </a: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7132498" y="1211611"/>
              <a:ext cx="2971379" cy="2377103"/>
              <a:chOff x="7132627" y="1211287"/>
              <a:chExt cx="2971800" cy="2377440"/>
            </a:xfrm>
          </p:grpSpPr>
          <p:grpSp>
            <p:nvGrpSpPr>
              <p:cNvPr id="39" name="Group 38"/>
              <p:cNvGrpSpPr/>
              <p:nvPr/>
            </p:nvGrpSpPr>
            <p:grpSpPr>
              <a:xfrm>
                <a:off x="7132627" y="1211287"/>
                <a:ext cx="2971800" cy="2377440"/>
                <a:chOff x="7489548" y="1582078"/>
                <a:chExt cx="2917390" cy="2331366"/>
              </a:xfrm>
              <a:solidFill>
                <a:schemeClr val="accent6"/>
              </a:solidFill>
            </p:grpSpPr>
            <p:sp>
              <p:nvSpPr>
                <p:cNvPr id="40" name="Rectangle 39"/>
                <p:cNvSpPr/>
                <p:nvPr/>
              </p:nvSpPr>
              <p:spPr bwMode="auto">
                <a:xfrm>
                  <a:off x="7489548" y="1582078"/>
                  <a:ext cx="2917390" cy="2331366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182854" tIns="146283" rIns="182854" bIns="146283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912423">
                    <a:lnSpc>
                      <a:spcPct val="90000"/>
                    </a:lnSpc>
                  </a:pPr>
                  <a:r>
                    <a:rPr lang="en-US" sz="2400" kern="0" dirty="0">
                      <a:gradFill>
                        <a:gsLst>
                          <a:gs pos="14679">
                            <a:srgbClr val="FFFFFF"/>
                          </a:gs>
                          <a:gs pos="38000">
                            <a:srgbClr val="FFFFFF"/>
                          </a:gs>
                        </a:gsLst>
                        <a:lin ang="5400000" scaled="1"/>
                      </a:gradFill>
                      <a:latin typeface="Segoe UI Light"/>
                    </a:rPr>
                    <a:t> 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7489548" y="1582078"/>
                  <a:ext cx="2917390" cy="627676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>
                  <a:defPPr>
                    <a:defRPr lang="en-US"/>
                  </a:defPPr>
                  <a:lvl1pPr algn="ctr" defTabSz="914224">
                    <a:lnSpc>
                      <a:spcPct val="90000"/>
                    </a:lnSpc>
                    <a:defRPr sz="2000" kern="0">
                      <a:gradFill>
                        <a:gsLst>
                          <a:gs pos="125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 Semibold" panose="020B0702040204020203" pitchFamily="34" charset="0"/>
                      <a:cs typeface="Segoe UI Semibold" panose="020B0702040204020203" pitchFamily="34" charset="0"/>
                    </a:defRPr>
                  </a:lvl1pPr>
                </a:lstStyle>
                <a:p>
                  <a:pPr algn="l"/>
                  <a:r>
                    <a:rPr lang="en-US" sz="1800" b="1" dirty="0">
                      <a:latin typeface="+mn-lt"/>
                    </a:rPr>
                    <a:t>XAMARIN</a:t>
                  </a:r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>
                <a:off x="7223760" y="2102819"/>
                <a:ext cx="2788920" cy="1234440"/>
                <a:chOff x="7223760" y="2102819"/>
                <a:chExt cx="2788920" cy="1234440"/>
              </a:xfrm>
            </p:grpSpPr>
            <p:sp>
              <p:nvSpPr>
                <p:cNvPr id="68" name="TextBox 67"/>
                <p:cNvSpPr txBox="1"/>
                <p:nvPr/>
              </p:nvSpPr>
              <p:spPr>
                <a:xfrm>
                  <a:off x="7223760" y="2102819"/>
                  <a:ext cx="1371600" cy="594360"/>
                </a:xfrm>
                <a:prstGeom prst="rect">
                  <a:avLst/>
                </a:prstGeom>
                <a:solidFill>
                  <a:srgbClr val="000000">
                    <a:alpha val="25000"/>
                  </a:srgb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>
                  <a:defPPr>
                    <a:defRPr lang="en-US"/>
                  </a:defPPr>
                  <a:lvl1pPr algn="ctr" defTabSz="914224">
                    <a:lnSpc>
                      <a:spcPct val="90000"/>
                    </a:lnSpc>
                    <a:defRPr sz="1600" ker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atin typeface="Segoe UI Semibold" panose="020B0702040204020203" pitchFamily="34" charset="0"/>
                      <a:cs typeface="Segoe UI Semibold" panose="020B0702040204020203" pitchFamily="34" charset="0"/>
                    </a:defRPr>
                  </a:lvl1pPr>
                </a:lstStyle>
                <a:p>
                  <a:r>
                    <a:rPr lang="en-US" sz="1400" dirty="0"/>
                    <a:t>iOS</a:t>
                  </a: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8641080" y="2422859"/>
                  <a:ext cx="1371600" cy="594360"/>
                </a:xfrm>
                <a:prstGeom prst="rect">
                  <a:avLst/>
                </a:prstGeom>
                <a:solidFill>
                  <a:srgbClr val="000000">
                    <a:alpha val="25000"/>
                  </a:srgb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>
                  <a:defPPr>
                    <a:defRPr lang="en-US"/>
                  </a:defPPr>
                  <a:lvl1pPr algn="ctr" defTabSz="914224">
                    <a:lnSpc>
                      <a:spcPct val="90000"/>
                    </a:lnSpc>
                    <a:defRPr sz="1600" ker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atin typeface="Segoe UI Semibold" panose="020B0702040204020203" pitchFamily="34" charset="0"/>
                      <a:cs typeface="Segoe UI Semibold" panose="020B0702040204020203" pitchFamily="34" charset="0"/>
                    </a:defRPr>
                  </a:lvl1pPr>
                </a:lstStyle>
                <a:p>
                  <a:r>
                    <a:rPr lang="en-US" sz="1400" dirty="0"/>
                    <a:t>Android</a:t>
                  </a:r>
                </a:p>
              </p:txBody>
            </p:sp>
            <p:sp>
              <p:nvSpPr>
                <p:cNvPr id="70" name="TextBox 69"/>
                <p:cNvSpPr txBox="1"/>
                <p:nvPr/>
              </p:nvSpPr>
              <p:spPr>
                <a:xfrm>
                  <a:off x="7223760" y="2742899"/>
                  <a:ext cx="1371600" cy="594360"/>
                </a:xfrm>
                <a:prstGeom prst="rect">
                  <a:avLst/>
                </a:prstGeom>
                <a:solidFill>
                  <a:srgbClr val="000000">
                    <a:alpha val="25000"/>
                  </a:srgb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>
                  <a:defPPr>
                    <a:defRPr lang="en-US"/>
                  </a:defPPr>
                  <a:lvl1pPr algn="ctr" defTabSz="914224">
                    <a:lnSpc>
                      <a:spcPct val="90000"/>
                    </a:lnSpc>
                    <a:defRPr sz="1600" ker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atin typeface="Segoe UI Semibold" panose="020B0702040204020203" pitchFamily="34" charset="0"/>
                      <a:cs typeface="Segoe UI Semibold" panose="020B0702040204020203" pitchFamily="34" charset="0"/>
                    </a:defRPr>
                  </a:lvl1pPr>
                </a:lstStyle>
                <a:p>
                  <a:r>
                    <a:rPr lang="en-US" sz="1400"/>
                    <a:t>OS X</a:t>
                  </a:r>
                  <a:endParaRPr lang="en-US" sz="1400" dirty="0"/>
                </a:p>
              </p:txBody>
            </p:sp>
          </p:grpSp>
        </p:grpSp>
        <p:sp>
          <p:nvSpPr>
            <p:cNvPr id="47" name="TextBox 46"/>
            <p:cNvSpPr txBox="1"/>
            <p:nvPr/>
          </p:nvSpPr>
          <p:spPr>
            <a:xfrm>
              <a:off x="1098379" y="3634403"/>
              <a:ext cx="9005562" cy="169140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lIns="182854" tIns="146283" rIns="182854" bIns="146283" rtlCol="0" anchor="ctr">
              <a:noAutofit/>
            </a:bodyPr>
            <a:lstStyle>
              <a:defPPr>
                <a:defRPr lang="en-US"/>
              </a:defPPr>
              <a:lvl1pPr algn="ctr" defTabSz="914224">
                <a:lnSpc>
                  <a:spcPct val="90000"/>
                </a:lnSpc>
                <a:defRPr sz="2000" kern="0">
                  <a:gradFill>
                    <a:gsLst>
                      <a:gs pos="125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bold" panose="020B0702040204020203" pitchFamily="34" charset="0"/>
                  <a:cs typeface="Segoe UI Semibold" panose="020B0702040204020203" pitchFamily="34" charset="0"/>
                </a:defRPr>
              </a:lvl1pPr>
            </a:lstStyle>
            <a:p>
              <a:r>
                <a:rPr lang="en-US" sz="1800" b="1" dirty="0">
                  <a:latin typeface="+mn-lt"/>
                </a:rPr>
                <a:t>.NET STANDARD LIBRARY</a:t>
              </a:r>
            </a:p>
            <a:p>
              <a:r>
                <a:rPr lang="en-US" sz="1600" dirty="0">
                  <a:latin typeface="+mn-lt"/>
                </a:rPr>
                <a:t>One library to rule them all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098380" y="1211610"/>
              <a:ext cx="2971379" cy="2377103"/>
              <a:chOff x="1097653" y="1211286"/>
              <a:chExt cx="2971800" cy="2377440"/>
            </a:xfrm>
          </p:grpSpPr>
          <p:grpSp>
            <p:nvGrpSpPr>
              <p:cNvPr id="32" name="Group 31"/>
              <p:cNvGrpSpPr/>
              <p:nvPr/>
            </p:nvGrpSpPr>
            <p:grpSpPr>
              <a:xfrm>
                <a:off x="1097653" y="1211286"/>
                <a:ext cx="2971800" cy="2377440"/>
                <a:chOff x="1719261" y="1582078"/>
                <a:chExt cx="2869373" cy="2331367"/>
              </a:xfrm>
            </p:grpSpPr>
            <p:sp>
              <p:nvSpPr>
                <p:cNvPr id="34" name="Rectangle 33"/>
                <p:cNvSpPr/>
                <p:nvPr/>
              </p:nvSpPr>
              <p:spPr bwMode="auto">
                <a:xfrm>
                  <a:off x="1719261" y="1582078"/>
                  <a:ext cx="2869373" cy="2331367"/>
                </a:xfrm>
                <a:prstGeom prst="rect">
                  <a:avLst/>
                </a:prstGeom>
                <a:solidFill>
                  <a:schemeClr val="accent1"/>
                </a:solidFill>
                <a:ln w="25400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182854" tIns="146283" rIns="182854" bIns="146283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912423">
                    <a:lnSpc>
                      <a:spcPct val="90000"/>
                    </a:lnSpc>
                  </a:pPr>
                  <a:r>
                    <a:rPr lang="en-US" sz="2400" kern="0" dirty="0">
                      <a:gradFill>
                        <a:gsLst>
                          <a:gs pos="14679">
                            <a:srgbClr val="FFFFFF"/>
                          </a:gs>
                          <a:gs pos="38000">
                            <a:srgbClr val="FFFFFF"/>
                          </a:gs>
                        </a:gsLst>
                        <a:lin ang="5400000" scaled="1"/>
                      </a:gradFill>
                      <a:latin typeface="Segoe UI Light"/>
                    </a:rPr>
                    <a:t> </a:t>
                  </a: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1719261" y="1582078"/>
                  <a:ext cx="2869373" cy="627676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/>
                <a:p>
                  <a:pPr defTabSz="914049">
                    <a:lnSpc>
                      <a:spcPct val="90000"/>
                    </a:lnSpc>
                  </a:pPr>
                  <a:r>
                    <a:rPr lang="en-US" b="1" kern="0" dirty="0">
                      <a:gradFill>
                        <a:gsLst>
                          <a:gs pos="125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cs typeface="Segoe UI Semibold" panose="020B0702040204020203" pitchFamily="34" charset="0"/>
                    </a:rPr>
                    <a:t>.NET FRAMEWORK</a:t>
                  </a:r>
                </a:p>
              </p:txBody>
            </p:sp>
          </p:grpSp>
          <p:grpSp>
            <p:nvGrpSpPr>
              <p:cNvPr id="71" name="Group 70"/>
              <p:cNvGrpSpPr/>
              <p:nvPr/>
            </p:nvGrpSpPr>
            <p:grpSpPr>
              <a:xfrm>
                <a:off x="1188720" y="2102819"/>
                <a:ext cx="2788920" cy="1234440"/>
                <a:chOff x="1188720" y="2356171"/>
                <a:chExt cx="2788920" cy="1234440"/>
              </a:xfrm>
            </p:grpSpPr>
            <p:sp>
              <p:nvSpPr>
                <p:cNvPr id="72" name="TextBox 71"/>
                <p:cNvSpPr txBox="1"/>
                <p:nvPr/>
              </p:nvSpPr>
              <p:spPr>
                <a:xfrm>
                  <a:off x="1897380" y="2996251"/>
                  <a:ext cx="1371600" cy="594360"/>
                </a:xfrm>
                <a:prstGeom prst="rect">
                  <a:avLst/>
                </a:prstGeom>
                <a:solidFill>
                  <a:srgbClr val="000000">
                    <a:alpha val="25000"/>
                  </a:srgb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>
                  <a:defPPr>
                    <a:defRPr lang="en-US"/>
                  </a:defPPr>
                  <a:lvl1pPr algn="ctr" defTabSz="914224">
                    <a:lnSpc>
                      <a:spcPct val="90000"/>
                    </a:lnSpc>
                    <a:defRPr sz="1600" ker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atin typeface="Segoe UI Semibold" panose="020B0702040204020203" pitchFamily="34" charset="0"/>
                      <a:cs typeface="Segoe UI Semibold" panose="020B0702040204020203" pitchFamily="34" charset="0"/>
                    </a:defRPr>
                  </a:lvl1pPr>
                </a:lstStyle>
                <a:p>
                  <a:r>
                    <a:rPr lang="en-US" sz="1400" dirty="0"/>
                    <a:t>ASP.NET</a:t>
                  </a:r>
                </a:p>
              </p:txBody>
            </p:sp>
            <p:grpSp>
              <p:nvGrpSpPr>
                <p:cNvPr id="73" name="Group 72"/>
                <p:cNvGrpSpPr/>
                <p:nvPr/>
              </p:nvGrpSpPr>
              <p:grpSpPr>
                <a:xfrm>
                  <a:off x="1188720" y="2356171"/>
                  <a:ext cx="2788920" cy="594360"/>
                  <a:chOff x="1645920" y="2384389"/>
                  <a:chExt cx="2417064" cy="594360"/>
                </a:xfrm>
              </p:grpSpPr>
              <p:sp>
                <p:nvSpPr>
                  <p:cNvPr id="74" name="TextBox 73"/>
                  <p:cNvSpPr txBox="1"/>
                  <p:nvPr/>
                </p:nvSpPr>
                <p:spPr>
                  <a:xfrm>
                    <a:off x="2874264" y="2384389"/>
                    <a:ext cx="1188720" cy="594360"/>
                  </a:xfrm>
                  <a:prstGeom prst="rect">
                    <a:avLst/>
                  </a:prstGeom>
                  <a:solidFill>
                    <a:srgbClr val="000000">
                      <a:alpha val="25000"/>
                    </a:srgbClr>
                  </a:solidFill>
                </p:spPr>
                <p:txBody>
                  <a:bodyPr wrap="square" lIns="182854" tIns="146283" rIns="182854" bIns="146283" rtlCol="0" anchor="ctr">
                    <a:noAutofit/>
                  </a:bodyPr>
                  <a:lstStyle>
                    <a:defPPr>
                      <a:defRPr lang="en-US"/>
                    </a:defPPr>
                    <a:lvl1pPr algn="ctr" defTabSz="914224">
                      <a:lnSpc>
                        <a:spcPct val="90000"/>
                      </a:lnSpc>
                      <a:defRPr sz="1600" kern="0">
                        <a:gradFill>
                          <a:gsLst>
                            <a:gs pos="0">
                              <a:srgbClr val="FFFFFF"/>
                            </a:gs>
                            <a:gs pos="100000">
                              <a:srgbClr val="FFFFFF"/>
                            </a:gs>
                          </a:gsLst>
                          <a:lin ang="5400000" scaled="1"/>
                        </a:gradFill>
                        <a:latin typeface="Segoe UI Semibold" panose="020B0702040204020203" pitchFamily="34" charset="0"/>
                        <a:cs typeface="Segoe UI Semibold" panose="020B0702040204020203" pitchFamily="34" charset="0"/>
                      </a:defRPr>
                    </a:lvl1pPr>
                  </a:lstStyle>
                  <a:p>
                    <a:r>
                      <a:rPr lang="en-US" sz="1400" dirty="0"/>
                      <a:t>Windows Forms</a:t>
                    </a:r>
                  </a:p>
                </p:txBody>
              </p:sp>
              <p:sp>
                <p:nvSpPr>
                  <p:cNvPr id="75" name="TextBox 74"/>
                  <p:cNvSpPr txBox="1"/>
                  <p:nvPr/>
                </p:nvSpPr>
                <p:spPr>
                  <a:xfrm>
                    <a:off x="1645920" y="2384389"/>
                    <a:ext cx="1188720" cy="594360"/>
                  </a:xfrm>
                  <a:prstGeom prst="rect">
                    <a:avLst/>
                  </a:prstGeom>
                  <a:solidFill>
                    <a:srgbClr val="000000">
                      <a:alpha val="25000"/>
                    </a:srgbClr>
                  </a:solidFill>
                </p:spPr>
                <p:txBody>
                  <a:bodyPr wrap="square" lIns="182854" tIns="146283" rIns="182854" bIns="146283" rtlCol="0" anchor="ctr">
                    <a:noAutofit/>
                  </a:bodyPr>
                  <a:lstStyle>
                    <a:defPPr>
                      <a:defRPr lang="en-US"/>
                    </a:defPPr>
                    <a:lvl1pPr algn="ctr" defTabSz="914224">
                      <a:lnSpc>
                        <a:spcPct val="90000"/>
                      </a:lnSpc>
                      <a:defRPr sz="1600" kern="0">
                        <a:gradFill>
                          <a:gsLst>
                            <a:gs pos="0">
                              <a:srgbClr val="FFFFFF"/>
                            </a:gs>
                            <a:gs pos="100000">
                              <a:srgbClr val="FFFFFF"/>
                            </a:gs>
                          </a:gsLst>
                          <a:lin ang="5400000" scaled="1"/>
                        </a:gradFill>
                        <a:latin typeface="Segoe UI Semibold" panose="020B0702040204020203" pitchFamily="34" charset="0"/>
                        <a:cs typeface="Segoe UI Semibold" panose="020B0702040204020203" pitchFamily="34" charset="0"/>
                      </a:defRPr>
                    </a:lvl1pPr>
                  </a:lstStyle>
                  <a:p>
                    <a:r>
                      <a:rPr lang="en-US" sz="1400" dirty="0"/>
                      <a:t>WPF</a:t>
                    </a:r>
                  </a:p>
                </p:txBody>
              </p:sp>
            </p:grpSp>
          </p:grpSp>
        </p:grpSp>
        <p:grpSp>
          <p:nvGrpSpPr>
            <p:cNvPr id="4" name="Group 3"/>
            <p:cNvGrpSpPr/>
            <p:nvPr/>
          </p:nvGrpSpPr>
          <p:grpSpPr>
            <a:xfrm>
              <a:off x="4115438" y="1211610"/>
              <a:ext cx="2971379" cy="2377103"/>
              <a:chOff x="4115140" y="1211286"/>
              <a:chExt cx="2971800" cy="2377440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4115140" y="1211286"/>
                <a:ext cx="2971800" cy="2377440"/>
                <a:chOff x="4604403" y="1582077"/>
                <a:chExt cx="3013825" cy="2331366"/>
              </a:xfrm>
            </p:grpSpPr>
            <p:sp>
              <p:nvSpPr>
                <p:cNvPr id="37" name="Rectangle 36"/>
                <p:cNvSpPr/>
                <p:nvPr/>
              </p:nvSpPr>
              <p:spPr bwMode="auto">
                <a:xfrm>
                  <a:off x="4604403" y="1582077"/>
                  <a:ext cx="3013825" cy="2331366"/>
                </a:xfrm>
                <a:prstGeom prst="rect">
                  <a:avLst/>
                </a:prstGeom>
                <a:solidFill>
                  <a:schemeClr val="accent3"/>
                </a:solidFill>
                <a:ln w="25400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182854" tIns="146283" rIns="182854" bIns="146283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912423">
                    <a:lnSpc>
                      <a:spcPct val="90000"/>
                    </a:lnSpc>
                  </a:pPr>
                  <a:r>
                    <a:rPr lang="en-US" sz="2400" kern="0" dirty="0">
                      <a:gradFill>
                        <a:gsLst>
                          <a:gs pos="14679">
                            <a:srgbClr val="FFFFFF"/>
                          </a:gs>
                          <a:gs pos="38000">
                            <a:srgbClr val="FFFFFF"/>
                          </a:gs>
                        </a:gsLst>
                        <a:lin ang="5400000" scaled="1"/>
                      </a:gradFill>
                      <a:latin typeface="Segoe UI Light"/>
                    </a:rPr>
                    <a:t> 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4604403" y="1582077"/>
                  <a:ext cx="3013825" cy="627676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>
                  <a:defPPr>
                    <a:defRPr lang="en-US"/>
                  </a:defPPr>
                  <a:lvl1pPr algn="ctr" defTabSz="914224">
                    <a:lnSpc>
                      <a:spcPct val="90000"/>
                    </a:lnSpc>
                    <a:defRPr sz="2000" kern="0">
                      <a:gradFill>
                        <a:gsLst>
                          <a:gs pos="125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Segoe UI Semibold" panose="020B0702040204020203" pitchFamily="34" charset="0"/>
                      <a:cs typeface="Segoe UI Semibold" panose="020B0702040204020203" pitchFamily="34" charset="0"/>
                    </a:defRPr>
                  </a:lvl1pPr>
                </a:lstStyle>
                <a:p>
                  <a:pPr algn="l"/>
                  <a:r>
                    <a:rPr lang="en-US" sz="1800" b="1" dirty="0">
                      <a:latin typeface="+mn-lt"/>
                    </a:rPr>
                    <a:t>.NET CORE</a:t>
                  </a:r>
                </a:p>
              </p:txBody>
            </p:sp>
          </p:grpSp>
          <p:grpSp>
            <p:nvGrpSpPr>
              <p:cNvPr id="76" name="Group 75"/>
              <p:cNvGrpSpPr/>
              <p:nvPr/>
            </p:nvGrpSpPr>
            <p:grpSpPr>
              <a:xfrm>
                <a:off x="4206240" y="2102819"/>
                <a:ext cx="2788920" cy="1234440"/>
                <a:chOff x="4206240" y="2102819"/>
                <a:chExt cx="2788920" cy="1234440"/>
              </a:xfrm>
            </p:grpSpPr>
            <p:sp>
              <p:nvSpPr>
                <p:cNvPr id="77" name="TextBox 76"/>
                <p:cNvSpPr txBox="1"/>
                <p:nvPr/>
              </p:nvSpPr>
              <p:spPr>
                <a:xfrm>
                  <a:off x="4206240" y="2102819"/>
                  <a:ext cx="1737360" cy="594360"/>
                </a:xfrm>
                <a:prstGeom prst="rect">
                  <a:avLst/>
                </a:prstGeom>
                <a:solidFill>
                  <a:srgbClr val="000000">
                    <a:alpha val="25000"/>
                  </a:srgb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>
                  <a:defPPr>
                    <a:defRPr lang="en-US"/>
                  </a:defPPr>
                  <a:lvl1pPr algn="ctr" defTabSz="914224">
                    <a:lnSpc>
                      <a:spcPct val="90000"/>
                    </a:lnSpc>
                    <a:defRPr sz="1600" ker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atin typeface="Segoe UI Semibold" panose="020B0702040204020203" pitchFamily="34" charset="0"/>
                      <a:cs typeface="Segoe UI Semibold" panose="020B0702040204020203" pitchFamily="34" charset="0"/>
                    </a:defRPr>
                  </a:lvl1pPr>
                </a:lstStyle>
                <a:p>
                  <a:r>
                    <a:rPr lang="en-US" sz="1400" dirty="0"/>
                    <a:t>UWP</a:t>
                  </a:r>
                </a:p>
              </p:txBody>
            </p:sp>
            <p:sp>
              <p:nvSpPr>
                <p:cNvPr id="78" name="TextBox 77"/>
                <p:cNvSpPr txBox="1"/>
                <p:nvPr/>
              </p:nvSpPr>
              <p:spPr>
                <a:xfrm>
                  <a:off x="5257800" y="2742899"/>
                  <a:ext cx="1737360" cy="594360"/>
                </a:xfrm>
                <a:prstGeom prst="rect">
                  <a:avLst/>
                </a:prstGeom>
                <a:solidFill>
                  <a:srgbClr val="000000">
                    <a:alpha val="25000"/>
                  </a:srgbClr>
                </a:solidFill>
              </p:spPr>
              <p:txBody>
                <a:bodyPr wrap="square" lIns="182854" tIns="146283" rIns="182854" bIns="146283" rtlCol="0" anchor="ctr">
                  <a:noAutofit/>
                </a:bodyPr>
                <a:lstStyle>
                  <a:defPPr>
                    <a:defRPr lang="en-US"/>
                  </a:defPPr>
                  <a:lvl1pPr algn="ctr" defTabSz="914224">
                    <a:lnSpc>
                      <a:spcPct val="90000"/>
                    </a:lnSpc>
                    <a:defRPr sz="1600" kern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atin typeface="Segoe UI Semibold" panose="020B0702040204020203" pitchFamily="34" charset="0"/>
                      <a:cs typeface="Segoe UI Semibold" panose="020B0702040204020203" pitchFamily="34" charset="0"/>
                    </a:defRPr>
                  </a:lvl1pPr>
                </a:lstStyle>
                <a:p>
                  <a:r>
                    <a:rPr lang="en-US" sz="1400" dirty="0"/>
                    <a:t>ASP.NET Core</a:t>
                  </a:r>
                </a:p>
              </p:txBody>
            </p:sp>
          </p:grpSp>
        </p:grpSp>
      </p:grpSp>
      <p:sp>
        <p:nvSpPr>
          <p:cNvPr id="7" name="Rectangle 6"/>
          <p:cNvSpPr/>
          <p:nvPr/>
        </p:nvSpPr>
        <p:spPr>
          <a:xfrm>
            <a:off x="8819947" y="1990059"/>
            <a:ext cx="3616528" cy="378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400" dirty="0">
                <a:gradFill>
                  <a:gsLst>
                    <a:gs pos="1250">
                      <a:srgbClr val="107C10"/>
                    </a:gs>
                    <a:gs pos="99000">
                      <a:srgbClr val="107C10"/>
                    </a:gs>
                  </a:gsLst>
                  <a:lin ang="5400000" scaled="0"/>
                </a:gradFill>
                <a:latin typeface="Segoe UI Light"/>
              </a:rPr>
              <a:t>Reuse skills</a:t>
            </a:r>
          </a:p>
          <a:p>
            <a:pPr marL="93260"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Master one library, not a platform</a:t>
            </a:r>
          </a:p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endParaRPr lang="en-US" b="1" kern="0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a typeface="Segoe UI" pitchFamily="34" charset="0"/>
              <a:cs typeface="Segoe UI Semibold" panose="020B0702040204020203" pitchFamily="34" charset="0"/>
            </a:endParaRPr>
          </a:p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400" dirty="0">
                <a:gradFill>
                  <a:gsLst>
                    <a:gs pos="1250">
                      <a:srgbClr val="107C10"/>
                    </a:gs>
                    <a:gs pos="99000">
                      <a:srgbClr val="107C10"/>
                    </a:gs>
                  </a:gsLst>
                  <a:lin ang="5400000" scaled="0"/>
                </a:gradFill>
                <a:latin typeface="Segoe UI Light"/>
              </a:rPr>
              <a:t>Reuse code</a:t>
            </a:r>
          </a:p>
          <a:p>
            <a:pPr marL="93260"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Big surface area - no small common denominator</a:t>
            </a:r>
          </a:p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endParaRPr lang="en-US" b="1" kern="0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  <a:ea typeface="Segoe UI" pitchFamily="34" charset="0"/>
              <a:cs typeface="Segoe UI Semibold" panose="020B0702040204020203" pitchFamily="34" charset="0"/>
            </a:endParaRPr>
          </a:p>
          <a:p>
            <a:pPr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400" dirty="0">
                <a:gradFill>
                  <a:gsLst>
                    <a:gs pos="1250">
                      <a:srgbClr val="107C10"/>
                    </a:gs>
                    <a:gs pos="99000">
                      <a:srgbClr val="107C10"/>
                    </a:gs>
                  </a:gsLst>
                  <a:lin ang="5400000" scaled="0"/>
                </a:gradFill>
                <a:latin typeface="Segoe UI Light"/>
              </a:rPr>
              <a:t>Faster innovation</a:t>
            </a:r>
          </a:p>
          <a:p>
            <a:pPr marL="93260" defTabSz="931089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.NET Standard can grow without updating platforms</a:t>
            </a:r>
          </a:p>
        </p:txBody>
      </p:sp>
    </p:spTree>
    <p:extLst>
      <p:ext uri="{BB962C8B-B14F-4D97-AF65-F5344CB8AC3E}">
        <p14:creationId xmlns:p14="http://schemas.microsoft.com/office/powerpoint/2010/main" val="3180877877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8228299" cy="1181862"/>
          </a:xfrm>
        </p:spPr>
        <p:txBody>
          <a:bodyPr/>
          <a:lstStyle/>
          <a:p>
            <a:r>
              <a:rPr lang="en-US" dirty="0"/>
              <a:t>.NET CLI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05811" y="1793293"/>
            <a:ext cx="11782933" cy="738664"/>
          </a:xfrm>
          <a:prstGeom prst="rect">
            <a:avLst/>
          </a:prstGeom>
        </p:spPr>
        <p:txBody>
          <a:bodyPr/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The new modern way of creating nuget packages with .NET CLI 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305810" y="2399994"/>
            <a:ext cx="7649767" cy="2880789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dotnet new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dotnet restore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code .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{{CODE ON, EDIT METADATA}}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dotnet pack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305811" y="5428087"/>
            <a:ext cx="11947400" cy="1772793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Easily create single assembly nuget packages targeting netcoreapp or netstandard (Modern PCL)</a:t>
            </a:r>
          </a:p>
          <a:p>
            <a:pPr>
              <a:lnSpc>
                <a:spcPct val="100000"/>
              </a:lnSpc>
            </a:pPr>
            <a:endParaRPr lang="en-US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38484329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74638" y="1209973"/>
            <a:ext cx="10698427" cy="1181862"/>
          </a:xfrm>
        </p:spPr>
        <p:txBody>
          <a:bodyPr/>
          <a:lstStyle/>
          <a:p>
            <a:r>
              <a:rPr lang="en-US" dirty="0"/>
              <a:t>What's next for NuGet</a:t>
            </a:r>
          </a:p>
        </p:txBody>
      </p:sp>
    </p:spTree>
    <p:extLst>
      <p:ext uri="{BB962C8B-B14F-4D97-AF65-F5344CB8AC3E}">
        <p14:creationId xmlns:p14="http://schemas.microsoft.com/office/powerpoint/2010/main" val="618704906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Coming up soon….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1"/>
            <a:ext cx="11887200" cy="5383012"/>
          </a:xfrm>
        </p:spPr>
        <p:txBody>
          <a:bodyPr/>
          <a:lstStyle/>
          <a:p>
            <a:pPr lvl="1"/>
            <a:r>
              <a:rPr lang="en-US" sz="1800" dirty="0">
                <a:solidFill>
                  <a:schemeClr val="bg1">
                    <a:lumMod val="75000"/>
                  </a:schemeClr>
                </a:solidFill>
              </a:rPr>
              <a:t>Plans subject to change 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sym typeface="Wingdings" panose="05000000000000000000" pitchFamily="2" charset="2"/>
              </a:rPr>
              <a:t>. Once we finalize, it will be posted in our wiki 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sym typeface="Wingdings" panose="05000000000000000000" pitchFamily="2" charset="2"/>
                <a:hlinkClick r:id="rId3"/>
              </a:rPr>
              <a:t>https://github.com/Nuget/Home/wiki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sym typeface="Wingdings" panose="05000000000000000000" pitchFamily="2" charset="2"/>
              </a:rPr>
              <a:t> </a:t>
            </a:r>
            <a:endParaRPr lang="en-US" sz="1800" dirty="0"/>
          </a:p>
          <a:p>
            <a:r>
              <a:rPr lang="en-US" dirty="0"/>
              <a:t>NuGet Clients</a:t>
            </a:r>
          </a:p>
          <a:p>
            <a:pPr lvl="1"/>
            <a:r>
              <a:rPr lang="en-US" dirty="0"/>
              <a:t>Semver 2.0.0</a:t>
            </a:r>
          </a:p>
          <a:p>
            <a:pPr lvl="1"/>
            <a:r>
              <a:rPr lang="en-US" dirty="0"/>
              <a:t>NuGet Upgrader</a:t>
            </a:r>
          </a:p>
          <a:p>
            <a:pPr lvl="1"/>
            <a:r>
              <a:rPr lang="en-US" dirty="0"/>
              <a:t>NuGet Package Source Analyzer</a:t>
            </a:r>
          </a:p>
          <a:p>
            <a:pPr lvl="1"/>
            <a:r>
              <a:rPr lang="en-US" dirty="0"/>
              <a:t>NuGet Authoring Tools in VS/Xamarin Studio</a:t>
            </a:r>
          </a:p>
          <a:p>
            <a:endParaRPr lang="en-US" sz="600" dirty="0"/>
          </a:p>
          <a:p>
            <a:pPr lvl="1"/>
            <a:r>
              <a:rPr lang="en-US" sz="400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</a:rPr>
              <a:t>NuGet.org</a:t>
            </a:r>
          </a:p>
          <a:p>
            <a:pPr lvl="1"/>
            <a:r>
              <a:rPr lang="en-US" dirty="0"/>
              <a:t>Staging</a:t>
            </a:r>
          </a:p>
          <a:p>
            <a:pPr lvl="1"/>
            <a:endParaRPr lang="en-US" sz="1000" dirty="0"/>
          </a:p>
          <a:p>
            <a:pPr lvl="1"/>
            <a:r>
              <a:rPr lang="en-US" sz="400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</a:rPr>
              <a:t>Docs</a:t>
            </a:r>
          </a:p>
          <a:p>
            <a:pPr lvl="1"/>
            <a:r>
              <a:rPr lang="en-US" dirty="0"/>
              <a:t>A much better doc story hosted at </a:t>
            </a:r>
            <a:r>
              <a:rPr lang="en-US" dirty="0">
                <a:hlinkClick r:id="rId4"/>
              </a:rPr>
              <a:t>http</a:t>
            </a:r>
            <a:r>
              <a:rPr lang="en-US">
                <a:hlinkClick r:id="rId4"/>
              </a:rPr>
              <a:t>://docs.microsoft.com</a:t>
            </a:r>
            <a:r>
              <a:rPr lang="en-US" dirty="0"/>
              <a:t>, with samples, getting started guides, videos and more</a:t>
            </a:r>
          </a:p>
          <a:p>
            <a:pPr lvl="1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986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12057250" cy="1181862"/>
          </a:xfrm>
        </p:spPr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287400" y="1942799"/>
            <a:ext cx="11782933" cy="4754828"/>
          </a:xfrm>
          <a:prstGeom prst="rect">
            <a:avLst/>
          </a:prstGeom>
        </p:spPr>
        <p:txBody>
          <a:bodyPr/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docs: </a:t>
            </a:r>
            <a:r>
              <a:rPr lang="en-US" sz="2400" dirty="0">
                <a:hlinkClick r:id="rId3"/>
              </a:rPr>
              <a:t>http://docs.nuget.org</a:t>
            </a:r>
            <a:r>
              <a:rPr lang="en-US" sz="2400" dirty="0"/>
              <a:t> 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blog:</a:t>
            </a:r>
            <a:r>
              <a:rPr lang="en-US" sz="2400" dirty="0"/>
              <a:t> </a:t>
            </a:r>
            <a:r>
              <a:rPr lang="en-US" sz="2400" dirty="0">
                <a:hlinkClick r:id="rId4"/>
              </a:rPr>
              <a:t>http://blog.nuget.org/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contribute:</a:t>
            </a:r>
            <a:r>
              <a:rPr lang="en-US" sz="2400" dirty="0"/>
              <a:t> </a:t>
            </a:r>
            <a:r>
              <a:rPr lang="en-US" sz="2400" dirty="0">
                <a:hlinkClick r:id="rId5"/>
              </a:rPr>
              <a:t>http://docs.nuget.org/contribute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issues:</a:t>
            </a:r>
            <a:r>
              <a:rPr lang="en-US" sz="2400" dirty="0"/>
              <a:t> </a:t>
            </a:r>
            <a:r>
              <a:rPr lang="en-US" sz="2400" dirty="0">
                <a:hlinkClick r:id="rId6"/>
              </a:rPr>
              <a:t>https://github.com/Nuget/Home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(client), </a:t>
            </a:r>
            <a:r>
              <a:rPr lang="en-US" sz="2400" dirty="0">
                <a:hlinkClick r:id="rId7"/>
              </a:rPr>
              <a:t>https://github.com/NuGet/NuGetGallery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(gallery)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feedback:</a:t>
            </a:r>
            <a:r>
              <a:rPr lang="en-US" sz="2400" dirty="0"/>
              <a:t> </a:t>
            </a:r>
            <a:r>
              <a:rPr lang="en-US" sz="2400" dirty="0">
                <a:hlinkClick r:id="rId8"/>
              </a:rPr>
              <a:t>feedback@nuget.org</a:t>
            </a:r>
            <a:r>
              <a:rPr lang="en-US" sz="2400" dirty="0"/>
              <a:t> 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   </a:t>
            </a:r>
            <a:r>
              <a:rPr lang="en-US" sz="2400" dirty="0"/>
              <a:t> </a:t>
            </a:r>
            <a:r>
              <a:rPr lang="en-US" sz="2400" dirty="0">
                <a:hlinkClick r:id="rId9"/>
              </a:rPr>
              <a:t>@nuget </a:t>
            </a:r>
            <a:endParaRPr lang="en-US" sz="24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3200" dirty="0"/>
              <a:t> </a:t>
            </a:r>
          </a:p>
          <a:p>
            <a:pPr marL="0" indent="0">
              <a:buNone/>
            </a:pPr>
            <a:r>
              <a:rPr lang="en-US" sz="3200" dirty="0"/>
              <a:t> </a:t>
            </a:r>
          </a:p>
        </p:txBody>
      </p:sp>
      <p:pic>
        <p:nvPicPr>
          <p:cNvPr id="6" name="Picture 4" descr="https://twitter.github.io/typeahead.js/img/twitter-log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00" y="5783237"/>
            <a:ext cx="396984" cy="39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961245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07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NuGet?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667655"/>
          </a:xfrm>
        </p:spPr>
        <p:txBody>
          <a:bodyPr/>
          <a:lstStyle/>
          <a:p>
            <a:r>
              <a:rPr lang="en-US" dirty="0"/>
              <a:t>Package manager for Microsoft Dev Platforms</a:t>
            </a:r>
          </a:p>
          <a:p>
            <a:pPr lvl="1"/>
            <a:r>
              <a:rPr lang="en-US" dirty="0"/>
              <a:t>E</a:t>
            </a:r>
            <a:r>
              <a:rPr lang="en-US" sz="20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asy to use package manager for .NET - </a:t>
            </a:r>
            <a:r>
              <a:rPr lang="en-US" dirty="0"/>
              <a:t>C#, VB, F#, C++/CLI</a:t>
            </a:r>
            <a:endParaRPr lang="en-US" sz="20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+mn-lt"/>
            </a:endParaRPr>
          </a:p>
          <a:p>
            <a:endParaRPr lang="en-US" sz="1800" dirty="0"/>
          </a:p>
          <a:p>
            <a:r>
              <a:rPr lang="en-US" dirty="0"/>
              <a:t>Share Code</a:t>
            </a:r>
          </a:p>
          <a:p>
            <a:pPr lvl="1"/>
            <a:r>
              <a:rPr lang="en-US" dirty="0"/>
              <a:t>Share code across your teams by building commonly used pieces of functionality and sharing it out</a:t>
            </a:r>
          </a:p>
          <a:p>
            <a:pPr lvl="1"/>
            <a:r>
              <a:rPr lang="en-US" dirty="0"/>
              <a:t>Have fine grained dependency management</a:t>
            </a:r>
          </a:p>
          <a:p>
            <a:endParaRPr lang="en-US" sz="1800" dirty="0"/>
          </a:p>
          <a:p>
            <a:r>
              <a:rPr lang="en-US" dirty="0"/>
              <a:t>Accelerate your development</a:t>
            </a:r>
          </a:p>
          <a:p>
            <a:pPr lvl="1"/>
            <a:r>
              <a:rPr lang="en-US" dirty="0"/>
              <a:t>Use open source libraries that fit your licensing needs to accelerate your development</a:t>
            </a:r>
          </a:p>
          <a:p>
            <a:pPr lvl="1"/>
            <a:r>
              <a:rPr lang="en-US" dirty="0"/>
              <a:t>Stop reinventing the wheel</a:t>
            </a:r>
          </a:p>
          <a:p>
            <a:pPr lvl="1"/>
            <a:endParaRPr lang="en-US" sz="1800" dirty="0"/>
          </a:p>
          <a:p>
            <a:pPr lvl="1"/>
            <a:r>
              <a:rPr lang="en-US" sz="400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</a:rPr>
              <a:t>Open Source</a:t>
            </a:r>
          </a:p>
          <a:p>
            <a:pPr lvl="1"/>
            <a:r>
              <a:rPr lang="en-US" dirty="0"/>
              <a:t>Nuget is open source from day 1 and guess what, we accept contributions!</a:t>
            </a:r>
          </a:p>
          <a:p>
            <a:pPr lvl="1"/>
            <a:endParaRPr lang="en-US" sz="4000" dirty="0">
              <a:gradFill>
                <a:gsLst>
                  <a:gs pos="1250">
                    <a:schemeClr val="tx2"/>
                  </a:gs>
                  <a:gs pos="99000">
                    <a:schemeClr val="tx2"/>
                  </a:gs>
                </a:gsLst>
                <a:lin ang="5400000" scaled="0"/>
              </a:gra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1420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74638" y="1209973"/>
            <a:ext cx="10698427" cy="2179058"/>
          </a:xfrm>
        </p:spPr>
        <p:txBody>
          <a:bodyPr/>
          <a:lstStyle/>
          <a:p>
            <a:r>
              <a:rPr lang="en-US" dirty="0"/>
              <a:t>Creating and Publishing NuGet packages</a:t>
            </a:r>
          </a:p>
        </p:txBody>
      </p:sp>
    </p:spTree>
    <p:extLst>
      <p:ext uri="{BB962C8B-B14F-4D97-AF65-F5344CB8AC3E}">
        <p14:creationId xmlns:p14="http://schemas.microsoft.com/office/powerpoint/2010/main" val="233052775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" r="833" b="2266"/>
          <a:stretch/>
        </p:blipFill>
        <p:spPr>
          <a:xfrm>
            <a:off x="731898" y="114019"/>
            <a:ext cx="10881240" cy="676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112681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11965811" cy="1181862"/>
          </a:xfrm>
        </p:spPr>
        <p:txBody>
          <a:bodyPr/>
          <a:lstStyle/>
          <a:p>
            <a:r>
              <a:rPr lang="en-US" dirty="0"/>
              <a:t>Project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05811" y="1793293"/>
            <a:ext cx="11782933" cy="738664"/>
          </a:xfrm>
          <a:prstGeom prst="rect">
            <a:avLst/>
          </a:prstGeom>
        </p:spPr>
        <p:txBody>
          <a:bodyPr/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Creating packages from project(s)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267788" y="2988840"/>
            <a:ext cx="8217575" cy="1772793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spec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{{EDIT NUSPEC METADATA}}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pack myproject.csproj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267788" y="5234603"/>
            <a:ext cx="11947400" cy="1649682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Create nuget packages from a single project or a project graph easily. Token substitution support to pass in values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489890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11965811" cy="1181862"/>
          </a:xfrm>
        </p:spPr>
        <p:txBody>
          <a:bodyPr/>
          <a:lstStyle/>
          <a:p>
            <a:r>
              <a:rPr lang="en-US" dirty="0"/>
              <a:t>Assembly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05811" y="1793293"/>
            <a:ext cx="11782933" cy="738664"/>
          </a:xfrm>
          <a:prstGeom prst="rect">
            <a:avLst/>
          </a:prstGeom>
        </p:spPr>
        <p:txBody>
          <a:bodyPr/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Creating packages from standalone assemblies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267788" y="2988840"/>
            <a:ext cx="8217575" cy="1772793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spec myassembly.dll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{{EDIT NUSPEC METADATA}}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pack myassembly.nuspec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267788" y="5234603"/>
            <a:ext cx="11947400" cy="2019014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Instead of copying and sharing dll’s, make it easier to componentize and share your dependencies using nuget packages instead </a:t>
            </a:r>
          </a:p>
          <a:p>
            <a:pPr>
              <a:lnSpc>
                <a:spcPct val="100000"/>
              </a:lnSpc>
            </a:pP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19450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11965811" cy="1181862"/>
          </a:xfrm>
        </p:spPr>
        <p:txBody>
          <a:bodyPr/>
          <a:lstStyle/>
          <a:p>
            <a:r>
              <a:rPr lang="en-US" dirty="0"/>
              <a:t>File Layout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305811" y="1793293"/>
            <a:ext cx="11782933" cy="738664"/>
          </a:xfrm>
          <a:prstGeom prst="rect">
            <a:avLst/>
          </a:prstGeom>
        </p:spPr>
        <p:txBody>
          <a:bodyPr/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Creating packages from a convention based layout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264759" y="2442454"/>
            <a:ext cx="8217575" cy="2880789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spec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{{EDIT NUSPEC METADATA}}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mkdir lib 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copy ..\src\mylibrary lib</a:t>
            </a:r>
          </a:p>
          <a:p>
            <a:pPr>
              <a:lnSpc>
                <a:spcPct val="100000"/>
              </a:lnSpc>
            </a:pPr>
            <a:endParaRPr lang="en-US" sz="1200" i="1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400" i="1" dirty="0">
                <a:solidFill>
                  <a:schemeClr val="tx1">
                    <a:lumMod val="50000"/>
                  </a:schemeClr>
                </a:solidFill>
              </a:rPr>
              <a:t>&gt; nuget pack mypackage.nuspec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267788" y="5234603"/>
            <a:ext cx="11947400" cy="2019014"/>
          </a:xfrm>
          <a:prstGeom prst="rect">
            <a:avLst/>
          </a:prstGeom>
          <a:noFill/>
        </p:spPr>
        <p:txBody>
          <a:bodyPr vert="horz" wrap="square" lIns="182880" tIns="146304" rIns="182880" bIns="146304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kern="1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Add tools, contents and scripts all based on a convention based layout</a:t>
            </a:r>
          </a:p>
          <a:p>
            <a:pPr>
              <a:lnSpc>
                <a:spcPct val="100000"/>
              </a:lnSpc>
            </a:pP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61939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287400" y="603820"/>
            <a:ext cx="11965811" cy="1181862"/>
          </a:xfrm>
        </p:spPr>
        <p:txBody>
          <a:bodyPr/>
          <a:lstStyle/>
          <a:p>
            <a:r>
              <a:rPr lang="en-US" dirty="0"/>
              <a:t>Community Tools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514488" y="2014912"/>
            <a:ext cx="11782933" cy="738664"/>
          </a:xfrm>
          <a:prstGeom prst="rect">
            <a:avLst/>
          </a:prstGeom>
        </p:spPr>
        <p:txBody>
          <a:bodyPr/>
          <a:lstStyle>
            <a:lvl1pPr marL="342900" marR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4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hlinkClick r:id="rId3"/>
              </a:rPr>
              <a:t>NuGet Package Explorer</a:t>
            </a:r>
            <a:r>
              <a:rPr lang="en-US" sz="3200" dirty="0"/>
              <a:t>: Explore packages and build them visually</a:t>
            </a:r>
          </a:p>
          <a:p>
            <a:pPr marL="0" indent="0">
              <a:buNone/>
            </a:pPr>
            <a:r>
              <a:rPr lang="en-US" sz="3200" dirty="0">
                <a:hlinkClick r:id="rId4"/>
              </a:rPr>
              <a:t>NuSpec Reference Generator</a:t>
            </a:r>
            <a:r>
              <a:rPr lang="en-US" sz="3200" dirty="0"/>
              <a:t>: Generate dependencies for nuspec</a:t>
            </a:r>
          </a:p>
          <a:p>
            <a:pPr marL="0" indent="0">
              <a:buNone/>
            </a:pPr>
            <a:r>
              <a:rPr lang="en-US" sz="3200" dirty="0">
                <a:hlinkClick r:id="rId5"/>
              </a:rPr>
              <a:t>NuProj</a:t>
            </a:r>
            <a:r>
              <a:rPr lang="en-US" sz="3200" dirty="0"/>
              <a:t>: Advanced nuget package creator with VS integration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2190547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8-30707_dotnetConf_Template">
  <a:themeElements>
    <a:clrScheme name="dotnetConf">
      <a:dk1>
        <a:srgbClr val="1E1A20"/>
      </a:dk1>
      <a:lt1>
        <a:srgbClr val="FFFFFF"/>
      </a:lt1>
      <a:dk2>
        <a:srgbClr val="107C10"/>
      </a:dk2>
      <a:lt2>
        <a:srgbClr val="F8F8F8"/>
      </a:lt2>
      <a:accent1>
        <a:srgbClr val="107C10"/>
      </a:accent1>
      <a:accent2>
        <a:srgbClr val="D83B01"/>
      </a:accent2>
      <a:accent3>
        <a:srgbClr val="0078D7"/>
      </a:accent3>
      <a:accent4>
        <a:srgbClr val="FFB900"/>
      </a:accent4>
      <a:accent5>
        <a:srgbClr val="D2D2D2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otnetConf_2016_16x9_Template" id="{C0749003-9B83-4EC7-9CCE-0827D34B3F3D}" vid="{573B5C64-E77A-410B-B9D9-EC179F4A09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26b8fdb-8854-4512-bfeb-a28d72213e8e">
      <UserInfo>
        <DisplayName>Victoria Cebotar (Red Door Collaborative LLC)</DisplayName>
        <AccountId>9104</AccountId>
        <AccountType/>
      </UserInfo>
      <UserInfo>
        <DisplayName>Beth Massi</DisplayName>
        <AccountId>9105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18C47029734249AC453177EACC6B6F" ma:contentTypeVersion="3" ma:contentTypeDescription="Create a new document." ma:contentTypeScope="" ma:versionID="96f0ea26566c784100a08ed38411f250">
  <xsd:schema xmlns:xsd="http://www.w3.org/2001/XMLSchema" xmlns:xs="http://www.w3.org/2001/XMLSchema" xmlns:p="http://schemas.microsoft.com/office/2006/metadata/properties" xmlns:ns2="726b8fdb-8854-4512-bfeb-a28d72213e8e" targetNamespace="http://schemas.microsoft.com/office/2006/metadata/properties" ma:root="true" ma:fieldsID="5119d37a3cdefa415f208e01e6244aa9" ns2:_="">
    <xsd:import namespace="726b8fdb-8854-4512-bfeb-a28d72213e8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6b8fdb-8854-4512-bfeb-a28d72213e8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90F116-B58F-4255-B05B-DA3808E0E5C6}">
  <ds:schemaRefs>
    <ds:schemaRef ds:uri="c6024260-1922-4035-a6cd-7cbe53872e3f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A6DE46-CD11-4A81-96EB-8820F5FC4B8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18963</TotalTime>
  <Words>2051</Words>
  <Application>Microsoft Office PowerPoint</Application>
  <PresentationFormat>Custom</PresentationFormat>
  <Paragraphs>383</Paragraphs>
  <Slides>28</Slides>
  <Notes>28</Notes>
  <HiddenSlides>6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Calibri</vt:lpstr>
      <vt:lpstr>Consolas</vt:lpstr>
      <vt:lpstr>Segoe UI</vt:lpstr>
      <vt:lpstr>Segoe UI Light</vt:lpstr>
      <vt:lpstr>Segoe UI Semibold</vt:lpstr>
      <vt:lpstr>Segoe UI Semilight</vt:lpstr>
      <vt:lpstr>Wingdings</vt:lpstr>
      <vt:lpstr>8-30707_dotnetConf_Template</vt:lpstr>
      <vt:lpstr>PowerPoint Presentation</vt:lpstr>
      <vt:lpstr>NuGet Deep Dive: Accelerating your .NET Development</vt:lpstr>
      <vt:lpstr>What is NuGet?</vt:lpstr>
      <vt:lpstr>Creating and Publishing NuGet packages</vt:lpstr>
      <vt:lpstr>PowerPoint Presentation</vt:lpstr>
      <vt:lpstr>Project</vt:lpstr>
      <vt:lpstr>Assembly</vt:lpstr>
      <vt:lpstr>File Layout</vt:lpstr>
      <vt:lpstr>Community Tools</vt:lpstr>
      <vt:lpstr>Publishing your package</vt:lpstr>
      <vt:lpstr>Publishing Options</vt:lpstr>
      <vt:lpstr>NuGet.org</vt:lpstr>
      <vt:lpstr>NuGet.Server</vt:lpstr>
      <vt:lpstr>VSTS Package Management</vt:lpstr>
      <vt:lpstr>Other Package Management Options</vt:lpstr>
      <vt:lpstr>More Packaging Scenarios</vt:lpstr>
      <vt:lpstr>Moving to Project.json</vt:lpstr>
      <vt:lpstr>Why project.json?</vt:lpstr>
      <vt:lpstr>packages.config to project.json</vt:lpstr>
      <vt:lpstr>a less complex way to do this </vt:lpstr>
      <vt:lpstr>Sharing code in .NET today and tomorrow</vt:lpstr>
      <vt:lpstr>.NET today—app models and libraries</vt:lpstr>
      <vt:lpstr>.NET tomorrow</vt:lpstr>
      <vt:lpstr>.NET CLI</vt:lpstr>
      <vt:lpstr>What's next for NuGet</vt:lpstr>
      <vt:lpstr>Coming up soon….</vt:lpstr>
      <vt:lpstr>resources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&lt;Presentation title here&gt;</dc:title>
  <dc:subject>&lt;Speech title here&gt;</dc:subject>
  <dc:creator>&lt;Speaker name here&gt;</dc:creator>
  <cp:keywords>dotnetConf</cp:keywords>
  <dc:description>Template: Mitchell Derrey, Silverfox Productions_x000d_
Formatting: _x000d_
Audience Type:</dc:description>
  <cp:lastModifiedBy>Beth Massi</cp:lastModifiedBy>
  <cp:revision>998</cp:revision>
  <dcterms:created xsi:type="dcterms:W3CDTF">2014-06-10T19:28:25Z</dcterms:created>
  <dcterms:modified xsi:type="dcterms:W3CDTF">2016-06-09T16:05:31Z</dcterms:modified>
  <cp:category>dotnetConf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0x0101002518C47029734249AC453177EACC6B6F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179;#dotnetConf|be266ed6-d54a-44a0-a41e-10cf95a5491e</vt:lpwstr>
  </property>
  <property fmtid="{D5CDD505-2E9C-101B-9397-08002B2CF9AE}" pid="12" name="Audience1">
    <vt:lpwstr/>
  </property>
  <property fmtid="{D5CDD505-2E9C-101B-9397-08002B2CF9AE}" pid="13" name="Event Name">
    <vt:lpwstr/>
  </property>
</Properties>
</file>