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29"/>
  </p:notesMasterIdLst>
  <p:handoutMasterIdLst>
    <p:handoutMasterId r:id="rId30"/>
  </p:handoutMasterIdLst>
  <p:sldIdLst>
    <p:sldId id="1398" r:id="rId5"/>
    <p:sldId id="1393" r:id="rId6"/>
    <p:sldId id="1401" r:id="rId7"/>
    <p:sldId id="1403" r:id="rId8"/>
    <p:sldId id="1421" r:id="rId9"/>
    <p:sldId id="1420" r:id="rId10"/>
    <p:sldId id="1422" r:id="rId11"/>
    <p:sldId id="1417" r:id="rId12"/>
    <p:sldId id="1423" r:id="rId13"/>
    <p:sldId id="1419" r:id="rId14"/>
    <p:sldId id="1409" r:id="rId15"/>
    <p:sldId id="1410" r:id="rId16"/>
    <p:sldId id="1411" r:id="rId17"/>
    <p:sldId id="1364" r:id="rId18"/>
    <p:sldId id="1416" r:id="rId19"/>
    <p:sldId id="1318" r:id="rId20"/>
    <p:sldId id="1428" r:id="rId21"/>
    <p:sldId id="1424" r:id="rId22"/>
    <p:sldId id="1429" r:id="rId23"/>
    <p:sldId id="1430" r:id="rId24"/>
    <p:sldId id="1431" r:id="rId25"/>
    <p:sldId id="1432" r:id="rId26"/>
    <p:sldId id="1418" r:id="rId27"/>
    <p:sldId id="1326"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tnetConf Template" id="{A073DAE3-B461-442F-A3D3-6642BD875E45}">
          <p14:sldIdLst>
            <p14:sldId id="1398"/>
            <p14:sldId id="1393"/>
            <p14:sldId id="1401"/>
            <p14:sldId id="1403"/>
            <p14:sldId id="1421"/>
            <p14:sldId id="1420"/>
            <p14:sldId id="1422"/>
            <p14:sldId id="1417"/>
            <p14:sldId id="1423"/>
            <p14:sldId id="1419"/>
            <p14:sldId id="1409"/>
            <p14:sldId id="1410"/>
            <p14:sldId id="1411"/>
            <p14:sldId id="1364"/>
            <p14:sldId id="1416"/>
            <p14:sldId id="1318"/>
            <p14:sldId id="1428"/>
            <p14:sldId id="1424"/>
            <p14:sldId id="1429"/>
            <p14:sldId id="1430"/>
            <p14:sldId id="1431"/>
            <p14:sldId id="1432"/>
            <p14:sldId id="1418"/>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A20"/>
    <a:srgbClr val="FFFFFF"/>
    <a:srgbClr val="BAD80A"/>
    <a:srgbClr val="292929"/>
    <a:srgbClr val="A80000"/>
    <a:srgbClr val="5C2D91"/>
    <a:srgbClr val="0078D7"/>
    <a:srgbClr val="107C10"/>
    <a:srgbClr val="000000"/>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88889" autoAdjust="0"/>
  </p:normalViewPr>
  <p:slideViewPr>
    <p:cSldViewPr>
      <p:cViewPr varScale="1">
        <p:scale>
          <a:sx n="84" d="100"/>
          <a:sy n="84" d="100"/>
        </p:scale>
        <p:origin x="356" y="5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err="1"/>
              <a:t>dotnetConf</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6/8/2016 7:34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6:37.085"/>
    </inkml:context>
    <inkml:brush xml:id="br0">
      <inkml:brushProperty name="width" value="0.06667" units="cm"/>
      <inkml:brushProperty name="height" value="0.06667" units="cm"/>
    </inkml:brush>
  </inkml:definitions>
  <inkml:traceGroup>
    <inkml:annotationXML>
      <emma:emma xmlns:emma="http://www.w3.org/2003/04/emma" version="1.0">
        <emma:interpretation id="{DA6AC77B-9E60-44A9-B08A-0847323C1461}" emma:medium="tactile" emma:mode="ink">
          <msink:context xmlns:msink="http://schemas.microsoft.com/ink/2010/main" type="writingRegion" rotatedBoundingBox="15020,2728 15056,8979 14002,8985 13967,2734"/>
        </emma:interpretation>
      </emma:emma>
    </inkml:annotationXML>
    <inkml:traceGroup>
      <inkml:annotationXML>
        <emma:emma xmlns:emma="http://www.w3.org/2003/04/emma" version="1.0">
          <emma:interpretation id="{1127307A-1E0E-4503-B6FC-52E537AB930B}" emma:medium="tactile" emma:mode="ink">
            <msink:context xmlns:msink="http://schemas.microsoft.com/ink/2010/main" type="paragraph" rotatedBoundingBox="15020,2728 15056,8979 14002,8985 13967,2734" alignmentLevel="1"/>
          </emma:interpretation>
        </emma:emma>
      </inkml:annotationXML>
      <inkml:traceGroup>
        <inkml:annotationXML>
          <emma:emma xmlns:emma="http://www.w3.org/2003/04/emma" version="1.0">
            <emma:interpretation id="{96A0718C-F3D9-4C13-A277-BEC6B3D5D217}" emma:medium="tactile" emma:mode="ink">
              <msink:context xmlns:msink="http://schemas.microsoft.com/ink/2010/main" type="line" rotatedBoundingBox="15020,2728 15056,8979 14002,8985 13967,2734"/>
            </emma:interpretation>
          </emma:emma>
        </inkml:annotationXML>
        <inkml:traceGroup>
          <inkml:annotationXML>
            <emma:emma xmlns:emma="http://www.w3.org/2003/04/emma" version="1.0">
              <emma:interpretation id="{F946D8EA-B3A2-49C7-A42A-416CD2FB7C06}" emma:medium="tactile" emma:mode="ink">
                <msink:context xmlns:msink="http://schemas.microsoft.com/ink/2010/main" type="inkWord" rotatedBoundingBox="14988,2716 15137,8644 14132,8669 13982,2741"/>
              </emma:interpretation>
              <emma:one-of disjunction-type="recognition" id="oneOf0">
                <emma:interpretation id="interp0" emma:lang="en-US" emma:confidence="0">
                  <emma:literal>d*</emma:literal>
                </emma:interpretation>
                <emma:interpretation id="interp1" emma:lang="en-US" emma:confidence="0">
                  <emma:literal>dot*</emma:literal>
                </emma:interpretation>
                <emma:interpretation id="interp2" emma:lang="en-US" emma:confidence="0">
                  <emma:literal>dat*</emma:literal>
                </emma:interpretation>
                <emma:interpretation id="interp3" emma:lang="en-US" emma:confidence="0">
                  <emma:literal>db*</emma:literal>
                </emma:interpretation>
                <emma:interpretation id="interp4" emma:lang="en-US" emma:confidence="0">
                  <emma:literal>dB*</emma:literal>
                </emma:interpretation>
              </emma:one-of>
            </emma:emma>
          </inkml:annotationXML>
          <inkml:trace contextRef="#ctx0" brushRef="#br0">8187 2604 7424,'11'-4'3712,"1"-14"-4608,-12 18 7295,11 0-6015,4 9 128,3 13 384,10 24 128,11 21-896,4 18 0,5 9 768,-1-22 128,2-5-256,-7-2 0,-14-24-1024,-4-7 128,-14-17-2048,-10-9 0,-10-8-767,-5-21 127,2-12-256,-6-1 128</inkml:trace>
          <inkml:trace contextRef="#ctx0" brushRef="#br0" timeOffset="-406">8170 2660 7424,'3'0'3712,"8"0"-1408,-11 0 3711,0 0-5631,0 0 128,0 4 256,-6-1 0,-2 19-1024,-7 12 128,-4 13 640,1 12 0,-2 13-256,-3-5 128,3 9-128,2 5 128,-2-13-256,6-14 128,-1-2-128,7-10 0,2-8-512,2-18 128,-1 6-640,5-13 0,0-6-768,0-3 128,0-8-1023,5-5 127,-1-4-256,2-1 0</inkml:trace>
          <inkml:trace contextRef="#ctx0" brushRef="#br0" timeOffset="991">8083 1563 7296,'0'-5'3584,"-8"42"-2816,2-15 6527,-3-4-6911,-5 14 0,-6 24 384,-3-2 128,-10 6-1152,-6 21 0,6-9 640,-1-9 128,11-7-384,0-15 0,-1-1-384,4-2 0,6-10-512,0 7 128,4-14-768,5-5 128,5-16-895,0-12-1,11-10-256,-2-3 0</inkml:trace>
          <inkml:trace contextRef="#ctx0" brushRef="#br0" timeOffset="1367">8132 1630 7168,'9'0'3584,"0"18"-2944,-4-15 7167,5 13-7423,10-6 0,3 15 256,9 12 128,8 7-896,12 6 0,9 22 640,11-16 0,-5-6-512,-6-8 128,-3-8-896,-15-16 128,-20-18-1664,-9-18 129,-28 2-641,-9-6 0</inkml:trace>
          <inkml:trace contextRef="#ctx0" brushRef="#br0" timeOffset="495">8145 1728 5760,'11'5'2816,"-7"-14"-3072,1 22 6400,-5 12-5376,0 22 0,0 12 767,0 25 1,0 14-1920,5-14 128,-1-3 896,-4-5 128,5-17-1024,1-18 0,-6-19-1792,0-10 129,0-12-769,3-12 0</inkml:trace>
          <inkml:trace contextRef="#ctx0" brushRef="#br0" timeOffset="2020">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2973">8346 1126 6272,'3'-4'3072,"-12"4"-3456,4 0 6656,-4 4-5760,-11 5 128,-3 3 383,-6 6 1,-4-11-1280,-4 6 0,-3-5 896,2-4 0,-5-8-640,2-4 0,3-5-768,4 6 128,-1-2-1279,8 0-1,13 0-512,3 6 0</inkml:trace>
          <inkml:trace contextRef="#ctx0" brushRef="#br0" timeOffset="3286">8037 990 5376,'6'0'2688,"2"-18"-3200,-8 18 4480,0 0-4608,0-6 0,0 6-2176,0 0 0</inkml:trace>
          <inkml:trace contextRef="#ctx0" brushRef="#br0" timeOffset="3497">8207 935 7552,'27'-11'3712,"10"22"-4480,-31-3 6911,2-8-6654,0 5-1,-3 1-2560,-10 7 128</inkml:trace>
          <inkml:trace contextRef="#ctx0" brushRef="#br0" timeOffset="5449">8127 4073 3712,'0'-26'1792,"0"-16"-128,0 42 1792,0-10-2688,0 10 0,0-7 384,0 7 128,0 17-1536,0 29 128,0 39 1152,9 50 128,5 43-257,6 54 1,-2 22-256,-3-16 128,-2-31-384,2-20 128,-6-23-256,1-20 0,0-12-128,-2-26 0,-2-22-128,3-15 128,-4-28-256,-1-3 128,1-13-512,-5-20 0,-5-23-768,-4-10 128,-9-6-1023,-11 5 127,1-6-512,5-2 0</inkml:trace>
        </inkml:traceGroup>
        <inkml:traceGroup>
          <inkml:annotationXML>
            <emma:emma xmlns:emma="http://www.w3.org/2003/04/emma" version="1.0">
              <emma:interpretation id="{D8A0791F-8D75-4C0C-9B8C-D1D484138BD7}" emma:medium="tactile" emma:mode="ink">
                <msink:context xmlns:msink="http://schemas.microsoft.com/ink/2010/main" type="inkWord" rotatedBoundingBox="13982,8516 14923,8112 15150,8643 14210,9047"/>
              </emma:interpretation>
              <emma:one-of disjunction-type="recognition" id="oneOf1">
                <emma:interpretation id="interp5" emma:lang="en-US" emma:confidence="0">
                  <emma:literal>•</emma:literal>
                </emma:interpretation>
                <emma:interpretation id="interp6" emma:lang="en-US" emma:confidence="0">
                  <emma:literal>&gt;</emma:literal>
                </emma:interpretation>
                <emma:interpretation id="interp7" emma:lang="en-US" emma:confidence="0">
                  <emma:literal>J</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5749">7701 6226 5376,'5'18'2688,"10"54"-2304,-6-47 4864,5 1-4992,10 20 128,10 18 256,12 8 128,8-4-640,8-14 0,-4-24 639,-3-38 1,8-34-128,-1-39 128,1-22-128,12-23 0,24-14-640,-3 43 0,-4 21-1920,-26 38 128</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6:37.085"/>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406">8170 2660 7424,'3'0'3712,"8"0"-1408,-11 0 3711,0 0-5631,0 0 128,0 4 256,-6-1 0,-2 19-1024,-7 12 128,-4 13 640,1 12 0,-2 13-256,-3-5 128,3 9-128,2 5 128,-2-13-256,6-14 128,-1-2-128,7-10 0,2-8-512,2-18 128,-1 6-640,5-13 0,0-6-768,0-3 128,0-8-1023,5-5 127,-1-4-256,2-1 0</inkml:trace>
  <inkml:trace contextRef="#ctx0" brushRef="#br0" timeOffset="991">8083 1563 7296,'0'-5'3584,"-8"42"-2816,2-15 6527,-3-4-6911,-5 14 0,-6 24 384,-3-2 128,-10 6-1152,-6 21 0,6-9 640,-1-9 128,11-7-384,0-15 0,-1-1-384,4-2 0,6-10-512,0 7 128,4-14-768,5-5 128,5-16-895,0-12-1,11-10-256,-2-3 0</inkml:trace>
  <inkml:trace contextRef="#ctx0" brushRef="#br0" timeOffset="1367">8132 1630 7168,'9'0'3584,"0"18"-2944,-4-15 7167,5 13-7423,10-6 0,3 15 256,9 12 128,8 7-896,12 6 0,9 22 640,11-16 0,-5-6-512,-6-8 128,-3-8-896,-15-16 128,-20-18-1664,-9-18 129,-28 2-641,-9-6 0</inkml:trace>
  <inkml:trace contextRef="#ctx0" brushRef="#br0" timeOffset="495">8145 1728 5760,'11'5'2816,"-7"-14"-3072,1 22 6400,-5 12-5376,0 22 0,0 12 767,0 25 1,0 14-1920,5-14 128,-1-3 896,-4-5 128,5-17-1024,1-18 0,-6-19-1792,0-10 129,0-12-769,3-12 0</inkml:trace>
  <inkml:trace contextRef="#ctx0" brushRef="#br0" timeOffset="2020">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2973">8346 1126 6272,'3'-4'3072,"-12"4"-3456,4 0 6656,-4 4-5760,-11 5 128,-3 3 383,-6 6 1,-4-11-1280,-4 6 0,-3-5 896,2-4 0,-5-8-640,2-4 0,3-5-768,4 6 128,-1-2-1279,8 0-1,13 0-512,3 6 0</inkml:trace>
  <inkml:trace contextRef="#ctx0" brushRef="#br0" timeOffset="3286">8037 990 5376,'6'0'2688,"2"-18"-3200,-8 18 4480,0 0-4608,0-6 0,0 6-2176,0 0 0</inkml:trace>
  <inkml:trace contextRef="#ctx0" brushRef="#br0" timeOffset="3497">8207 935 7552,'27'-11'3712,"10"22"-4480,-31-3 6911,2-8-6654,0 5-1,-3 1-2560,-10 7 128</inkml:trace>
  <inkml:trace contextRef="#ctx0" brushRef="#br0" timeOffset="54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5749">7701 6226 5376,'5'18'2688,"10"54"-2304,-6-47 4864,5 1-4992,10 20 128,10 18 256,12 8 128,8-4-640,8-14 0,-4-24 639,-3-38 1,8-34-128,-1-39 128,1-22-128,12-23 0,24-14-640,-3 43 0,-4 21-1920,-26 38 128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7:43.667"/>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1">8170 2660 7424,'3'0'3712,"8"0"-1408,-11 0 3711,0 0-5631,0 0 128,0 4 256,-6-1 0,-2 19-1024,-7 12 128,-4 13 640,1 12 0,-2 13-256,-3-5 128,3 9-128,2 5 128,-2-13-256,6-14 128,-1-2-128,7-10 0,2-8-512,2-18 128,-1 6-640,5-13 0,0-6-768,0-3 128,0-8-1023,5-5 127,-1-4-256,2-1 0</inkml:trace>
  <inkml:trace contextRef="#ctx0" brushRef="#br0" timeOffset="1.0049">8083 1563 7296,'0'-5'3584,"-8"42"-2816,2-15 6527,-3-4-6911,-5 14 0,-6 24 384,-3-2 128,-10 6-1152,-6 21 0,6-9 640,-1-9 128,11-7-384,0-15 0,-1-1-384,4-2 0,6-10-512,0 7 128,4-14-768,5-5 128,5-16-895,0-12-1,11-10-256,-2-3 0</inkml:trace>
  <inkml:trace contextRef="#ctx0" brushRef="#br0" timeOffset="2.0049">8132 1630 7168,'9'0'3584,"0"18"-2944,-4-15 7167,5 13-7423,10-6 0,3 15 256,9 12 128,8 7-896,12 6 0,9 22 640,11-16 0,-5-6-512,-6-8 128,-3-8-896,-15-16 128,-20-18-1664,-9-18 129,-28 2-641,-9-6 0</inkml:trace>
  <inkml:trace contextRef="#ctx0" brushRef="#br0" timeOffset="3.0049">8145 1728 5760,'11'5'2816,"-7"-14"-3072,1 22 6400,-5 12-5376,0 22 0,0 12 767,0 25 1,0 14-1920,5-14 128,-1-3 896,-4-5 128,5-17-1024,1-18 0,-6-19-1792,0-10 129,0-12-769,3-12 0</inkml:trace>
  <inkml:trace contextRef="#ctx0" brushRef="#br0" timeOffset="4.0049">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5.0049">8346 1126 6272,'3'-4'3072,"-12"4"-3456,4 0 6656,-4 4-5760,-11 5 128,-3 3 383,-6 6 1,-4-11-1280,-4 6 0,-3-5 896,2-4 0,-5-8-640,2-4 0,3-5-768,4 6 128,-1-2-1279,8 0-1,13 0-512,3 6 0</inkml:trace>
  <inkml:trace contextRef="#ctx0" brushRef="#br0" timeOffset="6.0049">8037 990 5376,'6'0'2688,"2"-18"-3200,-8 18 4480,0 0-4608,0-6 0,0 6-2176,0 0 0</inkml:trace>
  <inkml:trace contextRef="#ctx0" brushRef="#br0" timeOffset="7.0049">8207 935 7552,'27'-11'3712,"10"22"-4480,-31-3 6911,2-8-6654,0 5-1,-3 1-2560,-10 7 128</inkml:trace>
  <inkml:trace contextRef="#ctx0" brushRef="#br0" timeOffset="8.00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9.0049">7701 6226 5376,'5'18'2688,"10"54"-2304,-6-47 4864,5 1-4992,10 20 128,10 18 256,12 8 128,8-4-640,8-14 0,-4-24 639,-3-38 1,8-34-128,-1-39 128,1-22-128,12-23 0,24-14-640,-3 43 0,-4 21-1920,-26 38 128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6:37.085"/>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406">8170 2660 7424,'3'0'3712,"8"0"-1408,-11 0 3711,0 0-5631,0 0 128,0 4 256,-6-1 0,-2 19-1024,-7 12 128,-4 13 640,1 12 0,-2 13-256,-3-5 128,3 9-128,2 5 128,-2-13-256,6-14 128,-1-2-128,7-10 0,2-8-512,2-18 128,-1 6-640,5-13 0,0-6-768,0-3 128,0-8-1023,5-5 127,-1-4-256,2-1 0</inkml:trace>
  <inkml:trace contextRef="#ctx0" brushRef="#br0" timeOffset="991">8083 1563 7296,'0'-5'3584,"-8"42"-2816,2-15 6527,-3-4-6911,-5 14 0,-6 24 384,-3-2 128,-10 6-1152,-6 21 0,6-9 640,-1-9 128,11-7-384,0-15 0,-1-1-384,4-2 0,6-10-512,0 7 128,4-14-768,5-5 128,5-16-895,0-12-1,11-10-256,-2-3 0</inkml:trace>
  <inkml:trace contextRef="#ctx0" brushRef="#br0" timeOffset="1367">8132 1630 7168,'9'0'3584,"0"18"-2944,-4-15 7167,5 13-7423,10-6 0,3 15 256,9 12 128,8 7-896,12 6 0,9 22 640,11-16 0,-5-6-512,-6-8 128,-3-8-896,-15-16 128,-20-18-1664,-9-18 129,-28 2-641,-9-6 0</inkml:trace>
  <inkml:trace contextRef="#ctx0" brushRef="#br0" timeOffset="495">8145 1728 5760,'11'5'2816,"-7"-14"-3072,1 22 6400,-5 12-5376,0 22 0,0 12 767,0 25 1,0 14-1920,5-14 128,-1-3 896,-4-5 128,5-17-1024,1-18 0,-6-19-1792,0-10 129,0-12-769,3-12 0</inkml:trace>
  <inkml:trace contextRef="#ctx0" brushRef="#br0" timeOffset="2020">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2973">8346 1126 6272,'3'-4'3072,"-12"4"-3456,4 0 6656,-4 4-5760,-11 5 128,-3 3 383,-6 6 1,-4-11-1280,-4 6 0,-3-5 896,2-4 0,-5-8-640,2-4 0,3-5-768,4 6 128,-1-2-1279,8 0-1,13 0-512,3 6 0</inkml:trace>
  <inkml:trace contextRef="#ctx0" brushRef="#br0" timeOffset="3286">8037 990 5376,'6'0'2688,"2"-18"-3200,-8 18 4480,0 0-4608,0-6 0,0 6-2176,0 0 0</inkml:trace>
  <inkml:trace contextRef="#ctx0" brushRef="#br0" timeOffset="3497">8207 935 7552,'27'-11'3712,"10"22"-4480,-31-3 6911,2-8-6654,0 5-1,-3 1-2560,-10 7 128</inkml:trace>
  <inkml:trace contextRef="#ctx0" brushRef="#br0" timeOffset="54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5749">7701 6226 5376,'5'18'2688,"10"54"-2304,-6-47 4864,5 1-4992,10 20 128,10 18 256,12 8 128,8-4-640,8-14 0,-4-24 639,-3-38 1,8-34-128,-1-39 128,1-22-128,12-23 0,24-14-640,-3 43 0,-4 21-1920,-26 38 128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7:43.667"/>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1">8170 2660 7424,'3'0'3712,"8"0"-1408,-11 0 3711,0 0-5631,0 0 128,0 4 256,-6-1 0,-2 19-1024,-7 12 128,-4 13 640,1 12 0,-2 13-256,-3-5 128,3 9-128,2 5 128,-2-13-256,6-14 128,-1-2-128,7-10 0,2-8-512,2-18 128,-1 6-640,5-13 0,0-6-768,0-3 128,0-8-1023,5-5 127,-1-4-256,2-1 0</inkml:trace>
  <inkml:trace contextRef="#ctx0" brushRef="#br0" timeOffset="1.0049">8083 1563 7296,'0'-5'3584,"-8"42"-2816,2-15 6527,-3-4-6911,-5 14 0,-6 24 384,-3-2 128,-10 6-1152,-6 21 0,6-9 640,-1-9 128,11-7-384,0-15 0,-1-1-384,4-2 0,6-10-512,0 7 128,4-14-768,5-5 128,5-16-895,0-12-1,11-10-256,-2-3 0</inkml:trace>
  <inkml:trace contextRef="#ctx0" brushRef="#br0" timeOffset="2.0049">8132 1630 7168,'9'0'3584,"0"18"-2944,-4-15 7167,5 13-7423,10-6 0,3 15 256,9 12 128,8 7-896,12 6 0,9 22 640,11-16 0,-5-6-512,-6-8 128,-3-8-896,-15-16 128,-20-18-1664,-9-18 129,-28 2-641,-9-6 0</inkml:trace>
  <inkml:trace contextRef="#ctx0" brushRef="#br0" timeOffset="3.0049">8145 1728 5760,'11'5'2816,"-7"-14"-3072,1 22 6400,-5 12-5376,0 22 0,0 12 767,0 25 1,0 14-1920,5-14 128,-1-3 896,-4-5 128,5-17-1024,1-18 0,-6-19-1792,0-10 129,0-12-769,3-12 0</inkml:trace>
  <inkml:trace contextRef="#ctx0" brushRef="#br0" timeOffset="4.0049">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5.0049">8346 1126 6272,'3'-4'3072,"-12"4"-3456,4 0 6656,-4 4-5760,-11 5 128,-3 3 383,-6 6 1,-4-11-1280,-4 6 0,-3-5 896,2-4 0,-5-8-640,2-4 0,3-5-768,4 6 128,-1-2-1279,8 0-1,13 0-512,3 6 0</inkml:trace>
  <inkml:trace contextRef="#ctx0" brushRef="#br0" timeOffset="6.0049">8037 990 5376,'6'0'2688,"2"-18"-3200,-8 18 4480,0 0-4608,0-6 0,0 6-2176,0 0 0</inkml:trace>
  <inkml:trace contextRef="#ctx0" brushRef="#br0" timeOffset="7.0049">8207 935 7552,'27'-11'3712,"10"22"-4480,-31-3 6911,2-8-6654,0 5-1,-3 1-2560,-10 7 128</inkml:trace>
  <inkml:trace contextRef="#ctx0" brushRef="#br0" timeOffset="8.00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9.0049">7701 6226 5376,'5'18'2688,"10"54"-2304,-6-47 4864,5 1-4992,10 20 128,10 18 256,12 8 128,8-4-640,8-14 0,-4-24 639,-3-38 1,8-34-128,-1-39 128,1-22-128,12-23 0,24-14-640,-3 43 0,-4 21-1920,-26 38 128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6:37.085"/>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406">8170 2660 7424,'3'0'3712,"8"0"-1408,-11 0 3711,0 0-5631,0 0 128,0 4 256,-6-1 0,-2 19-1024,-7 12 128,-4 13 640,1 12 0,-2 13-256,-3-5 128,3 9-128,2 5 128,-2-13-256,6-14 128,-1-2-128,7-10 0,2-8-512,2-18 128,-1 6-640,5-13 0,0-6-768,0-3 128,0-8-1023,5-5 127,-1-4-256,2-1 0</inkml:trace>
  <inkml:trace contextRef="#ctx0" brushRef="#br0" timeOffset="991">8083 1563 7296,'0'-5'3584,"-8"42"-2816,2-15 6527,-3-4-6911,-5 14 0,-6 24 384,-3-2 128,-10 6-1152,-6 21 0,6-9 640,-1-9 128,11-7-384,0-15 0,-1-1-384,4-2 0,6-10-512,0 7 128,4-14-768,5-5 128,5-16-895,0-12-1,11-10-256,-2-3 0</inkml:trace>
  <inkml:trace contextRef="#ctx0" brushRef="#br0" timeOffset="1367">8132 1630 7168,'9'0'3584,"0"18"-2944,-4-15 7167,5 13-7423,10-6 0,3 15 256,9 12 128,8 7-896,12 6 0,9 22 640,11-16 0,-5-6-512,-6-8 128,-3-8-896,-15-16 128,-20-18-1664,-9-18 129,-28 2-641,-9-6 0</inkml:trace>
  <inkml:trace contextRef="#ctx0" brushRef="#br0" timeOffset="495">8145 1728 5760,'11'5'2816,"-7"-14"-3072,1 22 6400,-5 12-5376,0 22 0,0 12 767,0 25 1,0 14-1920,5-14 128,-1-3 896,-4-5 128,5-17-1024,1-18 0,-6-19-1792,0-10 129,0-12-769,3-12 0</inkml:trace>
  <inkml:trace contextRef="#ctx0" brushRef="#br0" timeOffset="2020">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2973">8346 1126 6272,'3'-4'3072,"-12"4"-3456,4 0 6656,-4 4-5760,-11 5 128,-3 3 383,-6 6 1,-4-11-1280,-4 6 0,-3-5 896,2-4 0,-5-8-640,2-4 0,3-5-768,4 6 128,-1-2-1279,8 0-1,13 0-512,3 6 0</inkml:trace>
  <inkml:trace contextRef="#ctx0" brushRef="#br0" timeOffset="3286">8037 990 5376,'6'0'2688,"2"-18"-3200,-8 18 4480,0 0-4608,0-6 0,0 6-2176,0 0 0</inkml:trace>
  <inkml:trace contextRef="#ctx0" brushRef="#br0" timeOffset="3497">8207 935 7552,'27'-11'3712,"10"22"-4480,-31-3 6911,2-8-6654,0 5-1,-3 1-2560,-10 7 128</inkml:trace>
  <inkml:trace contextRef="#ctx0" brushRef="#br0" timeOffset="54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5749">7701 6226 5376,'5'18'2688,"10"54"-2304,-6-47 4864,5 1-4992,10 20 128,10 18 256,12 8 128,8-4-640,8-14 0,-4-24 639,-3-38 1,8-34-128,-1-39 128,1-22-128,12-23 0,24-14-640,-3 43 0,-4 21-1920,-26 38 128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8T15:17:43.667"/>
    </inkml:context>
    <inkml:brush xml:id="br0">
      <inkml:brushProperty name="width" value="0.06667" units="cm"/>
      <inkml:brushProperty name="height" value="0.06667" units="cm"/>
    </inkml:brush>
  </inkml:definitions>
  <inkml:trace contextRef="#ctx0" brushRef="#br0">8187 2604 7424,'11'-4'3712,"1"-14"-4608,-12 18 7295,11 0-6015,4 9 128,3 13 384,10 24 128,11 21-896,4 18 0,5 9 768,-1-22 128,2-5-256,-7-2 0,-14-24-1024,-4-7 128,-14-17-2048,-10-9 0,-10-8-767,-5-21 127,2-12-256,-6-1 128</inkml:trace>
  <inkml:trace contextRef="#ctx0" brushRef="#br0" timeOffset="1">8170 2660 7424,'3'0'3712,"8"0"-1408,-11 0 3711,0 0-5631,0 0 128,0 4 256,-6-1 0,-2 19-1024,-7 12 128,-4 13 640,1 12 0,-2 13-256,-3-5 128,3 9-128,2 5 128,-2-13-256,6-14 128,-1-2-128,7-10 0,2-8-512,2-18 128,-1 6-640,5-13 0,0-6-768,0-3 128,0-8-1023,5-5 127,-1-4-256,2-1 0</inkml:trace>
  <inkml:trace contextRef="#ctx0" brushRef="#br0" timeOffset="1.0049">8083 1563 7296,'0'-5'3584,"-8"42"-2816,2-15 6527,-3-4-6911,-5 14 0,-6 24 384,-3-2 128,-10 6-1152,-6 21 0,6-9 640,-1-9 128,11-7-384,0-15 0,-1-1-384,4-2 0,6-10-512,0 7 128,4-14-768,5-5 128,5-16-895,0-12-1,11-10-256,-2-3 0</inkml:trace>
  <inkml:trace contextRef="#ctx0" brushRef="#br0" timeOffset="2.0049">8132 1630 7168,'9'0'3584,"0"18"-2944,-4-15 7167,5 13-7423,10-6 0,3 15 256,9 12 128,8 7-896,12 6 0,9 22 640,11-16 0,-5-6-512,-6-8 128,-3-8-896,-15-16 128,-20-18-1664,-9-18 129,-28 2-641,-9-6 0</inkml:trace>
  <inkml:trace contextRef="#ctx0" brushRef="#br0" timeOffset="3.0049">8145 1728 5760,'11'5'2816,"-7"-14"-3072,1 22 6400,-5 12-5376,0 22 0,0 12 767,0 25 1,0 14-1920,5-14 128,-1-3 896,-4-5 128,5-17-1024,1-18 0,-6-19-1792,0-10 129,0-12-769,3-12 0</inkml:trace>
  <inkml:trace contextRef="#ctx0" brushRef="#br0" timeOffset="4.0049">8226 831 3200,'-4'-59'1536,"-7"15"640,8 32 1280,-7-4-2560,0-6 128,-5 6 512,1 3 128,-4 0-2048,-5 4 128,-3 6 1408,-2-3-1,-5 12-511,-1 6 0,-13 55-128,4-8 0,10 10-128,8 3 0,11-5 0,10 10 0,8 8-128,10-10 128,11-3 0,4-3 128,12-15-128,3-8 0,8-8 0,6-20 0,-1-30 0,-1-32 128,1-2-384,1-21 128,-6-5-256,-18-22 128,-16-15-128,-18-7 0,-14 12-128,-18-2 128,-20-1-128,-15 23 0,0 21-256,-5 32 0,0 31-512,11 47 0,-2 41-1536,22 28 128,12 24-383,18-14-1,8 14-128,6-18 0</inkml:trace>
  <inkml:trace contextRef="#ctx0" brushRef="#br0" timeOffset="5.0049">8346 1126 6272,'3'-4'3072,"-12"4"-3456,4 0 6656,-4 4-5760,-11 5 128,-3 3 383,-6 6 1,-4-11-1280,-4 6 0,-3-5 896,2-4 0,-5-8-640,2-4 0,3-5-768,4 6 128,-1-2-1279,8 0-1,13 0-512,3 6 0</inkml:trace>
  <inkml:trace contextRef="#ctx0" brushRef="#br0" timeOffset="6.0049">8037 990 5376,'6'0'2688,"2"-18"-3200,-8 18 4480,0 0-4608,0-6 0,0 6-2176,0 0 0</inkml:trace>
  <inkml:trace contextRef="#ctx0" brushRef="#br0" timeOffset="7.0049">8207 935 7552,'27'-11'3712,"10"22"-4480,-31-3 6911,2-8-6654,0 5-1,-3 1-2560,-10 7 128</inkml:trace>
  <inkml:trace contextRef="#ctx0" brushRef="#br0" timeOffset="8.0049">8127 4073 3712,'0'-26'1792,"0"-16"-128,0 42 1792,0-10-2688,0 10 0,0-7 384,0 7 128,0 17-1536,0 29 128,0 39 1152,9 50 128,5 43-257,6 54 1,-2 22-256,-3-16 128,-2-31-384,2-20 128,-6-23-256,1-20 0,0-12-128,-2-26 0,-2-22-128,3-15 128,-4-28-256,-1-3 128,1-13-512,-5-20 0,-5-23-768,-4-10 128,-9-6-1023,-11 5 127,1-6-512,5-2 0</inkml:trace>
  <inkml:trace contextRef="#ctx0" brushRef="#br0" timeOffset="9.0049">7701 6226 5376,'5'18'2688,"10"54"-2304,-6-47 4864,5 1-4992,10 20 128,10 18 256,12 8 128,8-4-640,8-14 0,-4-24 639,-3-38 1,8-34-128,-1-39 128,1-22-128,12-23 0,24-14-640,-3 43 0,-4 21-1920,-26 38 128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a:t>dotnetConf</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6/8/2016 7:34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72356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18569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t>6/8/2016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279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6571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77567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87083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8284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8:20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94450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39910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err="1"/>
              <a:t>dotnetConf</a:t>
            </a:r>
            <a:endParaRPr lang="en-US" dirty="0"/>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6/8/2016 7:34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5005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err="1"/>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8194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Notes: Focus on the great additions to the .NET Framework, enabling developers to target the latest applications in the cloud and devices.</a:t>
            </a:r>
            <a:endParaRPr lang="en-US" sz="1200" dirty="0">
              <a:latin typeface="Segoe UI Semilight" panose="020B0402040204020203" pitchFamily="34" charset="0"/>
              <a:cs typeface="Segoe UI Semilight" panose="020B04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Segoe UI Light" panose="020B0502040204020203" pitchFamily="34" charset="0"/>
              <a:cs typeface="Segoe UI Light"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Segoe UI Light" panose="020B0502040204020203" pitchFamily="34" charset="0"/>
                <a:cs typeface="Segoe UI Light" panose="020B0502040204020203" pitchFamily="34" charset="0"/>
              </a:rPr>
              <a:t>.NET Core: “Cross-platform and open source framework optimized for modern app needs and developer workflows” - </a:t>
            </a:r>
            <a:r>
              <a:rPr lang="en-US" sz="1200" kern="1200" dirty="0">
                <a:solidFill>
                  <a:schemeClr val="tx1"/>
                </a:solidFill>
                <a:effectLst/>
                <a:latin typeface="Segoe UI Light" pitchFamily="34" charset="0"/>
                <a:ea typeface="+mn-ea"/>
                <a:cs typeface="+mn-cs"/>
              </a:rPr>
              <a:t>Allows you to talk about the motivation for app local/side by side, native compilation &amp; modularity in the context of the demands of the application and DevOps.</a:t>
            </a:r>
            <a:endParaRPr lang="en-US" sz="1200" dirty="0">
              <a:solidFill>
                <a:srgbClr val="FFFFFF"/>
              </a:solidFill>
              <a:latin typeface="Segoe UI Light" panose="020B0502040204020203" pitchFamily="34" charset="0"/>
              <a:cs typeface="Segoe UI Light" panose="020B0502040204020203" pitchFamily="34" charset="0"/>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Xamarin</a:t>
            </a:r>
            <a:r>
              <a:rPr lang="en-US" baseline="0" dirty="0"/>
              <a:t> – “</a:t>
            </a:r>
            <a:r>
              <a:rPr lang="en-US" sz="1200" dirty="0">
                <a:solidFill>
                  <a:srgbClr val="FFFFFF"/>
                </a:solidFill>
                <a:latin typeface="Segoe UI Light" panose="020B0502040204020203" pitchFamily="34" charset="0"/>
                <a:cs typeface="Segoe UI Light" panose="020B0502040204020203" pitchFamily="34" charset="0"/>
              </a:rPr>
              <a:t>Cross-platform and open source Mono-based runtime for iOS &amp; Android devices” – does that convey</a:t>
            </a:r>
            <a:r>
              <a:rPr lang="en-US" sz="1200" baseline="0" dirty="0">
                <a:solidFill>
                  <a:srgbClr val="FFFFFF"/>
                </a:solidFill>
                <a:latin typeface="Segoe UI Light" panose="020B0502040204020203" pitchFamily="34" charset="0"/>
                <a:cs typeface="Segoe UI Light" panose="020B0502040204020203" pitchFamily="34" charset="0"/>
              </a:rPr>
              <a:t> what we want. </a:t>
            </a:r>
            <a:r>
              <a:rPr lang="en-US" sz="1200" baseline="0" dirty="0" err="1">
                <a:solidFill>
                  <a:srgbClr val="FFFFFF"/>
                </a:solidFill>
                <a:latin typeface="Segoe UI Light" panose="020B0502040204020203" pitchFamily="34" charset="0"/>
                <a:cs typeface="Segoe UI Light" panose="020B0502040204020203" pitchFamily="34" charset="0"/>
              </a:rPr>
              <a:t>Xamarin</a:t>
            </a:r>
            <a:r>
              <a:rPr lang="en-US" sz="1200" baseline="0" dirty="0">
                <a:solidFill>
                  <a:srgbClr val="FFFFFF"/>
                </a:solidFill>
                <a:latin typeface="Segoe UI Light" panose="020B0502040204020203" pitchFamily="34" charset="0"/>
                <a:cs typeface="Segoe UI Light" panose="020B0502040204020203" pitchFamily="34" charset="0"/>
              </a:rPr>
              <a:t> SDK will be announced as open by the time this presentation happens. </a:t>
            </a:r>
            <a:endParaRPr lang="en-US" sz="1200" dirty="0">
              <a:solidFill>
                <a:srgbClr val="FFFFFF"/>
              </a:solidFill>
              <a:latin typeface="Segoe UI Semibold" panose="020B0702040204020203" pitchFamily="34" charset="0"/>
              <a:cs typeface="Segoe UI Semibold" panose="020B07020402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10E155-47BD-4989-A4F2-012608A02D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4978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Notes: Even if we are reusing a lot across components (especially with the open sourcing last year), the reality is that each platform has its own implementation of the base libraries.</a:t>
            </a:r>
            <a:endParaRPr lang="en-US" dirty="0">
              <a:latin typeface="Segoe UI Semilight" panose="020B0402040204020203" pitchFamily="34" charset="0"/>
              <a:cs typeface="Segoe UI Semilight" panose="020B0402040204020203" pitchFamily="34" charset="0"/>
            </a:endParaRPr>
          </a:p>
          <a:p>
            <a:endParaRPr lang="en-US" dirty="0"/>
          </a:p>
          <a:p>
            <a:r>
              <a:rPr lang="en-US" dirty="0"/>
              <a:t>Note: .NET</a:t>
            </a:r>
            <a:r>
              <a:rPr lang="en-US" baseline="0" dirty="0"/>
              <a:t> Framework BCL and Mono BCL are the same APIs, different implementation. .NET Core “Core Library” is a similar set of APIs, but different.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10E155-47BD-4989-A4F2-012608A02D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817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Notes</a:t>
            </a:r>
            <a:r>
              <a:rPr lang="en-US">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 </a:t>
            </a:r>
            <a:r>
              <a:rPr lang="en-US" dirty="0">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To address this, we introduced portable class libraries, which allow abstracting over each platform’s libraries with reference implementations.</a:t>
            </a:r>
            <a:endParaRPr lang="en-US" dirty="0">
              <a:latin typeface="Segoe UI Semilight" panose="020B0402040204020203" pitchFamily="34" charset="0"/>
              <a:cs typeface="Segoe UI Semilight" panose="020B0402040204020203"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10E155-47BD-4989-A4F2-012608A02D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983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a:t> </a:t>
            </a:r>
            <a:r>
              <a:rPr lang="en-US" dirty="0" err="1"/>
              <a:t>apis</a:t>
            </a:r>
            <a:r>
              <a:rPr lang="en-US" dirty="0"/>
              <a:t> available to you as a UWP developer that is consistent with all of our .NET </a:t>
            </a:r>
            <a:r>
              <a:rPr lang="en-US"/>
              <a:t>platforms</a:t>
            </a:r>
          </a:p>
        </p:txBody>
      </p:sp>
      <p:sp>
        <p:nvSpPr>
          <p:cNvPr id="4" name="Header Placeholder 3"/>
          <p:cNvSpPr>
            <a:spLocks noGrp="1"/>
          </p:cNvSpPr>
          <p:nvPr>
            <p:ph type="hdr" sz="quarter" idx="10"/>
          </p:nvPr>
        </p:nvSpPr>
        <p:spPr/>
        <p:txBody>
          <a:bodyPr/>
          <a:lstStyle/>
          <a:p>
            <a:r>
              <a:rPr lang="en-US"/>
              <a:t>dotnetConf</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6/8/2016 7:34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75390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Segoe UI Semilight" panose="020B0402040204020203" pitchFamily="34" charset="0"/>
                <a:ea typeface="Calibri" panose="020F0502020204030204" pitchFamily="34" charset="0"/>
                <a:cs typeface="Segoe UI Semilight" panose="020B0402040204020203" pitchFamily="34" charset="0"/>
              </a:rPr>
              <a:t>Notes: Reusing code is dramatically better with the .NET Standard Library. It includes reference implementations, just like the PCL but it also can be extended with full implementations shared across all platforms.</a:t>
            </a:r>
            <a:endParaRPr lang="en-US" dirty="0">
              <a:latin typeface="Segoe UI Semilight" panose="020B0402040204020203" pitchFamily="34" charset="0"/>
              <a:cs typeface="Segoe UI Semilight" panose="020B040204020402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10E155-47BD-4989-A4F2-012608A02D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3197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ltGray">
          <a:xfrm>
            <a:off x="457200" y="6213376"/>
            <a:ext cx="1449939" cy="306604"/>
          </a:xfrm>
          <a:prstGeom prst="rect">
            <a:avLst/>
          </a:prstGeom>
        </p:spPr>
      </p:pic>
      <p:grpSp>
        <p:nvGrpSpPr>
          <p:cNvPr id="11" name="Group 10"/>
          <p:cNvGrpSpPr/>
          <p:nvPr userDrawn="1"/>
        </p:nvGrpSpPr>
        <p:grpSpPr bwMode="white">
          <a:xfrm>
            <a:off x="236876" y="2119164"/>
            <a:ext cx="5083476" cy="1609436"/>
            <a:chOff x="305456" y="2253658"/>
            <a:chExt cx="5083476" cy="1609436"/>
          </a:xfrm>
        </p:grpSpPr>
        <p:sp>
          <p:nvSpPr>
            <p:cNvPr id="3" name="TextBox 2"/>
            <p:cNvSpPr txBox="1"/>
            <p:nvPr userDrawn="1"/>
          </p:nvSpPr>
          <p:spPr bwMode="white">
            <a:xfrm>
              <a:off x="305456" y="2253658"/>
              <a:ext cx="5054910" cy="1292662"/>
            </a:xfrm>
            <a:prstGeom prst="rect">
              <a:avLst/>
            </a:prstGeom>
            <a:noFill/>
          </p:spPr>
          <p:txBody>
            <a:bodyPr wrap="none" lIns="182880" tIns="146304" rIns="182880" bIns="146304" rtlCol="0">
              <a:spAutoFit/>
            </a:bodyPr>
            <a:lstStyle/>
            <a:p>
              <a:pPr>
                <a:lnSpc>
                  <a:spcPct val="90000"/>
                </a:lnSpc>
                <a:spcAft>
                  <a:spcPts val="600"/>
                </a:spcAft>
              </a:pPr>
              <a:r>
                <a:rPr lang="en-US" sz="7200" dirty="0" err="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dotnet</a:t>
              </a:r>
              <a:r>
                <a:rPr lang="en-US" sz="7200" dirty="0" err="1">
                  <a:gradFill>
                    <a:gsLst>
                      <a:gs pos="2917">
                        <a:schemeClr val="tx1"/>
                      </a:gs>
                      <a:gs pos="30000">
                        <a:schemeClr val="tx1"/>
                      </a:gs>
                    </a:gsLst>
                    <a:lin ang="5400000" scaled="0"/>
                  </a:gradFill>
                  <a:latin typeface="Segoe UI Semilight" panose="020B0402040204020203" pitchFamily="34" charset="0"/>
                  <a:cs typeface="Segoe UI Semilight" panose="020B0402040204020203" pitchFamily="34" charset="0"/>
                </a:rPr>
                <a:t>Conf</a:t>
              </a:r>
              <a:endParaRPr lang="en-US" sz="7200" dirty="0">
                <a:gradFill>
                  <a:gsLst>
                    <a:gs pos="2917">
                      <a:schemeClr val="tx1"/>
                    </a:gs>
                    <a:gs pos="30000">
                      <a:schemeClr val="tx1"/>
                    </a:gs>
                  </a:gsLst>
                  <a:lin ang="5400000" scaled="0"/>
                </a:gradFill>
                <a:latin typeface="Segoe UI Semilight" panose="020B0402040204020203" pitchFamily="34" charset="0"/>
                <a:cs typeface="Segoe UI Semilight" panose="020B0402040204020203" pitchFamily="34" charset="0"/>
              </a:endParaRPr>
            </a:p>
          </p:txBody>
        </p:sp>
        <p:sp>
          <p:nvSpPr>
            <p:cNvPr id="10" name="TextBox 9"/>
            <p:cNvSpPr txBox="1"/>
            <p:nvPr userDrawn="1"/>
          </p:nvSpPr>
          <p:spPr bwMode="white">
            <a:xfrm>
              <a:off x="328316" y="3152130"/>
              <a:ext cx="5060616" cy="710964"/>
            </a:xfrm>
            <a:prstGeom prst="rect">
              <a:avLst/>
            </a:prstGeom>
            <a:noFill/>
          </p:spPr>
          <p:txBody>
            <a:bodyPr wrap="none" lIns="182880" tIns="146304" rIns="182880" bIns="146304" rtlCol="0">
              <a:spAutoFit/>
            </a:bodyPr>
            <a:lstStyle/>
            <a:p>
              <a:pPr>
                <a:lnSpc>
                  <a:spcPct val="90000"/>
                </a:lnSpc>
                <a:spcAft>
                  <a:spcPts val="600"/>
                </a:spcAft>
              </a:pPr>
              <a:r>
                <a:rPr lang="en-US" sz="3000" dirty="0">
                  <a:gradFill>
                    <a:gsLst>
                      <a:gs pos="2917">
                        <a:schemeClr val="tx1"/>
                      </a:gs>
                      <a:gs pos="30000">
                        <a:schemeClr val="tx1"/>
                      </a:gs>
                    </a:gsLst>
                    <a:lin ang="5400000" scaled="0"/>
                  </a:gradFill>
                  <a:latin typeface="+mj-lt"/>
                  <a:cs typeface="Segoe UI Semibold" panose="020B0702040204020203" pitchFamily="34" charset="0"/>
                </a:rPr>
                <a:t>Virtual event</a:t>
              </a:r>
              <a:r>
                <a:rPr lang="en-US" sz="3000" baseline="0" dirty="0">
                  <a:gradFill>
                    <a:gsLst>
                      <a:gs pos="2917">
                        <a:schemeClr val="tx1"/>
                      </a:gs>
                      <a:gs pos="30000">
                        <a:schemeClr val="tx1"/>
                      </a:gs>
                    </a:gsLst>
                    <a:lin ang="5400000" scaled="0"/>
                  </a:gradFill>
                  <a:latin typeface="+mj-lt"/>
                  <a:cs typeface="Segoe UI Semibold" panose="020B0702040204020203" pitchFamily="34" charset="0"/>
                </a:rPr>
                <a:t>   June 7–9, 2016</a:t>
              </a:r>
              <a:endParaRPr lang="en-US" sz="3000" dirty="0">
                <a:gradFill>
                  <a:gsLst>
                    <a:gs pos="2917">
                      <a:schemeClr val="tx1"/>
                    </a:gs>
                    <a:gs pos="30000">
                      <a:schemeClr val="tx1"/>
                    </a:gs>
                  </a:gsLst>
                  <a:lin ang="5400000" scaled="0"/>
                </a:gradFill>
                <a:latin typeface="+mj-lt"/>
                <a:cs typeface="Segoe UI Semilight" panose="020B0402040204020203" pitchFamily="34" charset="0"/>
              </a:endParaRPr>
            </a:p>
          </p:txBody>
        </p:sp>
        <p:cxnSp>
          <p:nvCxnSpPr>
            <p:cNvPr id="5" name="Straight Connector 4"/>
            <p:cNvCxnSpPr/>
            <p:nvPr userDrawn="1"/>
          </p:nvCxnSpPr>
          <p:spPr bwMode="white">
            <a:xfrm>
              <a:off x="2682596" y="3314384"/>
              <a:ext cx="0" cy="3664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353875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white">
          <a:xfrm>
            <a:off x="0" y="0"/>
            <a:ext cx="12436475" cy="6994525"/>
          </a:xfrm>
          <a:prstGeom prst="rect">
            <a:avLst/>
          </a:prstGeom>
          <a:solidFill>
            <a:srgbClr val="1E1A20">
              <a:alpha val="75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black">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black">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b="1380"/>
          <a:stretch/>
        </p:blipFill>
        <p:spPr bwMode="invGray">
          <a:xfrm>
            <a:off x="457200" y="6213376"/>
            <a:ext cx="1449939" cy="306604"/>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8300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8" y="0"/>
            <a:ext cx="952400" cy="5766967"/>
            <a:chOff x="12618968" y="0"/>
            <a:chExt cx="952400" cy="5766967"/>
          </a:xfrm>
        </p:grpSpPr>
        <p:grpSp>
          <p:nvGrpSpPr>
            <p:cNvPr id="26" name="Group 25"/>
            <p:cNvGrpSpPr/>
            <p:nvPr userDrawn="1"/>
          </p:nvGrpSpPr>
          <p:grpSpPr>
            <a:xfrm rot="5400000">
              <a:off x="11584221" y="1040743"/>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16 G:124 B:16</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249" r:id="rId12"/>
    <p:sldLayoutId id="2147484301" r:id="rId13"/>
    <p:sldLayoutId id="2147484251" r:id="rId14"/>
    <p:sldLayoutId id="2147484252" r:id="rId15"/>
    <p:sldLayoutId id="2147484339" r:id="rId16"/>
    <p:sldLayoutId id="2147484254" r:id="rId17"/>
    <p:sldLayoutId id="2147484257" r:id="rId18"/>
    <p:sldLayoutId id="2147484258" r:id="rId19"/>
    <p:sldLayoutId id="2147484340" r:id="rId20"/>
    <p:sldLayoutId id="2147484260" r:id="rId21"/>
    <p:sldLayoutId id="2147484299" r:id="rId22"/>
    <p:sldLayoutId id="2147484263"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3.xml"/><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3.xml"/><Relationship Id="rId4" Type="http://schemas.openxmlformats.org/officeDocument/2006/relationships/customXml" Target="../ink/ink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3.xml"/><Relationship Id="rId4" Type="http://schemas.openxmlformats.org/officeDocument/2006/relationships/customXml" Target="../ink/ink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70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8228299" cy="1181862"/>
          </a:xfrm>
        </p:spPr>
        <p:txBody>
          <a:bodyPr/>
          <a:lstStyle/>
          <a:p>
            <a:r>
              <a:rPr lang="en-US" dirty="0"/>
              <a:t>.NET and UWP</a:t>
            </a:r>
          </a:p>
        </p:txBody>
      </p:sp>
    </p:spTree>
    <p:extLst>
      <p:ext uri="{BB962C8B-B14F-4D97-AF65-F5344CB8AC3E}">
        <p14:creationId xmlns:p14="http://schemas.microsoft.com/office/powerpoint/2010/main" val="2777398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What about delivery?</a:t>
            </a:r>
          </a:p>
        </p:txBody>
      </p:sp>
      <p:sp>
        <p:nvSpPr>
          <p:cNvPr id="6" name="Text Placeholder 5"/>
          <p:cNvSpPr>
            <a:spLocks noGrp="1"/>
          </p:cNvSpPr>
          <p:nvPr>
            <p:ph type="body" sz="quarter" idx="11"/>
          </p:nvPr>
        </p:nvSpPr>
        <p:spPr>
          <a:xfrm>
            <a:off x="274639" y="1212849"/>
            <a:ext cx="11889564" cy="2092881"/>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endParaRPr lang="en-US" dirty="0"/>
          </a:p>
        </p:txBody>
      </p:sp>
      <p:pic>
        <p:nvPicPr>
          <p:cNvPr id="1026" name="Picture 2" descr="NuGet proje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871" y="2127169"/>
            <a:ext cx="34671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.NET Native</a:t>
            </a:r>
          </a:p>
        </p:txBody>
      </p:sp>
      <p:sp>
        <p:nvSpPr>
          <p:cNvPr id="6" name="Text Placeholder 5"/>
          <p:cNvSpPr>
            <a:spLocks noGrp="1"/>
          </p:cNvSpPr>
          <p:nvPr>
            <p:ph type="body" sz="quarter" idx="10"/>
          </p:nvPr>
        </p:nvSpPr>
        <p:spPr>
          <a:xfrm>
            <a:off x="274638" y="1212850"/>
            <a:ext cx="11887200" cy="3785652"/>
          </a:xfrm>
        </p:spPr>
        <p:txBody>
          <a:bodyPr/>
          <a:lstStyle/>
          <a:p>
            <a:r>
              <a:rPr lang="en-US" dirty="0"/>
              <a:t>No JIT + lean runtime means startup is lighting fast</a:t>
            </a:r>
          </a:p>
          <a:p>
            <a:pPr lvl="1"/>
            <a:r>
              <a:rPr lang="en-US" dirty="0"/>
              <a:t>60% faster startup</a:t>
            </a:r>
          </a:p>
          <a:p>
            <a:pPr lvl="1"/>
            <a:r>
              <a:rPr lang="en-US" dirty="0"/>
              <a:t>Xbox dashboard ~300ms startup times</a:t>
            </a:r>
          </a:p>
          <a:p>
            <a:pPr lvl="1"/>
            <a:r>
              <a:rPr lang="en-US" dirty="0"/>
              <a:t>“Saved us 3 months of performance work”</a:t>
            </a:r>
          </a:p>
          <a:p>
            <a:r>
              <a:rPr lang="en-US" dirty="0"/>
              <a:t>Lower Memory Usage (~40% lower)</a:t>
            </a:r>
          </a:p>
          <a:p>
            <a:r>
              <a:rPr lang="en-US" dirty="0"/>
              <a:t>Store Compile</a:t>
            </a:r>
          </a:p>
          <a:p>
            <a:r>
              <a:rPr lang="en-US" b="1" dirty="0"/>
              <a:t>App Local .NET*</a:t>
            </a:r>
          </a:p>
        </p:txBody>
      </p:sp>
    </p:spTree>
    <p:extLst>
      <p:ext uri="{BB962C8B-B14F-4D97-AF65-F5344CB8AC3E}">
        <p14:creationId xmlns:p14="http://schemas.microsoft.com/office/powerpoint/2010/main" val="395960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.NET Native Workflow</a:t>
            </a:r>
          </a:p>
        </p:txBody>
      </p:sp>
      <p:sp>
        <p:nvSpPr>
          <p:cNvPr id="5" name="Rectangle 4"/>
          <p:cNvSpPr/>
          <p:nvPr/>
        </p:nvSpPr>
        <p:spPr bwMode="auto">
          <a:xfrm>
            <a:off x="4160837" y="2735262"/>
            <a:ext cx="1676400" cy="838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UWP app</a:t>
            </a:r>
          </a:p>
        </p:txBody>
      </p:sp>
      <p:cxnSp>
        <p:nvCxnSpPr>
          <p:cNvPr id="7" name="Straight Arrow Connector 6"/>
          <p:cNvCxnSpPr>
            <a:endCxn id="5" idx="1"/>
          </p:cNvCxnSpPr>
          <p:nvPr/>
        </p:nvCxnSpPr>
        <p:spPr>
          <a:xfrm>
            <a:off x="2103437" y="3154362"/>
            <a:ext cx="2057400"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937" y="2360298"/>
            <a:ext cx="2667000" cy="794064"/>
          </a:xfrm>
          <a:prstGeom prst="rect">
            <a:avLst/>
          </a:prstGeom>
          <a:noFill/>
        </p:spPr>
        <p:txBody>
          <a:bodyPr wrap="square" lIns="182880" tIns="146304" rIns="182880" bIns="146304" rtlCol="0">
            <a:spAutoFit/>
          </a:bodyPr>
          <a:lstStyle/>
          <a:p>
            <a:pPr>
              <a:lnSpc>
                <a:spcPct val="90000"/>
              </a:lnSpc>
              <a:spcAft>
                <a:spcPts val="600"/>
              </a:spcAft>
            </a:pPr>
            <a:r>
              <a:rPr lang="en-US" dirty="0"/>
              <a:t>File &gt; New &gt; C#/VB &gt; Windows Universal</a:t>
            </a:r>
          </a:p>
        </p:txBody>
      </p:sp>
      <p:sp>
        <p:nvSpPr>
          <p:cNvPr id="9" name="Arc 8"/>
          <p:cNvSpPr/>
          <p:nvPr/>
        </p:nvSpPr>
        <p:spPr>
          <a:xfrm>
            <a:off x="5380037" y="1744662"/>
            <a:ext cx="1428750" cy="1295400"/>
          </a:xfrm>
          <a:prstGeom prst="arc">
            <a:avLst>
              <a:gd name="adj1" fmla="val 9691716"/>
              <a:gd name="adj2" fmla="val 627977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808787" y="1744662"/>
            <a:ext cx="4210050" cy="871008"/>
          </a:xfrm>
          <a:prstGeom prst="rect">
            <a:avLst/>
          </a:prstGeom>
          <a:noFill/>
          <a:ln>
            <a:noFill/>
          </a:ln>
        </p:spPr>
        <p:txBody>
          <a:bodyPr wrap="square" lIns="182880" tIns="146304" rIns="182880" bIns="146304" rtlCol="0">
            <a:spAutoFit/>
          </a:bodyPr>
          <a:lstStyle/>
          <a:p>
            <a:pPr>
              <a:lnSpc>
                <a:spcPct val="90000"/>
              </a:lnSpc>
              <a:spcAft>
                <a:spcPts val="600"/>
              </a:spcAft>
            </a:pPr>
            <a:r>
              <a:rPr lang="en-US" dirty="0"/>
              <a:t>Edit-Build-Run loop</a:t>
            </a:r>
          </a:p>
          <a:p>
            <a:pPr>
              <a:lnSpc>
                <a:spcPct val="90000"/>
              </a:lnSpc>
              <a:spcAft>
                <a:spcPts val="600"/>
              </a:spcAft>
            </a:pPr>
            <a:r>
              <a:rPr lang="en-US" dirty="0"/>
              <a:t>Debug | x86 | Local Machine</a:t>
            </a:r>
          </a:p>
        </p:txBody>
      </p:sp>
      <p:cxnSp>
        <p:nvCxnSpPr>
          <p:cNvPr id="11" name="Straight Arrow Connector 10"/>
          <p:cNvCxnSpPr/>
          <p:nvPr/>
        </p:nvCxnSpPr>
        <p:spPr>
          <a:xfrm>
            <a:off x="5940939" y="3501542"/>
            <a:ext cx="2182298" cy="4191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13437" y="3763962"/>
            <a:ext cx="2182298" cy="4191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03837" y="3763962"/>
            <a:ext cx="250224" cy="13335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54061" y="5076303"/>
            <a:ext cx="5627087" cy="544765"/>
          </a:xfrm>
          <a:prstGeom prst="rect">
            <a:avLst/>
          </a:prstGeom>
          <a:noFill/>
        </p:spPr>
        <p:txBody>
          <a:bodyPr wrap="square" lIns="182880" tIns="146304" rIns="182880" bIns="146304" rtlCol="0">
            <a:spAutoFit/>
          </a:bodyPr>
          <a:lstStyle/>
          <a:p>
            <a:pPr>
              <a:lnSpc>
                <a:spcPct val="90000"/>
              </a:lnSpc>
              <a:spcAft>
                <a:spcPts val="600"/>
              </a:spcAft>
            </a:pPr>
            <a:r>
              <a:rPr lang="en-US" dirty="0"/>
              <a:t>Project &gt; Store &gt; </a:t>
            </a:r>
            <a:r>
              <a:rPr lang="en-US"/>
              <a:t>Create </a:t>
            </a:r>
            <a:r>
              <a:rPr lang="en-US" dirty="0"/>
              <a:t>and</a:t>
            </a:r>
            <a:r>
              <a:rPr lang="en-US"/>
              <a:t> Publish Appxupload</a:t>
            </a:r>
            <a:endParaRPr lang="en-US" dirty="0"/>
          </a:p>
        </p:txBody>
      </p:sp>
      <p:sp>
        <p:nvSpPr>
          <p:cNvPr id="15" name="TextBox 14"/>
          <p:cNvSpPr txBox="1"/>
          <p:nvPr/>
        </p:nvSpPr>
        <p:spPr>
          <a:xfrm>
            <a:off x="8063513" y="3982887"/>
            <a:ext cx="4210050" cy="871008"/>
          </a:xfrm>
          <a:prstGeom prst="rect">
            <a:avLst/>
          </a:prstGeom>
          <a:noFill/>
        </p:spPr>
        <p:txBody>
          <a:bodyPr wrap="square" lIns="182880" tIns="146304" rIns="182880" bIns="146304" rtlCol="0">
            <a:spAutoFit/>
          </a:bodyPr>
          <a:lstStyle/>
          <a:p>
            <a:pPr>
              <a:lnSpc>
                <a:spcPct val="90000"/>
              </a:lnSpc>
              <a:spcAft>
                <a:spcPts val="600"/>
              </a:spcAft>
            </a:pPr>
            <a:r>
              <a:rPr lang="en-US" dirty="0"/>
              <a:t>Test on target devices</a:t>
            </a:r>
          </a:p>
          <a:p>
            <a:pPr>
              <a:lnSpc>
                <a:spcPct val="90000"/>
              </a:lnSpc>
              <a:spcAft>
                <a:spcPts val="600"/>
              </a:spcAft>
            </a:pPr>
            <a:r>
              <a:rPr lang="en-US" dirty="0"/>
              <a:t>Test Release build (.NET Native)…</a:t>
            </a:r>
          </a:p>
        </p:txBody>
      </p:sp>
    </p:spTree>
    <p:extLst>
      <p:ext uri="{BB962C8B-B14F-4D97-AF65-F5344CB8AC3E}">
        <p14:creationId xmlns:p14="http://schemas.microsoft.com/office/powerpoint/2010/main" val="33398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8228299" cy="1181862"/>
          </a:xfrm>
        </p:spPr>
        <p:txBody>
          <a:bodyPr/>
          <a:lstStyle/>
          <a:p>
            <a:r>
              <a:rPr lang="en-US" dirty="0"/>
              <a:t>Building an App</a:t>
            </a:r>
          </a:p>
        </p:txBody>
      </p:sp>
    </p:spTree>
    <p:extLst>
      <p:ext uri="{BB962C8B-B14F-4D97-AF65-F5344CB8AC3E}">
        <p14:creationId xmlns:p14="http://schemas.microsoft.com/office/powerpoint/2010/main" val="2982583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Be Answered</a:t>
            </a:r>
          </a:p>
        </p:txBody>
      </p:sp>
      <p:sp>
        <p:nvSpPr>
          <p:cNvPr id="3" name="Text Placeholder 2"/>
          <p:cNvSpPr>
            <a:spLocks noGrp="1"/>
          </p:cNvSpPr>
          <p:nvPr>
            <p:ph type="body" sz="quarter" idx="10"/>
          </p:nvPr>
        </p:nvSpPr>
        <p:spPr>
          <a:xfrm>
            <a:off x="274638" y="1212850"/>
            <a:ext cx="11887200" cy="4001095"/>
          </a:xfrm>
        </p:spPr>
        <p:txBody>
          <a:bodyPr/>
          <a:lstStyle/>
          <a:p>
            <a:r>
              <a:rPr lang="en-US" dirty="0"/>
              <a:t>How many people are currently in my store?</a:t>
            </a:r>
          </a:p>
          <a:p>
            <a:r>
              <a:rPr lang="en-US" dirty="0"/>
              <a:t>How can I tell when someone enters if I’m not around?</a:t>
            </a:r>
          </a:p>
          <a:p>
            <a:r>
              <a:rPr lang="en-US" dirty="0"/>
              <a:t>How many people enter throughout the day?</a:t>
            </a:r>
          </a:p>
          <a:p>
            <a:r>
              <a:rPr lang="en-US" dirty="0"/>
              <a:t>What is the busiest day of the week?</a:t>
            </a:r>
          </a:p>
          <a:p>
            <a:r>
              <a:rPr lang="en-US" dirty="0"/>
              <a:t>When I run promotions, how successful are they?</a:t>
            </a:r>
          </a:p>
        </p:txBody>
      </p:sp>
    </p:spTree>
    <p:extLst>
      <p:ext uri="{BB962C8B-B14F-4D97-AF65-F5344CB8AC3E}">
        <p14:creationId xmlns:p14="http://schemas.microsoft.com/office/powerpoint/2010/main" val="31188908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 Design</a:t>
            </a:r>
          </a:p>
        </p:txBody>
      </p:sp>
      <p:pic>
        <p:nvPicPr>
          <p:cNvPr id="2" name="Picture 1"/>
          <p:cNvPicPr>
            <a:picLocks noChangeAspect="1"/>
          </p:cNvPicPr>
          <p:nvPr/>
        </p:nvPicPr>
        <p:blipFill>
          <a:blip r:embed="rId3"/>
          <a:stretch>
            <a:fillRect/>
          </a:stretch>
        </p:blipFill>
        <p:spPr>
          <a:xfrm>
            <a:off x="1781339" y="1212849"/>
            <a:ext cx="8876163" cy="5395882"/>
          </a:xfrm>
          <a:prstGeom prst="rect">
            <a:avLst/>
          </a:prstGeom>
        </p:spPr>
      </p:pic>
    </p:spTree>
    <p:extLst>
      <p:ext uri="{BB962C8B-B14F-4D97-AF65-F5344CB8AC3E}">
        <p14:creationId xmlns:p14="http://schemas.microsoft.com/office/powerpoint/2010/main" val="36958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Map</a:t>
            </a:r>
          </a:p>
        </p:txBody>
      </p:sp>
      <p:sp>
        <p:nvSpPr>
          <p:cNvPr id="4" name="Rectangle 3"/>
          <p:cNvSpPr/>
          <p:nvPr/>
        </p:nvSpPr>
        <p:spPr bwMode="auto">
          <a:xfrm>
            <a:off x="3742054"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5" name="Rectangle 4"/>
          <p:cNvSpPr/>
          <p:nvPr/>
        </p:nvSpPr>
        <p:spPr bwMode="auto">
          <a:xfrm>
            <a:off x="8199437"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6" name="Rectangle 5"/>
          <p:cNvSpPr/>
          <p:nvPr/>
        </p:nvSpPr>
        <p:spPr bwMode="auto">
          <a:xfrm>
            <a:off x="3742054"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
        <p:nvSpPr>
          <p:cNvPr id="7" name="Rectangle 6"/>
          <p:cNvSpPr/>
          <p:nvPr/>
        </p:nvSpPr>
        <p:spPr bwMode="auto">
          <a:xfrm>
            <a:off x="8199437"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Tree>
    <p:extLst>
      <p:ext uri="{BB962C8B-B14F-4D97-AF65-F5344CB8AC3E}">
        <p14:creationId xmlns:p14="http://schemas.microsoft.com/office/powerpoint/2010/main" val="29561671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Map</a:t>
            </a:r>
          </a:p>
        </p:txBody>
      </p:sp>
      <p:sp>
        <p:nvSpPr>
          <p:cNvPr id="4" name="Rectangle 3"/>
          <p:cNvSpPr/>
          <p:nvPr/>
        </p:nvSpPr>
        <p:spPr bwMode="auto">
          <a:xfrm>
            <a:off x="3742054"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5" name="Rectangle 4"/>
          <p:cNvSpPr/>
          <p:nvPr/>
        </p:nvSpPr>
        <p:spPr bwMode="auto">
          <a:xfrm>
            <a:off x="8199437"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6" name="Rectangle 5"/>
          <p:cNvSpPr/>
          <p:nvPr/>
        </p:nvSpPr>
        <p:spPr bwMode="auto">
          <a:xfrm>
            <a:off x="3742054"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
        <p:nvSpPr>
          <p:cNvPr id="7" name="Rectangle 6"/>
          <p:cNvSpPr/>
          <p:nvPr/>
        </p:nvSpPr>
        <p:spPr bwMode="auto">
          <a:xfrm>
            <a:off x="8199437"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mc:AlternateContent xmlns:mc="http://schemas.openxmlformats.org/markup-compatibility/2006">
        <mc:Choice xmlns:p14="http://schemas.microsoft.com/office/powerpoint/2010/main" Requires="p14">
          <p:contentPart p14:bwMode="auto" r:id="rId2">
            <p14:nvContentPartPr>
              <p14:cNvPr id="11" name="Ink 10"/>
              <p14:cNvContentPartPr/>
              <p14:nvPr/>
            </p14:nvContentPartPr>
            <p14:xfrm>
              <a:off x="5040060" y="983760"/>
              <a:ext cx="371160" cy="2251080"/>
            </p14:xfrm>
          </p:contentPart>
        </mc:Choice>
        <mc:Fallback>
          <p:pic>
            <p:nvPicPr>
              <p:cNvPr id="11" name="Ink 10"/>
              <p:cNvPicPr/>
              <p:nvPr/>
            </p:nvPicPr>
            <p:blipFill>
              <a:blip r:embed="rId3"/>
              <a:stretch>
                <a:fillRect/>
              </a:stretch>
            </p:blipFill>
            <p:spPr>
              <a:xfrm>
                <a:off x="5033940" y="967560"/>
                <a:ext cx="389160" cy="2279520"/>
              </a:xfrm>
              <a:prstGeom prst="rect">
                <a:avLst/>
              </a:prstGeom>
            </p:spPr>
          </p:pic>
        </mc:Fallback>
      </mc:AlternateContent>
      <p:sp>
        <p:nvSpPr>
          <p:cNvPr id="20" name="TextBox 19"/>
          <p:cNvSpPr txBox="1"/>
          <p:nvPr/>
        </p:nvSpPr>
        <p:spPr>
          <a:xfrm>
            <a:off x="350837" y="1820862"/>
            <a:ext cx="2895600" cy="2188291"/>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_enter = true;</a:t>
            </a:r>
          </a:p>
          <a:p>
            <a:pPr>
              <a:lnSpc>
                <a:spcPct val="90000"/>
              </a:lnSpc>
              <a:spcAft>
                <a:spcPts val="600"/>
              </a:spcAft>
            </a:pPr>
            <a:r>
              <a:rPr lang="en-US" sz="2400" dirty="0">
                <a:gradFill>
                  <a:gsLst>
                    <a:gs pos="2917">
                      <a:schemeClr val="tx1"/>
                    </a:gs>
                    <a:gs pos="30000">
                      <a:schemeClr val="tx1"/>
                    </a:gs>
                  </a:gsLst>
                  <a:lin ang="5400000" scaled="0"/>
                </a:gradFill>
              </a:rPr>
              <a:t>_exit = false;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No event has happened yet.</a:t>
            </a:r>
          </a:p>
        </p:txBody>
      </p:sp>
    </p:spTree>
    <p:extLst>
      <p:ext uri="{BB962C8B-B14F-4D97-AF65-F5344CB8AC3E}">
        <p14:creationId xmlns:p14="http://schemas.microsoft.com/office/powerpoint/2010/main" val="41483555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Map</a:t>
            </a:r>
          </a:p>
        </p:txBody>
      </p:sp>
      <p:sp>
        <p:nvSpPr>
          <p:cNvPr id="4" name="Rectangle 3"/>
          <p:cNvSpPr/>
          <p:nvPr/>
        </p:nvSpPr>
        <p:spPr bwMode="auto">
          <a:xfrm>
            <a:off x="3742054"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5" name="Rectangle 4"/>
          <p:cNvSpPr/>
          <p:nvPr/>
        </p:nvSpPr>
        <p:spPr bwMode="auto">
          <a:xfrm>
            <a:off x="8199437"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6" name="Rectangle 5"/>
          <p:cNvSpPr/>
          <p:nvPr/>
        </p:nvSpPr>
        <p:spPr bwMode="auto">
          <a:xfrm>
            <a:off x="3742054"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
        <p:nvSpPr>
          <p:cNvPr id="7" name="Rectangle 6"/>
          <p:cNvSpPr/>
          <p:nvPr/>
        </p:nvSpPr>
        <p:spPr bwMode="auto">
          <a:xfrm>
            <a:off x="8199437"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mc:AlternateContent xmlns:mc="http://schemas.openxmlformats.org/markup-compatibility/2006">
        <mc:Choice xmlns:p14="http://schemas.microsoft.com/office/powerpoint/2010/main" Requires="p14">
          <p:contentPart p14:bwMode="auto" r:id="rId2">
            <p14:nvContentPartPr>
              <p14:cNvPr id="11" name="Ink 10"/>
              <p14:cNvContentPartPr/>
              <p14:nvPr/>
            </p14:nvContentPartPr>
            <p14:xfrm>
              <a:off x="5040060" y="983760"/>
              <a:ext cx="371160" cy="2251080"/>
            </p14:xfrm>
          </p:contentPart>
        </mc:Choice>
        <mc:Fallback>
          <p:pic>
            <p:nvPicPr>
              <p:cNvPr id="11" name="Ink 10"/>
              <p:cNvPicPr/>
              <p:nvPr/>
            </p:nvPicPr>
            <p:blipFill>
              <a:blip r:embed="rId3"/>
              <a:stretch>
                <a:fillRect/>
              </a:stretch>
            </p:blipFill>
            <p:spPr>
              <a:xfrm>
                <a:off x="5033940" y="967560"/>
                <a:ext cx="389160" cy="2279520"/>
              </a:xfrm>
              <a:prstGeom prst="rect">
                <a:avLst/>
              </a:prstGeom>
            </p:spPr>
          </p:pic>
        </mc:Fallback>
      </mc:AlternateContent>
      <p:sp>
        <p:nvSpPr>
          <p:cNvPr id="20" name="TextBox 19"/>
          <p:cNvSpPr txBox="1"/>
          <p:nvPr/>
        </p:nvSpPr>
        <p:spPr>
          <a:xfrm>
            <a:off x="350837" y="1820862"/>
            <a:ext cx="2895600" cy="2520690"/>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_enter = true;</a:t>
            </a:r>
          </a:p>
          <a:p>
            <a:pPr>
              <a:lnSpc>
                <a:spcPct val="90000"/>
              </a:lnSpc>
              <a:spcAft>
                <a:spcPts val="600"/>
              </a:spcAft>
            </a:pPr>
            <a:r>
              <a:rPr lang="en-US" sz="2400" dirty="0">
                <a:gradFill>
                  <a:gsLst>
                    <a:gs pos="2917">
                      <a:schemeClr val="tx1"/>
                    </a:gs>
                    <a:gs pos="30000">
                      <a:schemeClr val="tx1"/>
                    </a:gs>
                  </a:gsLst>
                  <a:lin ang="5400000" scaled="0"/>
                </a:gradFill>
              </a:rPr>
              <a:t>_exit = true;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The customer has fully entered the shop. </a:t>
            </a:r>
          </a:p>
        </p:txBody>
      </p:sp>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5040060" y="3649662"/>
              <a:ext cx="371160" cy="2251080"/>
            </p14:xfrm>
          </p:contentPart>
        </mc:Choice>
        <mc:Fallback>
          <p:pic>
            <p:nvPicPr>
              <p:cNvPr id="10" name="Ink 9"/>
              <p:cNvPicPr/>
              <p:nvPr/>
            </p:nvPicPr>
            <p:blipFill>
              <a:blip r:embed="rId3"/>
              <a:stretch>
                <a:fillRect/>
              </a:stretch>
            </p:blipFill>
            <p:spPr>
              <a:xfrm>
                <a:off x="5033940" y="3633462"/>
                <a:ext cx="389160" cy="2279520"/>
              </a:xfrm>
              <a:prstGeom prst="rect">
                <a:avLst/>
              </a:prstGeom>
            </p:spPr>
          </p:pic>
        </mc:Fallback>
      </mc:AlternateContent>
    </p:spTree>
    <p:extLst>
      <p:ext uri="{BB962C8B-B14F-4D97-AF65-F5344CB8AC3E}">
        <p14:creationId xmlns:p14="http://schemas.microsoft.com/office/powerpoint/2010/main" val="3541787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 Universal Windows Platform Development</a:t>
            </a:r>
          </a:p>
        </p:txBody>
      </p:sp>
      <p:sp>
        <p:nvSpPr>
          <p:cNvPr id="5" name="Text Placeholder 4"/>
          <p:cNvSpPr>
            <a:spLocks noGrp="1"/>
          </p:cNvSpPr>
          <p:nvPr>
            <p:ph type="body" sz="quarter" idx="12"/>
          </p:nvPr>
        </p:nvSpPr>
        <p:spPr/>
        <p:txBody>
          <a:bodyPr/>
          <a:lstStyle/>
          <a:p>
            <a:r>
              <a:rPr lang="en-US" dirty="0"/>
              <a:t>Daniel Jacobson</a:t>
            </a:r>
          </a:p>
          <a:p>
            <a:r>
              <a:rPr lang="en-US" dirty="0"/>
              <a:t>Program </a:t>
            </a:r>
            <a:r>
              <a:rPr lang="en-US"/>
              <a:t>Manager Visual </a:t>
            </a:r>
            <a:r>
              <a:rPr lang="en-US" dirty="0"/>
              <a:t>Studio</a:t>
            </a:r>
          </a:p>
          <a:p>
            <a:r>
              <a:rPr lang="en-US" dirty="0"/>
              <a:t>@</a:t>
            </a:r>
            <a:r>
              <a:rPr lang="en-US" dirty="0" err="1"/>
              <a:t>pmatmic</a:t>
            </a:r>
            <a:endParaRPr lang="en-US" dirty="0"/>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Map</a:t>
            </a:r>
          </a:p>
        </p:txBody>
      </p:sp>
      <p:sp>
        <p:nvSpPr>
          <p:cNvPr id="4" name="Rectangle 3"/>
          <p:cNvSpPr/>
          <p:nvPr/>
        </p:nvSpPr>
        <p:spPr bwMode="auto">
          <a:xfrm>
            <a:off x="3742054"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5" name="Rectangle 4"/>
          <p:cNvSpPr/>
          <p:nvPr/>
        </p:nvSpPr>
        <p:spPr bwMode="auto">
          <a:xfrm>
            <a:off x="8199437"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6" name="Rectangle 5"/>
          <p:cNvSpPr/>
          <p:nvPr/>
        </p:nvSpPr>
        <p:spPr bwMode="auto">
          <a:xfrm>
            <a:off x="3742054"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
        <p:nvSpPr>
          <p:cNvPr id="7" name="Rectangle 6"/>
          <p:cNvSpPr/>
          <p:nvPr/>
        </p:nvSpPr>
        <p:spPr bwMode="auto">
          <a:xfrm>
            <a:off x="8199437"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mc:AlternateContent xmlns:mc="http://schemas.openxmlformats.org/markup-compatibility/2006">
        <mc:Choice xmlns:p14="http://schemas.microsoft.com/office/powerpoint/2010/main" Requires="p14">
          <p:contentPart p14:bwMode="auto" r:id="rId2">
            <p14:nvContentPartPr>
              <p14:cNvPr id="11" name="Ink 10"/>
              <p14:cNvContentPartPr/>
              <p14:nvPr/>
            </p14:nvContentPartPr>
            <p14:xfrm>
              <a:off x="5040060" y="983760"/>
              <a:ext cx="371160" cy="2251080"/>
            </p14:xfrm>
          </p:contentPart>
        </mc:Choice>
        <mc:Fallback>
          <p:pic>
            <p:nvPicPr>
              <p:cNvPr id="11" name="Ink 10"/>
              <p:cNvPicPr/>
              <p:nvPr/>
            </p:nvPicPr>
            <p:blipFill>
              <a:blip r:embed="rId3"/>
              <a:stretch>
                <a:fillRect/>
              </a:stretch>
            </p:blipFill>
            <p:spPr>
              <a:xfrm>
                <a:off x="5033940" y="967560"/>
                <a:ext cx="389160" cy="2279520"/>
              </a:xfrm>
              <a:prstGeom prst="rect">
                <a:avLst/>
              </a:prstGeom>
            </p:spPr>
          </p:pic>
        </mc:Fallback>
      </mc:AlternateContent>
      <p:sp>
        <p:nvSpPr>
          <p:cNvPr id="20" name="TextBox 19"/>
          <p:cNvSpPr txBox="1"/>
          <p:nvPr/>
        </p:nvSpPr>
        <p:spPr>
          <a:xfrm>
            <a:off x="350837" y="1820862"/>
            <a:ext cx="2895600" cy="2853089"/>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_enter = true;</a:t>
            </a:r>
          </a:p>
          <a:p>
            <a:pPr>
              <a:lnSpc>
                <a:spcPct val="90000"/>
              </a:lnSpc>
              <a:spcAft>
                <a:spcPts val="600"/>
              </a:spcAft>
            </a:pPr>
            <a:r>
              <a:rPr lang="en-US" sz="2400" dirty="0">
                <a:gradFill>
                  <a:gsLst>
                    <a:gs pos="2917">
                      <a:schemeClr val="tx1"/>
                    </a:gs>
                    <a:gs pos="30000">
                      <a:schemeClr val="tx1"/>
                    </a:gs>
                  </a:gsLst>
                  <a:lin ang="5400000" scaled="0"/>
                </a:gradFill>
              </a:rPr>
              <a:t>_exit = true;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At this point, trigger the event, and reset the state. </a:t>
            </a:r>
          </a:p>
        </p:txBody>
      </p:sp>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5040060" y="3649662"/>
              <a:ext cx="371160" cy="2251080"/>
            </p14:xfrm>
          </p:contentPart>
        </mc:Choice>
        <mc:Fallback>
          <p:pic>
            <p:nvPicPr>
              <p:cNvPr id="10" name="Ink 9"/>
              <p:cNvPicPr/>
              <p:nvPr/>
            </p:nvPicPr>
            <p:blipFill>
              <a:blip r:embed="rId3"/>
              <a:stretch>
                <a:fillRect/>
              </a:stretch>
            </p:blipFill>
            <p:spPr>
              <a:xfrm>
                <a:off x="5033940" y="3633462"/>
                <a:ext cx="389160" cy="2279520"/>
              </a:xfrm>
              <a:prstGeom prst="rect">
                <a:avLst/>
              </a:prstGeom>
            </p:spPr>
          </p:pic>
        </mc:Fallback>
      </mc:AlternateContent>
    </p:spTree>
    <p:extLst>
      <p:ext uri="{BB962C8B-B14F-4D97-AF65-F5344CB8AC3E}">
        <p14:creationId xmlns:p14="http://schemas.microsoft.com/office/powerpoint/2010/main" val="4111205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Map</a:t>
            </a:r>
          </a:p>
        </p:txBody>
      </p:sp>
      <p:sp>
        <p:nvSpPr>
          <p:cNvPr id="4" name="Rectangle 3"/>
          <p:cNvSpPr/>
          <p:nvPr/>
        </p:nvSpPr>
        <p:spPr bwMode="auto">
          <a:xfrm>
            <a:off x="3742054"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5" name="Rectangle 4"/>
          <p:cNvSpPr/>
          <p:nvPr/>
        </p:nvSpPr>
        <p:spPr bwMode="auto">
          <a:xfrm>
            <a:off x="8199437" y="2201862"/>
            <a:ext cx="381000"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Entry</a:t>
            </a:r>
          </a:p>
        </p:txBody>
      </p:sp>
      <p:sp>
        <p:nvSpPr>
          <p:cNvPr id="6" name="Rectangle 5"/>
          <p:cNvSpPr/>
          <p:nvPr/>
        </p:nvSpPr>
        <p:spPr bwMode="auto">
          <a:xfrm>
            <a:off x="3742054"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p:sp>
        <p:nvSpPr>
          <p:cNvPr id="7" name="Rectangle 6"/>
          <p:cNvSpPr/>
          <p:nvPr/>
        </p:nvSpPr>
        <p:spPr bwMode="auto">
          <a:xfrm>
            <a:off x="8199437" y="4564062"/>
            <a:ext cx="381000"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Exit</a:t>
            </a:r>
          </a:p>
        </p:txBody>
      </p:sp>
      <mc:AlternateContent xmlns:mc="http://schemas.openxmlformats.org/markup-compatibility/2006">
        <mc:Choice xmlns:p14="http://schemas.microsoft.com/office/powerpoint/2010/main" Requires="p14">
          <p:contentPart p14:bwMode="auto" r:id="rId2">
            <p14:nvContentPartPr>
              <p14:cNvPr id="11" name="Ink 10"/>
              <p14:cNvContentPartPr/>
              <p14:nvPr/>
            </p14:nvContentPartPr>
            <p14:xfrm>
              <a:off x="5040060" y="983760"/>
              <a:ext cx="371160" cy="2251080"/>
            </p14:xfrm>
          </p:contentPart>
        </mc:Choice>
        <mc:Fallback>
          <p:pic>
            <p:nvPicPr>
              <p:cNvPr id="11" name="Ink 10"/>
              <p:cNvPicPr/>
              <p:nvPr/>
            </p:nvPicPr>
            <p:blipFill>
              <a:blip r:embed="rId3"/>
              <a:stretch>
                <a:fillRect/>
              </a:stretch>
            </p:blipFill>
            <p:spPr>
              <a:xfrm>
                <a:off x="5033940" y="967560"/>
                <a:ext cx="389160" cy="2279520"/>
              </a:xfrm>
              <a:prstGeom prst="rect">
                <a:avLst/>
              </a:prstGeom>
            </p:spPr>
          </p:pic>
        </mc:Fallback>
      </mc:AlternateContent>
      <p:sp>
        <p:nvSpPr>
          <p:cNvPr id="20" name="TextBox 19"/>
          <p:cNvSpPr txBox="1"/>
          <p:nvPr/>
        </p:nvSpPr>
        <p:spPr>
          <a:xfrm>
            <a:off x="350837" y="1820862"/>
            <a:ext cx="2895600" cy="2674578"/>
          </a:xfrm>
          <a:prstGeom prst="rect">
            <a:avLst/>
          </a:prstGeom>
          <a:no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TriggerEvent</a:t>
            </a:r>
            <a:r>
              <a:rPr lang="en-US" sz="2400" dirty="0">
                <a:gradFill>
                  <a:gsLst>
                    <a:gs pos="2917">
                      <a:schemeClr val="tx1"/>
                    </a:gs>
                    <a:gs pos="30000">
                      <a:schemeClr val="tx1"/>
                    </a:gs>
                  </a:gsLst>
                  <a:lin ang="5400000" scaled="0"/>
                </a:gradFill>
              </a:rPr>
              <a:t>(true);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_enter = </a:t>
            </a:r>
            <a:r>
              <a:rPr lang="en-US" sz="2400" dirty="0">
                <a:solidFill>
                  <a:srgbClr val="FF0000"/>
                </a:solidFill>
              </a:rPr>
              <a:t>false</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a:gradFill>
                  <a:gsLst>
                    <a:gs pos="2917">
                      <a:schemeClr val="tx1"/>
                    </a:gs>
                    <a:gs pos="30000">
                      <a:schemeClr val="tx1"/>
                    </a:gs>
                  </a:gsLst>
                  <a:lin ang="5400000" scaled="0"/>
                </a:gradFill>
              </a:rPr>
              <a:t>_exit = </a:t>
            </a:r>
            <a:r>
              <a:rPr lang="en-US" sz="2400" dirty="0">
                <a:solidFill>
                  <a:srgbClr val="FF0000"/>
                </a:solidFill>
              </a:rPr>
              <a:t>false</a:t>
            </a:r>
            <a:r>
              <a:rPr lang="en-US" sz="2400" dirty="0">
                <a:gradFill>
                  <a:gsLst>
                    <a:gs pos="2917">
                      <a:schemeClr val="tx1"/>
                    </a:gs>
                    <a:gs pos="30000">
                      <a:schemeClr val="tx1"/>
                    </a:gs>
                  </a:gsLst>
                  <a:lin ang="5400000" scaled="0"/>
                </a:gradFill>
              </a:rPr>
              <a:t>;</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p:txBody>
      </p:sp>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5040060" y="3649662"/>
              <a:ext cx="371160" cy="2251080"/>
            </p14:xfrm>
          </p:contentPart>
        </mc:Choice>
        <mc:Fallback>
          <p:pic>
            <p:nvPicPr>
              <p:cNvPr id="10" name="Ink 9"/>
              <p:cNvPicPr/>
              <p:nvPr/>
            </p:nvPicPr>
            <p:blipFill>
              <a:blip r:embed="rId3"/>
              <a:stretch>
                <a:fillRect/>
              </a:stretch>
            </p:blipFill>
            <p:spPr>
              <a:xfrm>
                <a:off x="5033940" y="3633462"/>
                <a:ext cx="389160" cy="2279520"/>
              </a:xfrm>
              <a:prstGeom prst="rect">
                <a:avLst/>
              </a:prstGeom>
            </p:spPr>
          </p:pic>
        </mc:Fallback>
      </mc:AlternateContent>
    </p:spTree>
    <p:extLst>
      <p:ext uri="{BB962C8B-B14F-4D97-AF65-F5344CB8AC3E}">
        <p14:creationId xmlns:p14="http://schemas.microsoft.com/office/powerpoint/2010/main" val="33872274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 Design</a:t>
            </a:r>
          </a:p>
        </p:txBody>
      </p:sp>
      <p:pic>
        <p:nvPicPr>
          <p:cNvPr id="2" name="Picture 1"/>
          <p:cNvPicPr>
            <a:picLocks noChangeAspect="1"/>
          </p:cNvPicPr>
          <p:nvPr/>
        </p:nvPicPr>
        <p:blipFill>
          <a:blip r:embed="rId3"/>
          <a:stretch>
            <a:fillRect/>
          </a:stretch>
        </p:blipFill>
        <p:spPr>
          <a:xfrm>
            <a:off x="1781339" y="1212849"/>
            <a:ext cx="8876163" cy="5395882"/>
          </a:xfrm>
          <a:prstGeom prst="rect">
            <a:avLst/>
          </a:prstGeom>
        </p:spPr>
      </p:pic>
    </p:spTree>
    <p:extLst>
      <p:ext uri="{BB962C8B-B14F-4D97-AF65-F5344CB8AC3E}">
        <p14:creationId xmlns:p14="http://schemas.microsoft.com/office/powerpoint/2010/main" val="349362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 Universal Windows Platform Development</a:t>
            </a:r>
          </a:p>
        </p:txBody>
      </p:sp>
      <p:sp>
        <p:nvSpPr>
          <p:cNvPr id="5" name="Text Placeholder 4"/>
          <p:cNvSpPr>
            <a:spLocks noGrp="1"/>
          </p:cNvSpPr>
          <p:nvPr>
            <p:ph type="body" sz="quarter" idx="12"/>
          </p:nvPr>
        </p:nvSpPr>
        <p:spPr/>
        <p:txBody>
          <a:bodyPr/>
          <a:lstStyle/>
          <a:p>
            <a:r>
              <a:rPr lang="en-US" dirty="0"/>
              <a:t>Daniel Jacobson</a:t>
            </a:r>
          </a:p>
          <a:p>
            <a:r>
              <a:rPr lang="en-US" dirty="0"/>
              <a:t>Program Manager Visual Studio</a:t>
            </a:r>
          </a:p>
          <a:p>
            <a:r>
              <a:rPr lang="en-US" b="1" dirty="0"/>
              <a:t>dajaco@microsoft.com</a:t>
            </a:r>
          </a:p>
          <a:p>
            <a:r>
              <a:rPr lang="en-US" b="1" dirty="0"/>
              <a:t>@</a:t>
            </a:r>
            <a:r>
              <a:rPr lang="en-US" b="1" dirty="0" err="1"/>
              <a:t>pmatmic</a:t>
            </a:r>
            <a:endParaRPr lang="en-US" b="1" dirty="0"/>
          </a:p>
        </p:txBody>
      </p:sp>
    </p:spTree>
    <p:extLst>
      <p:ext uri="{BB962C8B-B14F-4D97-AF65-F5344CB8AC3E}">
        <p14:creationId xmlns:p14="http://schemas.microsoft.com/office/powerpoint/2010/main" val="1387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Windows 10 and UWP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921" y="2125677"/>
            <a:ext cx="9525000" cy="3514725"/>
          </a:xfrm>
          <a:prstGeom prst="rect">
            <a:avLst/>
          </a:prstGeom>
        </p:spPr>
      </p:pic>
    </p:spTree>
    <p:extLst>
      <p:ext uri="{BB962C8B-B14F-4D97-AF65-F5344CB8AC3E}">
        <p14:creationId xmlns:p14="http://schemas.microsoft.com/office/powerpoint/2010/main" val="326747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 Brief History of .NET</a:t>
            </a:r>
          </a:p>
        </p:txBody>
      </p:sp>
      <p:sp>
        <p:nvSpPr>
          <p:cNvPr id="2" name="Rectangle 1"/>
          <p:cNvSpPr/>
          <p:nvPr/>
        </p:nvSpPr>
        <p:spPr bwMode="auto">
          <a:xfrm>
            <a:off x="808037" y="1592262"/>
            <a:ext cx="10634382" cy="49530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3" name="Rectangle 2"/>
          <p:cNvSpPr/>
          <p:nvPr/>
        </p:nvSpPr>
        <p:spPr bwMode="auto">
          <a:xfrm>
            <a:off x="3017837" y="2049462"/>
            <a:ext cx="1502979" cy="3962400"/>
          </a:xfrm>
          <a:prstGeom prst="rect">
            <a:avLst/>
          </a:prstGeom>
          <a:solidFill>
            <a:schemeClr val="accent6">
              <a:alpha val="71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2" name="Rectangle 11"/>
          <p:cNvSpPr/>
          <p:nvPr/>
        </p:nvSpPr>
        <p:spPr bwMode="auto">
          <a:xfrm>
            <a:off x="4694237" y="2049462"/>
            <a:ext cx="1502979" cy="3962400"/>
          </a:xfrm>
          <a:prstGeom prst="rect">
            <a:avLst/>
          </a:prstGeom>
          <a:solidFill>
            <a:schemeClr val="accent6">
              <a:alpha val="71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3" name="Rectangle 12"/>
          <p:cNvSpPr/>
          <p:nvPr/>
        </p:nvSpPr>
        <p:spPr bwMode="auto">
          <a:xfrm>
            <a:off x="6370637" y="2049462"/>
            <a:ext cx="1502979" cy="3962400"/>
          </a:xfrm>
          <a:prstGeom prst="rect">
            <a:avLst/>
          </a:prstGeom>
          <a:solidFill>
            <a:schemeClr val="accent6">
              <a:alpha val="71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4" name="Rectangle 13"/>
          <p:cNvSpPr/>
          <p:nvPr/>
        </p:nvSpPr>
        <p:spPr bwMode="auto">
          <a:xfrm>
            <a:off x="8047037" y="2049462"/>
            <a:ext cx="1502979" cy="3962400"/>
          </a:xfrm>
          <a:prstGeom prst="rect">
            <a:avLst/>
          </a:prstGeom>
          <a:solidFill>
            <a:schemeClr val="accent6">
              <a:alpha val="71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5" name="Rectangle 14"/>
          <p:cNvSpPr/>
          <p:nvPr/>
        </p:nvSpPr>
        <p:spPr bwMode="auto">
          <a:xfrm>
            <a:off x="9723437" y="2049462"/>
            <a:ext cx="1502979" cy="3962400"/>
          </a:xfrm>
          <a:prstGeom prst="rect">
            <a:avLst/>
          </a:prstGeom>
          <a:solidFill>
            <a:schemeClr val="accent6">
              <a:alpha val="71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TextBox 3"/>
          <p:cNvSpPr txBox="1"/>
          <p:nvPr/>
        </p:nvSpPr>
        <p:spPr>
          <a:xfrm>
            <a:off x="1244216" y="2049462"/>
            <a:ext cx="1600200"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a:gradFill>
                  <a:gsLst>
                    <a:gs pos="2917">
                      <a:schemeClr val="tx1"/>
                    </a:gs>
                    <a:gs pos="30000">
                      <a:schemeClr val="tx1"/>
                    </a:gs>
                  </a:gsLst>
                  <a:lin ang="5400000" scaled="0"/>
                </a:gradFill>
              </a:rPr>
              <a:t>.NET</a:t>
            </a:r>
          </a:p>
        </p:txBody>
      </p:sp>
      <p:sp>
        <p:nvSpPr>
          <p:cNvPr id="18" name="TextBox 17"/>
          <p:cNvSpPr txBox="1"/>
          <p:nvPr/>
        </p:nvSpPr>
        <p:spPr>
          <a:xfrm>
            <a:off x="3017836" y="2012495"/>
            <a:ext cx="150297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Windows Desktop</a:t>
            </a:r>
          </a:p>
        </p:txBody>
      </p:sp>
      <p:sp>
        <p:nvSpPr>
          <p:cNvPr id="20" name="TextBox 19"/>
          <p:cNvSpPr txBox="1"/>
          <p:nvPr/>
        </p:nvSpPr>
        <p:spPr>
          <a:xfrm>
            <a:off x="4694235" y="2012494"/>
            <a:ext cx="150297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Windows Store</a:t>
            </a:r>
          </a:p>
        </p:txBody>
      </p:sp>
      <p:sp>
        <p:nvSpPr>
          <p:cNvPr id="21" name="TextBox 20"/>
          <p:cNvSpPr txBox="1"/>
          <p:nvPr/>
        </p:nvSpPr>
        <p:spPr>
          <a:xfrm>
            <a:off x="6370633" y="2049461"/>
            <a:ext cx="150297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Windows Phone</a:t>
            </a:r>
          </a:p>
        </p:txBody>
      </p:sp>
      <p:sp>
        <p:nvSpPr>
          <p:cNvPr id="22" name="TextBox 21"/>
          <p:cNvSpPr txBox="1"/>
          <p:nvPr/>
        </p:nvSpPr>
        <p:spPr>
          <a:xfrm>
            <a:off x="8047036" y="2042351"/>
            <a:ext cx="150297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ASP.NET 4</a:t>
            </a:r>
          </a:p>
        </p:txBody>
      </p:sp>
      <p:sp>
        <p:nvSpPr>
          <p:cNvPr id="23" name="TextBox 22"/>
          <p:cNvSpPr txBox="1"/>
          <p:nvPr/>
        </p:nvSpPr>
        <p:spPr>
          <a:xfrm>
            <a:off x="9723432" y="2012494"/>
            <a:ext cx="150297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ASP.NET 5</a:t>
            </a:r>
          </a:p>
        </p:txBody>
      </p:sp>
      <p:sp>
        <p:nvSpPr>
          <p:cNvPr id="16" name="Rectangle 15"/>
          <p:cNvSpPr/>
          <p:nvPr/>
        </p:nvSpPr>
        <p:spPr bwMode="auto">
          <a:xfrm>
            <a:off x="3060418" y="2861957"/>
            <a:ext cx="1417814" cy="78770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App Model</a:t>
            </a:r>
          </a:p>
        </p:txBody>
      </p:sp>
      <p:sp>
        <p:nvSpPr>
          <p:cNvPr id="25" name="Rectangle 24"/>
          <p:cNvSpPr/>
          <p:nvPr/>
        </p:nvSpPr>
        <p:spPr bwMode="auto">
          <a:xfrm>
            <a:off x="3060418" y="3686629"/>
            <a:ext cx="1417814" cy="1258433"/>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Framework</a:t>
            </a:r>
          </a:p>
        </p:txBody>
      </p:sp>
      <p:sp>
        <p:nvSpPr>
          <p:cNvPr id="26" name="Rectangle 25"/>
          <p:cNvSpPr/>
          <p:nvPr/>
        </p:nvSpPr>
        <p:spPr bwMode="auto">
          <a:xfrm rot="10800000" flipV="1">
            <a:off x="3060418" y="4982029"/>
            <a:ext cx="1417814" cy="8933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Runtime</a:t>
            </a:r>
          </a:p>
        </p:txBody>
      </p:sp>
      <p:sp>
        <p:nvSpPr>
          <p:cNvPr id="27" name="Rectangle 26"/>
          <p:cNvSpPr/>
          <p:nvPr/>
        </p:nvSpPr>
        <p:spPr bwMode="auto">
          <a:xfrm>
            <a:off x="4736819" y="2861958"/>
            <a:ext cx="1417814" cy="47096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App Model</a:t>
            </a:r>
          </a:p>
        </p:txBody>
      </p:sp>
      <p:sp>
        <p:nvSpPr>
          <p:cNvPr id="28" name="Rectangle 27"/>
          <p:cNvSpPr/>
          <p:nvPr/>
        </p:nvSpPr>
        <p:spPr bwMode="auto">
          <a:xfrm>
            <a:off x="4736819" y="3369891"/>
            <a:ext cx="1417814" cy="50837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Framework</a:t>
            </a:r>
          </a:p>
        </p:txBody>
      </p:sp>
      <p:sp>
        <p:nvSpPr>
          <p:cNvPr id="29" name="Rectangle 28"/>
          <p:cNvSpPr/>
          <p:nvPr/>
        </p:nvSpPr>
        <p:spPr bwMode="auto">
          <a:xfrm rot="10800000" flipV="1">
            <a:off x="4736819" y="3915231"/>
            <a:ext cx="1417814" cy="64883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Runtime</a:t>
            </a:r>
          </a:p>
        </p:txBody>
      </p:sp>
      <p:sp>
        <p:nvSpPr>
          <p:cNvPr id="30" name="Rectangle 29"/>
          <p:cNvSpPr/>
          <p:nvPr/>
        </p:nvSpPr>
        <p:spPr bwMode="auto">
          <a:xfrm>
            <a:off x="6413218" y="2861958"/>
            <a:ext cx="1417814" cy="68814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App Model</a:t>
            </a:r>
          </a:p>
        </p:txBody>
      </p:sp>
      <p:sp>
        <p:nvSpPr>
          <p:cNvPr id="31" name="Rectangle 30"/>
          <p:cNvSpPr/>
          <p:nvPr/>
        </p:nvSpPr>
        <p:spPr bwMode="auto">
          <a:xfrm>
            <a:off x="6413218" y="3610428"/>
            <a:ext cx="1417814" cy="87743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Framework</a:t>
            </a:r>
          </a:p>
        </p:txBody>
      </p:sp>
      <p:sp>
        <p:nvSpPr>
          <p:cNvPr id="32" name="Rectangle 31"/>
          <p:cNvSpPr/>
          <p:nvPr/>
        </p:nvSpPr>
        <p:spPr bwMode="auto">
          <a:xfrm rot="10800000" flipV="1">
            <a:off x="6413218" y="4527437"/>
            <a:ext cx="1417814" cy="8933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Runtime</a:t>
            </a:r>
          </a:p>
        </p:txBody>
      </p:sp>
      <p:sp>
        <p:nvSpPr>
          <p:cNvPr id="33" name="Rectangle 32"/>
          <p:cNvSpPr/>
          <p:nvPr/>
        </p:nvSpPr>
        <p:spPr bwMode="auto">
          <a:xfrm>
            <a:off x="8089620" y="2861957"/>
            <a:ext cx="1417814" cy="74847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App Model</a:t>
            </a:r>
          </a:p>
        </p:txBody>
      </p:sp>
      <p:sp>
        <p:nvSpPr>
          <p:cNvPr id="34" name="Rectangle 33"/>
          <p:cNvSpPr/>
          <p:nvPr/>
        </p:nvSpPr>
        <p:spPr bwMode="auto">
          <a:xfrm>
            <a:off x="8089620" y="3649662"/>
            <a:ext cx="1417814" cy="10668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Framework</a:t>
            </a:r>
          </a:p>
        </p:txBody>
      </p:sp>
      <p:sp>
        <p:nvSpPr>
          <p:cNvPr id="35" name="Rectangle 34"/>
          <p:cNvSpPr/>
          <p:nvPr/>
        </p:nvSpPr>
        <p:spPr bwMode="auto">
          <a:xfrm rot="10800000" flipV="1">
            <a:off x="8089620" y="4755696"/>
            <a:ext cx="1417814" cy="87516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Runtime</a:t>
            </a:r>
          </a:p>
        </p:txBody>
      </p:sp>
      <p:sp>
        <p:nvSpPr>
          <p:cNvPr id="39" name="Rectangle 38"/>
          <p:cNvSpPr/>
          <p:nvPr/>
        </p:nvSpPr>
        <p:spPr bwMode="auto">
          <a:xfrm>
            <a:off x="9760370" y="2861958"/>
            <a:ext cx="1417814" cy="68814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App Model</a:t>
            </a:r>
          </a:p>
        </p:txBody>
      </p:sp>
      <p:sp>
        <p:nvSpPr>
          <p:cNvPr id="40" name="Rectangle 39"/>
          <p:cNvSpPr/>
          <p:nvPr/>
        </p:nvSpPr>
        <p:spPr bwMode="auto">
          <a:xfrm>
            <a:off x="9760370" y="3613377"/>
            <a:ext cx="1417814" cy="72208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Framework</a:t>
            </a:r>
          </a:p>
        </p:txBody>
      </p:sp>
      <p:sp>
        <p:nvSpPr>
          <p:cNvPr id="41" name="Rectangle 40"/>
          <p:cNvSpPr/>
          <p:nvPr/>
        </p:nvSpPr>
        <p:spPr bwMode="auto">
          <a:xfrm rot="10800000" flipV="1">
            <a:off x="9760370" y="4398733"/>
            <a:ext cx="1417814" cy="39392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Runtime</a:t>
            </a:r>
          </a:p>
        </p:txBody>
      </p:sp>
    </p:spTree>
    <p:extLst>
      <p:ext uri="{BB962C8B-B14F-4D97-AF65-F5344CB8AC3E}">
        <p14:creationId xmlns:p14="http://schemas.microsoft.com/office/powerpoint/2010/main" val="48924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15440" y="1211611"/>
            <a:ext cx="2971411" cy="4022789"/>
            <a:chOff x="4115140" y="1211286"/>
            <a:chExt cx="2971833" cy="4023360"/>
          </a:xfrm>
        </p:grpSpPr>
        <p:grpSp>
          <p:nvGrpSpPr>
            <p:cNvPr id="25" name="Group 24"/>
            <p:cNvGrpSpPr/>
            <p:nvPr/>
          </p:nvGrpSpPr>
          <p:grpSpPr>
            <a:xfrm>
              <a:off x="4115140" y="1211286"/>
              <a:ext cx="2971800" cy="4023360"/>
              <a:chOff x="4604403" y="1582077"/>
              <a:chExt cx="3013825" cy="3945389"/>
            </a:xfrm>
          </p:grpSpPr>
          <p:sp>
            <p:nvSpPr>
              <p:cNvPr id="26" name="Rectangle 25"/>
              <p:cNvSpPr/>
              <p:nvPr/>
            </p:nvSpPr>
            <p:spPr bwMode="auto">
              <a:xfrm>
                <a:off x="4604403" y="1582077"/>
                <a:ext cx="3013825" cy="3945389"/>
              </a:xfrm>
              <a:prstGeom prst="rect">
                <a:avLst/>
              </a:prstGeom>
              <a:solidFill>
                <a:schemeClr val="accent3"/>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27" name="TextBox 26"/>
              <p:cNvSpPr txBox="1"/>
              <p:nvPr/>
            </p:nvSpPr>
            <p:spPr>
              <a:xfrm>
                <a:off x="4604403" y="1582077"/>
                <a:ext cx="3013825" cy="627676"/>
              </a:xfrm>
              <a:prstGeom prst="rect">
                <a:avLst/>
              </a:prstGeom>
              <a:solidFill>
                <a:schemeClr val="accent3">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.NET CORE</a:t>
                </a:r>
              </a:p>
            </p:txBody>
          </p:sp>
        </p:grpSp>
        <p:sp>
          <p:nvSpPr>
            <p:cNvPr id="32" name="TextBox 13"/>
            <p:cNvSpPr txBox="1"/>
            <p:nvPr/>
          </p:nvSpPr>
          <p:spPr>
            <a:xfrm>
              <a:off x="4115173" y="1851342"/>
              <a:ext cx="2971800" cy="1920240"/>
            </a:xfrm>
            <a:prstGeom prst="rect">
              <a:avLst/>
            </a:prstGeom>
            <a:noFill/>
          </p:spPr>
          <p:txBody>
            <a:bodyPr wrap="square" lIns="182854" tIns="146283" rIns="182854" bIns="146283" rtlCol="0" anchor="t"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Cross-platform and open source framework optimized for modern </a:t>
              </a:r>
              <a:br>
                <a:rPr lang="en-US" kern="0" dirty="0">
                  <a:gradFill>
                    <a:gsLst>
                      <a:gs pos="0">
                        <a:schemeClr val="bg1"/>
                      </a:gs>
                      <a:gs pos="100000">
                        <a:schemeClr val="bg1"/>
                      </a:gs>
                    </a:gsLst>
                    <a:lin ang="5400000" scaled="1"/>
                  </a:gradFill>
                  <a:cs typeface="Segoe UI" panose="020B0502040204020203" pitchFamily="34" charset="0"/>
                </a:rPr>
              </a:br>
              <a:r>
                <a:rPr lang="en-US" kern="0" dirty="0">
                  <a:gradFill>
                    <a:gsLst>
                      <a:gs pos="0">
                        <a:schemeClr val="bg1"/>
                      </a:gs>
                      <a:gs pos="100000">
                        <a:schemeClr val="bg1"/>
                      </a:gs>
                    </a:gsLst>
                    <a:lin ang="5400000" scaled="1"/>
                  </a:gradFill>
                  <a:cs typeface="Segoe UI" panose="020B0502040204020203" pitchFamily="34" charset="0"/>
                </a:rPr>
                <a:t>app needs and </a:t>
              </a:r>
              <a:br>
                <a:rPr lang="en-US" kern="0" dirty="0">
                  <a:gradFill>
                    <a:gsLst>
                      <a:gs pos="0">
                        <a:schemeClr val="bg1"/>
                      </a:gs>
                      <a:gs pos="100000">
                        <a:schemeClr val="bg1"/>
                      </a:gs>
                    </a:gsLst>
                    <a:lin ang="5400000" scaled="1"/>
                  </a:gradFill>
                  <a:cs typeface="Segoe UI" panose="020B0502040204020203" pitchFamily="34" charset="0"/>
                </a:rPr>
              </a:br>
              <a:r>
                <a:rPr lang="en-US" kern="0" dirty="0">
                  <a:gradFill>
                    <a:gsLst>
                      <a:gs pos="0">
                        <a:schemeClr val="bg1"/>
                      </a:gs>
                      <a:gs pos="100000">
                        <a:schemeClr val="bg1"/>
                      </a:gs>
                    </a:gsLst>
                    <a:lin ang="5400000" scaled="1"/>
                  </a:gradFill>
                  <a:cs typeface="Segoe UI" panose="020B0502040204020203" pitchFamily="34" charset="0"/>
                </a:rPr>
                <a:t>developer workflows</a:t>
              </a:r>
            </a:p>
          </p:txBody>
        </p:sp>
      </p:grpSp>
      <p:grpSp>
        <p:nvGrpSpPr>
          <p:cNvPr id="36" name="Group 35"/>
          <p:cNvGrpSpPr/>
          <p:nvPr/>
        </p:nvGrpSpPr>
        <p:grpSpPr>
          <a:xfrm>
            <a:off x="7132498" y="1211612"/>
            <a:ext cx="2971445" cy="4022789"/>
            <a:chOff x="7132627" y="1211287"/>
            <a:chExt cx="2971867" cy="4023360"/>
          </a:xfrm>
        </p:grpSpPr>
        <p:grpSp>
          <p:nvGrpSpPr>
            <p:cNvPr id="37" name="Group 36"/>
            <p:cNvGrpSpPr/>
            <p:nvPr/>
          </p:nvGrpSpPr>
          <p:grpSpPr>
            <a:xfrm>
              <a:off x="7132627" y="1211287"/>
              <a:ext cx="2971800" cy="4023360"/>
              <a:chOff x="7489548" y="1582078"/>
              <a:chExt cx="2917390" cy="3945389"/>
            </a:xfrm>
            <a:solidFill>
              <a:schemeClr val="accent6"/>
            </a:solidFill>
          </p:grpSpPr>
          <p:sp>
            <p:nvSpPr>
              <p:cNvPr id="39" name="Rectangle 38"/>
              <p:cNvSpPr/>
              <p:nvPr/>
            </p:nvSpPr>
            <p:spPr bwMode="auto">
              <a:xfrm>
                <a:off x="7489548" y="1582078"/>
                <a:ext cx="2917390" cy="3945389"/>
              </a:xfrm>
              <a:prstGeom prst="rect">
                <a:avLst/>
              </a:prstGeom>
              <a:grp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40" name="TextBox 39"/>
              <p:cNvSpPr txBox="1"/>
              <p:nvPr/>
            </p:nvSpPr>
            <p:spPr>
              <a:xfrm>
                <a:off x="7489548" y="1582078"/>
                <a:ext cx="2917390" cy="627676"/>
              </a:xfrm>
              <a:prstGeom prst="rect">
                <a:avLst/>
              </a:prstGeom>
              <a:solidFill>
                <a:schemeClr val="accent6">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XAMARIN</a:t>
                </a:r>
              </a:p>
            </p:txBody>
          </p:sp>
        </p:grpSp>
        <p:sp>
          <p:nvSpPr>
            <p:cNvPr id="38" name="TextBox 14"/>
            <p:cNvSpPr txBox="1"/>
            <p:nvPr/>
          </p:nvSpPr>
          <p:spPr>
            <a:xfrm>
              <a:off x="7132693" y="1851342"/>
              <a:ext cx="2971801" cy="1920240"/>
            </a:xfrm>
            <a:prstGeom prst="rect">
              <a:avLst/>
            </a:prstGeom>
            <a:noFill/>
          </p:spPr>
          <p:txBody>
            <a:bodyPr wrap="square" lIns="182854" tIns="146283" rIns="182854" bIns="146283" rtlCol="0" anchor="t"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Cross-platform and open source Mono-based runtime for iOS, OS X, </a:t>
              </a:r>
              <a:br>
                <a:rPr lang="en-US" kern="0" dirty="0">
                  <a:gradFill>
                    <a:gsLst>
                      <a:gs pos="0">
                        <a:schemeClr val="bg1"/>
                      </a:gs>
                      <a:gs pos="100000">
                        <a:schemeClr val="bg1"/>
                      </a:gs>
                    </a:gsLst>
                    <a:lin ang="5400000" scaled="1"/>
                  </a:gradFill>
                  <a:cs typeface="Segoe UI" panose="020B0502040204020203" pitchFamily="34" charset="0"/>
                </a:rPr>
              </a:br>
              <a:r>
                <a:rPr lang="en-US" kern="0" dirty="0">
                  <a:gradFill>
                    <a:gsLst>
                      <a:gs pos="0">
                        <a:schemeClr val="bg1"/>
                      </a:gs>
                      <a:gs pos="100000">
                        <a:schemeClr val="bg1"/>
                      </a:gs>
                    </a:gsLst>
                    <a:lin ang="5400000" scaled="1"/>
                  </a:gradFill>
                  <a:cs typeface="Segoe UI" panose="020B0502040204020203" pitchFamily="34" charset="0"/>
                </a:rPr>
                <a:t>and Android devices</a:t>
              </a:r>
            </a:p>
          </p:txBody>
        </p:sp>
      </p:grpSp>
      <p:grpSp>
        <p:nvGrpSpPr>
          <p:cNvPr id="4" name="Group 3"/>
          <p:cNvGrpSpPr/>
          <p:nvPr/>
        </p:nvGrpSpPr>
        <p:grpSpPr>
          <a:xfrm>
            <a:off x="1098380" y="1211611"/>
            <a:ext cx="2971379" cy="4022789"/>
            <a:chOff x="1097653" y="1211286"/>
            <a:chExt cx="2971800" cy="4023360"/>
          </a:xfrm>
        </p:grpSpPr>
        <p:grpSp>
          <p:nvGrpSpPr>
            <p:cNvPr id="20" name="Group 19"/>
            <p:cNvGrpSpPr/>
            <p:nvPr/>
          </p:nvGrpSpPr>
          <p:grpSpPr>
            <a:xfrm>
              <a:off x="1097653" y="1211286"/>
              <a:ext cx="2971800" cy="4023360"/>
              <a:chOff x="1719261" y="1582078"/>
              <a:chExt cx="2869373" cy="3945389"/>
            </a:xfrm>
          </p:grpSpPr>
          <p:sp>
            <p:nvSpPr>
              <p:cNvPr id="23" name="Rectangle 22"/>
              <p:cNvSpPr/>
              <p:nvPr/>
            </p:nvSpPr>
            <p:spPr bwMode="auto">
              <a:xfrm>
                <a:off x="1719261" y="1582078"/>
                <a:ext cx="2869373" cy="3945389"/>
              </a:xfrm>
              <a:prstGeom prst="rect">
                <a:avLst/>
              </a:prstGeom>
              <a:solidFill>
                <a:schemeClr val="accent1"/>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24" name="TextBox 23"/>
              <p:cNvSpPr txBox="1"/>
              <p:nvPr/>
            </p:nvSpPr>
            <p:spPr>
              <a:xfrm>
                <a:off x="1719261" y="1582078"/>
                <a:ext cx="2869373" cy="627676"/>
              </a:xfrm>
              <a:prstGeom prst="rect">
                <a:avLst/>
              </a:prstGeom>
              <a:solidFill>
                <a:schemeClr val="accent1">
                  <a:lumMod val="75000"/>
                </a:schemeClr>
              </a:solidFill>
            </p:spPr>
            <p:txBody>
              <a:bodyPr wrap="square" lIns="182854" tIns="146283" rIns="182854" bIns="146283" rtlCol="0" anchor="ctr">
                <a:noAutofit/>
              </a:bodyPr>
              <a:lstStyle/>
              <a:p>
                <a:pPr defTabSz="914049">
                  <a:lnSpc>
                    <a:spcPct val="90000"/>
                  </a:lnSpc>
                </a:pPr>
                <a:r>
                  <a:rPr lang="en-US" sz="2000" b="1" kern="0" dirty="0">
                    <a:gradFill>
                      <a:gsLst>
                        <a:gs pos="1250">
                          <a:srgbClr val="FFFFFF"/>
                        </a:gs>
                        <a:gs pos="100000">
                          <a:srgbClr val="FFFFFF"/>
                        </a:gs>
                      </a:gsLst>
                      <a:lin ang="5400000" scaled="0"/>
                    </a:gradFill>
                    <a:cs typeface="Segoe UI Semibold" panose="020B0702040204020203" pitchFamily="34" charset="0"/>
                  </a:rPr>
                  <a:t>.NET FRAMEWORK</a:t>
                </a:r>
              </a:p>
            </p:txBody>
          </p:sp>
        </p:grpSp>
        <p:sp>
          <p:nvSpPr>
            <p:cNvPr id="31" name="TextBox 3"/>
            <p:cNvSpPr txBox="1"/>
            <p:nvPr/>
          </p:nvSpPr>
          <p:spPr>
            <a:xfrm>
              <a:off x="1097653" y="1851342"/>
              <a:ext cx="2971800" cy="1920240"/>
            </a:xfrm>
            <a:prstGeom prst="rect">
              <a:avLst/>
            </a:prstGeom>
            <a:noFill/>
          </p:spPr>
          <p:txBody>
            <a:bodyPr wrap="square" lIns="182854" tIns="146283" rIns="182854" bIns="146283" rtlCol="0" anchor="t"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Platform for .NET applications on Windows</a:t>
              </a:r>
            </a:p>
          </p:txBody>
        </p:sp>
      </p:grpSp>
      <p:grpSp>
        <p:nvGrpSpPr>
          <p:cNvPr id="12" name="Group 1"/>
          <p:cNvGrpSpPr/>
          <p:nvPr/>
        </p:nvGrpSpPr>
        <p:grpSpPr>
          <a:xfrm>
            <a:off x="1098007" y="4314248"/>
            <a:ext cx="9005938" cy="920152"/>
            <a:chOff x="1726124" y="4724401"/>
            <a:chExt cx="8516225" cy="902448"/>
          </a:xfrm>
        </p:grpSpPr>
        <p:sp>
          <p:nvSpPr>
            <p:cNvPr id="13" name="TextBox 2"/>
            <p:cNvSpPr txBox="1"/>
            <p:nvPr/>
          </p:nvSpPr>
          <p:spPr>
            <a:xfrm>
              <a:off x="1726476" y="4724401"/>
              <a:ext cx="8515873" cy="902448"/>
            </a:xfrm>
            <a:prstGeom prst="rect">
              <a:avLst/>
            </a:prstGeom>
            <a:solidFill>
              <a:srgbClr val="000000">
                <a:alpha val="40000"/>
              </a:srgbClr>
            </a:solidFill>
          </p:spPr>
          <p:txBody>
            <a:bodyPr wrap="square" lIns="182854" tIns="146283" rIns="182854" bIns="146283" rtlCol="0" anchor="ctr">
              <a:noAutofit/>
            </a:bodyPr>
            <a:lstStyle/>
            <a:p>
              <a:pPr defTabSz="914049"/>
              <a:endParaRPr lang="en-US" sz="1428"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11" name="TextBox 3"/>
            <p:cNvSpPr txBox="1"/>
            <p:nvPr/>
          </p:nvSpPr>
          <p:spPr>
            <a:xfrm>
              <a:off x="1726124" y="4841238"/>
              <a:ext cx="2809805" cy="668773"/>
            </a:xfrm>
            <a:prstGeom prst="rect">
              <a:avLst/>
            </a:prstGeom>
            <a:noFill/>
          </p:spPr>
          <p:txBody>
            <a:bodyPr wrap="square" lIns="182854" tIns="146283" rIns="182854" bIns="146283" rtlCol="0" anchor="ctr"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Distributed with Windows</a:t>
              </a:r>
            </a:p>
          </p:txBody>
        </p:sp>
        <p:sp>
          <p:nvSpPr>
            <p:cNvPr id="21" name="TextBox 13"/>
            <p:cNvSpPr txBox="1"/>
            <p:nvPr/>
          </p:nvSpPr>
          <p:spPr>
            <a:xfrm>
              <a:off x="4579156" y="4841238"/>
              <a:ext cx="2809805" cy="668773"/>
            </a:xfrm>
            <a:prstGeom prst="rect">
              <a:avLst/>
            </a:prstGeom>
            <a:noFill/>
          </p:spPr>
          <p:txBody>
            <a:bodyPr wrap="square" lIns="182854" tIns="146283" rIns="182854" bIns="146283" rtlCol="0" anchor="ctr"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Distributed with app</a:t>
              </a:r>
            </a:p>
          </p:txBody>
        </p:sp>
        <p:sp>
          <p:nvSpPr>
            <p:cNvPr id="22" name="TextBox 14"/>
            <p:cNvSpPr txBox="1"/>
            <p:nvPr/>
          </p:nvSpPr>
          <p:spPr>
            <a:xfrm>
              <a:off x="7432189" y="4841238"/>
              <a:ext cx="2809806" cy="668773"/>
            </a:xfrm>
            <a:prstGeom prst="rect">
              <a:avLst/>
            </a:prstGeom>
            <a:noFill/>
          </p:spPr>
          <p:txBody>
            <a:bodyPr wrap="square" lIns="182854" tIns="146283" rIns="182854" bIns="146283" rtlCol="0" anchor="ctr" anchorCtr="0">
              <a:noAutofit/>
            </a:bodyPr>
            <a:lstStyle/>
            <a:p>
              <a:pPr defTabSz="914049">
                <a:lnSpc>
                  <a:spcPct val="90000"/>
                </a:lnSpc>
              </a:pPr>
              <a:r>
                <a:rPr lang="en-US" kern="0" dirty="0">
                  <a:gradFill>
                    <a:gsLst>
                      <a:gs pos="0">
                        <a:schemeClr val="bg1"/>
                      </a:gs>
                      <a:gs pos="100000">
                        <a:schemeClr val="bg1"/>
                      </a:gs>
                    </a:gsLst>
                    <a:lin ang="5400000" scaled="1"/>
                  </a:gradFill>
                  <a:cs typeface="Segoe UI" panose="020B0502040204020203" pitchFamily="34" charset="0"/>
                </a:rPr>
                <a:t>Distributed with app</a:t>
              </a:r>
            </a:p>
          </p:txBody>
        </p:sp>
      </p:grpSp>
      <p:sp>
        <p:nvSpPr>
          <p:cNvPr id="2" name="Title 1"/>
          <p:cNvSpPr>
            <a:spLocks noGrp="1"/>
          </p:cNvSpPr>
          <p:nvPr>
            <p:ph type="title"/>
          </p:nvPr>
        </p:nvSpPr>
        <p:spPr/>
        <p:txBody>
          <a:bodyPr/>
          <a:lstStyle/>
          <a:p>
            <a:r>
              <a:rPr lang="en-US" dirty="0"/>
              <a:t>.NET today</a:t>
            </a:r>
          </a:p>
        </p:txBody>
      </p:sp>
      <p:sp useBgFill="1">
        <p:nvSpPr>
          <p:cNvPr id="16" name="Rectangle 15"/>
          <p:cNvSpPr/>
          <p:nvPr/>
        </p:nvSpPr>
        <p:spPr bwMode="auto">
          <a:xfrm>
            <a:off x="275481" y="5234399"/>
            <a:ext cx="11885514" cy="1759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342168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ppt_x"/>
                                          </p:val>
                                        </p:tav>
                                        <p:tav tm="100000">
                                          <p:val>
                                            <p:strVal val="#ppt_x"/>
                                          </p:val>
                                        </p:tav>
                                      </p:tavLst>
                                    </p:anim>
                                    <p:anim calcmode="lin" valueType="num">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098380" y="1211611"/>
            <a:ext cx="2971379" cy="4022789"/>
            <a:chOff x="1719261" y="1582078"/>
            <a:chExt cx="2869373" cy="3945389"/>
          </a:xfrm>
        </p:grpSpPr>
        <p:sp>
          <p:nvSpPr>
            <p:cNvPr id="88" name="Rectangle 87"/>
            <p:cNvSpPr/>
            <p:nvPr/>
          </p:nvSpPr>
          <p:spPr bwMode="auto">
            <a:xfrm>
              <a:off x="1719261" y="1582078"/>
              <a:ext cx="2869373" cy="3945389"/>
            </a:xfrm>
            <a:prstGeom prst="rect">
              <a:avLst/>
            </a:prstGeom>
            <a:solidFill>
              <a:schemeClr val="accent1"/>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89" name="TextBox 88"/>
            <p:cNvSpPr txBox="1"/>
            <p:nvPr/>
          </p:nvSpPr>
          <p:spPr>
            <a:xfrm>
              <a:off x="1719261" y="1582078"/>
              <a:ext cx="2869373" cy="627676"/>
            </a:xfrm>
            <a:prstGeom prst="rect">
              <a:avLst/>
            </a:prstGeom>
            <a:solidFill>
              <a:schemeClr val="accent1">
                <a:lumMod val="75000"/>
              </a:schemeClr>
            </a:solidFill>
          </p:spPr>
          <p:txBody>
            <a:bodyPr wrap="square" lIns="182854" tIns="146283" rIns="182854" bIns="146283" rtlCol="0" anchor="ctr">
              <a:noAutofit/>
            </a:bodyPr>
            <a:lstStyle/>
            <a:p>
              <a:pPr defTabSz="914049">
                <a:lnSpc>
                  <a:spcPct val="90000"/>
                </a:lnSpc>
              </a:pPr>
              <a:r>
                <a:rPr lang="en-US" sz="2000" b="1" kern="0" dirty="0">
                  <a:gradFill>
                    <a:gsLst>
                      <a:gs pos="1250">
                        <a:srgbClr val="FFFFFF"/>
                      </a:gs>
                      <a:gs pos="100000">
                        <a:srgbClr val="FFFFFF"/>
                      </a:gs>
                    </a:gsLst>
                    <a:lin ang="5400000" scaled="0"/>
                  </a:gradFill>
                  <a:cs typeface="Segoe UI Semibold" panose="020B0702040204020203" pitchFamily="34" charset="0"/>
                </a:rPr>
                <a:t>.NET FRAMEWORK</a:t>
              </a:r>
            </a:p>
          </p:txBody>
        </p:sp>
      </p:grpSp>
      <p:grpSp>
        <p:nvGrpSpPr>
          <p:cNvPr id="49" name="Group 48"/>
          <p:cNvGrpSpPr/>
          <p:nvPr/>
        </p:nvGrpSpPr>
        <p:grpSpPr>
          <a:xfrm>
            <a:off x="4115438" y="1211611"/>
            <a:ext cx="2971379" cy="4022789"/>
            <a:chOff x="4604403" y="1582077"/>
            <a:chExt cx="3013825" cy="3945389"/>
          </a:xfrm>
        </p:grpSpPr>
        <p:sp>
          <p:nvSpPr>
            <p:cNvPr id="86" name="Rectangle 85"/>
            <p:cNvSpPr/>
            <p:nvPr/>
          </p:nvSpPr>
          <p:spPr bwMode="auto">
            <a:xfrm>
              <a:off x="4604403" y="1582077"/>
              <a:ext cx="3013825" cy="3945389"/>
            </a:xfrm>
            <a:prstGeom prst="rect">
              <a:avLst/>
            </a:prstGeom>
            <a:solidFill>
              <a:schemeClr val="accent3"/>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87" name="TextBox 86"/>
            <p:cNvSpPr txBox="1"/>
            <p:nvPr/>
          </p:nvSpPr>
          <p:spPr>
            <a:xfrm>
              <a:off x="4604403" y="1582077"/>
              <a:ext cx="3013825" cy="627676"/>
            </a:xfrm>
            <a:prstGeom prst="rect">
              <a:avLst/>
            </a:prstGeom>
            <a:solidFill>
              <a:schemeClr val="accent3">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.NET CORE</a:t>
              </a:r>
            </a:p>
          </p:txBody>
        </p:sp>
      </p:grpSp>
      <p:grpSp>
        <p:nvGrpSpPr>
          <p:cNvPr id="52" name="Group 51"/>
          <p:cNvGrpSpPr/>
          <p:nvPr/>
        </p:nvGrpSpPr>
        <p:grpSpPr>
          <a:xfrm>
            <a:off x="7132498" y="1211612"/>
            <a:ext cx="2971379" cy="4022789"/>
            <a:chOff x="7489548" y="1582078"/>
            <a:chExt cx="2917390" cy="3945389"/>
          </a:xfrm>
          <a:solidFill>
            <a:schemeClr val="accent6"/>
          </a:solidFill>
        </p:grpSpPr>
        <p:sp>
          <p:nvSpPr>
            <p:cNvPr id="84" name="Rectangle 83"/>
            <p:cNvSpPr/>
            <p:nvPr/>
          </p:nvSpPr>
          <p:spPr bwMode="auto">
            <a:xfrm>
              <a:off x="7489548" y="1582078"/>
              <a:ext cx="2917390" cy="3945389"/>
            </a:xfrm>
            <a:prstGeom prst="rect">
              <a:avLst/>
            </a:prstGeom>
            <a:grp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85" name="TextBox 84"/>
            <p:cNvSpPr txBox="1"/>
            <p:nvPr/>
          </p:nvSpPr>
          <p:spPr>
            <a:xfrm>
              <a:off x="7489548" y="1582078"/>
              <a:ext cx="2917390" cy="627676"/>
            </a:xfrm>
            <a:prstGeom prst="rect">
              <a:avLst/>
            </a:prstGeom>
            <a:solidFill>
              <a:schemeClr val="accent6">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XAMARIN</a:t>
              </a:r>
            </a:p>
          </p:txBody>
        </p:sp>
      </p:grpSp>
      <p:sp>
        <p:nvSpPr>
          <p:cNvPr id="56" name="TextBox 55"/>
          <p:cNvSpPr txBox="1"/>
          <p:nvPr/>
        </p:nvSpPr>
        <p:spPr>
          <a:xfrm>
            <a:off x="1098379" y="1943020"/>
            <a:ext cx="9005562" cy="1554259"/>
          </a:xfrm>
          <a:prstGeom prst="rect">
            <a:avLst/>
          </a:prstGeom>
          <a:solidFill>
            <a:srgbClr val="000000">
              <a:alpha val="20000"/>
            </a:srgbClr>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60" name="TextBox 59"/>
          <p:cNvSpPr txBox="1"/>
          <p:nvPr/>
        </p:nvSpPr>
        <p:spPr>
          <a:xfrm>
            <a:off x="275545" y="1943020"/>
            <a:ext cx="731416" cy="1554259"/>
          </a:xfrm>
          <a:prstGeom prst="rect">
            <a:avLst/>
          </a:prstGeom>
          <a:solidFill>
            <a:srgbClr val="CFCFCF"/>
          </a:solidFill>
        </p:spPr>
        <p:txBody>
          <a:bodyPr vert="vert270" wrap="square" lIns="182854" tIns="146283" rIns="182854" bIns="146283" rtlCol="0" anchor="ctr" anchorCtr="0">
            <a:noAutofit/>
          </a:bodyPr>
          <a:lstStyle>
            <a:defPPr>
              <a:defRPr lang="en-US"/>
            </a:defPPr>
            <a:lvl1pPr algn="ctr" defTabSz="914224">
              <a:lnSpc>
                <a:spcPct val="90000"/>
              </a:lnSpc>
              <a:defRPr sz="1600" kern="0">
                <a:gradFill>
                  <a:gsLst>
                    <a:gs pos="2804">
                      <a:srgbClr val="505050"/>
                    </a:gs>
                    <a:gs pos="26000">
                      <a:srgbClr val="505050"/>
                    </a:gs>
                  </a:gsLst>
                  <a:lin ang="5400000" scaled="1"/>
                </a:gradFill>
                <a:cs typeface="Segoe UI Semilight" panose="020B0402040204020203" pitchFamily="34" charset="0"/>
              </a:defRPr>
            </a:lvl1pPr>
          </a:lstStyle>
          <a:p>
            <a:r>
              <a:rPr lang="en-US" sz="1599" b="1" dirty="0"/>
              <a:t>APP</a:t>
            </a:r>
          </a:p>
          <a:p>
            <a:r>
              <a:rPr lang="en-US" sz="1599" b="1" dirty="0"/>
              <a:t>MODELS</a:t>
            </a:r>
          </a:p>
        </p:txBody>
      </p:sp>
      <p:sp>
        <p:nvSpPr>
          <p:cNvPr id="61" name="TextBox 60"/>
          <p:cNvSpPr txBox="1"/>
          <p:nvPr/>
        </p:nvSpPr>
        <p:spPr>
          <a:xfrm>
            <a:off x="1098379" y="3588688"/>
            <a:ext cx="9005562" cy="1554259"/>
          </a:xfrm>
          <a:prstGeom prst="rect">
            <a:avLst/>
          </a:prstGeom>
          <a:solidFill>
            <a:srgbClr val="000000">
              <a:alpha val="20000"/>
            </a:srgbClr>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62" name="TextBox 61"/>
          <p:cNvSpPr txBox="1"/>
          <p:nvPr/>
        </p:nvSpPr>
        <p:spPr>
          <a:xfrm>
            <a:off x="275545" y="3588688"/>
            <a:ext cx="731416" cy="1554259"/>
          </a:xfrm>
          <a:prstGeom prst="rect">
            <a:avLst/>
          </a:prstGeom>
          <a:solidFill>
            <a:srgbClr val="CFCFCF"/>
          </a:solidFill>
        </p:spPr>
        <p:txBody>
          <a:bodyPr vert="vert270" wrap="square" lIns="182854" tIns="146283" rIns="182854" bIns="146283" rtlCol="0" anchor="ctr" anchorCtr="0">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BASE</a:t>
            </a:r>
          </a:p>
          <a:p>
            <a:r>
              <a:rPr lang="en-US" sz="1599" dirty="0"/>
              <a:t>LIBRARIES</a:t>
            </a:r>
          </a:p>
        </p:txBody>
      </p:sp>
      <p:grpSp>
        <p:nvGrpSpPr>
          <p:cNvPr id="63" name="Group 62"/>
          <p:cNvGrpSpPr/>
          <p:nvPr/>
        </p:nvGrpSpPr>
        <p:grpSpPr>
          <a:xfrm>
            <a:off x="1098378" y="5371517"/>
            <a:ext cx="9005562" cy="1142838"/>
            <a:chOff x="1973256" y="5222473"/>
            <a:chExt cx="8553106" cy="1120850"/>
          </a:xfrm>
        </p:grpSpPr>
        <p:sp>
          <p:nvSpPr>
            <p:cNvPr id="79" name="TextBox 78"/>
            <p:cNvSpPr txBox="1"/>
            <p:nvPr/>
          </p:nvSpPr>
          <p:spPr>
            <a:xfrm>
              <a:off x="1973256" y="5222473"/>
              <a:ext cx="8553106" cy="1120850"/>
            </a:xfrm>
            <a:prstGeom prst="rect">
              <a:avLst/>
            </a:prstGeom>
            <a:solidFill>
              <a:schemeClr val="accent5"/>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80" name="TextBox 79"/>
            <p:cNvSpPr txBox="1"/>
            <p:nvPr/>
          </p:nvSpPr>
          <p:spPr>
            <a:xfrm>
              <a:off x="2059735"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kern="0">
                  <a:solidFill>
                    <a:sysClr val="windowText" lastClr="000000"/>
                  </a:solidFill>
                  <a:latin typeface="Segoe UI Semibold" panose="020B0702040204020203" pitchFamily="34" charset="0"/>
                  <a:cs typeface="Segoe UI Semibold" panose="020B0702040204020203" pitchFamily="34" charset="0"/>
                </a:defRPr>
              </a:lvl1pPr>
            </a:lstStyle>
            <a:p>
              <a:r>
                <a:rPr lang="en-US" sz="1599" b="1" dirty="0">
                  <a:gradFill>
                    <a:gsLst>
                      <a:gs pos="2804">
                        <a:srgbClr val="505050"/>
                      </a:gs>
                      <a:gs pos="26000">
                        <a:srgbClr val="505050"/>
                      </a:gs>
                    </a:gsLst>
                    <a:lin ang="5400000" scaled="1"/>
                  </a:gradFill>
                  <a:latin typeface="+mn-lt"/>
                  <a:cs typeface="Segoe UI Semilight" panose="020B0402040204020203" pitchFamily="34" charset="0"/>
                </a:rPr>
                <a:t>Compilers</a:t>
              </a:r>
            </a:p>
          </p:txBody>
        </p:sp>
        <p:sp>
          <p:nvSpPr>
            <p:cNvPr id="81" name="TextBox 80"/>
            <p:cNvSpPr txBox="1"/>
            <p:nvPr/>
          </p:nvSpPr>
          <p:spPr>
            <a:xfrm>
              <a:off x="4925243"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Languages</a:t>
              </a:r>
            </a:p>
          </p:txBody>
        </p:sp>
        <p:sp>
          <p:nvSpPr>
            <p:cNvPr id="82" name="TextBox 81"/>
            <p:cNvSpPr txBox="1"/>
            <p:nvPr/>
          </p:nvSpPr>
          <p:spPr>
            <a:xfrm>
              <a:off x="7790751"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Runtime components</a:t>
              </a:r>
            </a:p>
          </p:txBody>
        </p:sp>
        <p:sp>
          <p:nvSpPr>
            <p:cNvPr id="83" name="TextBox 82"/>
            <p:cNvSpPr txBox="1"/>
            <p:nvPr/>
          </p:nvSpPr>
          <p:spPr>
            <a:xfrm>
              <a:off x="1973256" y="5222474"/>
              <a:ext cx="8553106" cy="403506"/>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COMMON INFRASTRUCTURE</a:t>
              </a:r>
            </a:p>
          </p:txBody>
        </p:sp>
      </p:grpSp>
      <p:sp>
        <p:nvSpPr>
          <p:cNvPr id="26" name="TextBox 25"/>
          <p:cNvSpPr txBox="1"/>
          <p:nvPr/>
        </p:nvSpPr>
        <p:spPr>
          <a:xfrm>
            <a:off x="1189433" y="4068679"/>
            <a:ext cx="2788525" cy="594276"/>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Base Class Library</a:t>
            </a:r>
          </a:p>
        </p:txBody>
      </p:sp>
      <p:sp>
        <p:nvSpPr>
          <p:cNvPr id="29" name="TextBox 28"/>
          <p:cNvSpPr txBox="1"/>
          <p:nvPr/>
        </p:nvSpPr>
        <p:spPr>
          <a:xfrm>
            <a:off x="4206492" y="4068679"/>
            <a:ext cx="2788525" cy="594276"/>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 Core Library</a:t>
            </a:r>
          </a:p>
        </p:txBody>
      </p:sp>
      <p:sp>
        <p:nvSpPr>
          <p:cNvPr id="31" name="TextBox 30"/>
          <p:cNvSpPr txBox="1"/>
          <p:nvPr/>
        </p:nvSpPr>
        <p:spPr>
          <a:xfrm>
            <a:off x="7223551" y="4068679"/>
            <a:ext cx="2788525" cy="594276"/>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Mono Class Library</a:t>
            </a:r>
          </a:p>
        </p:txBody>
      </p:sp>
      <p:grpSp>
        <p:nvGrpSpPr>
          <p:cNvPr id="5" name="Group 4"/>
          <p:cNvGrpSpPr/>
          <p:nvPr/>
        </p:nvGrpSpPr>
        <p:grpSpPr>
          <a:xfrm>
            <a:off x="1189433" y="2103017"/>
            <a:ext cx="2788525" cy="1234265"/>
            <a:chOff x="1188720" y="2356171"/>
            <a:chExt cx="2788920" cy="1234440"/>
          </a:xfrm>
        </p:grpSpPr>
        <p:sp>
          <p:nvSpPr>
            <p:cNvPr id="37" name="TextBox 36"/>
            <p:cNvSpPr txBox="1"/>
            <p:nvPr/>
          </p:nvSpPr>
          <p:spPr>
            <a:xfrm>
              <a:off x="1897380" y="2996251"/>
              <a:ext cx="137160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ASP.NET</a:t>
              </a:r>
            </a:p>
          </p:txBody>
        </p:sp>
        <p:grpSp>
          <p:nvGrpSpPr>
            <p:cNvPr id="4" name="Group 3"/>
            <p:cNvGrpSpPr/>
            <p:nvPr/>
          </p:nvGrpSpPr>
          <p:grpSpPr>
            <a:xfrm>
              <a:off x="1188720" y="2356171"/>
              <a:ext cx="2788920" cy="594360"/>
              <a:chOff x="1645920" y="2384389"/>
              <a:chExt cx="2417064" cy="594360"/>
            </a:xfrm>
          </p:grpSpPr>
          <p:sp>
            <p:nvSpPr>
              <p:cNvPr id="38" name="TextBox 37"/>
              <p:cNvSpPr txBox="1"/>
              <p:nvPr/>
            </p:nvSpPr>
            <p:spPr>
              <a:xfrm>
                <a:off x="2874264" y="2384389"/>
                <a:ext cx="118872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Windows Forms</a:t>
                </a:r>
              </a:p>
            </p:txBody>
          </p:sp>
          <p:sp>
            <p:nvSpPr>
              <p:cNvPr id="39" name="TextBox 38"/>
              <p:cNvSpPr txBox="1"/>
              <p:nvPr/>
            </p:nvSpPr>
            <p:spPr>
              <a:xfrm>
                <a:off x="1645920" y="2384389"/>
                <a:ext cx="118872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WPF</a:t>
                </a:r>
              </a:p>
            </p:txBody>
          </p:sp>
        </p:grpSp>
      </p:grpSp>
      <p:grpSp>
        <p:nvGrpSpPr>
          <p:cNvPr id="8" name="Group 7"/>
          <p:cNvGrpSpPr/>
          <p:nvPr/>
        </p:nvGrpSpPr>
        <p:grpSpPr>
          <a:xfrm>
            <a:off x="4206525" y="2103017"/>
            <a:ext cx="2788525" cy="1234265"/>
            <a:chOff x="4206240" y="2102819"/>
            <a:chExt cx="2788920" cy="1234440"/>
          </a:xfrm>
        </p:grpSpPr>
        <p:sp>
          <p:nvSpPr>
            <p:cNvPr id="40" name="TextBox 39"/>
            <p:cNvSpPr txBox="1"/>
            <p:nvPr/>
          </p:nvSpPr>
          <p:spPr>
            <a:xfrm>
              <a:off x="4206240" y="2102819"/>
              <a:ext cx="173736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UWP</a:t>
              </a:r>
            </a:p>
          </p:txBody>
        </p:sp>
        <p:sp>
          <p:nvSpPr>
            <p:cNvPr id="41" name="TextBox 40"/>
            <p:cNvSpPr txBox="1"/>
            <p:nvPr/>
          </p:nvSpPr>
          <p:spPr>
            <a:xfrm>
              <a:off x="5257800" y="2742899"/>
              <a:ext cx="173736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ASP.NET Core</a:t>
              </a:r>
            </a:p>
          </p:txBody>
        </p:sp>
      </p:grpSp>
      <p:grpSp>
        <p:nvGrpSpPr>
          <p:cNvPr id="9" name="Group 8"/>
          <p:cNvGrpSpPr/>
          <p:nvPr/>
        </p:nvGrpSpPr>
        <p:grpSpPr>
          <a:xfrm>
            <a:off x="7223617" y="2103017"/>
            <a:ext cx="2788525" cy="1234265"/>
            <a:chOff x="7223760" y="2102819"/>
            <a:chExt cx="2788920" cy="1234440"/>
          </a:xfrm>
        </p:grpSpPr>
        <p:sp>
          <p:nvSpPr>
            <p:cNvPr id="44" name="TextBox 43"/>
            <p:cNvSpPr txBox="1"/>
            <p:nvPr/>
          </p:nvSpPr>
          <p:spPr>
            <a:xfrm>
              <a:off x="7223760" y="2102819"/>
              <a:ext cx="137160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iOS</a:t>
              </a:r>
            </a:p>
          </p:txBody>
        </p:sp>
        <p:sp>
          <p:nvSpPr>
            <p:cNvPr id="45" name="TextBox 44"/>
            <p:cNvSpPr txBox="1"/>
            <p:nvPr/>
          </p:nvSpPr>
          <p:spPr>
            <a:xfrm>
              <a:off x="8641080" y="2422859"/>
              <a:ext cx="137160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Android</a:t>
              </a:r>
            </a:p>
          </p:txBody>
        </p:sp>
        <p:sp>
          <p:nvSpPr>
            <p:cNvPr id="32" name="TextBox 31"/>
            <p:cNvSpPr txBox="1"/>
            <p:nvPr/>
          </p:nvSpPr>
          <p:spPr>
            <a:xfrm>
              <a:off x="7223760" y="2742899"/>
              <a:ext cx="1371600" cy="594360"/>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OS X</a:t>
              </a:r>
            </a:p>
          </p:txBody>
        </p:sp>
      </p:grpSp>
      <p:sp>
        <p:nvSpPr>
          <p:cNvPr id="3" name="Title 2"/>
          <p:cNvSpPr>
            <a:spLocks noGrp="1"/>
          </p:cNvSpPr>
          <p:nvPr>
            <p:ph type="title"/>
          </p:nvPr>
        </p:nvSpPr>
        <p:spPr/>
        <p:txBody>
          <a:bodyPr/>
          <a:lstStyle/>
          <a:p>
            <a:r>
              <a:rPr lang="en-US"/>
              <a:t>.NET today—app models and libraries</a:t>
            </a:r>
            <a:endParaRPr lang="en-US" dirty="0"/>
          </a:p>
        </p:txBody>
      </p:sp>
    </p:spTree>
    <p:extLst>
      <p:ext uri="{BB962C8B-B14F-4D97-AF65-F5344CB8AC3E}">
        <p14:creationId xmlns:p14="http://schemas.microsoft.com/office/powerpoint/2010/main" val="1381214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.NET today—reusing code</a:t>
            </a:r>
            <a:endParaRPr lang="en-US" dirty="0"/>
          </a:p>
        </p:txBody>
      </p:sp>
      <p:grpSp>
        <p:nvGrpSpPr>
          <p:cNvPr id="116" name="Group 115"/>
          <p:cNvGrpSpPr/>
          <p:nvPr/>
        </p:nvGrpSpPr>
        <p:grpSpPr>
          <a:xfrm>
            <a:off x="1098380" y="1211611"/>
            <a:ext cx="2971379" cy="4022789"/>
            <a:chOff x="1719261" y="1582078"/>
            <a:chExt cx="2869373" cy="3945389"/>
          </a:xfrm>
        </p:grpSpPr>
        <p:sp>
          <p:nvSpPr>
            <p:cNvPr id="117" name="Rectangle 116"/>
            <p:cNvSpPr/>
            <p:nvPr/>
          </p:nvSpPr>
          <p:spPr bwMode="auto">
            <a:xfrm>
              <a:off x="1719261" y="1582078"/>
              <a:ext cx="2869373" cy="3945389"/>
            </a:xfrm>
            <a:prstGeom prst="rect">
              <a:avLst/>
            </a:prstGeom>
            <a:solidFill>
              <a:schemeClr val="accent1"/>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118" name="TextBox 117"/>
            <p:cNvSpPr txBox="1"/>
            <p:nvPr/>
          </p:nvSpPr>
          <p:spPr>
            <a:xfrm>
              <a:off x="1719261" y="1582078"/>
              <a:ext cx="2869373" cy="627676"/>
            </a:xfrm>
            <a:prstGeom prst="rect">
              <a:avLst/>
            </a:prstGeom>
            <a:solidFill>
              <a:schemeClr val="accent1">
                <a:lumMod val="75000"/>
              </a:schemeClr>
            </a:solidFill>
          </p:spPr>
          <p:txBody>
            <a:bodyPr wrap="square" lIns="182854" tIns="146283" rIns="182854" bIns="146283" rtlCol="0" anchor="ctr">
              <a:noAutofit/>
            </a:bodyPr>
            <a:lstStyle/>
            <a:p>
              <a:pPr defTabSz="914049">
                <a:lnSpc>
                  <a:spcPct val="90000"/>
                </a:lnSpc>
              </a:pPr>
              <a:r>
                <a:rPr lang="en-US" sz="2000" b="1" kern="0" dirty="0">
                  <a:gradFill>
                    <a:gsLst>
                      <a:gs pos="1250">
                        <a:srgbClr val="FFFFFF"/>
                      </a:gs>
                      <a:gs pos="100000">
                        <a:srgbClr val="FFFFFF"/>
                      </a:gs>
                    </a:gsLst>
                    <a:lin ang="5400000" scaled="0"/>
                  </a:gradFill>
                  <a:cs typeface="Segoe UI Semibold" panose="020B0702040204020203" pitchFamily="34" charset="0"/>
                </a:rPr>
                <a:t>.NET FRAMEWORK</a:t>
              </a:r>
            </a:p>
          </p:txBody>
        </p:sp>
      </p:grpSp>
      <p:grpSp>
        <p:nvGrpSpPr>
          <p:cNvPr id="119" name="Group 118"/>
          <p:cNvGrpSpPr/>
          <p:nvPr/>
        </p:nvGrpSpPr>
        <p:grpSpPr>
          <a:xfrm>
            <a:off x="4115438" y="1211611"/>
            <a:ext cx="2971379" cy="4022789"/>
            <a:chOff x="4604403" y="1582077"/>
            <a:chExt cx="3013825" cy="3945389"/>
          </a:xfrm>
        </p:grpSpPr>
        <p:sp>
          <p:nvSpPr>
            <p:cNvPr id="120" name="Rectangle 119"/>
            <p:cNvSpPr/>
            <p:nvPr/>
          </p:nvSpPr>
          <p:spPr bwMode="auto">
            <a:xfrm>
              <a:off x="4604403" y="1582077"/>
              <a:ext cx="3013825" cy="3945389"/>
            </a:xfrm>
            <a:prstGeom prst="rect">
              <a:avLst/>
            </a:prstGeom>
            <a:solidFill>
              <a:schemeClr val="accent3"/>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121" name="TextBox 120"/>
            <p:cNvSpPr txBox="1"/>
            <p:nvPr/>
          </p:nvSpPr>
          <p:spPr>
            <a:xfrm>
              <a:off x="4604403" y="1582077"/>
              <a:ext cx="3013825" cy="627676"/>
            </a:xfrm>
            <a:prstGeom prst="rect">
              <a:avLst/>
            </a:prstGeom>
            <a:solidFill>
              <a:schemeClr val="accent3">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.NET CORE</a:t>
              </a:r>
            </a:p>
          </p:txBody>
        </p:sp>
      </p:grpSp>
      <p:grpSp>
        <p:nvGrpSpPr>
          <p:cNvPr id="122" name="Group 121"/>
          <p:cNvGrpSpPr/>
          <p:nvPr/>
        </p:nvGrpSpPr>
        <p:grpSpPr>
          <a:xfrm>
            <a:off x="7132498" y="1211612"/>
            <a:ext cx="2971379" cy="4022789"/>
            <a:chOff x="7489548" y="1582078"/>
            <a:chExt cx="2917390" cy="3945389"/>
          </a:xfrm>
          <a:solidFill>
            <a:schemeClr val="accent6"/>
          </a:solidFill>
        </p:grpSpPr>
        <p:sp>
          <p:nvSpPr>
            <p:cNvPr id="123" name="Rectangle 122"/>
            <p:cNvSpPr/>
            <p:nvPr/>
          </p:nvSpPr>
          <p:spPr bwMode="auto">
            <a:xfrm>
              <a:off x="7489548" y="1582078"/>
              <a:ext cx="2917390" cy="3945389"/>
            </a:xfrm>
            <a:prstGeom prst="rect">
              <a:avLst/>
            </a:prstGeom>
            <a:grp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124" name="TextBox 123"/>
            <p:cNvSpPr txBox="1"/>
            <p:nvPr/>
          </p:nvSpPr>
          <p:spPr>
            <a:xfrm>
              <a:off x="7489548" y="1582078"/>
              <a:ext cx="2917390" cy="627676"/>
            </a:xfrm>
            <a:prstGeom prst="rect">
              <a:avLst/>
            </a:prstGeom>
            <a:solidFill>
              <a:schemeClr val="accent6">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XAMARIN</a:t>
              </a:r>
            </a:p>
          </p:txBody>
        </p:sp>
      </p:grpSp>
      <p:sp>
        <p:nvSpPr>
          <p:cNvPr id="125" name="TextBox 124"/>
          <p:cNvSpPr txBox="1"/>
          <p:nvPr/>
        </p:nvSpPr>
        <p:spPr>
          <a:xfrm>
            <a:off x="1098379" y="1943020"/>
            <a:ext cx="9005562" cy="1554259"/>
          </a:xfrm>
          <a:prstGeom prst="rect">
            <a:avLst/>
          </a:prstGeom>
          <a:solidFill>
            <a:srgbClr val="000000">
              <a:alpha val="20000"/>
            </a:srgbClr>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126" name="TextBox 125"/>
          <p:cNvSpPr txBox="1"/>
          <p:nvPr/>
        </p:nvSpPr>
        <p:spPr>
          <a:xfrm>
            <a:off x="275545" y="1943020"/>
            <a:ext cx="731416" cy="1554259"/>
          </a:xfrm>
          <a:prstGeom prst="rect">
            <a:avLst/>
          </a:prstGeom>
          <a:solidFill>
            <a:srgbClr val="CFCFCF"/>
          </a:solidFill>
        </p:spPr>
        <p:txBody>
          <a:bodyPr vert="vert270" wrap="square" lIns="182854" tIns="146283" rIns="182854" bIns="146283" rtlCol="0" anchor="ctr" anchorCtr="0">
            <a:noAutofit/>
          </a:bodyPr>
          <a:lstStyle>
            <a:defPPr>
              <a:defRPr lang="en-US"/>
            </a:defPPr>
            <a:lvl1pPr algn="ctr" defTabSz="914224">
              <a:lnSpc>
                <a:spcPct val="90000"/>
              </a:lnSpc>
              <a:defRPr sz="1600" kern="0">
                <a:gradFill>
                  <a:gsLst>
                    <a:gs pos="2804">
                      <a:srgbClr val="505050"/>
                    </a:gs>
                    <a:gs pos="26000">
                      <a:srgbClr val="505050"/>
                    </a:gs>
                  </a:gsLst>
                  <a:lin ang="5400000" scaled="1"/>
                </a:gradFill>
                <a:cs typeface="Segoe UI Semilight" panose="020B0402040204020203" pitchFamily="34" charset="0"/>
              </a:defRPr>
            </a:lvl1pPr>
          </a:lstStyle>
          <a:p>
            <a:r>
              <a:rPr lang="en-US" sz="1599" b="1" dirty="0"/>
              <a:t>APP</a:t>
            </a:r>
          </a:p>
          <a:p>
            <a:r>
              <a:rPr lang="en-US" sz="1599" b="1" dirty="0"/>
              <a:t>MODELS</a:t>
            </a:r>
          </a:p>
        </p:txBody>
      </p:sp>
      <p:sp>
        <p:nvSpPr>
          <p:cNvPr id="127" name="TextBox 126"/>
          <p:cNvSpPr txBox="1"/>
          <p:nvPr/>
        </p:nvSpPr>
        <p:spPr>
          <a:xfrm>
            <a:off x="1098379" y="3588688"/>
            <a:ext cx="9005562" cy="1554259"/>
          </a:xfrm>
          <a:prstGeom prst="rect">
            <a:avLst/>
          </a:prstGeom>
          <a:solidFill>
            <a:srgbClr val="000000">
              <a:alpha val="20000"/>
            </a:srgbClr>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128" name="TextBox 127"/>
          <p:cNvSpPr txBox="1"/>
          <p:nvPr/>
        </p:nvSpPr>
        <p:spPr>
          <a:xfrm>
            <a:off x="275545" y="3588688"/>
            <a:ext cx="731416" cy="1554259"/>
          </a:xfrm>
          <a:prstGeom prst="rect">
            <a:avLst/>
          </a:prstGeom>
          <a:solidFill>
            <a:srgbClr val="CFCFCF"/>
          </a:solidFill>
        </p:spPr>
        <p:txBody>
          <a:bodyPr vert="vert270" wrap="square" lIns="182854" tIns="146283" rIns="182854" bIns="146283" rtlCol="0" anchor="ctr" anchorCtr="0">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BASE</a:t>
            </a:r>
          </a:p>
          <a:p>
            <a:r>
              <a:rPr lang="en-US" sz="1599" dirty="0"/>
              <a:t>LIBRARIES</a:t>
            </a:r>
          </a:p>
        </p:txBody>
      </p:sp>
      <p:grpSp>
        <p:nvGrpSpPr>
          <p:cNvPr id="140" name="Group 139"/>
          <p:cNvGrpSpPr/>
          <p:nvPr/>
        </p:nvGrpSpPr>
        <p:grpSpPr>
          <a:xfrm>
            <a:off x="1098378" y="5371517"/>
            <a:ext cx="9005562" cy="1142838"/>
            <a:chOff x="1973256" y="5222473"/>
            <a:chExt cx="8553106" cy="1120850"/>
          </a:xfrm>
        </p:grpSpPr>
        <p:sp>
          <p:nvSpPr>
            <p:cNvPr id="141" name="TextBox 140"/>
            <p:cNvSpPr txBox="1"/>
            <p:nvPr/>
          </p:nvSpPr>
          <p:spPr>
            <a:xfrm>
              <a:off x="1973256" y="5222473"/>
              <a:ext cx="8553106" cy="1120850"/>
            </a:xfrm>
            <a:prstGeom prst="rect">
              <a:avLst/>
            </a:prstGeom>
            <a:solidFill>
              <a:schemeClr val="accent5"/>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142" name="TextBox 141"/>
            <p:cNvSpPr txBox="1"/>
            <p:nvPr/>
          </p:nvSpPr>
          <p:spPr>
            <a:xfrm>
              <a:off x="2059735"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kern="0">
                  <a:solidFill>
                    <a:sysClr val="windowText" lastClr="000000"/>
                  </a:solidFill>
                  <a:latin typeface="Segoe UI Semibold" panose="020B0702040204020203" pitchFamily="34" charset="0"/>
                  <a:cs typeface="Segoe UI Semibold" panose="020B0702040204020203" pitchFamily="34" charset="0"/>
                </a:defRPr>
              </a:lvl1pPr>
            </a:lstStyle>
            <a:p>
              <a:r>
                <a:rPr lang="en-US" sz="1599" b="1" dirty="0">
                  <a:gradFill>
                    <a:gsLst>
                      <a:gs pos="2804">
                        <a:srgbClr val="505050"/>
                      </a:gs>
                      <a:gs pos="26000">
                        <a:srgbClr val="505050"/>
                      </a:gs>
                    </a:gsLst>
                    <a:lin ang="5400000" scaled="1"/>
                  </a:gradFill>
                  <a:latin typeface="+mn-lt"/>
                  <a:cs typeface="Segoe UI Semilight" panose="020B0402040204020203" pitchFamily="34" charset="0"/>
                </a:rPr>
                <a:t>Compilers</a:t>
              </a:r>
            </a:p>
          </p:txBody>
        </p:sp>
        <p:sp>
          <p:nvSpPr>
            <p:cNvPr id="143" name="TextBox 142"/>
            <p:cNvSpPr txBox="1"/>
            <p:nvPr/>
          </p:nvSpPr>
          <p:spPr>
            <a:xfrm>
              <a:off x="4925243"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Languages</a:t>
              </a:r>
            </a:p>
          </p:txBody>
        </p:sp>
        <p:sp>
          <p:nvSpPr>
            <p:cNvPr id="144" name="TextBox 143"/>
            <p:cNvSpPr txBox="1"/>
            <p:nvPr/>
          </p:nvSpPr>
          <p:spPr>
            <a:xfrm>
              <a:off x="7790751"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Runtime components</a:t>
              </a:r>
            </a:p>
          </p:txBody>
        </p:sp>
        <p:sp>
          <p:nvSpPr>
            <p:cNvPr id="145" name="TextBox 144"/>
            <p:cNvSpPr txBox="1"/>
            <p:nvPr/>
          </p:nvSpPr>
          <p:spPr>
            <a:xfrm>
              <a:off x="1973256" y="5222474"/>
              <a:ext cx="8553106" cy="403506"/>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COMMON INFRASTRUCTURE</a:t>
              </a:r>
            </a:p>
          </p:txBody>
        </p:sp>
      </p:grpSp>
      <p:sp>
        <p:nvSpPr>
          <p:cNvPr id="58" name="TextBox 57"/>
          <p:cNvSpPr txBox="1"/>
          <p:nvPr/>
        </p:nvSpPr>
        <p:spPr>
          <a:xfrm>
            <a:off x="10194996" y="3588688"/>
            <a:ext cx="1965681" cy="1554259"/>
          </a:xfrm>
          <a:prstGeom prst="rect">
            <a:avLst/>
          </a:prstGeom>
          <a:solidFill>
            <a:srgbClr val="CFCFCF"/>
          </a:solidFill>
        </p:spPr>
        <p:txBody>
          <a:bodyPr wrap="square" lIns="182854" tIns="146283" rIns="182854" bIns="146283" rtlCol="0" anchor="b" anchorCtr="0">
            <a:noAutofit/>
          </a:bodyPr>
          <a:lstStyle>
            <a:defPPr>
              <a:defRPr lang="en-US"/>
            </a:defPPr>
            <a:lvl1pPr algn="ctr" defTabSz="914224">
              <a:lnSpc>
                <a:spcPct val="90000"/>
              </a:lnSpc>
              <a:defRPr sz="1428"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PCL reference assemblies</a:t>
            </a:r>
          </a:p>
        </p:txBody>
      </p:sp>
      <p:sp>
        <p:nvSpPr>
          <p:cNvPr id="60" name="TextBox 59"/>
          <p:cNvSpPr txBox="1"/>
          <p:nvPr/>
        </p:nvSpPr>
        <p:spPr>
          <a:xfrm>
            <a:off x="10286423" y="3680115"/>
            <a:ext cx="1782827" cy="822843"/>
          </a:xfrm>
          <a:prstGeom prst="rect">
            <a:avLst/>
          </a:prstGeom>
          <a:solidFill>
            <a:srgbClr val="7F7F7F"/>
          </a:solidFill>
        </p:spPr>
        <p:txBody>
          <a:bodyPr wrap="square" lIns="182854" tIns="146283" rIns="182854" bIns="146283" rtlCol="0" anchor="ctr">
            <a:noAutofit/>
          </a:bodyPr>
          <a:lstStyle>
            <a:defPPr>
              <a:defRPr lang="en-US"/>
            </a:defPPr>
            <a:lvl1pPr algn="ctr">
              <a:defRPr sz="1400">
                <a:solidFill>
                  <a:schemeClr val="bg1"/>
                </a:solidFill>
                <a:latin typeface="Segoe UI Light" panose="020B0502040204020203" pitchFamily="34" charset="0"/>
                <a:cs typeface="Segoe UI Light" panose="020B0502040204020203" pitchFamily="34" charset="0"/>
              </a:defRPr>
            </a:lvl1pPr>
          </a:lstStyle>
          <a:p>
            <a:pPr defTabSz="914049">
              <a:lnSpc>
                <a:spcPct val="90000"/>
              </a:lnSpc>
            </a:pPr>
            <a:r>
              <a:rPr lang="en-US" sz="1428" kern="0" dirty="0">
                <a:gradFill>
                  <a:gsLst>
                    <a:gs pos="0">
                      <a:schemeClr val="bg1"/>
                    </a:gs>
                    <a:gs pos="100000">
                      <a:schemeClr val="bg1"/>
                    </a:gs>
                  </a:gsLst>
                  <a:lin ang="5400000" scaled="1"/>
                </a:gradFill>
                <a:latin typeface="+mn-lt"/>
              </a:rPr>
              <a:t>Reference implementation</a:t>
            </a:r>
          </a:p>
        </p:txBody>
      </p:sp>
      <p:sp>
        <p:nvSpPr>
          <p:cNvPr id="30" name="TextBox 29"/>
          <p:cNvSpPr txBox="1"/>
          <p:nvPr/>
        </p:nvSpPr>
        <p:spPr>
          <a:xfrm>
            <a:off x="10194996" y="1943019"/>
            <a:ext cx="1965681" cy="1554259"/>
          </a:xfrm>
          <a:prstGeom prst="rect">
            <a:avLst/>
          </a:prstGeom>
          <a:solidFill>
            <a:srgbClr val="CFCFCF"/>
          </a:solidFill>
        </p:spPr>
        <p:txBody>
          <a:bodyPr wrap="square" lIns="182854" tIns="146283" rIns="182854" bIns="146283" rtlCol="0" anchor="ctr" anchorCtr="0">
            <a:noAutofit/>
          </a:bodyPr>
          <a:lstStyle>
            <a:defPPr>
              <a:defRPr lang="en-US"/>
            </a:defPPr>
            <a:lvl1pPr algn="ctr" defTabSz="914224">
              <a:lnSpc>
                <a:spcPct val="90000"/>
              </a:lnSpc>
              <a:defRPr sz="1428"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My code</a:t>
            </a:r>
          </a:p>
        </p:txBody>
      </p:sp>
      <p:cxnSp>
        <p:nvCxnSpPr>
          <p:cNvPr id="51" name="Straight Connector 50"/>
          <p:cNvCxnSpPr/>
          <p:nvPr/>
        </p:nvCxnSpPr>
        <p:spPr>
          <a:xfrm>
            <a:off x="11177837" y="3040126"/>
            <a:ext cx="0" cy="685703"/>
          </a:xfrm>
          <a:prstGeom prst="line">
            <a:avLst/>
          </a:prstGeom>
          <a:solidFill>
            <a:schemeClr val="tx1">
              <a:lumMod val="50000"/>
              <a:lumOff val="50000"/>
            </a:schemeClr>
          </a:solidFill>
          <a:ln w="28575">
            <a:solidFill>
              <a:srgbClr val="7F7F7F"/>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p:cNvGrpSpPr/>
          <p:nvPr/>
        </p:nvGrpSpPr>
        <p:grpSpPr>
          <a:xfrm>
            <a:off x="7223619" y="3680117"/>
            <a:ext cx="3062805" cy="407115"/>
            <a:chOff x="7223760" y="3680142"/>
            <a:chExt cx="3063240" cy="407173"/>
          </a:xfrm>
        </p:grpSpPr>
        <p:sp>
          <p:nvSpPr>
            <p:cNvPr id="52" name="TextBox 51"/>
            <p:cNvSpPr txBox="1"/>
            <p:nvPr/>
          </p:nvSpPr>
          <p:spPr>
            <a:xfrm>
              <a:off x="7223760" y="3680142"/>
              <a:ext cx="2788920" cy="407173"/>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Implementation 3</a:t>
              </a:r>
            </a:p>
          </p:txBody>
        </p:sp>
        <p:cxnSp>
          <p:nvCxnSpPr>
            <p:cNvPr id="55" name="Straight Connector 54"/>
            <p:cNvCxnSpPr/>
            <p:nvPr/>
          </p:nvCxnSpPr>
          <p:spPr>
            <a:xfrm>
              <a:off x="10012680" y="3883728"/>
              <a:ext cx="274320" cy="0"/>
            </a:xfrm>
            <a:prstGeom prst="line">
              <a:avLst/>
            </a:prstGeom>
            <a:solidFill>
              <a:schemeClr val="tx1">
                <a:lumMod val="50000"/>
                <a:lumOff val="50000"/>
              </a:schemeClr>
            </a:solidFill>
            <a:ln w="28575">
              <a:solidFill>
                <a:srgbClr val="000000">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2" name="Group 1"/>
          <p:cNvGrpSpPr/>
          <p:nvPr/>
        </p:nvGrpSpPr>
        <p:grpSpPr>
          <a:xfrm>
            <a:off x="1189434" y="4228679"/>
            <a:ext cx="9096990" cy="407115"/>
            <a:chOff x="1188720" y="4594542"/>
            <a:chExt cx="9098280" cy="407173"/>
          </a:xfrm>
        </p:grpSpPr>
        <p:cxnSp>
          <p:nvCxnSpPr>
            <p:cNvPr id="53" name="Straight Connector 52"/>
            <p:cNvCxnSpPr/>
            <p:nvPr/>
          </p:nvCxnSpPr>
          <p:spPr>
            <a:xfrm flipV="1">
              <a:off x="3977640" y="4798128"/>
              <a:ext cx="6309360" cy="0"/>
            </a:xfrm>
            <a:prstGeom prst="line">
              <a:avLst/>
            </a:prstGeom>
            <a:solidFill>
              <a:schemeClr val="tx1">
                <a:lumMod val="50000"/>
                <a:lumOff val="50000"/>
              </a:schemeClr>
            </a:solidFill>
            <a:ln w="28575">
              <a:solidFill>
                <a:srgbClr val="000000">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1188720" y="4594542"/>
              <a:ext cx="2788920" cy="407173"/>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a:defRPr sz="1400">
                  <a:solidFill>
                    <a:schemeClr val="bg1"/>
                  </a:solidFill>
                  <a:latin typeface="Segoe UI Light" panose="020B0502040204020203" pitchFamily="34" charset="0"/>
                  <a:cs typeface="Segoe UI Light" panose="020B0502040204020203" pitchFamily="34" charset="0"/>
                </a:defRPr>
              </a:lvl1pPr>
            </a:lstStyle>
            <a:p>
              <a:pPr defTabSz="914049">
                <a:lnSpc>
                  <a:spcPct val="90000"/>
                </a:lnSpc>
              </a:pPr>
              <a:r>
                <a:rPr lang="en-US" sz="1599" b="1" kern="0" dirty="0">
                  <a:gradFill>
                    <a:gsLst>
                      <a:gs pos="1250">
                        <a:srgbClr val="FFFFFF"/>
                      </a:gs>
                      <a:gs pos="100000">
                        <a:srgbClr val="FFFFFF"/>
                      </a:gs>
                    </a:gsLst>
                    <a:lin ang="5400000" scaled="0"/>
                  </a:gradFill>
                  <a:latin typeface="+mn-lt"/>
                  <a:cs typeface="Segoe UI Semibold" panose="020B0702040204020203" pitchFamily="34" charset="0"/>
                </a:rPr>
                <a:t>Implementation 1</a:t>
              </a:r>
            </a:p>
          </p:txBody>
        </p:sp>
      </p:grpSp>
      <p:grpSp>
        <p:nvGrpSpPr>
          <p:cNvPr id="4" name="Group 3"/>
          <p:cNvGrpSpPr/>
          <p:nvPr/>
        </p:nvGrpSpPr>
        <p:grpSpPr>
          <a:xfrm>
            <a:off x="4206526" y="3954398"/>
            <a:ext cx="6079898" cy="407115"/>
            <a:chOff x="4206240" y="4137342"/>
            <a:chExt cx="6080760" cy="407173"/>
          </a:xfrm>
        </p:grpSpPr>
        <p:sp>
          <p:nvSpPr>
            <p:cNvPr id="56" name="TextBox 55"/>
            <p:cNvSpPr txBox="1"/>
            <p:nvPr/>
          </p:nvSpPr>
          <p:spPr>
            <a:xfrm>
              <a:off x="4206240" y="4137342"/>
              <a:ext cx="2788920" cy="407173"/>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99" b="1" dirty="0">
                  <a:gradFill>
                    <a:gsLst>
                      <a:gs pos="1250">
                        <a:srgbClr val="FFFFFF"/>
                      </a:gs>
                      <a:gs pos="100000">
                        <a:srgbClr val="FFFFFF"/>
                      </a:gs>
                    </a:gsLst>
                    <a:lin ang="5400000" scaled="0"/>
                  </a:gradFill>
                  <a:latin typeface="+mn-lt"/>
                </a:rPr>
                <a:t>Implementation 2</a:t>
              </a:r>
            </a:p>
          </p:txBody>
        </p:sp>
        <p:cxnSp>
          <p:nvCxnSpPr>
            <p:cNvPr id="37" name="Straight Connector 36"/>
            <p:cNvCxnSpPr/>
            <p:nvPr/>
          </p:nvCxnSpPr>
          <p:spPr>
            <a:xfrm flipV="1">
              <a:off x="6995160" y="4326335"/>
              <a:ext cx="3291840" cy="0"/>
            </a:xfrm>
            <a:prstGeom prst="line">
              <a:avLst/>
            </a:prstGeom>
            <a:solidFill>
              <a:schemeClr val="tx1">
                <a:lumMod val="50000"/>
                <a:lumOff val="50000"/>
              </a:schemeClr>
            </a:solidFill>
            <a:ln w="28575">
              <a:solidFill>
                <a:srgbClr val="000000">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0242091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tomorrow</a:t>
            </a:r>
          </a:p>
        </p:txBody>
      </p:sp>
      <p:grpSp>
        <p:nvGrpSpPr>
          <p:cNvPr id="4" name="Group 3"/>
          <p:cNvGrpSpPr/>
          <p:nvPr/>
        </p:nvGrpSpPr>
        <p:grpSpPr>
          <a:xfrm>
            <a:off x="1812267" y="5518572"/>
            <a:ext cx="8829784" cy="1120531"/>
            <a:chOff x="1973256" y="5222473"/>
            <a:chExt cx="8553106" cy="1120850"/>
          </a:xfrm>
        </p:grpSpPr>
        <p:sp>
          <p:nvSpPr>
            <p:cNvPr id="5" name="TextBox 4"/>
            <p:cNvSpPr txBox="1"/>
            <p:nvPr/>
          </p:nvSpPr>
          <p:spPr>
            <a:xfrm>
              <a:off x="1973256" y="5222473"/>
              <a:ext cx="8553106" cy="1120850"/>
            </a:xfrm>
            <a:prstGeom prst="rect">
              <a:avLst/>
            </a:prstGeom>
            <a:solidFill>
              <a:schemeClr val="accent5"/>
            </a:solidFill>
          </p:spPr>
          <p:txBody>
            <a:bodyPr wrap="square" lIns="179285" tIns="143428" rIns="179285" bIns="143428" rtlCol="0" anchor="ctr">
              <a:noAutofit/>
            </a:bodyPr>
            <a:lstStyle/>
            <a:p>
              <a:pPr algn="ctr" defTabSz="896214">
                <a:lnSpc>
                  <a:spcPct val="90000"/>
                </a:lnSpc>
              </a:pPr>
              <a:endParaRPr lang="en-US" sz="1568"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6" name="TextBox 5"/>
            <p:cNvSpPr txBox="1"/>
            <p:nvPr/>
          </p:nvSpPr>
          <p:spPr>
            <a:xfrm>
              <a:off x="2059735" y="5715646"/>
              <a:ext cx="2648424" cy="538008"/>
            </a:xfrm>
            <a:prstGeom prst="rect">
              <a:avLst/>
            </a:prstGeom>
            <a:solidFill>
              <a:srgbClr val="000000">
                <a:alpha val="10196"/>
              </a:srgbClr>
            </a:solidFill>
          </p:spPr>
          <p:txBody>
            <a:bodyPr wrap="square" lIns="179285" tIns="143428" rIns="179285" bIns="143428" rtlCol="0" anchor="ctr">
              <a:noAutofit/>
            </a:bodyPr>
            <a:lstStyle>
              <a:defPPr>
                <a:defRPr lang="en-US"/>
              </a:defPPr>
              <a:lvl1pPr algn="ctr" defTabSz="914224">
                <a:lnSpc>
                  <a:spcPct val="90000"/>
                </a:lnSpc>
                <a:defRPr sz="1600" kern="0">
                  <a:solidFill>
                    <a:sysClr val="windowText" lastClr="000000"/>
                  </a:solidFill>
                  <a:latin typeface="Segoe UI Semibold" panose="020B0702040204020203" pitchFamily="34" charset="0"/>
                  <a:cs typeface="Segoe UI Semibold" panose="020B0702040204020203" pitchFamily="34" charset="0"/>
                </a:defRPr>
              </a:lvl1pPr>
            </a:lstStyle>
            <a:p>
              <a:r>
                <a:rPr lang="en-US" sz="1568" b="1" dirty="0">
                  <a:gradFill>
                    <a:gsLst>
                      <a:gs pos="2804">
                        <a:srgbClr val="505050"/>
                      </a:gs>
                      <a:gs pos="26000">
                        <a:srgbClr val="505050"/>
                      </a:gs>
                    </a:gsLst>
                    <a:lin ang="5400000" scaled="1"/>
                  </a:gradFill>
                  <a:latin typeface="+mn-lt"/>
                  <a:cs typeface="Segoe UI Semilight" panose="020B0402040204020203" pitchFamily="34" charset="0"/>
                </a:rPr>
                <a:t>Compilers</a:t>
              </a:r>
            </a:p>
          </p:txBody>
        </p:sp>
        <p:sp>
          <p:nvSpPr>
            <p:cNvPr id="7" name="TextBox 6"/>
            <p:cNvSpPr txBox="1"/>
            <p:nvPr/>
          </p:nvSpPr>
          <p:spPr>
            <a:xfrm>
              <a:off x="4925243" y="5715646"/>
              <a:ext cx="2648424" cy="538008"/>
            </a:xfrm>
            <a:prstGeom prst="rect">
              <a:avLst/>
            </a:prstGeom>
            <a:solidFill>
              <a:srgbClr val="000000">
                <a:alpha val="10196"/>
              </a:srgbClr>
            </a:solidFill>
          </p:spPr>
          <p:txBody>
            <a:bodyPr wrap="square" lIns="179285" tIns="143428" rIns="179285" bIns="143428"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68" dirty="0"/>
                <a:t>Languages</a:t>
              </a:r>
            </a:p>
          </p:txBody>
        </p:sp>
        <p:sp>
          <p:nvSpPr>
            <p:cNvPr id="8" name="TextBox 7"/>
            <p:cNvSpPr txBox="1"/>
            <p:nvPr/>
          </p:nvSpPr>
          <p:spPr>
            <a:xfrm>
              <a:off x="7790751" y="5715646"/>
              <a:ext cx="2648424" cy="538008"/>
            </a:xfrm>
            <a:prstGeom prst="rect">
              <a:avLst/>
            </a:prstGeom>
            <a:solidFill>
              <a:srgbClr val="000000">
                <a:alpha val="10196"/>
              </a:srgbClr>
            </a:solidFill>
          </p:spPr>
          <p:txBody>
            <a:bodyPr wrap="square" lIns="179285" tIns="143428" rIns="179285" bIns="143428"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68" dirty="0"/>
                <a:t>Runtime components</a:t>
              </a:r>
            </a:p>
          </p:txBody>
        </p:sp>
        <p:sp>
          <p:nvSpPr>
            <p:cNvPr id="9" name="TextBox 8"/>
            <p:cNvSpPr txBox="1"/>
            <p:nvPr/>
          </p:nvSpPr>
          <p:spPr>
            <a:xfrm>
              <a:off x="1973256" y="5222474"/>
              <a:ext cx="8553106" cy="403506"/>
            </a:xfrm>
            <a:prstGeom prst="rect">
              <a:avLst/>
            </a:prstGeom>
            <a:solidFill>
              <a:srgbClr val="000000">
                <a:alpha val="10196"/>
              </a:srgbClr>
            </a:solidFill>
          </p:spPr>
          <p:txBody>
            <a:bodyPr wrap="square" lIns="179285" tIns="143428" rIns="179285" bIns="143428"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68" dirty="0"/>
                <a:t>COMMON INFRASTRUCTURE</a:t>
              </a:r>
            </a:p>
          </p:txBody>
        </p:sp>
      </p:grpSp>
      <p:grpSp>
        <p:nvGrpSpPr>
          <p:cNvPr id="10" name="Group 9"/>
          <p:cNvGrpSpPr/>
          <p:nvPr/>
        </p:nvGrpSpPr>
        <p:grpSpPr>
          <a:xfrm>
            <a:off x="7728607" y="1439863"/>
            <a:ext cx="2913381" cy="2330705"/>
            <a:chOff x="7132627" y="1211287"/>
            <a:chExt cx="2971800" cy="2377440"/>
          </a:xfrm>
        </p:grpSpPr>
        <p:grpSp>
          <p:nvGrpSpPr>
            <p:cNvPr id="11" name="Group 10"/>
            <p:cNvGrpSpPr/>
            <p:nvPr/>
          </p:nvGrpSpPr>
          <p:grpSpPr>
            <a:xfrm>
              <a:off x="7132627" y="1211287"/>
              <a:ext cx="2971800" cy="2377440"/>
              <a:chOff x="7489548" y="1582078"/>
              <a:chExt cx="2917390" cy="2331366"/>
            </a:xfrm>
            <a:solidFill>
              <a:schemeClr val="accent6"/>
            </a:solidFill>
          </p:grpSpPr>
          <p:sp>
            <p:nvSpPr>
              <p:cNvPr id="16" name="Rectangle 15"/>
              <p:cNvSpPr/>
              <p:nvPr/>
            </p:nvSpPr>
            <p:spPr bwMode="auto">
              <a:xfrm>
                <a:off x="7489548" y="1582078"/>
                <a:ext cx="2917390" cy="2331366"/>
              </a:xfrm>
              <a:prstGeom prst="rect">
                <a:avLst/>
              </a:prstGeom>
              <a:grpFill/>
              <a:ln w="25400" cap="flat" cmpd="sng" algn="ctr">
                <a:noFill/>
                <a:prstDash val="solid"/>
                <a:headEnd type="none" w="med" len="med"/>
                <a:tailEnd type="none" w="med" len="med"/>
              </a:ln>
              <a:effectLst/>
            </p:spPr>
            <p:txBody>
              <a:bodyPr vert="horz" wrap="square" lIns="179285" tIns="143428" rIns="179285" bIns="143428" numCol="1" rtlCol="0" anchor="t" anchorCtr="0" compatLnSpc="1">
                <a:prstTxWarp prst="textNoShape">
                  <a:avLst/>
                </a:prstTxWarp>
              </a:bodyPr>
              <a:lstStyle/>
              <a:p>
                <a:pPr defTabSz="894620">
                  <a:lnSpc>
                    <a:spcPct val="90000"/>
                  </a:lnSpc>
                </a:pPr>
                <a:r>
                  <a:rPr lang="en-US" sz="2745" kern="0" dirty="0">
                    <a:gradFill>
                      <a:gsLst>
                        <a:gs pos="14679">
                          <a:srgbClr val="FFFFFF"/>
                        </a:gs>
                        <a:gs pos="38000">
                          <a:srgbClr val="FFFFFF"/>
                        </a:gs>
                      </a:gsLst>
                      <a:lin ang="5400000" scaled="1"/>
                    </a:gradFill>
                    <a:latin typeface="Segoe UI Light"/>
                  </a:rPr>
                  <a:t> </a:t>
                </a:r>
              </a:p>
            </p:txBody>
          </p:sp>
          <p:sp>
            <p:nvSpPr>
              <p:cNvPr id="17" name="TextBox 16"/>
              <p:cNvSpPr txBox="1"/>
              <p:nvPr/>
            </p:nvSpPr>
            <p:spPr>
              <a:xfrm>
                <a:off x="7489548" y="1582078"/>
                <a:ext cx="2917390" cy="627676"/>
              </a:xfrm>
              <a:prstGeom prst="rect">
                <a:avLst/>
              </a:prstGeom>
              <a:solidFill>
                <a:schemeClr val="accent6">
                  <a:lumMod val="75000"/>
                </a:schemeClr>
              </a:solidFill>
            </p:spPr>
            <p:txBody>
              <a:bodyPr wrap="square" lIns="179285" tIns="143428" rIns="179285" bIns="143428"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sz="1961" b="1" dirty="0">
                    <a:latin typeface="+mn-lt"/>
                  </a:rPr>
                  <a:t>XAMARIN</a:t>
                </a:r>
              </a:p>
            </p:txBody>
          </p:sp>
        </p:grpSp>
        <p:grpSp>
          <p:nvGrpSpPr>
            <p:cNvPr id="12" name="Group 11"/>
            <p:cNvGrpSpPr/>
            <p:nvPr/>
          </p:nvGrpSpPr>
          <p:grpSpPr>
            <a:xfrm>
              <a:off x="7223760" y="2102819"/>
              <a:ext cx="2788920" cy="1234440"/>
              <a:chOff x="7223760" y="2102819"/>
              <a:chExt cx="2788920" cy="1234440"/>
            </a:xfrm>
          </p:grpSpPr>
          <p:sp>
            <p:nvSpPr>
              <p:cNvPr id="13" name="TextBox 12"/>
              <p:cNvSpPr txBox="1"/>
              <p:nvPr/>
            </p:nvSpPr>
            <p:spPr>
              <a:xfrm>
                <a:off x="7223760" y="2102819"/>
                <a:ext cx="137160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iOS</a:t>
                </a:r>
              </a:p>
            </p:txBody>
          </p:sp>
          <p:sp>
            <p:nvSpPr>
              <p:cNvPr id="14" name="TextBox 13"/>
              <p:cNvSpPr txBox="1"/>
              <p:nvPr/>
            </p:nvSpPr>
            <p:spPr>
              <a:xfrm>
                <a:off x="8641080" y="2422859"/>
                <a:ext cx="137160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Android</a:t>
                </a:r>
              </a:p>
            </p:txBody>
          </p:sp>
          <p:sp>
            <p:nvSpPr>
              <p:cNvPr id="15" name="TextBox 14"/>
              <p:cNvSpPr txBox="1"/>
              <p:nvPr/>
            </p:nvSpPr>
            <p:spPr>
              <a:xfrm>
                <a:off x="7223760" y="2742899"/>
                <a:ext cx="137160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a:t>OS X</a:t>
                </a:r>
                <a:endParaRPr lang="en-US" sz="1568" dirty="0"/>
              </a:p>
            </p:txBody>
          </p:sp>
        </p:grpSp>
      </p:grpSp>
      <p:sp>
        <p:nvSpPr>
          <p:cNvPr id="18" name="TextBox 17"/>
          <p:cNvSpPr txBox="1"/>
          <p:nvPr/>
        </p:nvSpPr>
        <p:spPr>
          <a:xfrm>
            <a:off x="1812268" y="3815365"/>
            <a:ext cx="8829784" cy="1658386"/>
          </a:xfrm>
          <a:prstGeom prst="rect">
            <a:avLst/>
          </a:prstGeom>
          <a:solidFill>
            <a:schemeClr val="accent2"/>
          </a:solidFill>
        </p:spPr>
        <p:txBody>
          <a:bodyPr wrap="square" lIns="179285" tIns="143428" rIns="179285" bIns="143428"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r>
              <a:rPr lang="en-US" sz="1961" b="1" dirty="0">
                <a:latin typeface="+mn-lt"/>
              </a:rPr>
              <a:t>.NET STANDARD LIBRARY</a:t>
            </a:r>
          </a:p>
          <a:p>
            <a:r>
              <a:rPr lang="en-US" sz="1765" dirty="0">
                <a:latin typeface="+mn-lt"/>
              </a:rPr>
              <a:t>One library to rule them all</a:t>
            </a:r>
          </a:p>
        </p:txBody>
      </p:sp>
      <p:grpSp>
        <p:nvGrpSpPr>
          <p:cNvPr id="19" name="Group 18"/>
          <p:cNvGrpSpPr/>
          <p:nvPr/>
        </p:nvGrpSpPr>
        <p:grpSpPr>
          <a:xfrm>
            <a:off x="1812268" y="1439862"/>
            <a:ext cx="2913381" cy="2330705"/>
            <a:chOff x="1097653" y="1211286"/>
            <a:chExt cx="2971800" cy="2377440"/>
          </a:xfrm>
        </p:grpSpPr>
        <p:grpSp>
          <p:nvGrpSpPr>
            <p:cNvPr id="20" name="Group 19"/>
            <p:cNvGrpSpPr/>
            <p:nvPr/>
          </p:nvGrpSpPr>
          <p:grpSpPr>
            <a:xfrm>
              <a:off x="1097653" y="1211286"/>
              <a:ext cx="2971800" cy="2377440"/>
              <a:chOff x="1719261" y="1582078"/>
              <a:chExt cx="2869373" cy="2331367"/>
            </a:xfrm>
          </p:grpSpPr>
          <p:sp>
            <p:nvSpPr>
              <p:cNvPr id="26" name="Rectangle 25"/>
              <p:cNvSpPr/>
              <p:nvPr/>
            </p:nvSpPr>
            <p:spPr bwMode="auto">
              <a:xfrm>
                <a:off x="1719261" y="1582078"/>
                <a:ext cx="2869373" cy="2331367"/>
              </a:xfrm>
              <a:prstGeom prst="rect">
                <a:avLst/>
              </a:prstGeom>
              <a:solidFill>
                <a:schemeClr val="accent1"/>
              </a:solidFill>
              <a:ln w="25400" cap="flat" cmpd="sng" algn="ctr">
                <a:noFill/>
                <a:prstDash val="solid"/>
                <a:headEnd type="none" w="med" len="med"/>
                <a:tailEnd type="none" w="med" len="med"/>
              </a:ln>
              <a:effectLst/>
            </p:spPr>
            <p:txBody>
              <a:bodyPr vert="horz" wrap="square" lIns="179285" tIns="143428" rIns="179285" bIns="143428" numCol="1" rtlCol="0" anchor="t" anchorCtr="0" compatLnSpc="1">
                <a:prstTxWarp prst="textNoShape">
                  <a:avLst/>
                </a:prstTxWarp>
              </a:bodyPr>
              <a:lstStyle/>
              <a:p>
                <a:pPr defTabSz="894620">
                  <a:lnSpc>
                    <a:spcPct val="90000"/>
                  </a:lnSpc>
                </a:pPr>
                <a:r>
                  <a:rPr lang="en-US" sz="2745" kern="0" dirty="0">
                    <a:gradFill>
                      <a:gsLst>
                        <a:gs pos="14679">
                          <a:srgbClr val="FFFFFF"/>
                        </a:gs>
                        <a:gs pos="38000">
                          <a:srgbClr val="FFFFFF"/>
                        </a:gs>
                      </a:gsLst>
                      <a:lin ang="5400000" scaled="1"/>
                    </a:gradFill>
                    <a:latin typeface="Segoe UI Light"/>
                  </a:rPr>
                  <a:t> </a:t>
                </a:r>
              </a:p>
            </p:txBody>
          </p:sp>
          <p:sp>
            <p:nvSpPr>
              <p:cNvPr id="27" name="TextBox 26"/>
              <p:cNvSpPr txBox="1"/>
              <p:nvPr/>
            </p:nvSpPr>
            <p:spPr>
              <a:xfrm>
                <a:off x="1719261" y="1582078"/>
                <a:ext cx="2869373" cy="627676"/>
              </a:xfrm>
              <a:prstGeom prst="rect">
                <a:avLst/>
              </a:prstGeom>
              <a:solidFill>
                <a:schemeClr val="accent1">
                  <a:lumMod val="75000"/>
                </a:schemeClr>
              </a:solidFill>
            </p:spPr>
            <p:txBody>
              <a:bodyPr wrap="square" lIns="179285" tIns="143428" rIns="179285" bIns="143428" rtlCol="0" anchor="ctr">
                <a:noAutofit/>
              </a:bodyPr>
              <a:lstStyle/>
              <a:p>
                <a:pPr defTabSz="896214">
                  <a:lnSpc>
                    <a:spcPct val="90000"/>
                  </a:lnSpc>
                </a:pPr>
                <a:r>
                  <a:rPr lang="en-US" sz="1961" b="1" kern="0" dirty="0">
                    <a:gradFill>
                      <a:gsLst>
                        <a:gs pos="1250">
                          <a:srgbClr val="FFFFFF"/>
                        </a:gs>
                        <a:gs pos="100000">
                          <a:srgbClr val="FFFFFF"/>
                        </a:gs>
                      </a:gsLst>
                      <a:lin ang="5400000" scaled="0"/>
                    </a:gradFill>
                    <a:cs typeface="Segoe UI Semibold" panose="020B0702040204020203" pitchFamily="34" charset="0"/>
                  </a:rPr>
                  <a:t>.NET FRAMEWORK</a:t>
                </a:r>
              </a:p>
            </p:txBody>
          </p:sp>
        </p:grpSp>
        <p:grpSp>
          <p:nvGrpSpPr>
            <p:cNvPr id="21" name="Group 20"/>
            <p:cNvGrpSpPr/>
            <p:nvPr/>
          </p:nvGrpSpPr>
          <p:grpSpPr>
            <a:xfrm>
              <a:off x="1188720" y="2102819"/>
              <a:ext cx="2788920" cy="1234440"/>
              <a:chOff x="1188720" y="2356171"/>
              <a:chExt cx="2788920" cy="1234440"/>
            </a:xfrm>
          </p:grpSpPr>
          <p:sp>
            <p:nvSpPr>
              <p:cNvPr id="22" name="TextBox 21"/>
              <p:cNvSpPr txBox="1"/>
              <p:nvPr/>
            </p:nvSpPr>
            <p:spPr>
              <a:xfrm>
                <a:off x="1897380" y="2996251"/>
                <a:ext cx="137160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ASP.NET</a:t>
                </a:r>
              </a:p>
            </p:txBody>
          </p:sp>
          <p:grpSp>
            <p:nvGrpSpPr>
              <p:cNvPr id="23" name="Group 22"/>
              <p:cNvGrpSpPr/>
              <p:nvPr/>
            </p:nvGrpSpPr>
            <p:grpSpPr>
              <a:xfrm>
                <a:off x="1188720" y="2356171"/>
                <a:ext cx="2788920" cy="594360"/>
                <a:chOff x="1645920" y="2384389"/>
                <a:chExt cx="2417064" cy="594360"/>
              </a:xfrm>
            </p:grpSpPr>
            <p:sp>
              <p:nvSpPr>
                <p:cNvPr id="24" name="TextBox 23"/>
                <p:cNvSpPr txBox="1"/>
                <p:nvPr/>
              </p:nvSpPr>
              <p:spPr>
                <a:xfrm>
                  <a:off x="2874264" y="2384389"/>
                  <a:ext cx="118872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Windows Forms</a:t>
                  </a:r>
                </a:p>
              </p:txBody>
            </p:sp>
            <p:sp>
              <p:nvSpPr>
                <p:cNvPr id="25" name="TextBox 24"/>
                <p:cNvSpPr txBox="1"/>
                <p:nvPr/>
              </p:nvSpPr>
              <p:spPr>
                <a:xfrm>
                  <a:off x="1645920" y="2384389"/>
                  <a:ext cx="118872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WPF</a:t>
                  </a:r>
                </a:p>
              </p:txBody>
            </p:sp>
          </p:grpSp>
        </p:grpSp>
      </p:grpSp>
      <p:grpSp>
        <p:nvGrpSpPr>
          <p:cNvPr id="28" name="Group 27"/>
          <p:cNvGrpSpPr/>
          <p:nvPr/>
        </p:nvGrpSpPr>
        <p:grpSpPr>
          <a:xfrm>
            <a:off x="4770437" y="1439862"/>
            <a:ext cx="2913381" cy="2330705"/>
            <a:chOff x="4115140" y="1211286"/>
            <a:chExt cx="2971800" cy="2377440"/>
          </a:xfrm>
        </p:grpSpPr>
        <p:grpSp>
          <p:nvGrpSpPr>
            <p:cNvPr id="29" name="Group 28"/>
            <p:cNvGrpSpPr/>
            <p:nvPr/>
          </p:nvGrpSpPr>
          <p:grpSpPr>
            <a:xfrm>
              <a:off x="4115140" y="1211286"/>
              <a:ext cx="2971800" cy="2377440"/>
              <a:chOff x="4604403" y="1582077"/>
              <a:chExt cx="3013825" cy="2331366"/>
            </a:xfrm>
          </p:grpSpPr>
          <p:sp>
            <p:nvSpPr>
              <p:cNvPr id="33" name="Rectangle 32"/>
              <p:cNvSpPr/>
              <p:nvPr/>
            </p:nvSpPr>
            <p:spPr bwMode="auto">
              <a:xfrm>
                <a:off x="4604403" y="1582077"/>
                <a:ext cx="3013825" cy="2331366"/>
              </a:xfrm>
              <a:prstGeom prst="rect">
                <a:avLst/>
              </a:prstGeom>
              <a:solidFill>
                <a:schemeClr val="accent3"/>
              </a:solidFill>
              <a:ln w="25400" cap="flat" cmpd="sng" algn="ctr">
                <a:noFill/>
                <a:prstDash val="solid"/>
                <a:headEnd type="none" w="med" len="med"/>
                <a:tailEnd type="none" w="med" len="med"/>
              </a:ln>
              <a:effectLst/>
            </p:spPr>
            <p:txBody>
              <a:bodyPr vert="horz" wrap="square" lIns="179285" tIns="143428" rIns="179285" bIns="143428" numCol="1" rtlCol="0" anchor="t" anchorCtr="0" compatLnSpc="1">
                <a:prstTxWarp prst="textNoShape">
                  <a:avLst/>
                </a:prstTxWarp>
              </a:bodyPr>
              <a:lstStyle/>
              <a:p>
                <a:pPr defTabSz="894620">
                  <a:lnSpc>
                    <a:spcPct val="90000"/>
                  </a:lnSpc>
                </a:pPr>
                <a:r>
                  <a:rPr lang="en-US" sz="2745" kern="0" dirty="0">
                    <a:gradFill>
                      <a:gsLst>
                        <a:gs pos="14679">
                          <a:srgbClr val="FFFFFF"/>
                        </a:gs>
                        <a:gs pos="38000">
                          <a:srgbClr val="FFFFFF"/>
                        </a:gs>
                      </a:gsLst>
                      <a:lin ang="5400000" scaled="1"/>
                    </a:gradFill>
                    <a:latin typeface="Segoe UI Light"/>
                  </a:rPr>
                  <a:t> </a:t>
                </a:r>
              </a:p>
            </p:txBody>
          </p:sp>
          <p:sp>
            <p:nvSpPr>
              <p:cNvPr id="34" name="TextBox 33"/>
              <p:cNvSpPr txBox="1"/>
              <p:nvPr/>
            </p:nvSpPr>
            <p:spPr>
              <a:xfrm>
                <a:off x="4604403" y="1582077"/>
                <a:ext cx="3013825" cy="627676"/>
              </a:xfrm>
              <a:prstGeom prst="rect">
                <a:avLst/>
              </a:prstGeom>
              <a:solidFill>
                <a:schemeClr val="accent3">
                  <a:lumMod val="75000"/>
                </a:schemeClr>
              </a:solidFill>
            </p:spPr>
            <p:txBody>
              <a:bodyPr wrap="square" lIns="179285" tIns="143428" rIns="179285" bIns="143428"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sz="1961" b="1" dirty="0">
                    <a:latin typeface="+mn-lt"/>
                  </a:rPr>
                  <a:t>.NET CORE</a:t>
                </a:r>
              </a:p>
            </p:txBody>
          </p:sp>
        </p:grpSp>
        <p:grpSp>
          <p:nvGrpSpPr>
            <p:cNvPr id="30" name="Group 29"/>
            <p:cNvGrpSpPr/>
            <p:nvPr/>
          </p:nvGrpSpPr>
          <p:grpSpPr>
            <a:xfrm>
              <a:off x="4206240" y="2102819"/>
              <a:ext cx="2788920" cy="1234440"/>
              <a:chOff x="4206240" y="2102819"/>
              <a:chExt cx="2788920" cy="1234440"/>
            </a:xfrm>
          </p:grpSpPr>
          <p:sp>
            <p:nvSpPr>
              <p:cNvPr id="31" name="TextBox 30"/>
              <p:cNvSpPr txBox="1"/>
              <p:nvPr/>
            </p:nvSpPr>
            <p:spPr>
              <a:xfrm>
                <a:off x="4206240" y="2102819"/>
                <a:ext cx="173736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UWP</a:t>
                </a:r>
              </a:p>
            </p:txBody>
          </p:sp>
          <p:sp>
            <p:nvSpPr>
              <p:cNvPr id="32" name="TextBox 31"/>
              <p:cNvSpPr txBox="1"/>
              <p:nvPr/>
            </p:nvSpPr>
            <p:spPr>
              <a:xfrm>
                <a:off x="5257800" y="2742899"/>
                <a:ext cx="1737360" cy="594360"/>
              </a:xfrm>
              <a:prstGeom prst="rect">
                <a:avLst/>
              </a:prstGeom>
              <a:solidFill>
                <a:srgbClr val="000000">
                  <a:alpha val="25000"/>
                </a:srgbClr>
              </a:solidFill>
            </p:spPr>
            <p:txBody>
              <a:bodyPr wrap="square" lIns="179285" tIns="143428" rIns="179285" bIns="143428" rtlCol="0" anchor="ctr">
                <a:noAutofit/>
              </a:bodyPr>
              <a:lstStyle>
                <a:defPPr>
                  <a:defRPr lang="en-US"/>
                </a:defPPr>
                <a:lvl1pPr algn="ctr" defTabSz="914224">
                  <a:lnSpc>
                    <a:spcPct val="90000"/>
                  </a:lnSpc>
                  <a:defRPr sz="1600" ker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defRPr>
                </a:lvl1pPr>
              </a:lstStyle>
              <a:p>
                <a:r>
                  <a:rPr lang="en-US" sz="1568" dirty="0"/>
                  <a:t>ASP.NET Core</a:t>
                </a:r>
              </a:p>
            </p:txBody>
          </p:sp>
        </p:grpSp>
      </p:grpSp>
    </p:spTree>
    <p:extLst>
      <p:ext uri="{BB962C8B-B14F-4D97-AF65-F5344CB8AC3E}">
        <p14:creationId xmlns:p14="http://schemas.microsoft.com/office/powerpoint/2010/main" val="38934571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10194996" y="3634403"/>
            <a:ext cx="1965681" cy="1691400"/>
          </a:xfrm>
          <a:prstGeom prst="rect">
            <a:avLst/>
          </a:prstGeom>
          <a:solidFill>
            <a:srgbClr val="CFCFCF"/>
          </a:solidFill>
        </p:spPr>
        <p:txBody>
          <a:bodyPr wrap="square" lIns="182854" tIns="146283" rIns="182854" bIns="146283" rtlCol="0" anchor="ctr" anchorCtr="0">
            <a:noAutofit/>
          </a:bodyPr>
          <a:lstStyle>
            <a:defPPr>
              <a:defRPr lang="en-US"/>
            </a:defPPr>
            <a:lvl1pPr algn="ctr" defTabSz="914224">
              <a:lnSpc>
                <a:spcPct val="90000"/>
              </a:lnSpc>
              <a:defRPr sz="1428"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My code</a:t>
            </a:r>
          </a:p>
        </p:txBody>
      </p:sp>
      <p:grpSp>
        <p:nvGrpSpPr>
          <p:cNvPr id="51" name="Group 50"/>
          <p:cNvGrpSpPr/>
          <p:nvPr/>
        </p:nvGrpSpPr>
        <p:grpSpPr>
          <a:xfrm>
            <a:off x="1098380" y="1211610"/>
            <a:ext cx="2971379" cy="2377103"/>
            <a:chOff x="1719261" y="1582078"/>
            <a:chExt cx="2869373" cy="2331367"/>
          </a:xfrm>
        </p:grpSpPr>
        <p:sp>
          <p:nvSpPr>
            <p:cNvPr id="52" name="Rectangle 51"/>
            <p:cNvSpPr/>
            <p:nvPr/>
          </p:nvSpPr>
          <p:spPr bwMode="auto">
            <a:xfrm>
              <a:off x="1719261" y="1582078"/>
              <a:ext cx="2869373" cy="2331367"/>
            </a:xfrm>
            <a:prstGeom prst="rect">
              <a:avLst/>
            </a:prstGeom>
            <a:solidFill>
              <a:schemeClr val="accent1"/>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53" name="TextBox 52"/>
            <p:cNvSpPr txBox="1"/>
            <p:nvPr/>
          </p:nvSpPr>
          <p:spPr>
            <a:xfrm>
              <a:off x="1719261" y="1582078"/>
              <a:ext cx="2869373" cy="627676"/>
            </a:xfrm>
            <a:prstGeom prst="rect">
              <a:avLst/>
            </a:prstGeom>
            <a:solidFill>
              <a:schemeClr val="accent1">
                <a:lumMod val="75000"/>
              </a:schemeClr>
            </a:solidFill>
          </p:spPr>
          <p:txBody>
            <a:bodyPr wrap="square" lIns="182854" tIns="146283" rIns="182854" bIns="146283" rtlCol="0" anchor="ctr">
              <a:noAutofit/>
            </a:bodyPr>
            <a:lstStyle/>
            <a:p>
              <a:pPr defTabSz="914049">
                <a:lnSpc>
                  <a:spcPct val="90000"/>
                </a:lnSpc>
              </a:pPr>
              <a:r>
                <a:rPr lang="en-US" sz="2000" b="1" kern="0" dirty="0">
                  <a:gradFill>
                    <a:gsLst>
                      <a:gs pos="1250">
                        <a:srgbClr val="FFFFFF"/>
                      </a:gs>
                      <a:gs pos="100000">
                        <a:srgbClr val="FFFFFF"/>
                      </a:gs>
                    </a:gsLst>
                    <a:lin ang="5400000" scaled="0"/>
                  </a:gradFill>
                  <a:cs typeface="Segoe UI Semibold" panose="020B0702040204020203" pitchFamily="34" charset="0"/>
                </a:rPr>
                <a:t>.NET FRAMEWORK</a:t>
              </a:r>
            </a:p>
          </p:txBody>
        </p:sp>
      </p:grpSp>
      <p:grpSp>
        <p:nvGrpSpPr>
          <p:cNvPr id="54" name="Group 53"/>
          <p:cNvGrpSpPr/>
          <p:nvPr/>
        </p:nvGrpSpPr>
        <p:grpSpPr>
          <a:xfrm>
            <a:off x="4115438" y="1211610"/>
            <a:ext cx="2971379" cy="2377103"/>
            <a:chOff x="4604403" y="1582077"/>
            <a:chExt cx="3013825" cy="2331366"/>
          </a:xfrm>
        </p:grpSpPr>
        <p:sp>
          <p:nvSpPr>
            <p:cNvPr id="55" name="Rectangle 54"/>
            <p:cNvSpPr/>
            <p:nvPr/>
          </p:nvSpPr>
          <p:spPr bwMode="auto">
            <a:xfrm>
              <a:off x="4604403" y="1582077"/>
              <a:ext cx="3013825" cy="2331366"/>
            </a:xfrm>
            <a:prstGeom prst="rect">
              <a:avLst/>
            </a:prstGeom>
            <a:solidFill>
              <a:schemeClr val="accent3"/>
            </a:solid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56" name="TextBox 55"/>
            <p:cNvSpPr txBox="1"/>
            <p:nvPr/>
          </p:nvSpPr>
          <p:spPr>
            <a:xfrm>
              <a:off x="4604403" y="1582077"/>
              <a:ext cx="3013825" cy="627676"/>
            </a:xfrm>
            <a:prstGeom prst="rect">
              <a:avLst/>
            </a:prstGeom>
            <a:solidFill>
              <a:schemeClr val="accent3">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.NET CORE</a:t>
              </a:r>
            </a:p>
          </p:txBody>
        </p:sp>
      </p:grpSp>
      <p:grpSp>
        <p:nvGrpSpPr>
          <p:cNvPr id="57" name="Group 56"/>
          <p:cNvGrpSpPr/>
          <p:nvPr/>
        </p:nvGrpSpPr>
        <p:grpSpPr>
          <a:xfrm>
            <a:off x="7132498" y="1211611"/>
            <a:ext cx="2971379" cy="2377103"/>
            <a:chOff x="7489548" y="1582078"/>
            <a:chExt cx="2917390" cy="2331366"/>
          </a:xfrm>
          <a:solidFill>
            <a:schemeClr val="accent6"/>
          </a:solidFill>
        </p:grpSpPr>
        <p:sp>
          <p:nvSpPr>
            <p:cNvPr id="58" name="Rectangle 57"/>
            <p:cNvSpPr/>
            <p:nvPr/>
          </p:nvSpPr>
          <p:spPr bwMode="auto">
            <a:xfrm>
              <a:off x="7489548" y="1582078"/>
              <a:ext cx="2917390" cy="2331366"/>
            </a:xfrm>
            <a:prstGeom prst="rect">
              <a:avLst/>
            </a:prstGeom>
            <a:grpFill/>
            <a:ln w="25400" cap="flat" cmpd="sng" algn="ctr">
              <a:noFill/>
              <a:prstDash val="solid"/>
              <a:headEnd type="none" w="med" len="med"/>
              <a:tailEnd type="none" w="med" len="med"/>
            </a:ln>
            <a:effectLst/>
          </p:spPr>
          <p:txBody>
            <a:bodyPr vert="horz" wrap="square" lIns="182854" tIns="146283" rIns="182854" bIns="146283" numCol="1" rtlCol="0" anchor="t" anchorCtr="0" compatLnSpc="1">
              <a:prstTxWarp prst="textNoShape">
                <a:avLst/>
              </a:prstTxWarp>
            </a:bodyPr>
            <a:lstStyle/>
            <a:p>
              <a:pPr defTabSz="912423">
                <a:lnSpc>
                  <a:spcPct val="90000"/>
                </a:lnSpc>
              </a:pPr>
              <a:r>
                <a:rPr lang="en-US" sz="2800" kern="0" dirty="0">
                  <a:gradFill>
                    <a:gsLst>
                      <a:gs pos="14679">
                        <a:srgbClr val="FFFFFF"/>
                      </a:gs>
                      <a:gs pos="38000">
                        <a:srgbClr val="FFFFFF"/>
                      </a:gs>
                    </a:gsLst>
                    <a:lin ang="5400000" scaled="1"/>
                  </a:gradFill>
                  <a:latin typeface="Segoe UI Light"/>
                </a:rPr>
                <a:t> </a:t>
              </a:r>
            </a:p>
          </p:txBody>
        </p:sp>
        <p:sp>
          <p:nvSpPr>
            <p:cNvPr id="59" name="TextBox 58"/>
            <p:cNvSpPr txBox="1"/>
            <p:nvPr/>
          </p:nvSpPr>
          <p:spPr>
            <a:xfrm>
              <a:off x="7489548" y="1582078"/>
              <a:ext cx="2917390" cy="627676"/>
            </a:xfrm>
            <a:prstGeom prst="rect">
              <a:avLst/>
            </a:prstGeom>
            <a:solidFill>
              <a:schemeClr val="accent6">
                <a:lumMod val="75000"/>
              </a:schemeClr>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pPr algn="l"/>
              <a:r>
                <a:rPr lang="en-US" b="1" dirty="0">
                  <a:latin typeface="+mn-lt"/>
                </a:rPr>
                <a:t>XAMARIN</a:t>
              </a:r>
            </a:p>
          </p:txBody>
        </p:sp>
      </p:grpSp>
      <p:grpSp>
        <p:nvGrpSpPr>
          <p:cNvPr id="66" name="Group 65"/>
          <p:cNvGrpSpPr/>
          <p:nvPr/>
        </p:nvGrpSpPr>
        <p:grpSpPr>
          <a:xfrm>
            <a:off x="1098378" y="5371517"/>
            <a:ext cx="9005562" cy="1142838"/>
            <a:chOff x="1973256" y="5222473"/>
            <a:chExt cx="8553106" cy="1120850"/>
          </a:xfrm>
        </p:grpSpPr>
        <p:sp>
          <p:nvSpPr>
            <p:cNvPr id="67" name="TextBox 66"/>
            <p:cNvSpPr txBox="1"/>
            <p:nvPr/>
          </p:nvSpPr>
          <p:spPr>
            <a:xfrm>
              <a:off x="1973256" y="5222473"/>
              <a:ext cx="8553106" cy="1120850"/>
            </a:xfrm>
            <a:prstGeom prst="rect">
              <a:avLst/>
            </a:prstGeom>
            <a:solidFill>
              <a:schemeClr val="accent5"/>
            </a:solidFill>
          </p:spPr>
          <p:txBody>
            <a:bodyPr wrap="square" lIns="182854" tIns="146283" rIns="182854" bIns="146283" rtlCol="0" anchor="ctr">
              <a:noAutofit/>
            </a:bodyPr>
            <a:lstStyle/>
            <a:p>
              <a:pPr algn="ctr" defTabSz="914049">
                <a:lnSpc>
                  <a:spcPct val="90000"/>
                </a:lnSpc>
              </a:pPr>
              <a:endParaRPr lang="en-US" sz="1599" kern="0" dirty="0">
                <a:solidFill>
                  <a:sysClr val="windowText" lastClr="000000"/>
                </a:solidFill>
                <a:latin typeface="Segoe UI Semilight" panose="020B0402040204020203" pitchFamily="34" charset="0"/>
                <a:cs typeface="Segoe UI Semilight" panose="020B0402040204020203" pitchFamily="34" charset="0"/>
              </a:endParaRPr>
            </a:p>
          </p:txBody>
        </p:sp>
        <p:sp>
          <p:nvSpPr>
            <p:cNvPr id="68" name="TextBox 67"/>
            <p:cNvSpPr txBox="1"/>
            <p:nvPr/>
          </p:nvSpPr>
          <p:spPr>
            <a:xfrm>
              <a:off x="2059735"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kern="0">
                  <a:solidFill>
                    <a:sysClr val="windowText" lastClr="000000"/>
                  </a:solidFill>
                  <a:latin typeface="Segoe UI Semibold" panose="020B0702040204020203" pitchFamily="34" charset="0"/>
                  <a:cs typeface="Segoe UI Semibold" panose="020B0702040204020203" pitchFamily="34" charset="0"/>
                </a:defRPr>
              </a:lvl1pPr>
            </a:lstStyle>
            <a:p>
              <a:r>
                <a:rPr lang="en-US" sz="1599" b="1" dirty="0">
                  <a:gradFill>
                    <a:gsLst>
                      <a:gs pos="2804">
                        <a:srgbClr val="505050"/>
                      </a:gs>
                      <a:gs pos="26000">
                        <a:srgbClr val="505050"/>
                      </a:gs>
                    </a:gsLst>
                    <a:lin ang="5400000" scaled="1"/>
                  </a:gradFill>
                  <a:latin typeface="+mn-lt"/>
                  <a:cs typeface="Segoe UI Semilight" panose="020B0402040204020203" pitchFamily="34" charset="0"/>
                </a:rPr>
                <a:t>Compilers</a:t>
              </a:r>
            </a:p>
          </p:txBody>
        </p:sp>
        <p:sp>
          <p:nvSpPr>
            <p:cNvPr id="69" name="TextBox 68"/>
            <p:cNvSpPr txBox="1"/>
            <p:nvPr/>
          </p:nvSpPr>
          <p:spPr>
            <a:xfrm>
              <a:off x="4925243"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Languages</a:t>
              </a:r>
            </a:p>
          </p:txBody>
        </p:sp>
        <p:sp>
          <p:nvSpPr>
            <p:cNvPr id="70" name="TextBox 69"/>
            <p:cNvSpPr txBox="1"/>
            <p:nvPr/>
          </p:nvSpPr>
          <p:spPr>
            <a:xfrm>
              <a:off x="7790751" y="5715646"/>
              <a:ext cx="2648424" cy="538008"/>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Runtime components</a:t>
              </a:r>
            </a:p>
          </p:txBody>
        </p:sp>
        <p:sp>
          <p:nvSpPr>
            <p:cNvPr id="71" name="TextBox 70"/>
            <p:cNvSpPr txBox="1"/>
            <p:nvPr/>
          </p:nvSpPr>
          <p:spPr>
            <a:xfrm>
              <a:off x="1973256" y="5222474"/>
              <a:ext cx="8553106" cy="403506"/>
            </a:xfrm>
            <a:prstGeom prst="rect">
              <a:avLst/>
            </a:prstGeom>
            <a:solidFill>
              <a:srgbClr val="000000">
                <a:alpha val="10196"/>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2804">
                        <a:srgbClr val="505050"/>
                      </a:gs>
                      <a:gs pos="26000">
                        <a:srgbClr val="505050"/>
                      </a:gs>
                    </a:gsLst>
                    <a:lin ang="5400000" scaled="1"/>
                  </a:gradFill>
                  <a:cs typeface="Segoe UI Semilight" panose="020B0402040204020203" pitchFamily="34" charset="0"/>
                </a:defRPr>
              </a:lvl1pPr>
            </a:lstStyle>
            <a:p>
              <a:r>
                <a:rPr lang="en-US" sz="1599" dirty="0"/>
                <a:t>COMMON INFRASTRUCTURE</a:t>
              </a:r>
            </a:p>
          </p:txBody>
        </p:sp>
      </p:grpSp>
      <p:sp>
        <p:nvSpPr>
          <p:cNvPr id="72" name="TextBox 71"/>
          <p:cNvSpPr txBox="1"/>
          <p:nvPr/>
        </p:nvSpPr>
        <p:spPr>
          <a:xfrm>
            <a:off x="1098379" y="3634403"/>
            <a:ext cx="9005562" cy="1691400"/>
          </a:xfrm>
          <a:prstGeom prst="rect">
            <a:avLst/>
          </a:prstGeom>
          <a:solidFill>
            <a:schemeClr val="accent2"/>
          </a:solidFill>
        </p:spPr>
        <p:txBody>
          <a:bodyPr wrap="square" lIns="182854" tIns="146283" rIns="182854" bIns="146283" rtlCol="0" anchor="ctr">
            <a:noAutofit/>
          </a:bodyPr>
          <a:lstStyle>
            <a:defPPr>
              <a:defRPr lang="en-US"/>
            </a:defPPr>
            <a:lvl1pPr algn="ctr" defTabSz="914224">
              <a:lnSpc>
                <a:spcPct val="90000"/>
              </a:lnSpc>
              <a:defRPr sz="2000" kern="0">
                <a:gradFill>
                  <a:gsLst>
                    <a:gs pos="1250">
                      <a:srgbClr val="FFFFFF"/>
                    </a:gs>
                    <a:gs pos="100000">
                      <a:srgbClr val="FFFFFF"/>
                    </a:gs>
                  </a:gsLst>
                  <a:lin ang="5400000" scaled="0"/>
                </a:gradFill>
                <a:latin typeface="Segoe UI Semibold" panose="020B0702040204020203" pitchFamily="34" charset="0"/>
                <a:cs typeface="Segoe UI Semibold" panose="020B0702040204020203" pitchFamily="34" charset="0"/>
              </a:defRPr>
            </a:lvl1pPr>
          </a:lstStyle>
          <a:p>
            <a:endParaRPr lang="en-US" sz="1800" dirty="0">
              <a:latin typeface="+mn-lt"/>
            </a:endParaRPr>
          </a:p>
        </p:txBody>
      </p:sp>
      <p:sp>
        <p:nvSpPr>
          <p:cNvPr id="3" name="Title 2"/>
          <p:cNvSpPr>
            <a:spLocks noGrp="1"/>
          </p:cNvSpPr>
          <p:nvPr>
            <p:ph type="title"/>
          </p:nvPr>
        </p:nvSpPr>
        <p:spPr/>
        <p:txBody>
          <a:bodyPr/>
          <a:lstStyle/>
          <a:p>
            <a:r>
              <a:rPr lang="en-US"/>
              <a:t>.NET tomorrow—reusing code</a:t>
            </a:r>
            <a:endParaRPr lang="en-US" dirty="0"/>
          </a:p>
        </p:txBody>
      </p:sp>
      <p:sp>
        <p:nvSpPr>
          <p:cNvPr id="35" name="TextBox 34"/>
          <p:cNvSpPr txBox="1"/>
          <p:nvPr/>
        </p:nvSpPr>
        <p:spPr>
          <a:xfrm>
            <a:off x="1189433" y="4640100"/>
            <a:ext cx="8822708" cy="594276"/>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1250">
                      <a:srgbClr val="FFFFFF"/>
                    </a:gs>
                    <a:gs pos="100000">
                      <a:srgbClr val="FFFFFF"/>
                    </a:gs>
                  </a:gsLst>
                  <a:lin ang="5400000" scaled="0"/>
                </a:gradFill>
                <a:cs typeface="Segoe UI Semibold" panose="020B0702040204020203" pitchFamily="34" charset="0"/>
              </a:defRPr>
            </a:lvl1pPr>
          </a:lstStyle>
          <a:p>
            <a:r>
              <a:rPr lang="en-US" sz="1599" dirty="0"/>
              <a:t>Full implementations</a:t>
            </a:r>
          </a:p>
        </p:txBody>
      </p:sp>
      <p:sp>
        <p:nvSpPr>
          <p:cNvPr id="36" name="TextBox 35"/>
          <p:cNvSpPr txBox="1"/>
          <p:nvPr/>
        </p:nvSpPr>
        <p:spPr>
          <a:xfrm>
            <a:off x="1189433" y="3725829"/>
            <a:ext cx="8822708" cy="594276"/>
          </a:xfrm>
          <a:prstGeom prst="rect">
            <a:avLst/>
          </a:prstGeom>
          <a:solidFill>
            <a:srgbClr val="000000">
              <a:alpha val="25000"/>
            </a:srgbClr>
          </a:solidFill>
        </p:spPr>
        <p:txBody>
          <a:bodyPr wrap="square" lIns="182854" tIns="146283" rIns="182854" bIns="146283" rtlCol="0" anchor="ctr">
            <a:noAutofit/>
          </a:bodyPr>
          <a:lstStyle>
            <a:defPPr>
              <a:defRPr lang="en-US"/>
            </a:defPPr>
            <a:lvl1pPr algn="ctr" defTabSz="914224">
              <a:lnSpc>
                <a:spcPct val="90000"/>
              </a:lnSpc>
              <a:defRPr sz="1600" b="1" kern="0">
                <a:gradFill>
                  <a:gsLst>
                    <a:gs pos="1250">
                      <a:srgbClr val="FFFFFF"/>
                    </a:gs>
                    <a:gs pos="100000">
                      <a:srgbClr val="FFFFFF"/>
                    </a:gs>
                  </a:gsLst>
                  <a:lin ang="5400000" scaled="0"/>
                </a:gradFill>
                <a:cs typeface="Segoe UI Semibold" panose="020B0702040204020203" pitchFamily="34" charset="0"/>
              </a:defRPr>
            </a:lvl1pPr>
          </a:lstStyle>
          <a:p>
            <a:r>
              <a:rPr lang="en-US" sz="1599" dirty="0"/>
              <a:t>Reference implementations</a:t>
            </a:r>
          </a:p>
        </p:txBody>
      </p:sp>
      <p:cxnSp>
        <p:nvCxnSpPr>
          <p:cNvPr id="38" name="Straight Connector 37"/>
          <p:cNvCxnSpPr/>
          <p:nvPr/>
        </p:nvCxnSpPr>
        <p:spPr>
          <a:xfrm rot="5400000">
            <a:off x="10370625" y="3657259"/>
            <a:ext cx="0" cy="731416"/>
          </a:xfrm>
          <a:prstGeom prst="line">
            <a:avLst/>
          </a:prstGeom>
          <a:solidFill>
            <a:schemeClr val="tx1">
              <a:lumMod val="50000"/>
              <a:lumOff val="50000"/>
            </a:schemeClr>
          </a:solidFill>
          <a:ln w="28575">
            <a:solidFill>
              <a:srgbClr val="000000">
                <a:alpha val="50000"/>
              </a:srgbClr>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10370625" y="4571530"/>
            <a:ext cx="0" cy="731416"/>
          </a:xfrm>
          <a:prstGeom prst="line">
            <a:avLst/>
          </a:prstGeom>
          <a:solidFill>
            <a:schemeClr val="tx1">
              <a:lumMod val="50000"/>
              <a:lumOff val="50000"/>
            </a:schemeClr>
          </a:solidFill>
          <a:ln w="28575">
            <a:solidFill>
              <a:srgbClr val="000000">
                <a:alpha val="50000"/>
              </a:srgbClr>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8618186" y="2994413"/>
            <a:ext cx="0" cy="731416"/>
          </a:xfrm>
          <a:prstGeom prst="line">
            <a:avLst/>
          </a:prstGeom>
          <a:solidFill>
            <a:schemeClr val="tx1">
              <a:lumMod val="50000"/>
              <a:lumOff val="50000"/>
            </a:schemeClr>
          </a:solidFill>
          <a:ln w="28575">
            <a:solidFill>
              <a:srgbClr val="000000">
                <a:alpha val="50000"/>
              </a:srgbClr>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5601128" y="2994413"/>
            <a:ext cx="0" cy="731416"/>
          </a:xfrm>
          <a:prstGeom prst="line">
            <a:avLst/>
          </a:prstGeom>
          <a:solidFill>
            <a:schemeClr val="tx1">
              <a:lumMod val="50000"/>
              <a:lumOff val="50000"/>
            </a:schemeClr>
          </a:solidFill>
          <a:ln w="28575">
            <a:solidFill>
              <a:srgbClr val="000000">
                <a:alpha val="50000"/>
              </a:srgbClr>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2584068" y="2994413"/>
            <a:ext cx="0" cy="731416"/>
          </a:xfrm>
          <a:prstGeom prst="line">
            <a:avLst/>
          </a:prstGeom>
          <a:solidFill>
            <a:schemeClr val="tx1">
              <a:lumMod val="50000"/>
              <a:lumOff val="50000"/>
            </a:schemeClr>
          </a:solidFill>
          <a:ln w="28575">
            <a:solidFill>
              <a:srgbClr val="000000">
                <a:alpha val="50000"/>
              </a:srgbClr>
            </a:solidFill>
            <a:headEnd type="oval" w="lg" len="lg"/>
            <a:tailEnd type="none"/>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p:cNvSpPr/>
          <p:nvPr/>
        </p:nvSpPr>
        <p:spPr bwMode="auto">
          <a:xfrm>
            <a:off x="882" y="1083210"/>
            <a:ext cx="12303413" cy="5798360"/>
          </a:xfrm>
          <a:prstGeom prst="rect">
            <a:avLst/>
          </a:prstGeom>
          <a:solidFill>
            <a:srgbClr val="F8F8F8">
              <a:alpha val="85098"/>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5439">
                    <a:srgbClr val="F8F8F8"/>
                  </a:gs>
                  <a:gs pos="10000">
                    <a:srgbClr val="F8F8F8"/>
                  </a:gs>
                </a:gsLst>
                <a:lin ang="5400000" scaled="0"/>
              </a:gradFill>
            </a:endParaRPr>
          </a:p>
        </p:txBody>
      </p:sp>
      <p:sp>
        <p:nvSpPr>
          <p:cNvPr id="28" name="Rectangle 27"/>
          <p:cNvSpPr/>
          <p:nvPr/>
        </p:nvSpPr>
        <p:spPr bwMode="auto">
          <a:xfrm>
            <a:off x="2805962" y="2369137"/>
            <a:ext cx="8323022" cy="2987700"/>
          </a:xfrm>
          <a:prstGeom prst="rect">
            <a:avLst/>
          </a:prstGeom>
          <a:solidFill>
            <a:srgbClr val="D2D2D2"/>
          </a:solidFill>
          <a:ln w="15875" cap="flat" cmpd="sng" algn="ctr">
            <a:noFill/>
            <a:prstDash val="solid"/>
            <a:miter lim="800000"/>
            <a:headEnd type="none" w="med" len="med"/>
            <a:tailEnd type="none" w="med" len="med"/>
          </a:ln>
          <a:effectLst/>
        </p:spPr>
        <p:txBody>
          <a:bodyPr rot="0" spcFirstLastPara="0" vertOverflow="overflow" horzOverflow="overflow" vert="horz" wrap="square" lIns="914270" tIns="146097" rIns="182621" bIns="146097" numCol="1" spcCol="0" rtlCol="0" fromWordArt="0" anchor="ctr" anchorCtr="0" forceAA="0" compatLnSpc="1">
            <a:prstTxWarp prst="textNoShape">
              <a:avLst/>
            </a:prstTxWarp>
            <a:noAutofit/>
          </a:bodyPr>
          <a:lstStyle/>
          <a:p>
            <a:pPr defTabSz="931089" fontAlgn="base">
              <a:lnSpc>
                <a:spcPct val="90000"/>
              </a:lnSpc>
              <a:spcBef>
                <a:spcPts val="600"/>
              </a:spcBef>
              <a:spcAft>
                <a:spcPct val="0"/>
              </a:spcAft>
              <a:defRPr/>
            </a:pPr>
            <a:r>
              <a:rPr lang="en-US" sz="2400" b="1" kern="0" dirty="0">
                <a:gradFill>
                  <a:gsLst>
                    <a:gs pos="0">
                      <a:srgbClr val="505050"/>
                    </a:gs>
                    <a:gs pos="100000">
                      <a:srgbClr val="505050"/>
                    </a:gs>
                  </a:gsLst>
                  <a:lin ang="5400000" scaled="1"/>
                </a:gradFill>
                <a:ea typeface="Segoe UI" pitchFamily="34" charset="0"/>
                <a:cs typeface="Segoe UI Semibold" panose="020B0702040204020203" pitchFamily="34" charset="0"/>
              </a:rPr>
              <a:t>Reuse skills</a:t>
            </a:r>
          </a:p>
          <a:p>
            <a:pPr marL="559558" indent="-466298" defTabSz="931089" fontAlgn="base">
              <a:lnSpc>
                <a:spcPct val="90000"/>
              </a:lnSpc>
              <a:spcBef>
                <a:spcPts val="600"/>
              </a:spcBef>
              <a:spcAft>
                <a:spcPct val="0"/>
              </a:spcAft>
              <a:buFont typeface="Arial" panose="020B0604020202020204" pitchFamily="34" charset="0"/>
              <a:buChar char="•"/>
              <a:defRPr/>
            </a:pPr>
            <a:r>
              <a:rPr lang="en-US" sz="2400" kern="0" dirty="0">
                <a:gradFill>
                  <a:gsLst>
                    <a:gs pos="0">
                      <a:srgbClr val="505050"/>
                    </a:gs>
                    <a:gs pos="100000">
                      <a:srgbClr val="505050"/>
                    </a:gs>
                  </a:gsLst>
                  <a:lin ang="5400000" scaled="1"/>
                </a:gradFill>
                <a:ea typeface="Segoe UI" pitchFamily="34" charset="0"/>
                <a:cs typeface="Segoe UI Semibold" panose="020B0702040204020203" pitchFamily="34" charset="0"/>
              </a:rPr>
              <a:t>Master one library, not a platform</a:t>
            </a:r>
          </a:p>
          <a:p>
            <a:pPr defTabSz="931089" fontAlgn="base">
              <a:lnSpc>
                <a:spcPct val="90000"/>
              </a:lnSpc>
              <a:spcBef>
                <a:spcPts val="600"/>
              </a:spcBef>
              <a:spcAft>
                <a:spcPct val="0"/>
              </a:spcAft>
              <a:defRPr/>
            </a:pPr>
            <a:r>
              <a:rPr lang="en-US" sz="2400" b="1" kern="0" dirty="0">
                <a:gradFill>
                  <a:gsLst>
                    <a:gs pos="0">
                      <a:srgbClr val="505050"/>
                    </a:gs>
                    <a:gs pos="100000">
                      <a:srgbClr val="505050"/>
                    </a:gs>
                  </a:gsLst>
                  <a:lin ang="5400000" scaled="1"/>
                </a:gradFill>
                <a:ea typeface="Segoe UI" pitchFamily="34" charset="0"/>
                <a:cs typeface="Segoe UI Semibold" panose="020B0702040204020203" pitchFamily="34" charset="0"/>
              </a:rPr>
              <a:t>Reuse code</a:t>
            </a:r>
          </a:p>
          <a:p>
            <a:pPr marL="559558" indent="-466298" defTabSz="931089" fontAlgn="base">
              <a:lnSpc>
                <a:spcPct val="90000"/>
              </a:lnSpc>
              <a:spcBef>
                <a:spcPts val="600"/>
              </a:spcBef>
              <a:spcAft>
                <a:spcPct val="0"/>
              </a:spcAft>
              <a:buFont typeface="Arial" panose="020B0604020202020204" pitchFamily="34" charset="0"/>
              <a:buChar char="•"/>
              <a:defRPr/>
            </a:pPr>
            <a:r>
              <a:rPr lang="en-US" sz="2400" kern="0" dirty="0">
                <a:gradFill>
                  <a:gsLst>
                    <a:gs pos="0">
                      <a:srgbClr val="505050"/>
                    </a:gs>
                    <a:gs pos="100000">
                      <a:srgbClr val="505050"/>
                    </a:gs>
                  </a:gsLst>
                  <a:lin ang="5400000" scaled="1"/>
                </a:gradFill>
                <a:ea typeface="Segoe UI" pitchFamily="34" charset="0"/>
                <a:cs typeface="Segoe UI Semibold" panose="020B0702040204020203" pitchFamily="34" charset="0"/>
              </a:rPr>
              <a:t>Big surface area - no small common denominator</a:t>
            </a:r>
          </a:p>
          <a:p>
            <a:pPr defTabSz="931089" fontAlgn="base">
              <a:lnSpc>
                <a:spcPct val="90000"/>
              </a:lnSpc>
              <a:spcBef>
                <a:spcPts val="600"/>
              </a:spcBef>
              <a:spcAft>
                <a:spcPct val="0"/>
              </a:spcAft>
              <a:defRPr/>
            </a:pPr>
            <a:r>
              <a:rPr lang="en-US" sz="2400" b="1" kern="0" dirty="0">
                <a:gradFill>
                  <a:gsLst>
                    <a:gs pos="0">
                      <a:srgbClr val="505050"/>
                    </a:gs>
                    <a:gs pos="100000">
                      <a:srgbClr val="505050"/>
                    </a:gs>
                  </a:gsLst>
                  <a:lin ang="5400000" scaled="1"/>
                </a:gradFill>
                <a:ea typeface="Segoe UI" pitchFamily="34" charset="0"/>
                <a:cs typeface="Segoe UI Semibold" panose="020B0702040204020203" pitchFamily="34" charset="0"/>
              </a:rPr>
              <a:t>Faster innovation</a:t>
            </a:r>
          </a:p>
          <a:p>
            <a:pPr marL="559558" indent="-466298" defTabSz="931089" fontAlgn="base">
              <a:lnSpc>
                <a:spcPct val="90000"/>
              </a:lnSpc>
              <a:spcBef>
                <a:spcPts val="600"/>
              </a:spcBef>
              <a:spcAft>
                <a:spcPct val="0"/>
              </a:spcAft>
              <a:buFont typeface="Arial" panose="020B0604020202020204" pitchFamily="34" charset="0"/>
              <a:buChar char="•"/>
              <a:defRPr/>
            </a:pPr>
            <a:r>
              <a:rPr lang="en-US" sz="2400" kern="0" dirty="0">
                <a:gradFill>
                  <a:gsLst>
                    <a:gs pos="0">
                      <a:srgbClr val="505050"/>
                    </a:gs>
                    <a:gs pos="100000">
                      <a:srgbClr val="505050"/>
                    </a:gs>
                  </a:gsLst>
                  <a:lin ang="5400000" scaled="1"/>
                </a:gradFill>
                <a:ea typeface="Segoe UI" pitchFamily="34" charset="0"/>
                <a:cs typeface="Segoe UI Semibold" panose="020B0702040204020203" pitchFamily="34" charset="0"/>
              </a:rPr>
              <a:t>.NET Standard can grow without updating platforms</a:t>
            </a:r>
          </a:p>
        </p:txBody>
      </p:sp>
      <p:sp>
        <p:nvSpPr>
          <p:cNvPr id="29" name="Pentagon 28"/>
          <p:cNvSpPr/>
          <p:nvPr/>
        </p:nvSpPr>
        <p:spPr bwMode="auto">
          <a:xfrm>
            <a:off x="873173" y="2369137"/>
            <a:ext cx="2742810" cy="2987700"/>
          </a:xfrm>
          <a:prstGeom prst="homePlate">
            <a:avLst>
              <a:gd name="adj" fmla="val 25983"/>
            </a:avLst>
          </a:prstGeom>
          <a:solidFill>
            <a:schemeClr val="accent1"/>
          </a:solidFill>
        </p:spPr>
        <p:txBody>
          <a:bodyPr wrap="square" lIns="182854" tIns="146283" rIns="182854" bIns="146283" rtlCol="0" anchor="ctr">
            <a:noAutofit/>
          </a:bodyPr>
          <a:lstStyle/>
          <a:p>
            <a:pPr defTabSz="914049">
              <a:lnSpc>
                <a:spcPct val="90000"/>
              </a:lnSpc>
            </a:pPr>
            <a:r>
              <a:rPr lang="en-US" sz="2400" b="1" kern="0" dirty="0">
                <a:gradFill>
                  <a:gsLst>
                    <a:gs pos="1250">
                      <a:srgbClr val="FFFFFF"/>
                    </a:gs>
                    <a:gs pos="100000">
                      <a:srgbClr val="FFFFFF"/>
                    </a:gs>
                  </a:gsLst>
                  <a:lin ang="5400000" scaled="0"/>
                </a:gradFill>
                <a:cs typeface="Segoe UI Semibold" panose="020B0702040204020203" pitchFamily="34" charset="0"/>
              </a:rPr>
              <a:t>BENEFITS</a:t>
            </a:r>
          </a:p>
        </p:txBody>
      </p:sp>
    </p:spTree>
    <p:extLst>
      <p:ext uri="{BB962C8B-B14F-4D97-AF65-F5344CB8AC3E}">
        <p14:creationId xmlns:p14="http://schemas.microsoft.com/office/powerpoint/2010/main" val="1923716117"/>
      </p:ext>
    </p:extLst>
  </p:cSld>
  <p:clrMapOvr>
    <a:masterClrMapping/>
  </p:clrMapOvr>
  <p:transition>
    <p:fade/>
  </p:transition>
</p:sld>
</file>

<file path=ppt/theme/theme1.xml><?xml version="1.0" encoding="utf-8"?>
<a:theme xmlns:a="http://schemas.openxmlformats.org/drawingml/2006/main" name="8-30707_dotnetConf_Template">
  <a:themeElements>
    <a:clrScheme name="dotnetConf">
      <a:dk1>
        <a:srgbClr val="1E1A20"/>
      </a:dk1>
      <a:lt1>
        <a:srgbClr val="FFFFFF"/>
      </a:lt1>
      <a:dk2>
        <a:srgbClr val="107C10"/>
      </a:dk2>
      <a:lt2>
        <a:srgbClr val="F8F8F8"/>
      </a:lt2>
      <a:accent1>
        <a:srgbClr val="107C10"/>
      </a:accent1>
      <a:accent2>
        <a:srgbClr val="D83B01"/>
      </a:accent2>
      <a:accent3>
        <a:srgbClr val="0078D7"/>
      </a:accent3>
      <a:accent4>
        <a:srgbClr val="FFB900"/>
      </a:accent4>
      <a:accent5>
        <a:srgbClr val="D2D2D2"/>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otnetConf_2016_16x9_Template" id="{C0749003-9B83-4EC7-9CCE-0827D34B3F3D}" vid="{573B5C64-E77A-410B-B9D9-EC179F4A0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8C47029734249AC453177EACC6B6F" ma:contentTypeVersion="3" ma:contentTypeDescription="Create a new document." ma:contentTypeScope="" ma:versionID="96f0ea26566c784100a08ed38411f250">
  <xsd:schema xmlns:xsd="http://www.w3.org/2001/XMLSchema" xmlns:xs="http://www.w3.org/2001/XMLSchema" xmlns:p="http://schemas.microsoft.com/office/2006/metadata/properties" xmlns:ns2="726b8fdb-8854-4512-bfeb-a28d72213e8e" targetNamespace="http://schemas.microsoft.com/office/2006/metadata/properties" ma:root="true" ma:fieldsID="5119d37a3cdefa415f208e01e6244aa9" ns2:_="">
    <xsd:import namespace="726b8fdb-8854-4512-bfeb-a28d72213e8e"/>
    <xsd:element name="properties">
      <xsd:complexType>
        <xsd:sequence>
          <xsd:element name="documentManagement">
            <xsd:complexType>
              <xsd:all>
                <xsd:element ref="ns2:SharedWithUsers" minOccurs="0"/>
                <xsd:element ref="ns2:SharedWithDetail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b8fdb-8854-4512-bfeb-a28d72213e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3E0CED-1BAE-490F-A909-7133FAD2D80F}"/>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fe31e8-a1d3-4aba-b752-2ab34dcd3f4c"/>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dotnetConf_2016_16x9_Template</Template>
  <TotalTime>1500</TotalTime>
  <Words>1341</Words>
  <Application>Microsoft Office PowerPoint</Application>
  <PresentationFormat>Custom</PresentationFormat>
  <Paragraphs>273</Paragraphs>
  <Slides>24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Segoe UI</vt:lpstr>
      <vt:lpstr>Segoe UI Light</vt:lpstr>
      <vt:lpstr>Segoe UI Semibold</vt:lpstr>
      <vt:lpstr>Segoe UI Semilight</vt:lpstr>
      <vt:lpstr>Wingdings</vt:lpstr>
      <vt:lpstr>8-30707_dotnetConf_Template</vt:lpstr>
      <vt:lpstr>PowerPoint Presentation</vt:lpstr>
      <vt:lpstr>.NET Universal Windows Platform Development</vt:lpstr>
      <vt:lpstr>Windows 10 and UWP</vt:lpstr>
      <vt:lpstr>A Brief History of .NET</vt:lpstr>
      <vt:lpstr>.NET today</vt:lpstr>
      <vt:lpstr>.NET today—app models and libraries</vt:lpstr>
      <vt:lpstr>.NET today—reusing code</vt:lpstr>
      <vt:lpstr>.NET tomorrow</vt:lpstr>
      <vt:lpstr>.NET tomorrow—reusing code</vt:lpstr>
      <vt:lpstr>.NET and UWP</vt:lpstr>
      <vt:lpstr>What about delivery?</vt:lpstr>
      <vt:lpstr>.NET Native</vt:lpstr>
      <vt:lpstr>.NET Native Workflow</vt:lpstr>
      <vt:lpstr>Building an App</vt:lpstr>
      <vt:lpstr>Questions To Be Answered</vt:lpstr>
      <vt:lpstr>App Design</vt:lpstr>
      <vt:lpstr>Sensor Map</vt:lpstr>
      <vt:lpstr>Sensor Map</vt:lpstr>
      <vt:lpstr>Sensor Map</vt:lpstr>
      <vt:lpstr>Sensor Map</vt:lpstr>
      <vt:lpstr>Sensor Map</vt:lpstr>
      <vt:lpstr>App Design</vt:lpstr>
      <vt:lpstr>.NET Universal Windows Platform Development</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Daniel Jacobson</dc:creator>
  <cp:keywords>dotnetConf</cp:keywords>
  <dc:description>Template: Mitchell Derrey, Silverfox Productions_x000d_
Formatting: _x000d_
Audience Type:</dc:description>
  <cp:lastModifiedBy>Daniel Jacobson</cp:lastModifiedBy>
  <cp:revision>40</cp:revision>
  <dcterms:created xsi:type="dcterms:W3CDTF">2016-06-06T16:48:33Z</dcterms:created>
  <dcterms:modified xsi:type="dcterms:W3CDTF">2016-06-08T16:30:15Z</dcterms:modified>
  <cp:category>dotnetConf</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0x0101002518C47029734249AC453177EACC6B6F</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TaxKeyword">
    <vt:lpwstr>179;#dotnetConf|be266ed6-d54a-44a0-a41e-10cf95a5491e</vt:lpwstr>
  </property>
  <property fmtid="{D5CDD505-2E9C-101B-9397-08002B2CF9AE}" pid="12" name="Audience1">
    <vt:lpwstr/>
  </property>
  <property fmtid="{D5CDD505-2E9C-101B-9397-08002B2CF9AE}" pid="13" name="Event Name">
    <vt:lpwstr/>
  </property>
</Properties>
</file>