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slides/slide27.xml" ContentType="application/vnd.openxmlformats-officedocument.presentationml.slide+xml"/>
  <Override PartName="/ppt/presentation.xml" ContentType="application/vnd.openxmlformats-officedocument.presentationml.presentation.main+xml"/>
  <Override PartName="/ppt/slides/slide2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3.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69.xml" ContentType="application/vnd.openxmlformats-officedocument.presentationml.slideLayout+xml"/>
  <Override PartName="/ppt/slideLayouts/slideLayout68.xml" ContentType="application/vnd.openxmlformats-officedocument.presentationml.slideLayout+xml"/>
  <Override PartName="/ppt/slideLayouts/slideLayout67.xml" ContentType="application/vnd.openxmlformats-officedocument.presentationml.slideLayout+xml"/>
  <Override PartName="/ppt/notesSlides/notesSlide13.xml" ContentType="application/vnd.openxmlformats-officedocument.presentationml.notesSlid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77.xml" ContentType="application/vnd.openxmlformats-officedocument.presentationml.slideLayout+xml"/>
  <Override PartName="/ppt/slideLayouts/slideLayout61.xml" ContentType="application/vnd.openxmlformats-officedocument.presentationml.slideLayout+xml"/>
  <Override PartName="/ppt/slideLayouts/slideLayout110.xml" ContentType="application/vnd.openxmlformats-officedocument.presentationml.slideLayout+xml"/>
  <Override PartName="/ppt/slideLayouts/slideLayout120.xml" ContentType="application/vnd.openxmlformats-officedocument.presentationml.slideLayout+xml"/>
  <Override PartName="/ppt/slideLayouts/slideLayout119.xml" ContentType="application/vnd.openxmlformats-officedocument.presentationml.slideLayout+xml"/>
  <Override PartName="/ppt/slideLayouts/slideLayout118.xml" ContentType="application/vnd.openxmlformats-officedocument.presentationml.slideLayout+xml"/>
  <Override PartName="/ppt/slideLayouts/slideLayout117.xml" ContentType="application/vnd.openxmlformats-officedocument.presentationml.slideLayout+xml"/>
  <Override PartName="/ppt/slideLayouts/slideLayout116.xml" ContentType="application/vnd.openxmlformats-officedocument.presentationml.slideLayout+xml"/>
  <Override PartName="/ppt/slideLayouts/slideLayout96.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5.xml" ContentType="application/vnd.openxmlformats-officedocument.presentationml.slideLayout+xml"/>
  <Override PartName="/ppt/slideLayouts/slideLayout124.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03.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15.xml" ContentType="application/vnd.openxmlformats-officedocument.presentationml.slideLayout+xml"/>
  <Override PartName="/ppt/slideLayouts/slideLayout114.xml" ContentType="application/vnd.openxmlformats-officedocument.presentationml.slideLayout+xml"/>
  <Override PartName="/ppt/slideLayouts/slideLayout111.xml" ContentType="application/vnd.openxmlformats-officedocument.presentationml.slideLayout+xml"/>
  <Override PartName="/ppt/notesSlides/notesSlide4.xml" ContentType="application/vnd.openxmlformats-officedocument.presentationml.notesSlide+xml"/>
  <Override PartName="/ppt/notesSlides/notesSlide6.xml" ContentType="application/vnd.openxmlformats-officedocument.presentationml.notesSlid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notesSlides/notesSlide5.xml" ContentType="application/vnd.openxmlformats-officedocument.presentationml.notesSlide+xml"/>
  <Override PartName="/ppt/slideLayouts/slideLayout85.xml" ContentType="application/vnd.openxmlformats-officedocument.presentationml.slideLayout+xml"/>
  <Override PartName="/ppt/slideLayouts/slideLayout84.xml" ContentType="application/vnd.openxmlformats-officedocument.presentationml.slideLayout+xml"/>
  <Override PartName="/ppt/slideLayouts/slideLayout83.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91.xml" ContentType="application/vnd.openxmlformats-officedocument.presentationml.slideLayout+xml"/>
  <Override PartName="/ppt/slideLayouts/slideLayout90.xml" ContentType="application/vnd.openxmlformats-officedocument.presentationml.slideLayout+xml"/>
  <Override PartName="/ppt/slideLayouts/slideLayout93.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92.xml" ContentType="application/vnd.openxmlformats-officedocument.presentationml.slideLayout+xml"/>
  <Override PartName="/ppt/slideLayouts/slideLayout94.xml" ContentType="application/vnd.openxmlformats-officedocument.presentationml.slideLayout+xml"/>
  <Override PartName="/ppt/notesSlides/notesSlide12.xml" ContentType="application/vnd.openxmlformats-officedocument.presentationml.notesSlide+xml"/>
  <Override PartName="/ppt/slideLayouts/slideLayout95.xml" ContentType="application/vnd.openxmlformats-officedocument.presentationml.slideLayout+xml"/>
  <Override PartName="/ppt/notesSlides/notesSlide11.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6.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718" r:id="rId2"/>
    <p:sldMasterId id="2147483754" r:id="rId3"/>
    <p:sldMasterId id="2147483758" r:id="rId4"/>
    <p:sldMasterId id="2147483782" r:id="rId5"/>
  </p:sldMasterIdLst>
  <p:notesMasterIdLst>
    <p:notesMasterId r:id="rId33"/>
  </p:notesMasterIdLst>
  <p:sldIdLst>
    <p:sldId id="310" r:id="rId6"/>
    <p:sldId id="311" r:id="rId7"/>
    <p:sldId id="319" r:id="rId8"/>
    <p:sldId id="320" r:id="rId9"/>
    <p:sldId id="321" r:id="rId10"/>
    <p:sldId id="322" r:id="rId11"/>
    <p:sldId id="336" r:id="rId12"/>
    <p:sldId id="324" r:id="rId13"/>
    <p:sldId id="325" r:id="rId14"/>
    <p:sldId id="328" r:id="rId15"/>
    <p:sldId id="337" r:id="rId16"/>
    <p:sldId id="327" r:id="rId17"/>
    <p:sldId id="338" r:id="rId18"/>
    <p:sldId id="339" r:id="rId19"/>
    <p:sldId id="329" r:id="rId20"/>
    <p:sldId id="340" r:id="rId21"/>
    <p:sldId id="341" r:id="rId22"/>
    <p:sldId id="342" r:id="rId23"/>
    <p:sldId id="344" r:id="rId24"/>
    <p:sldId id="345" r:id="rId25"/>
    <p:sldId id="334" r:id="rId26"/>
    <p:sldId id="335" r:id="rId27"/>
    <p:sldId id="330" r:id="rId28"/>
    <p:sldId id="331" r:id="rId29"/>
    <p:sldId id="332" r:id="rId30"/>
    <p:sldId id="333"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22605E26-6356-494E-8F71-185150512BA7}">
          <p14:sldIdLst>
            <p14:sldId id="310"/>
            <p14:sldId id="311"/>
            <p14:sldId id="319"/>
          </p14:sldIdLst>
        </p14:section>
        <p14:section name=".NET Standard" id="{B61E0AFF-F6FA-4F33-958E-09F055095AFB}">
          <p14:sldIdLst>
            <p14:sldId id="320"/>
            <p14:sldId id="321"/>
            <p14:sldId id="322"/>
            <p14:sldId id="336"/>
            <p14:sldId id="324"/>
            <p14:sldId id="325"/>
            <p14:sldId id="328"/>
            <p14:sldId id="337"/>
            <p14:sldId id="327"/>
            <p14:sldId id="338"/>
            <p14:sldId id="339"/>
            <p14:sldId id="329"/>
            <p14:sldId id="340"/>
            <p14:sldId id="341"/>
            <p14:sldId id="342"/>
            <p14:sldId id="344"/>
            <p14:sldId id="345"/>
          </p14:sldIdLst>
        </p14:section>
        <p14:section name=".NET Framework" id="{8068A799-5033-4E25-B453-06AC10077F62}">
          <p14:sldIdLst>
            <p14:sldId id="334"/>
            <p14:sldId id="335"/>
            <p14:sldId id="330"/>
            <p14:sldId id="331"/>
            <p14:sldId id="332"/>
            <p14:sldId id="333"/>
            <p14:sldId id="346"/>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it Srivastava" initials="MS" lastIdx="3" clrIdx="0">
    <p:extLst/>
  </p:cmAuthor>
  <p:cmAuthor id="2" name="Unni Ravindranathan" initials="UR" lastIdx="1" clrIdx="1">
    <p:extLst/>
  </p:cmAuthor>
  <p:cmAuthor id="3" name="Beth Massi" initials="BM [2]" lastIdx="1" clrIdx="2">
    <p:extLst/>
  </p:cmAuthor>
  <p:cmAuthor id="4" name="Martin Woodward" initials="MW" lastIdx="2" clrIdx="3">
    <p:extLst/>
  </p:cmAuthor>
  <p:cmAuthor id="5" name="Kasey Uhlenhuth" initials="KU" lastIdx="1" clrIdx="4">
    <p:extLst>
      <p:ext uri="{19B8F6BF-5375-455C-9EA6-DF929625EA0E}">
        <p15:presenceInfo xmlns:p15="http://schemas.microsoft.com/office/powerpoint/2012/main" userId="S00300008B78860C@LIVE.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8C00"/>
    <a:srgbClr val="BF6900"/>
    <a:srgbClr val="0078D7"/>
    <a:srgbClr val="005AA1"/>
    <a:srgbClr val="F8F8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0" autoAdjust="0"/>
    <p:restoredTop sz="80377" autoAdjust="0"/>
  </p:normalViewPr>
  <p:slideViewPr>
    <p:cSldViewPr snapToGrid="0">
      <p:cViewPr varScale="1">
        <p:scale>
          <a:sx n="50" d="100"/>
          <a:sy n="50" d="100"/>
        </p:scale>
        <p:origin x="1251" y="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ustomXml" Target="../customXml/item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0CCCEE-5792-471F-8433-D18B89D66B41}" type="datetimeFigureOut">
              <a:rPr lang="en-US" smtClean="0"/>
              <a:t>6/7/2016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E00008-7F03-4C2F-9293-416B6396A4B2}" type="slidenum">
              <a:rPr lang="en-US" smtClean="0"/>
              <a:t>‹#›</a:t>
            </a:fld>
            <a:endParaRPr lang="en-US"/>
          </a:p>
        </p:txBody>
      </p:sp>
    </p:spTree>
    <p:extLst>
      <p:ext uri="{BB962C8B-B14F-4D97-AF65-F5344CB8AC3E}">
        <p14:creationId xmlns:p14="http://schemas.microsoft.com/office/powerpoint/2010/main" val="643620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ysClr val="windowText" lastClr="000000"/>
                </a:solidFill>
                <a:effectLst/>
                <a:uLnTx/>
                <a:uFillTx/>
              </a:rPr>
              <a:t>dotnetConf</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6/7/2016 7:53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48583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2089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59390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AppDomains</a:t>
            </a:r>
            <a:r>
              <a:rPr lang="en-US" dirty="0"/>
              <a:t>,</a:t>
            </a:r>
            <a:r>
              <a:rPr lang="en-US" baseline="0" dirty="0"/>
              <a:t> </a:t>
            </a:r>
            <a:r>
              <a:rPr lang="en-US" baseline="0" dirty="0" err="1"/>
              <a:t>BFinary</a:t>
            </a:r>
            <a:r>
              <a:rPr lang="en-US" baseline="0" dirty="0"/>
              <a:t> </a:t>
            </a:r>
            <a:r>
              <a:rPr lang="en-US" baseline="0" dirty="0" err="1"/>
              <a:t>Serializer</a:t>
            </a:r>
            <a:r>
              <a:rPr lang="en-US" baseline="0" dirty="0"/>
              <a:t>, </a:t>
            </a:r>
            <a:endParaRPr lang="en-US" dirty="0"/>
          </a:p>
        </p:txBody>
      </p:sp>
      <p:sp>
        <p:nvSpPr>
          <p:cNvPr id="4" name="Header Placeholder 3"/>
          <p:cNvSpPr>
            <a:spLocks noGrp="1"/>
          </p:cNvSpPr>
          <p:nvPr>
            <p:ph type="hdr" sz="quarter" idx="10"/>
          </p:nvPr>
        </p:nvSpPr>
        <p:spPr/>
        <p:txBody>
          <a:bodyPr/>
          <a:lstStyle/>
          <a:p>
            <a:r>
              <a:rPr lang="en-US" dirty="0" err="1"/>
              <a:t>dotnetConf</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6/7/2016 7:53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612938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err="1"/>
              <a:t>dotnetConf</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6/7/2016 7:53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675336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556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78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211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2639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standard library</a:t>
            </a:r>
            <a:r>
              <a:rPr lang="en-US" baseline="0" dirty="0"/>
              <a:t> allows us to innovate much more quickly and those innovations are picked up by all the platforms. T</a:t>
            </a:r>
            <a:r>
              <a:rPr lang="en-US" dirty="0"/>
              <a:t>ooling innovation affects both app models</a:t>
            </a:r>
            <a:r>
              <a:rPr lang="en-US" baseline="0" dirty="0"/>
              <a:t> &amp; </a:t>
            </a:r>
            <a:r>
              <a:rPr lang="en-US" dirty="0"/>
              <a:t>standard library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2986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Moving Forward: </a:t>
            </a:r>
            <a:r>
              <a:rPr lang="en-US" dirty="0"/>
              <a:t>Please give the message that we’ll be selective</a:t>
            </a:r>
            <a:r>
              <a:rPr lang="en-US" baseline="0" dirty="0"/>
              <a:t> about innovation but we will still continue to invest when appropriate. </a:t>
            </a:r>
          </a:p>
          <a:p>
            <a:endParaRPr lang="en-US" baseline="0" dirty="0"/>
          </a:p>
          <a:p>
            <a:r>
              <a:rPr lang="en-US" b="1" baseline="0" dirty="0"/>
              <a:t>Crypto Changes – All BCL related.</a:t>
            </a:r>
          </a:p>
          <a:p>
            <a:r>
              <a:rPr lang="en-US" baseline="0" dirty="0"/>
              <a:t> 1. Support for X509 certificates containing FIPS 186-3 DSA</a:t>
            </a:r>
          </a:p>
          <a:p>
            <a:r>
              <a:rPr lang="en-US" baseline="0" dirty="0"/>
              <a:t> 2. Increased clarity for Inputs to </a:t>
            </a:r>
            <a:r>
              <a:rPr lang="en-US" baseline="0" dirty="0" err="1"/>
              <a:t>ECDiffieHellman</a:t>
            </a:r>
            <a:r>
              <a:rPr lang="en-US" baseline="0" dirty="0"/>
              <a:t> Key Derivation Routines</a:t>
            </a:r>
          </a:p>
          <a:p>
            <a:r>
              <a:rPr lang="en-US" baseline="0" dirty="0"/>
              <a:t>3. Support for Persisted-Key Symmetric Encryption</a:t>
            </a:r>
          </a:p>
          <a:p>
            <a:r>
              <a:rPr lang="en-US" baseline="0" dirty="0"/>
              <a:t>4. </a:t>
            </a:r>
            <a:r>
              <a:rPr lang="en-US" baseline="0" dirty="0" err="1"/>
              <a:t>SignedXml</a:t>
            </a:r>
            <a:r>
              <a:rPr lang="en-US" baseline="0" dirty="0"/>
              <a:t> Support for SHA-2 Hashing</a:t>
            </a:r>
          </a:p>
          <a:p>
            <a:endParaRPr lang="en-US" baseline="0" dirty="0"/>
          </a:p>
          <a:p>
            <a:r>
              <a:rPr lang="en-US" b="1" baseline="0" dirty="0"/>
              <a:t>Centennial Messaging from Windows: </a:t>
            </a:r>
          </a:p>
          <a:p>
            <a:r>
              <a:rPr lang="en-US" sz="1200" kern="1200" baseline="0" dirty="0">
                <a:solidFill>
                  <a:schemeClr val="tx1"/>
                </a:solidFill>
                <a:effectLst/>
                <a:latin typeface="+mn-lt"/>
                <a:ea typeface="+mn-ea"/>
                <a:cs typeface="+mn-cs"/>
              </a:rPr>
              <a:t>1. </a:t>
            </a:r>
            <a:r>
              <a:rPr lang="en-US" sz="1200" kern="1200" dirty="0">
                <a:solidFill>
                  <a:schemeClr val="tx1"/>
                </a:solidFill>
                <a:effectLst/>
                <a:latin typeface="+mn-lt"/>
                <a:ea typeface="+mn-ea"/>
                <a:cs typeface="+mn-cs"/>
              </a:rPr>
              <a:t>Centennial is more than just doing the conversion and you are done. Centennial is a bridge to UWP that allows developers to gradually migrate their existing code base to UWP.</a:t>
            </a:r>
          </a:p>
          <a:p>
            <a:r>
              <a:rPr lang="en-US" sz="1200" kern="1200" dirty="0">
                <a:solidFill>
                  <a:schemeClr val="tx1"/>
                </a:solidFill>
                <a:effectLst/>
                <a:latin typeface="+mn-lt"/>
                <a:ea typeface="+mn-ea"/>
                <a:cs typeface="+mn-cs"/>
              </a:rPr>
              <a:t> 2.</a:t>
            </a:r>
            <a:r>
              <a:rPr lang="en-US" sz="1200" kern="1200" baseline="0" dirty="0">
                <a:solidFill>
                  <a:schemeClr val="tx1"/>
                </a:solidFill>
                <a:effectLst/>
                <a:latin typeface="+mn-lt"/>
                <a:ea typeface="+mn-ea"/>
                <a:cs typeface="+mn-cs"/>
              </a:rPr>
              <a:t> C</a:t>
            </a:r>
            <a:r>
              <a:rPr lang="en-US" sz="1200" kern="1200" dirty="0">
                <a:solidFill>
                  <a:schemeClr val="tx1"/>
                </a:solidFill>
                <a:effectLst/>
                <a:latin typeface="+mn-lt"/>
                <a:ea typeface="+mn-ea"/>
                <a:cs typeface="+mn-cs"/>
              </a:rPr>
              <a:t>onverting to become an appx is not just about the store. We are positioning appx deployment as the Universal Windows app installation tech that is open to allow distribution through any channel (incl.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party stores).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6E00008-7F03-4C2F-9293-416B6396A4B2}" type="slidenum">
              <a:rPr lang="en-US" smtClean="0"/>
              <a:t>23</a:t>
            </a:fld>
            <a:endParaRPr lang="en-US"/>
          </a:p>
        </p:txBody>
      </p:sp>
    </p:spTree>
    <p:extLst>
      <p:ext uri="{BB962C8B-B14F-4D97-AF65-F5344CB8AC3E}">
        <p14:creationId xmlns:p14="http://schemas.microsoft.com/office/powerpoint/2010/main" val="885628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a:ln>
                  <a:noFill/>
                </a:ln>
                <a:solidFill>
                  <a:sysClr val="windowText" lastClr="000000"/>
                </a:solidFill>
                <a:effectLst/>
                <a:uLnTx/>
                <a:uFillTx/>
              </a:rPr>
              <a:t>dotnetConf</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6/7/2016 7:53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92711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931518"/>
            <a:endParaRPr lang="en-US" kern="0" dirty="0">
              <a:solidFill>
                <a:srgbClr val="000000"/>
              </a:solidFill>
              <a:latin typeface="Segoe UI"/>
            </a:endParaRPr>
          </a:p>
        </p:txBody>
      </p:sp>
      <p:sp>
        <p:nvSpPr>
          <p:cNvPr id="6" name="Date Placeholder 5"/>
          <p:cNvSpPr>
            <a:spLocks noGrp="1"/>
          </p:cNvSpPr>
          <p:nvPr>
            <p:ph type="dt" idx="12"/>
          </p:nvPr>
        </p:nvSpPr>
        <p:spPr/>
        <p:txBody>
          <a:bodyPr/>
          <a:lstStyle/>
          <a:p>
            <a:fld id="{8D6C57BE-ADFB-4D6B-8A59-F41CC65A0C6D}" type="datetime1">
              <a:rPr lang="en-US" smtClean="0">
                <a:solidFill>
                  <a:prstClr val="black"/>
                </a:solidFill>
              </a:rPr>
              <a:pPr/>
              <a:t>6/7/2016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55352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 Focus on the great additions to the .NET Framework, enabling developers to target the latest applications in the cloud and devices.</a:t>
            </a:r>
            <a:endParaRPr lang="en-US" sz="1200" dirty="0">
              <a:latin typeface="Segoe UI Semilight" panose="020B0402040204020203" pitchFamily="34" charset="0"/>
              <a:cs typeface="Segoe UI Semilight" panose="020B0402040204020203"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FFFFFF"/>
              </a:solidFill>
              <a:latin typeface="Segoe UI Light" panose="020B0502040204020203" pitchFamily="34" charset="0"/>
              <a:cs typeface="Segoe UI Light" panose="020B0502040204020203"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FFFF"/>
                </a:solidFill>
                <a:latin typeface="Segoe UI Light" panose="020B0502040204020203" pitchFamily="34" charset="0"/>
                <a:cs typeface="Segoe UI Light" panose="020B0502040204020203" pitchFamily="34" charset="0"/>
              </a:rPr>
              <a:t>.NET Core: “Cross-platform and open source framework optimized for modern app needs and developer workflows” - </a:t>
            </a:r>
            <a:r>
              <a:rPr lang="en-US" sz="1200" kern="1200" dirty="0">
                <a:solidFill>
                  <a:schemeClr val="tx1"/>
                </a:solidFill>
                <a:effectLst/>
                <a:latin typeface="Segoe UI Light" pitchFamily="34" charset="0"/>
                <a:ea typeface="+mn-ea"/>
                <a:cs typeface="+mn-cs"/>
              </a:rPr>
              <a:t>Allows you to talk about the motivation for app local/side by side, native compilation &amp; modularity in the context of the demands of the application and DevOps.</a:t>
            </a:r>
            <a:endParaRPr lang="en-US" sz="1200" dirty="0">
              <a:solidFill>
                <a:srgbClr val="FFFFFF"/>
              </a:solidFill>
              <a:latin typeface="Segoe UI Light" panose="020B0502040204020203" pitchFamily="34" charset="0"/>
              <a:cs typeface="Segoe UI Light" panose="020B0502040204020203" pitchFamily="34" charset="0"/>
            </a:endParaRP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Xamarin</a:t>
            </a:r>
            <a:r>
              <a:rPr lang="en-US" baseline="0" dirty="0"/>
              <a:t> – “</a:t>
            </a:r>
            <a:r>
              <a:rPr lang="en-US" sz="1200" dirty="0">
                <a:solidFill>
                  <a:srgbClr val="FFFFFF"/>
                </a:solidFill>
                <a:latin typeface="Segoe UI Light" panose="020B0502040204020203" pitchFamily="34" charset="0"/>
                <a:cs typeface="Segoe UI Light" panose="020B0502040204020203" pitchFamily="34" charset="0"/>
              </a:rPr>
              <a:t>Cross-platform and open source Mono-based runtime for iOS &amp; Android devices” – does that convey</a:t>
            </a:r>
            <a:r>
              <a:rPr lang="en-US" sz="1200" baseline="0" dirty="0">
                <a:solidFill>
                  <a:srgbClr val="FFFFFF"/>
                </a:solidFill>
                <a:latin typeface="Segoe UI Light" panose="020B0502040204020203" pitchFamily="34" charset="0"/>
                <a:cs typeface="Segoe UI Light" panose="020B0502040204020203" pitchFamily="34" charset="0"/>
              </a:rPr>
              <a:t> what we want. </a:t>
            </a:r>
            <a:r>
              <a:rPr lang="en-US" sz="1200" baseline="0" dirty="0" err="1">
                <a:solidFill>
                  <a:srgbClr val="FFFFFF"/>
                </a:solidFill>
                <a:latin typeface="Segoe UI Light" panose="020B0502040204020203" pitchFamily="34" charset="0"/>
                <a:cs typeface="Segoe UI Light" panose="020B0502040204020203" pitchFamily="34" charset="0"/>
              </a:rPr>
              <a:t>Xamarin</a:t>
            </a:r>
            <a:r>
              <a:rPr lang="en-US" sz="1200" baseline="0" dirty="0">
                <a:solidFill>
                  <a:srgbClr val="FFFFFF"/>
                </a:solidFill>
                <a:latin typeface="Segoe UI Light" panose="020B0502040204020203" pitchFamily="34" charset="0"/>
                <a:cs typeface="Segoe UI Light" panose="020B0502040204020203" pitchFamily="34" charset="0"/>
              </a:rPr>
              <a:t> SDK will be announced as open by the time this presentation happens. </a:t>
            </a:r>
            <a:endParaRPr lang="en-US" sz="1200" dirty="0">
              <a:solidFill>
                <a:srgbClr val="FFFFFF"/>
              </a:solidFill>
              <a:latin typeface="Segoe UI Semibold" panose="020B0702040204020203" pitchFamily="34" charset="0"/>
              <a:cs typeface="Segoe UI Semibold" panose="020B0702040204020203"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82744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 Even if we are reusing a lot across components (especially with the open sourcing last year), the reality is that each platform has its own implementation of the base libraries.</a:t>
            </a:r>
            <a:endParaRPr lang="en-US" dirty="0">
              <a:latin typeface="Segoe UI Semilight" panose="020B0402040204020203" pitchFamily="34" charset="0"/>
              <a:cs typeface="Segoe UI Semilight" panose="020B0402040204020203" pitchFamily="34" charset="0"/>
            </a:endParaRPr>
          </a:p>
          <a:p>
            <a:endParaRPr lang="en-US" dirty="0"/>
          </a:p>
          <a:p>
            <a:r>
              <a:rPr lang="en-US" dirty="0"/>
              <a:t>Note: .NET</a:t>
            </a:r>
            <a:r>
              <a:rPr lang="en-US" baseline="0" dirty="0"/>
              <a:t> Framework BCL and Mono BCL are the same APIs, different implementation. .NET Core “Core Library” is a similar set of APIs, but different.</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81239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a:t>
            </a:r>
            <a:r>
              <a:rPr lang="en-US">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 </a:t>
            </a: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To address this, we introduced portable class libraries, which allow abstracting over each platform’s libraries with reference implementations.</a:t>
            </a:r>
            <a:endParaRPr lang="en-US" dirty="0">
              <a:latin typeface="Segoe UI Semilight" panose="020B0402040204020203" pitchFamily="34" charset="0"/>
              <a:cs typeface="Segoe UI Semilight" panose="020B0402040204020203"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04485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a:t>
            </a:r>
            <a:r>
              <a:rPr lang="en-US">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 </a:t>
            </a: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To address this, we introduced portable class libraries, which allow abstracting over each platform’s libraries with reference implementations.</a:t>
            </a:r>
            <a:endParaRPr lang="en-US" dirty="0">
              <a:latin typeface="Segoe UI Semilight" panose="020B0402040204020203" pitchFamily="34" charset="0"/>
              <a:cs typeface="Segoe UI Semilight" panose="020B0402040204020203"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14984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a:t>
            </a:r>
            <a:r>
              <a:rPr lang="en-US">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 </a:t>
            </a: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Please welcome the .NET Standard Library [explain details]</a:t>
            </a:r>
            <a:endParaRPr lang="en-US" dirty="0">
              <a:latin typeface="Segoe UI Semilight" panose="020B0402040204020203" pitchFamily="34" charset="0"/>
              <a:cs typeface="Segoe UI Semilight" panose="020B0402040204020203" pitchFamily="34" charset="0"/>
            </a:endParaRPr>
          </a:p>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48334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F497D"/>
                </a:solidFill>
                <a:latin typeface="Segoe UI Semilight" panose="020B0402040204020203" pitchFamily="34" charset="0"/>
                <a:ea typeface="Calibri" panose="020F0502020204030204" pitchFamily="34" charset="0"/>
                <a:cs typeface="Segoe UI Semilight" panose="020B0402040204020203" pitchFamily="34" charset="0"/>
              </a:rPr>
              <a:t>Notes: Reusing code is dramatically better with the .NET Standard Library. It includes reference implementations, just like the PCL but it also can be extended with full implementations shared across all platforms.</a:t>
            </a:r>
            <a:endParaRPr lang="en-US" dirty="0">
              <a:latin typeface="Segoe UI Semilight" panose="020B0402040204020203" pitchFamily="34" charset="0"/>
              <a:cs typeface="Segoe UI Semilight" panose="020B0402040204020203" pitchFamily="34" charset="0"/>
            </a:endParaRP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E10E155-47BD-4989-A4F2-012608A02D6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830355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32.jp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32.jpg"/><Relationship Id="rId1" Type="http://schemas.openxmlformats.org/officeDocument/2006/relationships/slideMaster" Target="../slideMasters/slideMaster5.xml"/><Relationship Id="rId4" Type="http://schemas.openxmlformats.org/officeDocument/2006/relationships/image" Target="../media/image30.emf"/></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32.jp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0.emf"/></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32145A"/>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8" y="1558"/>
            <a:ext cx="12185180" cy="6863297"/>
          </a:xfrm>
          <a:prstGeom prst="rect">
            <a:avLst/>
          </a:prstGeom>
          <a:noFill/>
          <a:ln>
            <a:noFill/>
          </a:ln>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5993" y="6086072"/>
            <a:ext cx="1344637" cy="288081"/>
          </a:xfrm>
          <a:prstGeom prst="rect">
            <a:avLst/>
          </a:prstGeom>
        </p:spPr>
      </p:pic>
      <p:sp>
        <p:nvSpPr>
          <p:cNvPr id="5" name="Rectangle 4"/>
          <p:cNvSpPr/>
          <p:nvPr userDrawn="1"/>
        </p:nvSpPr>
        <p:spPr>
          <a:xfrm>
            <a:off x="325265" y="2726838"/>
            <a:ext cx="5769258" cy="1450138"/>
          </a:xfrm>
          <a:prstGeom prst="rect">
            <a:avLst/>
          </a:prstGeom>
        </p:spPr>
        <p:txBody>
          <a:bodyPr wrap="none" anchor="ctr">
            <a:spAutoFit/>
          </a:bodyPr>
          <a:lstStyle/>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The future is open. </a:t>
            </a:r>
          </a:p>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Develop without limits.</a:t>
            </a:r>
          </a:p>
        </p:txBody>
      </p:sp>
    </p:spTree>
    <p:extLst>
      <p:ext uri="{BB962C8B-B14F-4D97-AF65-F5344CB8AC3E}">
        <p14:creationId xmlns:p14="http://schemas.microsoft.com/office/powerpoint/2010/main" val="291736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099">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6">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2" y="-2647"/>
            <a:ext cx="12185176" cy="6863296"/>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tx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tx1"/>
                </a:solidFill>
                <a:latin typeface="+mj-lt"/>
              </a:defRPr>
            </a:lvl1pPr>
          </a:lstStyle>
          <a:p>
            <a:pPr lvl="0"/>
            <a:r>
              <a:rPr lang="en-US" dirty="0"/>
              <a:t>Presentation Name</a:t>
            </a:r>
          </a:p>
        </p:txBody>
      </p:sp>
    </p:spTree>
    <p:extLst>
      <p:ext uri="{BB962C8B-B14F-4D97-AF65-F5344CB8AC3E}">
        <p14:creationId xmlns:p14="http://schemas.microsoft.com/office/powerpoint/2010/main" val="33359132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64549482"/>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ext uri="{BB962C8B-B14F-4D97-AF65-F5344CB8AC3E}">
        <p14:creationId xmlns:p14="http://schemas.microsoft.com/office/powerpoint/2010/main" val="36187167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534532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2_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b="1380"/>
          <a:stretch/>
        </p:blipFill>
        <p:spPr bwMode="ltGray">
          <a:xfrm>
            <a:off x="448213" y="6092098"/>
            <a:ext cx="1421436" cy="300619"/>
          </a:xfrm>
          <a:prstGeom prst="rect">
            <a:avLst/>
          </a:prstGeom>
        </p:spPr>
      </p:pic>
      <p:grpSp>
        <p:nvGrpSpPr>
          <p:cNvPr id="11" name="Group 10"/>
          <p:cNvGrpSpPr/>
          <p:nvPr/>
        </p:nvGrpSpPr>
        <p:grpSpPr bwMode="white">
          <a:xfrm>
            <a:off x="232219" y="2077800"/>
            <a:ext cx="4983546" cy="1578022"/>
            <a:chOff x="305456" y="2253658"/>
            <a:chExt cx="5083476" cy="1609436"/>
          </a:xfrm>
        </p:grpSpPr>
        <p:sp>
          <p:nvSpPr>
            <p:cNvPr id="3" name="TextBox 2"/>
            <p:cNvSpPr txBox="1"/>
            <p:nvPr userDrawn="1"/>
          </p:nvSpPr>
          <p:spPr bwMode="white">
            <a:xfrm>
              <a:off x="305456" y="2253658"/>
              <a:ext cx="5054910" cy="1292662"/>
            </a:xfrm>
            <a:prstGeom prst="rect">
              <a:avLst/>
            </a:prstGeom>
            <a:noFill/>
          </p:spPr>
          <p:txBody>
            <a:bodyPr wrap="none" lIns="182880" tIns="146304" rIns="182880" bIns="146304" rtlCol="0">
              <a:spAutoFit/>
            </a:bodyPr>
            <a:lstStyle/>
            <a:p>
              <a:pPr>
                <a:lnSpc>
                  <a:spcPct val="90000"/>
                </a:lnSpc>
                <a:spcAft>
                  <a:spcPts val="588"/>
                </a:spcAft>
              </a:pPr>
              <a:r>
                <a:rPr lang="en-US" sz="7058" dirty="0" err="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dotnet</a:t>
              </a:r>
              <a:r>
                <a:rPr lang="en-US" sz="7058" dirty="0" err="1">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Conf</a:t>
              </a:r>
              <a:endParaRPr lang="en-US" sz="7058"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endParaRPr>
            </a:p>
          </p:txBody>
        </p:sp>
        <p:sp>
          <p:nvSpPr>
            <p:cNvPr id="10" name="TextBox 9"/>
            <p:cNvSpPr txBox="1"/>
            <p:nvPr userDrawn="1"/>
          </p:nvSpPr>
          <p:spPr bwMode="white">
            <a:xfrm>
              <a:off x="328316" y="3152130"/>
              <a:ext cx="5060616" cy="710964"/>
            </a:xfrm>
            <a:prstGeom prst="rect">
              <a:avLst/>
            </a:prstGeom>
            <a:noFill/>
          </p:spPr>
          <p:txBody>
            <a:bodyPr wrap="none" lIns="182880" tIns="146304" rIns="182880" bIns="146304" rtlCol="0">
              <a:spAutoFit/>
            </a:bodyPr>
            <a:lstStyle/>
            <a:p>
              <a:pPr>
                <a:lnSpc>
                  <a:spcPct val="90000"/>
                </a:lnSpc>
                <a:spcAft>
                  <a:spcPts val="588"/>
                </a:spcAft>
              </a:pPr>
              <a:r>
                <a:rPr lang="en-US" sz="2941" dirty="0">
                  <a:gradFill>
                    <a:gsLst>
                      <a:gs pos="2917">
                        <a:schemeClr val="tx1"/>
                      </a:gs>
                      <a:gs pos="30000">
                        <a:schemeClr val="tx1"/>
                      </a:gs>
                    </a:gsLst>
                    <a:lin ang="5400000" scaled="0"/>
                  </a:gradFill>
                  <a:latin typeface="+mj-lt"/>
                  <a:cs typeface="Segoe UI Semibold" panose="020B0702040204020203" pitchFamily="34" charset="0"/>
                </a:rPr>
                <a:t>Virtual event</a:t>
              </a:r>
              <a:r>
                <a:rPr lang="en-US" sz="2941" baseline="0" dirty="0">
                  <a:gradFill>
                    <a:gsLst>
                      <a:gs pos="2917">
                        <a:schemeClr val="tx1"/>
                      </a:gs>
                      <a:gs pos="30000">
                        <a:schemeClr val="tx1"/>
                      </a:gs>
                    </a:gsLst>
                    <a:lin ang="5400000" scaled="0"/>
                  </a:gradFill>
                  <a:latin typeface="+mj-lt"/>
                  <a:cs typeface="Segoe UI Semibold" panose="020B0702040204020203" pitchFamily="34" charset="0"/>
                </a:rPr>
                <a:t>   June 7–9, 2016</a:t>
              </a:r>
              <a:endParaRPr lang="en-US" sz="2941" dirty="0">
                <a:gradFill>
                  <a:gsLst>
                    <a:gs pos="2917">
                      <a:schemeClr val="tx1"/>
                    </a:gs>
                    <a:gs pos="30000">
                      <a:schemeClr val="tx1"/>
                    </a:gs>
                  </a:gsLst>
                  <a:lin ang="5400000" scaled="0"/>
                </a:gradFill>
                <a:latin typeface="+mj-lt"/>
                <a:cs typeface="Segoe UI Semilight" panose="020B0402040204020203" pitchFamily="34" charset="0"/>
              </a:endParaRPr>
            </a:p>
          </p:txBody>
        </p:sp>
        <p:cxnSp>
          <p:nvCxnSpPr>
            <p:cNvPr id="5" name="Straight Connector 4"/>
            <p:cNvCxnSpPr/>
            <p:nvPr userDrawn="1"/>
          </p:nvCxnSpPr>
          <p:spPr bwMode="white">
            <a:xfrm>
              <a:off x="2682596" y="3314384"/>
              <a:ext cx="0" cy="36643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5612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bwMode="white">
          <a:xfrm>
            <a:off x="0" y="0"/>
            <a:ext cx="12192000" cy="6858000"/>
          </a:xfrm>
          <a:prstGeom prst="rect">
            <a:avLst/>
          </a:prstGeom>
          <a:solidFill>
            <a:srgbClr val="1E1A20">
              <a:alpha val="75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5439">
                    <a:srgbClr val="F8F8F8"/>
                  </a:gs>
                  <a:gs pos="10000">
                    <a:srgbClr val="F8F8F8"/>
                  </a:gs>
                </a:gsLst>
                <a:lin ang="5400000" scaled="0"/>
              </a:gradFill>
            </a:endParaRPr>
          </a:p>
        </p:txBody>
      </p:sp>
      <p:pic>
        <p:nvPicPr>
          <p:cNvPr id="16" name="Picture 15" hidden="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black">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black">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p:cNvPicPr>
            <a:picLocks noChangeAspect="1"/>
          </p:cNvPicPr>
          <p:nvPr/>
        </p:nvPicPr>
        <p:blipFill rotWithShape="1">
          <a:blip r:embed="rId4" cstate="screen">
            <a:extLst>
              <a:ext uri="{28A0092B-C50C-407E-A947-70E740481C1C}">
                <a14:useLocalDpi xmlns:a14="http://schemas.microsoft.com/office/drawing/2010/main"/>
              </a:ext>
            </a:extLst>
          </a:blip>
          <a:srcRect b="1380"/>
          <a:stretch/>
        </p:blipFill>
        <p:spPr bwMode="invGray">
          <a:xfrm>
            <a:off x="448213" y="6092098"/>
            <a:ext cx="1421436" cy="300619"/>
          </a:xfrm>
          <a:prstGeom prst="rect">
            <a:avLst/>
          </a:prstGeom>
        </p:spPr>
      </p:pic>
    </p:spTree>
    <p:extLst>
      <p:ext uri="{BB962C8B-B14F-4D97-AF65-F5344CB8AC3E}">
        <p14:creationId xmlns:p14="http://schemas.microsoft.com/office/powerpoint/2010/main" val="31904052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68372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469774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724869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149715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71563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6">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00" y="1558"/>
            <a:ext cx="12185176" cy="6863295"/>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tx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tx1"/>
                </a:solidFill>
                <a:latin typeface="+mj-lt"/>
              </a:defRPr>
            </a:lvl1pPr>
          </a:lstStyle>
          <a:p>
            <a:pPr lvl="0"/>
            <a:r>
              <a:rPr lang="en-US" dirty="0"/>
              <a:t>Presentation Name</a:t>
            </a:r>
          </a:p>
        </p:txBody>
      </p:sp>
    </p:spTree>
    <p:extLst>
      <p:ext uri="{BB962C8B-B14F-4D97-AF65-F5344CB8AC3E}">
        <p14:creationId xmlns:p14="http://schemas.microsoft.com/office/powerpoint/2010/main" val="2859476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428065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659238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765077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988428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9485098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5881569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2407708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620074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Section Title Dark">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977888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4125876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6">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00" y="1558"/>
            <a:ext cx="12185176" cy="6863295"/>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tx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tx1"/>
                </a:solidFill>
                <a:latin typeface="+mj-lt"/>
              </a:defRPr>
            </a:lvl1pPr>
          </a:lstStyle>
          <a:p>
            <a:pPr lvl="0"/>
            <a:r>
              <a:rPr lang="en-US" dirty="0"/>
              <a:t>Presentation Name</a:t>
            </a:r>
          </a:p>
        </p:txBody>
      </p:sp>
    </p:spTree>
    <p:extLst>
      <p:ext uri="{BB962C8B-B14F-4D97-AF65-F5344CB8AC3E}">
        <p14:creationId xmlns:p14="http://schemas.microsoft.com/office/powerpoint/2010/main" val="1042645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9837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7925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Blank Dar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3520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690712"/>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b="1380"/>
          <a:stretch/>
        </p:blipFill>
        <p:spPr bwMode="invGray">
          <a:xfrm>
            <a:off x="448213" y="470067"/>
            <a:ext cx="1421436" cy="300619"/>
          </a:xfrm>
          <a:prstGeom prst="rect">
            <a:avLst/>
          </a:prstGeom>
        </p:spPr>
      </p:pic>
    </p:spTree>
    <p:extLst>
      <p:ext uri="{BB962C8B-B14F-4D97-AF65-F5344CB8AC3E}">
        <p14:creationId xmlns:p14="http://schemas.microsoft.com/office/powerpoint/2010/main" val="1291743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461902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or video slide">
    <p:bg bwMode="auto">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6" y="3931"/>
            <a:ext cx="12175023" cy="6857577"/>
          </a:xfrm>
          <a:prstGeom prst="rect">
            <a:avLst/>
          </a:prstGeom>
        </p:spPr>
      </p:pic>
      <p:sp>
        <p:nvSpPr>
          <p:cNvPr id="7" name="Title 1"/>
          <p:cNvSpPr>
            <a:spLocks noGrp="1"/>
          </p:cNvSpPr>
          <p:nvPr>
            <p:ph type="title" hasCustomPrompt="1"/>
          </p:nvPr>
        </p:nvSpPr>
        <p:spPr>
          <a:xfrm>
            <a:off x="241227" y="2843429"/>
            <a:ext cx="9859116" cy="1078539"/>
          </a:xfrm>
          <a:noFill/>
        </p:spPr>
        <p:txBody>
          <a:bodyPr tIns="91440" bIns="91440" anchor="t" anchorCtr="0">
            <a:spAutoFit/>
          </a:bodyPr>
          <a:lstStyle>
            <a:lvl1pPr>
              <a:defRPr sz="6470" spc="-98" baseline="0">
                <a:gradFill>
                  <a:gsLst>
                    <a:gs pos="0">
                      <a:schemeClr val="tx1"/>
                    </a:gs>
                    <a:gs pos="100000">
                      <a:schemeClr val="tx1"/>
                    </a:gs>
                  </a:gsLst>
                  <a:lin ang="5400000" scaled="0"/>
                </a:gradFill>
              </a:defRPr>
            </a:lvl1pPr>
          </a:lstStyle>
          <a:p>
            <a:r>
              <a:rPr lang="en-US" dirty="0"/>
              <a:t>Demo or video title</a:t>
            </a:r>
          </a:p>
        </p:txBody>
      </p:sp>
      <p:sp>
        <p:nvSpPr>
          <p:cNvPr id="8" name="Text Placeholder 4"/>
          <p:cNvSpPr>
            <a:spLocks noGrp="1"/>
          </p:cNvSpPr>
          <p:nvPr>
            <p:ph type="body" sz="quarter" idx="12" hasCustomPrompt="1"/>
          </p:nvPr>
        </p:nvSpPr>
        <p:spPr>
          <a:xfrm>
            <a:off x="256788" y="3867688"/>
            <a:ext cx="9860674" cy="1160110"/>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Tree>
    <p:extLst>
      <p:ext uri="{BB962C8B-B14F-4D97-AF65-F5344CB8AC3E}">
        <p14:creationId xmlns:p14="http://schemas.microsoft.com/office/powerpoint/2010/main" val="1135655551"/>
      </p:ext>
    </p:extLst>
  </p:cSld>
  <p:clrMapOvr>
    <a:masterClrMapping/>
  </p:clrMapOvr>
  <p:transition spd="slow">
    <p:pu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emo or video slide">
    <p:bg bwMode="auto">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6" y="3931"/>
            <a:ext cx="12175023" cy="6857577"/>
          </a:xfrm>
          <a:prstGeom prst="rect">
            <a:avLst/>
          </a:prstGeom>
        </p:spPr>
      </p:pic>
      <p:sp>
        <p:nvSpPr>
          <p:cNvPr id="7" name="Title 1"/>
          <p:cNvSpPr>
            <a:spLocks noGrp="1"/>
          </p:cNvSpPr>
          <p:nvPr>
            <p:ph type="title" hasCustomPrompt="1"/>
          </p:nvPr>
        </p:nvSpPr>
        <p:spPr>
          <a:xfrm>
            <a:off x="241227" y="2843429"/>
            <a:ext cx="9859116" cy="1078539"/>
          </a:xfrm>
          <a:noFill/>
        </p:spPr>
        <p:txBody>
          <a:bodyPr tIns="91440" bIns="91440" anchor="t" anchorCtr="0">
            <a:spAutoFit/>
          </a:bodyPr>
          <a:lstStyle>
            <a:lvl1pPr>
              <a:defRPr sz="6470" spc="-98" baseline="0">
                <a:gradFill>
                  <a:gsLst>
                    <a:gs pos="0">
                      <a:schemeClr val="tx1"/>
                    </a:gs>
                    <a:gs pos="100000">
                      <a:schemeClr val="tx1"/>
                    </a:gs>
                  </a:gsLst>
                  <a:lin ang="5400000" scaled="0"/>
                </a:gradFill>
              </a:defRPr>
            </a:lvl1pPr>
          </a:lstStyle>
          <a:p>
            <a:r>
              <a:rPr lang="en-US" dirty="0"/>
              <a:t>Demo or video title</a:t>
            </a:r>
          </a:p>
        </p:txBody>
      </p:sp>
      <p:sp>
        <p:nvSpPr>
          <p:cNvPr id="8" name="Text Placeholder 4"/>
          <p:cNvSpPr>
            <a:spLocks noGrp="1"/>
          </p:cNvSpPr>
          <p:nvPr>
            <p:ph type="body" sz="quarter" idx="12" hasCustomPrompt="1"/>
          </p:nvPr>
        </p:nvSpPr>
        <p:spPr>
          <a:xfrm>
            <a:off x="256788" y="3867688"/>
            <a:ext cx="9860674" cy="1160110"/>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Tree>
    <p:extLst>
      <p:ext uri="{BB962C8B-B14F-4D97-AF65-F5344CB8AC3E}">
        <p14:creationId xmlns:p14="http://schemas.microsoft.com/office/powerpoint/2010/main" val="845954437"/>
      </p:ext>
    </p:extLst>
  </p:cSld>
  <p:clrMapOvr>
    <a:masterClrMapping/>
  </p:clrMapOvr>
  <p:transition spd="slow">
    <p:pu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Demo or video slide">
    <p:bg bwMode="auto">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1"/>
            <a:ext cx="12175022" cy="6857577"/>
          </a:xfrm>
          <a:prstGeom prst="rect">
            <a:avLst/>
          </a:prstGeom>
        </p:spPr>
      </p:pic>
      <p:sp>
        <p:nvSpPr>
          <p:cNvPr id="7" name="Title 1"/>
          <p:cNvSpPr>
            <a:spLocks noGrp="1"/>
          </p:cNvSpPr>
          <p:nvPr>
            <p:ph type="title" hasCustomPrompt="1"/>
          </p:nvPr>
        </p:nvSpPr>
        <p:spPr>
          <a:xfrm>
            <a:off x="241227" y="2843429"/>
            <a:ext cx="9859116" cy="1078539"/>
          </a:xfrm>
          <a:noFill/>
        </p:spPr>
        <p:txBody>
          <a:bodyPr tIns="91440" bIns="91440" anchor="t" anchorCtr="0">
            <a:spAutoFit/>
          </a:bodyPr>
          <a:lstStyle>
            <a:lvl1pPr>
              <a:defRPr sz="6470" spc="-98" baseline="0">
                <a:gradFill>
                  <a:gsLst>
                    <a:gs pos="0">
                      <a:schemeClr val="tx1"/>
                    </a:gs>
                    <a:gs pos="100000">
                      <a:schemeClr val="tx1"/>
                    </a:gs>
                  </a:gsLst>
                  <a:lin ang="5400000" scaled="0"/>
                </a:gradFill>
              </a:defRPr>
            </a:lvl1pPr>
          </a:lstStyle>
          <a:p>
            <a:r>
              <a:rPr lang="en-US" dirty="0"/>
              <a:t>Demo or video title</a:t>
            </a:r>
          </a:p>
        </p:txBody>
      </p:sp>
      <p:sp>
        <p:nvSpPr>
          <p:cNvPr id="8" name="Text Placeholder 4"/>
          <p:cNvSpPr>
            <a:spLocks noGrp="1"/>
          </p:cNvSpPr>
          <p:nvPr>
            <p:ph type="body" sz="quarter" idx="12" hasCustomPrompt="1"/>
          </p:nvPr>
        </p:nvSpPr>
        <p:spPr>
          <a:xfrm>
            <a:off x="256788" y="3867688"/>
            <a:ext cx="9860674" cy="1160110"/>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Tree>
    <p:extLst>
      <p:ext uri="{BB962C8B-B14F-4D97-AF65-F5344CB8AC3E}">
        <p14:creationId xmlns:p14="http://schemas.microsoft.com/office/powerpoint/2010/main" val="931108321"/>
      </p:ext>
    </p:extLst>
  </p:cSld>
  <p:clrMapOvr>
    <a:masterClrMapping/>
  </p:clrMapOvr>
  <p:transition spd="slow">
    <p:pu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6" y="3931"/>
            <a:ext cx="12175023"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17851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1"/>
            <a:ext cx="12175022"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231984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1"/>
            <a:ext cx="12175022"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1037349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6" y="3931"/>
            <a:ext cx="12175023"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25808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Walkin">
    <p:bg bwMode="gray">
      <p:bgPr>
        <a:solidFill>
          <a:srgbClr val="32145A"/>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9" y="1558"/>
            <a:ext cx="12185178" cy="6863297"/>
          </a:xfrm>
          <a:prstGeom prst="rect">
            <a:avLst/>
          </a:prstGeom>
          <a:noFill/>
          <a:ln>
            <a:noFill/>
          </a:ln>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5993" y="6086072"/>
            <a:ext cx="1344637" cy="288081"/>
          </a:xfrm>
          <a:prstGeom prst="rect">
            <a:avLst/>
          </a:prstGeom>
        </p:spPr>
      </p:pic>
      <p:sp>
        <p:nvSpPr>
          <p:cNvPr id="5" name="Rectangle 4"/>
          <p:cNvSpPr/>
          <p:nvPr userDrawn="1"/>
        </p:nvSpPr>
        <p:spPr>
          <a:xfrm>
            <a:off x="325265" y="2726838"/>
            <a:ext cx="5769258" cy="1450138"/>
          </a:xfrm>
          <a:prstGeom prst="rect">
            <a:avLst/>
          </a:prstGeom>
        </p:spPr>
        <p:txBody>
          <a:bodyPr wrap="none" anchor="ctr">
            <a:spAutoFit/>
          </a:bodyPr>
          <a:lstStyle/>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The future is open. </a:t>
            </a:r>
          </a:p>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Develop without limits.</a:t>
            </a:r>
          </a:p>
        </p:txBody>
      </p:sp>
    </p:spTree>
    <p:extLst>
      <p:ext uri="{BB962C8B-B14F-4D97-AF65-F5344CB8AC3E}">
        <p14:creationId xmlns:p14="http://schemas.microsoft.com/office/powerpoint/2010/main" val="297779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099">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1"/>
            <a:ext cx="12175022"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490586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1"/>
            <a:ext cx="12175022" cy="6857577"/>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72610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Section Title">
    <p:bg>
      <p:bgPr>
        <a:solidFill>
          <a:srgbClr val="32145A"/>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77" y="3930"/>
            <a:ext cx="12175022" cy="6857576"/>
          </a:xfrm>
          <a:prstGeom prst="rect">
            <a:avLst/>
          </a:prstGeom>
        </p:spPr>
      </p:pic>
      <p:sp>
        <p:nvSpPr>
          <p:cNvPr id="4" name="Title 1"/>
          <p:cNvSpPr>
            <a:spLocks noGrp="1"/>
          </p:cNvSpPr>
          <p:nvPr>
            <p:ph type="title" hasCustomPrompt="1"/>
          </p:nvPr>
        </p:nvSpPr>
        <p:spPr>
          <a:xfrm>
            <a:off x="269239" y="2086539"/>
            <a:ext cx="11653523" cy="1160110"/>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69421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6"/>
            <a:ext cx="11653523" cy="1796218"/>
          </a:xfrm>
          <a:noFill/>
        </p:spPr>
        <p:txBody>
          <a:bodyPr tIns="91440" bIns="91440" anchor="t" anchorCtr="0"/>
          <a:lstStyle>
            <a:lvl1pPr>
              <a:defRPr sz="8618" spc="-99" baseline="0">
                <a:gradFill>
                  <a:gsLst>
                    <a:gs pos="87586">
                      <a:srgbClr val="FFFFFF"/>
                    </a:gs>
                    <a:gs pos="52000">
                      <a:srgbClr val="FFFFFF"/>
                    </a:gs>
                  </a:gsLst>
                  <a:lin ang="5400000" scaled="0"/>
                </a:gradFill>
              </a:defRPr>
            </a:lvl1pPr>
          </a:lstStyle>
          <a:p>
            <a:r>
              <a:rPr lang="en-US" dirty="0"/>
              <a:t>Section title</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229362055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6"/>
            <a:ext cx="11653523" cy="1796218"/>
          </a:xfrm>
          <a:noFill/>
        </p:spPr>
        <p:txBody>
          <a:bodyPr tIns="91440" bIns="91440" anchor="t" anchorCtr="0"/>
          <a:lstStyle>
            <a:lvl1pPr algn="l" defTabSz="913355" rtl="0" eaLnBrk="1" latinLnBrk="0" hangingPunct="1">
              <a:lnSpc>
                <a:spcPct val="90000"/>
              </a:lnSpc>
              <a:spcBef>
                <a:spcPct val="0"/>
              </a:spcBef>
              <a:buNone/>
              <a:defRPr lang="en-US" sz="8618" b="0" kern="1200" cap="none" spc="-99"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a:t>Section title</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162805256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rgbClr val="00827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76"/>
            <a:ext cx="11653523" cy="1796218"/>
          </a:xfrm>
          <a:noFill/>
        </p:spPr>
        <p:txBody>
          <a:bodyPr tIns="91440" bIns="91440" anchor="t" anchorCtr="0"/>
          <a:lstStyle>
            <a:lvl1pPr algn="l" defTabSz="913355" rtl="0" eaLnBrk="1" latinLnBrk="0" hangingPunct="1">
              <a:lnSpc>
                <a:spcPct val="90000"/>
              </a:lnSpc>
              <a:spcBef>
                <a:spcPct val="0"/>
              </a:spcBef>
              <a:buNone/>
              <a:defRPr lang="en-US" sz="8618" b="0" kern="1200" cap="none" spc="-99"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a:t>Section title</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61168" y="6121712"/>
            <a:ext cx="3132540" cy="370665"/>
          </a:xfrm>
          <a:prstGeom prst="rect">
            <a:avLst/>
          </a:prstGeom>
        </p:spPr>
      </p:pic>
    </p:spTree>
    <p:extLst>
      <p:ext uri="{BB962C8B-B14F-4D97-AF65-F5344CB8AC3E}">
        <p14:creationId xmlns:p14="http://schemas.microsoft.com/office/powerpoint/2010/main" val="3181917378"/>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69241" y="1189178"/>
            <a:ext cx="11655840" cy="2051245"/>
          </a:xfrm>
        </p:spPr>
        <p:txBody>
          <a:bodyPr/>
          <a:lstStyle>
            <a:lvl1pPr marL="0" indent="0">
              <a:buNone/>
              <a:defRPr/>
            </a:lvl1pPr>
            <a:lvl2pPr marL="27981" indent="0">
              <a:buNone/>
              <a:defRPr sz="1959"/>
            </a:lvl2pPr>
            <a:lvl3pPr marL="219185" indent="0">
              <a:buNone/>
              <a:defRPr sz="1959"/>
            </a:lvl3pPr>
            <a:lvl4pPr marL="466351" indent="0">
              <a:buNone/>
              <a:defRPr sz="1763"/>
            </a:lvl4pPr>
            <a:lvl5pPr marL="724400" indent="0">
              <a:buNone/>
              <a:defRPr sz="17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959614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1"/>
          </p:nvPr>
        </p:nvSpPr>
        <p:spPr>
          <a:xfrm>
            <a:off x="269241" y="1189178"/>
            <a:ext cx="11655840" cy="2051245"/>
          </a:xfrm>
        </p:spPr>
        <p:txBody>
          <a:bodyPr/>
          <a:lstStyle>
            <a:lvl1pPr marL="0" indent="0">
              <a:buNone/>
              <a:defRPr>
                <a:solidFill>
                  <a:srgbClr val="5C2D91"/>
                </a:solidFill>
              </a:defRPr>
            </a:lvl1pPr>
            <a:lvl2pPr marL="27981" indent="0">
              <a:buNone/>
              <a:defRPr sz="1959"/>
            </a:lvl2pPr>
            <a:lvl3pPr marL="219185" indent="0">
              <a:buNone/>
              <a:defRPr sz="1959"/>
            </a:lvl3pPr>
            <a:lvl4pPr marL="466351" indent="0">
              <a:buNone/>
              <a:defRPr sz="1763"/>
            </a:lvl4pPr>
            <a:lvl5pPr marL="724400" indent="0">
              <a:buNone/>
              <a:defRPr sz="176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9153219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alphaModFix amt="10000"/>
            <a:extLst>
              <a:ext uri="{28A0092B-C50C-407E-A947-70E740481C1C}">
                <a14:useLocalDpi xmlns:a14="http://schemas.microsoft.com/office/drawing/2010/main" val="0"/>
              </a:ext>
            </a:extLst>
          </a:blip>
          <a:stretch>
            <a:fillRect/>
          </a:stretch>
        </p:blipFill>
        <p:spPr>
          <a:xfrm>
            <a:off x="0" y="-14934"/>
            <a:ext cx="12202288" cy="6872934"/>
          </a:xfrm>
          <a:prstGeom prst="rect">
            <a:avLst/>
          </a:prstGeom>
        </p:spPr>
      </p:pic>
      <p:sp>
        <p:nvSpPr>
          <p:cNvPr id="4" name="Text Placeholder 3"/>
          <p:cNvSpPr>
            <a:spLocks noGrp="1"/>
          </p:cNvSpPr>
          <p:nvPr>
            <p:ph type="body" sz="quarter" idx="10"/>
          </p:nvPr>
        </p:nvSpPr>
        <p:spPr>
          <a:xfrm>
            <a:off x="269240" y="1189176"/>
            <a:ext cx="11653523" cy="2250104"/>
          </a:xfrm>
        </p:spPr>
        <p:txBody>
          <a:bodyPr>
            <a:spAutoFit/>
          </a:bodyPr>
          <a:lstStyle>
            <a:lvl3pPr>
              <a:defRPr sz="2350"/>
            </a:lvl3pPr>
            <a:lvl4pPr>
              <a:defRPr sz="1959"/>
            </a:lvl4pPr>
            <a:lvl5pPr>
              <a:defRPr sz="195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pic>
        <p:nvPicPr>
          <p:cNvPr id="7" name="Picture 6"/>
          <p:cNvPicPr>
            <a:picLocks noChangeAspect="1"/>
          </p:cNvPicPr>
          <p:nvPr userDrawn="1"/>
        </p:nvPicPr>
        <p:blipFill>
          <a:blip r:embed="rId3"/>
          <a:stretch>
            <a:fillRect/>
          </a:stretch>
        </p:blipFill>
        <p:spPr>
          <a:xfrm>
            <a:off x="8548718" y="6128897"/>
            <a:ext cx="3144990" cy="372779"/>
          </a:xfrm>
          <a:prstGeom prst="rect">
            <a:avLst/>
          </a:prstGeom>
        </p:spPr>
      </p:pic>
    </p:spTree>
    <p:extLst>
      <p:ext uri="{BB962C8B-B14F-4D97-AF65-F5344CB8AC3E}">
        <p14:creationId xmlns:p14="http://schemas.microsoft.com/office/powerpoint/2010/main" val="151303822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40" y="1189176"/>
            <a:ext cx="11653523" cy="2250104"/>
          </a:xfrm>
        </p:spPr>
        <p:txBody>
          <a:bodyPr>
            <a:spAutoFit/>
          </a:bodyPr>
          <a:lstStyle>
            <a:lvl1pPr marL="0" indent="0">
              <a:buClr>
                <a:schemeClr val="bg1"/>
              </a:buClr>
              <a:buFontTx/>
              <a:buNone/>
              <a:defRPr>
                <a:solidFill>
                  <a:srgbClr val="5C2D91"/>
                </a:solidFill>
              </a:defRPr>
            </a:lvl1pPr>
            <a:lvl2pPr marL="572058" indent="-236285">
              <a:buClr>
                <a:schemeClr val="bg1"/>
              </a:buClr>
              <a:buFont typeface="Symbol" panose="05050102010706020507" pitchFamily="18" charset="2"/>
              <a:buChar char="-"/>
              <a:defRPr/>
            </a:lvl2pPr>
            <a:lvl3pPr marL="783471" indent="-223849">
              <a:buClr>
                <a:schemeClr val="bg1"/>
              </a:buClr>
              <a:buFont typeface="Segoe UI" panose="020B0502040204020203" pitchFamily="34" charset="0"/>
              <a:buChar char="&gt;"/>
              <a:defRPr sz="2350"/>
            </a:lvl3pPr>
            <a:lvl4pPr marL="1007319" indent="-223849">
              <a:buClr>
                <a:schemeClr val="bg1"/>
              </a:buClr>
              <a:buFont typeface="Segoe UI" panose="020B0502040204020203" pitchFamily="34" charset="0"/>
              <a:buChar char="-"/>
              <a:defRPr sz="1959"/>
            </a:lvl4pPr>
            <a:lvl5pPr marL="1231168" indent="-223849">
              <a:buClr>
                <a:schemeClr val="bg1"/>
              </a:buClr>
              <a:buFont typeface="Arial" panose="020B0604020202020204" pitchFamily="34" charset="0"/>
              <a:buChar char="•"/>
              <a:defRPr sz="1959"/>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8952189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Walkin">
    <p:bg bwMode="gray">
      <p:bgPr>
        <a:solidFill>
          <a:srgbClr val="32145A"/>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9" y="1558"/>
            <a:ext cx="12185178" cy="6863296"/>
          </a:xfrm>
          <a:prstGeom prst="rect">
            <a:avLst/>
          </a:prstGeom>
          <a:noFill/>
          <a:ln>
            <a:noFill/>
          </a:ln>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5993" y="6086072"/>
            <a:ext cx="1344637" cy="288081"/>
          </a:xfrm>
          <a:prstGeom prst="rect">
            <a:avLst/>
          </a:prstGeom>
        </p:spPr>
      </p:pic>
      <p:sp>
        <p:nvSpPr>
          <p:cNvPr id="5" name="Rectangle 4"/>
          <p:cNvSpPr/>
          <p:nvPr userDrawn="1"/>
        </p:nvSpPr>
        <p:spPr>
          <a:xfrm>
            <a:off x="325265" y="2726838"/>
            <a:ext cx="5769258" cy="1450138"/>
          </a:xfrm>
          <a:prstGeom prst="rect">
            <a:avLst/>
          </a:prstGeom>
        </p:spPr>
        <p:txBody>
          <a:bodyPr wrap="none" anchor="ctr">
            <a:spAutoFit/>
          </a:bodyPr>
          <a:lstStyle/>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The future is open. </a:t>
            </a:r>
          </a:p>
          <a:p>
            <a:pPr defTabSz="1142867">
              <a:lnSpc>
                <a:spcPct val="90000"/>
              </a:lnSpc>
              <a:spcBef>
                <a:spcPct val="0"/>
              </a:spcBef>
              <a:defRPr/>
            </a:pPr>
            <a:r>
              <a:rPr lang="en-US" sz="4902" spc="-123" dirty="0">
                <a:ln w="3175">
                  <a:noFill/>
                </a:ln>
                <a:solidFill>
                  <a:srgbClr val="FFFFFF"/>
                </a:solidFill>
                <a:latin typeface="Segoe UI Light"/>
                <a:cs typeface="Segoe UI" pitchFamily="34" charset="0"/>
              </a:rPr>
              <a:t>Develop without limits.</a:t>
            </a:r>
          </a:p>
        </p:txBody>
      </p:sp>
    </p:spTree>
    <p:extLst>
      <p:ext uri="{BB962C8B-B14F-4D97-AF65-F5344CB8AC3E}">
        <p14:creationId xmlns:p14="http://schemas.microsoft.com/office/powerpoint/2010/main" val="373991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099">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4" y="1189177"/>
            <a:ext cx="5378548" cy="2551809"/>
          </a:xfrm>
        </p:spPr>
        <p:txBody>
          <a:bodyPr wrap="square">
            <a:spAutoFit/>
          </a:bodyPr>
          <a:lstStyle>
            <a:lvl1pPr marL="0" indent="0">
              <a:spcBef>
                <a:spcPts val="1198"/>
              </a:spcBef>
              <a:buClr>
                <a:schemeClr val="tx1"/>
              </a:buClr>
              <a:buFont typeface="Wingdings" pitchFamily="2" charset="2"/>
              <a:buNone/>
              <a:defRPr sz="3524"/>
            </a:lvl1pPr>
            <a:lvl2pPr marL="0" indent="0">
              <a:buNone/>
              <a:defRPr sz="1959"/>
            </a:lvl2pPr>
            <a:lvl3pPr marL="226957" indent="0">
              <a:buNone/>
              <a:tabLst/>
              <a:defRPr sz="1959"/>
            </a:lvl3pPr>
            <a:lvl4pPr marL="450807" indent="0">
              <a:buNone/>
              <a:defRPr/>
            </a:lvl4pPr>
            <a:lvl5pPr marL="671546"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7" y="1189177"/>
            <a:ext cx="5378548" cy="2551809"/>
          </a:xfrm>
        </p:spPr>
        <p:txBody>
          <a:bodyPr wrap="square">
            <a:spAutoFit/>
          </a:bodyPr>
          <a:lstStyle>
            <a:lvl1pPr marL="0" indent="0">
              <a:spcBef>
                <a:spcPts val="1198"/>
              </a:spcBef>
              <a:buClr>
                <a:schemeClr val="tx1"/>
              </a:buClr>
              <a:buFont typeface="Wingdings" pitchFamily="2" charset="2"/>
              <a:buNone/>
              <a:defRPr sz="3524"/>
            </a:lvl1pPr>
            <a:lvl2pPr marL="0" indent="0">
              <a:buNone/>
              <a:defRPr sz="1959"/>
            </a:lvl2pPr>
            <a:lvl3pPr marL="226957" indent="0">
              <a:buNone/>
              <a:tabLst/>
              <a:defRPr sz="1959"/>
            </a:lvl3pPr>
            <a:lvl4pPr marL="450807" indent="0">
              <a:buNone/>
              <a:defRPr/>
            </a:lvl4pPr>
            <a:lvl5pPr marL="671546"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102190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4" y="1189180"/>
            <a:ext cx="5378548" cy="2551809"/>
          </a:xfrm>
        </p:spPr>
        <p:txBody>
          <a:bodyPr wrap="square">
            <a:spAutoFit/>
          </a:bodyPr>
          <a:lstStyle>
            <a:lvl1pPr marL="0" indent="0">
              <a:spcBef>
                <a:spcPts val="1198"/>
              </a:spcBef>
              <a:buClr>
                <a:schemeClr val="tx1"/>
              </a:buClr>
              <a:buFont typeface="Wingdings" pitchFamily="2" charset="2"/>
              <a:buNone/>
              <a:defRPr sz="3524">
                <a:solidFill>
                  <a:srgbClr val="5C2D91"/>
                </a:solidFill>
              </a:defRPr>
            </a:lvl1pPr>
            <a:lvl2pPr marL="0" indent="0">
              <a:buNone/>
              <a:defRPr sz="1959"/>
            </a:lvl2pPr>
            <a:lvl3pPr marL="226957" indent="0">
              <a:buNone/>
              <a:tabLst/>
              <a:defRPr sz="1959"/>
            </a:lvl3pPr>
            <a:lvl4pPr marL="450807" indent="0">
              <a:buNone/>
              <a:defRPr/>
            </a:lvl4pPr>
            <a:lvl5pPr marL="671546"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7" y="1189180"/>
            <a:ext cx="5378548" cy="2551809"/>
          </a:xfrm>
        </p:spPr>
        <p:txBody>
          <a:bodyPr wrap="square">
            <a:spAutoFit/>
          </a:bodyPr>
          <a:lstStyle>
            <a:lvl1pPr marL="0" indent="0">
              <a:spcBef>
                <a:spcPts val="1198"/>
              </a:spcBef>
              <a:buClr>
                <a:schemeClr val="tx1"/>
              </a:buClr>
              <a:buFont typeface="Wingdings" pitchFamily="2" charset="2"/>
              <a:buNone/>
              <a:defRPr sz="3524">
                <a:solidFill>
                  <a:srgbClr val="5C2D91"/>
                </a:solidFill>
              </a:defRPr>
            </a:lvl1pPr>
            <a:lvl2pPr marL="0" indent="0">
              <a:buNone/>
              <a:defRPr sz="1959"/>
            </a:lvl2pPr>
            <a:lvl3pPr marL="226957" indent="0">
              <a:buNone/>
              <a:tabLst/>
              <a:defRPr sz="1959"/>
            </a:lvl3pPr>
            <a:lvl4pPr marL="450807" indent="0">
              <a:buNone/>
              <a:defRPr/>
            </a:lvl4pPr>
            <a:lvl5pPr marL="671546"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2431169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4" y="1189177"/>
            <a:ext cx="5378548" cy="2618152"/>
          </a:xfrm>
        </p:spPr>
        <p:txBody>
          <a:bodyPr wrap="square">
            <a:spAutoFit/>
          </a:bodyPr>
          <a:lstStyle>
            <a:lvl1pPr marL="0" indent="0">
              <a:spcBef>
                <a:spcPts val="1198"/>
              </a:spcBef>
              <a:buClr>
                <a:schemeClr val="tx1"/>
              </a:buClr>
              <a:buFontTx/>
              <a:buNone/>
              <a:defRPr sz="3524"/>
            </a:lvl1pPr>
            <a:lvl2pPr marL="520126" indent="-228349">
              <a:defRPr sz="2350"/>
            </a:lvl2pPr>
            <a:lvl3pPr marL="685044" indent="-164918">
              <a:tabLst/>
              <a:defRPr sz="1959"/>
            </a:lvl3pPr>
            <a:lvl4pPr marL="862648" indent="-177604">
              <a:defRPr/>
            </a:lvl4pPr>
            <a:lvl5pPr marL="1027566" indent="-164918">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7" y="1189177"/>
            <a:ext cx="5378548" cy="2618152"/>
          </a:xfrm>
        </p:spPr>
        <p:txBody>
          <a:bodyPr wrap="square">
            <a:spAutoFit/>
          </a:bodyPr>
          <a:lstStyle>
            <a:lvl1pPr marL="0" indent="0">
              <a:spcBef>
                <a:spcPts val="1198"/>
              </a:spcBef>
              <a:buClr>
                <a:schemeClr val="tx1"/>
              </a:buClr>
              <a:buFontTx/>
              <a:buNone/>
              <a:defRPr sz="3524"/>
            </a:lvl1pPr>
            <a:lvl2pPr marL="520126" indent="-228349">
              <a:defRPr sz="2350"/>
            </a:lvl2pPr>
            <a:lvl3pPr marL="685044" indent="-164918">
              <a:tabLst/>
              <a:defRPr sz="1959"/>
            </a:lvl3pPr>
            <a:lvl4pPr marL="862648" indent="-177604">
              <a:defRPr/>
            </a:lvl4pPr>
            <a:lvl5pPr marL="1027566" indent="-164918">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5097341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4" y="1189177"/>
            <a:ext cx="5378548" cy="2618152"/>
          </a:xfrm>
        </p:spPr>
        <p:txBody>
          <a:bodyPr wrap="square">
            <a:spAutoFit/>
          </a:bodyPr>
          <a:lstStyle>
            <a:lvl1pPr marL="0" indent="0">
              <a:spcBef>
                <a:spcPts val="1198"/>
              </a:spcBef>
              <a:buClr>
                <a:schemeClr val="tx2"/>
              </a:buClr>
              <a:buFontTx/>
              <a:buNone/>
              <a:defRPr sz="3524">
                <a:solidFill>
                  <a:srgbClr val="5C2D91"/>
                </a:solidFill>
              </a:defRPr>
            </a:lvl1pPr>
            <a:lvl2pPr marL="520126" indent="-228349">
              <a:defRPr sz="2350"/>
            </a:lvl2pPr>
            <a:lvl3pPr marL="685044" indent="-164918">
              <a:tabLst/>
              <a:defRPr sz="1959"/>
            </a:lvl3pPr>
            <a:lvl4pPr marL="862648" indent="-177604">
              <a:defRPr/>
            </a:lvl4pPr>
            <a:lvl5pPr marL="1027566" indent="-164918">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7" y="1189177"/>
            <a:ext cx="5378548" cy="2618152"/>
          </a:xfrm>
        </p:spPr>
        <p:txBody>
          <a:bodyPr wrap="square">
            <a:spAutoFit/>
          </a:bodyPr>
          <a:lstStyle>
            <a:lvl1pPr marL="0" indent="0">
              <a:spcBef>
                <a:spcPts val="1198"/>
              </a:spcBef>
              <a:buClr>
                <a:schemeClr val="tx2"/>
              </a:buClr>
              <a:buFontTx/>
              <a:buNone/>
              <a:defRPr sz="3524">
                <a:solidFill>
                  <a:srgbClr val="5C2D91"/>
                </a:solidFill>
              </a:defRPr>
            </a:lvl1pPr>
            <a:lvl2pPr marL="520126" indent="-228349">
              <a:defRPr sz="2350"/>
            </a:lvl2pPr>
            <a:lvl3pPr marL="685044" indent="-164918">
              <a:tabLst/>
              <a:defRPr sz="1959"/>
            </a:lvl3pPr>
            <a:lvl4pPr marL="862648" indent="-177604">
              <a:defRPr/>
            </a:lvl4pPr>
            <a:lvl5pPr marL="1027566" indent="-164918">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561997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225724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3"/>
            <a:ext cx="11655840" cy="899665"/>
          </a:xfrm>
        </p:spPr>
        <p:txBody>
          <a:bodyPr/>
          <a:lstStyle>
            <a:lvl1pPr>
              <a:defRPr sz="7050" baseline="0"/>
            </a:lvl1pPr>
          </a:lstStyle>
          <a:p>
            <a:r>
              <a:rPr lang="en-US" dirty="0"/>
              <a:t>Click to edit Master title style</a:t>
            </a:r>
          </a:p>
        </p:txBody>
      </p:sp>
      <p:pic>
        <p:nvPicPr>
          <p:cNvPr id="3" name="Picture 2"/>
          <p:cNvPicPr>
            <a:picLocks noChangeAspect="1"/>
          </p:cNvPicPr>
          <p:nvPr userDrawn="1"/>
        </p:nvPicPr>
        <p:blipFill>
          <a:blip r:embed="rId2">
            <a:alphaModFix amt="10000"/>
            <a:extLst>
              <a:ext uri="{28A0092B-C50C-407E-A947-70E740481C1C}">
                <a14:useLocalDpi xmlns:a14="http://schemas.microsoft.com/office/drawing/2010/main" val="0"/>
              </a:ext>
            </a:extLst>
          </a:blip>
          <a:stretch>
            <a:fillRect/>
          </a:stretch>
        </p:blipFill>
        <p:spPr>
          <a:xfrm>
            <a:off x="0" y="-14934"/>
            <a:ext cx="12202288" cy="6872934"/>
          </a:xfrm>
          <a:prstGeom prst="rect">
            <a:avLst/>
          </a:prstGeom>
        </p:spPr>
      </p:pic>
      <p:pic>
        <p:nvPicPr>
          <p:cNvPr id="4" name="Picture 3"/>
          <p:cNvPicPr>
            <a:picLocks noChangeAspect="1"/>
          </p:cNvPicPr>
          <p:nvPr userDrawn="1"/>
        </p:nvPicPr>
        <p:blipFill>
          <a:blip r:embed="rId3"/>
          <a:stretch>
            <a:fillRect/>
          </a:stretch>
        </p:blipFill>
        <p:spPr>
          <a:xfrm>
            <a:off x="8548718" y="6128897"/>
            <a:ext cx="3144990" cy="372779"/>
          </a:xfrm>
          <a:prstGeom prst="rect">
            <a:avLst/>
          </a:prstGeom>
        </p:spPr>
      </p:pic>
    </p:spTree>
    <p:extLst>
      <p:ext uri="{BB962C8B-B14F-4D97-AF65-F5344CB8AC3E}">
        <p14:creationId xmlns:p14="http://schemas.microsoft.com/office/powerpoint/2010/main" val="41776354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2"/>
            <a:ext cx="8058228" cy="1793104"/>
          </a:xfrm>
        </p:spPr>
        <p:txBody>
          <a:bodyPr/>
          <a:lstStyle>
            <a:lvl1pPr>
              <a:defRPr sz="5875" baseline="0"/>
            </a:lvl1pPr>
          </a:lstStyle>
          <a:p>
            <a:r>
              <a:rPr lang="en-US" dirty="0"/>
              <a:t>Click to edit Master title style</a:t>
            </a:r>
          </a:p>
        </p:txBody>
      </p:sp>
      <p:pic>
        <p:nvPicPr>
          <p:cNvPr id="5" name="Picture 4"/>
          <p:cNvPicPr>
            <a:picLocks noChangeAspect="1"/>
          </p:cNvPicPr>
          <p:nvPr userDrawn="1"/>
        </p:nvPicPr>
        <p:blipFill>
          <a:blip r:embed="rId2">
            <a:alphaModFix amt="10000"/>
            <a:extLst>
              <a:ext uri="{28A0092B-C50C-407E-A947-70E740481C1C}">
                <a14:useLocalDpi xmlns:a14="http://schemas.microsoft.com/office/drawing/2010/main" val="0"/>
              </a:ext>
            </a:extLst>
          </a:blip>
          <a:stretch>
            <a:fillRect/>
          </a:stretch>
        </p:blipFill>
        <p:spPr>
          <a:xfrm>
            <a:off x="0" y="-14934"/>
            <a:ext cx="12202288" cy="6872934"/>
          </a:xfrm>
          <a:prstGeom prst="rect">
            <a:avLst/>
          </a:prstGeom>
        </p:spPr>
      </p:pic>
      <p:pic>
        <p:nvPicPr>
          <p:cNvPr id="6" name="Picture 5"/>
          <p:cNvPicPr>
            <a:picLocks noChangeAspect="1"/>
          </p:cNvPicPr>
          <p:nvPr userDrawn="1"/>
        </p:nvPicPr>
        <p:blipFill>
          <a:blip r:embed="rId3"/>
          <a:stretch>
            <a:fillRect/>
          </a:stretch>
        </p:blipFill>
        <p:spPr>
          <a:xfrm>
            <a:off x="8548718" y="6128897"/>
            <a:ext cx="3144990" cy="372779"/>
          </a:xfrm>
          <a:prstGeom prst="rect">
            <a:avLst/>
          </a:prstGeom>
        </p:spPr>
      </p:pic>
    </p:spTree>
    <p:extLst>
      <p:ext uri="{BB962C8B-B14F-4D97-AF65-F5344CB8AC3E}">
        <p14:creationId xmlns:p14="http://schemas.microsoft.com/office/powerpoint/2010/main" val="143963537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2"/>
            <a:ext cx="8058228" cy="1793104"/>
          </a:xfrm>
        </p:spPr>
        <p:txBody>
          <a:bodyPr/>
          <a:lstStyle>
            <a:lvl1pPr>
              <a:defRPr sz="5875" baseline="0"/>
            </a:lvl1pPr>
          </a:lstStyle>
          <a:p>
            <a:r>
              <a:rPr lang="en-US" dirty="0"/>
              <a:t>Click to edit Master title style</a:t>
            </a:r>
          </a:p>
        </p:txBody>
      </p:sp>
    </p:spTree>
    <p:extLst>
      <p:ext uri="{BB962C8B-B14F-4D97-AF65-F5344CB8AC3E}">
        <p14:creationId xmlns:p14="http://schemas.microsoft.com/office/powerpoint/2010/main" val="124147079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2"/>
            <a:ext cx="8058228" cy="1793104"/>
          </a:xfrm>
        </p:spPr>
        <p:txBody>
          <a:bodyPr/>
          <a:lstStyle>
            <a:lvl1pPr>
              <a:defRPr sz="5875" baseline="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45667177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5" y="1178352"/>
            <a:ext cx="9860672" cy="899665"/>
          </a:xfrm>
        </p:spPr>
        <p:txBody>
          <a:bodyPr/>
          <a:lstStyle>
            <a:lvl1pPr marL="228513" indent="-228513">
              <a:defRPr sz="5875"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647788" y="5025987"/>
            <a:ext cx="5378549" cy="1050216"/>
          </a:xfrm>
        </p:spPr>
        <p:txBody>
          <a:bodyPr/>
          <a:lstStyle>
            <a:lvl1pPr marL="0" indent="0">
              <a:spcBef>
                <a:spcPts val="0"/>
              </a:spcBef>
              <a:buNone/>
              <a:defRPr sz="3133"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374073668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32145A"/>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8" y="1558"/>
            <a:ext cx="12185180" cy="6863297"/>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gradFill>
                  <a:gsLst>
                    <a:gs pos="0">
                      <a:schemeClr val="tx1"/>
                    </a:gs>
                    <a:gs pos="100000">
                      <a:schemeClr val="tx1"/>
                    </a:gs>
                  </a:gsLst>
                  <a:lin ang="5400000" scaled="0"/>
                </a:gradFill>
                <a:latin typeface="+mj-lt"/>
              </a:defRPr>
            </a:lvl1pPr>
          </a:lstStyle>
          <a:p>
            <a:pPr lvl="0"/>
            <a:r>
              <a:rPr lang="en-US" dirty="0"/>
              <a:t>Presentation Name</a:t>
            </a:r>
          </a:p>
        </p:txBody>
      </p:sp>
    </p:spTree>
    <p:extLst>
      <p:ext uri="{BB962C8B-B14F-4D97-AF65-F5344CB8AC3E}">
        <p14:creationId xmlns:p14="http://schemas.microsoft.com/office/powerpoint/2010/main" val="30637993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5" y="2084176"/>
            <a:ext cx="9860672" cy="899665"/>
          </a:xfrm>
        </p:spPr>
        <p:txBody>
          <a:bodyPr/>
          <a:lstStyle>
            <a:lvl1pPr marL="276702" indent="-276702">
              <a:tabLst>
                <a:tab pos="276702" algn="l"/>
              </a:tabLst>
              <a:defRPr sz="5875" baseline="0">
                <a:solidFill>
                  <a:schemeClr val="tx1"/>
                </a:solidFill>
              </a:defRPr>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647788" y="4773816"/>
            <a:ext cx="5378549" cy="1050216"/>
          </a:xfrm>
        </p:spPr>
        <p:txBody>
          <a:bodyPr/>
          <a:lstStyle>
            <a:lvl1pPr marL="0" indent="0">
              <a:spcBef>
                <a:spcPts val="0"/>
              </a:spcBef>
              <a:buNone/>
              <a:defRPr sz="3133"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268053940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6"/>
            <a:ext cx="11653523" cy="914582"/>
          </a:xfrm>
        </p:spPr>
        <p:txBody>
          <a:bodyPr/>
          <a:lstStyle>
            <a:lvl1pPr marL="0" indent="0">
              <a:buNone/>
              <a:defRPr sz="5288">
                <a:solidFill>
                  <a:srgbClr val="5C2D91"/>
                </a:solidFill>
              </a:defRPr>
            </a:lvl1pPr>
            <a:lvl2pPr marL="0" indent="0">
              <a:buFontTx/>
              <a:buNone/>
              <a:defRPr sz="1959"/>
            </a:lvl2pPr>
            <a:lvl3pPr marL="223849" indent="0">
              <a:buNone/>
              <a:defRPr/>
            </a:lvl3pPr>
            <a:lvl4pPr marL="447697" indent="0">
              <a:buNone/>
              <a:defRPr/>
            </a:lvl4pPr>
            <a:lvl5pPr marL="671546" indent="0">
              <a:buNone/>
              <a:defRPr/>
            </a:lvl5pPr>
          </a:lstStyle>
          <a:p>
            <a:pPr lvl="0"/>
            <a:r>
              <a:rPr lang="en-US" dirty="0"/>
              <a:t>Click to edit Master text styles</a:t>
            </a:r>
          </a:p>
        </p:txBody>
      </p:sp>
      <p:sp>
        <p:nvSpPr>
          <p:cNvPr id="4" name="Title 1"/>
          <p:cNvSpPr>
            <a:spLocks noGrp="1"/>
          </p:cNvSpPr>
          <p:nvPr>
            <p:ph type="title"/>
          </p:nvPr>
        </p:nvSpPr>
        <p:spPr>
          <a:xfrm>
            <a:off x="277021" y="1187623"/>
            <a:ext cx="11655840" cy="899665"/>
          </a:xfrm>
        </p:spPr>
        <p:txBody>
          <a:bodyPr/>
          <a:lstStyle>
            <a:lvl1pPr>
              <a:defRPr sz="7050" baseline="0">
                <a:solidFill>
                  <a:srgbClr val="505050"/>
                </a:solidFill>
              </a:defRPr>
            </a:lvl1pPr>
          </a:lstStyle>
          <a:p>
            <a:r>
              <a:rPr lang="en-US" dirty="0"/>
              <a:t>Click to edit Master title style</a:t>
            </a:r>
          </a:p>
        </p:txBody>
      </p:sp>
    </p:spTree>
    <p:extLst>
      <p:ext uri="{BB962C8B-B14F-4D97-AF65-F5344CB8AC3E}">
        <p14:creationId xmlns:p14="http://schemas.microsoft.com/office/powerpoint/2010/main" val="62516358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50-50 Right Photo">
    <p:bg bwMode="auto">
      <p:bgPr>
        <a:solidFill>
          <a:srgbClr val="5C2D91"/>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bwMode="invGray">
          <a:xfrm>
            <a:off x="269240" y="2095970"/>
            <a:ext cx="5378549" cy="2677859"/>
          </a:xfrm>
          <a:noFill/>
        </p:spPr>
        <p:txBody>
          <a:bodyPr vert="horz" wrap="square" lIns="146304" tIns="91440" rIns="146304" bIns="91440" rtlCol="0" anchor="t" anchorCtr="0">
            <a:noAutofit/>
          </a:bodyPr>
          <a:lstStyle>
            <a:lvl1pPr>
              <a:defRPr lang="en-US" sz="5875" spc="-99" baseline="0" dirty="0">
                <a:gradFill>
                  <a:gsLst>
                    <a:gs pos="5833">
                      <a:srgbClr val="FFFFFF"/>
                    </a:gs>
                    <a:gs pos="18000">
                      <a:srgbClr val="FFFFFF"/>
                    </a:gs>
                  </a:gsLst>
                  <a:lin ang="5400000" scaled="0"/>
                </a:gradFill>
              </a:defRPr>
            </a:lvl1pPr>
          </a:lstStyle>
          <a:p>
            <a:pPr lvl="0"/>
            <a:r>
              <a:rPr lang="en-US" dirty="0"/>
              <a:t>Section title</a:t>
            </a:r>
          </a:p>
        </p:txBody>
      </p:sp>
      <p:sp>
        <p:nvSpPr>
          <p:cNvPr id="6" name="Text Placeholder 2"/>
          <p:cNvSpPr>
            <a:spLocks noGrp="1"/>
          </p:cNvSpPr>
          <p:nvPr>
            <p:ph type="body" sz="quarter" idx="14" hasCustomPrompt="1"/>
          </p:nvPr>
        </p:nvSpPr>
        <p:spPr bwMode="invGray">
          <a:xfrm>
            <a:off x="270843" y="4773833"/>
            <a:ext cx="5377215" cy="896551"/>
          </a:xfrm>
        </p:spPr>
        <p:txBody>
          <a:bodyPr tIns="109728" bIns="109728">
            <a:noAutofit/>
          </a:bodyPr>
          <a:lstStyle>
            <a:lvl1pPr marL="0" indent="0">
              <a:spcBef>
                <a:spcPts val="0"/>
              </a:spcBef>
              <a:buNone/>
              <a:defRPr sz="3133">
                <a:gradFill>
                  <a:gsLst>
                    <a:gs pos="1250">
                      <a:srgbClr val="FFFFFF"/>
                    </a:gs>
                    <a:gs pos="99000">
                      <a:srgbClr val="FFFFFF"/>
                    </a:gs>
                  </a:gsLst>
                  <a:lin ang="5400000" scaled="0"/>
                </a:gradFill>
              </a:defRPr>
            </a:lvl1pPr>
          </a:lstStyle>
          <a:p>
            <a:pPr lvl="0"/>
            <a:r>
              <a:rPr lang="en-US" dirty="0"/>
              <a:t>Speaker Name</a:t>
            </a:r>
          </a:p>
        </p:txBody>
      </p:sp>
      <p:pic>
        <p:nvPicPr>
          <p:cNvPr id="10" name="MS logo white"/>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48216" y="6061768"/>
            <a:ext cx="1522404" cy="326166"/>
          </a:xfrm>
          <a:prstGeom prst="rect">
            <a:avLst/>
          </a:prstGeom>
        </p:spPr>
      </p:pic>
      <p:sp>
        <p:nvSpPr>
          <p:cNvPr id="7" name="Picture Placeholder 4"/>
          <p:cNvSpPr>
            <a:spLocks noGrp="1"/>
          </p:cNvSpPr>
          <p:nvPr>
            <p:ph type="pic" sz="quarter" idx="10"/>
          </p:nvPr>
        </p:nvSpPr>
        <p:spPr bwMode="ltGray">
          <a:xfrm>
            <a:off x="6097556" y="1900"/>
            <a:ext cx="6094444" cy="6856100"/>
          </a:xfrm>
          <a:blipFill>
            <a:blip r:embed="rId3"/>
            <a:srcRect/>
            <a:stretch>
              <a:fillRect l="-1493" r="-59250"/>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20981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50-50 Right Photo">
    <p:bg>
      <p:bgPr>
        <a:solidFill>
          <a:srgbClr val="F2F2F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2" y="1217196"/>
            <a:ext cx="5378548" cy="1973570"/>
          </a:xfrm>
        </p:spPr>
        <p:txBody>
          <a:bodyPr>
            <a:spAutoFit/>
          </a:bodyPr>
          <a:lstStyle>
            <a:lvl1pPr>
              <a:defRPr sz="6463" baseline="0">
                <a:solidFill>
                  <a:schemeClr val="bg1">
                    <a:lumMod val="75000"/>
                  </a:schemeClr>
                </a:solidFill>
              </a:defRPr>
            </a:lvl1pPr>
          </a:lstStyle>
          <a:p>
            <a:r>
              <a:rPr lang="en-US" dirty="0"/>
              <a:t>50/50 photo layout</a:t>
            </a:r>
          </a:p>
        </p:txBody>
      </p:sp>
      <p:sp>
        <p:nvSpPr>
          <p:cNvPr id="5" name="Picture Placeholder 4"/>
          <p:cNvSpPr>
            <a:spLocks noGrp="1"/>
          </p:cNvSpPr>
          <p:nvPr>
            <p:ph type="pic" sz="quarter" idx="10"/>
          </p:nvPr>
        </p:nvSpPr>
        <p:spPr bwMode="ltGray">
          <a:xfrm>
            <a:off x="6097556" y="1900"/>
            <a:ext cx="6094444" cy="6856100"/>
          </a:xfrm>
          <a:blipFill>
            <a:blip r:embed="rId2"/>
            <a:srcRect/>
            <a:stretch>
              <a:fillRect l="-1493" r="-59250"/>
            </a:stretch>
          </a:blipFill>
        </p:spPr>
        <p:txBody>
          <a:bodyPr tIns="548640" anchor="ctr" anchorCtr="0">
            <a:noAutofit/>
          </a:bodyPr>
          <a:lstStyle>
            <a:lvl1pPr marL="0" indent="0" algn="ctr">
              <a:buNone/>
              <a:defRPr sz="1567"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960850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rgbClr val="5C2D9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03396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93703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827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961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k Photo Colo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397842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Blank Photo Colo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895916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Blank Photo Colo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89459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bg bwMode="auto">
      <p:bgPr>
        <a:solidFill>
          <a:srgbClr val="32145A"/>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8" y="1558"/>
            <a:ext cx="12185180" cy="6863297"/>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gradFill>
                  <a:gsLst>
                    <a:gs pos="0">
                      <a:schemeClr val="tx1"/>
                    </a:gs>
                    <a:gs pos="100000">
                      <a:schemeClr val="tx1"/>
                    </a:gs>
                  </a:gsLst>
                  <a:lin ang="5400000" scaled="0"/>
                </a:gradFill>
                <a:latin typeface="+mj-lt"/>
              </a:defRPr>
            </a:lvl1pPr>
          </a:lstStyle>
          <a:p>
            <a:pPr lvl="0"/>
            <a:r>
              <a:rPr lang="en-US" dirty="0"/>
              <a:t>Presentation Name</a:t>
            </a:r>
          </a:p>
        </p:txBody>
      </p:sp>
    </p:spTree>
    <p:extLst>
      <p:ext uri="{BB962C8B-B14F-4D97-AF65-F5344CB8AC3E}">
        <p14:creationId xmlns:p14="http://schemas.microsoft.com/office/powerpoint/2010/main" val="27540020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461101"/>
          </a:xfrm>
          <a:prstGeom prst="rect">
            <a:avLst/>
          </a:prstGeom>
        </p:spPr>
        <p:txBody>
          <a:bodyPr/>
          <a:lstStyle>
            <a:lvl1pPr marL="284474" indent="-284474">
              <a:buClr>
                <a:schemeClr val="tx1"/>
              </a:buClr>
              <a:buSzPct val="90000"/>
              <a:buFont typeface="Wingdings" panose="05000000000000000000" pitchFamily="2" charset="2"/>
              <a:buChar char="§"/>
              <a:defRPr sz="3524">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622" indent="-275149">
              <a:buClr>
                <a:schemeClr val="tx1"/>
              </a:buClr>
              <a:buSzPct val="90000"/>
              <a:buFont typeface="Wingdings" panose="05000000000000000000" pitchFamily="2" charset="2"/>
              <a:buChar char="§"/>
              <a:defRPr sz="3133">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096" indent="-284474">
              <a:buClr>
                <a:schemeClr val="tx1"/>
              </a:buClr>
              <a:buSzPct val="90000"/>
              <a:buFont typeface="Wingdings" panose="05000000000000000000" pitchFamily="2" charset="2"/>
              <a:buChar char="§"/>
              <a:defRPr sz="27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7946" indent="-223849">
              <a:buClr>
                <a:schemeClr val="tx1"/>
              </a:buClr>
              <a:buSzPct val="90000"/>
              <a:buFont typeface="Wingdings" panose="05000000000000000000" pitchFamily="2" charset="2"/>
              <a:buChar char="§"/>
              <a:defRPr sz="235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1793" indent="-223849">
              <a:buClr>
                <a:schemeClr val="tx1"/>
              </a:buClr>
              <a:buSzPct val="90000"/>
              <a:buFont typeface="Wingdings" panose="05000000000000000000" pitchFamily="2" charset="2"/>
              <a:buChar char="§"/>
              <a:defRPr sz="195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8"/>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3"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660353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40" y="1189178"/>
            <a:ext cx="11653523" cy="2461101"/>
          </a:xfrm>
          <a:prstGeom prst="rect">
            <a:avLst/>
          </a:prstGeom>
        </p:spPr>
        <p:txBody>
          <a:bodyPr/>
          <a:lstStyle>
            <a:lvl1pPr marL="284474" indent="-284474">
              <a:buClr>
                <a:schemeClr val="tx1"/>
              </a:buClr>
              <a:buSzPct val="90000"/>
              <a:buFont typeface="Wingdings" panose="05000000000000000000" pitchFamily="2" charset="2"/>
              <a:buChar char="§"/>
              <a:defRPr sz="3524">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59622" indent="-275149">
              <a:buClr>
                <a:schemeClr val="tx1"/>
              </a:buClr>
              <a:buSzPct val="90000"/>
              <a:buFont typeface="Wingdings" panose="05000000000000000000" pitchFamily="2" charset="2"/>
              <a:buChar char="§"/>
              <a:defRPr sz="3133">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096" indent="-284474">
              <a:buClr>
                <a:schemeClr val="tx1"/>
              </a:buClr>
              <a:buSzPct val="90000"/>
              <a:buFont typeface="Wingdings" panose="05000000000000000000" pitchFamily="2" charset="2"/>
              <a:buChar char="§"/>
              <a:defRPr sz="2742">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7946" indent="-223849">
              <a:buClr>
                <a:schemeClr val="tx1"/>
              </a:buClr>
              <a:buSzPct val="90000"/>
              <a:buFont typeface="Wingdings" panose="05000000000000000000" pitchFamily="2" charset="2"/>
              <a:buChar char="§"/>
              <a:defRPr sz="235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1793" indent="-223849">
              <a:buClr>
                <a:schemeClr val="tx1"/>
              </a:buClr>
              <a:buSzPct val="90000"/>
              <a:buFont typeface="Wingdings" panose="05000000000000000000" pitchFamily="2" charset="2"/>
              <a:buChar char="§"/>
              <a:defRPr sz="1959">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369181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8" y="1558"/>
            <a:ext cx="12185180" cy="6863297"/>
          </a:xfrm>
          <a:prstGeom prst="rect">
            <a:avLst/>
          </a:prstGeom>
          <a:noFill/>
          <a:ln>
            <a:noFill/>
          </a:ln>
        </p:spPr>
      </p:pic>
      <p:pic>
        <p:nvPicPr>
          <p:cNvPr id="5"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8213" y="6099318"/>
            <a:ext cx="1344637" cy="288081"/>
          </a:xfrm>
          <a:prstGeom prst="rect">
            <a:avLst/>
          </a:prstGeom>
        </p:spPr>
      </p:pic>
    </p:spTree>
    <p:extLst>
      <p:ext uri="{BB962C8B-B14F-4D97-AF65-F5344CB8AC3E}">
        <p14:creationId xmlns:p14="http://schemas.microsoft.com/office/powerpoint/2010/main" val="2772039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losing logo slide">
    <p:bg>
      <p:bgPr>
        <a:solidFill>
          <a:srgbClr val="5C2D9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6691" y="3083658"/>
            <a:ext cx="3220156" cy="690686"/>
          </a:xfrm>
          <a:prstGeom prst="rect">
            <a:avLst/>
          </a:prstGeom>
        </p:spPr>
      </p:pic>
      <p:sp>
        <p:nvSpPr>
          <p:cNvPr id="5" name="Text Box 3"/>
          <p:cNvSpPr txBox="1">
            <a:spLocks noChangeArrowheads="1"/>
          </p:cNvSpPr>
          <p:nvPr userDrawn="1"/>
        </p:nvSpPr>
        <p:spPr bwMode="blackWhite">
          <a:xfrm>
            <a:off x="274384" y="5960345"/>
            <a:ext cx="10746293" cy="606912"/>
          </a:xfrm>
          <a:prstGeom prst="rect">
            <a:avLst/>
          </a:prstGeom>
        </p:spPr>
        <p:txBody>
          <a:bodyPr vert="horz" wrap="square" lIns="179079" tIns="143263" rIns="179079" bIns="143263" numCol="1" anchor="t" anchorCtr="0" compatLnSpc="1">
            <a:prstTxWarp prst="textNoShape">
              <a:avLst/>
            </a:prstTxWarp>
            <a:spAutoFit/>
          </a:bodyPr>
          <a:lstStyle/>
          <a:p>
            <a:pPr defTabSz="912913" eaLnBrk="0" hangingPunct="0">
              <a:defRPr/>
            </a:pPr>
            <a:r>
              <a:rPr lang="en-US" sz="686" dirty="0">
                <a:gradFill>
                  <a:gsLst>
                    <a:gs pos="0">
                      <a:srgbClr val="FFFFFF"/>
                    </a:gs>
                    <a:gs pos="100000">
                      <a:srgbClr val="FFFFFF"/>
                    </a:gs>
                  </a:gsLst>
                  <a:lin ang="5400000" scaled="0"/>
                </a:gradFill>
                <a:cs typeface="Segoe UI" pitchFamily="34" charset="0"/>
              </a:rPr>
              <a:t>© 2015 Microsoft Corporation. All rights reserved. Microsoft, Windows, and other product names are or may be registered trademarks and/or trademarks in the U.S. and/or other countries.</a:t>
            </a:r>
          </a:p>
          <a:p>
            <a:pPr defTabSz="912913" eaLnBrk="0" hangingPunct="0">
              <a:defRPr/>
            </a:pPr>
            <a:r>
              <a:rPr lang="en-US" sz="686"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9550083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41" y="6170059"/>
            <a:ext cx="11623331" cy="395317"/>
          </a:xfrm>
          <a:prstGeom prst="rect">
            <a:avLst/>
          </a:prstGeom>
          <a:noFill/>
          <a:ln w="12700">
            <a:noFill/>
            <a:miter lim="800000"/>
            <a:headEnd type="none" w="sm" len="sm"/>
            <a:tailEnd type="none" w="sm" len="sm"/>
          </a:ln>
          <a:effectLst/>
        </p:spPr>
        <p:txBody>
          <a:bodyPr vert="horz" wrap="square" lIns="179081" tIns="143265" rIns="179081" bIns="143265" numCol="1" anchor="t" anchorCtr="0" compatLnSpc="1">
            <a:prstTxWarp prst="textNoShape">
              <a:avLst/>
            </a:prstTxWarp>
            <a:spAutoFit/>
          </a:bodyPr>
          <a:lstStyle/>
          <a:p>
            <a:pPr defTabSz="912918" eaLnBrk="0" hangingPunct="0">
              <a:defRPr/>
            </a:pPr>
            <a:r>
              <a:rPr lang="en-US" sz="685" dirty="0">
                <a:solidFill>
                  <a:srgbClr val="505050"/>
                </a:solidFill>
                <a:cs typeface="Segoe UI" pitchFamily="34" charset="0"/>
              </a:rPr>
              <a:t>© 2015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156497313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4892" y="481158"/>
            <a:ext cx="1408078" cy="300619"/>
          </a:xfrm>
          <a:prstGeom prst="rect">
            <a:avLst/>
          </a:prstGeom>
        </p:spPr>
      </p:pic>
      <p:sp>
        <p:nvSpPr>
          <p:cNvPr id="12" name="Freeform 11"/>
          <p:cNvSpPr>
            <a:spLocks noEditPoints="1"/>
          </p:cNvSpPr>
          <p:nvPr userDrawn="1"/>
        </p:nvSpPr>
        <p:spPr bwMode="black">
          <a:xfrm>
            <a:off x="2095548" y="2425049"/>
            <a:ext cx="8000903" cy="2007903"/>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824178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48213" y="481158"/>
            <a:ext cx="1421436" cy="300619"/>
          </a:xfrm>
          <a:prstGeom prst="rect">
            <a:avLst/>
          </a:prstGeom>
        </p:spPr>
      </p:pic>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2" name="TextBox 1"/>
          <p:cNvSpPr txBox="1"/>
          <p:nvPr userDrawn="1"/>
        </p:nvSpPr>
        <p:spPr>
          <a:xfrm>
            <a:off x="283308" y="5954047"/>
            <a:ext cx="1862846" cy="615609"/>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2353"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#Build2016</a:t>
            </a:r>
          </a:p>
        </p:txBody>
      </p:sp>
    </p:spTree>
    <p:extLst>
      <p:ext uri="{BB962C8B-B14F-4D97-AF65-F5344CB8AC3E}">
        <p14:creationId xmlns:p14="http://schemas.microsoft.com/office/powerpoint/2010/main" val="8696059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18" name="Title 1"/>
          <p:cNvSpPr>
            <a:spLocks noGrp="1"/>
          </p:cNvSpPr>
          <p:nvPr>
            <p:ph type="title" hasCustomPrompt="1"/>
          </p:nvPr>
        </p:nvSpPr>
        <p:spPr>
          <a:xfrm>
            <a:off x="269302" y="2084187"/>
            <a:ext cx="9860610"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69302" y="3878574"/>
            <a:ext cx="9860611"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337063" y="301617"/>
            <a:ext cx="3584143" cy="567015"/>
          </a:xfrm>
        </p:spPr>
        <p:txBody>
          <a:bodyPr lIns="182880" tIns="146304" rIns="182880" bIns="146304"/>
          <a:lstStyle>
            <a:lvl1pPr marL="0" indent="0" algn="r">
              <a:buNone/>
              <a:defRPr sz="1961">
                <a:latin typeface="+mn-lt"/>
              </a:defRPr>
            </a:lvl1pPr>
            <a:lvl2pPr marL="336145" indent="0">
              <a:buNone/>
              <a:defRPr sz="1961"/>
            </a:lvl2pPr>
            <a:lvl3pPr marL="560241" indent="0">
              <a:buNone/>
              <a:defRPr sz="1961"/>
            </a:lvl3pPr>
            <a:lvl4pPr marL="784338" indent="0">
              <a:buNone/>
              <a:defRPr sz="1961"/>
            </a:lvl4pPr>
            <a:lvl5pPr marL="1008435" indent="0">
              <a:buNone/>
              <a:defRPr sz="1961"/>
            </a:lvl5pPr>
          </a:lstStyle>
          <a:p>
            <a:pPr lvl="0"/>
            <a:r>
              <a:rPr lang="en-US" dirty="0"/>
              <a:t>Session Code Here</a:t>
            </a:r>
          </a:p>
        </p:txBody>
      </p:sp>
      <p:sp>
        <p:nvSpPr>
          <p:cNvPr id="8" name="Freeform 7"/>
          <p:cNvSpPr>
            <a:spLocks noChangeAspect="1" noEditPoints="1"/>
          </p:cNvSpPr>
          <p:nvPr userDrawn="1"/>
        </p:nvSpPr>
        <p:spPr bwMode="black">
          <a:xfrm>
            <a:off x="448212" y="481157"/>
            <a:ext cx="1214650" cy="304828"/>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404040"/>
              </a:solidFill>
              <a:effectLst/>
              <a:uLnTx/>
              <a:uFillTx/>
              <a:latin typeface="Segoe UI"/>
              <a:ea typeface="+mn-ea"/>
              <a:cs typeface="+mn-cs"/>
            </a:endParaRPr>
          </a:p>
        </p:txBody>
      </p:sp>
      <p:sp>
        <p:nvSpPr>
          <p:cNvPr id="9" name="TextBox 8"/>
          <p:cNvSpPr txBox="1"/>
          <p:nvPr userDrawn="1"/>
        </p:nvSpPr>
        <p:spPr>
          <a:xfrm>
            <a:off x="283308" y="5954047"/>
            <a:ext cx="1862846" cy="615609"/>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2353"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#Build2016</a:t>
            </a:r>
          </a:p>
        </p:txBody>
      </p:sp>
    </p:spTree>
    <p:extLst>
      <p:ext uri="{BB962C8B-B14F-4D97-AF65-F5344CB8AC3E}">
        <p14:creationId xmlns:p14="http://schemas.microsoft.com/office/powerpoint/2010/main" val="20901234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2385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030608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p:bg bwMode="auto">
      <p:bgPr>
        <a:solidFill>
          <a:srgbClr val="32145A"/>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9" y="1558"/>
            <a:ext cx="12185178" cy="6863297"/>
          </a:xfrm>
          <a:prstGeom prst="rect">
            <a:avLst/>
          </a:prstGeom>
          <a:noFill/>
          <a:ln>
            <a:noFill/>
          </a:ln>
        </p:spPr>
      </p:pic>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6656" y="6086072"/>
            <a:ext cx="1344637" cy="288081"/>
          </a:xfrm>
          <a:prstGeom prst="rect">
            <a:avLst/>
          </a:prstGeom>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gradFill>
                  <a:gsLst>
                    <a:gs pos="0">
                      <a:schemeClr val="tx1"/>
                    </a:gs>
                    <a:gs pos="100000">
                      <a:schemeClr val="tx1"/>
                    </a:gs>
                  </a:gsLst>
                  <a:lin ang="5400000" scaled="0"/>
                </a:gradFill>
                <a:latin typeface="+mj-lt"/>
              </a:defRPr>
            </a:lvl1pPr>
          </a:lstStyle>
          <a:p>
            <a:pPr lvl="0"/>
            <a:r>
              <a:rPr lang="en-US" dirty="0"/>
              <a:t>Presentation Name</a:t>
            </a:r>
          </a:p>
        </p:txBody>
      </p:sp>
    </p:spTree>
    <p:extLst>
      <p:ext uri="{BB962C8B-B14F-4D97-AF65-F5344CB8AC3E}">
        <p14:creationId xmlns:p14="http://schemas.microsoft.com/office/powerpoint/2010/main" val="1245564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45996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3266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24739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46386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54176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047965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5002150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079784" y="2906011"/>
            <a:ext cx="10034748" cy="899665"/>
          </a:xfrm>
        </p:spPr>
        <p:txBody>
          <a:bodyPr anchor="ctr" anchorCtr="0"/>
          <a:lstStyle>
            <a:lvl1pPr algn="l">
              <a:defRPr>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2256653866"/>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1186356"/>
            <a:ext cx="8964248" cy="1158793"/>
          </a:xfrm>
          <a:noFill/>
        </p:spPr>
        <p:txBody>
          <a:bodyPr wrap="square" tIns="91440" bIns="91440" anchor="t" anchorCtr="0">
            <a:spAutoFit/>
          </a:bodyPr>
          <a:lstStyle>
            <a:lvl1pPr>
              <a:defRPr sz="7058" spc="-98"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964247" cy="724246"/>
          </a:xfrm>
          <a:noFill/>
        </p:spPr>
        <p:txBody>
          <a:bodyPr wrap="square" lIns="182880" tIns="146304" rIns="182880" bIns="146304">
            <a:spAutoFit/>
          </a:bodyPr>
          <a:lstStyle>
            <a:lvl1pPr marL="0" indent="0">
              <a:spcBef>
                <a:spcPts val="0"/>
              </a:spcBef>
              <a:buNone/>
              <a:defRPr sz="3137"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6678615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964247" cy="1158793"/>
          </a:xfrm>
          <a:noFill/>
        </p:spPr>
        <p:txBody>
          <a:bodyPr wrap="square"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5312127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11" y="-2649"/>
            <a:ext cx="12185178" cy="6863297"/>
          </a:xfrm>
          <a:prstGeom prst="rect">
            <a:avLst/>
          </a:prstGeom>
          <a:noFill/>
          <a:ln>
            <a:noFill/>
          </a:ln>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bg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bg1"/>
                </a:solidFill>
                <a:latin typeface="+mj-lt"/>
              </a:defRPr>
            </a:lvl1pPr>
          </a:lstStyle>
          <a:p>
            <a:pPr lvl="0"/>
            <a:r>
              <a:rPr lang="en-US" dirty="0"/>
              <a:t>Presentation Name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0203" y="6084495"/>
            <a:ext cx="1341090" cy="287322"/>
          </a:xfrm>
          <a:prstGeom prst="rect">
            <a:avLst/>
          </a:prstGeom>
        </p:spPr>
      </p:pic>
    </p:spTree>
    <p:extLst>
      <p:ext uri="{BB962C8B-B14F-4D97-AF65-F5344CB8AC3E}">
        <p14:creationId xmlns:p14="http://schemas.microsoft.com/office/powerpoint/2010/main" val="3286035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14549012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5246178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dpi="0" rotWithShape="1">
            <a:blip r:embed="rId2"/>
            <a:srcRect/>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4543828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8130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7773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9005893"/>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9239" y="6171616"/>
            <a:ext cx="11653522"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marL="0" marR="0" lvl="0" indent="0" algn="l" defTabSz="913924"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 2016 Microsoft Corporation. All rights reserved. </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4892" y="470067"/>
            <a:ext cx="1408078" cy="300619"/>
          </a:xfrm>
          <a:prstGeom prst="rect">
            <a:avLst/>
          </a:prstGeom>
        </p:spPr>
      </p:pic>
    </p:spTree>
    <p:extLst>
      <p:ext uri="{BB962C8B-B14F-4D97-AF65-F5344CB8AC3E}">
        <p14:creationId xmlns:p14="http://schemas.microsoft.com/office/powerpoint/2010/main" val="24828809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745286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69241"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4" y="1189176"/>
            <a:ext cx="5378548" cy="2377940"/>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945890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516895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9" y="6390"/>
            <a:ext cx="12185178" cy="6863297"/>
          </a:xfrm>
          <a:prstGeom prst="rect">
            <a:avLst/>
          </a:prstGeom>
          <a:noFill/>
          <a:ln>
            <a:noFill/>
          </a:ln>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bg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bg1"/>
                </a:solidFill>
                <a:latin typeface="+mj-lt"/>
              </a:defRPr>
            </a:lvl1pPr>
          </a:lstStyle>
          <a:p>
            <a:pPr lvl="0"/>
            <a:r>
              <a:rPr lang="en-US" dirty="0"/>
              <a:t>Presentation Name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0203" y="6084495"/>
            <a:ext cx="1341090" cy="287322"/>
          </a:xfrm>
          <a:prstGeom prst="rect">
            <a:avLst/>
          </a:prstGeom>
        </p:spPr>
      </p:pic>
    </p:spTree>
    <p:extLst>
      <p:ext uri="{BB962C8B-B14F-4D97-AF65-F5344CB8AC3E}">
        <p14:creationId xmlns:p14="http://schemas.microsoft.com/office/powerpoint/2010/main" val="15982267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auto">
          <a:xfrm>
            <a:off x="269239" y="2077800"/>
            <a:ext cx="6274974" cy="26960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ltGray">
          <a:xfrm>
            <a:off x="448213" y="6092098"/>
            <a:ext cx="1421436" cy="300619"/>
          </a:xfrm>
          <a:prstGeom prst="rect">
            <a:avLst/>
          </a:prstGeom>
        </p:spPr>
      </p:pic>
      <p:grpSp>
        <p:nvGrpSpPr>
          <p:cNvPr id="11" name="Group 10"/>
          <p:cNvGrpSpPr/>
          <p:nvPr userDrawn="1"/>
        </p:nvGrpSpPr>
        <p:grpSpPr bwMode="white">
          <a:xfrm>
            <a:off x="232219" y="2077800"/>
            <a:ext cx="4983546" cy="1578022"/>
            <a:chOff x="305456" y="2253658"/>
            <a:chExt cx="5083476" cy="1609436"/>
          </a:xfrm>
        </p:grpSpPr>
        <p:sp>
          <p:nvSpPr>
            <p:cNvPr id="3" name="TextBox 2"/>
            <p:cNvSpPr txBox="1"/>
            <p:nvPr userDrawn="1"/>
          </p:nvSpPr>
          <p:spPr bwMode="white">
            <a:xfrm>
              <a:off x="305456" y="2253658"/>
              <a:ext cx="5054910" cy="1292662"/>
            </a:xfrm>
            <a:prstGeom prst="rect">
              <a:avLst/>
            </a:prstGeom>
            <a:noFill/>
          </p:spPr>
          <p:txBody>
            <a:bodyPr wrap="none" lIns="182880" tIns="146304" rIns="182880" bIns="146304" rtlCol="0">
              <a:spAutoFit/>
            </a:bodyPr>
            <a:lstStyle/>
            <a:p>
              <a:pPr>
                <a:lnSpc>
                  <a:spcPct val="90000"/>
                </a:lnSpc>
                <a:spcAft>
                  <a:spcPts val="588"/>
                </a:spcAft>
              </a:pPr>
              <a:r>
                <a:rPr lang="en-US" sz="7058" dirty="0" err="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dotnet</a:t>
              </a:r>
              <a:r>
                <a:rPr lang="en-US" sz="7058" dirty="0" err="1">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Conf</a:t>
              </a:r>
              <a:endParaRPr lang="en-US" sz="7058"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endParaRPr>
            </a:p>
          </p:txBody>
        </p:sp>
        <p:sp>
          <p:nvSpPr>
            <p:cNvPr id="10" name="TextBox 9"/>
            <p:cNvSpPr txBox="1"/>
            <p:nvPr userDrawn="1"/>
          </p:nvSpPr>
          <p:spPr bwMode="white">
            <a:xfrm>
              <a:off x="328316" y="3152130"/>
              <a:ext cx="5060616" cy="710964"/>
            </a:xfrm>
            <a:prstGeom prst="rect">
              <a:avLst/>
            </a:prstGeom>
            <a:noFill/>
          </p:spPr>
          <p:txBody>
            <a:bodyPr wrap="none" lIns="182880" tIns="146304" rIns="182880" bIns="146304" rtlCol="0">
              <a:spAutoFit/>
            </a:bodyPr>
            <a:lstStyle/>
            <a:p>
              <a:pPr>
                <a:lnSpc>
                  <a:spcPct val="90000"/>
                </a:lnSpc>
                <a:spcAft>
                  <a:spcPts val="588"/>
                </a:spcAft>
              </a:pPr>
              <a:r>
                <a:rPr lang="en-US" sz="2941" dirty="0">
                  <a:gradFill>
                    <a:gsLst>
                      <a:gs pos="2917">
                        <a:schemeClr val="tx1"/>
                      </a:gs>
                      <a:gs pos="30000">
                        <a:schemeClr val="tx1"/>
                      </a:gs>
                    </a:gsLst>
                    <a:lin ang="5400000" scaled="0"/>
                  </a:gradFill>
                  <a:latin typeface="+mj-lt"/>
                  <a:cs typeface="Segoe UI Semibold" panose="020B0702040204020203" pitchFamily="34" charset="0"/>
                </a:rPr>
                <a:t>Virtual event</a:t>
              </a:r>
              <a:r>
                <a:rPr lang="en-US" sz="2941" baseline="0" dirty="0">
                  <a:gradFill>
                    <a:gsLst>
                      <a:gs pos="2917">
                        <a:schemeClr val="tx1"/>
                      </a:gs>
                      <a:gs pos="30000">
                        <a:schemeClr val="tx1"/>
                      </a:gs>
                    </a:gsLst>
                    <a:lin ang="5400000" scaled="0"/>
                  </a:gradFill>
                  <a:latin typeface="+mj-lt"/>
                  <a:cs typeface="Segoe UI Semibold" panose="020B0702040204020203" pitchFamily="34" charset="0"/>
                </a:rPr>
                <a:t>   June 7–9, 2016</a:t>
              </a:r>
              <a:endParaRPr lang="en-US" sz="2941" dirty="0">
                <a:gradFill>
                  <a:gsLst>
                    <a:gs pos="2917">
                      <a:schemeClr val="tx1"/>
                    </a:gs>
                    <a:gs pos="30000">
                      <a:schemeClr val="tx1"/>
                    </a:gs>
                  </a:gsLst>
                  <a:lin ang="5400000" scaled="0"/>
                </a:gradFill>
                <a:latin typeface="+mj-lt"/>
                <a:cs typeface="Segoe UI Semilight" panose="020B0402040204020203" pitchFamily="34" charset="0"/>
              </a:endParaRPr>
            </a:p>
          </p:txBody>
        </p:sp>
        <p:cxnSp>
          <p:nvCxnSpPr>
            <p:cNvPr id="5" name="Straight Connector 4"/>
            <p:cNvCxnSpPr/>
            <p:nvPr userDrawn="1"/>
          </p:nvCxnSpPr>
          <p:spPr bwMode="white">
            <a:xfrm>
              <a:off x="2682596" y="3314384"/>
              <a:ext cx="0" cy="36643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19201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bwMode="white">
          <a:xfrm>
            <a:off x="0" y="0"/>
            <a:ext cx="12192000" cy="6858000"/>
          </a:xfrm>
          <a:prstGeom prst="rect">
            <a:avLst/>
          </a:prstGeom>
          <a:solidFill>
            <a:srgbClr val="1E1A20">
              <a:alpha val="75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5439">
                    <a:srgbClr val="F8F8F8"/>
                  </a:gs>
                  <a:gs pos="10000">
                    <a:srgbClr val="F8F8F8"/>
                  </a:gs>
                </a:gsLst>
                <a:lin ang="5400000" scaled="0"/>
              </a:gradFill>
            </a:endParaRPr>
          </a:p>
        </p:txBody>
      </p:sp>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0203" y="6119147"/>
            <a:ext cx="1253377" cy="268786"/>
          </a:xfrm>
          <a:prstGeom prst="rect">
            <a:avLst/>
          </a:prstGeom>
        </p:spPr>
      </p:pic>
      <p:sp>
        <p:nvSpPr>
          <p:cNvPr id="8" name="Title 1"/>
          <p:cNvSpPr>
            <a:spLocks noGrp="1"/>
          </p:cNvSpPr>
          <p:nvPr>
            <p:ph type="title" hasCustomPrompt="1"/>
          </p:nvPr>
        </p:nvSpPr>
        <p:spPr bwMode="black">
          <a:xfrm>
            <a:off x="269302" y="1646860"/>
            <a:ext cx="8964185" cy="1793090"/>
          </a:xfrm>
          <a:noFill/>
        </p:spPr>
        <p:txBody>
          <a:bodyPr lIns="146304" tIns="91440" rIns="146304" bIns="91440" anchor="t" anchorCtr="0"/>
          <a:lstStyle>
            <a:lvl1pPr>
              <a:defRPr sz="5294" spc="-98"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black">
          <a:xfrm>
            <a:off x="269301" y="3441247"/>
            <a:ext cx="7171337" cy="1792326"/>
          </a:xfrm>
          <a:noFill/>
        </p:spPr>
        <p:txBody>
          <a:bodyPr lIns="146304" tIns="109728" rIns="146304" bIns="109728">
            <a:noAutofit/>
          </a:bodyPr>
          <a:lstStyle>
            <a:lvl1pPr marL="0" indent="0">
              <a:spcBef>
                <a:spcPts val="0"/>
              </a:spcBef>
              <a:buNone/>
              <a:defRPr sz="3137"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rotWithShape="1">
          <a:blip r:embed="rId4" cstate="screen">
            <a:extLst>
              <a:ext uri="{28A0092B-C50C-407E-A947-70E740481C1C}">
                <a14:useLocalDpi xmlns:a14="http://schemas.microsoft.com/office/drawing/2010/main"/>
              </a:ext>
            </a:extLst>
          </a:blip>
          <a:srcRect b="1380"/>
          <a:stretch/>
        </p:blipFill>
        <p:spPr bwMode="invGray">
          <a:xfrm>
            <a:off x="448213" y="6092098"/>
            <a:ext cx="1421436" cy="300619"/>
          </a:xfrm>
          <a:prstGeom prst="rect">
            <a:avLst/>
          </a:prstGeom>
        </p:spPr>
      </p:pic>
    </p:spTree>
    <p:extLst>
      <p:ext uri="{BB962C8B-B14F-4D97-AF65-F5344CB8AC3E}">
        <p14:creationId xmlns:p14="http://schemas.microsoft.com/office/powerpoint/2010/main" val="29221411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727689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65478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604032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833737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410298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98455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38160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2075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99" y="1558"/>
            <a:ext cx="12185178" cy="6863297"/>
          </a:xfrm>
          <a:prstGeom prst="rect">
            <a:avLst/>
          </a:prstGeom>
          <a:noFill/>
          <a:ln>
            <a:noFill/>
          </a:ln>
        </p:spPr>
      </p:pic>
      <p:sp>
        <p:nvSpPr>
          <p:cNvPr id="14" name="Text Placeholder 4"/>
          <p:cNvSpPr>
            <a:spLocks noGrp="1"/>
          </p:cNvSpPr>
          <p:nvPr>
            <p:ph type="body" sz="quarter" idx="13" hasCustomPrompt="1"/>
          </p:nvPr>
        </p:nvSpPr>
        <p:spPr>
          <a:xfrm>
            <a:off x="241225" y="3905086"/>
            <a:ext cx="7482657" cy="1160110"/>
          </a:xfrm>
          <a:noFill/>
        </p:spPr>
        <p:txBody>
          <a:bodyPr wrap="square" lIns="182880" tIns="146304" rIns="182880" bIns="146304">
            <a:spAutoFit/>
          </a:bodyPr>
          <a:lstStyle>
            <a:lvl1pPr marL="0" indent="0">
              <a:spcBef>
                <a:spcPts val="0"/>
              </a:spcBef>
              <a:buNone/>
              <a:defRPr sz="3137" spc="0" baseline="0">
                <a:solidFill>
                  <a:schemeClr val="bg1"/>
                </a:solidFill>
                <a:latin typeface="+mj-lt"/>
              </a:defRPr>
            </a:lvl1pPr>
          </a:lstStyle>
          <a:p>
            <a:pPr lvl="0"/>
            <a:r>
              <a:rPr lang="en-US" dirty="0"/>
              <a:t>Speaker Name</a:t>
            </a:r>
          </a:p>
          <a:p>
            <a:pPr lvl="0"/>
            <a:r>
              <a:rPr lang="en-US" dirty="0"/>
              <a:t>Title</a:t>
            </a:r>
          </a:p>
        </p:txBody>
      </p:sp>
      <p:sp>
        <p:nvSpPr>
          <p:cNvPr id="17" name="Text Placeholder 4"/>
          <p:cNvSpPr>
            <a:spLocks noGrp="1"/>
          </p:cNvSpPr>
          <p:nvPr>
            <p:ph type="body" sz="quarter" idx="14" hasCustomPrompt="1"/>
          </p:nvPr>
        </p:nvSpPr>
        <p:spPr>
          <a:xfrm>
            <a:off x="203874" y="2808470"/>
            <a:ext cx="7470206" cy="1187300"/>
          </a:xfrm>
          <a:noFill/>
        </p:spPr>
        <p:txBody>
          <a:bodyPr wrap="square" lIns="182880" tIns="146304" rIns="182880" bIns="146304">
            <a:spAutoFit/>
          </a:bodyPr>
          <a:lstStyle>
            <a:lvl1pPr marL="0" indent="0">
              <a:spcBef>
                <a:spcPts val="0"/>
              </a:spcBef>
              <a:buNone/>
              <a:defRPr sz="6470" spc="0" baseline="0">
                <a:solidFill>
                  <a:schemeClr val="bg1"/>
                </a:solidFill>
                <a:latin typeface="+mj-lt"/>
              </a:defRPr>
            </a:lvl1pPr>
          </a:lstStyle>
          <a:p>
            <a:pPr lvl="0"/>
            <a:r>
              <a:rPr lang="en-US" dirty="0"/>
              <a:t>Presentation Name</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0203" y="6084495"/>
            <a:ext cx="1341090" cy="287322"/>
          </a:xfrm>
          <a:prstGeom prst="rect">
            <a:avLst/>
          </a:prstGeom>
        </p:spPr>
      </p:pic>
    </p:spTree>
    <p:extLst>
      <p:ext uri="{BB962C8B-B14F-4D97-AF65-F5344CB8AC3E}">
        <p14:creationId xmlns:p14="http://schemas.microsoft.com/office/powerpoint/2010/main" val="1042632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extLst mod="1">
    <p:ext uri="{DCECCB84-F9BA-43D5-87BE-67443E8EF086}">
      <p15:sldGuideLst xmlns:p15="http://schemas.microsoft.com/office/powerpoint/2012/main">
        <p15:guide id="1" orient="horz" pos="4401">
          <p15:clr>
            <a:srgbClr val="C35E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3360449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6548" cy="1158793"/>
          </a:xfrm>
          <a:noFill/>
        </p:spPr>
        <p:txBody>
          <a:bodyPr wrap="square" tIns="91440" bIns="91440" anchor="t" anchorCtr="0">
            <a:spAutoFit/>
          </a:bodyPr>
          <a:lstStyle>
            <a:lvl1pPr>
              <a:defRPr sz="7058" spc="-98"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8067822" cy="724246"/>
          </a:xfrm>
          <a:noFill/>
        </p:spPr>
        <p:txBody>
          <a:bodyPr wrap="square" lIns="182880" tIns="146304" rIns="182880" bIns="146304">
            <a:spAutoFit/>
          </a:bodyPr>
          <a:lstStyle>
            <a:lvl1pPr marL="0" indent="0">
              <a:spcBef>
                <a:spcPts val="0"/>
              </a:spcBef>
              <a:buNone/>
              <a:defRPr sz="3137"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0703481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8067822" cy="1158793"/>
          </a:xfrm>
          <a:noFill/>
        </p:spPr>
        <p:txBody>
          <a:bodyPr wrap="square" tIns="91440" bIns="91440" anchor="t" anchorCtr="0">
            <a:spAutoFit/>
          </a:bodyPr>
          <a:lstStyle>
            <a:lvl1pPr>
              <a:defRPr sz="7058" spc="-98"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6168485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05159969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37839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906741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1" y="1217195"/>
            <a:ext cx="5378548" cy="1973570"/>
          </a:xfrm>
        </p:spPr>
        <p:txBody>
          <a:bodyPr>
            <a:spAutoFit/>
          </a:bodyPr>
          <a:lstStyle>
            <a:lvl1pPr>
              <a:defRPr sz="647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097556" y="0"/>
            <a:ext cx="6094444" cy="6856100"/>
          </a:xfr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71746937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2261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40333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1013757"/>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slideLayout" Target="../slideLayouts/slideLayout75.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heme" Target="../theme/theme2.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9.xml"/><Relationship Id="rId1" Type="http://schemas.openxmlformats.org/officeDocument/2006/relationships/slideLayout" Target="../slideLayouts/slideLayout7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18" Type="http://schemas.openxmlformats.org/officeDocument/2006/relationships/slideLayout" Target="../slideLayouts/slideLayout97.xml"/><Relationship Id="rId3" Type="http://schemas.openxmlformats.org/officeDocument/2006/relationships/slideLayout" Target="../slideLayouts/slideLayout82.xml"/><Relationship Id="rId21" Type="http://schemas.openxmlformats.org/officeDocument/2006/relationships/slideLayout" Target="../slideLayouts/slideLayout100.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theme" Target="../theme/theme4.xml"/><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slideLayout" Target="../slideLayouts/slideLayout102.xml"/><Relationship Id="rId10" Type="http://schemas.openxmlformats.org/officeDocument/2006/relationships/slideLayout" Target="../slideLayouts/slideLayout89.xml"/><Relationship Id="rId19" Type="http://schemas.openxmlformats.org/officeDocument/2006/relationships/slideLayout" Target="../slideLayouts/slideLayout98.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24" Type="http://schemas.openxmlformats.org/officeDocument/2006/relationships/theme" Target="../theme/theme5.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1" y="289514"/>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7"/>
            <a:ext cx="11653520" cy="225010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56" cstate="email">
            <a:extLst>
              <a:ext uri="{28A0092B-C50C-407E-A947-70E740481C1C}">
                <a14:useLocalDpi xmlns:a14="http://schemas.microsoft.com/office/drawing/2010/main" val="0"/>
              </a:ext>
            </a:extLst>
          </a:blip>
          <a:stretch>
            <a:fillRect/>
          </a:stretch>
        </p:blipFill>
        <p:spPr>
          <a:xfrm rot="5400000">
            <a:off x="10325053" y="1906413"/>
            <a:ext cx="4214127" cy="401304"/>
          </a:xfrm>
          <a:prstGeom prst="rect">
            <a:avLst/>
          </a:prstGeom>
        </p:spPr>
      </p:pic>
    </p:spTree>
    <p:extLst>
      <p:ext uri="{BB962C8B-B14F-4D97-AF65-F5344CB8AC3E}">
        <p14:creationId xmlns:p14="http://schemas.microsoft.com/office/powerpoint/2010/main" val="1142644361"/>
      </p:ext>
    </p:extLst>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Lst>
  <p:transition>
    <p:fade/>
  </p:transition>
  <p:txStyles>
    <p:titleStyle>
      <a:lvl1pPr algn="l" defTabSz="913355" rtl="0" eaLnBrk="1" latinLnBrk="0" hangingPunct="1">
        <a:lnSpc>
          <a:spcPct val="90000"/>
        </a:lnSpc>
        <a:spcBef>
          <a:spcPct val="0"/>
        </a:spcBef>
        <a:buNone/>
        <a:defRPr lang="en-US" sz="5288" b="0" kern="1200" cap="none" spc="-100" baseline="0" dirty="0" smtClean="0">
          <a:ln w="3175">
            <a:noFill/>
          </a:ln>
          <a:solidFill>
            <a:srgbClr val="505050"/>
          </a:solidFill>
          <a:effectLst/>
          <a:latin typeface="+mj-lt"/>
          <a:ea typeface="+mn-ea"/>
          <a:cs typeface="Segoe UI" pitchFamily="34" charset="0"/>
        </a:defRPr>
      </a:lvl1pPr>
    </p:titleStyle>
    <p:bodyStyle>
      <a:lvl1pPr marL="0" marR="0" indent="0" algn="l" defTabSz="913355" rtl="0" eaLnBrk="1" fontAlgn="auto" latinLnBrk="0" hangingPunct="1">
        <a:lnSpc>
          <a:spcPct val="90000"/>
        </a:lnSpc>
        <a:spcBef>
          <a:spcPct val="20000"/>
        </a:spcBef>
        <a:spcAft>
          <a:spcPts val="0"/>
        </a:spcAft>
        <a:buClr>
          <a:schemeClr val="bg1"/>
        </a:buClr>
        <a:buSzPct val="100000"/>
        <a:buFontTx/>
        <a:buNone/>
        <a:tabLst/>
        <a:defRPr sz="3917" kern="1200" spc="0" baseline="0">
          <a:solidFill>
            <a:srgbClr val="5C2D91"/>
          </a:solidFill>
          <a:latin typeface="+mj-lt"/>
          <a:ea typeface="+mn-ea"/>
          <a:cs typeface="+mn-cs"/>
        </a:defRPr>
      </a:lvl1pPr>
      <a:lvl2pPr marL="572058" marR="0" indent="-236285" algn="l" defTabSz="913355" rtl="0" eaLnBrk="1" fontAlgn="auto" latinLnBrk="0" hangingPunct="1">
        <a:lnSpc>
          <a:spcPct val="90000"/>
        </a:lnSpc>
        <a:spcBef>
          <a:spcPct val="20000"/>
        </a:spcBef>
        <a:spcAft>
          <a:spcPts val="0"/>
        </a:spcAft>
        <a:buClr>
          <a:schemeClr val="bg1"/>
        </a:buClr>
        <a:buSzPct val="100000"/>
        <a:buFont typeface="Symbol" panose="05050102010706020507" pitchFamily="18" charset="2"/>
        <a:buChar char="-"/>
        <a:tabLst/>
        <a:defRPr sz="2350" kern="1200" spc="0" baseline="0">
          <a:solidFill>
            <a:srgbClr val="505050"/>
          </a:solidFill>
          <a:latin typeface="+mn-lt"/>
          <a:ea typeface="+mn-ea"/>
          <a:cs typeface="+mn-cs"/>
        </a:defRPr>
      </a:lvl2pPr>
      <a:lvl3pPr marL="783471" marR="0" indent="-223849" algn="l" defTabSz="913355" rtl="0" eaLnBrk="1" fontAlgn="auto" latinLnBrk="0" hangingPunct="1">
        <a:lnSpc>
          <a:spcPct val="90000"/>
        </a:lnSpc>
        <a:spcBef>
          <a:spcPct val="20000"/>
        </a:spcBef>
        <a:spcAft>
          <a:spcPts val="0"/>
        </a:spcAft>
        <a:buClr>
          <a:schemeClr val="bg1"/>
        </a:buClr>
        <a:buSzPct val="100000"/>
        <a:buFont typeface="Segoe UI" panose="020B0502040204020203" pitchFamily="34" charset="0"/>
        <a:buChar char="&gt;"/>
        <a:tabLst/>
        <a:defRPr sz="2350" kern="1200" spc="0" baseline="0">
          <a:solidFill>
            <a:srgbClr val="505050"/>
          </a:solidFill>
          <a:latin typeface="+mn-lt"/>
          <a:ea typeface="+mn-ea"/>
          <a:cs typeface="+mn-cs"/>
        </a:defRPr>
      </a:lvl3pPr>
      <a:lvl4pPr marL="1007319" marR="0" indent="-223849" algn="l" defTabSz="913355" rtl="0" eaLnBrk="1" fontAlgn="auto" latinLnBrk="0" hangingPunct="1">
        <a:lnSpc>
          <a:spcPct val="90000"/>
        </a:lnSpc>
        <a:spcBef>
          <a:spcPct val="20000"/>
        </a:spcBef>
        <a:spcAft>
          <a:spcPts val="0"/>
        </a:spcAft>
        <a:buClr>
          <a:schemeClr val="bg1"/>
        </a:buClr>
        <a:buSzPct val="100000"/>
        <a:buFont typeface="Segoe UI" panose="020B0502040204020203" pitchFamily="34" charset="0"/>
        <a:buChar char="-"/>
        <a:tabLst/>
        <a:defRPr sz="1959" kern="1200" spc="0" baseline="0">
          <a:solidFill>
            <a:srgbClr val="505050"/>
          </a:solidFill>
          <a:latin typeface="+mn-lt"/>
          <a:ea typeface="+mn-ea"/>
          <a:cs typeface="+mn-cs"/>
        </a:defRPr>
      </a:lvl4pPr>
      <a:lvl5pPr marL="1231168" marR="0" indent="-223849" algn="l" defTabSz="913355" rtl="0" eaLnBrk="1" fontAlgn="auto" latinLnBrk="0" hangingPunct="1">
        <a:lnSpc>
          <a:spcPct val="90000"/>
        </a:lnSpc>
        <a:spcBef>
          <a:spcPct val="20000"/>
        </a:spcBef>
        <a:spcAft>
          <a:spcPts val="0"/>
        </a:spcAft>
        <a:buClr>
          <a:schemeClr val="bg1"/>
        </a:buClr>
        <a:buSzPct val="100000"/>
        <a:buFont typeface="Arial" panose="020B0604020202020204" pitchFamily="34" charset="0"/>
        <a:buChar char="•"/>
        <a:tabLst/>
        <a:defRPr sz="1959" kern="1200" spc="0" baseline="0">
          <a:solidFill>
            <a:srgbClr val="505050"/>
          </a:solidFill>
          <a:latin typeface="+mn-lt"/>
          <a:ea typeface="+mn-ea"/>
          <a:cs typeface="+mn-cs"/>
        </a:defRPr>
      </a:lvl5pPr>
      <a:lvl6pPr marL="2511727" indent="-228339" algn="l" defTabSz="913355" rtl="0" eaLnBrk="1" latinLnBrk="0" hangingPunct="1">
        <a:spcBef>
          <a:spcPct val="20000"/>
        </a:spcBef>
        <a:buFont typeface="Arial" pitchFamily="34" charset="0"/>
        <a:buChar char="•"/>
        <a:defRPr sz="1959" kern="1200">
          <a:solidFill>
            <a:schemeClr val="tx1"/>
          </a:solidFill>
          <a:latin typeface="+mn-lt"/>
          <a:ea typeface="+mn-ea"/>
          <a:cs typeface="+mn-cs"/>
        </a:defRPr>
      </a:lvl6pPr>
      <a:lvl7pPr marL="2968405" indent="-228339" algn="l" defTabSz="913355" rtl="0" eaLnBrk="1" latinLnBrk="0" hangingPunct="1">
        <a:spcBef>
          <a:spcPct val="20000"/>
        </a:spcBef>
        <a:buFont typeface="Arial" pitchFamily="34" charset="0"/>
        <a:buChar char="•"/>
        <a:defRPr sz="1959" kern="1200">
          <a:solidFill>
            <a:schemeClr val="tx1"/>
          </a:solidFill>
          <a:latin typeface="+mn-lt"/>
          <a:ea typeface="+mn-ea"/>
          <a:cs typeface="+mn-cs"/>
        </a:defRPr>
      </a:lvl7pPr>
      <a:lvl8pPr marL="3425084" indent="-228339" algn="l" defTabSz="913355" rtl="0" eaLnBrk="1" latinLnBrk="0" hangingPunct="1">
        <a:spcBef>
          <a:spcPct val="20000"/>
        </a:spcBef>
        <a:buFont typeface="Arial" pitchFamily="34" charset="0"/>
        <a:buChar char="•"/>
        <a:defRPr sz="1959" kern="1200">
          <a:solidFill>
            <a:schemeClr val="tx1"/>
          </a:solidFill>
          <a:latin typeface="+mn-lt"/>
          <a:ea typeface="+mn-ea"/>
          <a:cs typeface="+mn-cs"/>
        </a:defRPr>
      </a:lvl8pPr>
      <a:lvl9pPr marL="3881763" indent="-228339" algn="l" defTabSz="913355" rtl="0" eaLnBrk="1" latinLnBrk="0" hangingPunct="1">
        <a:spcBef>
          <a:spcPct val="20000"/>
        </a:spcBef>
        <a:buFont typeface="Arial" pitchFamily="34" charset="0"/>
        <a:buChar char="•"/>
        <a:defRPr sz="1959" kern="1200">
          <a:solidFill>
            <a:schemeClr val="tx1"/>
          </a:solidFill>
          <a:latin typeface="+mn-lt"/>
          <a:ea typeface="+mn-ea"/>
          <a:cs typeface="+mn-cs"/>
        </a:defRPr>
      </a:lvl9pPr>
    </p:bodyStyle>
    <p:otherStyle>
      <a:defPPr>
        <a:defRPr lang="en-US"/>
      </a:defPPr>
      <a:lvl1pPr marL="0" algn="l" defTabSz="913355" rtl="0" eaLnBrk="1" latinLnBrk="0" hangingPunct="1">
        <a:defRPr sz="1763" kern="1200">
          <a:solidFill>
            <a:schemeClr val="tx1"/>
          </a:solidFill>
          <a:latin typeface="+mn-lt"/>
          <a:ea typeface="+mn-ea"/>
          <a:cs typeface="+mn-cs"/>
        </a:defRPr>
      </a:lvl1pPr>
      <a:lvl2pPr marL="456678" algn="l" defTabSz="913355" rtl="0" eaLnBrk="1" latinLnBrk="0" hangingPunct="1">
        <a:defRPr sz="1763" kern="1200">
          <a:solidFill>
            <a:schemeClr val="tx1"/>
          </a:solidFill>
          <a:latin typeface="+mn-lt"/>
          <a:ea typeface="+mn-ea"/>
          <a:cs typeface="+mn-cs"/>
        </a:defRPr>
      </a:lvl2pPr>
      <a:lvl3pPr marL="913355" algn="l" defTabSz="913355" rtl="0" eaLnBrk="1" latinLnBrk="0" hangingPunct="1">
        <a:defRPr sz="1763" kern="1200">
          <a:solidFill>
            <a:schemeClr val="tx1"/>
          </a:solidFill>
          <a:latin typeface="+mn-lt"/>
          <a:ea typeface="+mn-ea"/>
          <a:cs typeface="+mn-cs"/>
        </a:defRPr>
      </a:lvl3pPr>
      <a:lvl4pPr marL="1370034" algn="l" defTabSz="913355" rtl="0" eaLnBrk="1" latinLnBrk="0" hangingPunct="1">
        <a:defRPr sz="1763" kern="1200">
          <a:solidFill>
            <a:schemeClr val="tx1"/>
          </a:solidFill>
          <a:latin typeface="+mn-lt"/>
          <a:ea typeface="+mn-ea"/>
          <a:cs typeface="+mn-cs"/>
        </a:defRPr>
      </a:lvl4pPr>
      <a:lvl5pPr marL="1826712" algn="l" defTabSz="913355" rtl="0" eaLnBrk="1" latinLnBrk="0" hangingPunct="1">
        <a:defRPr sz="1763" kern="1200">
          <a:solidFill>
            <a:schemeClr val="tx1"/>
          </a:solidFill>
          <a:latin typeface="+mn-lt"/>
          <a:ea typeface="+mn-ea"/>
          <a:cs typeface="+mn-cs"/>
        </a:defRPr>
      </a:lvl5pPr>
      <a:lvl6pPr marL="2283390" algn="l" defTabSz="913355" rtl="0" eaLnBrk="1" latinLnBrk="0" hangingPunct="1">
        <a:defRPr sz="1763" kern="1200">
          <a:solidFill>
            <a:schemeClr val="tx1"/>
          </a:solidFill>
          <a:latin typeface="+mn-lt"/>
          <a:ea typeface="+mn-ea"/>
          <a:cs typeface="+mn-cs"/>
        </a:defRPr>
      </a:lvl6pPr>
      <a:lvl7pPr marL="2740066" algn="l" defTabSz="913355" rtl="0" eaLnBrk="1" latinLnBrk="0" hangingPunct="1">
        <a:defRPr sz="1763" kern="1200">
          <a:solidFill>
            <a:schemeClr val="tx1"/>
          </a:solidFill>
          <a:latin typeface="+mn-lt"/>
          <a:ea typeface="+mn-ea"/>
          <a:cs typeface="+mn-cs"/>
        </a:defRPr>
      </a:lvl7pPr>
      <a:lvl8pPr marL="3196745" algn="l" defTabSz="913355" rtl="0" eaLnBrk="1" latinLnBrk="0" hangingPunct="1">
        <a:defRPr sz="1763" kern="1200">
          <a:solidFill>
            <a:schemeClr val="tx1"/>
          </a:solidFill>
          <a:latin typeface="+mn-lt"/>
          <a:ea typeface="+mn-ea"/>
          <a:cs typeface="+mn-cs"/>
        </a:defRPr>
      </a:lvl8pPr>
      <a:lvl9pPr marL="3653423" algn="l" defTabSz="913355" rtl="0" eaLnBrk="1" latinLnBrk="0" hangingPunct="1">
        <a:defRPr sz="176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4">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30">
          <p15:clr>
            <a:srgbClr val="5ACBF0"/>
          </p15:clr>
        </p15:guide>
        <p15:guide id="11" pos="4204">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2">
          <p15:clr>
            <a:srgbClr val="5ACBF0"/>
          </p15:clr>
        </p15:guide>
        <p15:guide id="18" orient="horz" pos="1338">
          <p15:clr>
            <a:srgbClr val="5ACBF0"/>
          </p15:clr>
        </p15:guide>
        <p15:guide id="19" orient="horz" pos="1913">
          <p15:clr>
            <a:srgbClr val="5ACBF0"/>
          </p15:clr>
        </p15:guide>
        <p15:guide id="20" orient="horz" pos="2488">
          <p15:clr>
            <a:srgbClr val="5ACBF0"/>
          </p15:clr>
        </p15:guide>
        <p15:guide id="21" orient="horz" pos="3063">
          <p15:clr>
            <a:srgbClr val="5ACBF0"/>
          </p15:clr>
        </p15:guide>
        <p15:guide id="22" orient="horz" pos="3639">
          <p15:clr>
            <a:srgbClr val="5ACBF0"/>
          </p15:clr>
        </p15:guide>
        <p15:guide id="23" pos="288">
          <p15:clr>
            <a:srgbClr val="C35EA4"/>
          </p15:clr>
        </p15:guide>
        <p15:guide id="24" pos="7546">
          <p15:clr>
            <a:srgbClr val="C35EA4"/>
          </p15:clr>
        </p15:guide>
        <p15:guide id="25" orient="horz" pos="302">
          <p15:clr>
            <a:srgbClr val="C35EA4"/>
          </p15:clr>
        </p15:guide>
        <p15:guide id="26" orient="horz" pos="4099">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8" name="Group 17"/>
          <p:cNvGrpSpPr/>
          <p:nvPr userDrawn="1"/>
        </p:nvGrpSpPr>
        <p:grpSpPr>
          <a:xfrm>
            <a:off x="12370906" y="-217"/>
            <a:ext cx="935477" cy="5654618"/>
            <a:chOff x="12618967" y="-221"/>
            <a:chExt cx="954235" cy="5767186"/>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7965">
                          <a:srgbClr val="000000"/>
                        </a:gs>
                        <a:gs pos="28319">
                          <a:srgbClr val="000000"/>
                        </a:gs>
                      </a:gsLst>
                      <a:lin ang="5400000" scaled="0"/>
                    </a:gradFill>
                    <a:effectLst/>
                    <a:uLnTx/>
                    <a:uFillTx/>
                    <a:latin typeface="Segoe UI"/>
                    <a:ea typeface="Segoe UI" pitchFamily="34" charset="0"/>
                    <a:cs typeface="Segoe UI" pitchFamily="34" charset="0"/>
                  </a:rPr>
                  <a:t>Cyan</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7965">
                          <a:srgbClr val="000000"/>
                        </a:gs>
                        <a:gs pos="28319">
                          <a:srgbClr val="000000"/>
                        </a:gs>
                      </a:gsLst>
                      <a:lin ang="5400000" scaled="0"/>
                    </a:gradFill>
                    <a:effectLst/>
                    <a:uLnTx/>
                    <a:uFillTx/>
                    <a:latin typeface="Segoe UI"/>
                    <a:ea typeface="Segoe UI" pitchFamily="34" charset="0"/>
                    <a:cs typeface="Segoe UI" pitchFamily="34" charset="0"/>
                  </a:rPr>
                  <a:t>R:0 G:188 B:242</a:t>
                </a: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R:80 G:80 B:80</a:t>
                </a: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Purple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98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98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Secondary colors (use only when necessary)</a:t>
              </a:r>
            </a:p>
          </p:txBody>
        </p:sp>
      </p:grpSp>
    </p:spTree>
    <p:extLst>
      <p:ext uri="{BB962C8B-B14F-4D97-AF65-F5344CB8AC3E}">
        <p14:creationId xmlns:p14="http://schemas.microsoft.com/office/powerpoint/2010/main" val="189207590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 id="2147483737" r:id="rId19"/>
    <p:sldLayoutId id="2147483738" r:id="rId20"/>
    <p:sldLayoutId id="2147483739" r:id="rId21"/>
    <p:sldLayoutId id="2147483740" r:id="rId22"/>
    <p:sldLayoutId id="2147483741"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marL="336145" marR="0" lvl="0" indent="-336145" algn="l" defTabSz="914367"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72691" marR="0" lvl="1" indent="-236546" algn="l" defTabSz="914367"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42" name="Group 41"/>
          <p:cNvGrpSpPr/>
          <p:nvPr userDrawn="1"/>
        </p:nvGrpSpPr>
        <p:grpSpPr>
          <a:xfrm>
            <a:off x="12370906" y="-217"/>
            <a:ext cx="935477" cy="5654618"/>
            <a:chOff x="12618967" y="-221"/>
            <a:chExt cx="954235" cy="5767186"/>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Purple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1"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490" b="0" i="0" u="none" strike="noStrike" kern="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7813" y="258334"/>
              <a:ext cx="843944" cy="326834"/>
            </a:xfrm>
            <a:prstGeom prst="rect">
              <a:avLst/>
            </a:prstGeom>
            <a:noFill/>
          </p:spPr>
          <p:txBody>
            <a:bodyPr wrap="none" lIns="0" tIns="91440" rIns="182880" bIns="91440" rtlCol="0">
              <a:spAutoFit/>
            </a:bodyPr>
            <a:lstStyle/>
            <a:p>
              <a:pPr marL="0" marR="0" lvl="0" indent="0" algn="l" defTabSz="896386" rtl="0" eaLnBrk="1" fontAlgn="auto" latinLnBrk="0" hangingPunct="1">
                <a:lnSpc>
                  <a:spcPct val="90000"/>
                </a:lnSpc>
                <a:spcBef>
                  <a:spcPts val="0"/>
                </a:spcBef>
                <a:spcAft>
                  <a:spcPts val="588"/>
                </a:spcAft>
                <a:buClrTx/>
                <a:buSzTx/>
                <a:buFontTx/>
                <a:buNone/>
                <a:tabLst/>
                <a:defRPr/>
              </a:pPr>
              <a:r>
                <a:rPr kumimoji="0" lang="en-US" sz="980"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Main colors</a:t>
              </a:r>
            </a:p>
          </p:txBody>
        </p:sp>
        <p:sp>
          <p:nvSpPr>
            <p:cNvPr id="46" name="TextBox 45"/>
            <p:cNvSpPr txBox="1"/>
            <p:nvPr userDrawn="1"/>
          </p:nvSpPr>
          <p:spPr>
            <a:xfrm rot="5400000">
              <a:off x="11746691" y="4228746"/>
              <a:ext cx="2647253" cy="326834"/>
            </a:xfrm>
            <a:prstGeom prst="rect">
              <a:avLst/>
            </a:prstGeom>
            <a:noFill/>
          </p:spPr>
          <p:txBody>
            <a:bodyPr wrap="none" lIns="0" tIns="91440" rIns="182880" bIns="91440" rtlCol="0">
              <a:spAutoFit/>
            </a:bodyPr>
            <a:lstStyle/>
            <a:p>
              <a:pPr marL="0" marR="0" lvl="0" indent="0" algn="l" defTabSz="896386" rtl="0" eaLnBrk="1" fontAlgn="auto" latinLnBrk="0" hangingPunct="1">
                <a:lnSpc>
                  <a:spcPct val="90000"/>
                </a:lnSpc>
                <a:spcBef>
                  <a:spcPts val="0"/>
                </a:spcBef>
                <a:spcAft>
                  <a:spcPts val="588"/>
                </a:spcAft>
                <a:buClrTx/>
                <a:buSzTx/>
                <a:buFontTx/>
                <a:buNone/>
                <a:tabLst/>
                <a:defRPr/>
              </a:pPr>
              <a:r>
                <a:rPr kumimoji="0" lang="en-US" sz="980"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Secondary colors (use only when necessary)</a:t>
              </a:r>
            </a:p>
          </p:txBody>
        </p:sp>
      </p:grpSp>
    </p:spTree>
    <p:extLst>
      <p:ext uri="{BB962C8B-B14F-4D97-AF65-F5344CB8AC3E}">
        <p14:creationId xmlns:p14="http://schemas.microsoft.com/office/powerpoint/2010/main" val="4050702169"/>
      </p:ext>
    </p:extLst>
  </p:cSld>
  <p:clrMap bg1="dk1" tx1="lt1" bg2="dk2" tx2="lt2" accent1="accent1" accent2="accent2" accent3="accent3" accent4="accent4" accent5="accent5" accent6="accent6" hlink="hlink" folHlink="folHlink"/>
  <p:sldLayoutIdLst>
    <p:sldLayoutId id="2147483755" r:id="rId1"/>
    <p:sldLayoutId id="2147483756" r:id="rId2"/>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lang="en-US" sz="3921" kern="1200" spc="0" baseline="0" dirty="0" smtClean="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lang="en-US" sz="2353"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370906" y="-217"/>
            <a:ext cx="935476" cy="5654620"/>
            <a:chOff x="12618968" y="-221"/>
            <a:chExt cx="954234" cy="5767188"/>
          </a:xfrm>
        </p:grpSpPr>
        <p:grpSp>
          <p:nvGrpSpPr>
            <p:cNvPr id="26" name="Group 25"/>
            <p:cNvGrpSpPr/>
            <p:nvPr userDrawn="1"/>
          </p:nvGrpSpPr>
          <p:grpSpPr>
            <a:xfrm rot="5400000">
              <a:off x="11584221" y="1040743"/>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16 G:124 B:16</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37168">
                          <a:srgbClr val="292929"/>
                        </a:gs>
                        <a:gs pos="72000">
                          <a:srgbClr val="292929"/>
                        </a:gs>
                      </a:gsLst>
                      <a:lin ang="5400000" scaled="0"/>
                    </a:gradFill>
                    <a:ea typeface="Segoe UI" pitchFamily="34" charset="0"/>
                    <a:cs typeface="Segoe UI" pitchFamily="34" charset="0"/>
                  </a:rPr>
                  <a:t>R:</a:t>
                </a:r>
                <a:r>
                  <a:rPr lang="en-US" sz="49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490" dirty="0">
                  <a:gradFill>
                    <a:gsLst>
                      <a:gs pos="37168">
                        <a:srgbClr val="292929"/>
                      </a:gs>
                      <a:gs pos="72000">
                        <a:srgbClr val="292929"/>
                      </a:gs>
                    </a:gsLst>
                    <a:lin ang="5400000" scaled="0"/>
                  </a:gradFill>
                  <a:ea typeface="Segoe UI" pitchFamily="34" charset="0"/>
                  <a:cs typeface="Segoe UI" pitchFamily="34" charset="0"/>
                </a:endParaRP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14102" rtl="0" eaLnBrk="1" fontAlgn="base" latinLnBrk="0" hangingPunct="1">
                  <a:lnSpc>
                    <a:spcPct val="100000"/>
                  </a:lnSpc>
                  <a:spcBef>
                    <a:spcPct val="0"/>
                  </a:spcBef>
                  <a:spcAft>
                    <a:spcPct val="0"/>
                  </a:spcAft>
                </a:pPr>
                <a:r>
                  <a:rPr lang="en-US" sz="49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marL="0" algn="l" defTabSz="914367" rtl="0" eaLnBrk="1" latinLnBrk="0" hangingPunct="1">
                <a:lnSpc>
                  <a:spcPct val="90000"/>
                </a:lnSpc>
                <a:spcAft>
                  <a:spcPts val="588"/>
                </a:spcAft>
              </a:pPr>
              <a:r>
                <a:rPr lang="en-US" sz="98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marL="0" algn="l" defTabSz="914367" rtl="0" eaLnBrk="1" latinLnBrk="0" hangingPunct="1">
                <a:lnSpc>
                  <a:spcPct val="90000"/>
                </a:lnSpc>
                <a:spcAft>
                  <a:spcPts val="588"/>
                </a:spcAft>
              </a:pPr>
              <a:r>
                <a:rPr lang="en-US" sz="98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R:16</a:t>
              </a:r>
              <a:r>
                <a:rPr lang="en-US" sz="49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3464359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 id="2147483779" r:id="rId21"/>
    <p:sldLayoutId id="2147483780" r:id="rId22"/>
    <p:sldLayoutId id="2147483781"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p:nvGrpSpPr>
        <p:grpSpPr>
          <a:xfrm>
            <a:off x="12370906" y="-217"/>
            <a:ext cx="935476" cy="5654620"/>
            <a:chOff x="12618968" y="-221"/>
            <a:chExt cx="954234" cy="5767188"/>
          </a:xfrm>
        </p:grpSpPr>
        <p:grpSp>
          <p:nvGrpSpPr>
            <p:cNvPr id="26" name="Group 25"/>
            <p:cNvGrpSpPr/>
            <p:nvPr userDrawn="1"/>
          </p:nvGrpSpPr>
          <p:grpSpPr>
            <a:xfrm rot="5400000">
              <a:off x="11584221" y="1040743"/>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16 G:124 B:16</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dirty="0">
                    <a:gradFill>
                      <a:gsLst>
                        <a:gs pos="0">
                          <a:srgbClr val="FFFFFF"/>
                        </a:gs>
                        <a:gs pos="100000">
                          <a:srgbClr val="FFFFFF"/>
                        </a:gs>
                      </a:gsLst>
                      <a:lin ang="5400000" scaled="0"/>
                    </a:gradFill>
                    <a:ea typeface="Segoe UI" pitchFamily="34" charset="0"/>
                    <a:cs typeface="Segoe UI" pitchFamily="34" charset="0"/>
                  </a:rPr>
                  <a:t>R:</a:t>
                </a:r>
                <a:r>
                  <a:rPr lang="en-US" sz="49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490"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14102" rtl="0" eaLnBrk="1" fontAlgn="base" latinLnBrk="0" hangingPunct="1">
                  <a:lnSpc>
                    <a:spcPct val="100000"/>
                  </a:lnSpc>
                  <a:spcBef>
                    <a:spcPct val="0"/>
                  </a:spcBef>
                  <a:spcAft>
                    <a:spcPct val="0"/>
                  </a:spcAft>
                </a:pPr>
                <a:r>
                  <a:rPr lang="en-US" sz="49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dirty="0">
                    <a:gradFill>
                      <a:gsLst>
                        <a:gs pos="37168">
                          <a:srgbClr val="292929"/>
                        </a:gs>
                        <a:gs pos="72000">
                          <a:srgbClr val="292929"/>
                        </a:gs>
                      </a:gsLst>
                      <a:lin ang="5400000" scaled="0"/>
                    </a:gradFill>
                    <a:ea typeface="Segoe UI" pitchFamily="34" charset="0"/>
                    <a:cs typeface="Segoe UI" pitchFamily="34" charset="0"/>
                  </a:rPr>
                  <a:t>R:</a:t>
                </a:r>
                <a:r>
                  <a:rPr lang="en-US" sz="49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490" dirty="0">
                  <a:gradFill>
                    <a:gsLst>
                      <a:gs pos="37168">
                        <a:srgbClr val="292929"/>
                      </a:gs>
                      <a:gs pos="72000">
                        <a:srgbClr val="292929"/>
                      </a:gs>
                    </a:gsLst>
                    <a:lin ang="5400000" scaled="0"/>
                  </a:gradFill>
                  <a:ea typeface="Segoe UI" pitchFamily="34" charset="0"/>
                  <a:cs typeface="Segoe UI" pitchFamily="34" charset="0"/>
                </a:endParaRP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14102" rtl="0" eaLnBrk="1" fontAlgn="base" latinLnBrk="0" hangingPunct="1">
                  <a:lnSpc>
                    <a:spcPct val="100000"/>
                  </a:lnSpc>
                  <a:spcBef>
                    <a:spcPct val="0"/>
                  </a:spcBef>
                  <a:spcAft>
                    <a:spcPct val="0"/>
                  </a:spcAft>
                </a:pPr>
                <a:r>
                  <a:rPr lang="en-US" sz="49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marL="0" algn="l" defTabSz="914367" rtl="0" eaLnBrk="1" latinLnBrk="0" hangingPunct="1">
                <a:lnSpc>
                  <a:spcPct val="90000"/>
                </a:lnSpc>
                <a:spcAft>
                  <a:spcPts val="588"/>
                </a:spcAft>
              </a:pPr>
              <a:r>
                <a:rPr lang="en-US" sz="98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marL="0" algn="l" defTabSz="914367" rtl="0" eaLnBrk="1" latinLnBrk="0" hangingPunct="1">
                <a:lnSpc>
                  <a:spcPct val="90000"/>
                </a:lnSpc>
                <a:spcAft>
                  <a:spcPts val="588"/>
                </a:spcAft>
              </a:pPr>
              <a:r>
                <a:rPr lang="en-US" sz="98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a:t>
              </a:r>
              <a:r>
                <a:rPr lang="en-US" sz="49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R:16</a:t>
              </a:r>
              <a:r>
                <a:rPr lang="en-US" sz="49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49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14102" fontAlgn="base">
                <a:lnSpc>
                  <a:spcPct val="100000"/>
                </a:lnSpc>
                <a:spcBef>
                  <a:spcPct val="0"/>
                </a:spcBef>
                <a:spcAft>
                  <a:spcPct val="0"/>
                </a:spcAft>
              </a:pPr>
              <a:r>
                <a:rPr lang="en-US" sz="49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001444797"/>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 id="2147483803" r:id="rId21"/>
    <p:sldLayoutId id="2147483804" r:id="rId22"/>
    <p:sldLayoutId id="2147483805" r:id="rId23"/>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0.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90.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90.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90.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658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57" name="Rectangle 56"/>
          <p:cNvSpPr/>
          <p:nvPr/>
        </p:nvSpPr>
        <p:spPr>
          <a:xfrm>
            <a:off x="6611785" y="2689878"/>
            <a:ext cx="440646" cy="505078"/>
          </a:xfrm>
          <a:prstGeom prst="rect">
            <a:avLst/>
          </a:prstGeom>
        </p:spPr>
        <p:txBody>
          <a:bodyPr wrap="none" lIns="179285" tIns="143428" rIns="179285" bIns="143428">
            <a:spAutoFit/>
          </a:bodyPr>
          <a:lstStyle/>
          <a:p>
            <a:pPr defTabSz="896214"/>
            <a:r>
              <a:rPr lang="en-US" sz="1400" kern="0" dirty="0">
                <a:solidFill>
                  <a:schemeClr val="bg1"/>
                </a:solidFill>
                <a:latin typeface="Segoe UI Semibold" panose="020B0702040204020203" pitchFamily="34" charset="0"/>
                <a:cs typeface="Segoe UI Semibold" panose="020B0702040204020203" pitchFamily="34" charset="0"/>
              </a:rPr>
              <a:t>*</a:t>
            </a:r>
            <a:endParaRPr lang="en-US" sz="1400" kern="0" dirty="0">
              <a:solidFill>
                <a:sysClr val="windowText" lastClr="000000"/>
              </a:solidFill>
              <a:latin typeface="Segoe UI Semibold" panose="020B0702040204020203" pitchFamily="34" charset="0"/>
              <a:cs typeface="Segoe UI Semibold" panose="020B0702040204020203" pitchFamily="34" charset="0"/>
            </a:endParaRPr>
          </a:p>
        </p:txBody>
      </p:sp>
      <p:grpSp>
        <p:nvGrpSpPr>
          <p:cNvPr id="41" name="Group 40"/>
          <p:cNvGrpSpPr/>
          <p:nvPr/>
        </p:nvGrpSpPr>
        <p:grpSpPr>
          <a:xfrm>
            <a:off x="1076075" y="5266671"/>
            <a:ext cx="8829784" cy="1120531"/>
            <a:chOff x="1973256" y="5222473"/>
            <a:chExt cx="8553106" cy="1120850"/>
          </a:xfrm>
        </p:grpSpPr>
        <p:sp>
          <p:nvSpPr>
            <p:cNvPr id="45" name="TextBox 44"/>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48" name="TextBox 4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49" name="TextBox 4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50" name="TextBox 4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51" name="TextBox 5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grpSp>
        <p:nvGrpSpPr>
          <p:cNvPr id="67" name="Group 66"/>
          <p:cNvGrpSpPr/>
          <p:nvPr/>
        </p:nvGrpSpPr>
        <p:grpSpPr>
          <a:xfrm>
            <a:off x="6992415" y="1187962"/>
            <a:ext cx="2913381" cy="2330705"/>
            <a:chOff x="7132627" y="1211287"/>
            <a:chExt cx="2971800" cy="2377440"/>
          </a:xfrm>
        </p:grpSpPr>
        <p:grpSp>
          <p:nvGrpSpPr>
            <p:cNvPr id="68" name="Group 67"/>
            <p:cNvGrpSpPr/>
            <p:nvPr/>
          </p:nvGrpSpPr>
          <p:grpSpPr>
            <a:xfrm>
              <a:off x="7132627" y="1211287"/>
              <a:ext cx="2971800" cy="2377440"/>
              <a:chOff x="7489548" y="1582078"/>
              <a:chExt cx="2917390" cy="2331366"/>
            </a:xfrm>
            <a:solidFill>
              <a:schemeClr val="accent6"/>
            </a:solidFill>
          </p:grpSpPr>
          <p:sp>
            <p:nvSpPr>
              <p:cNvPr id="73" name="Rectangle 72"/>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74" name="TextBox 7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grpSp>
          <p:nvGrpSpPr>
            <p:cNvPr id="69" name="Group 68"/>
            <p:cNvGrpSpPr/>
            <p:nvPr/>
          </p:nvGrpSpPr>
          <p:grpSpPr>
            <a:xfrm>
              <a:off x="7223760" y="2102819"/>
              <a:ext cx="2788920" cy="1234440"/>
              <a:chOff x="7223760" y="2102819"/>
              <a:chExt cx="2788920" cy="1234440"/>
            </a:xfrm>
          </p:grpSpPr>
          <p:sp>
            <p:nvSpPr>
              <p:cNvPr id="70" name="TextBox 69"/>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iOS</a:t>
                </a:r>
              </a:p>
            </p:txBody>
          </p:sp>
          <p:sp>
            <p:nvSpPr>
              <p:cNvPr id="71" name="TextBox 70"/>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Android</a:t>
                </a:r>
              </a:p>
            </p:txBody>
          </p:sp>
          <p:sp>
            <p:nvSpPr>
              <p:cNvPr id="72" name="TextBox 71"/>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a:t>OS X</a:t>
                </a:r>
                <a:endParaRPr lang="en-US" sz="1568" dirty="0"/>
              </a:p>
            </p:txBody>
          </p:sp>
        </p:grpSp>
      </p:grpSp>
      <p:sp>
        <p:nvSpPr>
          <p:cNvPr id="75" name="TextBox 74"/>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r>
              <a:rPr lang="en-US" sz="1961" b="1" dirty="0">
                <a:latin typeface="+mn-lt"/>
              </a:rPr>
              <a:t>.NET STANDARD LIBRARY</a:t>
            </a:r>
          </a:p>
          <a:p>
            <a:r>
              <a:rPr lang="en-US" sz="1765" dirty="0">
                <a:latin typeface="+mn-lt"/>
              </a:rPr>
              <a:t>One library to rule them all</a:t>
            </a:r>
          </a:p>
        </p:txBody>
      </p:sp>
      <p:grpSp>
        <p:nvGrpSpPr>
          <p:cNvPr id="76" name="Group 75"/>
          <p:cNvGrpSpPr/>
          <p:nvPr/>
        </p:nvGrpSpPr>
        <p:grpSpPr>
          <a:xfrm>
            <a:off x="1076076" y="1187961"/>
            <a:ext cx="2913381" cy="2330705"/>
            <a:chOff x="1097653" y="1211286"/>
            <a:chExt cx="2971800" cy="2377440"/>
          </a:xfrm>
        </p:grpSpPr>
        <p:grpSp>
          <p:nvGrpSpPr>
            <p:cNvPr id="77" name="Group 76"/>
            <p:cNvGrpSpPr/>
            <p:nvPr/>
          </p:nvGrpSpPr>
          <p:grpSpPr>
            <a:xfrm>
              <a:off x="1097653" y="1211286"/>
              <a:ext cx="2971800" cy="2377440"/>
              <a:chOff x="1719261" y="1582078"/>
              <a:chExt cx="2869373" cy="2331367"/>
            </a:xfrm>
          </p:grpSpPr>
          <p:sp>
            <p:nvSpPr>
              <p:cNvPr id="83" name="Rectangle 82"/>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84" name="TextBox 83"/>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78" name="Group 77"/>
            <p:cNvGrpSpPr/>
            <p:nvPr/>
          </p:nvGrpSpPr>
          <p:grpSpPr>
            <a:xfrm>
              <a:off x="1188720" y="2102819"/>
              <a:ext cx="2788920" cy="1234440"/>
              <a:chOff x="1188720" y="2356171"/>
              <a:chExt cx="2788920" cy="1234440"/>
            </a:xfrm>
          </p:grpSpPr>
          <p:sp>
            <p:nvSpPr>
              <p:cNvPr id="79" name="TextBox 78"/>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a:t>
                </a:r>
              </a:p>
            </p:txBody>
          </p:sp>
          <p:grpSp>
            <p:nvGrpSpPr>
              <p:cNvPr id="80" name="Group 79"/>
              <p:cNvGrpSpPr/>
              <p:nvPr/>
            </p:nvGrpSpPr>
            <p:grpSpPr>
              <a:xfrm>
                <a:off x="1188720" y="2356171"/>
                <a:ext cx="2788920" cy="594360"/>
                <a:chOff x="1645920" y="2384389"/>
                <a:chExt cx="2417064" cy="594360"/>
              </a:xfrm>
            </p:grpSpPr>
            <p:sp>
              <p:nvSpPr>
                <p:cNvPr id="81" name="TextBox 80"/>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Windows Forms</a:t>
                  </a:r>
                </a:p>
              </p:txBody>
            </p:sp>
            <p:sp>
              <p:nvSpPr>
                <p:cNvPr id="82" name="TextBox 81"/>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WPF</a:t>
                  </a:r>
                </a:p>
              </p:txBody>
            </p:sp>
          </p:grpSp>
        </p:grpSp>
      </p:grpSp>
      <p:grpSp>
        <p:nvGrpSpPr>
          <p:cNvPr id="85" name="Group 84"/>
          <p:cNvGrpSpPr/>
          <p:nvPr/>
        </p:nvGrpSpPr>
        <p:grpSpPr>
          <a:xfrm>
            <a:off x="4034245" y="1187961"/>
            <a:ext cx="2913381" cy="2330705"/>
            <a:chOff x="4115140" y="1211286"/>
            <a:chExt cx="2971800" cy="2377440"/>
          </a:xfrm>
        </p:grpSpPr>
        <p:grpSp>
          <p:nvGrpSpPr>
            <p:cNvPr id="86" name="Group 85"/>
            <p:cNvGrpSpPr/>
            <p:nvPr/>
          </p:nvGrpSpPr>
          <p:grpSpPr>
            <a:xfrm>
              <a:off x="4115140" y="1211286"/>
              <a:ext cx="2971800" cy="2377440"/>
              <a:chOff x="4604403" y="1582077"/>
              <a:chExt cx="3013825" cy="2331366"/>
            </a:xfrm>
          </p:grpSpPr>
          <p:sp>
            <p:nvSpPr>
              <p:cNvPr id="90" name="Rectangle 89"/>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91" name="TextBox 9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87" name="Group 86"/>
            <p:cNvGrpSpPr/>
            <p:nvPr/>
          </p:nvGrpSpPr>
          <p:grpSpPr>
            <a:xfrm>
              <a:off x="4206240" y="2102819"/>
              <a:ext cx="2788920" cy="1234440"/>
              <a:chOff x="4206240" y="2102819"/>
              <a:chExt cx="2788920" cy="1234440"/>
            </a:xfrm>
          </p:grpSpPr>
          <p:sp>
            <p:nvSpPr>
              <p:cNvPr id="88" name="TextBox 87"/>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UWP</a:t>
                </a:r>
              </a:p>
            </p:txBody>
          </p:sp>
          <p:sp>
            <p:nvSpPr>
              <p:cNvPr id="89" name="TextBox 88"/>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 Core</a:t>
                </a:r>
              </a:p>
            </p:txBody>
          </p:sp>
        </p:grpSp>
      </p:grpSp>
      <p:sp>
        <p:nvSpPr>
          <p:cNvPr id="92" name="TextBox 91"/>
          <p:cNvSpPr txBox="1"/>
          <p:nvPr/>
        </p:nvSpPr>
        <p:spPr>
          <a:xfrm>
            <a:off x="269302" y="1187961"/>
            <a:ext cx="717140" cy="2330705"/>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r>
              <a:rPr lang="en-US" sz="1568" b="1" dirty="0"/>
              <a:t>APP MODEL </a:t>
            </a:r>
            <a:br>
              <a:rPr lang="en-US" sz="1568" b="1" dirty="0"/>
            </a:br>
            <a:r>
              <a:rPr lang="en-US" sz="1568" b="1" dirty="0"/>
              <a:t>INNOVATION</a:t>
            </a:r>
          </a:p>
        </p:txBody>
      </p:sp>
      <p:sp>
        <p:nvSpPr>
          <p:cNvPr id="93" name="TextBox 92"/>
          <p:cNvSpPr txBox="1"/>
          <p:nvPr/>
        </p:nvSpPr>
        <p:spPr>
          <a:xfrm>
            <a:off x="269302" y="3563464"/>
            <a:ext cx="717140" cy="2823738"/>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.NET INNOVATION</a:t>
            </a:r>
          </a:p>
        </p:txBody>
      </p:sp>
      <p:grpSp>
        <p:nvGrpSpPr>
          <p:cNvPr id="5" name="Group 4"/>
          <p:cNvGrpSpPr/>
          <p:nvPr/>
        </p:nvGrpSpPr>
        <p:grpSpPr>
          <a:xfrm>
            <a:off x="9992511" y="1187961"/>
            <a:ext cx="1929941" cy="5196268"/>
            <a:chOff x="9992511" y="1187961"/>
            <a:chExt cx="1929941" cy="5196268"/>
          </a:xfrm>
        </p:grpSpPr>
        <p:grpSp>
          <p:nvGrpSpPr>
            <p:cNvPr id="8" name="Group 7"/>
            <p:cNvGrpSpPr/>
            <p:nvPr/>
          </p:nvGrpSpPr>
          <p:grpSpPr>
            <a:xfrm>
              <a:off x="9995138" y="1187961"/>
              <a:ext cx="1927314" cy="5196268"/>
              <a:chOff x="10195560" y="1211286"/>
              <a:chExt cx="1965961" cy="5300464"/>
            </a:xfrm>
          </p:grpSpPr>
          <p:grpSp>
            <p:nvGrpSpPr>
              <p:cNvPr id="32" name="Group 31"/>
              <p:cNvGrpSpPr/>
              <p:nvPr/>
            </p:nvGrpSpPr>
            <p:grpSpPr>
              <a:xfrm>
                <a:off x="10195560" y="1211286"/>
                <a:ext cx="1965961" cy="5300464"/>
                <a:chOff x="7489548" y="1582077"/>
                <a:chExt cx="1929967" cy="5197742"/>
              </a:xfrm>
              <a:solidFill>
                <a:schemeClr val="bg1">
                  <a:lumMod val="85000"/>
                </a:schemeClr>
              </a:solidFill>
            </p:grpSpPr>
            <p:sp>
              <p:nvSpPr>
                <p:cNvPr id="34" name="Rectangle 33"/>
                <p:cNvSpPr/>
                <p:nvPr/>
              </p:nvSpPr>
              <p:spPr bwMode="auto">
                <a:xfrm>
                  <a:off x="7489549" y="1582078"/>
                  <a:ext cx="1929966" cy="5197741"/>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r>
                    <a:rPr lang="en-US" sz="2742" kern="0" dirty="0">
                      <a:gradFill>
                        <a:gsLst>
                          <a:gs pos="14679">
                            <a:srgbClr val="FFFFFF"/>
                          </a:gs>
                          <a:gs pos="38000">
                            <a:srgbClr val="FFFFFF"/>
                          </a:gs>
                        </a:gsLst>
                        <a:lin ang="5400000" scaled="1"/>
                      </a:gradFill>
                      <a:latin typeface="Segoe UI Light"/>
                    </a:rPr>
                    <a:t> </a:t>
                  </a:r>
                </a:p>
              </p:txBody>
            </p:sp>
            <p:sp>
              <p:nvSpPr>
                <p:cNvPr id="35" name="TextBox 34"/>
                <p:cNvSpPr txBox="1"/>
                <p:nvPr/>
              </p:nvSpPr>
              <p:spPr>
                <a:xfrm>
                  <a:off x="7489548" y="1582077"/>
                  <a:ext cx="1929965" cy="627675"/>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algn="l"/>
                  <a:r>
                    <a:rPr lang="en-US" sz="1961" dirty="0"/>
                    <a:t>TOOLS</a:t>
                  </a:r>
                </a:p>
              </p:txBody>
            </p:sp>
          </p:grpSp>
          <p:grpSp>
            <p:nvGrpSpPr>
              <p:cNvPr id="6" name="Group 5"/>
              <p:cNvGrpSpPr/>
              <p:nvPr/>
            </p:nvGrpSpPr>
            <p:grpSpPr>
              <a:xfrm>
                <a:off x="10404342" y="1988502"/>
                <a:ext cx="1548397" cy="1351000"/>
                <a:chOff x="10404342" y="1920240"/>
                <a:chExt cx="1548397" cy="1351000"/>
              </a:xfrm>
            </p:grpSpPr>
            <p:pic>
              <p:nvPicPr>
                <p:cNvPr id="38" name="Picture 37"/>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solidFill>
                  <a:schemeClr val="bg1">
                    <a:lumMod val="85000"/>
                  </a:schemeClr>
                </a:solidFill>
                <a:ln>
                  <a:noFill/>
                </a:ln>
                <a:extLst/>
              </p:spPr>
            </p:pic>
            <p:sp>
              <p:nvSpPr>
                <p:cNvPr id="39" name="TextBox 38"/>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Visual Studio</a:t>
                  </a:r>
                </a:p>
              </p:txBody>
            </p:sp>
          </p:grpSp>
          <p:grpSp>
            <p:nvGrpSpPr>
              <p:cNvPr id="7" name="Group 6"/>
              <p:cNvGrpSpPr/>
              <p:nvPr/>
            </p:nvGrpSpPr>
            <p:grpSpPr>
              <a:xfrm>
                <a:off x="10195561" y="3252059"/>
                <a:ext cx="1965960" cy="1350999"/>
                <a:chOff x="10195561" y="3458117"/>
                <a:chExt cx="1965960" cy="1350999"/>
              </a:xfrm>
            </p:grpSpPr>
            <p:sp>
              <p:nvSpPr>
                <p:cNvPr id="40" name="TextBox 39"/>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Visual Studio Code</a:t>
                  </a:r>
                </a:p>
              </p:txBody>
            </p:sp>
            <p:pic>
              <p:nvPicPr>
                <p:cNvPr id="46" name="Picture 45"/>
                <p:cNvPicPr>
                  <a:picLocks noChangeAspect="1" noChangeArrowheads="1"/>
                </p:cNvPicPr>
                <p:nvPr/>
              </p:nvPicPr>
              <p:blipFill rotWithShape="1">
                <a:blip r:embed="rId3"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gr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435318" y="4524126"/>
              <a:ext cx="1046952" cy="1046952"/>
            </a:xfrm>
            <a:prstGeom prst="rect">
              <a:avLst/>
            </a:prstGeom>
          </p:spPr>
        </p:pic>
        <p:sp>
          <p:nvSpPr>
            <p:cNvPr id="52" name="TextBox 51"/>
            <p:cNvSpPr txBox="1"/>
            <p:nvPr/>
          </p:nvSpPr>
          <p:spPr>
            <a:xfrm>
              <a:off x="9992511" y="5375038"/>
              <a:ext cx="1927313" cy="497407"/>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Xamarin Studio</a:t>
              </a:r>
            </a:p>
          </p:txBody>
        </p:sp>
      </p:grpSp>
    </p:spTree>
    <p:extLst>
      <p:ext uri="{BB962C8B-B14F-4D97-AF65-F5344CB8AC3E}">
        <p14:creationId xmlns:p14="http://schemas.microsoft.com/office/powerpoint/2010/main" val="1195545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500"/>
                                        <p:tgtEl>
                                          <p:spTgt spid="9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57" name="Rectangle 56"/>
          <p:cNvSpPr/>
          <p:nvPr/>
        </p:nvSpPr>
        <p:spPr>
          <a:xfrm>
            <a:off x="6611785" y="2689878"/>
            <a:ext cx="440646" cy="505078"/>
          </a:xfrm>
          <a:prstGeom prst="rect">
            <a:avLst/>
          </a:prstGeom>
        </p:spPr>
        <p:txBody>
          <a:bodyPr wrap="none" lIns="179285" tIns="143428" rIns="179285" bIns="143428">
            <a:spAutoFit/>
          </a:bodyPr>
          <a:lstStyle/>
          <a:p>
            <a:pPr defTabSz="896214"/>
            <a:r>
              <a:rPr lang="en-US" sz="1400" kern="0" dirty="0">
                <a:solidFill>
                  <a:schemeClr val="bg1"/>
                </a:solidFill>
                <a:latin typeface="Segoe UI Semibold" panose="020B0702040204020203" pitchFamily="34" charset="0"/>
                <a:cs typeface="Segoe UI Semibold" panose="020B0702040204020203" pitchFamily="34" charset="0"/>
              </a:rPr>
              <a:t>*</a:t>
            </a:r>
            <a:endParaRPr lang="en-US" sz="1400" kern="0" dirty="0">
              <a:solidFill>
                <a:sysClr val="windowText" lastClr="000000"/>
              </a:solidFill>
              <a:latin typeface="Segoe UI Semibold" panose="020B0702040204020203" pitchFamily="34" charset="0"/>
              <a:cs typeface="Segoe UI Semibold" panose="020B0702040204020203" pitchFamily="34" charset="0"/>
            </a:endParaRPr>
          </a:p>
        </p:txBody>
      </p:sp>
      <p:grpSp>
        <p:nvGrpSpPr>
          <p:cNvPr id="41" name="Group 40"/>
          <p:cNvGrpSpPr/>
          <p:nvPr/>
        </p:nvGrpSpPr>
        <p:grpSpPr>
          <a:xfrm>
            <a:off x="1076075" y="5266671"/>
            <a:ext cx="8829784" cy="1120531"/>
            <a:chOff x="1973256" y="5222473"/>
            <a:chExt cx="8553106" cy="1120850"/>
          </a:xfrm>
        </p:grpSpPr>
        <p:sp>
          <p:nvSpPr>
            <p:cNvPr id="45" name="TextBox 44"/>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48" name="TextBox 4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49" name="TextBox 4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50" name="TextBox 4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51" name="TextBox 5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grpSp>
        <p:nvGrpSpPr>
          <p:cNvPr id="67" name="Group 66"/>
          <p:cNvGrpSpPr/>
          <p:nvPr/>
        </p:nvGrpSpPr>
        <p:grpSpPr>
          <a:xfrm>
            <a:off x="6992415" y="1187962"/>
            <a:ext cx="2913381" cy="2330705"/>
            <a:chOff x="7132627" y="1211287"/>
            <a:chExt cx="2971800" cy="2377440"/>
          </a:xfrm>
        </p:grpSpPr>
        <p:grpSp>
          <p:nvGrpSpPr>
            <p:cNvPr id="68" name="Group 67"/>
            <p:cNvGrpSpPr/>
            <p:nvPr/>
          </p:nvGrpSpPr>
          <p:grpSpPr>
            <a:xfrm>
              <a:off x="7132627" y="1211287"/>
              <a:ext cx="2971800" cy="2377440"/>
              <a:chOff x="7489548" y="1582078"/>
              <a:chExt cx="2917390" cy="2331366"/>
            </a:xfrm>
            <a:solidFill>
              <a:schemeClr val="accent6"/>
            </a:solidFill>
          </p:grpSpPr>
          <p:sp>
            <p:nvSpPr>
              <p:cNvPr id="73" name="Rectangle 72"/>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74" name="TextBox 7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grpSp>
          <p:nvGrpSpPr>
            <p:cNvPr id="69" name="Group 68"/>
            <p:cNvGrpSpPr/>
            <p:nvPr/>
          </p:nvGrpSpPr>
          <p:grpSpPr>
            <a:xfrm>
              <a:off x="7223760" y="2102819"/>
              <a:ext cx="2788920" cy="1234440"/>
              <a:chOff x="7223760" y="2102819"/>
              <a:chExt cx="2788920" cy="1234440"/>
            </a:xfrm>
          </p:grpSpPr>
          <p:sp>
            <p:nvSpPr>
              <p:cNvPr id="70" name="TextBox 69"/>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iOS</a:t>
                </a:r>
              </a:p>
            </p:txBody>
          </p:sp>
          <p:sp>
            <p:nvSpPr>
              <p:cNvPr id="71" name="TextBox 70"/>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Android</a:t>
                </a:r>
              </a:p>
            </p:txBody>
          </p:sp>
          <p:sp>
            <p:nvSpPr>
              <p:cNvPr id="72" name="TextBox 71"/>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a:t>OS X</a:t>
                </a:r>
                <a:endParaRPr lang="en-US" sz="1568" dirty="0"/>
              </a:p>
            </p:txBody>
          </p:sp>
        </p:grpSp>
      </p:grpSp>
      <p:sp>
        <p:nvSpPr>
          <p:cNvPr id="75" name="TextBox 74"/>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r>
              <a:rPr lang="en-US" sz="1961" b="1" dirty="0">
                <a:latin typeface="+mn-lt"/>
              </a:rPr>
              <a:t>.NET STANDARD LIBRARY</a:t>
            </a:r>
          </a:p>
          <a:p>
            <a:r>
              <a:rPr lang="en-US" sz="1765" dirty="0">
                <a:latin typeface="+mn-lt"/>
              </a:rPr>
              <a:t>One library to rule them all</a:t>
            </a:r>
          </a:p>
        </p:txBody>
      </p:sp>
      <p:grpSp>
        <p:nvGrpSpPr>
          <p:cNvPr id="76" name="Group 75"/>
          <p:cNvGrpSpPr/>
          <p:nvPr/>
        </p:nvGrpSpPr>
        <p:grpSpPr>
          <a:xfrm>
            <a:off x="1076076" y="1187961"/>
            <a:ext cx="2913381" cy="2330705"/>
            <a:chOff x="1097653" y="1211286"/>
            <a:chExt cx="2971800" cy="2377440"/>
          </a:xfrm>
        </p:grpSpPr>
        <p:grpSp>
          <p:nvGrpSpPr>
            <p:cNvPr id="77" name="Group 76"/>
            <p:cNvGrpSpPr/>
            <p:nvPr/>
          </p:nvGrpSpPr>
          <p:grpSpPr>
            <a:xfrm>
              <a:off x="1097653" y="1211286"/>
              <a:ext cx="2971800" cy="2377440"/>
              <a:chOff x="1719261" y="1582078"/>
              <a:chExt cx="2869373" cy="2331367"/>
            </a:xfrm>
          </p:grpSpPr>
          <p:sp>
            <p:nvSpPr>
              <p:cNvPr id="83" name="Rectangle 82"/>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84" name="TextBox 83"/>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78" name="Group 77"/>
            <p:cNvGrpSpPr/>
            <p:nvPr/>
          </p:nvGrpSpPr>
          <p:grpSpPr>
            <a:xfrm>
              <a:off x="1188720" y="2102819"/>
              <a:ext cx="2788920" cy="1234440"/>
              <a:chOff x="1188720" y="2356171"/>
              <a:chExt cx="2788920" cy="1234440"/>
            </a:xfrm>
          </p:grpSpPr>
          <p:sp>
            <p:nvSpPr>
              <p:cNvPr id="79" name="TextBox 78"/>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a:t>
                </a:r>
              </a:p>
            </p:txBody>
          </p:sp>
          <p:grpSp>
            <p:nvGrpSpPr>
              <p:cNvPr id="80" name="Group 79"/>
              <p:cNvGrpSpPr/>
              <p:nvPr/>
            </p:nvGrpSpPr>
            <p:grpSpPr>
              <a:xfrm>
                <a:off x="1188720" y="2356171"/>
                <a:ext cx="2788920" cy="594360"/>
                <a:chOff x="1645920" y="2384389"/>
                <a:chExt cx="2417064" cy="594360"/>
              </a:xfrm>
            </p:grpSpPr>
            <p:sp>
              <p:nvSpPr>
                <p:cNvPr id="81" name="TextBox 80"/>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Windows Forms</a:t>
                  </a:r>
                </a:p>
              </p:txBody>
            </p:sp>
            <p:sp>
              <p:nvSpPr>
                <p:cNvPr id="82" name="TextBox 81"/>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WPF</a:t>
                  </a:r>
                </a:p>
              </p:txBody>
            </p:sp>
          </p:grpSp>
        </p:grpSp>
      </p:grpSp>
      <p:grpSp>
        <p:nvGrpSpPr>
          <p:cNvPr id="85" name="Group 84"/>
          <p:cNvGrpSpPr/>
          <p:nvPr/>
        </p:nvGrpSpPr>
        <p:grpSpPr>
          <a:xfrm>
            <a:off x="4034245" y="1187961"/>
            <a:ext cx="2913381" cy="2330705"/>
            <a:chOff x="4115140" y="1211286"/>
            <a:chExt cx="2971800" cy="2377440"/>
          </a:xfrm>
        </p:grpSpPr>
        <p:grpSp>
          <p:nvGrpSpPr>
            <p:cNvPr id="86" name="Group 85"/>
            <p:cNvGrpSpPr/>
            <p:nvPr/>
          </p:nvGrpSpPr>
          <p:grpSpPr>
            <a:xfrm>
              <a:off x="4115140" y="1211286"/>
              <a:ext cx="2971800" cy="2377440"/>
              <a:chOff x="4604403" y="1582077"/>
              <a:chExt cx="3013825" cy="2331366"/>
            </a:xfrm>
          </p:grpSpPr>
          <p:sp>
            <p:nvSpPr>
              <p:cNvPr id="90" name="Rectangle 89"/>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91" name="TextBox 9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87" name="Group 86"/>
            <p:cNvGrpSpPr/>
            <p:nvPr/>
          </p:nvGrpSpPr>
          <p:grpSpPr>
            <a:xfrm>
              <a:off x="4206240" y="2102819"/>
              <a:ext cx="2788920" cy="1234440"/>
              <a:chOff x="4206240" y="2102819"/>
              <a:chExt cx="2788920" cy="1234440"/>
            </a:xfrm>
          </p:grpSpPr>
          <p:sp>
            <p:nvSpPr>
              <p:cNvPr id="88" name="TextBox 87"/>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UWP</a:t>
                </a:r>
              </a:p>
            </p:txBody>
          </p:sp>
          <p:sp>
            <p:nvSpPr>
              <p:cNvPr id="89" name="TextBox 88"/>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 Core</a:t>
                </a:r>
              </a:p>
            </p:txBody>
          </p:sp>
        </p:grpSp>
      </p:grpSp>
      <p:sp>
        <p:nvSpPr>
          <p:cNvPr id="92" name="TextBox 91"/>
          <p:cNvSpPr txBox="1"/>
          <p:nvPr/>
        </p:nvSpPr>
        <p:spPr>
          <a:xfrm>
            <a:off x="269302" y="1187961"/>
            <a:ext cx="717140" cy="2330705"/>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r>
              <a:rPr lang="en-US" sz="1568" b="1" dirty="0"/>
              <a:t>APP MODEL </a:t>
            </a:r>
            <a:br>
              <a:rPr lang="en-US" sz="1568" b="1" dirty="0"/>
            </a:br>
            <a:r>
              <a:rPr lang="en-US" sz="1568" b="1" dirty="0"/>
              <a:t>INNOVATION</a:t>
            </a:r>
          </a:p>
        </p:txBody>
      </p:sp>
      <p:sp>
        <p:nvSpPr>
          <p:cNvPr id="93" name="TextBox 92"/>
          <p:cNvSpPr txBox="1"/>
          <p:nvPr/>
        </p:nvSpPr>
        <p:spPr>
          <a:xfrm>
            <a:off x="269302" y="3563464"/>
            <a:ext cx="717140" cy="2823738"/>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.NET INNOVATION</a:t>
            </a:r>
          </a:p>
        </p:txBody>
      </p:sp>
      <p:grpSp>
        <p:nvGrpSpPr>
          <p:cNvPr id="5" name="Group 4"/>
          <p:cNvGrpSpPr/>
          <p:nvPr/>
        </p:nvGrpSpPr>
        <p:grpSpPr>
          <a:xfrm>
            <a:off x="9992511" y="1187961"/>
            <a:ext cx="1929941" cy="5196268"/>
            <a:chOff x="9992511" y="1187961"/>
            <a:chExt cx="1929941" cy="5196268"/>
          </a:xfrm>
        </p:grpSpPr>
        <p:grpSp>
          <p:nvGrpSpPr>
            <p:cNvPr id="8" name="Group 7"/>
            <p:cNvGrpSpPr/>
            <p:nvPr/>
          </p:nvGrpSpPr>
          <p:grpSpPr>
            <a:xfrm>
              <a:off x="9995138" y="1187961"/>
              <a:ext cx="1927314" cy="5196268"/>
              <a:chOff x="10195560" y="1211286"/>
              <a:chExt cx="1965961" cy="5300464"/>
            </a:xfrm>
          </p:grpSpPr>
          <p:grpSp>
            <p:nvGrpSpPr>
              <p:cNvPr id="32" name="Group 31"/>
              <p:cNvGrpSpPr/>
              <p:nvPr/>
            </p:nvGrpSpPr>
            <p:grpSpPr>
              <a:xfrm>
                <a:off x="10195560" y="1211286"/>
                <a:ext cx="1965961" cy="5300464"/>
                <a:chOff x="7489548" y="1582077"/>
                <a:chExt cx="1929967" cy="5197742"/>
              </a:xfrm>
              <a:solidFill>
                <a:schemeClr val="bg1">
                  <a:lumMod val="85000"/>
                </a:schemeClr>
              </a:solidFill>
            </p:grpSpPr>
            <p:sp>
              <p:nvSpPr>
                <p:cNvPr id="34" name="Rectangle 33"/>
                <p:cNvSpPr/>
                <p:nvPr/>
              </p:nvSpPr>
              <p:spPr bwMode="auto">
                <a:xfrm>
                  <a:off x="7489549" y="1582078"/>
                  <a:ext cx="1929966" cy="5197741"/>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r>
                    <a:rPr lang="en-US" sz="2742" kern="0" dirty="0">
                      <a:gradFill>
                        <a:gsLst>
                          <a:gs pos="14679">
                            <a:srgbClr val="FFFFFF"/>
                          </a:gs>
                          <a:gs pos="38000">
                            <a:srgbClr val="FFFFFF"/>
                          </a:gs>
                        </a:gsLst>
                        <a:lin ang="5400000" scaled="1"/>
                      </a:gradFill>
                      <a:latin typeface="Segoe UI Light"/>
                    </a:rPr>
                    <a:t> </a:t>
                  </a:r>
                </a:p>
              </p:txBody>
            </p:sp>
            <p:sp>
              <p:nvSpPr>
                <p:cNvPr id="35" name="TextBox 34"/>
                <p:cNvSpPr txBox="1"/>
                <p:nvPr/>
              </p:nvSpPr>
              <p:spPr>
                <a:xfrm>
                  <a:off x="7489548" y="1582077"/>
                  <a:ext cx="1929965" cy="627675"/>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algn="l"/>
                  <a:r>
                    <a:rPr lang="en-US" sz="1961" dirty="0"/>
                    <a:t>TOOLS</a:t>
                  </a:r>
                </a:p>
              </p:txBody>
            </p:sp>
          </p:grpSp>
          <p:grpSp>
            <p:nvGrpSpPr>
              <p:cNvPr id="6" name="Group 5"/>
              <p:cNvGrpSpPr/>
              <p:nvPr/>
            </p:nvGrpSpPr>
            <p:grpSpPr>
              <a:xfrm>
                <a:off x="10404342" y="1988502"/>
                <a:ext cx="1548397" cy="1351000"/>
                <a:chOff x="10404342" y="1920240"/>
                <a:chExt cx="1548397" cy="1351000"/>
              </a:xfrm>
            </p:grpSpPr>
            <p:pic>
              <p:nvPicPr>
                <p:cNvPr id="38" name="Picture 37"/>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solidFill>
                  <a:schemeClr val="bg1">
                    <a:lumMod val="85000"/>
                  </a:schemeClr>
                </a:solidFill>
                <a:ln>
                  <a:noFill/>
                </a:ln>
                <a:extLst/>
              </p:spPr>
            </p:pic>
            <p:sp>
              <p:nvSpPr>
                <p:cNvPr id="39" name="TextBox 38"/>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Visual Studio</a:t>
                  </a:r>
                </a:p>
              </p:txBody>
            </p:sp>
          </p:grpSp>
          <p:grpSp>
            <p:nvGrpSpPr>
              <p:cNvPr id="7" name="Group 6"/>
              <p:cNvGrpSpPr/>
              <p:nvPr/>
            </p:nvGrpSpPr>
            <p:grpSpPr>
              <a:xfrm>
                <a:off x="10195561" y="3252059"/>
                <a:ext cx="1965960" cy="1350999"/>
                <a:chOff x="10195561" y="3458117"/>
                <a:chExt cx="1965960" cy="1350999"/>
              </a:xfrm>
            </p:grpSpPr>
            <p:sp>
              <p:nvSpPr>
                <p:cNvPr id="40" name="TextBox 39"/>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Visual Studio Code</a:t>
                  </a:r>
                </a:p>
              </p:txBody>
            </p:sp>
            <p:pic>
              <p:nvPicPr>
                <p:cNvPr id="46" name="Picture 45"/>
                <p:cNvPicPr>
                  <a:picLocks noChangeAspect="1" noChangeArrowheads="1"/>
                </p:cNvPicPr>
                <p:nvPr/>
              </p:nvPicPr>
              <p:blipFill rotWithShape="1">
                <a:blip r:embed="rId3"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gr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435318" y="4524126"/>
              <a:ext cx="1046952" cy="1046952"/>
            </a:xfrm>
            <a:prstGeom prst="rect">
              <a:avLst/>
            </a:prstGeom>
          </p:spPr>
        </p:pic>
        <p:sp>
          <p:nvSpPr>
            <p:cNvPr id="52" name="TextBox 51"/>
            <p:cNvSpPr txBox="1"/>
            <p:nvPr/>
          </p:nvSpPr>
          <p:spPr>
            <a:xfrm>
              <a:off x="9992511" y="5375038"/>
              <a:ext cx="1927313" cy="497407"/>
            </a:xfrm>
            <a:prstGeom prst="rect">
              <a:avLst/>
            </a:prstGeom>
            <a:solidFill>
              <a:schemeClr val="bg1">
                <a:lumMod val="85000"/>
              </a:schemeClr>
            </a:solidFill>
          </p:spPr>
          <p:txBody>
            <a:bodyPr wrap="square" lIns="91440" tIns="143428" rIns="91440" bIns="143428" rtlCol="0">
              <a:spAutoFit/>
            </a:bodyPr>
            <a:lstStyle/>
            <a:p>
              <a:pPr algn="ctr" defTabSz="896214">
                <a:lnSpc>
                  <a:spcPct val="90000"/>
                </a:lnSpc>
              </a:pPr>
              <a:r>
                <a:rPr lang="en-US" sz="1500" kern="0" dirty="0">
                  <a:gradFill>
                    <a:gsLst>
                      <a:gs pos="2804">
                        <a:srgbClr val="505050"/>
                      </a:gs>
                      <a:gs pos="26000">
                        <a:srgbClr val="505050"/>
                      </a:gs>
                    </a:gsLst>
                    <a:lin ang="5400000" scaled="1"/>
                  </a:gradFill>
                  <a:cs typeface="Segoe UI Semilight" panose="020B0402040204020203" pitchFamily="34" charset="0"/>
                </a:rPr>
                <a:t>Xamarin Studio</a:t>
              </a:r>
            </a:p>
          </p:txBody>
        </p:sp>
      </p:grpSp>
      <p:sp>
        <p:nvSpPr>
          <p:cNvPr id="53" name="Rectangle 52"/>
          <p:cNvSpPr/>
          <p:nvPr/>
        </p:nvSpPr>
        <p:spPr bwMode="auto">
          <a:xfrm>
            <a:off x="0" y="1062067"/>
            <a:ext cx="9975439" cy="2467667"/>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54" name="Rectangle 53"/>
          <p:cNvSpPr/>
          <p:nvPr/>
        </p:nvSpPr>
        <p:spPr bwMode="auto">
          <a:xfrm>
            <a:off x="9950584" y="1050999"/>
            <a:ext cx="2089566" cy="5417955"/>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108279336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.NET Standard—returning APIs</a:t>
            </a:r>
          </a:p>
        </p:txBody>
      </p:sp>
      <p:sp>
        <p:nvSpPr>
          <p:cNvPr id="8" name="Text Placeholder 7"/>
          <p:cNvSpPr>
            <a:spLocks noGrp="1"/>
          </p:cNvSpPr>
          <p:nvPr>
            <p:ph type="body" sz="quarter" idx="10"/>
          </p:nvPr>
        </p:nvSpPr>
        <p:spPr>
          <a:xfrm>
            <a:off x="269239" y="1189177"/>
            <a:ext cx="11653523" cy="3804888"/>
          </a:xfrm>
        </p:spPr>
        <p:txBody>
          <a:bodyPr/>
          <a:lstStyle/>
          <a:p>
            <a:endParaRPr lang="en-US" dirty="0"/>
          </a:p>
          <a:p>
            <a:pPr marL="571500" indent="-571500">
              <a:buFontTx/>
              <a:buChar char="-"/>
            </a:pPr>
            <a:r>
              <a:rPr lang="en-US" dirty="0"/>
              <a:t>More API’s will come back post 1.0 (App Domains, Full Reflection, Binary Serialization)</a:t>
            </a:r>
          </a:p>
          <a:p>
            <a:pPr marL="571500" indent="-571500">
              <a:buFontTx/>
              <a:buChar char="-"/>
            </a:pPr>
            <a:r>
              <a:rPr lang="en-US" dirty="0"/>
              <a:t>Easily move code between .NET Framework, .NET Core and Xamarin</a:t>
            </a:r>
          </a:p>
          <a:p>
            <a:pPr marL="571500" indent="-571500">
              <a:buFontTx/>
              <a:buChar char="-"/>
            </a:pPr>
            <a:endParaRPr lang="en-US" dirty="0"/>
          </a:p>
        </p:txBody>
      </p:sp>
    </p:spTree>
    <p:extLst>
      <p:ext uri="{BB962C8B-B14F-4D97-AF65-F5344CB8AC3E}">
        <p14:creationId xmlns:p14="http://schemas.microsoft.com/office/powerpoint/2010/main" val="15634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Languages</a:t>
            </a:r>
          </a:p>
        </p:txBody>
      </p:sp>
      <p:sp>
        <p:nvSpPr>
          <p:cNvPr id="5" name="Rectangle 4"/>
          <p:cNvSpPr/>
          <p:nvPr/>
        </p:nvSpPr>
        <p:spPr bwMode="auto">
          <a:xfrm>
            <a:off x="2721966" y="1522989"/>
            <a:ext cx="8824464" cy="1504187"/>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marL="91440" defTabSz="912922" fontAlgn="base">
              <a:lnSpc>
                <a:spcPct val="90000"/>
              </a:lnSpc>
              <a:spcBef>
                <a:spcPts val="588"/>
              </a:spcBef>
              <a:spcAft>
                <a:spcPct val="0"/>
              </a:spcAft>
              <a:defRPr/>
            </a:pPr>
            <a:r>
              <a:rPr lang="en-US" sz="2353" b="1" i="1" kern="0" dirty="0">
                <a:gradFill>
                  <a:gsLst>
                    <a:gs pos="0">
                      <a:srgbClr val="505050"/>
                    </a:gs>
                    <a:gs pos="100000">
                      <a:srgbClr val="505050"/>
                    </a:gs>
                  </a:gsLst>
                  <a:lin ang="5400000" scaled="1"/>
                </a:gradFill>
                <a:ea typeface="Segoe UI" pitchFamily="34" charset="0"/>
                <a:cs typeface="Segoe UI Semibold" panose="020B0702040204020203" pitchFamily="34" charset="0"/>
              </a:rPr>
              <a:t>Flexible, powerful, multi-purpose</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Investments in C# 7: Evolve for modern patterns in distributed applications: tuples, pattern matching, others.</a:t>
            </a:r>
          </a:p>
        </p:txBody>
      </p:sp>
      <p:sp>
        <p:nvSpPr>
          <p:cNvPr id="6" name="Pentagon 5"/>
          <p:cNvSpPr/>
          <p:nvPr/>
        </p:nvSpPr>
        <p:spPr bwMode="auto">
          <a:xfrm>
            <a:off x="826902" y="1522989"/>
            <a:ext cx="2689274" cy="1504187"/>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C#</a:t>
            </a:r>
          </a:p>
        </p:txBody>
      </p:sp>
      <p:sp>
        <p:nvSpPr>
          <p:cNvPr id="7" name="Rectangle 6"/>
          <p:cNvSpPr/>
          <p:nvPr/>
        </p:nvSpPr>
        <p:spPr bwMode="auto">
          <a:xfrm>
            <a:off x="2721966" y="3142768"/>
            <a:ext cx="8824464" cy="1504187"/>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marL="91440" defTabSz="912922" fontAlgn="base">
              <a:lnSpc>
                <a:spcPct val="90000"/>
              </a:lnSpc>
              <a:spcBef>
                <a:spcPts val="588"/>
              </a:spcBef>
              <a:spcAft>
                <a:spcPct val="0"/>
              </a:spcAft>
              <a:defRPr/>
            </a:pPr>
            <a:r>
              <a:rPr lang="en-US" sz="2353" b="1" i="1" kern="0" dirty="0">
                <a:gradFill>
                  <a:gsLst>
                    <a:gs pos="0">
                      <a:srgbClr val="505050"/>
                    </a:gs>
                    <a:gs pos="100000">
                      <a:srgbClr val="505050"/>
                    </a:gs>
                  </a:gsLst>
                  <a:lin ang="5400000" scaled="1"/>
                </a:gradFill>
                <a:ea typeface="Segoe UI" pitchFamily="34" charset="0"/>
                <a:cs typeface="Segoe UI Semibold" panose="020B0702040204020203" pitchFamily="34" charset="0"/>
              </a:rPr>
              <a:t>Simple, easy to use</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Investments in VB 15: Bring key language features and platforms while keeping VB simplicity principles.</a:t>
            </a:r>
          </a:p>
        </p:txBody>
      </p:sp>
      <p:sp>
        <p:nvSpPr>
          <p:cNvPr id="9" name="Pentagon 8"/>
          <p:cNvSpPr/>
          <p:nvPr/>
        </p:nvSpPr>
        <p:spPr bwMode="auto">
          <a:xfrm>
            <a:off x="826902" y="3142768"/>
            <a:ext cx="2689274" cy="1504187"/>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VB</a:t>
            </a:r>
          </a:p>
        </p:txBody>
      </p:sp>
      <p:sp>
        <p:nvSpPr>
          <p:cNvPr id="10" name="Rectangle 9"/>
          <p:cNvSpPr/>
          <p:nvPr/>
        </p:nvSpPr>
        <p:spPr bwMode="auto">
          <a:xfrm>
            <a:off x="2721966" y="4762547"/>
            <a:ext cx="8824464" cy="1504187"/>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marL="91440" defTabSz="912922" fontAlgn="base">
              <a:lnSpc>
                <a:spcPct val="90000"/>
              </a:lnSpc>
              <a:spcBef>
                <a:spcPts val="588"/>
              </a:spcBef>
              <a:spcAft>
                <a:spcPct val="0"/>
              </a:spcAft>
              <a:defRPr/>
            </a:pPr>
            <a:r>
              <a:rPr lang="en-US" sz="2353" b="1" i="1" kern="0">
                <a:gradFill>
                  <a:gsLst>
                    <a:gs pos="0">
                      <a:srgbClr val="505050"/>
                    </a:gs>
                    <a:gs pos="100000">
                      <a:srgbClr val="505050"/>
                    </a:gs>
                  </a:gsLst>
                  <a:lin ang="5400000" scaled="1"/>
                </a:gradFill>
                <a:ea typeface="Segoe UI" pitchFamily="34" charset="0"/>
                <a:cs typeface="Segoe UI Semibold" panose="020B0702040204020203" pitchFamily="34" charset="0"/>
              </a:rPr>
              <a:t>Elegant functional </a:t>
            </a:r>
            <a:r>
              <a:rPr lang="en-US" sz="2353" b="1" i="1" kern="0" dirty="0">
                <a:gradFill>
                  <a:gsLst>
                    <a:gs pos="0">
                      <a:srgbClr val="505050"/>
                    </a:gs>
                    <a:gs pos="100000">
                      <a:srgbClr val="505050"/>
                    </a:gs>
                  </a:gsLst>
                  <a:lin ang="5400000" scaled="1"/>
                </a:gradFill>
                <a:ea typeface="Segoe UI" pitchFamily="34" charset="0"/>
                <a:cs typeface="Segoe UI Semibold" panose="020B0702040204020203" pitchFamily="34" charset="0"/>
              </a:rPr>
              <a:t>programming</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Investments in </a:t>
            </a:r>
            <a:r>
              <a:rPr lang="en-US" sz="2353" kern="0" dirty="0" err="1">
                <a:gradFill>
                  <a:gsLst>
                    <a:gs pos="0">
                      <a:srgbClr val="505050"/>
                    </a:gs>
                    <a:gs pos="100000">
                      <a:srgbClr val="505050"/>
                    </a:gs>
                  </a:gsLst>
                  <a:lin ang="5400000" scaled="1"/>
                </a:gradFill>
                <a:ea typeface="Segoe UI" pitchFamily="34" charset="0"/>
                <a:cs typeface="Segoe UI Semibold" panose="020B0702040204020203" pitchFamily="34" charset="0"/>
              </a:rPr>
              <a:t>vNext</a:t>
            </a: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 Language updates for C# 7 / VB 15 interop, platform support and tooling updates.</a:t>
            </a:r>
          </a:p>
        </p:txBody>
      </p:sp>
      <p:sp>
        <p:nvSpPr>
          <p:cNvPr id="11" name="Pentagon 10"/>
          <p:cNvSpPr/>
          <p:nvPr/>
        </p:nvSpPr>
        <p:spPr bwMode="auto">
          <a:xfrm>
            <a:off x="826902" y="4762547"/>
            <a:ext cx="2689274" cy="1504187"/>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F#</a:t>
            </a:r>
          </a:p>
        </p:txBody>
      </p:sp>
    </p:spTree>
    <p:extLst>
      <p:ext uri="{BB962C8B-B14F-4D97-AF65-F5344CB8AC3E}">
        <p14:creationId xmlns:p14="http://schemas.microsoft.com/office/powerpoint/2010/main" val="146209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57" name="Rectangle 56"/>
          <p:cNvSpPr/>
          <p:nvPr/>
        </p:nvSpPr>
        <p:spPr>
          <a:xfrm>
            <a:off x="6611785" y="2689878"/>
            <a:ext cx="440646" cy="505078"/>
          </a:xfrm>
          <a:prstGeom prst="rect">
            <a:avLst/>
          </a:prstGeom>
        </p:spPr>
        <p:txBody>
          <a:bodyPr wrap="none" lIns="179285" tIns="143428" rIns="179285" bIns="143428">
            <a:spAutoFit/>
          </a:bodyPr>
          <a:lstStyle/>
          <a:p>
            <a:pPr marL="0" marR="0" lvl="0" indent="0" algn="l" defTabSz="896214"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a:t>
            </a:r>
            <a:endParaRPr kumimoji="0" lang="en-US" sz="1400"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mn-ea"/>
              <a:cs typeface="Segoe UI Semibold" panose="020B0702040204020203" pitchFamily="34" charset="0"/>
            </a:endParaRPr>
          </a:p>
        </p:txBody>
      </p:sp>
      <p:grpSp>
        <p:nvGrpSpPr>
          <p:cNvPr id="41" name="Group 40"/>
          <p:cNvGrpSpPr/>
          <p:nvPr/>
        </p:nvGrpSpPr>
        <p:grpSpPr>
          <a:xfrm>
            <a:off x="1076075" y="5266671"/>
            <a:ext cx="8829784" cy="1120531"/>
            <a:chOff x="1973256" y="5222473"/>
            <a:chExt cx="8553106" cy="1120850"/>
          </a:xfrm>
        </p:grpSpPr>
        <p:sp>
          <p:nvSpPr>
            <p:cNvPr id="45" name="TextBox 44"/>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endParaRPr kumimoji="0" lang="en-US" sz="1568" b="0" i="0" u="none" strike="noStrike" kern="0" cap="none" spc="0" normalizeH="0" baseline="0" noProof="0" dirty="0">
                <a:ln>
                  <a:noFill/>
                </a:ln>
                <a:solidFill>
                  <a:sysClr val="windowText" lastClr="000000"/>
                </a:solidFill>
                <a:effectLst/>
                <a:uLnTx/>
                <a:uFillTx/>
                <a:latin typeface="Segoe UI Semilight" panose="020B0402040204020203" pitchFamily="34" charset="0"/>
                <a:ea typeface="+mn-ea"/>
                <a:cs typeface="Segoe UI Semilight" panose="020B0402040204020203" pitchFamily="34" charset="0"/>
              </a:endParaRPr>
            </a:p>
          </p:txBody>
        </p:sp>
        <p:sp>
          <p:nvSpPr>
            <p:cNvPr id="48" name="TextBox 4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Compilers</a:t>
              </a:r>
            </a:p>
          </p:txBody>
        </p:sp>
        <p:sp>
          <p:nvSpPr>
            <p:cNvPr id="49" name="TextBox 4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Languages</a:t>
              </a:r>
            </a:p>
          </p:txBody>
        </p:sp>
        <p:sp>
          <p:nvSpPr>
            <p:cNvPr id="50" name="TextBox 4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Runtime components</a:t>
              </a:r>
            </a:p>
          </p:txBody>
        </p:sp>
        <p:sp>
          <p:nvSpPr>
            <p:cNvPr id="51" name="TextBox 5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COMMON INFRASTRUCTURE</a:t>
              </a:r>
            </a:p>
          </p:txBody>
        </p:sp>
      </p:grpSp>
      <p:grpSp>
        <p:nvGrpSpPr>
          <p:cNvPr id="67" name="Group 66"/>
          <p:cNvGrpSpPr/>
          <p:nvPr/>
        </p:nvGrpSpPr>
        <p:grpSpPr>
          <a:xfrm>
            <a:off x="6992415" y="1187962"/>
            <a:ext cx="2913381" cy="2330705"/>
            <a:chOff x="7132627" y="1211287"/>
            <a:chExt cx="2971800" cy="2377440"/>
          </a:xfrm>
        </p:grpSpPr>
        <p:grpSp>
          <p:nvGrpSpPr>
            <p:cNvPr id="68" name="Group 67"/>
            <p:cNvGrpSpPr/>
            <p:nvPr/>
          </p:nvGrpSpPr>
          <p:grpSpPr>
            <a:xfrm>
              <a:off x="7132627" y="1211287"/>
              <a:ext cx="2971800" cy="2377440"/>
              <a:chOff x="7489548" y="1582078"/>
              <a:chExt cx="2917390" cy="2331366"/>
            </a:xfrm>
            <a:solidFill>
              <a:schemeClr val="accent6"/>
            </a:solidFill>
          </p:grpSpPr>
          <p:sp>
            <p:nvSpPr>
              <p:cNvPr id="73" name="Rectangle 72"/>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74" name="TextBox 7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XAMARIN</a:t>
                </a:r>
              </a:p>
            </p:txBody>
          </p:sp>
        </p:grpSp>
        <p:grpSp>
          <p:nvGrpSpPr>
            <p:cNvPr id="69" name="Group 68"/>
            <p:cNvGrpSpPr/>
            <p:nvPr/>
          </p:nvGrpSpPr>
          <p:grpSpPr>
            <a:xfrm>
              <a:off x="7223760" y="2102819"/>
              <a:ext cx="2788920" cy="1234440"/>
              <a:chOff x="7223760" y="2102819"/>
              <a:chExt cx="2788920" cy="1234440"/>
            </a:xfrm>
          </p:grpSpPr>
          <p:sp>
            <p:nvSpPr>
              <p:cNvPr id="70" name="TextBox 69"/>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iOS</a:t>
                </a:r>
              </a:p>
            </p:txBody>
          </p:sp>
          <p:sp>
            <p:nvSpPr>
              <p:cNvPr id="71" name="TextBox 70"/>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Android</a:t>
                </a:r>
              </a:p>
            </p:txBody>
          </p:sp>
          <p:sp>
            <p:nvSpPr>
              <p:cNvPr id="72" name="TextBox 71"/>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OS X</a:t>
                </a:r>
                <a:endPar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grpSp>
      <p:sp>
        <p:nvSpPr>
          <p:cNvPr id="75" name="TextBox 74"/>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STANDARD LIBRARY</a:t>
            </a:r>
          </a:p>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765" b="0"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One library to rule them all</a:t>
            </a:r>
          </a:p>
        </p:txBody>
      </p:sp>
      <p:grpSp>
        <p:nvGrpSpPr>
          <p:cNvPr id="76" name="Group 75"/>
          <p:cNvGrpSpPr/>
          <p:nvPr/>
        </p:nvGrpSpPr>
        <p:grpSpPr>
          <a:xfrm>
            <a:off x="1076076" y="1187961"/>
            <a:ext cx="2913381" cy="2330705"/>
            <a:chOff x="1097653" y="1211286"/>
            <a:chExt cx="2971800" cy="2377440"/>
          </a:xfrm>
        </p:grpSpPr>
        <p:grpSp>
          <p:nvGrpSpPr>
            <p:cNvPr id="77" name="Group 76"/>
            <p:cNvGrpSpPr/>
            <p:nvPr/>
          </p:nvGrpSpPr>
          <p:grpSpPr>
            <a:xfrm>
              <a:off x="1097653" y="1211286"/>
              <a:ext cx="2971800" cy="2377440"/>
              <a:chOff x="1719261" y="1582078"/>
              <a:chExt cx="2869373" cy="2331367"/>
            </a:xfrm>
          </p:grpSpPr>
          <p:sp>
            <p:nvSpPr>
              <p:cNvPr id="83" name="Rectangle 82"/>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84" name="TextBox 83"/>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marL="0" marR="0" lvl="0" indent="0" algn="l" defTabSz="89621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FRAMEWORK</a:t>
                </a:r>
              </a:p>
            </p:txBody>
          </p:sp>
        </p:grpSp>
        <p:grpSp>
          <p:nvGrpSpPr>
            <p:cNvPr id="78" name="Group 77"/>
            <p:cNvGrpSpPr/>
            <p:nvPr/>
          </p:nvGrpSpPr>
          <p:grpSpPr>
            <a:xfrm>
              <a:off x="1188720" y="2102819"/>
              <a:ext cx="2788920" cy="1234440"/>
              <a:chOff x="1188720" y="2356171"/>
              <a:chExt cx="2788920" cy="1234440"/>
            </a:xfrm>
          </p:grpSpPr>
          <p:sp>
            <p:nvSpPr>
              <p:cNvPr id="79" name="TextBox 78"/>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ASP.NET</a:t>
                </a:r>
              </a:p>
            </p:txBody>
          </p:sp>
          <p:grpSp>
            <p:nvGrpSpPr>
              <p:cNvPr id="80" name="Group 79"/>
              <p:cNvGrpSpPr/>
              <p:nvPr/>
            </p:nvGrpSpPr>
            <p:grpSpPr>
              <a:xfrm>
                <a:off x="1188720" y="2356171"/>
                <a:ext cx="2788920" cy="594360"/>
                <a:chOff x="1645920" y="2384389"/>
                <a:chExt cx="2417064" cy="594360"/>
              </a:xfrm>
            </p:grpSpPr>
            <p:sp>
              <p:nvSpPr>
                <p:cNvPr id="81" name="TextBox 80"/>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Windows Forms</a:t>
                  </a:r>
                </a:p>
              </p:txBody>
            </p:sp>
            <p:sp>
              <p:nvSpPr>
                <p:cNvPr id="82" name="TextBox 81"/>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WPF</a:t>
                  </a:r>
                </a:p>
              </p:txBody>
            </p:sp>
          </p:grpSp>
        </p:grpSp>
      </p:grpSp>
      <p:grpSp>
        <p:nvGrpSpPr>
          <p:cNvPr id="85" name="Group 84"/>
          <p:cNvGrpSpPr/>
          <p:nvPr/>
        </p:nvGrpSpPr>
        <p:grpSpPr>
          <a:xfrm>
            <a:off x="4034245" y="1187961"/>
            <a:ext cx="2913381" cy="2330705"/>
            <a:chOff x="4115140" y="1211286"/>
            <a:chExt cx="2971800" cy="2377440"/>
          </a:xfrm>
        </p:grpSpPr>
        <p:grpSp>
          <p:nvGrpSpPr>
            <p:cNvPr id="86" name="Group 85"/>
            <p:cNvGrpSpPr/>
            <p:nvPr/>
          </p:nvGrpSpPr>
          <p:grpSpPr>
            <a:xfrm>
              <a:off x="4115140" y="1211286"/>
              <a:ext cx="2971800" cy="2377440"/>
              <a:chOff x="4604403" y="1582077"/>
              <a:chExt cx="3013825" cy="2331366"/>
            </a:xfrm>
          </p:grpSpPr>
          <p:sp>
            <p:nvSpPr>
              <p:cNvPr id="90" name="Rectangle 89"/>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91" name="TextBox 9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CORE</a:t>
                </a:r>
              </a:p>
            </p:txBody>
          </p:sp>
        </p:grpSp>
        <p:grpSp>
          <p:nvGrpSpPr>
            <p:cNvPr id="87" name="Group 86"/>
            <p:cNvGrpSpPr/>
            <p:nvPr/>
          </p:nvGrpSpPr>
          <p:grpSpPr>
            <a:xfrm>
              <a:off x="4206240" y="2102819"/>
              <a:ext cx="2788920" cy="1234440"/>
              <a:chOff x="4206240" y="2102819"/>
              <a:chExt cx="2788920" cy="1234440"/>
            </a:xfrm>
          </p:grpSpPr>
          <p:sp>
            <p:nvSpPr>
              <p:cNvPr id="88" name="TextBox 87"/>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UWP</a:t>
                </a:r>
              </a:p>
            </p:txBody>
          </p:sp>
          <p:sp>
            <p:nvSpPr>
              <p:cNvPr id="89" name="TextBox 88"/>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ASP.NET Core</a:t>
                </a:r>
              </a:p>
            </p:txBody>
          </p:sp>
        </p:grpSp>
      </p:grpSp>
      <p:sp>
        <p:nvSpPr>
          <p:cNvPr id="92" name="TextBox 91"/>
          <p:cNvSpPr txBox="1"/>
          <p:nvPr/>
        </p:nvSpPr>
        <p:spPr>
          <a:xfrm>
            <a:off x="269302" y="1187961"/>
            <a:ext cx="717140" cy="2330705"/>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APP MODEL </a:t>
            </a:r>
            <a:b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b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INNOVATION</a:t>
            </a:r>
          </a:p>
        </p:txBody>
      </p:sp>
      <p:sp>
        <p:nvSpPr>
          <p:cNvPr id="93" name="TextBox 92"/>
          <p:cNvSpPr txBox="1"/>
          <p:nvPr/>
        </p:nvSpPr>
        <p:spPr>
          <a:xfrm>
            <a:off x="269302" y="3563464"/>
            <a:ext cx="717140" cy="2823738"/>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.NET INNOVATION</a:t>
            </a:r>
          </a:p>
        </p:txBody>
      </p:sp>
      <p:grpSp>
        <p:nvGrpSpPr>
          <p:cNvPr id="5" name="Group 4"/>
          <p:cNvGrpSpPr/>
          <p:nvPr/>
        </p:nvGrpSpPr>
        <p:grpSpPr>
          <a:xfrm>
            <a:off x="9992511" y="1187961"/>
            <a:ext cx="1929941" cy="5196268"/>
            <a:chOff x="9992511" y="1187961"/>
            <a:chExt cx="1929941" cy="5196268"/>
          </a:xfrm>
        </p:grpSpPr>
        <p:grpSp>
          <p:nvGrpSpPr>
            <p:cNvPr id="8" name="Group 7"/>
            <p:cNvGrpSpPr/>
            <p:nvPr/>
          </p:nvGrpSpPr>
          <p:grpSpPr>
            <a:xfrm>
              <a:off x="9995138" y="1187961"/>
              <a:ext cx="1927314" cy="5196268"/>
              <a:chOff x="10195560" y="1211286"/>
              <a:chExt cx="1965961" cy="5300464"/>
            </a:xfrm>
          </p:grpSpPr>
          <p:grpSp>
            <p:nvGrpSpPr>
              <p:cNvPr id="32" name="Group 31"/>
              <p:cNvGrpSpPr/>
              <p:nvPr/>
            </p:nvGrpSpPr>
            <p:grpSpPr>
              <a:xfrm>
                <a:off x="10195560" y="1211286"/>
                <a:ext cx="1965961" cy="5300464"/>
                <a:chOff x="7489548" y="1582077"/>
                <a:chExt cx="1929967" cy="5197742"/>
              </a:xfrm>
              <a:solidFill>
                <a:schemeClr val="bg1">
                  <a:lumMod val="85000"/>
                </a:schemeClr>
              </a:solidFill>
            </p:grpSpPr>
            <p:sp>
              <p:nvSpPr>
                <p:cNvPr id="34" name="Rectangle 33"/>
                <p:cNvSpPr/>
                <p:nvPr/>
              </p:nvSpPr>
              <p:spPr bwMode="auto">
                <a:xfrm>
                  <a:off x="7489549" y="1582078"/>
                  <a:ext cx="1929966" cy="5197741"/>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100000"/>
                    </a:lnSpc>
                    <a:spcBef>
                      <a:spcPts val="0"/>
                    </a:spcBef>
                    <a:spcAft>
                      <a:spcPts val="0"/>
                    </a:spcAft>
                    <a:buClrTx/>
                    <a:buSzTx/>
                    <a:buFontTx/>
                    <a:buNone/>
                    <a:tabLst/>
                    <a:defRPr/>
                  </a:pPr>
                  <a:r>
                    <a:rPr kumimoji="0" lang="en-US" sz="2742"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35" name="TextBox 34"/>
                <p:cNvSpPr txBox="1"/>
                <p:nvPr/>
              </p:nvSpPr>
              <p:spPr>
                <a:xfrm>
                  <a:off x="7489548" y="1582077"/>
                  <a:ext cx="1929965" cy="627675"/>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TOOLS</a:t>
                  </a:r>
                </a:p>
              </p:txBody>
            </p:sp>
          </p:grpSp>
          <p:grpSp>
            <p:nvGrpSpPr>
              <p:cNvPr id="6" name="Group 5"/>
              <p:cNvGrpSpPr/>
              <p:nvPr/>
            </p:nvGrpSpPr>
            <p:grpSpPr>
              <a:xfrm>
                <a:off x="10404342" y="1988502"/>
                <a:ext cx="1548397" cy="1351000"/>
                <a:chOff x="10404342" y="1920240"/>
                <a:chExt cx="1548397" cy="1351000"/>
              </a:xfrm>
            </p:grpSpPr>
            <p:pic>
              <p:nvPicPr>
                <p:cNvPr id="38" name="Picture 37"/>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solidFill>
                  <a:schemeClr val="bg1">
                    <a:lumMod val="85000"/>
                  </a:schemeClr>
                </a:solidFill>
                <a:ln>
                  <a:noFill/>
                </a:ln>
                <a:extLst/>
              </p:spPr>
            </p:pic>
            <p:sp>
              <p:nvSpPr>
                <p:cNvPr id="39" name="TextBox 38"/>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a:t>
                  </a:r>
                </a:p>
              </p:txBody>
            </p:sp>
          </p:grpSp>
          <p:grpSp>
            <p:nvGrpSpPr>
              <p:cNvPr id="7" name="Group 6"/>
              <p:cNvGrpSpPr/>
              <p:nvPr/>
            </p:nvGrpSpPr>
            <p:grpSpPr>
              <a:xfrm>
                <a:off x="10195561" y="3252059"/>
                <a:ext cx="1965960" cy="1350999"/>
                <a:chOff x="10195561" y="3458117"/>
                <a:chExt cx="1965960" cy="1350999"/>
              </a:xfrm>
            </p:grpSpPr>
            <p:sp>
              <p:nvSpPr>
                <p:cNvPr id="40" name="TextBox 39"/>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 Code</a:t>
                  </a:r>
                </a:p>
              </p:txBody>
            </p:sp>
            <p:pic>
              <p:nvPicPr>
                <p:cNvPr id="46" name="Picture 45"/>
                <p:cNvPicPr>
                  <a:picLocks noChangeAspect="1" noChangeArrowheads="1"/>
                </p:cNvPicPr>
                <p:nvPr/>
              </p:nvPicPr>
              <p:blipFill rotWithShape="1">
                <a:blip r:embed="rId3"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gr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435318" y="4524126"/>
              <a:ext cx="1046952" cy="1046952"/>
            </a:xfrm>
            <a:prstGeom prst="rect">
              <a:avLst/>
            </a:prstGeom>
          </p:spPr>
        </p:pic>
        <p:sp>
          <p:nvSpPr>
            <p:cNvPr id="52" name="TextBox 51"/>
            <p:cNvSpPr txBox="1"/>
            <p:nvPr/>
          </p:nvSpPr>
          <p:spPr>
            <a:xfrm>
              <a:off x="9992511" y="5375038"/>
              <a:ext cx="1927313"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Xamarin Studio</a:t>
              </a:r>
            </a:p>
          </p:txBody>
        </p:sp>
      </p:grpSp>
      <p:sp>
        <p:nvSpPr>
          <p:cNvPr id="53" name="Rectangle 52"/>
          <p:cNvSpPr/>
          <p:nvPr/>
        </p:nvSpPr>
        <p:spPr bwMode="auto">
          <a:xfrm>
            <a:off x="0" y="1062067"/>
            <a:ext cx="9975439" cy="5452323"/>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06849640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1" y="289957"/>
            <a:ext cx="11655840" cy="899537"/>
          </a:xfrm>
        </p:spPr>
        <p:txBody>
          <a:bodyPr/>
          <a:lstStyle/>
          <a:p>
            <a:r>
              <a:rPr lang="en-US" dirty="0"/>
              <a:t>Tools for any developer and any app</a:t>
            </a:r>
          </a:p>
        </p:txBody>
      </p:sp>
      <p:sp>
        <p:nvSpPr>
          <p:cNvPr id="28" name="Rectangle 27"/>
          <p:cNvSpPr/>
          <p:nvPr/>
        </p:nvSpPr>
        <p:spPr bwMode="auto">
          <a:xfrm>
            <a:off x="673555" y="1386746"/>
            <a:ext cx="10719528" cy="1663148"/>
          </a:xfrm>
          <a:prstGeom prst="rect">
            <a:avLst/>
          </a:prstGeom>
          <a:solidFill>
            <a:schemeClr val="bg1">
              <a:lumMod val="85000"/>
            </a:schemeClr>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100000"/>
              </a:lnSpc>
              <a:spcBef>
                <a:spcPts val="0"/>
              </a:spcBef>
              <a:spcAft>
                <a:spcPts val="0"/>
              </a:spcAft>
              <a:buClrTx/>
              <a:buSzTx/>
              <a:buFontTx/>
              <a:buNone/>
              <a:tabLst/>
              <a:defRPr/>
            </a:pPr>
            <a:r>
              <a:rPr kumimoji="0" lang="en-US" sz="2742"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grpSp>
        <p:nvGrpSpPr>
          <p:cNvPr id="16" name="Group 15"/>
          <p:cNvGrpSpPr/>
          <p:nvPr/>
        </p:nvGrpSpPr>
        <p:grpSpPr>
          <a:xfrm>
            <a:off x="919933" y="1467140"/>
            <a:ext cx="1517958" cy="1324442"/>
            <a:chOff x="10404342" y="1920240"/>
            <a:chExt cx="1548397" cy="1351000"/>
          </a:xfrm>
        </p:grpSpPr>
        <p:sp>
          <p:nvSpPr>
            <p:cNvPr id="27" name="TextBox 26"/>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a:t>
              </a:r>
            </a:p>
          </p:txBody>
        </p:sp>
        <p:pic>
          <p:nvPicPr>
            <p:cNvPr id="25" name="Picture 24"/>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noFill/>
            <a:ln>
              <a:noFill/>
            </a:ln>
            <a:extLst/>
          </p:spPr>
        </p:pic>
      </p:grpSp>
      <p:grpSp>
        <p:nvGrpSpPr>
          <p:cNvPr id="17" name="Group 16"/>
          <p:cNvGrpSpPr/>
          <p:nvPr/>
        </p:nvGrpSpPr>
        <p:grpSpPr>
          <a:xfrm>
            <a:off x="3355814" y="1467141"/>
            <a:ext cx="1927313" cy="1324441"/>
            <a:chOff x="10195561" y="3458117"/>
            <a:chExt cx="1965960" cy="1350999"/>
          </a:xfrm>
        </p:grpSpPr>
        <p:sp>
          <p:nvSpPr>
            <p:cNvPr id="18" name="TextBox 17"/>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 Code</a:t>
              </a:r>
            </a:p>
          </p:txBody>
        </p:sp>
        <p:pic>
          <p:nvPicPr>
            <p:cNvPr id="19" name="Picture 18"/>
            <p:cNvPicPr>
              <a:picLocks noChangeAspect="1" noChangeArrowheads="1"/>
            </p:cNvPicPr>
            <p:nvPr/>
          </p:nvPicPr>
          <p:blipFill rotWithShape="1">
            <a:blip r:embed="rId2"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5967190" y="2305708"/>
            <a:ext cx="1927313"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Xamarin Studio</a:t>
            </a:r>
          </a:p>
        </p:txBody>
      </p:sp>
      <p:pic>
        <p:nvPicPr>
          <p:cNvPr id="13" name="Picture 1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408561" y="1507460"/>
            <a:ext cx="1046952" cy="1046952"/>
          </a:xfrm>
          <a:prstGeom prst="rect">
            <a:avLst/>
          </a:prstGeom>
        </p:spPr>
      </p:pic>
      <p:sp>
        <p:nvSpPr>
          <p:cNvPr id="32" name="TextBox 31"/>
          <p:cNvSpPr txBox="1"/>
          <p:nvPr/>
        </p:nvSpPr>
        <p:spPr>
          <a:xfrm>
            <a:off x="8435913" y="2305708"/>
            <a:ext cx="2582170"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Command</a:t>
            </a:r>
            <a:r>
              <a:rPr kumimoji="0" lang="en-US" sz="1500" b="0" i="0" u="none" strike="noStrike" kern="0" cap="none" spc="0" normalizeH="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 Line Interface</a:t>
            </a:r>
            <a:endPar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endParaRPr>
          </a:p>
        </p:txBody>
      </p:sp>
      <p:sp>
        <p:nvSpPr>
          <p:cNvPr id="34" name="Rectangle 33"/>
          <p:cNvSpPr/>
          <p:nvPr/>
        </p:nvSpPr>
        <p:spPr bwMode="auto">
          <a:xfrm>
            <a:off x="2568619" y="3130288"/>
            <a:ext cx="8824464" cy="1504187"/>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Any App: Desktop, Mobile, Server, Cloud</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Any Developer: IDE, Code editor, CLI</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Any OS: Windows, OS X, Linux</a:t>
            </a:r>
          </a:p>
        </p:txBody>
      </p:sp>
      <p:sp>
        <p:nvSpPr>
          <p:cNvPr id="35" name="Pentagon 34"/>
          <p:cNvSpPr/>
          <p:nvPr/>
        </p:nvSpPr>
        <p:spPr bwMode="auto">
          <a:xfrm>
            <a:off x="673555" y="3130288"/>
            <a:ext cx="2689274" cy="1504187"/>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OPEN</a:t>
            </a:r>
          </a:p>
        </p:txBody>
      </p:sp>
      <p:sp>
        <p:nvSpPr>
          <p:cNvPr id="36" name="Rectangle 35"/>
          <p:cNvSpPr/>
          <p:nvPr/>
        </p:nvSpPr>
        <p:spPr bwMode="auto">
          <a:xfrm>
            <a:off x="2568619" y="4714869"/>
            <a:ext cx="8824464" cy="1504187"/>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Easy and quick installation</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Better productivity with reimagined inner loop</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First-class .NET experiences</a:t>
            </a:r>
          </a:p>
        </p:txBody>
      </p:sp>
      <p:sp>
        <p:nvSpPr>
          <p:cNvPr id="37" name="Pentagon 36"/>
          <p:cNvSpPr/>
          <p:nvPr/>
        </p:nvSpPr>
        <p:spPr bwMode="auto">
          <a:xfrm>
            <a:off x="673555" y="4714869"/>
            <a:ext cx="2689274" cy="1504187"/>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POWERFUL</a:t>
            </a: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430842" y="1734780"/>
            <a:ext cx="592312" cy="592312"/>
          </a:xfrm>
          <a:prstGeom prst="rect">
            <a:avLst/>
          </a:prstGeom>
        </p:spPr>
      </p:pic>
    </p:spTree>
    <p:extLst>
      <p:ext uri="{BB962C8B-B14F-4D97-AF65-F5344CB8AC3E}">
        <p14:creationId xmlns:p14="http://schemas.microsoft.com/office/powerpoint/2010/main" val="202542468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1" y="289957"/>
            <a:ext cx="11655840" cy="899537"/>
          </a:xfrm>
        </p:spPr>
        <p:txBody>
          <a:bodyPr/>
          <a:lstStyle/>
          <a:p>
            <a:r>
              <a:rPr lang="en-US" dirty="0"/>
              <a:t>Projects unification model</a:t>
            </a:r>
          </a:p>
        </p:txBody>
      </p:sp>
      <p:sp>
        <p:nvSpPr>
          <p:cNvPr id="20" name="Rounded Rectangle 4"/>
          <p:cNvSpPr txBox="1"/>
          <p:nvPr/>
        </p:nvSpPr>
        <p:spPr>
          <a:xfrm>
            <a:off x="797434" y="3744794"/>
            <a:ext cx="10719528" cy="1588260"/>
          </a:xfrm>
          <a:prstGeom prst="rect">
            <a:avLst/>
          </a:prstGeom>
          <a:solidFill>
            <a:schemeClr val="bg1">
              <a:lumMod val="85000"/>
            </a:schemeClr>
          </a:solidFill>
          <a:ln w="25400" cap="flat" cmpd="sng" algn="ctr">
            <a:noFill/>
            <a:prstDash val="solid"/>
            <a:headEnd type="none" w="med" len="med"/>
            <a:tailEnd type="none" w="med" len="med"/>
          </a:ln>
          <a:effectLst/>
        </p:spPr>
        <p:txBody>
          <a:bodyPr vert="horz" wrap="square" lIns="179285" tIns="143428" rIns="179285" bIns="143428" numCol="1" rtlCol="0" anchor="ctr" anchorCtr="0" compatLnSpc="1">
            <a:prstTxWarp prst="textNoShape">
              <a:avLst/>
            </a:prstTxWarp>
          </a:bodyPr>
          <a:lstStyle>
            <a:defPPr>
              <a:defRPr lang="en-US"/>
            </a:defPPr>
            <a:lvl1pPr marR="0" lvl="0" indent="0" defTabSz="894620" fontAlgn="auto">
              <a:lnSpc>
                <a:spcPct val="100000"/>
              </a:lnSpc>
              <a:spcBef>
                <a:spcPts val="0"/>
              </a:spcBef>
              <a:spcAft>
                <a:spcPts val="0"/>
              </a:spcAft>
              <a:buClrTx/>
              <a:buSzTx/>
              <a:buFontTx/>
              <a:buNone/>
              <a:tabLst/>
              <a:defRPr kumimoji="0" sz="2742" b="0" i="0" u="none" strike="noStrike" kern="0" cap="none" spc="0" normalizeH="0" baseline="0">
                <a:ln>
                  <a:noFill/>
                </a:ln>
                <a:gradFill>
                  <a:gsLst>
                    <a:gs pos="14679">
                      <a:srgbClr val="FFFFFF"/>
                    </a:gs>
                    <a:gs pos="38000">
                      <a:srgbClr val="FFFFFF"/>
                    </a:gs>
                  </a:gsLst>
                  <a:lin ang="5400000" scaled="1"/>
                </a:gradFill>
                <a:effectLst/>
                <a:uLnTx/>
                <a:uFillTx/>
                <a:latin typeface="Segoe UI Ligh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en-US" sz="2800" dirty="0">
                <a:gradFill>
                  <a:gsLst>
                    <a:gs pos="2804">
                      <a:srgbClr val="505050"/>
                    </a:gs>
                    <a:gs pos="26000">
                      <a:srgbClr val="505050"/>
                    </a:gs>
                  </a:gsLst>
                  <a:lin ang="5400000" scaled="1"/>
                </a:gradFill>
                <a:latin typeface="Segoe UI"/>
                <a:cs typeface="Segoe UI Semilight" panose="020B0402040204020203" pitchFamily="34" charset="0"/>
              </a:rPr>
              <a:t>MSBUILD</a:t>
            </a:r>
          </a:p>
        </p:txBody>
      </p:sp>
      <p:sp>
        <p:nvSpPr>
          <p:cNvPr id="9" name="Rectangle 8"/>
          <p:cNvSpPr/>
          <p:nvPr/>
        </p:nvSpPr>
        <p:spPr bwMode="auto">
          <a:xfrm>
            <a:off x="797433" y="1977414"/>
            <a:ext cx="10719528" cy="1663148"/>
          </a:xfrm>
          <a:prstGeom prst="rect">
            <a:avLst/>
          </a:prstGeom>
          <a:solidFill>
            <a:schemeClr val="bg1">
              <a:lumMod val="85000"/>
            </a:schemeClr>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100000"/>
              </a:lnSpc>
              <a:spcBef>
                <a:spcPts val="0"/>
              </a:spcBef>
              <a:spcAft>
                <a:spcPts val="0"/>
              </a:spcAft>
              <a:buClrTx/>
              <a:buSzTx/>
              <a:buFontTx/>
              <a:buNone/>
              <a:tabLst/>
              <a:defRPr/>
            </a:pPr>
            <a:r>
              <a:rPr kumimoji="0" lang="en-US" sz="2742"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grpSp>
        <p:nvGrpSpPr>
          <p:cNvPr id="10" name="Group 9"/>
          <p:cNvGrpSpPr/>
          <p:nvPr/>
        </p:nvGrpSpPr>
        <p:grpSpPr>
          <a:xfrm>
            <a:off x="1043811" y="2057808"/>
            <a:ext cx="1517958" cy="1324442"/>
            <a:chOff x="10404342" y="1920240"/>
            <a:chExt cx="1548397" cy="1351000"/>
          </a:xfrm>
        </p:grpSpPr>
        <p:sp>
          <p:nvSpPr>
            <p:cNvPr id="11" name="TextBox 10"/>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a:t>
              </a:r>
            </a:p>
          </p:txBody>
        </p:sp>
        <p:pic>
          <p:nvPicPr>
            <p:cNvPr id="12" name="Picture 11"/>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noFill/>
            <a:ln>
              <a:noFill/>
            </a:ln>
            <a:extLst/>
          </p:spPr>
        </p:pic>
      </p:grpSp>
      <p:grpSp>
        <p:nvGrpSpPr>
          <p:cNvPr id="13" name="Group 12"/>
          <p:cNvGrpSpPr/>
          <p:nvPr/>
        </p:nvGrpSpPr>
        <p:grpSpPr>
          <a:xfrm>
            <a:off x="3479692" y="2057809"/>
            <a:ext cx="1927313" cy="1324441"/>
            <a:chOff x="10195561" y="3458117"/>
            <a:chExt cx="1965960" cy="1350999"/>
          </a:xfrm>
        </p:grpSpPr>
        <p:sp>
          <p:nvSpPr>
            <p:cNvPr id="14" name="TextBox 13"/>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 Code</a:t>
              </a:r>
            </a:p>
          </p:txBody>
        </p:sp>
        <p:pic>
          <p:nvPicPr>
            <p:cNvPr id="15" name="Picture 14"/>
            <p:cNvPicPr>
              <a:picLocks noChangeAspect="1" noChangeArrowheads="1"/>
            </p:cNvPicPr>
            <p:nvPr/>
          </p:nvPicPr>
          <p:blipFill rotWithShape="1">
            <a:blip r:embed="rId2"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6" name="TextBox 15"/>
          <p:cNvSpPr txBox="1"/>
          <p:nvPr/>
        </p:nvSpPr>
        <p:spPr>
          <a:xfrm>
            <a:off x="6091068" y="2896376"/>
            <a:ext cx="1927313"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Xamarin Studio</a:t>
            </a:r>
          </a:p>
        </p:txBody>
      </p:sp>
      <p:pic>
        <p:nvPicPr>
          <p:cNvPr id="17" name="Picture 1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532439" y="2098128"/>
            <a:ext cx="1046952" cy="1046952"/>
          </a:xfrm>
          <a:prstGeom prst="rect">
            <a:avLst/>
          </a:prstGeom>
        </p:spPr>
      </p:pic>
      <p:sp>
        <p:nvSpPr>
          <p:cNvPr id="18" name="TextBox 17"/>
          <p:cNvSpPr txBox="1"/>
          <p:nvPr/>
        </p:nvSpPr>
        <p:spPr>
          <a:xfrm>
            <a:off x="8559791" y="2896376"/>
            <a:ext cx="2582170"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Command</a:t>
            </a:r>
            <a:r>
              <a:rPr kumimoji="0" lang="en-US" sz="1500" b="0" i="0" u="none" strike="noStrike" kern="0" cap="none" spc="0" normalizeH="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 Line Interface</a:t>
            </a:r>
            <a:endPar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endParaRPr>
          </a:p>
        </p:txBody>
      </p:sp>
      <p:pic>
        <p:nvPicPr>
          <p:cNvPr id="19" name="Picture 1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554720" y="2325448"/>
            <a:ext cx="592312" cy="592312"/>
          </a:xfrm>
          <a:prstGeom prst="rect">
            <a:avLst/>
          </a:prstGeom>
        </p:spPr>
      </p:pic>
    </p:spTree>
    <p:extLst>
      <p:ext uri="{BB962C8B-B14F-4D97-AF65-F5344CB8AC3E}">
        <p14:creationId xmlns:p14="http://schemas.microsoft.com/office/powerpoint/2010/main" val="351731317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57" name="Rectangle 56"/>
          <p:cNvSpPr/>
          <p:nvPr/>
        </p:nvSpPr>
        <p:spPr>
          <a:xfrm>
            <a:off x="6611785" y="2689878"/>
            <a:ext cx="440646" cy="505078"/>
          </a:xfrm>
          <a:prstGeom prst="rect">
            <a:avLst/>
          </a:prstGeom>
        </p:spPr>
        <p:txBody>
          <a:bodyPr wrap="none" lIns="179285" tIns="143428" rIns="179285" bIns="143428">
            <a:spAutoFit/>
          </a:bodyPr>
          <a:lstStyle/>
          <a:p>
            <a:pPr marL="0" marR="0" lvl="0" indent="0" algn="l" defTabSz="896214"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a:t>
            </a:r>
            <a:endParaRPr kumimoji="0" lang="en-US" sz="1400"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mn-ea"/>
              <a:cs typeface="Segoe UI Semibold" panose="020B0702040204020203" pitchFamily="34" charset="0"/>
            </a:endParaRPr>
          </a:p>
        </p:txBody>
      </p:sp>
      <p:grpSp>
        <p:nvGrpSpPr>
          <p:cNvPr id="41" name="Group 40"/>
          <p:cNvGrpSpPr/>
          <p:nvPr/>
        </p:nvGrpSpPr>
        <p:grpSpPr>
          <a:xfrm>
            <a:off x="1076075" y="5266671"/>
            <a:ext cx="8829784" cy="1120531"/>
            <a:chOff x="1973256" y="5222473"/>
            <a:chExt cx="8553106" cy="1120850"/>
          </a:xfrm>
        </p:grpSpPr>
        <p:sp>
          <p:nvSpPr>
            <p:cNvPr id="45" name="TextBox 44"/>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endParaRPr kumimoji="0" lang="en-US" sz="1568" b="0" i="0" u="none" strike="noStrike" kern="0" cap="none" spc="0" normalizeH="0" baseline="0" noProof="0" dirty="0">
                <a:ln>
                  <a:noFill/>
                </a:ln>
                <a:solidFill>
                  <a:sysClr val="windowText" lastClr="000000"/>
                </a:solidFill>
                <a:effectLst/>
                <a:uLnTx/>
                <a:uFillTx/>
                <a:latin typeface="Segoe UI Semilight" panose="020B0402040204020203" pitchFamily="34" charset="0"/>
                <a:ea typeface="+mn-ea"/>
                <a:cs typeface="Segoe UI Semilight" panose="020B0402040204020203" pitchFamily="34" charset="0"/>
              </a:endParaRPr>
            </a:p>
          </p:txBody>
        </p:sp>
        <p:sp>
          <p:nvSpPr>
            <p:cNvPr id="48" name="TextBox 4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Compilers</a:t>
              </a:r>
            </a:p>
          </p:txBody>
        </p:sp>
        <p:sp>
          <p:nvSpPr>
            <p:cNvPr id="49" name="TextBox 4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Languages</a:t>
              </a:r>
            </a:p>
          </p:txBody>
        </p:sp>
        <p:sp>
          <p:nvSpPr>
            <p:cNvPr id="50" name="TextBox 4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Runtime components</a:t>
              </a:r>
            </a:p>
          </p:txBody>
        </p:sp>
        <p:sp>
          <p:nvSpPr>
            <p:cNvPr id="51" name="TextBox 5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COMMON INFRASTRUCTURE</a:t>
              </a:r>
            </a:p>
          </p:txBody>
        </p:sp>
      </p:grpSp>
      <p:grpSp>
        <p:nvGrpSpPr>
          <p:cNvPr id="67" name="Group 66"/>
          <p:cNvGrpSpPr/>
          <p:nvPr/>
        </p:nvGrpSpPr>
        <p:grpSpPr>
          <a:xfrm>
            <a:off x="6992415" y="1187962"/>
            <a:ext cx="2913381" cy="2330705"/>
            <a:chOff x="7132627" y="1211287"/>
            <a:chExt cx="2971800" cy="2377440"/>
          </a:xfrm>
        </p:grpSpPr>
        <p:grpSp>
          <p:nvGrpSpPr>
            <p:cNvPr id="68" name="Group 67"/>
            <p:cNvGrpSpPr/>
            <p:nvPr/>
          </p:nvGrpSpPr>
          <p:grpSpPr>
            <a:xfrm>
              <a:off x="7132627" y="1211287"/>
              <a:ext cx="2971800" cy="2377440"/>
              <a:chOff x="7489548" y="1582078"/>
              <a:chExt cx="2917390" cy="2331366"/>
            </a:xfrm>
            <a:solidFill>
              <a:schemeClr val="accent6"/>
            </a:solidFill>
          </p:grpSpPr>
          <p:sp>
            <p:nvSpPr>
              <p:cNvPr id="73" name="Rectangle 72"/>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74" name="TextBox 7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XAMARIN</a:t>
                </a:r>
              </a:p>
            </p:txBody>
          </p:sp>
        </p:grpSp>
        <p:grpSp>
          <p:nvGrpSpPr>
            <p:cNvPr id="69" name="Group 68"/>
            <p:cNvGrpSpPr/>
            <p:nvPr/>
          </p:nvGrpSpPr>
          <p:grpSpPr>
            <a:xfrm>
              <a:off x="7223760" y="2102819"/>
              <a:ext cx="2788920" cy="1234440"/>
              <a:chOff x="7223760" y="2102819"/>
              <a:chExt cx="2788920" cy="1234440"/>
            </a:xfrm>
          </p:grpSpPr>
          <p:sp>
            <p:nvSpPr>
              <p:cNvPr id="70" name="TextBox 69"/>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iOS</a:t>
                </a:r>
              </a:p>
            </p:txBody>
          </p:sp>
          <p:sp>
            <p:nvSpPr>
              <p:cNvPr id="71" name="TextBox 70"/>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Android</a:t>
                </a:r>
              </a:p>
            </p:txBody>
          </p:sp>
          <p:sp>
            <p:nvSpPr>
              <p:cNvPr id="72" name="TextBox 71"/>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OS X</a:t>
                </a:r>
                <a:endPar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endParaRPr>
              </a:p>
            </p:txBody>
          </p:sp>
        </p:grpSp>
      </p:grpSp>
      <p:sp>
        <p:nvSpPr>
          <p:cNvPr id="75" name="TextBox 74"/>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STANDARD LIBRARY</a:t>
            </a:r>
          </a:p>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765" b="0"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One library to rule them all</a:t>
            </a:r>
          </a:p>
        </p:txBody>
      </p:sp>
      <p:grpSp>
        <p:nvGrpSpPr>
          <p:cNvPr id="76" name="Group 75"/>
          <p:cNvGrpSpPr/>
          <p:nvPr/>
        </p:nvGrpSpPr>
        <p:grpSpPr>
          <a:xfrm>
            <a:off x="1076076" y="1187961"/>
            <a:ext cx="2913381" cy="2330705"/>
            <a:chOff x="1097653" y="1211286"/>
            <a:chExt cx="2971800" cy="2377440"/>
          </a:xfrm>
        </p:grpSpPr>
        <p:grpSp>
          <p:nvGrpSpPr>
            <p:cNvPr id="77" name="Group 76"/>
            <p:cNvGrpSpPr/>
            <p:nvPr/>
          </p:nvGrpSpPr>
          <p:grpSpPr>
            <a:xfrm>
              <a:off x="1097653" y="1211286"/>
              <a:ext cx="2971800" cy="2377440"/>
              <a:chOff x="1719261" y="1582078"/>
              <a:chExt cx="2869373" cy="2331367"/>
            </a:xfrm>
          </p:grpSpPr>
          <p:sp>
            <p:nvSpPr>
              <p:cNvPr id="83" name="Rectangle 82"/>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84" name="TextBox 83"/>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marL="0" marR="0" lvl="0" indent="0" algn="l" defTabSz="89621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FRAMEWORK</a:t>
                </a:r>
              </a:p>
            </p:txBody>
          </p:sp>
        </p:grpSp>
        <p:grpSp>
          <p:nvGrpSpPr>
            <p:cNvPr id="78" name="Group 77"/>
            <p:cNvGrpSpPr/>
            <p:nvPr/>
          </p:nvGrpSpPr>
          <p:grpSpPr>
            <a:xfrm>
              <a:off x="1188720" y="2102819"/>
              <a:ext cx="2788920" cy="1234440"/>
              <a:chOff x="1188720" y="2356171"/>
              <a:chExt cx="2788920" cy="1234440"/>
            </a:xfrm>
          </p:grpSpPr>
          <p:sp>
            <p:nvSpPr>
              <p:cNvPr id="79" name="TextBox 78"/>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ASP.NET</a:t>
                </a:r>
              </a:p>
            </p:txBody>
          </p:sp>
          <p:grpSp>
            <p:nvGrpSpPr>
              <p:cNvPr id="80" name="Group 79"/>
              <p:cNvGrpSpPr/>
              <p:nvPr/>
            </p:nvGrpSpPr>
            <p:grpSpPr>
              <a:xfrm>
                <a:off x="1188720" y="2356171"/>
                <a:ext cx="2788920" cy="594360"/>
                <a:chOff x="1645920" y="2384389"/>
                <a:chExt cx="2417064" cy="594360"/>
              </a:xfrm>
            </p:grpSpPr>
            <p:sp>
              <p:nvSpPr>
                <p:cNvPr id="81" name="TextBox 80"/>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Windows Forms</a:t>
                  </a:r>
                </a:p>
              </p:txBody>
            </p:sp>
            <p:sp>
              <p:nvSpPr>
                <p:cNvPr id="82" name="TextBox 81"/>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WPF</a:t>
                  </a:r>
                </a:p>
              </p:txBody>
            </p:sp>
          </p:grpSp>
        </p:grpSp>
      </p:grpSp>
      <p:grpSp>
        <p:nvGrpSpPr>
          <p:cNvPr id="85" name="Group 84"/>
          <p:cNvGrpSpPr/>
          <p:nvPr/>
        </p:nvGrpSpPr>
        <p:grpSpPr>
          <a:xfrm>
            <a:off x="4034245" y="1187961"/>
            <a:ext cx="2913381" cy="2330705"/>
            <a:chOff x="4115140" y="1211286"/>
            <a:chExt cx="2971800" cy="2377440"/>
          </a:xfrm>
        </p:grpSpPr>
        <p:grpSp>
          <p:nvGrpSpPr>
            <p:cNvPr id="86" name="Group 85"/>
            <p:cNvGrpSpPr/>
            <p:nvPr/>
          </p:nvGrpSpPr>
          <p:grpSpPr>
            <a:xfrm>
              <a:off x="4115140" y="1211286"/>
              <a:ext cx="2971800" cy="2377440"/>
              <a:chOff x="4604403" y="1582077"/>
              <a:chExt cx="3013825" cy="2331366"/>
            </a:xfrm>
          </p:grpSpPr>
          <p:sp>
            <p:nvSpPr>
              <p:cNvPr id="90" name="Rectangle 89"/>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91" name="TextBox 9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CORE</a:t>
                </a:r>
              </a:p>
            </p:txBody>
          </p:sp>
        </p:grpSp>
        <p:grpSp>
          <p:nvGrpSpPr>
            <p:cNvPr id="87" name="Group 86"/>
            <p:cNvGrpSpPr/>
            <p:nvPr/>
          </p:nvGrpSpPr>
          <p:grpSpPr>
            <a:xfrm>
              <a:off x="4206240" y="2102819"/>
              <a:ext cx="2788920" cy="1234440"/>
              <a:chOff x="4206240" y="2102819"/>
              <a:chExt cx="2788920" cy="1234440"/>
            </a:xfrm>
          </p:grpSpPr>
          <p:sp>
            <p:nvSpPr>
              <p:cNvPr id="88" name="TextBox 87"/>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UWP</a:t>
                </a:r>
              </a:p>
            </p:txBody>
          </p:sp>
          <p:sp>
            <p:nvSpPr>
              <p:cNvPr id="89" name="TextBox 88"/>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0" i="0" u="none" strike="noStrike" kern="0" cap="none" spc="0" normalizeH="0" baseline="0" noProof="0" dirty="0">
                    <a:ln>
                      <a:noFill/>
                    </a:ln>
                    <a:gradFill>
                      <a:gsLst>
                        <a:gs pos="0">
                          <a:srgbClr val="FFFFFF"/>
                        </a:gs>
                        <a:gs pos="100000">
                          <a:srgbClr val="FFFFFF"/>
                        </a:gs>
                      </a:gsLst>
                      <a:lin ang="5400000" scaled="1"/>
                    </a:gradFill>
                    <a:effectLst/>
                    <a:uLnTx/>
                    <a:uFillTx/>
                    <a:latin typeface="Segoe UI Semibold" panose="020B0702040204020203" pitchFamily="34" charset="0"/>
                    <a:ea typeface="+mn-ea"/>
                    <a:cs typeface="Segoe UI Semibold" panose="020B0702040204020203" pitchFamily="34" charset="0"/>
                  </a:rPr>
                  <a:t>ASP.NET Core</a:t>
                </a:r>
              </a:p>
            </p:txBody>
          </p:sp>
        </p:grpSp>
      </p:grpSp>
      <p:sp>
        <p:nvSpPr>
          <p:cNvPr id="92" name="TextBox 91"/>
          <p:cNvSpPr txBox="1"/>
          <p:nvPr/>
        </p:nvSpPr>
        <p:spPr>
          <a:xfrm>
            <a:off x="269302" y="1187961"/>
            <a:ext cx="717140" cy="2330705"/>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APP MODEL </a:t>
            </a:r>
            <a:b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b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INNOVATION</a:t>
            </a:r>
          </a:p>
        </p:txBody>
      </p:sp>
      <p:sp>
        <p:nvSpPr>
          <p:cNvPr id="93" name="TextBox 92"/>
          <p:cNvSpPr txBox="1"/>
          <p:nvPr/>
        </p:nvSpPr>
        <p:spPr>
          <a:xfrm>
            <a:off x="269302" y="3563464"/>
            <a:ext cx="717140" cy="2823738"/>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224" rtl="0" eaLnBrk="1" fontAlgn="auto" latinLnBrk="0" hangingPunct="1">
              <a:lnSpc>
                <a:spcPct val="90000"/>
              </a:lnSpc>
              <a:spcBef>
                <a:spcPts val="0"/>
              </a:spcBef>
              <a:spcAft>
                <a:spcPts val="0"/>
              </a:spcAft>
              <a:buClrTx/>
              <a:buSzTx/>
              <a:buFontTx/>
              <a:buNone/>
              <a:tabLst/>
              <a:defRPr/>
            </a:pPr>
            <a:r>
              <a:rPr kumimoji="0" lang="en-US" sz="1568"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.NET INNOVATION</a:t>
            </a:r>
          </a:p>
        </p:txBody>
      </p:sp>
      <p:grpSp>
        <p:nvGrpSpPr>
          <p:cNvPr id="5" name="Group 4"/>
          <p:cNvGrpSpPr/>
          <p:nvPr/>
        </p:nvGrpSpPr>
        <p:grpSpPr>
          <a:xfrm>
            <a:off x="9992511" y="1187961"/>
            <a:ext cx="1929941" cy="5196268"/>
            <a:chOff x="9992511" y="1187961"/>
            <a:chExt cx="1929941" cy="5196268"/>
          </a:xfrm>
        </p:grpSpPr>
        <p:grpSp>
          <p:nvGrpSpPr>
            <p:cNvPr id="8" name="Group 7"/>
            <p:cNvGrpSpPr/>
            <p:nvPr/>
          </p:nvGrpSpPr>
          <p:grpSpPr>
            <a:xfrm>
              <a:off x="9995138" y="1187961"/>
              <a:ext cx="1927314" cy="5196268"/>
              <a:chOff x="10195560" y="1211286"/>
              <a:chExt cx="1965961" cy="5300464"/>
            </a:xfrm>
          </p:grpSpPr>
          <p:grpSp>
            <p:nvGrpSpPr>
              <p:cNvPr id="32" name="Group 31"/>
              <p:cNvGrpSpPr/>
              <p:nvPr/>
            </p:nvGrpSpPr>
            <p:grpSpPr>
              <a:xfrm>
                <a:off x="10195560" y="1211286"/>
                <a:ext cx="1965961" cy="5300464"/>
                <a:chOff x="7489548" y="1582077"/>
                <a:chExt cx="1929967" cy="5197742"/>
              </a:xfrm>
              <a:solidFill>
                <a:schemeClr val="bg1">
                  <a:lumMod val="85000"/>
                </a:schemeClr>
              </a:solidFill>
            </p:grpSpPr>
            <p:sp>
              <p:nvSpPr>
                <p:cNvPr id="34" name="Rectangle 33"/>
                <p:cNvSpPr/>
                <p:nvPr/>
              </p:nvSpPr>
              <p:spPr bwMode="auto">
                <a:xfrm>
                  <a:off x="7489549" y="1582078"/>
                  <a:ext cx="1929966" cy="5197741"/>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100000"/>
                    </a:lnSpc>
                    <a:spcBef>
                      <a:spcPts val="0"/>
                    </a:spcBef>
                    <a:spcAft>
                      <a:spcPts val="0"/>
                    </a:spcAft>
                    <a:buClrTx/>
                    <a:buSzTx/>
                    <a:buFontTx/>
                    <a:buNone/>
                    <a:tabLst/>
                    <a:defRPr/>
                  </a:pPr>
                  <a:r>
                    <a:rPr kumimoji="0" lang="en-US" sz="2742"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35" name="TextBox 34"/>
                <p:cNvSpPr txBox="1"/>
                <p:nvPr/>
              </p:nvSpPr>
              <p:spPr>
                <a:xfrm>
                  <a:off x="7489548" y="1582077"/>
                  <a:ext cx="1929965" cy="627675"/>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l" defTabSz="91422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TOOLS</a:t>
                  </a:r>
                </a:p>
              </p:txBody>
            </p:sp>
          </p:grpSp>
          <p:grpSp>
            <p:nvGrpSpPr>
              <p:cNvPr id="6" name="Group 5"/>
              <p:cNvGrpSpPr/>
              <p:nvPr/>
            </p:nvGrpSpPr>
            <p:grpSpPr>
              <a:xfrm>
                <a:off x="10404342" y="1988502"/>
                <a:ext cx="1548397" cy="1351000"/>
                <a:chOff x="10404342" y="1920240"/>
                <a:chExt cx="1548397" cy="1351000"/>
              </a:xfrm>
            </p:grpSpPr>
            <p:pic>
              <p:nvPicPr>
                <p:cNvPr id="38" name="Picture 37"/>
                <p:cNvPicPr>
                  <a:picLocks noChangeAspect="1" noChangeArrowheads="1"/>
                </p:cNvPicPr>
                <p:nvPr/>
              </p:nvPicPr>
              <p:blipFill rotWithShape="1">
                <a:blip r:embed="rId3" cstate="hqprint">
                  <a:extLst>
                    <a:ext uri="{28A0092B-C50C-407E-A947-70E740481C1C}">
                      <a14:useLocalDpi xmlns:a14="http://schemas.microsoft.com/office/drawing/2010/main" val="0"/>
                    </a:ext>
                  </a:extLst>
                </a:blip>
                <a:srcRect l="24267" r="9586"/>
                <a:stretch/>
              </p:blipFill>
              <p:spPr bwMode="auto">
                <a:xfrm>
                  <a:off x="10831921" y="1920240"/>
                  <a:ext cx="693238" cy="1174557"/>
                </a:xfrm>
                <a:prstGeom prst="rect">
                  <a:avLst/>
                </a:prstGeom>
                <a:solidFill>
                  <a:schemeClr val="bg1">
                    <a:lumMod val="85000"/>
                  </a:schemeClr>
                </a:solidFill>
                <a:ln>
                  <a:noFill/>
                </a:ln>
                <a:extLst/>
              </p:spPr>
            </p:pic>
            <p:sp>
              <p:nvSpPr>
                <p:cNvPr id="39" name="TextBox 38"/>
                <p:cNvSpPr txBox="1"/>
                <p:nvPr/>
              </p:nvSpPr>
              <p:spPr>
                <a:xfrm>
                  <a:off x="10404342" y="2763859"/>
                  <a:ext cx="1548397"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a:t>
                  </a:r>
                </a:p>
              </p:txBody>
            </p:sp>
          </p:grpSp>
          <p:grpSp>
            <p:nvGrpSpPr>
              <p:cNvPr id="7" name="Group 6"/>
              <p:cNvGrpSpPr/>
              <p:nvPr/>
            </p:nvGrpSpPr>
            <p:grpSpPr>
              <a:xfrm>
                <a:off x="10195561" y="3252059"/>
                <a:ext cx="1965960" cy="1350999"/>
                <a:chOff x="10195561" y="3458117"/>
                <a:chExt cx="1965960" cy="1350999"/>
              </a:xfrm>
            </p:grpSpPr>
            <p:sp>
              <p:nvSpPr>
                <p:cNvPr id="40" name="TextBox 39"/>
                <p:cNvSpPr txBox="1"/>
                <p:nvPr/>
              </p:nvSpPr>
              <p:spPr>
                <a:xfrm>
                  <a:off x="10195561" y="4301735"/>
                  <a:ext cx="1965960" cy="507381"/>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Visual Studio Code</a:t>
                  </a:r>
                </a:p>
              </p:txBody>
            </p:sp>
            <p:pic>
              <p:nvPicPr>
                <p:cNvPr id="46" name="Picture 45"/>
                <p:cNvPicPr>
                  <a:picLocks noChangeAspect="1" noChangeArrowheads="1"/>
                </p:cNvPicPr>
                <p:nvPr/>
              </p:nvPicPr>
              <p:blipFill rotWithShape="1">
                <a:blip r:embed="rId3" cstate="hq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5" y="3458117"/>
                  <a:ext cx="653051" cy="1174558"/>
                </a:xfrm>
                <a:prstGeom prst="rect">
                  <a:avLst/>
                </a:prstGeom>
                <a:noFill/>
                <a:ln>
                  <a:noFill/>
                </a:ln>
                <a:extLst>
                  <a:ext uri="{909E8E84-426E-40DD-AFC4-6F175D3DCCD1}">
                    <a14:hiddenFill xmlns:a14="http://schemas.microsoft.com/office/drawing/2010/main">
                      <a:solidFill>
                        <a:srgbClr val="FFFFFF"/>
                      </a:solidFill>
                    </a14:hiddenFill>
                  </a:ext>
                </a:extLst>
              </p:spPr>
            </p:pic>
          </p:grpSp>
        </p:grpSp>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435318" y="4524126"/>
              <a:ext cx="1046952" cy="1046952"/>
            </a:xfrm>
            <a:prstGeom prst="rect">
              <a:avLst/>
            </a:prstGeom>
          </p:spPr>
        </p:pic>
        <p:sp>
          <p:nvSpPr>
            <p:cNvPr id="52" name="TextBox 51"/>
            <p:cNvSpPr txBox="1"/>
            <p:nvPr/>
          </p:nvSpPr>
          <p:spPr>
            <a:xfrm>
              <a:off x="9992511" y="5375038"/>
              <a:ext cx="1927313" cy="497407"/>
            </a:xfrm>
            <a:prstGeom prst="rect">
              <a:avLst/>
            </a:prstGeom>
            <a:solidFill>
              <a:schemeClr val="bg1">
                <a:lumMod val="85000"/>
              </a:schemeClr>
            </a:solidFill>
          </p:spPr>
          <p:txBody>
            <a:bodyPr wrap="square" lIns="91440" tIns="143428" rIns="91440" bIns="143428" rtlCol="0">
              <a:spAutoFit/>
            </a:bodyPr>
            <a:lstStyle/>
            <a:p>
              <a:pPr marL="0" marR="0" lvl="0" indent="0" algn="ctr" defTabSz="896214" rtl="0" eaLnBrk="1" fontAlgn="auto" latinLnBrk="0" hangingPunct="1">
                <a:lnSpc>
                  <a:spcPct val="90000"/>
                </a:lnSpc>
                <a:spcBef>
                  <a:spcPts val="0"/>
                </a:spcBef>
                <a:spcAft>
                  <a:spcPts val="0"/>
                </a:spcAft>
                <a:buClrTx/>
                <a:buSzTx/>
                <a:buFontTx/>
                <a:buNone/>
                <a:tabLst/>
                <a:defRPr/>
              </a:pPr>
              <a:r>
                <a:rPr kumimoji="0" lang="en-US" sz="1500" b="0"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Xamarin Studio</a:t>
              </a:r>
            </a:p>
          </p:txBody>
        </p:sp>
      </p:grpSp>
      <p:sp>
        <p:nvSpPr>
          <p:cNvPr id="53" name="Rectangle 52"/>
          <p:cNvSpPr/>
          <p:nvPr/>
        </p:nvSpPr>
        <p:spPr bwMode="auto">
          <a:xfrm>
            <a:off x="17034" y="3539011"/>
            <a:ext cx="9975439" cy="3066905"/>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
        <p:nvSpPr>
          <p:cNvPr id="54" name="Rectangle 53"/>
          <p:cNvSpPr/>
          <p:nvPr/>
        </p:nvSpPr>
        <p:spPr bwMode="auto">
          <a:xfrm>
            <a:off x="9950584" y="1050999"/>
            <a:ext cx="2089566" cy="5417955"/>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5439">
                    <a:srgbClr val="F8F8F8"/>
                  </a:gs>
                  <a:gs pos="10000">
                    <a:srgbClr val="F8F8F8"/>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81066660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83" name="Rectangle 82"/>
          <p:cNvSpPr/>
          <p:nvPr/>
        </p:nvSpPr>
        <p:spPr bwMode="auto">
          <a:xfrm>
            <a:off x="777776" y="1835412"/>
            <a:ext cx="10762973" cy="3997438"/>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84" name="TextBox 83"/>
          <p:cNvSpPr txBox="1"/>
          <p:nvPr/>
        </p:nvSpPr>
        <p:spPr>
          <a:xfrm>
            <a:off x="777776" y="1835412"/>
            <a:ext cx="10762973" cy="627498"/>
          </a:xfrm>
          <a:prstGeom prst="rect">
            <a:avLst/>
          </a:prstGeom>
          <a:solidFill>
            <a:schemeClr val="accent1">
              <a:lumMod val="75000"/>
            </a:schemeClr>
          </a:solidFill>
        </p:spPr>
        <p:txBody>
          <a:bodyPr wrap="square" lIns="179285" tIns="143428" rIns="179285" bIns="143428" rtlCol="0" anchor="ctr">
            <a:noAutofit/>
          </a:bodyPr>
          <a:lstStyle/>
          <a:p>
            <a:pPr marL="0" marR="0" lvl="0" indent="0" algn="l" defTabSz="89621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FRAMEWORK</a:t>
            </a:r>
          </a:p>
        </p:txBody>
      </p:sp>
      <p:sp>
        <p:nvSpPr>
          <p:cNvPr id="55" name="TextBox 54"/>
          <p:cNvSpPr txBox="1"/>
          <p:nvPr/>
        </p:nvSpPr>
        <p:spPr>
          <a:xfrm>
            <a:off x="931493" y="3354594"/>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New .NET native tools</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HoloLens / Xbox support</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Coming soon: Runtime application analysis</a:t>
            </a:r>
          </a:p>
          <a:p>
            <a:pPr lvl="0" algn="l"/>
            <a:endParaRPr lang="en-US" sz="1568" dirty="0">
              <a:latin typeface="Segoe UI" panose="020B0502040204020203" pitchFamily="34" charset="0"/>
              <a:cs typeface="Segoe UI" panose="020B0502040204020203" pitchFamily="34" charset="0"/>
            </a:endParaRPr>
          </a:p>
        </p:txBody>
      </p:sp>
      <p:sp>
        <p:nvSpPr>
          <p:cNvPr id="58" name="TextBox 57"/>
          <p:cNvSpPr txBox="1"/>
          <p:nvPr/>
        </p:nvSpPr>
        <p:spPr>
          <a:xfrm>
            <a:off x="4458779" y="3354594"/>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WPF improvements like per-monitor DPI and soft keyboard support</a:t>
            </a:r>
          </a:p>
          <a:p>
            <a:pPr marL="285750" lvl="0" indent="-285750" algn="l">
              <a:buFont typeface="Arial" panose="020B0604020202020204" pitchFamily="34" charset="0"/>
              <a:buChar char="•"/>
            </a:pPr>
            <a:r>
              <a:rPr lang="en-US" sz="1568" dirty="0" err="1">
                <a:latin typeface="Segoe UI" panose="020B0502040204020203" pitchFamily="34" charset="0"/>
                <a:cs typeface="Segoe UI" panose="020B0502040204020203" pitchFamily="34" charset="0"/>
              </a:rPr>
              <a:t>ClickOnce</a:t>
            </a:r>
            <a:r>
              <a:rPr lang="en-US" sz="1568" dirty="0">
                <a:latin typeface="Segoe UI" panose="020B0502040204020203" pitchFamily="34" charset="0"/>
                <a:cs typeface="Segoe UI" panose="020B0502040204020203" pitchFamily="34" charset="0"/>
              </a:rPr>
              <a:t>—TLS 1.1/1.2 support</a:t>
            </a:r>
          </a:p>
        </p:txBody>
      </p:sp>
      <p:sp>
        <p:nvSpPr>
          <p:cNvPr id="59" name="TextBox 58"/>
          <p:cNvSpPr txBox="1"/>
          <p:nvPr/>
        </p:nvSpPr>
        <p:spPr>
          <a:xfrm>
            <a:off x="7986065" y="3354594"/>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XAML edit-and-continue</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Desktop to UWP bridge (“Centennial”)</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XAML language service updates</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Cryptography enhancements</a:t>
            </a:r>
          </a:p>
          <a:p>
            <a:pPr lvl="0" algn="l"/>
            <a:endParaRPr lang="en-US" sz="1568" dirty="0">
              <a:latin typeface="Segoe UI" panose="020B0502040204020203" pitchFamily="34" charset="0"/>
              <a:cs typeface="Segoe UI" panose="020B0502040204020203" pitchFamily="34" charset="0"/>
            </a:endParaRPr>
          </a:p>
          <a:p>
            <a:pPr marR="0" lvl="0" algn="l" defTabSz="914224" rtl="0" eaLnBrk="1" fontAlgn="auto" latinLnBrk="0" hangingPunct="1">
              <a:lnSpc>
                <a:spcPct val="90000"/>
              </a:lnSpc>
              <a:spcBef>
                <a:spcPts val="0"/>
              </a:spcBef>
              <a:spcAft>
                <a:spcPts val="0"/>
              </a:spcAft>
              <a:buClrTx/>
              <a:buSzTx/>
              <a:tabLst/>
              <a:defRPr/>
            </a:pPr>
            <a:endParaRPr kumimoji="0" lang="en-US" sz="1568" i="0" u="none" strike="noStrike" kern="0" cap="none" spc="0" normalizeH="0" baseline="0" noProof="0" dirty="0">
              <a:ln>
                <a:noFill/>
              </a:ln>
              <a:gradFill>
                <a:gsLst>
                  <a:gs pos="0">
                    <a:srgbClr val="FFFFFF"/>
                  </a:gs>
                  <a:gs pos="100000">
                    <a:srgbClr val="FFFFFF"/>
                  </a:gs>
                </a:gsLst>
                <a:lin ang="5400000" scaled="1"/>
              </a:gradFill>
              <a:effectLst/>
              <a:uLnTx/>
              <a:uFillTx/>
              <a:latin typeface="Segoe UI" panose="020B0502040204020203" pitchFamily="34" charset="0"/>
              <a:cs typeface="Segoe UI" panose="020B0502040204020203" pitchFamily="34" charset="0"/>
            </a:endParaRPr>
          </a:p>
        </p:txBody>
      </p:sp>
      <p:sp>
        <p:nvSpPr>
          <p:cNvPr id="60" name="TextBox 59"/>
          <p:cNvSpPr txBox="1"/>
          <p:nvPr/>
        </p:nvSpPr>
        <p:spPr>
          <a:xfrm>
            <a:off x="931493" y="2863699"/>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lgn="l">
              <a:defRPr/>
            </a:pPr>
            <a:r>
              <a:rPr lang="en-US" sz="1400" b="1" dirty="0">
                <a:latin typeface="Segoe UI" panose="020B0502040204020203" pitchFamily="34" charset="0"/>
                <a:cs typeface="Segoe UI" panose="020B0502040204020203" pitchFamily="34" charset="0"/>
              </a:rPr>
              <a:t>UNIVERSAL WINDOWS PLATFORM</a:t>
            </a:r>
          </a:p>
        </p:txBody>
      </p:sp>
      <p:sp>
        <p:nvSpPr>
          <p:cNvPr id="61" name="TextBox 60"/>
          <p:cNvSpPr txBox="1"/>
          <p:nvPr/>
        </p:nvSpPr>
        <p:spPr>
          <a:xfrm>
            <a:off x="4458778" y="2863698"/>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DESKTOP DEVELOPMENT</a:t>
            </a:r>
          </a:p>
        </p:txBody>
      </p:sp>
      <p:sp>
        <p:nvSpPr>
          <p:cNvPr id="62" name="TextBox 61"/>
          <p:cNvSpPr txBox="1"/>
          <p:nvPr/>
        </p:nvSpPr>
        <p:spPr>
          <a:xfrm>
            <a:off x="7986065" y="2863697"/>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COMMON</a:t>
            </a:r>
          </a:p>
        </p:txBody>
      </p:sp>
    </p:spTree>
    <p:extLst>
      <p:ext uri="{BB962C8B-B14F-4D97-AF65-F5344CB8AC3E}">
        <p14:creationId xmlns:p14="http://schemas.microsoft.com/office/powerpoint/2010/main" val="321844341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83" name="Rectangle 82"/>
          <p:cNvSpPr/>
          <p:nvPr/>
        </p:nvSpPr>
        <p:spPr bwMode="auto">
          <a:xfrm>
            <a:off x="777776" y="1835412"/>
            <a:ext cx="10762973" cy="4468836"/>
          </a:xfrm>
          <a:prstGeom prst="rect">
            <a:avLst/>
          </a:prstGeom>
          <a:solidFill>
            <a:srgbClr val="0078D7"/>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84" name="TextBox 83"/>
          <p:cNvSpPr txBox="1"/>
          <p:nvPr/>
        </p:nvSpPr>
        <p:spPr>
          <a:xfrm>
            <a:off x="777776" y="1835412"/>
            <a:ext cx="10762973" cy="627498"/>
          </a:xfrm>
          <a:prstGeom prst="rect">
            <a:avLst/>
          </a:prstGeom>
          <a:solidFill>
            <a:srgbClr val="005AA1"/>
          </a:solidFill>
        </p:spPr>
        <p:txBody>
          <a:bodyPr wrap="square" lIns="179285" tIns="143428" rIns="179285" bIns="143428" rtlCol="0" anchor="ctr">
            <a:noAutofit/>
          </a:bodyPr>
          <a:lstStyle/>
          <a:p>
            <a:pPr marL="0" marR="0" lvl="0" indent="0" algn="l" defTabSz="89621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.NET CORE</a:t>
            </a:r>
          </a:p>
        </p:txBody>
      </p:sp>
      <p:sp>
        <p:nvSpPr>
          <p:cNvPr id="55" name="TextBox 54"/>
          <p:cNvSpPr txBox="1"/>
          <p:nvPr/>
        </p:nvSpPr>
        <p:spPr>
          <a:xfrm>
            <a:off x="904096" y="3203546"/>
            <a:ext cx="4974190" cy="2839451"/>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New open source and cross-platform .NET runtime and library stack</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High performance, including native compilation</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New set of command-line tools—“.NET Core CLI”—for compiling and publishing apps</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Supports app local, “shared framework,” and Docker deployment</a:t>
            </a:r>
          </a:p>
        </p:txBody>
      </p:sp>
      <p:sp>
        <p:nvSpPr>
          <p:cNvPr id="59" name="TextBox 58"/>
          <p:cNvSpPr txBox="1"/>
          <p:nvPr/>
        </p:nvSpPr>
        <p:spPr>
          <a:xfrm>
            <a:off x="6266176" y="3203545"/>
            <a:ext cx="4974190" cy="2839451"/>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ASP.NET Core builds on top of .NET Core</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Single framework for web pages, services, and </a:t>
            </a:r>
            <a:r>
              <a:rPr lang="en-US" sz="1568" dirty="0" err="1">
                <a:latin typeface="Segoe UI" panose="020B0502040204020203" pitchFamily="34" charset="0"/>
                <a:cs typeface="Segoe UI" panose="020B0502040204020203" pitchFamily="34" charset="0"/>
              </a:rPr>
              <a:t>microservices</a:t>
            </a:r>
            <a:endParaRPr lang="en-US" sz="1568" dirty="0">
              <a:latin typeface="Segoe UI" panose="020B0502040204020203" pitchFamily="34" charset="0"/>
              <a:cs typeface="Segoe UI" panose="020B0502040204020203" pitchFamily="34" charset="0"/>
            </a:endParaRP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Introduces concept of middleware pipeline, enabling you to inject as little or much functionality as needed</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Fully integrates with CLI tooling and uses the shared framework</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Takes advantage of .NET Core performance and includes a very high performance web server, built on </a:t>
            </a:r>
            <a:r>
              <a:rPr lang="en-US" sz="1568" dirty="0" err="1">
                <a:latin typeface="Segoe UI" panose="020B0502040204020203" pitchFamily="34" charset="0"/>
                <a:cs typeface="Segoe UI" panose="020B0502040204020203" pitchFamily="34" charset="0"/>
              </a:rPr>
              <a:t>LibUV</a:t>
            </a:r>
            <a:endParaRPr lang="en-US" sz="1568" dirty="0">
              <a:latin typeface="Segoe UI" panose="020B0502040204020203" pitchFamily="34" charset="0"/>
              <a:cs typeface="Segoe UI" panose="020B0502040204020203" pitchFamily="34" charset="0"/>
            </a:endParaRPr>
          </a:p>
          <a:p>
            <a:pPr lvl="0" algn="l"/>
            <a:endParaRPr lang="en-US" sz="1568" dirty="0">
              <a:latin typeface="Segoe UI" panose="020B0502040204020203" pitchFamily="34" charset="0"/>
              <a:cs typeface="Segoe UI" panose="020B0502040204020203" pitchFamily="34" charset="0"/>
            </a:endParaRPr>
          </a:p>
          <a:p>
            <a:pPr marR="0" lvl="0" algn="l" defTabSz="914224" rtl="0" eaLnBrk="1" fontAlgn="auto" latinLnBrk="0" hangingPunct="1">
              <a:lnSpc>
                <a:spcPct val="90000"/>
              </a:lnSpc>
              <a:spcBef>
                <a:spcPts val="0"/>
              </a:spcBef>
              <a:spcAft>
                <a:spcPts val="0"/>
              </a:spcAft>
              <a:buClrTx/>
              <a:buSzTx/>
              <a:tabLst/>
              <a:defRPr/>
            </a:pPr>
            <a:endParaRPr kumimoji="0" lang="en-US" sz="1568" i="0" u="none" strike="noStrike" kern="0" cap="none" spc="0" normalizeH="0" baseline="0" noProof="0" dirty="0">
              <a:ln>
                <a:noFill/>
              </a:ln>
              <a:gradFill>
                <a:gsLst>
                  <a:gs pos="0">
                    <a:srgbClr val="FFFFFF"/>
                  </a:gs>
                  <a:gs pos="100000">
                    <a:srgbClr val="FFFFFF"/>
                  </a:gs>
                </a:gsLst>
                <a:lin ang="5400000" scaled="1"/>
              </a:gradFill>
              <a:effectLst/>
              <a:uLnTx/>
              <a:uFillTx/>
              <a:latin typeface="Segoe UI" panose="020B0502040204020203" pitchFamily="34" charset="0"/>
              <a:cs typeface="Segoe UI" panose="020B0502040204020203" pitchFamily="34" charset="0"/>
            </a:endParaRPr>
          </a:p>
        </p:txBody>
      </p:sp>
      <p:sp>
        <p:nvSpPr>
          <p:cNvPr id="10" name="TextBox 9"/>
          <p:cNvSpPr txBox="1"/>
          <p:nvPr/>
        </p:nvSpPr>
        <p:spPr>
          <a:xfrm>
            <a:off x="904096" y="2712650"/>
            <a:ext cx="4974190"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.NET CORE</a:t>
            </a:r>
          </a:p>
        </p:txBody>
      </p:sp>
      <p:sp>
        <p:nvSpPr>
          <p:cNvPr id="11" name="TextBox 10"/>
          <p:cNvSpPr txBox="1"/>
          <p:nvPr/>
        </p:nvSpPr>
        <p:spPr>
          <a:xfrm>
            <a:off x="6266176" y="2712650"/>
            <a:ext cx="4974190"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ASP.NET CORE</a:t>
            </a:r>
          </a:p>
        </p:txBody>
      </p:sp>
    </p:spTree>
    <p:extLst>
      <p:ext uri="{BB962C8B-B14F-4D97-AF65-F5344CB8AC3E}">
        <p14:creationId xmlns:p14="http://schemas.microsoft.com/office/powerpoint/2010/main" val="20980867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Welcome to </a:t>
            </a:r>
            <a:r>
              <a:rPr lang="en-US" dirty="0" err="1"/>
              <a:t>dotnetConf</a:t>
            </a:r>
            <a:r>
              <a:rPr lang="en-US" dirty="0"/>
              <a:t> 2016!</a:t>
            </a:r>
          </a:p>
        </p:txBody>
      </p:sp>
      <p:sp>
        <p:nvSpPr>
          <p:cNvPr id="5" name="Text Placeholder 4"/>
          <p:cNvSpPr>
            <a:spLocks noGrp="1"/>
          </p:cNvSpPr>
          <p:nvPr>
            <p:ph type="body" sz="quarter" idx="12"/>
          </p:nvPr>
        </p:nvSpPr>
        <p:spPr>
          <a:xfrm>
            <a:off x="269301" y="3441246"/>
            <a:ext cx="8142463" cy="1792072"/>
          </a:xfrm>
        </p:spPr>
        <p:txBody>
          <a:bodyPr/>
          <a:lstStyle/>
          <a:p>
            <a:r>
              <a:rPr lang="en-US" dirty="0"/>
              <a:t>Scott Hunter</a:t>
            </a:r>
          </a:p>
          <a:p>
            <a:r>
              <a:rPr lang="en-US" dirty="0"/>
              <a:t>Program Manager .NET @</a:t>
            </a:r>
            <a:r>
              <a:rPr lang="en-US" dirty="0" err="1"/>
              <a:t>coolcsh</a:t>
            </a:r>
            <a:endParaRPr lang="en-US" dirty="0"/>
          </a:p>
        </p:txBody>
      </p:sp>
    </p:spTree>
    <p:extLst>
      <p:ext uri="{BB962C8B-B14F-4D97-AF65-F5344CB8AC3E}">
        <p14:creationId xmlns:p14="http://schemas.microsoft.com/office/powerpoint/2010/main" val="3450278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289511"/>
            <a:ext cx="10612688" cy="899665"/>
          </a:xfrm>
        </p:spPr>
        <p:txBody>
          <a:bodyPr/>
          <a:lstStyle/>
          <a:p>
            <a:r>
              <a:rPr lang="en-US" dirty="0"/>
              <a:t>.NET future innovation</a:t>
            </a:r>
          </a:p>
        </p:txBody>
      </p:sp>
      <p:sp>
        <p:nvSpPr>
          <p:cNvPr id="83" name="Rectangle 82"/>
          <p:cNvSpPr/>
          <p:nvPr/>
        </p:nvSpPr>
        <p:spPr bwMode="auto">
          <a:xfrm>
            <a:off x="777776" y="1835412"/>
            <a:ext cx="10762973" cy="3832732"/>
          </a:xfrm>
          <a:prstGeom prst="rect">
            <a:avLst/>
          </a:prstGeom>
          <a:solidFill>
            <a:srgbClr val="FF8C00"/>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marL="0" marR="0" lvl="0" indent="0" algn="l" defTabSz="894620" rtl="0" eaLnBrk="1" fontAlgn="auto" latinLnBrk="0" hangingPunct="1">
              <a:lnSpc>
                <a:spcPct val="90000"/>
              </a:lnSpc>
              <a:spcBef>
                <a:spcPts val="0"/>
              </a:spcBef>
              <a:spcAft>
                <a:spcPts val="0"/>
              </a:spcAft>
              <a:buClrTx/>
              <a:buSzTx/>
              <a:buFontTx/>
              <a:buNone/>
              <a:tabLst/>
              <a:defRPr/>
            </a:pPr>
            <a:r>
              <a:rPr kumimoji="0" lang="en-US" sz="2745"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84" name="TextBox 83"/>
          <p:cNvSpPr txBox="1"/>
          <p:nvPr/>
        </p:nvSpPr>
        <p:spPr>
          <a:xfrm>
            <a:off x="777776" y="1835412"/>
            <a:ext cx="10762973" cy="627498"/>
          </a:xfrm>
          <a:prstGeom prst="rect">
            <a:avLst/>
          </a:prstGeom>
          <a:solidFill>
            <a:srgbClr val="BF6900"/>
          </a:solidFill>
        </p:spPr>
        <p:txBody>
          <a:bodyPr wrap="square" lIns="179285" tIns="143428" rIns="179285" bIns="143428" rtlCol="0" anchor="ctr">
            <a:noAutofit/>
          </a:bodyPr>
          <a:lstStyle/>
          <a:p>
            <a:pPr marL="0" marR="0" lvl="0" indent="0" algn="l" defTabSz="896214" rtl="0" eaLnBrk="1" fontAlgn="auto" latinLnBrk="0" hangingPunct="1">
              <a:lnSpc>
                <a:spcPct val="90000"/>
              </a:lnSpc>
              <a:spcBef>
                <a:spcPts val="0"/>
              </a:spcBef>
              <a:spcAft>
                <a:spcPts val="0"/>
              </a:spcAft>
              <a:buClrTx/>
              <a:buSzTx/>
              <a:buFontTx/>
              <a:buNone/>
              <a:tabLst/>
              <a:defRPr/>
            </a:pPr>
            <a:r>
              <a:rPr kumimoji="0" lang="en-US" sz="1961"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XAMARIN</a:t>
            </a:r>
          </a:p>
        </p:txBody>
      </p:sp>
      <p:sp>
        <p:nvSpPr>
          <p:cNvPr id="9" name="TextBox 8"/>
          <p:cNvSpPr txBox="1"/>
          <p:nvPr/>
        </p:nvSpPr>
        <p:spPr>
          <a:xfrm>
            <a:off x="904096" y="3345538"/>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Xamarin SDK now open source as part of .NET Foundation</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Xamarin Forms updates</a:t>
            </a:r>
          </a:p>
          <a:p>
            <a:pPr lvl="0" algn="l"/>
            <a:endParaRPr lang="en-US" sz="1568" dirty="0">
              <a:latin typeface="Segoe UI" panose="020B0502040204020203" pitchFamily="34" charset="0"/>
              <a:cs typeface="Segoe UI" panose="020B0502040204020203" pitchFamily="34" charset="0"/>
            </a:endParaRPr>
          </a:p>
        </p:txBody>
      </p:sp>
      <p:sp>
        <p:nvSpPr>
          <p:cNvPr id="10" name="TextBox 9"/>
          <p:cNvSpPr txBox="1"/>
          <p:nvPr/>
        </p:nvSpPr>
        <p:spPr>
          <a:xfrm>
            <a:off x="4431382" y="3345538"/>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iOS Simulator</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iOS USB Remoting</a:t>
            </a:r>
          </a:p>
          <a:p>
            <a:pPr marL="285750" lvl="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Xamarin Forms previewer</a:t>
            </a:r>
          </a:p>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Test recorder for Visual Studio</a:t>
            </a:r>
          </a:p>
        </p:txBody>
      </p:sp>
      <p:sp>
        <p:nvSpPr>
          <p:cNvPr id="11" name="TextBox 10"/>
          <p:cNvSpPr txBox="1"/>
          <p:nvPr/>
        </p:nvSpPr>
        <p:spPr>
          <a:xfrm>
            <a:off x="7958668" y="3345538"/>
            <a:ext cx="3400967" cy="2067039"/>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marL="285750" indent="-285750" algn="l">
              <a:buFont typeface="Arial" panose="020B0604020202020204" pitchFamily="34" charset="0"/>
              <a:buChar char="•"/>
            </a:pPr>
            <a:r>
              <a:rPr lang="en-US" sz="1568" dirty="0">
                <a:latin typeface="Segoe UI" panose="020B0502040204020203" pitchFamily="34" charset="0"/>
                <a:cs typeface="Segoe UI" panose="020B0502040204020203" pitchFamily="34" charset="0"/>
              </a:rPr>
              <a:t>Visual Studio Team Services, </a:t>
            </a:r>
            <a:r>
              <a:rPr lang="en-US" sz="1568" dirty="0" err="1">
                <a:latin typeface="Segoe UI" panose="020B0502040204020203" pitchFamily="34" charset="0"/>
                <a:cs typeface="Segoe UI" panose="020B0502040204020203" pitchFamily="34" charset="0"/>
              </a:rPr>
              <a:t>HockeyApp</a:t>
            </a:r>
            <a:r>
              <a:rPr lang="en-US" sz="1568" dirty="0">
                <a:latin typeface="Segoe UI" panose="020B0502040204020203" pitchFamily="34" charset="0"/>
                <a:cs typeface="Segoe UI" panose="020B0502040204020203" pitchFamily="34" charset="0"/>
              </a:rPr>
              <a:t> and Xamarin Test Cloud integration</a:t>
            </a:r>
          </a:p>
          <a:p>
            <a:pPr lvl="0" algn="l"/>
            <a:endParaRPr lang="en-US" sz="1568" dirty="0">
              <a:latin typeface="Segoe UI" panose="020B0502040204020203" pitchFamily="34" charset="0"/>
              <a:cs typeface="Segoe UI" panose="020B0502040204020203" pitchFamily="34" charset="0"/>
            </a:endParaRPr>
          </a:p>
          <a:p>
            <a:pPr marR="0" lvl="0" algn="l" defTabSz="914224" rtl="0" eaLnBrk="1" fontAlgn="auto" latinLnBrk="0" hangingPunct="1">
              <a:lnSpc>
                <a:spcPct val="90000"/>
              </a:lnSpc>
              <a:spcBef>
                <a:spcPts val="0"/>
              </a:spcBef>
              <a:spcAft>
                <a:spcPts val="0"/>
              </a:spcAft>
              <a:buClrTx/>
              <a:buSzTx/>
              <a:tabLst/>
              <a:defRPr/>
            </a:pPr>
            <a:endParaRPr kumimoji="0" lang="en-US" sz="1568" i="0" u="none" strike="noStrike" kern="0" cap="none" spc="0" normalizeH="0" baseline="0" noProof="0" dirty="0">
              <a:ln>
                <a:noFill/>
              </a:ln>
              <a:gradFill>
                <a:gsLst>
                  <a:gs pos="0">
                    <a:srgbClr val="FFFFFF"/>
                  </a:gs>
                  <a:gs pos="100000">
                    <a:srgbClr val="FFFFFF"/>
                  </a:gs>
                </a:gsLst>
                <a:lin ang="5400000" scaled="1"/>
              </a:gradFill>
              <a:effectLst/>
              <a:uLnTx/>
              <a:uFillTx/>
              <a:latin typeface="Segoe UI" panose="020B0502040204020203" pitchFamily="34" charset="0"/>
              <a:cs typeface="Segoe UI" panose="020B0502040204020203" pitchFamily="34" charset="0"/>
            </a:endParaRPr>
          </a:p>
        </p:txBody>
      </p:sp>
      <p:sp>
        <p:nvSpPr>
          <p:cNvPr id="12" name="TextBox 11"/>
          <p:cNvSpPr txBox="1"/>
          <p:nvPr/>
        </p:nvSpPr>
        <p:spPr>
          <a:xfrm>
            <a:off x="904095" y="2854643"/>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CORE PLATFORM</a:t>
            </a:r>
          </a:p>
        </p:txBody>
      </p:sp>
      <p:sp>
        <p:nvSpPr>
          <p:cNvPr id="13" name="TextBox 12"/>
          <p:cNvSpPr txBox="1"/>
          <p:nvPr/>
        </p:nvSpPr>
        <p:spPr>
          <a:xfrm>
            <a:off x="4431381" y="2854642"/>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TOOLS</a:t>
            </a:r>
          </a:p>
        </p:txBody>
      </p:sp>
      <p:sp>
        <p:nvSpPr>
          <p:cNvPr id="14" name="TextBox 13"/>
          <p:cNvSpPr txBox="1"/>
          <p:nvPr/>
        </p:nvSpPr>
        <p:spPr>
          <a:xfrm>
            <a:off x="7958666" y="2854641"/>
            <a:ext cx="3400967" cy="490895"/>
          </a:xfrm>
          <a:prstGeom prst="rect">
            <a:avLst/>
          </a:prstGeom>
          <a:solidFill>
            <a:srgbClr val="000000">
              <a:alpha val="25000"/>
            </a:srgbClr>
          </a:solidFill>
        </p:spPr>
        <p:txBody>
          <a:bodyPr wrap="square" lIns="179285" tIns="143428" rIns="179285" bIns="143428" rtlCol="0" anchor="t">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pPr lvl="0">
              <a:defRPr/>
            </a:pPr>
            <a:r>
              <a:rPr lang="en-US" sz="1400" b="1" dirty="0">
                <a:latin typeface="Segoe UI" panose="020B0502040204020203" pitchFamily="34" charset="0"/>
                <a:cs typeface="Segoe UI" panose="020B0502040204020203" pitchFamily="34" charset="0"/>
              </a:rPr>
              <a:t>LIFECYCLE</a:t>
            </a:r>
          </a:p>
        </p:txBody>
      </p:sp>
    </p:spTree>
    <p:extLst>
      <p:ext uri="{BB962C8B-B14F-4D97-AF65-F5344CB8AC3E}">
        <p14:creationId xmlns:p14="http://schemas.microsoft.com/office/powerpoint/2010/main" val="427837962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p:cNvSpPr>
          <p:nvPr/>
        </p:nvSpPr>
        <p:spPr>
          <a:xfrm>
            <a:off x="1811065" y="1743985"/>
            <a:ext cx="10087494" cy="1501950"/>
          </a:xfrm>
          <a:prstGeom prst="rect">
            <a:avLst/>
          </a:prstGeom>
          <a:noFill/>
        </p:spPr>
        <p:txBody>
          <a:bodyPr vert="horz" wrap="square" lIns="146304" tIns="91440" rIns="146304" bIns="91440" rtlCol="0" anchor="b" anchorCtr="0">
            <a:spAutoFit/>
          </a:bodyPr>
          <a:lstStyle>
            <a:lvl1pPr algn="l" defTabSz="932742" rtl="0" eaLnBrk="1" latinLnBrk="0" hangingPunct="1">
              <a:lnSpc>
                <a:spcPct val="90000"/>
              </a:lnSpc>
              <a:spcBef>
                <a:spcPct val="0"/>
              </a:spcBef>
              <a:buNone/>
              <a:defRPr lang="en-US" sz="6000" b="0" kern="1200" cap="none" spc="-100" baseline="0">
                <a:ln w="3175">
                  <a:noFill/>
                </a:ln>
                <a:gradFill>
                  <a:gsLst>
                    <a:gs pos="0">
                      <a:schemeClr val="tx1"/>
                    </a:gs>
                    <a:gs pos="100000">
                      <a:schemeClr val="tx1"/>
                    </a:gs>
                  </a:gsLst>
                  <a:lin ang="5400000" scaled="0"/>
                </a:gradFill>
                <a:effectLst/>
                <a:latin typeface="+mj-lt"/>
                <a:ea typeface="+mn-ea"/>
                <a:cs typeface="Segoe UI" pitchFamily="34" charset="0"/>
              </a:defRPr>
            </a:lvl1pPr>
          </a:lstStyle>
          <a:p>
            <a:pPr lvl="0" fontAlgn="auto">
              <a:spcAft>
                <a:spcPts val="1200"/>
              </a:spcAft>
              <a:defRPr/>
            </a:pPr>
            <a:r>
              <a:rPr kumimoji="0" lang="en-US" sz="4400" b="0" i="0" u="none" strike="noStrike" kern="1200" cap="none" spc="-100" normalizeH="0" baseline="0" noProof="0" dirty="0">
                <a:ln w="3175">
                  <a:noFill/>
                </a:ln>
                <a:solidFill>
                  <a:srgbClr val="0B7DD8"/>
                </a:solidFill>
                <a:effectLst/>
                <a:uLnTx/>
                <a:uFillTx/>
                <a:latin typeface="Segoe UI Semibold" panose="020B0702040204020203" pitchFamily="34" charset="0"/>
                <a:ea typeface="+mn-ea"/>
                <a:cs typeface="Segoe UI Semibold" panose="020B0702040204020203" pitchFamily="34" charset="0"/>
              </a:rPr>
              <a:t>Announcing</a:t>
            </a:r>
            <a:r>
              <a:rPr kumimoji="0" lang="en-US" sz="3600" b="0" i="0" u="none" strike="noStrike" kern="1200" cap="none" spc="-100" normalizeH="0" baseline="0" noProof="0" dirty="0">
                <a:ln w="3175">
                  <a:noFill/>
                </a:ln>
                <a:solidFill>
                  <a:srgbClr val="ED7D31"/>
                </a:solidFill>
                <a:effectLst/>
                <a:uLnTx/>
                <a:uFillTx/>
                <a:latin typeface="Segoe UI Semibold" panose="020B0702040204020203" pitchFamily="34" charset="0"/>
                <a:ea typeface="+mn-ea"/>
                <a:cs typeface="Segoe UI Semibold" panose="020B0702040204020203" pitchFamily="34" charset="0"/>
              </a:rPr>
              <a:t> </a:t>
            </a:r>
            <a:endParaRPr lang="en-US" sz="4400" dirty="0">
              <a:gradFill>
                <a:gsLst>
                  <a:gs pos="0">
                    <a:prstClr val="black"/>
                  </a:gs>
                  <a:gs pos="100000">
                    <a:prstClr val="black"/>
                  </a:gs>
                </a:gsLst>
                <a:lin ang="5400000" scaled="0"/>
              </a:gradFill>
              <a:latin typeface="Segoe UI Semibold" panose="020B0702040204020203" pitchFamily="34" charset="0"/>
              <a:cs typeface="Segoe UI Semibold" panose="020B0702040204020203" pitchFamily="34" charset="0"/>
            </a:endParaRPr>
          </a:p>
          <a:p>
            <a:pPr lvl="0" fontAlgn="auto">
              <a:spcAft>
                <a:spcPts val="2400"/>
              </a:spcAft>
              <a:defRPr/>
            </a:pPr>
            <a:r>
              <a:rPr lang="en-US" sz="4000" spc="0" dirty="0">
                <a:solidFill>
                  <a:srgbClr val="3C3C3C"/>
                </a:solidFill>
                <a:latin typeface="Segoe UI Light" panose="020B0502040204020203" pitchFamily="34" charset="0"/>
                <a:cs typeface="Segoe UI Light" panose="020B0502040204020203" pitchFamily="34" charset="0"/>
              </a:rPr>
              <a:t>.NET Core 1.0 RTM available in June 27th</a:t>
            </a:r>
          </a:p>
        </p:txBody>
      </p:sp>
      <p:sp>
        <p:nvSpPr>
          <p:cNvPr id="8" name="Text Placeholder 5"/>
          <p:cNvSpPr txBox="1">
            <a:spLocks/>
          </p:cNvSpPr>
          <p:nvPr/>
        </p:nvSpPr>
        <p:spPr>
          <a:xfrm>
            <a:off x="1811065" y="3360833"/>
            <a:ext cx="6503312" cy="2234458"/>
          </a:xfrm>
          <a:prstGeom prst="rect">
            <a:avLst/>
          </a:prstGeom>
          <a:noFill/>
        </p:spPr>
        <p:txBody>
          <a:bodyPr vert="horz" wrap="square" lIns="182880" tIns="146304" rIns="182880" bIns="146304" rtlCol="0">
            <a:sp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2800" kern="1200" spc="0" baseline="0">
                <a:gradFill>
                  <a:gsLst>
                    <a:gs pos="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nSpc>
                <a:spcPct val="100000"/>
              </a:lnSpc>
              <a:spcAft>
                <a:spcPts val="1200"/>
              </a:spcAft>
              <a:defRPr/>
            </a:pPr>
            <a:r>
              <a:rPr lang="en-US" sz="2400" dirty="0">
                <a:solidFill>
                  <a:srgbClr val="3C3C3C"/>
                </a:solidFill>
              </a:rPr>
              <a:t>.NET Core</a:t>
            </a:r>
          </a:p>
          <a:p>
            <a:pPr lvl="0">
              <a:lnSpc>
                <a:spcPct val="100000"/>
              </a:lnSpc>
              <a:spcAft>
                <a:spcPts val="1200"/>
              </a:spcAft>
              <a:defRPr/>
            </a:pPr>
            <a:r>
              <a:rPr lang="en-US" sz="2400" dirty="0">
                <a:solidFill>
                  <a:srgbClr val="3C3C3C"/>
                </a:solidFill>
              </a:rPr>
              <a:t>ASP.NET Core</a:t>
            </a:r>
          </a:p>
          <a:p>
            <a:pPr lvl="0">
              <a:lnSpc>
                <a:spcPct val="100000"/>
              </a:lnSpc>
              <a:spcAft>
                <a:spcPts val="1200"/>
              </a:spcAft>
              <a:defRPr/>
            </a:pPr>
            <a:r>
              <a:rPr lang="en-US" sz="2400" dirty="0">
                <a:solidFill>
                  <a:srgbClr val="3C3C3C"/>
                </a:solidFill>
              </a:rPr>
              <a:t>Entity Framework Core</a:t>
            </a:r>
          </a:p>
          <a:p>
            <a:pPr lvl="0">
              <a:lnSpc>
                <a:spcPct val="100000"/>
              </a:lnSpc>
              <a:spcAft>
                <a:spcPts val="1200"/>
              </a:spcAft>
              <a:defRPr/>
            </a:pPr>
            <a:r>
              <a:rPr lang="en-US" sz="2400" dirty="0">
                <a:solidFill>
                  <a:srgbClr val="3C3C3C"/>
                </a:solidFill>
              </a:rPr>
              <a:t>Tooling Preview 2 (RTM with Visual Studio “15”)</a:t>
            </a:r>
          </a:p>
        </p:txBody>
      </p:sp>
    </p:spTree>
    <p:extLst>
      <p:ext uri="{BB962C8B-B14F-4D97-AF65-F5344CB8AC3E}">
        <p14:creationId xmlns:p14="http://schemas.microsoft.com/office/powerpoint/2010/main" val="258034864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113430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.NET Framework</a:t>
            </a:r>
            <a:endParaRPr lang="en-US" dirty="0"/>
          </a:p>
        </p:txBody>
      </p:sp>
      <p:sp>
        <p:nvSpPr>
          <p:cNvPr id="3" name="Content Placeholder 2"/>
          <p:cNvSpPr>
            <a:spLocks noGrp="1"/>
          </p:cNvSpPr>
          <p:nvPr>
            <p:ph type="body" sz="quarter" idx="10"/>
          </p:nvPr>
        </p:nvSpPr>
        <p:spPr>
          <a:xfrm>
            <a:off x="269239" y="1189495"/>
            <a:ext cx="11653523" cy="5521592"/>
          </a:xfrm>
        </p:spPr>
        <p:txBody>
          <a:bodyPr/>
          <a:lstStyle/>
          <a:p>
            <a:r>
              <a:rPr lang="en-US" sz="3529" dirty="0"/>
              <a:t>Premier platform for building desktop applications</a:t>
            </a:r>
          </a:p>
          <a:p>
            <a:pPr lvl="1"/>
            <a:r>
              <a:rPr lang="en-US" dirty="0"/>
              <a:t>Cryptography enhancements</a:t>
            </a:r>
          </a:p>
          <a:p>
            <a:pPr lvl="1"/>
            <a:r>
              <a:rPr lang="en-US" dirty="0"/>
              <a:t>WPF improvements like per-monitor DPI and soft keyboard support</a:t>
            </a:r>
          </a:p>
          <a:p>
            <a:pPr lvl="1"/>
            <a:r>
              <a:rPr lang="en-US" dirty="0" err="1"/>
              <a:t>ClickOnce</a:t>
            </a:r>
            <a:r>
              <a:rPr lang="en-US" dirty="0"/>
              <a:t>—TLS 1.1/1.2 support</a:t>
            </a:r>
          </a:p>
          <a:p>
            <a:pPr lvl="1"/>
            <a:endParaRPr lang="en-US" dirty="0"/>
          </a:p>
          <a:p>
            <a:r>
              <a:rPr lang="en-US" sz="3529" dirty="0"/>
              <a:t>Tooling advancements in early Visual Studio “15” Preview</a:t>
            </a:r>
          </a:p>
          <a:p>
            <a:pPr lvl="1"/>
            <a:r>
              <a:rPr lang="en-US" dirty="0"/>
              <a:t>XAML edit-and-continue for WPF</a:t>
            </a:r>
          </a:p>
          <a:p>
            <a:pPr lvl="1"/>
            <a:r>
              <a:rPr lang="en-US" dirty="0"/>
              <a:t>Coming soon: Desktop to UWP bridge (“Centennial”) will allow you to take your WinForms and WPF apps to the Windows Store</a:t>
            </a:r>
          </a:p>
          <a:p>
            <a:pPr lvl="1"/>
            <a:r>
              <a:rPr lang="en-US" dirty="0"/>
              <a:t>Coming soon: XAML language service updates</a:t>
            </a:r>
          </a:p>
          <a:p>
            <a:endParaRPr lang="en-US" dirty="0"/>
          </a:p>
          <a:p>
            <a:pPr lvl="1"/>
            <a:endParaRPr lang="en-US" dirty="0"/>
          </a:p>
          <a:p>
            <a:endParaRPr lang="en-US" dirty="0"/>
          </a:p>
        </p:txBody>
      </p:sp>
    </p:spTree>
    <p:extLst>
      <p:ext uri="{BB962C8B-B14F-4D97-AF65-F5344CB8AC3E}">
        <p14:creationId xmlns:p14="http://schemas.microsoft.com/office/powerpoint/2010/main" val="82565796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Universal Windows Platform</a:t>
            </a:r>
            <a:endParaRPr lang="en-US" dirty="0"/>
          </a:p>
        </p:txBody>
      </p:sp>
      <p:sp>
        <p:nvSpPr>
          <p:cNvPr id="3" name="Content Placeholder 2"/>
          <p:cNvSpPr>
            <a:spLocks noGrp="1"/>
          </p:cNvSpPr>
          <p:nvPr>
            <p:ph type="body" sz="quarter" idx="10"/>
          </p:nvPr>
        </p:nvSpPr>
        <p:spPr>
          <a:xfrm>
            <a:off x="269239" y="1189495"/>
            <a:ext cx="11653523" cy="4706930"/>
          </a:xfrm>
        </p:spPr>
        <p:txBody>
          <a:bodyPr/>
          <a:lstStyle/>
          <a:p>
            <a:r>
              <a:rPr lang="en-US" dirty="0"/>
              <a:t>Visual Studio 2015 Update 2 wave of tools</a:t>
            </a:r>
          </a:p>
          <a:p>
            <a:pPr lvl="1"/>
            <a:r>
              <a:rPr lang="en-US" dirty="0"/>
              <a:t>Our most significant update to .NET since Windows 10 RTM (mid-April)</a:t>
            </a:r>
          </a:p>
          <a:p>
            <a:pPr lvl="2"/>
            <a:r>
              <a:rPr lang="en-US" dirty="0"/>
              <a:t>New .NET Native tools with 600+ correctness and performance fixes</a:t>
            </a:r>
          </a:p>
          <a:p>
            <a:pPr lvl="2"/>
            <a:r>
              <a:rPr lang="en-US" dirty="0"/>
              <a:t>New UWP meta-package with fixes in .NET Core Libraries</a:t>
            </a:r>
          </a:p>
          <a:p>
            <a:pPr lvl="1"/>
            <a:r>
              <a:rPr lang="en-US" dirty="0"/>
              <a:t>New experiences</a:t>
            </a:r>
          </a:p>
          <a:p>
            <a:pPr lvl="2"/>
            <a:r>
              <a:rPr lang="en-US" dirty="0"/>
              <a:t>Support for HoloLens and Xbox development</a:t>
            </a:r>
          </a:p>
          <a:p>
            <a:pPr lvl="2"/>
            <a:r>
              <a:rPr lang="en-US" dirty="0"/>
              <a:t>Debug installed app packages on HoloLens/Xbox/</a:t>
            </a:r>
            <a:r>
              <a:rPr lang="en-US" dirty="0" err="1"/>
              <a:t>IoT</a:t>
            </a:r>
            <a:endParaRPr lang="en-US" dirty="0"/>
          </a:p>
          <a:p>
            <a:pPr lvl="2"/>
            <a:r>
              <a:rPr lang="en-US" dirty="0"/>
              <a:t>Smoother package creation workflow</a:t>
            </a:r>
          </a:p>
          <a:p>
            <a:pPr lvl="1"/>
            <a:endParaRPr lang="en-US" dirty="0"/>
          </a:p>
          <a:p>
            <a:r>
              <a:rPr lang="en-US" dirty="0"/>
              <a:t>Visual Studio “15” Preview wave of tools</a:t>
            </a:r>
          </a:p>
          <a:p>
            <a:pPr lvl="2"/>
            <a:r>
              <a:rPr lang="en-US" dirty="0"/>
              <a:t>XAML edit-and-continue</a:t>
            </a:r>
          </a:p>
          <a:p>
            <a:pPr lvl="2"/>
            <a:r>
              <a:rPr lang="en-US" dirty="0"/>
              <a:t>Coming soon: Application analysis for proactive reporting of potential runtime issues</a:t>
            </a:r>
          </a:p>
        </p:txBody>
      </p:sp>
    </p:spTree>
    <p:extLst>
      <p:ext uri="{BB962C8B-B14F-4D97-AF65-F5344CB8AC3E}">
        <p14:creationId xmlns:p14="http://schemas.microsoft.com/office/powerpoint/2010/main" val="287335796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69239" y="1189495"/>
            <a:ext cx="11653523" cy="4139685"/>
          </a:xfrm>
        </p:spPr>
        <p:txBody>
          <a:bodyPr/>
          <a:lstStyle/>
          <a:p>
            <a:r>
              <a:rPr lang="en-US" sz="3137" dirty="0"/>
              <a:t>New open source and cross-platform .NET runtime and library stack</a:t>
            </a:r>
          </a:p>
          <a:p>
            <a:r>
              <a:rPr lang="en-US" sz="3137" dirty="0"/>
              <a:t>.NET Standard tracks the .NET Core Libraries</a:t>
            </a:r>
          </a:p>
          <a:p>
            <a:r>
              <a:rPr lang="en-US" sz="3137" dirty="0"/>
              <a:t>New set of command-line tools—“.NET Core CLI”—for compiling and publishing apps</a:t>
            </a:r>
          </a:p>
          <a:p>
            <a:r>
              <a:rPr lang="en-US" sz="3137" dirty="0"/>
              <a:t>Supports app local, “shared framework,” and Docker deployment</a:t>
            </a:r>
          </a:p>
          <a:p>
            <a:r>
              <a:rPr lang="en-US" sz="3137" dirty="0"/>
              <a:t>High performance, including native compilation</a:t>
            </a:r>
          </a:p>
          <a:p>
            <a:endParaRPr lang="en-US" sz="3137" dirty="0"/>
          </a:p>
        </p:txBody>
      </p:sp>
      <p:sp>
        <p:nvSpPr>
          <p:cNvPr id="4" name="Title 3"/>
          <p:cNvSpPr>
            <a:spLocks noGrp="1"/>
          </p:cNvSpPr>
          <p:nvPr>
            <p:ph type="title"/>
          </p:nvPr>
        </p:nvSpPr>
        <p:spPr/>
        <p:txBody>
          <a:bodyPr/>
          <a:lstStyle/>
          <a:p>
            <a:r>
              <a:rPr lang="en-US"/>
              <a:t>.NET Core</a:t>
            </a:r>
            <a:endParaRPr lang="en-US" dirty="0"/>
          </a:p>
        </p:txBody>
      </p:sp>
    </p:spTree>
    <p:extLst>
      <p:ext uri="{BB962C8B-B14F-4D97-AF65-F5344CB8AC3E}">
        <p14:creationId xmlns:p14="http://schemas.microsoft.com/office/powerpoint/2010/main" val="92843152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69239" y="1189495"/>
            <a:ext cx="11653523" cy="3608647"/>
          </a:xfrm>
        </p:spPr>
        <p:txBody>
          <a:bodyPr/>
          <a:lstStyle/>
          <a:p>
            <a:r>
              <a:rPr lang="en-US" sz="3137" dirty="0"/>
              <a:t>ASP.NET Core builds on top of .NET Core</a:t>
            </a:r>
          </a:p>
          <a:p>
            <a:r>
              <a:rPr lang="en-US" sz="3137" dirty="0"/>
              <a:t>Single framework for web pages, services, and </a:t>
            </a:r>
            <a:r>
              <a:rPr lang="en-US" sz="3137" dirty="0" err="1"/>
              <a:t>microservices</a:t>
            </a:r>
            <a:endParaRPr lang="en-US" sz="3137" dirty="0"/>
          </a:p>
          <a:p>
            <a:r>
              <a:rPr lang="en-US" sz="3137" dirty="0"/>
              <a:t>Introduces concept of middleware pipeline, enabling you to inject as little or much functionality as needed</a:t>
            </a:r>
          </a:p>
          <a:p>
            <a:r>
              <a:rPr lang="en-US" sz="3137" dirty="0"/>
              <a:t>Fully integrates with CLI tooling and uses the shared framework</a:t>
            </a:r>
          </a:p>
          <a:p>
            <a:r>
              <a:rPr lang="en-US" sz="3137" dirty="0"/>
              <a:t>Takes advantage of .NET Core performance and includes a very high performance web server, built on </a:t>
            </a:r>
            <a:r>
              <a:rPr lang="en-US" sz="3137" dirty="0" err="1"/>
              <a:t>LibUV</a:t>
            </a:r>
            <a:endParaRPr lang="en-US" sz="3137" dirty="0"/>
          </a:p>
        </p:txBody>
      </p:sp>
      <p:sp>
        <p:nvSpPr>
          <p:cNvPr id="2" name="Title 1"/>
          <p:cNvSpPr>
            <a:spLocks noGrp="1"/>
          </p:cNvSpPr>
          <p:nvPr>
            <p:ph type="title"/>
          </p:nvPr>
        </p:nvSpPr>
        <p:spPr/>
        <p:txBody>
          <a:bodyPr/>
          <a:lstStyle/>
          <a:p>
            <a:r>
              <a:rPr lang="en-US"/>
              <a:t>ASP.NET Core</a:t>
            </a:r>
            <a:endParaRPr lang="en-US" dirty="0"/>
          </a:p>
        </p:txBody>
      </p:sp>
    </p:spTree>
    <p:extLst>
      <p:ext uri="{BB962C8B-B14F-4D97-AF65-F5344CB8AC3E}">
        <p14:creationId xmlns:p14="http://schemas.microsoft.com/office/powerpoint/2010/main" val="345227467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 Core schedule</a:t>
            </a:r>
          </a:p>
        </p:txBody>
      </p:sp>
      <p:sp>
        <p:nvSpPr>
          <p:cNvPr id="3" name="Content Placeholder 2"/>
          <p:cNvSpPr>
            <a:spLocks noGrp="1"/>
          </p:cNvSpPr>
          <p:nvPr>
            <p:ph type="body" sz="quarter" idx="10"/>
          </p:nvPr>
        </p:nvSpPr>
        <p:spPr>
          <a:xfrm>
            <a:off x="269239" y="1189495"/>
            <a:ext cx="11653523" cy="3379335"/>
          </a:xfrm>
        </p:spPr>
        <p:txBody>
          <a:bodyPr/>
          <a:lstStyle/>
          <a:p>
            <a:r>
              <a:rPr lang="en-US" dirty="0"/>
              <a:t>Announcing RTM of .NET Core—June 27</a:t>
            </a:r>
          </a:p>
          <a:p>
            <a:pPr lvl="1"/>
            <a:r>
              <a:rPr lang="en-US" dirty="0"/>
              <a:t>.NET Core</a:t>
            </a:r>
          </a:p>
          <a:p>
            <a:pPr lvl="1"/>
            <a:r>
              <a:rPr lang="en-US" dirty="0"/>
              <a:t>ASP.NET Core</a:t>
            </a:r>
          </a:p>
          <a:p>
            <a:pPr lvl="1"/>
            <a:r>
              <a:rPr lang="en-US" dirty="0"/>
              <a:t>Entity Framework Core</a:t>
            </a:r>
          </a:p>
          <a:p>
            <a:pPr lvl="1"/>
            <a:r>
              <a:rPr lang="en-US" dirty="0"/>
              <a:t>Tooling Preview 2</a:t>
            </a:r>
          </a:p>
          <a:p>
            <a:pPr lvl="1"/>
            <a:endParaRPr lang="en-US" dirty="0"/>
          </a:p>
          <a:p>
            <a:r>
              <a:rPr lang="en-US" dirty="0"/>
              <a:t>Tooling will RTM with Visual Studio 15</a:t>
            </a:r>
          </a:p>
          <a:p>
            <a:pPr lvl="1"/>
            <a:endParaRPr lang="en-US" dirty="0"/>
          </a:p>
        </p:txBody>
      </p:sp>
    </p:spTree>
    <p:extLst>
      <p:ext uri="{BB962C8B-B14F-4D97-AF65-F5344CB8AC3E}">
        <p14:creationId xmlns:p14="http://schemas.microsoft.com/office/powerpoint/2010/main" val="365661161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Pentagon 25"/>
          <p:cNvSpPr/>
          <p:nvPr/>
        </p:nvSpPr>
        <p:spPr bwMode="auto">
          <a:xfrm>
            <a:off x="5916404" y="3922034"/>
            <a:ext cx="6006046" cy="2644453"/>
          </a:xfrm>
          <a:prstGeom prst="homePlate">
            <a:avLst>
              <a:gd name="adj" fmla="val 25983"/>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defTabSz="912922" fontAlgn="base">
              <a:lnSpc>
                <a:spcPct val="90000"/>
              </a:lnSpc>
              <a:spcBef>
                <a:spcPct val="0"/>
              </a:spcBef>
              <a:spcAft>
                <a:spcPct val="0"/>
              </a:spcAft>
              <a:defRPr/>
            </a:pPr>
            <a:r>
              <a:rPr lang="en-US" sz="1959" b="1" kern="0" dirty="0">
                <a:gradFill>
                  <a:gsLst>
                    <a:gs pos="0">
                      <a:srgbClr val="505050"/>
                    </a:gs>
                    <a:gs pos="100000">
                      <a:srgbClr val="505050"/>
                    </a:gs>
                  </a:gsLst>
                  <a:lin ang="5400000" scaled="1"/>
                </a:gradFill>
                <a:ea typeface="Segoe UI" pitchFamily="34" charset="0"/>
                <a:cs typeface="Segoe UI Semibold" panose="020B0702040204020203" pitchFamily="34" charset="0"/>
              </a:rPr>
              <a:t>.NET CORE</a:t>
            </a:r>
          </a:p>
          <a:p>
            <a:pPr defTabSz="912922" fontAlgn="base">
              <a:lnSpc>
                <a:spcPct val="90000"/>
              </a:lnSpc>
              <a:spcBef>
                <a:spcPct val="0"/>
              </a:spcBef>
              <a:spcAft>
                <a:spcPct val="0"/>
              </a:spcAft>
              <a:defRPr/>
            </a:pPr>
            <a:r>
              <a:rPr lang="en-US" sz="1765" kern="0" dirty="0">
                <a:gradFill>
                  <a:gsLst>
                    <a:gs pos="0">
                      <a:srgbClr val="505050"/>
                    </a:gs>
                    <a:gs pos="100000">
                      <a:srgbClr val="505050"/>
                    </a:gs>
                  </a:gsLst>
                  <a:lin ang="5400000" scaled="1"/>
                </a:gradFill>
                <a:ea typeface="Segoe UI" pitchFamily="34" charset="0"/>
                <a:cs typeface="Segoe UI Semibold" panose="020B0702040204020203" pitchFamily="34" charset="0"/>
              </a:rPr>
              <a:t>Cross-platform, high performance .NET</a:t>
            </a:r>
          </a:p>
          <a:p>
            <a:pPr defTabSz="912922" fontAlgn="base">
              <a:lnSpc>
                <a:spcPct val="90000"/>
              </a:lnSpc>
              <a:spcBef>
                <a:spcPct val="0"/>
              </a:spcBef>
              <a:spcAft>
                <a:spcPct val="0"/>
              </a:spcAft>
              <a:defRPr/>
            </a:pPr>
            <a:br>
              <a:rPr lang="en-US" sz="1959" b="1" kern="0" dirty="0">
                <a:gradFill>
                  <a:gsLst>
                    <a:gs pos="0">
                      <a:srgbClr val="505050"/>
                    </a:gs>
                    <a:gs pos="100000">
                      <a:srgbClr val="505050"/>
                    </a:gs>
                  </a:gsLst>
                  <a:lin ang="5400000" scaled="1"/>
                </a:gradFill>
                <a:ea typeface="Segoe UI" pitchFamily="34" charset="0"/>
                <a:cs typeface="Segoe UI Semibold" panose="020B0702040204020203" pitchFamily="34" charset="0"/>
              </a:rPr>
            </a:br>
            <a:r>
              <a:rPr lang="en-US" sz="1959" b="1" kern="0" dirty="0">
                <a:gradFill>
                  <a:gsLst>
                    <a:gs pos="0">
                      <a:srgbClr val="505050"/>
                    </a:gs>
                    <a:gs pos="100000">
                      <a:srgbClr val="505050"/>
                    </a:gs>
                  </a:gsLst>
                  <a:lin ang="5400000" scaled="1"/>
                </a:gradFill>
                <a:ea typeface="Segoe UI" pitchFamily="34" charset="0"/>
                <a:cs typeface="Segoe UI Semibold" panose="020B0702040204020203" pitchFamily="34" charset="0"/>
              </a:rPr>
              <a:t>ASP.NET CORE</a:t>
            </a:r>
          </a:p>
          <a:p>
            <a:pPr defTabSz="912922" fontAlgn="base">
              <a:lnSpc>
                <a:spcPct val="90000"/>
              </a:lnSpc>
              <a:spcBef>
                <a:spcPct val="0"/>
              </a:spcBef>
              <a:spcAft>
                <a:spcPct val="0"/>
              </a:spcAft>
              <a:defRPr/>
            </a:pPr>
            <a:r>
              <a:rPr lang="en-US" sz="1765" kern="0" dirty="0">
                <a:gradFill>
                  <a:gsLst>
                    <a:gs pos="0">
                      <a:srgbClr val="505050"/>
                    </a:gs>
                    <a:gs pos="100000">
                      <a:srgbClr val="505050"/>
                    </a:gs>
                  </a:gsLst>
                  <a:lin ang="5400000" scaled="1"/>
                </a:gradFill>
                <a:ea typeface="Segoe UI" pitchFamily="34" charset="0"/>
                <a:cs typeface="Segoe UI Semibold" panose="020B0702040204020203" pitchFamily="34" charset="0"/>
              </a:rPr>
              <a:t>Cloud-optimized framework for </a:t>
            </a:r>
            <a:r>
              <a:rPr lang="en-US" sz="1765" kern="0" dirty="0" err="1">
                <a:gradFill>
                  <a:gsLst>
                    <a:gs pos="0">
                      <a:srgbClr val="505050"/>
                    </a:gs>
                    <a:gs pos="100000">
                      <a:srgbClr val="505050"/>
                    </a:gs>
                  </a:gsLst>
                  <a:lin ang="5400000" scaled="1"/>
                </a:gradFill>
                <a:ea typeface="Segoe UI" pitchFamily="34" charset="0"/>
                <a:cs typeface="Segoe UI Semibold" panose="020B0702040204020203" pitchFamily="34" charset="0"/>
              </a:rPr>
              <a:t>microservices</a:t>
            </a:r>
            <a:endParaRPr lang="en-US" sz="1765" kern="0" dirty="0">
              <a:gradFill>
                <a:gsLst>
                  <a:gs pos="0">
                    <a:srgbClr val="505050"/>
                  </a:gs>
                  <a:gs pos="100000">
                    <a:srgbClr val="505050"/>
                  </a:gs>
                </a:gsLst>
                <a:lin ang="5400000" scaled="1"/>
              </a:gradFill>
              <a:ea typeface="Segoe UI" pitchFamily="34" charset="0"/>
              <a:cs typeface="Segoe UI Semibold" panose="020B0702040204020203" pitchFamily="34" charset="0"/>
            </a:endParaRPr>
          </a:p>
        </p:txBody>
      </p:sp>
      <p:sp>
        <p:nvSpPr>
          <p:cNvPr id="25" name="Pentagon 24"/>
          <p:cNvSpPr/>
          <p:nvPr/>
        </p:nvSpPr>
        <p:spPr bwMode="auto">
          <a:xfrm>
            <a:off x="5916404" y="1187961"/>
            <a:ext cx="6006046" cy="2644453"/>
          </a:xfrm>
          <a:prstGeom prst="homePlate">
            <a:avLst>
              <a:gd name="adj" fmla="val 25983"/>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defTabSz="912922" fontAlgn="base">
              <a:lnSpc>
                <a:spcPct val="90000"/>
              </a:lnSpc>
              <a:spcBef>
                <a:spcPct val="0"/>
              </a:spcBef>
              <a:spcAft>
                <a:spcPct val="0"/>
              </a:spcAft>
              <a:defRPr/>
            </a:pPr>
            <a:r>
              <a:rPr lang="en-US" sz="1959" b="1" kern="0" dirty="0">
                <a:gradFill>
                  <a:gsLst>
                    <a:gs pos="0">
                      <a:srgbClr val="505050"/>
                    </a:gs>
                    <a:gs pos="100000">
                      <a:srgbClr val="505050"/>
                    </a:gs>
                  </a:gsLst>
                  <a:lin ang="5400000" scaled="1"/>
                </a:gradFill>
                <a:ea typeface="Segoe UI" pitchFamily="34" charset="0"/>
                <a:cs typeface="Segoe UI Semibold" panose="020B0702040204020203" pitchFamily="34" charset="0"/>
              </a:rPr>
              <a:t>UNIVERSAL WINDOWS PLATFORM</a:t>
            </a:r>
          </a:p>
          <a:p>
            <a:pPr defTabSz="912922" fontAlgn="base">
              <a:lnSpc>
                <a:spcPct val="90000"/>
              </a:lnSpc>
              <a:spcBef>
                <a:spcPct val="0"/>
              </a:spcBef>
              <a:spcAft>
                <a:spcPct val="0"/>
              </a:spcAft>
              <a:defRPr/>
            </a:pPr>
            <a:r>
              <a:rPr lang="en-US" sz="1765" kern="0" dirty="0">
                <a:gradFill>
                  <a:gsLst>
                    <a:gs pos="0">
                      <a:srgbClr val="505050"/>
                    </a:gs>
                    <a:gs pos="100000">
                      <a:srgbClr val="505050"/>
                    </a:gs>
                  </a:gsLst>
                  <a:lin ang="5400000" scaled="1"/>
                </a:gradFill>
                <a:ea typeface="Segoe UI" pitchFamily="34" charset="0"/>
                <a:cs typeface="Segoe UI Semibold" panose="020B0702040204020203" pitchFamily="34" charset="0"/>
              </a:rPr>
              <a:t>Unified development across Windows devices</a:t>
            </a:r>
          </a:p>
          <a:p>
            <a:pPr defTabSz="912922" fontAlgn="base">
              <a:lnSpc>
                <a:spcPct val="90000"/>
              </a:lnSpc>
              <a:spcBef>
                <a:spcPct val="0"/>
              </a:spcBef>
              <a:spcAft>
                <a:spcPct val="0"/>
              </a:spcAft>
              <a:defRPr/>
            </a:pPr>
            <a:br>
              <a:rPr lang="en-US" sz="1959" b="1" kern="0" cap="all" dirty="0">
                <a:gradFill>
                  <a:gsLst>
                    <a:gs pos="0">
                      <a:srgbClr val="505050"/>
                    </a:gs>
                    <a:gs pos="100000">
                      <a:srgbClr val="505050"/>
                    </a:gs>
                  </a:gsLst>
                  <a:lin ang="5400000" scaled="1"/>
                </a:gradFill>
                <a:ea typeface="Segoe UI" pitchFamily="34" charset="0"/>
                <a:cs typeface="Segoe UI Semibold" panose="020B0702040204020203" pitchFamily="34" charset="0"/>
              </a:rPr>
            </a:br>
            <a:r>
              <a:rPr lang="en-US" sz="1959" b="1" kern="0" dirty="0">
                <a:gradFill>
                  <a:gsLst>
                    <a:gs pos="0">
                      <a:srgbClr val="505050"/>
                    </a:gs>
                    <a:gs pos="100000">
                      <a:srgbClr val="505050"/>
                    </a:gs>
                  </a:gsLst>
                  <a:lin ang="5400000" scaled="1"/>
                </a:gradFill>
                <a:ea typeface="Segoe UI" pitchFamily="34" charset="0"/>
                <a:cs typeface="Segoe UI Semibold" panose="020B0702040204020203" pitchFamily="34" charset="0"/>
              </a:rPr>
              <a:t>XAMARIN</a:t>
            </a:r>
            <a:endParaRPr lang="en-US" sz="1959" b="1" kern="0" cap="all" dirty="0">
              <a:gradFill>
                <a:gsLst>
                  <a:gs pos="0">
                    <a:srgbClr val="505050"/>
                  </a:gs>
                  <a:gs pos="100000">
                    <a:srgbClr val="505050"/>
                  </a:gs>
                </a:gsLst>
                <a:lin ang="5400000" scaled="1"/>
              </a:gradFill>
              <a:ea typeface="Segoe UI" pitchFamily="34" charset="0"/>
              <a:cs typeface="Segoe UI Semibold" panose="020B0702040204020203" pitchFamily="34" charset="0"/>
            </a:endParaRPr>
          </a:p>
          <a:p>
            <a:pPr defTabSz="912922" fontAlgn="base">
              <a:lnSpc>
                <a:spcPct val="90000"/>
              </a:lnSpc>
              <a:spcBef>
                <a:spcPct val="0"/>
              </a:spcBef>
              <a:spcAft>
                <a:spcPct val="0"/>
              </a:spcAft>
              <a:defRPr/>
            </a:pPr>
            <a:r>
              <a:rPr lang="en-US" sz="1765" kern="0" dirty="0">
                <a:gradFill>
                  <a:gsLst>
                    <a:gs pos="0">
                      <a:srgbClr val="505050"/>
                    </a:gs>
                    <a:gs pos="100000">
                      <a:srgbClr val="505050"/>
                    </a:gs>
                  </a:gsLst>
                  <a:lin ang="5400000" scaled="1"/>
                </a:gradFill>
                <a:ea typeface="Segoe UI" pitchFamily="34" charset="0"/>
                <a:cs typeface="Segoe UI Semibold" panose="020B0702040204020203" pitchFamily="34" charset="0"/>
              </a:rPr>
              <a:t>Extend your reach to any device with .NET</a:t>
            </a:r>
          </a:p>
        </p:txBody>
      </p:sp>
      <p:sp>
        <p:nvSpPr>
          <p:cNvPr id="57" name="Pentagon 56"/>
          <p:cNvSpPr/>
          <p:nvPr/>
        </p:nvSpPr>
        <p:spPr bwMode="auto">
          <a:xfrm>
            <a:off x="4123555" y="1187961"/>
            <a:ext cx="2599632" cy="2644453"/>
          </a:xfrm>
          <a:prstGeom prst="homePlate">
            <a:avLst>
              <a:gd name="adj" fmla="val 25983"/>
            </a:avLst>
          </a:prstGeom>
          <a:solidFill>
            <a:schemeClr val="accent1"/>
          </a:solidFill>
        </p:spPr>
        <p:txBody>
          <a:bodyPr wrap="square" lIns="179285" tIns="143428" rIns="0"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MODERN DEVICE EXPERIENCES</a:t>
            </a:r>
          </a:p>
        </p:txBody>
      </p:sp>
      <p:sp>
        <p:nvSpPr>
          <p:cNvPr id="2" name="Title 1"/>
          <p:cNvSpPr>
            <a:spLocks noGrp="1"/>
          </p:cNvSpPr>
          <p:nvPr>
            <p:ph type="title"/>
          </p:nvPr>
        </p:nvSpPr>
        <p:spPr/>
        <p:txBody>
          <a:bodyPr/>
          <a:lstStyle/>
          <a:p>
            <a:r>
              <a:rPr lang="en-US" dirty="0"/>
              <a:t>Exciting times ahead for .NET</a:t>
            </a:r>
          </a:p>
        </p:txBody>
      </p:sp>
      <p:grpSp>
        <p:nvGrpSpPr>
          <p:cNvPr id="9" name="Group 8"/>
          <p:cNvGrpSpPr/>
          <p:nvPr/>
        </p:nvGrpSpPr>
        <p:grpSpPr>
          <a:xfrm>
            <a:off x="269239" y="1187961"/>
            <a:ext cx="3764984" cy="5378549"/>
            <a:chOff x="274637" y="1211286"/>
            <a:chExt cx="3840480" cy="5486400"/>
          </a:xfrm>
        </p:grpSpPr>
        <p:grpSp>
          <p:nvGrpSpPr>
            <p:cNvPr id="15" name="Group 14"/>
            <p:cNvGrpSpPr/>
            <p:nvPr/>
          </p:nvGrpSpPr>
          <p:grpSpPr>
            <a:xfrm>
              <a:off x="274637" y="1211286"/>
              <a:ext cx="3840480" cy="5486400"/>
              <a:chOff x="1719261" y="1582078"/>
              <a:chExt cx="3012841" cy="5380076"/>
            </a:xfrm>
          </p:grpSpPr>
          <p:sp>
            <p:nvSpPr>
              <p:cNvPr id="17" name="Rectangle 16"/>
              <p:cNvSpPr/>
              <p:nvPr/>
            </p:nvSpPr>
            <p:spPr bwMode="auto">
              <a:xfrm>
                <a:off x="1719261" y="1582078"/>
                <a:ext cx="3012841" cy="5380076"/>
              </a:xfrm>
              <a:prstGeom prst="rect">
                <a:avLst/>
              </a:prstGeom>
              <a:solidFill>
                <a:schemeClr val="accent1"/>
              </a:solidFill>
              <a:ln w="25400" cap="flat" cmpd="sng" algn="ctr">
                <a:noFill/>
                <a:prstDash val="solid"/>
                <a:headEnd type="none" w="med" len="med"/>
                <a:tailEnd type="none" w="med" len="med"/>
              </a:ln>
              <a:effectLst/>
            </p:spPr>
            <p:txBody>
              <a:bodyPr vert="horz" wrap="square" lIns="715986" tIns="268496" rIns="87735" bIns="87739"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8" name="TextBox 17"/>
              <p:cNvSpPr txBox="1"/>
              <p:nvPr/>
            </p:nvSpPr>
            <p:spPr>
              <a:xfrm>
                <a:off x="1719261" y="1582078"/>
                <a:ext cx="3012841" cy="896679"/>
              </a:xfrm>
              <a:prstGeom prst="rect">
                <a:avLst/>
              </a:prstGeom>
              <a:solidFill>
                <a:schemeClr val="accent1">
                  <a:lumMod val="75000"/>
                </a:schemeClr>
              </a:solidFill>
            </p:spPr>
            <p:txBody>
              <a:bodyPr wrap="square" lIns="179285" tIns="143428" rIns="179285" bIns="143428" rtlCol="0" anchor="ctr" anchorCtr="0">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.NET FRAMEWORK</a:t>
                </a:r>
              </a:p>
            </p:txBody>
          </p:sp>
        </p:grpSp>
        <p:sp>
          <p:nvSpPr>
            <p:cNvPr id="16" name="TextBox 3"/>
            <p:cNvSpPr txBox="1"/>
            <p:nvPr/>
          </p:nvSpPr>
          <p:spPr>
            <a:xfrm>
              <a:off x="274637" y="2125662"/>
              <a:ext cx="3840480" cy="1920240"/>
            </a:xfrm>
            <a:prstGeom prst="rect">
              <a:avLst/>
            </a:prstGeom>
            <a:noFill/>
          </p:spPr>
          <p:txBody>
            <a:bodyPr wrap="square" lIns="179285" tIns="143428" rIns="179285" bIns="143428" rtlCol="0" anchor="t" anchorCtr="0">
              <a:noAutofit/>
            </a:bodyPr>
            <a:lstStyle/>
            <a:p>
              <a:pPr defTabSz="896214">
                <a:lnSpc>
                  <a:spcPct val="90000"/>
                </a:lnSpc>
              </a:pPr>
              <a:r>
                <a:rPr lang="en-US" sz="1961" kern="0" dirty="0">
                  <a:gradFill>
                    <a:gsLst>
                      <a:gs pos="0">
                        <a:schemeClr val="bg1"/>
                      </a:gs>
                      <a:gs pos="100000">
                        <a:schemeClr val="bg1"/>
                      </a:gs>
                    </a:gsLst>
                    <a:lin ang="5400000" scaled="1"/>
                  </a:gradFill>
                  <a:cs typeface="Segoe UI" panose="020B0502040204020203" pitchFamily="34" charset="0"/>
                </a:rPr>
                <a:t>Multi-purpose, comprehensive </a:t>
              </a:r>
              <a:br>
                <a:rPr lang="en-US" sz="1961" kern="0" dirty="0">
                  <a:gradFill>
                    <a:gsLst>
                      <a:gs pos="0">
                        <a:schemeClr val="bg1"/>
                      </a:gs>
                      <a:gs pos="100000">
                        <a:schemeClr val="bg1"/>
                      </a:gs>
                    </a:gsLst>
                    <a:lin ang="5400000" scaled="1"/>
                  </a:gradFill>
                  <a:cs typeface="Segoe UI" panose="020B0502040204020203" pitchFamily="34" charset="0"/>
                </a:rPr>
              </a:br>
              <a:r>
                <a:rPr lang="en-US" sz="1961" kern="0" dirty="0">
                  <a:gradFill>
                    <a:gsLst>
                      <a:gs pos="0">
                        <a:schemeClr val="bg1"/>
                      </a:gs>
                      <a:gs pos="100000">
                        <a:schemeClr val="bg1"/>
                      </a:gs>
                    </a:gsLst>
                    <a:lin ang="5400000" scaled="1"/>
                  </a:gradFill>
                  <a:cs typeface="Segoe UI" panose="020B0502040204020203" pitchFamily="34" charset="0"/>
                </a:rPr>
                <a:t>framework for desktop and web applications</a:t>
              </a:r>
            </a:p>
          </p:txBody>
        </p:sp>
      </p:grpSp>
      <p:sp>
        <p:nvSpPr>
          <p:cNvPr id="24" name="Pentagon 23"/>
          <p:cNvSpPr/>
          <p:nvPr/>
        </p:nvSpPr>
        <p:spPr bwMode="auto">
          <a:xfrm>
            <a:off x="4123555" y="3922035"/>
            <a:ext cx="2599632" cy="2644453"/>
          </a:xfrm>
          <a:prstGeom prst="homePlate">
            <a:avLst>
              <a:gd name="adj" fmla="val 25983"/>
            </a:avLst>
          </a:prstGeom>
          <a:solidFill>
            <a:schemeClr val="accent1"/>
          </a:solidFill>
        </p:spPr>
        <p:txBody>
          <a:bodyPr wrap="square" lIns="179285" tIns="143428" rIns="0"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MODERN CLOUD EXPERIENCES</a:t>
            </a:r>
          </a:p>
        </p:txBody>
      </p:sp>
    </p:spTree>
    <p:extLst>
      <p:ext uri="{BB962C8B-B14F-4D97-AF65-F5344CB8AC3E}">
        <p14:creationId xmlns:p14="http://schemas.microsoft.com/office/powerpoint/2010/main" val="1370877179"/>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Group 13"/>
          <p:cNvGrpSpPr/>
          <p:nvPr/>
        </p:nvGrpSpPr>
        <p:grpSpPr>
          <a:xfrm>
            <a:off x="4034246" y="1187962"/>
            <a:ext cx="2913413" cy="3944269"/>
            <a:chOff x="4115140" y="1211286"/>
            <a:chExt cx="2971833" cy="4023360"/>
          </a:xfrm>
        </p:grpSpPr>
        <p:grpSp>
          <p:nvGrpSpPr>
            <p:cNvPr id="25" name="Group 24"/>
            <p:cNvGrpSpPr/>
            <p:nvPr/>
          </p:nvGrpSpPr>
          <p:grpSpPr>
            <a:xfrm>
              <a:off x="4115140" y="1211286"/>
              <a:ext cx="2971800" cy="4023360"/>
              <a:chOff x="4604403" y="1582077"/>
              <a:chExt cx="3013825" cy="3945389"/>
            </a:xfrm>
          </p:grpSpPr>
          <p:sp>
            <p:nvSpPr>
              <p:cNvPr id="26" name="Rectangle 25"/>
              <p:cNvSpPr/>
              <p:nvPr/>
            </p:nvSpPr>
            <p:spPr bwMode="auto">
              <a:xfrm>
                <a:off x="4604403" y="1582077"/>
                <a:ext cx="3013825" cy="3945389"/>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27" name="TextBox 26"/>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sp>
          <p:nvSpPr>
            <p:cNvPr id="32" name="TextBox 13"/>
            <p:cNvSpPr txBox="1"/>
            <p:nvPr/>
          </p:nvSpPr>
          <p:spPr>
            <a:xfrm>
              <a:off x="4115173" y="1851342"/>
              <a:ext cx="2971800" cy="1920240"/>
            </a:xfrm>
            <a:prstGeom prst="rect">
              <a:avLst/>
            </a:prstGeom>
            <a:noFill/>
          </p:spPr>
          <p:txBody>
            <a:bodyPr wrap="square" lIns="179285" tIns="143428" rIns="179285" bIns="143428" rtlCol="0" anchor="t"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Cross-platform and open source framework optimized for modern </a:t>
              </a:r>
              <a:br>
                <a:rPr lang="en-US" sz="1765" kern="0" dirty="0">
                  <a:gradFill>
                    <a:gsLst>
                      <a:gs pos="0">
                        <a:schemeClr val="bg1"/>
                      </a:gs>
                      <a:gs pos="100000">
                        <a:schemeClr val="bg1"/>
                      </a:gs>
                    </a:gsLst>
                    <a:lin ang="5400000" scaled="1"/>
                  </a:gradFill>
                  <a:cs typeface="Segoe UI" panose="020B0502040204020203" pitchFamily="34" charset="0"/>
                </a:rPr>
              </a:br>
              <a:r>
                <a:rPr lang="en-US" sz="1765" kern="0" dirty="0">
                  <a:gradFill>
                    <a:gsLst>
                      <a:gs pos="0">
                        <a:schemeClr val="bg1"/>
                      </a:gs>
                      <a:gs pos="100000">
                        <a:schemeClr val="bg1"/>
                      </a:gs>
                    </a:gsLst>
                    <a:lin ang="5400000" scaled="1"/>
                  </a:gradFill>
                  <a:cs typeface="Segoe UI" panose="020B0502040204020203" pitchFamily="34" charset="0"/>
                </a:rPr>
                <a:t>app needs and </a:t>
              </a:r>
              <a:br>
                <a:rPr lang="en-US" sz="1765" kern="0" dirty="0">
                  <a:gradFill>
                    <a:gsLst>
                      <a:gs pos="0">
                        <a:schemeClr val="bg1"/>
                      </a:gs>
                      <a:gs pos="100000">
                        <a:schemeClr val="bg1"/>
                      </a:gs>
                    </a:gsLst>
                    <a:lin ang="5400000" scaled="1"/>
                  </a:gradFill>
                  <a:cs typeface="Segoe UI" panose="020B0502040204020203" pitchFamily="34" charset="0"/>
                </a:rPr>
              </a:br>
              <a:r>
                <a:rPr lang="en-US" sz="1765" kern="0" dirty="0">
                  <a:gradFill>
                    <a:gsLst>
                      <a:gs pos="0">
                        <a:schemeClr val="bg1"/>
                      </a:gs>
                      <a:gs pos="100000">
                        <a:schemeClr val="bg1"/>
                      </a:gs>
                    </a:gsLst>
                    <a:lin ang="5400000" scaled="1"/>
                  </a:gradFill>
                  <a:cs typeface="Segoe UI" panose="020B0502040204020203" pitchFamily="34" charset="0"/>
                </a:rPr>
                <a:t>developer workflows</a:t>
              </a:r>
            </a:p>
          </p:txBody>
        </p:sp>
      </p:grpSp>
      <p:grpSp>
        <p:nvGrpSpPr>
          <p:cNvPr id="36" name="Group 35"/>
          <p:cNvGrpSpPr/>
          <p:nvPr/>
        </p:nvGrpSpPr>
        <p:grpSpPr>
          <a:xfrm>
            <a:off x="6992416" y="1187963"/>
            <a:ext cx="2913446" cy="3944269"/>
            <a:chOff x="7132627" y="1211287"/>
            <a:chExt cx="2971867" cy="4023360"/>
          </a:xfrm>
        </p:grpSpPr>
        <p:grpSp>
          <p:nvGrpSpPr>
            <p:cNvPr id="37" name="Group 36"/>
            <p:cNvGrpSpPr/>
            <p:nvPr/>
          </p:nvGrpSpPr>
          <p:grpSpPr>
            <a:xfrm>
              <a:off x="7132627" y="1211287"/>
              <a:ext cx="2971800" cy="4023360"/>
              <a:chOff x="7489548" y="1582078"/>
              <a:chExt cx="2917390" cy="3945389"/>
            </a:xfrm>
            <a:solidFill>
              <a:schemeClr val="accent6"/>
            </a:solidFill>
          </p:grpSpPr>
          <p:sp>
            <p:nvSpPr>
              <p:cNvPr id="39" name="Rectangle 38"/>
              <p:cNvSpPr/>
              <p:nvPr/>
            </p:nvSpPr>
            <p:spPr bwMode="auto">
              <a:xfrm>
                <a:off x="7489548" y="1582078"/>
                <a:ext cx="2917390" cy="3945389"/>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40" name="TextBox 39"/>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sp>
          <p:nvSpPr>
            <p:cNvPr id="38" name="TextBox 14"/>
            <p:cNvSpPr txBox="1"/>
            <p:nvPr/>
          </p:nvSpPr>
          <p:spPr>
            <a:xfrm>
              <a:off x="7132693" y="1851342"/>
              <a:ext cx="2971801" cy="1920240"/>
            </a:xfrm>
            <a:prstGeom prst="rect">
              <a:avLst/>
            </a:prstGeom>
            <a:noFill/>
          </p:spPr>
          <p:txBody>
            <a:bodyPr wrap="square" lIns="179285" tIns="143428" rIns="179285" bIns="143428" rtlCol="0" anchor="t"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Cross-platform and open source Mono-based runtime for iOS, OS X, </a:t>
              </a:r>
              <a:br>
                <a:rPr lang="en-US" sz="1765" kern="0" dirty="0">
                  <a:gradFill>
                    <a:gsLst>
                      <a:gs pos="0">
                        <a:schemeClr val="bg1"/>
                      </a:gs>
                      <a:gs pos="100000">
                        <a:schemeClr val="bg1"/>
                      </a:gs>
                    </a:gsLst>
                    <a:lin ang="5400000" scaled="1"/>
                  </a:gradFill>
                  <a:cs typeface="Segoe UI" panose="020B0502040204020203" pitchFamily="34" charset="0"/>
                </a:rPr>
              </a:br>
              <a:r>
                <a:rPr lang="en-US" sz="1765" kern="0" dirty="0">
                  <a:gradFill>
                    <a:gsLst>
                      <a:gs pos="0">
                        <a:schemeClr val="bg1"/>
                      </a:gs>
                      <a:gs pos="100000">
                        <a:schemeClr val="bg1"/>
                      </a:gs>
                    </a:gsLst>
                    <a:lin ang="5400000" scaled="1"/>
                  </a:gradFill>
                  <a:cs typeface="Segoe UI" panose="020B0502040204020203" pitchFamily="34" charset="0"/>
                </a:rPr>
                <a:t>and Android devices</a:t>
              </a:r>
            </a:p>
          </p:txBody>
        </p:sp>
      </p:grpSp>
      <p:grpSp>
        <p:nvGrpSpPr>
          <p:cNvPr id="4" name="Group 3"/>
          <p:cNvGrpSpPr/>
          <p:nvPr/>
        </p:nvGrpSpPr>
        <p:grpSpPr>
          <a:xfrm>
            <a:off x="1076076" y="1187962"/>
            <a:ext cx="2913381" cy="3944269"/>
            <a:chOff x="1097653" y="1211286"/>
            <a:chExt cx="2971800" cy="4023360"/>
          </a:xfrm>
        </p:grpSpPr>
        <p:grpSp>
          <p:nvGrpSpPr>
            <p:cNvPr id="20" name="Group 19"/>
            <p:cNvGrpSpPr/>
            <p:nvPr/>
          </p:nvGrpSpPr>
          <p:grpSpPr>
            <a:xfrm>
              <a:off x="1097653" y="1211286"/>
              <a:ext cx="2971800" cy="4023360"/>
              <a:chOff x="1719261" y="1582078"/>
              <a:chExt cx="2869373" cy="3945389"/>
            </a:xfrm>
          </p:grpSpPr>
          <p:sp>
            <p:nvSpPr>
              <p:cNvPr id="23" name="Rectangle 22"/>
              <p:cNvSpPr/>
              <p:nvPr/>
            </p:nvSpPr>
            <p:spPr bwMode="auto">
              <a:xfrm>
                <a:off x="1719261" y="1582078"/>
                <a:ext cx="2869373" cy="3945389"/>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24" name="TextBox 23"/>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sp>
          <p:nvSpPr>
            <p:cNvPr id="31" name="TextBox 3"/>
            <p:cNvSpPr txBox="1"/>
            <p:nvPr/>
          </p:nvSpPr>
          <p:spPr>
            <a:xfrm>
              <a:off x="1097653" y="1851342"/>
              <a:ext cx="2971800" cy="1920240"/>
            </a:xfrm>
            <a:prstGeom prst="rect">
              <a:avLst/>
            </a:prstGeom>
            <a:noFill/>
          </p:spPr>
          <p:txBody>
            <a:bodyPr wrap="square" lIns="179285" tIns="143428" rIns="179285" bIns="143428" rtlCol="0" anchor="t"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Platform for .NET applications on Windows</a:t>
              </a:r>
            </a:p>
          </p:txBody>
        </p:sp>
      </p:grpSp>
      <p:grpSp>
        <p:nvGrpSpPr>
          <p:cNvPr id="12" name="Group 1"/>
          <p:cNvGrpSpPr/>
          <p:nvPr/>
        </p:nvGrpSpPr>
        <p:grpSpPr>
          <a:xfrm>
            <a:off x="1075710" y="4230039"/>
            <a:ext cx="8830153" cy="902192"/>
            <a:chOff x="1726124" y="4724401"/>
            <a:chExt cx="8516225" cy="902448"/>
          </a:xfrm>
        </p:grpSpPr>
        <p:sp>
          <p:nvSpPr>
            <p:cNvPr id="13" name="TextBox 2"/>
            <p:cNvSpPr txBox="1"/>
            <p:nvPr/>
          </p:nvSpPr>
          <p:spPr>
            <a:xfrm>
              <a:off x="1726476" y="4724401"/>
              <a:ext cx="8515873" cy="902448"/>
            </a:xfrm>
            <a:prstGeom prst="rect">
              <a:avLst/>
            </a:prstGeom>
            <a:solidFill>
              <a:srgbClr val="000000">
                <a:alpha val="40000"/>
              </a:srgbClr>
            </a:solidFill>
          </p:spPr>
          <p:txBody>
            <a:bodyPr wrap="square" lIns="179285" tIns="143428" rIns="179285" bIns="143428" rtlCol="0" anchor="ctr">
              <a:noAutofit/>
            </a:bodyPr>
            <a:lstStyle/>
            <a:p>
              <a:pPr defTabSz="896214"/>
              <a:endParaRPr lang="en-US" sz="1400"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1" name="TextBox 3"/>
            <p:cNvSpPr txBox="1"/>
            <p:nvPr/>
          </p:nvSpPr>
          <p:spPr>
            <a:xfrm>
              <a:off x="1726124" y="4841238"/>
              <a:ext cx="2809805" cy="668773"/>
            </a:xfrm>
            <a:prstGeom prst="rect">
              <a:avLst/>
            </a:prstGeom>
            <a:noFill/>
          </p:spPr>
          <p:txBody>
            <a:bodyPr wrap="square" lIns="179285" tIns="143428" rIns="179285" bIns="143428" rtlCol="0" anchor="ctr"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Distributed with Windows</a:t>
              </a:r>
            </a:p>
          </p:txBody>
        </p:sp>
        <p:sp>
          <p:nvSpPr>
            <p:cNvPr id="21" name="TextBox 13"/>
            <p:cNvSpPr txBox="1"/>
            <p:nvPr/>
          </p:nvSpPr>
          <p:spPr>
            <a:xfrm>
              <a:off x="4579156" y="4841238"/>
              <a:ext cx="2809805" cy="668773"/>
            </a:xfrm>
            <a:prstGeom prst="rect">
              <a:avLst/>
            </a:prstGeom>
            <a:noFill/>
          </p:spPr>
          <p:txBody>
            <a:bodyPr wrap="square" lIns="179285" tIns="143428" rIns="179285" bIns="143428" rtlCol="0" anchor="ctr"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Distributed with app</a:t>
              </a:r>
            </a:p>
          </p:txBody>
        </p:sp>
        <p:sp>
          <p:nvSpPr>
            <p:cNvPr id="22" name="TextBox 14"/>
            <p:cNvSpPr txBox="1"/>
            <p:nvPr/>
          </p:nvSpPr>
          <p:spPr>
            <a:xfrm>
              <a:off x="7432189" y="4841238"/>
              <a:ext cx="2809806" cy="668773"/>
            </a:xfrm>
            <a:prstGeom prst="rect">
              <a:avLst/>
            </a:prstGeom>
            <a:noFill/>
          </p:spPr>
          <p:txBody>
            <a:bodyPr wrap="square" lIns="179285" tIns="143428" rIns="179285" bIns="143428" rtlCol="0" anchor="ctr" anchorCtr="0">
              <a:noAutofit/>
            </a:bodyPr>
            <a:lstStyle/>
            <a:p>
              <a:pPr defTabSz="896214">
                <a:lnSpc>
                  <a:spcPct val="90000"/>
                </a:lnSpc>
              </a:pPr>
              <a:r>
                <a:rPr lang="en-US" sz="1765" kern="0" dirty="0">
                  <a:gradFill>
                    <a:gsLst>
                      <a:gs pos="0">
                        <a:schemeClr val="bg1"/>
                      </a:gs>
                      <a:gs pos="100000">
                        <a:schemeClr val="bg1"/>
                      </a:gs>
                    </a:gsLst>
                    <a:lin ang="5400000" scaled="1"/>
                  </a:gradFill>
                  <a:cs typeface="Segoe UI" panose="020B0502040204020203" pitchFamily="34" charset="0"/>
                </a:rPr>
                <a:t>Distributed with app</a:t>
              </a:r>
            </a:p>
          </p:txBody>
        </p:sp>
      </p:grpSp>
      <p:sp>
        <p:nvSpPr>
          <p:cNvPr id="2" name="Title 1"/>
          <p:cNvSpPr>
            <a:spLocks noGrp="1"/>
          </p:cNvSpPr>
          <p:nvPr>
            <p:ph type="title"/>
          </p:nvPr>
        </p:nvSpPr>
        <p:spPr/>
        <p:txBody>
          <a:bodyPr/>
          <a:lstStyle/>
          <a:p>
            <a:r>
              <a:rPr lang="en-US"/>
              <a:t>.NET today—the family gets bigger</a:t>
            </a:r>
            <a:endParaRPr lang="en-US" dirty="0"/>
          </a:p>
        </p:txBody>
      </p:sp>
      <p:sp useBgFill="1">
        <p:nvSpPr>
          <p:cNvPr id="16" name="Rectangle 15"/>
          <p:cNvSpPr/>
          <p:nvPr/>
        </p:nvSpPr>
        <p:spPr bwMode="auto">
          <a:xfrm>
            <a:off x="269239" y="5132230"/>
            <a:ext cx="11653523" cy="172528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361789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750" fill="hold"/>
                                        <p:tgtEl>
                                          <p:spTgt spid="14"/>
                                        </p:tgtEl>
                                        <p:attrNameLst>
                                          <p:attrName>ppt_x</p:attrName>
                                        </p:attrNameLst>
                                      </p:cBhvr>
                                      <p:tavLst>
                                        <p:tav tm="0">
                                          <p:val>
                                            <p:strVal val="#ppt_x"/>
                                          </p:val>
                                        </p:tav>
                                        <p:tav tm="100000">
                                          <p:val>
                                            <p:strVal val="#ppt_x"/>
                                          </p:val>
                                        </p:tav>
                                      </p:tavLst>
                                    </p:anim>
                                    <p:anim calcmode="lin" valueType="num">
                                      <p:cBhvr additive="base">
                                        <p:cTn id="13" dur="75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10000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750" fill="hold"/>
                                        <p:tgtEl>
                                          <p:spTgt spid="36"/>
                                        </p:tgtEl>
                                        <p:attrNameLst>
                                          <p:attrName>ppt_x</p:attrName>
                                        </p:attrNameLst>
                                      </p:cBhvr>
                                      <p:tavLst>
                                        <p:tav tm="0">
                                          <p:val>
                                            <p:strVal val="#ppt_x"/>
                                          </p:val>
                                        </p:tav>
                                        <p:tav tm="100000">
                                          <p:val>
                                            <p:strVal val="#ppt_x"/>
                                          </p:val>
                                        </p:tav>
                                      </p:tavLst>
                                    </p:anim>
                                    <p:anim calcmode="lin" valueType="num">
                                      <p:cBhvr additive="base">
                                        <p:cTn id="18"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decel="10000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p:cNvGrpSpPr/>
          <p:nvPr/>
        </p:nvGrpSpPr>
        <p:grpSpPr>
          <a:xfrm>
            <a:off x="1076076" y="1187962"/>
            <a:ext cx="2913381" cy="3944269"/>
            <a:chOff x="1719261" y="1582078"/>
            <a:chExt cx="2869373" cy="3945389"/>
          </a:xfrm>
        </p:grpSpPr>
        <p:sp>
          <p:nvSpPr>
            <p:cNvPr id="88" name="Rectangle 87"/>
            <p:cNvSpPr/>
            <p:nvPr/>
          </p:nvSpPr>
          <p:spPr bwMode="auto">
            <a:xfrm>
              <a:off x="1719261" y="1582078"/>
              <a:ext cx="2869373" cy="3945389"/>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89" name="TextBox 88"/>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49" name="Group 48"/>
          <p:cNvGrpSpPr/>
          <p:nvPr/>
        </p:nvGrpSpPr>
        <p:grpSpPr>
          <a:xfrm>
            <a:off x="4034245" y="1187962"/>
            <a:ext cx="2913381" cy="3944269"/>
            <a:chOff x="4604403" y="1582077"/>
            <a:chExt cx="3013825" cy="3945389"/>
          </a:xfrm>
        </p:grpSpPr>
        <p:sp>
          <p:nvSpPr>
            <p:cNvPr id="86" name="Rectangle 85"/>
            <p:cNvSpPr/>
            <p:nvPr/>
          </p:nvSpPr>
          <p:spPr bwMode="auto">
            <a:xfrm>
              <a:off x="4604403" y="1582077"/>
              <a:ext cx="3013825" cy="3945389"/>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87" name="TextBox 86"/>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52" name="Group 51"/>
          <p:cNvGrpSpPr/>
          <p:nvPr/>
        </p:nvGrpSpPr>
        <p:grpSpPr>
          <a:xfrm>
            <a:off x="6992415" y="1187963"/>
            <a:ext cx="2913381" cy="3944269"/>
            <a:chOff x="7489548" y="1582078"/>
            <a:chExt cx="2917390" cy="3945389"/>
          </a:xfrm>
          <a:solidFill>
            <a:schemeClr val="accent6"/>
          </a:solidFill>
        </p:grpSpPr>
        <p:sp>
          <p:nvSpPr>
            <p:cNvPr id="84" name="Rectangle 83"/>
            <p:cNvSpPr/>
            <p:nvPr/>
          </p:nvSpPr>
          <p:spPr bwMode="auto">
            <a:xfrm>
              <a:off x="7489548" y="1582078"/>
              <a:ext cx="2917390" cy="3945389"/>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85" name="TextBox 84"/>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sp>
        <p:nvSpPr>
          <p:cNvPr id="56" name="TextBox 55"/>
          <p:cNvSpPr txBox="1"/>
          <p:nvPr/>
        </p:nvSpPr>
        <p:spPr>
          <a:xfrm>
            <a:off x="1076076" y="1905095"/>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60" name="TextBox 59"/>
          <p:cNvSpPr txBox="1"/>
          <p:nvPr/>
        </p:nvSpPr>
        <p:spPr>
          <a:xfrm>
            <a:off x="269302" y="1905095"/>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r>
              <a:rPr lang="en-US" sz="1568" b="1" dirty="0"/>
              <a:t>APP</a:t>
            </a:r>
          </a:p>
          <a:p>
            <a:r>
              <a:rPr lang="en-US" sz="1568" b="1" dirty="0"/>
              <a:t>MODELS</a:t>
            </a:r>
          </a:p>
        </p:txBody>
      </p:sp>
      <p:sp>
        <p:nvSpPr>
          <p:cNvPr id="61" name="TextBox 60"/>
          <p:cNvSpPr txBox="1"/>
          <p:nvPr/>
        </p:nvSpPr>
        <p:spPr>
          <a:xfrm>
            <a:off x="1076076" y="3518641"/>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62" name="TextBox 61"/>
          <p:cNvSpPr txBox="1"/>
          <p:nvPr/>
        </p:nvSpPr>
        <p:spPr>
          <a:xfrm>
            <a:off x="269302" y="3518641"/>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BASE</a:t>
            </a:r>
          </a:p>
          <a:p>
            <a:r>
              <a:rPr lang="en-US" sz="1568" dirty="0"/>
              <a:t>LIBRARIES</a:t>
            </a:r>
          </a:p>
        </p:txBody>
      </p:sp>
      <p:grpSp>
        <p:nvGrpSpPr>
          <p:cNvPr id="63" name="Group 62"/>
          <p:cNvGrpSpPr/>
          <p:nvPr/>
        </p:nvGrpSpPr>
        <p:grpSpPr>
          <a:xfrm>
            <a:off x="1076075" y="5266671"/>
            <a:ext cx="8829784" cy="1120531"/>
            <a:chOff x="1973256" y="5222473"/>
            <a:chExt cx="8553106" cy="1120850"/>
          </a:xfrm>
        </p:grpSpPr>
        <p:sp>
          <p:nvSpPr>
            <p:cNvPr id="79" name="TextBox 78"/>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80" name="TextBox 79"/>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81" name="TextBox 80"/>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82" name="TextBox 81"/>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83" name="TextBox 82"/>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sp>
        <p:nvSpPr>
          <p:cNvPr id="26" name="TextBox 25"/>
          <p:cNvSpPr txBox="1"/>
          <p:nvPr/>
        </p:nvSpPr>
        <p:spPr>
          <a:xfrm>
            <a:off x="1165353" y="3989264"/>
            <a:ext cx="2734096" cy="582676"/>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Base Class Library</a:t>
            </a:r>
          </a:p>
        </p:txBody>
      </p:sp>
      <p:sp>
        <p:nvSpPr>
          <p:cNvPr id="29" name="TextBox 28"/>
          <p:cNvSpPr txBox="1"/>
          <p:nvPr/>
        </p:nvSpPr>
        <p:spPr>
          <a:xfrm>
            <a:off x="4123522" y="3989264"/>
            <a:ext cx="2734096" cy="582676"/>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 Core Library</a:t>
            </a:r>
          </a:p>
        </p:txBody>
      </p:sp>
      <p:sp>
        <p:nvSpPr>
          <p:cNvPr id="31" name="TextBox 30"/>
          <p:cNvSpPr txBox="1"/>
          <p:nvPr/>
        </p:nvSpPr>
        <p:spPr>
          <a:xfrm>
            <a:off x="7081692" y="3989264"/>
            <a:ext cx="2734096" cy="582676"/>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Mono Class Library</a:t>
            </a:r>
          </a:p>
        </p:txBody>
      </p:sp>
      <p:grpSp>
        <p:nvGrpSpPr>
          <p:cNvPr id="5" name="Group 4"/>
          <p:cNvGrpSpPr/>
          <p:nvPr/>
        </p:nvGrpSpPr>
        <p:grpSpPr>
          <a:xfrm>
            <a:off x="1165353" y="2061969"/>
            <a:ext cx="2734096" cy="1210174"/>
            <a:chOff x="1188720" y="2356171"/>
            <a:chExt cx="2788920" cy="1234440"/>
          </a:xfrm>
        </p:grpSpPr>
        <p:sp>
          <p:nvSpPr>
            <p:cNvPr id="37" name="TextBox 36"/>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ASP.NET</a:t>
              </a:r>
            </a:p>
          </p:txBody>
        </p:sp>
        <p:grpSp>
          <p:nvGrpSpPr>
            <p:cNvPr id="4" name="Group 3"/>
            <p:cNvGrpSpPr/>
            <p:nvPr/>
          </p:nvGrpSpPr>
          <p:grpSpPr>
            <a:xfrm>
              <a:off x="1188720" y="2356171"/>
              <a:ext cx="2788920" cy="594360"/>
              <a:chOff x="1645920" y="2384389"/>
              <a:chExt cx="2417064" cy="594360"/>
            </a:xfrm>
          </p:grpSpPr>
          <p:sp>
            <p:nvSpPr>
              <p:cNvPr id="38" name="TextBox 37"/>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Windows Forms</a:t>
                </a:r>
              </a:p>
            </p:txBody>
          </p:sp>
          <p:sp>
            <p:nvSpPr>
              <p:cNvPr id="39" name="TextBox 38"/>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WPF</a:t>
                </a:r>
              </a:p>
            </p:txBody>
          </p:sp>
        </p:grpSp>
      </p:grpSp>
      <p:grpSp>
        <p:nvGrpSpPr>
          <p:cNvPr id="8" name="Group 7"/>
          <p:cNvGrpSpPr/>
          <p:nvPr/>
        </p:nvGrpSpPr>
        <p:grpSpPr>
          <a:xfrm>
            <a:off x="4123554" y="2061969"/>
            <a:ext cx="2734096" cy="1210174"/>
            <a:chOff x="4206240" y="2102819"/>
            <a:chExt cx="2788920" cy="1234440"/>
          </a:xfrm>
        </p:grpSpPr>
        <p:sp>
          <p:nvSpPr>
            <p:cNvPr id="40" name="TextBox 39"/>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UWP</a:t>
              </a:r>
            </a:p>
          </p:txBody>
        </p:sp>
        <p:sp>
          <p:nvSpPr>
            <p:cNvPr id="41" name="TextBox 40"/>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ASP.NET Core</a:t>
              </a:r>
            </a:p>
          </p:txBody>
        </p:sp>
      </p:grpSp>
      <p:grpSp>
        <p:nvGrpSpPr>
          <p:cNvPr id="9" name="Group 8"/>
          <p:cNvGrpSpPr/>
          <p:nvPr/>
        </p:nvGrpSpPr>
        <p:grpSpPr>
          <a:xfrm>
            <a:off x="7081756" y="2061969"/>
            <a:ext cx="2734096" cy="1210174"/>
            <a:chOff x="7223760" y="2102819"/>
            <a:chExt cx="2788920" cy="1234440"/>
          </a:xfrm>
        </p:grpSpPr>
        <p:sp>
          <p:nvSpPr>
            <p:cNvPr id="44" name="TextBox 43"/>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iOS</a:t>
              </a:r>
            </a:p>
          </p:txBody>
        </p:sp>
        <p:sp>
          <p:nvSpPr>
            <p:cNvPr id="45" name="TextBox 44"/>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Android</a:t>
              </a:r>
            </a:p>
          </p:txBody>
        </p:sp>
        <p:sp>
          <p:nvSpPr>
            <p:cNvPr id="32" name="TextBox 31"/>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OS X</a:t>
              </a:r>
            </a:p>
          </p:txBody>
        </p:sp>
      </p:grpSp>
      <p:sp>
        <p:nvSpPr>
          <p:cNvPr id="3" name="Title 2"/>
          <p:cNvSpPr>
            <a:spLocks noGrp="1"/>
          </p:cNvSpPr>
          <p:nvPr>
            <p:ph type="title"/>
          </p:nvPr>
        </p:nvSpPr>
        <p:spPr/>
        <p:txBody>
          <a:bodyPr/>
          <a:lstStyle/>
          <a:p>
            <a:r>
              <a:rPr lang="en-US"/>
              <a:t>.NET today—app models and libraries</a:t>
            </a:r>
            <a:endParaRPr lang="en-US" dirty="0"/>
          </a:p>
        </p:txBody>
      </p:sp>
    </p:spTree>
    <p:extLst>
      <p:ext uri="{BB962C8B-B14F-4D97-AF65-F5344CB8AC3E}">
        <p14:creationId xmlns:p14="http://schemas.microsoft.com/office/powerpoint/2010/main" val="322658054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.NET today—reusing code</a:t>
            </a:r>
            <a:endParaRPr lang="en-US" dirty="0"/>
          </a:p>
        </p:txBody>
      </p:sp>
      <p:grpSp>
        <p:nvGrpSpPr>
          <p:cNvPr id="116" name="Group 115"/>
          <p:cNvGrpSpPr/>
          <p:nvPr/>
        </p:nvGrpSpPr>
        <p:grpSpPr>
          <a:xfrm>
            <a:off x="1076076" y="1187962"/>
            <a:ext cx="2913381" cy="3944269"/>
            <a:chOff x="1719261" y="1582078"/>
            <a:chExt cx="2869373" cy="3945389"/>
          </a:xfrm>
        </p:grpSpPr>
        <p:sp>
          <p:nvSpPr>
            <p:cNvPr id="117" name="Rectangle 116"/>
            <p:cNvSpPr/>
            <p:nvPr/>
          </p:nvSpPr>
          <p:spPr bwMode="auto">
            <a:xfrm>
              <a:off x="1719261" y="1582078"/>
              <a:ext cx="2869373" cy="3945389"/>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18" name="TextBox 117"/>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119" name="Group 118"/>
          <p:cNvGrpSpPr/>
          <p:nvPr/>
        </p:nvGrpSpPr>
        <p:grpSpPr>
          <a:xfrm>
            <a:off x="4034245" y="1187962"/>
            <a:ext cx="2913381" cy="3944269"/>
            <a:chOff x="4604403" y="1582077"/>
            <a:chExt cx="3013825" cy="3945389"/>
          </a:xfrm>
        </p:grpSpPr>
        <p:sp>
          <p:nvSpPr>
            <p:cNvPr id="120" name="Rectangle 119"/>
            <p:cNvSpPr/>
            <p:nvPr/>
          </p:nvSpPr>
          <p:spPr bwMode="auto">
            <a:xfrm>
              <a:off x="4604403" y="1582077"/>
              <a:ext cx="3013825" cy="3945389"/>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21" name="TextBox 12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122" name="Group 121"/>
          <p:cNvGrpSpPr/>
          <p:nvPr/>
        </p:nvGrpSpPr>
        <p:grpSpPr>
          <a:xfrm>
            <a:off x="6992415" y="1187963"/>
            <a:ext cx="2913381" cy="3944269"/>
            <a:chOff x="7489548" y="1582078"/>
            <a:chExt cx="2917390" cy="3945389"/>
          </a:xfrm>
          <a:solidFill>
            <a:schemeClr val="accent6"/>
          </a:solidFill>
        </p:grpSpPr>
        <p:sp>
          <p:nvSpPr>
            <p:cNvPr id="123" name="Rectangle 122"/>
            <p:cNvSpPr/>
            <p:nvPr/>
          </p:nvSpPr>
          <p:spPr bwMode="auto">
            <a:xfrm>
              <a:off x="7489548" y="1582078"/>
              <a:ext cx="2917390" cy="3945389"/>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24" name="TextBox 12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sp>
        <p:nvSpPr>
          <p:cNvPr id="125" name="TextBox 124"/>
          <p:cNvSpPr txBox="1"/>
          <p:nvPr/>
        </p:nvSpPr>
        <p:spPr>
          <a:xfrm>
            <a:off x="1076076" y="1905095"/>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26" name="TextBox 125"/>
          <p:cNvSpPr txBox="1"/>
          <p:nvPr/>
        </p:nvSpPr>
        <p:spPr>
          <a:xfrm>
            <a:off x="269302" y="1905095"/>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r>
              <a:rPr lang="en-US" sz="1568" b="1" dirty="0"/>
              <a:t>APP</a:t>
            </a:r>
          </a:p>
          <a:p>
            <a:r>
              <a:rPr lang="en-US" sz="1568" b="1" dirty="0"/>
              <a:t>MODELS</a:t>
            </a:r>
          </a:p>
        </p:txBody>
      </p:sp>
      <p:sp>
        <p:nvSpPr>
          <p:cNvPr id="127" name="TextBox 126"/>
          <p:cNvSpPr txBox="1"/>
          <p:nvPr/>
        </p:nvSpPr>
        <p:spPr>
          <a:xfrm>
            <a:off x="1076076" y="3518641"/>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28" name="TextBox 127"/>
          <p:cNvSpPr txBox="1"/>
          <p:nvPr/>
        </p:nvSpPr>
        <p:spPr>
          <a:xfrm>
            <a:off x="269302" y="3518641"/>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BASE</a:t>
            </a:r>
          </a:p>
          <a:p>
            <a:r>
              <a:rPr lang="en-US" sz="1568" dirty="0"/>
              <a:t>LIBRARIES</a:t>
            </a:r>
          </a:p>
        </p:txBody>
      </p:sp>
      <p:grpSp>
        <p:nvGrpSpPr>
          <p:cNvPr id="140" name="Group 139"/>
          <p:cNvGrpSpPr/>
          <p:nvPr/>
        </p:nvGrpSpPr>
        <p:grpSpPr>
          <a:xfrm>
            <a:off x="1076075" y="5266671"/>
            <a:ext cx="8829784" cy="1120531"/>
            <a:chOff x="1973256" y="5222473"/>
            <a:chExt cx="8553106" cy="1120850"/>
          </a:xfrm>
        </p:grpSpPr>
        <p:sp>
          <p:nvSpPr>
            <p:cNvPr id="141" name="TextBox 140"/>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42" name="TextBox 141"/>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143" name="TextBox 142"/>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144" name="TextBox 143"/>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145" name="TextBox 144"/>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sp>
        <p:nvSpPr>
          <p:cNvPr id="58" name="TextBox 57"/>
          <p:cNvSpPr txBox="1"/>
          <p:nvPr/>
        </p:nvSpPr>
        <p:spPr>
          <a:xfrm>
            <a:off x="9995137" y="3518641"/>
            <a:ext cx="1927313" cy="1523922"/>
          </a:xfrm>
          <a:prstGeom prst="rect">
            <a:avLst/>
          </a:prstGeom>
          <a:solidFill>
            <a:srgbClr val="CFCFCF"/>
          </a:solidFill>
        </p:spPr>
        <p:txBody>
          <a:bodyPr wrap="square" lIns="179285" tIns="143428" rIns="179285" bIns="143428" rtlCol="0" anchor="b" anchorCtr="0">
            <a:noAutofit/>
          </a:bodyPr>
          <a:lstStyle>
            <a:defPPr>
              <a:defRPr lang="en-US"/>
            </a:defPPr>
            <a:lvl1pPr algn="ctr" defTabSz="914224">
              <a:lnSpc>
                <a:spcPct val="90000"/>
              </a:lnSpc>
              <a:defRPr sz="1428"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PCL reference assemblies</a:t>
            </a:r>
          </a:p>
        </p:txBody>
      </p:sp>
      <p:sp>
        <p:nvSpPr>
          <p:cNvPr id="60" name="TextBox 59"/>
          <p:cNvSpPr txBox="1"/>
          <p:nvPr/>
        </p:nvSpPr>
        <p:spPr>
          <a:xfrm>
            <a:off x="10084780" y="3608284"/>
            <a:ext cx="1748028" cy="806782"/>
          </a:xfrm>
          <a:prstGeom prst="rect">
            <a:avLst/>
          </a:prstGeom>
          <a:solidFill>
            <a:srgbClr val="7F7F7F"/>
          </a:solidFill>
        </p:spPr>
        <p:txBody>
          <a:bodyPr wrap="square" lIns="179285" tIns="143428" rIns="179285" bIns="143428" rtlCol="0" anchor="ctr">
            <a:noAutofit/>
          </a:bodyPr>
          <a:lstStyle>
            <a:defPPr>
              <a:defRPr lang="en-US"/>
            </a:defPPr>
            <a:lvl1pPr algn="ctr">
              <a:defRPr sz="1400">
                <a:solidFill>
                  <a:schemeClr val="bg1"/>
                </a:solidFill>
                <a:latin typeface="Segoe UI Light" panose="020B0502040204020203" pitchFamily="34" charset="0"/>
                <a:cs typeface="Segoe UI Light" panose="020B0502040204020203" pitchFamily="34" charset="0"/>
              </a:defRPr>
            </a:lvl1pPr>
          </a:lstStyle>
          <a:p>
            <a:pPr defTabSz="896214">
              <a:lnSpc>
                <a:spcPct val="90000"/>
              </a:lnSpc>
            </a:pPr>
            <a:r>
              <a:rPr lang="en-US" kern="0" dirty="0">
                <a:gradFill>
                  <a:gsLst>
                    <a:gs pos="0">
                      <a:schemeClr val="bg1"/>
                    </a:gs>
                    <a:gs pos="100000">
                      <a:schemeClr val="bg1"/>
                    </a:gs>
                  </a:gsLst>
                  <a:lin ang="5400000" scaled="1"/>
                </a:gradFill>
                <a:latin typeface="+mn-lt"/>
              </a:rPr>
              <a:t>Reference implementation</a:t>
            </a:r>
          </a:p>
        </p:txBody>
      </p:sp>
      <p:sp>
        <p:nvSpPr>
          <p:cNvPr id="30" name="TextBox 29"/>
          <p:cNvSpPr txBox="1"/>
          <p:nvPr/>
        </p:nvSpPr>
        <p:spPr>
          <a:xfrm>
            <a:off x="9995137" y="1905094"/>
            <a:ext cx="1927313" cy="1523922"/>
          </a:xfrm>
          <a:prstGeom prst="rect">
            <a:avLst/>
          </a:prstGeom>
          <a:solidFill>
            <a:srgbClr val="CFCFCF"/>
          </a:solidFill>
        </p:spPr>
        <p:txBody>
          <a:bodyPr wrap="square" lIns="179285" tIns="143428" rIns="179285" bIns="143428" rtlCol="0" anchor="ctr" anchorCtr="0">
            <a:noAutofit/>
          </a:bodyPr>
          <a:lstStyle>
            <a:defPPr>
              <a:defRPr lang="en-US"/>
            </a:defPPr>
            <a:lvl1pPr algn="ctr" defTabSz="914224">
              <a:lnSpc>
                <a:spcPct val="90000"/>
              </a:lnSpc>
              <a:defRPr sz="1428"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My code</a:t>
            </a:r>
          </a:p>
        </p:txBody>
      </p:sp>
      <p:cxnSp>
        <p:nvCxnSpPr>
          <p:cNvPr id="51" name="Straight Connector 50"/>
          <p:cNvCxnSpPr/>
          <p:nvPr/>
        </p:nvCxnSpPr>
        <p:spPr>
          <a:xfrm>
            <a:off x="10958794" y="2980786"/>
            <a:ext cx="0" cy="672319"/>
          </a:xfrm>
          <a:prstGeom prst="line">
            <a:avLst/>
          </a:prstGeom>
          <a:solidFill>
            <a:schemeClr val="tx1">
              <a:lumMod val="50000"/>
              <a:lumOff val="50000"/>
            </a:schemeClr>
          </a:solidFill>
          <a:ln w="28575">
            <a:solidFill>
              <a:srgbClr val="7F7F7F"/>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p:cNvGrpSpPr/>
          <p:nvPr/>
        </p:nvGrpSpPr>
        <p:grpSpPr>
          <a:xfrm>
            <a:off x="7081757" y="3608285"/>
            <a:ext cx="3003023" cy="399169"/>
            <a:chOff x="7223760" y="3680142"/>
            <a:chExt cx="3063240" cy="407173"/>
          </a:xfrm>
        </p:grpSpPr>
        <p:sp>
          <p:nvSpPr>
            <p:cNvPr id="52" name="TextBox 51"/>
            <p:cNvSpPr txBox="1"/>
            <p:nvPr/>
          </p:nvSpPr>
          <p:spPr>
            <a:xfrm>
              <a:off x="7223760" y="36801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Implementation 3</a:t>
              </a:r>
            </a:p>
          </p:txBody>
        </p:sp>
        <p:cxnSp>
          <p:nvCxnSpPr>
            <p:cNvPr id="55" name="Straight Connector 54"/>
            <p:cNvCxnSpPr/>
            <p:nvPr/>
          </p:nvCxnSpPr>
          <p:spPr>
            <a:xfrm>
              <a:off x="10012680" y="3883728"/>
              <a:ext cx="27432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 name="Group 1"/>
          <p:cNvGrpSpPr/>
          <p:nvPr/>
        </p:nvGrpSpPr>
        <p:grpSpPr>
          <a:xfrm>
            <a:off x="1165353" y="4146140"/>
            <a:ext cx="8919427" cy="399169"/>
            <a:chOff x="1188720" y="4594542"/>
            <a:chExt cx="9098280" cy="407173"/>
          </a:xfrm>
        </p:grpSpPr>
        <p:cxnSp>
          <p:nvCxnSpPr>
            <p:cNvPr id="53" name="Straight Connector 52"/>
            <p:cNvCxnSpPr/>
            <p:nvPr/>
          </p:nvCxnSpPr>
          <p:spPr>
            <a:xfrm flipV="1">
              <a:off x="3977640" y="4798128"/>
              <a:ext cx="630936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7" name="TextBox 56"/>
            <p:cNvSpPr txBox="1"/>
            <p:nvPr/>
          </p:nvSpPr>
          <p:spPr>
            <a:xfrm>
              <a:off x="1188720" y="45945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a:defRPr sz="1400">
                  <a:solidFill>
                    <a:schemeClr val="bg1"/>
                  </a:solidFill>
                  <a:latin typeface="Segoe UI Light" panose="020B0502040204020203" pitchFamily="34" charset="0"/>
                  <a:cs typeface="Segoe UI Light" panose="020B0502040204020203" pitchFamily="34" charset="0"/>
                </a:defRPr>
              </a:lvl1pPr>
            </a:lstStyle>
            <a:p>
              <a:pPr defTabSz="896214">
                <a:lnSpc>
                  <a:spcPct val="90000"/>
                </a:lnSpc>
              </a:pPr>
              <a:r>
                <a:rPr lang="en-US" sz="1568" b="1" kern="0" dirty="0">
                  <a:gradFill>
                    <a:gsLst>
                      <a:gs pos="1250">
                        <a:srgbClr val="FFFFFF"/>
                      </a:gs>
                      <a:gs pos="100000">
                        <a:srgbClr val="FFFFFF"/>
                      </a:gs>
                    </a:gsLst>
                    <a:lin ang="5400000" scaled="0"/>
                  </a:gradFill>
                  <a:latin typeface="+mn-lt"/>
                  <a:cs typeface="Segoe UI Semibold" panose="020B0702040204020203" pitchFamily="34" charset="0"/>
                </a:rPr>
                <a:t>Implementation 1</a:t>
              </a:r>
            </a:p>
          </p:txBody>
        </p:sp>
      </p:grpSp>
      <p:grpSp>
        <p:nvGrpSpPr>
          <p:cNvPr id="4" name="Group 3"/>
          <p:cNvGrpSpPr/>
          <p:nvPr/>
        </p:nvGrpSpPr>
        <p:grpSpPr>
          <a:xfrm>
            <a:off x="4123555" y="3877213"/>
            <a:ext cx="5961225" cy="399169"/>
            <a:chOff x="4206240" y="4137342"/>
            <a:chExt cx="6080760" cy="407173"/>
          </a:xfrm>
        </p:grpSpPr>
        <p:sp>
          <p:nvSpPr>
            <p:cNvPr id="56" name="TextBox 55"/>
            <p:cNvSpPr txBox="1"/>
            <p:nvPr/>
          </p:nvSpPr>
          <p:spPr>
            <a:xfrm>
              <a:off x="4206240" y="41373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Implementation 2</a:t>
              </a:r>
            </a:p>
          </p:txBody>
        </p:sp>
        <p:cxnSp>
          <p:nvCxnSpPr>
            <p:cNvPr id="37" name="Straight Connector 36"/>
            <p:cNvCxnSpPr/>
            <p:nvPr/>
          </p:nvCxnSpPr>
          <p:spPr>
            <a:xfrm flipV="1">
              <a:off x="6995160" y="4326335"/>
              <a:ext cx="329184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27838262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.NET today—reusing code</a:t>
            </a:r>
            <a:endParaRPr lang="en-US" dirty="0"/>
          </a:p>
        </p:txBody>
      </p:sp>
      <p:grpSp>
        <p:nvGrpSpPr>
          <p:cNvPr id="116" name="Group 115"/>
          <p:cNvGrpSpPr/>
          <p:nvPr/>
        </p:nvGrpSpPr>
        <p:grpSpPr>
          <a:xfrm>
            <a:off x="1076076" y="1187962"/>
            <a:ext cx="2913381" cy="3944269"/>
            <a:chOff x="1719261" y="1582078"/>
            <a:chExt cx="2869373" cy="3945389"/>
          </a:xfrm>
        </p:grpSpPr>
        <p:sp>
          <p:nvSpPr>
            <p:cNvPr id="117" name="Rectangle 116"/>
            <p:cNvSpPr/>
            <p:nvPr/>
          </p:nvSpPr>
          <p:spPr bwMode="auto">
            <a:xfrm>
              <a:off x="1719261" y="1582078"/>
              <a:ext cx="2869373" cy="3945389"/>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18" name="TextBox 117"/>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119" name="Group 118"/>
          <p:cNvGrpSpPr/>
          <p:nvPr/>
        </p:nvGrpSpPr>
        <p:grpSpPr>
          <a:xfrm>
            <a:off x="4034245" y="1187962"/>
            <a:ext cx="2913381" cy="3944269"/>
            <a:chOff x="4604403" y="1582077"/>
            <a:chExt cx="3013825" cy="3945389"/>
          </a:xfrm>
        </p:grpSpPr>
        <p:sp>
          <p:nvSpPr>
            <p:cNvPr id="120" name="Rectangle 119"/>
            <p:cNvSpPr/>
            <p:nvPr/>
          </p:nvSpPr>
          <p:spPr bwMode="auto">
            <a:xfrm>
              <a:off x="4604403" y="1582077"/>
              <a:ext cx="3013825" cy="3945389"/>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21" name="TextBox 120"/>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122" name="Group 121"/>
          <p:cNvGrpSpPr/>
          <p:nvPr/>
        </p:nvGrpSpPr>
        <p:grpSpPr>
          <a:xfrm>
            <a:off x="6992415" y="1187963"/>
            <a:ext cx="2913381" cy="3944269"/>
            <a:chOff x="7489548" y="1582078"/>
            <a:chExt cx="2917390" cy="3945389"/>
          </a:xfrm>
          <a:solidFill>
            <a:schemeClr val="accent6"/>
          </a:solidFill>
        </p:grpSpPr>
        <p:sp>
          <p:nvSpPr>
            <p:cNvPr id="123" name="Rectangle 122"/>
            <p:cNvSpPr/>
            <p:nvPr/>
          </p:nvSpPr>
          <p:spPr bwMode="auto">
            <a:xfrm>
              <a:off x="7489548" y="1582078"/>
              <a:ext cx="2917390" cy="3945389"/>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124" name="TextBox 123"/>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sp>
        <p:nvSpPr>
          <p:cNvPr id="125" name="TextBox 124"/>
          <p:cNvSpPr txBox="1"/>
          <p:nvPr/>
        </p:nvSpPr>
        <p:spPr>
          <a:xfrm>
            <a:off x="1076076" y="1905095"/>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26" name="TextBox 125"/>
          <p:cNvSpPr txBox="1"/>
          <p:nvPr/>
        </p:nvSpPr>
        <p:spPr>
          <a:xfrm>
            <a:off x="269302" y="1905095"/>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kern="0">
                <a:gradFill>
                  <a:gsLst>
                    <a:gs pos="2804">
                      <a:srgbClr val="505050"/>
                    </a:gs>
                    <a:gs pos="26000">
                      <a:srgbClr val="505050"/>
                    </a:gs>
                  </a:gsLst>
                  <a:lin ang="5400000" scaled="1"/>
                </a:gradFill>
                <a:cs typeface="Segoe UI Semilight" panose="020B0402040204020203" pitchFamily="34" charset="0"/>
              </a:defRPr>
            </a:lvl1pPr>
          </a:lstStyle>
          <a:p>
            <a:r>
              <a:rPr lang="en-US" sz="1568" b="1" dirty="0"/>
              <a:t>APP</a:t>
            </a:r>
          </a:p>
          <a:p>
            <a:r>
              <a:rPr lang="en-US" sz="1568" b="1" dirty="0"/>
              <a:t>MODELS</a:t>
            </a:r>
          </a:p>
        </p:txBody>
      </p:sp>
      <p:sp>
        <p:nvSpPr>
          <p:cNvPr id="127" name="TextBox 126"/>
          <p:cNvSpPr txBox="1"/>
          <p:nvPr/>
        </p:nvSpPr>
        <p:spPr>
          <a:xfrm>
            <a:off x="1076076" y="3518641"/>
            <a:ext cx="8829784" cy="1523922"/>
          </a:xfrm>
          <a:prstGeom prst="rect">
            <a:avLst/>
          </a:prstGeom>
          <a:solidFill>
            <a:srgbClr val="000000">
              <a:alpha val="20000"/>
            </a:srgbClr>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28" name="TextBox 127"/>
          <p:cNvSpPr txBox="1"/>
          <p:nvPr/>
        </p:nvSpPr>
        <p:spPr>
          <a:xfrm>
            <a:off x="269302" y="3518641"/>
            <a:ext cx="717140" cy="1523922"/>
          </a:xfrm>
          <a:prstGeom prst="rect">
            <a:avLst/>
          </a:prstGeom>
          <a:solidFill>
            <a:srgbClr val="CFCFCF"/>
          </a:solidFill>
        </p:spPr>
        <p:txBody>
          <a:bodyPr vert="vert270" wrap="square" lIns="179285" tIns="143428" rIns="179285" bIns="143428" rtlCol="0" anchor="ctr" anchorCtr="0">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BASE</a:t>
            </a:r>
          </a:p>
          <a:p>
            <a:r>
              <a:rPr lang="en-US" sz="1568" dirty="0"/>
              <a:t>LIBRARIES</a:t>
            </a:r>
          </a:p>
        </p:txBody>
      </p:sp>
      <p:grpSp>
        <p:nvGrpSpPr>
          <p:cNvPr id="140" name="Group 139"/>
          <p:cNvGrpSpPr/>
          <p:nvPr/>
        </p:nvGrpSpPr>
        <p:grpSpPr>
          <a:xfrm>
            <a:off x="1076075" y="5266671"/>
            <a:ext cx="8829784" cy="1120531"/>
            <a:chOff x="1973256" y="5222473"/>
            <a:chExt cx="8553106" cy="1120850"/>
          </a:xfrm>
        </p:grpSpPr>
        <p:sp>
          <p:nvSpPr>
            <p:cNvPr id="141" name="TextBox 140"/>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42" name="TextBox 141"/>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143" name="TextBox 142"/>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144" name="TextBox 143"/>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145" name="TextBox 144"/>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sp>
        <p:nvSpPr>
          <p:cNvPr id="58" name="TextBox 57"/>
          <p:cNvSpPr txBox="1"/>
          <p:nvPr/>
        </p:nvSpPr>
        <p:spPr>
          <a:xfrm>
            <a:off x="9995137" y="3518641"/>
            <a:ext cx="1927313" cy="1523922"/>
          </a:xfrm>
          <a:prstGeom prst="rect">
            <a:avLst/>
          </a:prstGeom>
          <a:solidFill>
            <a:srgbClr val="CFCFCF"/>
          </a:solidFill>
        </p:spPr>
        <p:txBody>
          <a:bodyPr wrap="square" lIns="179285" tIns="143428" rIns="179285" bIns="143428" rtlCol="0" anchor="b" anchorCtr="0">
            <a:noAutofit/>
          </a:bodyPr>
          <a:lstStyle>
            <a:defPPr>
              <a:defRPr lang="en-US"/>
            </a:defPPr>
            <a:lvl1pPr algn="ctr" defTabSz="914224">
              <a:lnSpc>
                <a:spcPct val="90000"/>
              </a:lnSpc>
              <a:defRPr sz="1428"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PCL reference assemblies</a:t>
            </a:r>
          </a:p>
        </p:txBody>
      </p:sp>
      <p:sp>
        <p:nvSpPr>
          <p:cNvPr id="60" name="TextBox 59"/>
          <p:cNvSpPr txBox="1"/>
          <p:nvPr/>
        </p:nvSpPr>
        <p:spPr>
          <a:xfrm>
            <a:off x="10084780" y="3608284"/>
            <a:ext cx="1748028" cy="806782"/>
          </a:xfrm>
          <a:prstGeom prst="rect">
            <a:avLst/>
          </a:prstGeom>
          <a:solidFill>
            <a:srgbClr val="7F7F7F"/>
          </a:solidFill>
        </p:spPr>
        <p:txBody>
          <a:bodyPr wrap="square" lIns="179285" tIns="143428" rIns="179285" bIns="143428" rtlCol="0" anchor="ctr">
            <a:noAutofit/>
          </a:bodyPr>
          <a:lstStyle>
            <a:defPPr>
              <a:defRPr lang="en-US"/>
            </a:defPPr>
            <a:lvl1pPr algn="ctr">
              <a:defRPr sz="1400">
                <a:solidFill>
                  <a:schemeClr val="bg1"/>
                </a:solidFill>
                <a:latin typeface="Segoe UI Light" panose="020B0502040204020203" pitchFamily="34" charset="0"/>
                <a:cs typeface="Segoe UI Light" panose="020B0502040204020203" pitchFamily="34" charset="0"/>
              </a:defRPr>
            </a:lvl1pPr>
          </a:lstStyle>
          <a:p>
            <a:pPr defTabSz="896214">
              <a:lnSpc>
                <a:spcPct val="90000"/>
              </a:lnSpc>
            </a:pPr>
            <a:r>
              <a:rPr lang="en-US" sz="1568" kern="0" dirty="0">
                <a:gradFill>
                  <a:gsLst>
                    <a:gs pos="0">
                      <a:schemeClr val="bg1"/>
                    </a:gs>
                    <a:gs pos="100000">
                      <a:schemeClr val="bg1"/>
                    </a:gs>
                  </a:gsLst>
                  <a:lin ang="5400000" scaled="1"/>
                </a:gradFill>
                <a:latin typeface="+mn-lt"/>
              </a:rPr>
              <a:t>Reference implementation</a:t>
            </a:r>
          </a:p>
        </p:txBody>
      </p:sp>
      <p:sp>
        <p:nvSpPr>
          <p:cNvPr id="30" name="TextBox 29"/>
          <p:cNvSpPr txBox="1"/>
          <p:nvPr/>
        </p:nvSpPr>
        <p:spPr>
          <a:xfrm>
            <a:off x="9995137" y="1905094"/>
            <a:ext cx="1927313" cy="1523922"/>
          </a:xfrm>
          <a:prstGeom prst="rect">
            <a:avLst/>
          </a:prstGeom>
          <a:solidFill>
            <a:srgbClr val="CFCFCF"/>
          </a:solidFill>
        </p:spPr>
        <p:txBody>
          <a:bodyPr wrap="square" lIns="179285" tIns="143428" rIns="179285" bIns="143428" rtlCol="0" anchor="ctr" anchorCtr="0">
            <a:noAutofit/>
          </a:bodyPr>
          <a:lstStyle>
            <a:defPPr>
              <a:defRPr lang="en-US"/>
            </a:defPPr>
            <a:lvl1pPr algn="ctr" defTabSz="914224">
              <a:lnSpc>
                <a:spcPct val="90000"/>
              </a:lnSpc>
              <a:defRPr sz="1428"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My code</a:t>
            </a:r>
          </a:p>
        </p:txBody>
      </p:sp>
      <p:cxnSp>
        <p:nvCxnSpPr>
          <p:cNvPr id="51" name="Straight Connector 50"/>
          <p:cNvCxnSpPr/>
          <p:nvPr/>
        </p:nvCxnSpPr>
        <p:spPr>
          <a:xfrm>
            <a:off x="10958794" y="2980786"/>
            <a:ext cx="0" cy="672319"/>
          </a:xfrm>
          <a:prstGeom prst="line">
            <a:avLst/>
          </a:prstGeom>
          <a:solidFill>
            <a:schemeClr val="tx1">
              <a:lumMod val="50000"/>
              <a:lumOff val="50000"/>
            </a:schemeClr>
          </a:solidFill>
          <a:ln w="28575">
            <a:solidFill>
              <a:srgbClr val="7F7F7F"/>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p:cNvGrpSpPr/>
          <p:nvPr/>
        </p:nvGrpSpPr>
        <p:grpSpPr>
          <a:xfrm>
            <a:off x="7081757" y="3608285"/>
            <a:ext cx="3003023" cy="399169"/>
            <a:chOff x="7223760" y="3680142"/>
            <a:chExt cx="3063240" cy="407173"/>
          </a:xfrm>
        </p:grpSpPr>
        <p:sp>
          <p:nvSpPr>
            <p:cNvPr id="52" name="TextBox 51"/>
            <p:cNvSpPr txBox="1"/>
            <p:nvPr/>
          </p:nvSpPr>
          <p:spPr>
            <a:xfrm>
              <a:off x="7223760" y="36801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Implementation 3</a:t>
              </a:r>
            </a:p>
          </p:txBody>
        </p:sp>
        <p:cxnSp>
          <p:nvCxnSpPr>
            <p:cNvPr id="55" name="Straight Connector 54"/>
            <p:cNvCxnSpPr/>
            <p:nvPr/>
          </p:nvCxnSpPr>
          <p:spPr>
            <a:xfrm>
              <a:off x="10012680" y="3883728"/>
              <a:ext cx="27432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grpSp>
        <p:nvGrpSpPr>
          <p:cNvPr id="2" name="Group 1"/>
          <p:cNvGrpSpPr/>
          <p:nvPr/>
        </p:nvGrpSpPr>
        <p:grpSpPr>
          <a:xfrm>
            <a:off x="1165353" y="4146140"/>
            <a:ext cx="8919427" cy="399169"/>
            <a:chOff x="1188720" y="4594542"/>
            <a:chExt cx="9098280" cy="407173"/>
          </a:xfrm>
        </p:grpSpPr>
        <p:cxnSp>
          <p:nvCxnSpPr>
            <p:cNvPr id="53" name="Straight Connector 52"/>
            <p:cNvCxnSpPr/>
            <p:nvPr/>
          </p:nvCxnSpPr>
          <p:spPr>
            <a:xfrm flipV="1">
              <a:off x="3977640" y="4798128"/>
              <a:ext cx="630936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57" name="TextBox 56"/>
            <p:cNvSpPr txBox="1"/>
            <p:nvPr/>
          </p:nvSpPr>
          <p:spPr>
            <a:xfrm>
              <a:off x="1188720" y="45945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a:defRPr sz="1400">
                  <a:solidFill>
                    <a:schemeClr val="bg1"/>
                  </a:solidFill>
                  <a:latin typeface="Segoe UI Light" panose="020B0502040204020203" pitchFamily="34" charset="0"/>
                  <a:cs typeface="Segoe UI Light" panose="020B0502040204020203" pitchFamily="34" charset="0"/>
                </a:defRPr>
              </a:lvl1pPr>
            </a:lstStyle>
            <a:p>
              <a:pPr defTabSz="896214">
                <a:lnSpc>
                  <a:spcPct val="90000"/>
                </a:lnSpc>
              </a:pPr>
              <a:r>
                <a:rPr lang="en-US" sz="1568" b="1" kern="0" dirty="0">
                  <a:gradFill>
                    <a:gsLst>
                      <a:gs pos="1250">
                        <a:srgbClr val="FFFFFF"/>
                      </a:gs>
                      <a:gs pos="100000">
                        <a:srgbClr val="FFFFFF"/>
                      </a:gs>
                    </a:gsLst>
                    <a:lin ang="5400000" scaled="0"/>
                  </a:gradFill>
                  <a:latin typeface="+mn-lt"/>
                  <a:cs typeface="Segoe UI Semibold" panose="020B0702040204020203" pitchFamily="34" charset="0"/>
                </a:rPr>
                <a:t>Implementation 1</a:t>
              </a:r>
            </a:p>
          </p:txBody>
        </p:sp>
      </p:grpSp>
      <p:grpSp>
        <p:nvGrpSpPr>
          <p:cNvPr id="4" name="Group 3"/>
          <p:cNvGrpSpPr/>
          <p:nvPr/>
        </p:nvGrpSpPr>
        <p:grpSpPr>
          <a:xfrm>
            <a:off x="4123555" y="3877213"/>
            <a:ext cx="5961225" cy="399169"/>
            <a:chOff x="4206240" y="4137342"/>
            <a:chExt cx="6080760" cy="407173"/>
          </a:xfrm>
        </p:grpSpPr>
        <p:sp>
          <p:nvSpPr>
            <p:cNvPr id="56" name="TextBox 55"/>
            <p:cNvSpPr txBox="1"/>
            <p:nvPr/>
          </p:nvSpPr>
          <p:spPr>
            <a:xfrm>
              <a:off x="4206240" y="4137342"/>
              <a:ext cx="2788920" cy="407173"/>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b="1" dirty="0">
                  <a:gradFill>
                    <a:gsLst>
                      <a:gs pos="1250">
                        <a:srgbClr val="FFFFFF"/>
                      </a:gs>
                      <a:gs pos="100000">
                        <a:srgbClr val="FFFFFF"/>
                      </a:gs>
                    </a:gsLst>
                    <a:lin ang="5400000" scaled="0"/>
                  </a:gradFill>
                  <a:latin typeface="+mn-lt"/>
                </a:rPr>
                <a:t>Implementation 2</a:t>
              </a:r>
            </a:p>
          </p:txBody>
        </p:sp>
        <p:cxnSp>
          <p:nvCxnSpPr>
            <p:cNvPr id="37" name="Straight Connector 36"/>
            <p:cNvCxnSpPr/>
            <p:nvPr/>
          </p:nvCxnSpPr>
          <p:spPr>
            <a:xfrm flipV="1">
              <a:off x="6995160" y="4326335"/>
              <a:ext cx="3291840" cy="0"/>
            </a:xfrm>
            <a:prstGeom prst="line">
              <a:avLst/>
            </a:prstGeom>
            <a:solidFill>
              <a:schemeClr val="tx1">
                <a:lumMod val="50000"/>
                <a:lumOff val="50000"/>
              </a:schemeClr>
            </a:solidFill>
            <a:ln w="28575">
              <a:solidFill>
                <a:srgbClr val="000000">
                  <a:alpha val="40000"/>
                </a:srgbClr>
              </a:solidFill>
              <a:prstDash val="sysDash"/>
            </a:ln>
          </p:spPr>
          <p:style>
            <a:lnRef idx="2">
              <a:schemeClr val="accent1">
                <a:shade val="50000"/>
              </a:schemeClr>
            </a:lnRef>
            <a:fillRef idx="1">
              <a:schemeClr val="accent1"/>
            </a:fillRef>
            <a:effectRef idx="0">
              <a:schemeClr val="accent1"/>
            </a:effectRef>
            <a:fontRef idx="minor">
              <a:schemeClr val="lt1"/>
            </a:fontRef>
          </p:style>
        </p:cxnSp>
      </p:grpSp>
      <p:sp>
        <p:nvSpPr>
          <p:cNvPr id="6" name="Rectangle 5"/>
          <p:cNvSpPr/>
          <p:nvPr/>
        </p:nvSpPr>
        <p:spPr bwMode="auto">
          <a:xfrm>
            <a:off x="0" y="1062067"/>
            <a:ext cx="12063265" cy="5685183"/>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36" name="Rectangle 35"/>
          <p:cNvSpPr/>
          <p:nvPr/>
        </p:nvSpPr>
        <p:spPr bwMode="auto">
          <a:xfrm>
            <a:off x="3022951" y="2322894"/>
            <a:ext cx="8160566" cy="2929384"/>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Difficult to reuse skills</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Need to master 3+1 base class libraries</a:t>
            </a:r>
          </a:p>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Difficult to reuse code</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Need to target a small common denominator</a:t>
            </a:r>
          </a:p>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Difficult to innovate</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Need implementations on each platform</a:t>
            </a:r>
          </a:p>
        </p:txBody>
      </p:sp>
      <p:sp>
        <p:nvSpPr>
          <p:cNvPr id="38" name="Pentagon 37"/>
          <p:cNvSpPr/>
          <p:nvPr/>
        </p:nvSpPr>
        <p:spPr bwMode="auto">
          <a:xfrm>
            <a:off x="1127887" y="2322894"/>
            <a:ext cx="2689274" cy="2929384"/>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CHALLENGES</a:t>
            </a:r>
          </a:p>
        </p:txBody>
      </p:sp>
    </p:spTree>
    <p:extLst>
      <p:ext uri="{BB962C8B-B14F-4D97-AF65-F5344CB8AC3E}">
        <p14:creationId xmlns:p14="http://schemas.microsoft.com/office/powerpoint/2010/main" val="12425931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076075" y="5266671"/>
            <a:ext cx="8829784" cy="1120531"/>
            <a:chOff x="1973256" y="5222473"/>
            <a:chExt cx="8553106" cy="1120850"/>
          </a:xfrm>
        </p:grpSpPr>
        <p:sp>
          <p:nvSpPr>
            <p:cNvPr id="46" name="TextBox 45"/>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48" name="TextBox 4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49" name="TextBox 4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50" name="TextBox 4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51" name="TextBox 5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grpSp>
        <p:nvGrpSpPr>
          <p:cNvPr id="5" name="Group 4"/>
          <p:cNvGrpSpPr/>
          <p:nvPr/>
        </p:nvGrpSpPr>
        <p:grpSpPr>
          <a:xfrm>
            <a:off x="6992415" y="1187962"/>
            <a:ext cx="2913381" cy="2330705"/>
            <a:chOff x="7132627" y="1211287"/>
            <a:chExt cx="2971800" cy="2377440"/>
          </a:xfrm>
        </p:grpSpPr>
        <p:grpSp>
          <p:nvGrpSpPr>
            <p:cNvPr id="39" name="Group 38"/>
            <p:cNvGrpSpPr/>
            <p:nvPr/>
          </p:nvGrpSpPr>
          <p:grpSpPr>
            <a:xfrm>
              <a:off x="7132627" y="1211287"/>
              <a:ext cx="2971800" cy="2377440"/>
              <a:chOff x="7489548" y="1582078"/>
              <a:chExt cx="2917390" cy="2331366"/>
            </a:xfrm>
            <a:solidFill>
              <a:schemeClr val="accent6"/>
            </a:solidFill>
          </p:grpSpPr>
          <p:sp>
            <p:nvSpPr>
              <p:cNvPr id="40" name="Rectangle 39"/>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41" name="TextBox 40"/>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grpSp>
          <p:nvGrpSpPr>
            <p:cNvPr id="67" name="Group 66"/>
            <p:cNvGrpSpPr/>
            <p:nvPr/>
          </p:nvGrpSpPr>
          <p:grpSpPr>
            <a:xfrm>
              <a:off x="7223760" y="2102819"/>
              <a:ext cx="2788920" cy="1234440"/>
              <a:chOff x="7223760" y="2102819"/>
              <a:chExt cx="2788920" cy="1234440"/>
            </a:xfrm>
          </p:grpSpPr>
          <p:sp>
            <p:nvSpPr>
              <p:cNvPr id="68" name="TextBox 67"/>
              <p:cNvSpPr txBox="1"/>
              <p:nvPr/>
            </p:nvSpPr>
            <p:spPr>
              <a:xfrm>
                <a:off x="7223760" y="210281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iOS</a:t>
                </a:r>
              </a:p>
            </p:txBody>
          </p:sp>
          <p:sp>
            <p:nvSpPr>
              <p:cNvPr id="69" name="TextBox 68"/>
              <p:cNvSpPr txBox="1"/>
              <p:nvPr/>
            </p:nvSpPr>
            <p:spPr>
              <a:xfrm>
                <a:off x="8641080" y="242285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Android</a:t>
                </a:r>
              </a:p>
            </p:txBody>
          </p:sp>
          <p:sp>
            <p:nvSpPr>
              <p:cNvPr id="70" name="TextBox 69"/>
              <p:cNvSpPr txBox="1"/>
              <p:nvPr/>
            </p:nvSpPr>
            <p:spPr>
              <a:xfrm>
                <a:off x="7223760" y="2742899"/>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a:t>OS X</a:t>
                </a:r>
                <a:endParaRPr lang="en-US" sz="1568" dirty="0"/>
              </a:p>
            </p:txBody>
          </p:sp>
        </p:grpSp>
      </p:grpSp>
      <p:sp>
        <p:nvSpPr>
          <p:cNvPr id="3" name="Title 2"/>
          <p:cNvSpPr>
            <a:spLocks noGrp="1"/>
          </p:cNvSpPr>
          <p:nvPr>
            <p:ph type="title"/>
          </p:nvPr>
        </p:nvSpPr>
        <p:spPr/>
        <p:txBody>
          <a:bodyPr/>
          <a:lstStyle/>
          <a:p>
            <a:r>
              <a:rPr lang="en-US"/>
              <a:t>.NET tomorrow</a:t>
            </a:r>
            <a:endParaRPr lang="en-US" dirty="0"/>
          </a:p>
        </p:txBody>
      </p:sp>
      <p:sp>
        <p:nvSpPr>
          <p:cNvPr id="47" name="TextBox 46"/>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r>
              <a:rPr lang="en-US" sz="1961" b="1" dirty="0">
                <a:latin typeface="+mn-lt"/>
              </a:rPr>
              <a:t>.NET STANDARD LIBRARY</a:t>
            </a:r>
          </a:p>
          <a:p>
            <a:r>
              <a:rPr lang="en-US" sz="1765" dirty="0">
                <a:latin typeface="+mn-lt"/>
              </a:rPr>
              <a:t>One library to rule them all</a:t>
            </a:r>
          </a:p>
        </p:txBody>
      </p:sp>
      <p:grpSp>
        <p:nvGrpSpPr>
          <p:cNvPr id="2" name="Group 1"/>
          <p:cNvGrpSpPr/>
          <p:nvPr/>
        </p:nvGrpSpPr>
        <p:grpSpPr>
          <a:xfrm>
            <a:off x="1076076" y="1187961"/>
            <a:ext cx="2913381" cy="2330705"/>
            <a:chOff x="1097653" y="1211286"/>
            <a:chExt cx="2971800" cy="2377440"/>
          </a:xfrm>
        </p:grpSpPr>
        <p:grpSp>
          <p:nvGrpSpPr>
            <p:cNvPr id="32" name="Group 31"/>
            <p:cNvGrpSpPr/>
            <p:nvPr/>
          </p:nvGrpSpPr>
          <p:grpSpPr>
            <a:xfrm>
              <a:off x="1097653" y="1211286"/>
              <a:ext cx="2971800" cy="2377440"/>
              <a:chOff x="1719261" y="1582078"/>
              <a:chExt cx="2869373" cy="2331367"/>
            </a:xfrm>
          </p:grpSpPr>
          <p:sp>
            <p:nvSpPr>
              <p:cNvPr id="34" name="Rectangle 33"/>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35" name="TextBox 34"/>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71" name="Group 70"/>
            <p:cNvGrpSpPr/>
            <p:nvPr/>
          </p:nvGrpSpPr>
          <p:grpSpPr>
            <a:xfrm>
              <a:off x="1188720" y="2102819"/>
              <a:ext cx="2788920" cy="1234440"/>
              <a:chOff x="1188720" y="2356171"/>
              <a:chExt cx="2788920" cy="1234440"/>
            </a:xfrm>
          </p:grpSpPr>
          <p:sp>
            <p:nvSpPr>
              <p:cNvPr id="72" name="TextBox 71"/>
              <p:cNvSpPr txBox="1"/>
              <p:nvPr/>
            </p:nvSpPr>
            <p:spPr>
              <a:xfrm>
                <a:off x="1897380" y="2996251"/>
                <a:ext cx="137160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a:t>
                </a:r>
              </a:p>
            </p:txBody>
          </p:sp>
          <p:grpSp>
            <p:nvGrpSpPr>
              <p:cNvPr id="73" name="Group 72"/>
              <p:cNvGrpSpPr/>
              <p:nvPr/>
            </p:nvGrpSpPr>
            <p:grpSpPr>
              <a:xfrm>
                <a:off x="1188720" y="2356171"/>
                <a:ext cx="2788920" cy="594360"/>
                <a:chOff x="1645920" y="2384389"/>
                <a:chExt cx="2417064" cy="594360"/>
              </a:xfrm>
            </p:grpSpPr>
            <p:sp>
              <p:nvSpPr>
                <p:cNvPr id="74" name="TextBox 73"/>
                <p:cNvSpPr txBox="1"/>
                <p:nvPr/>
              </p:nvSpPr>
              <p:spPr>
                <a:xfrm>
                  <a:off x="2874264"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Windows Forms</a:t>
                  </a:r>
                </a:p>
              </p:txBody>
            </p:sp>
            <p:sp>
              <p:nvSpPr>
                <p:cNvPr id="75" name="TextBox 74"/>
                <p:cNvSpPr txBox="1"/>
                <p:nvPr/>
              </p:nvSpPr>
              <p:spPr>
                <a:xfrm>
                  <a:off x="1645920" y="2384389"/>
                  <a:ext cx="118872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WPF</a:t>
                  </a:r>
                </a:p>
              </p:txBody>
            </p:sp>
          </p:grpSp>
        </p:grpSp>
      </p:grpSp>
      <p:grpSp>
        <p:nvGrpSpPr>
          <p:cNvPr id="4" name="Group 3"/>
          <p:cNvGrpSpPr/>
          <p:nvPr/>
        </p:nvGrpSpPr>
        <p:grpSpPr>
          <a:xfrm>
            <a:off x="4034245" y="1187961"/>
            <a:ext cx="2913381" cy="2330705"/>
            <a:chOff x="4115140" y="1211286"/>
            <a:chExt cx="2971800" cy="2377440"/>
          </a:xfrm>
        </p:grpSpPr>
        <p:grpSp>
          <p:nvGrpSpPr>
            <p:cNvPr id="36" name="Group 35"/>
            <p:cNvGrpSpPr/>
            <p:nvPr/>
          </p:nvGrpSpPr>
          <p:grpSpPr>
            <a:xfrm>
              <a:off x="4115140" y="1211286"/>
              <a:ext cx="2971800" cy="2377440"/>
              <a:chOff x="4604403" y="1582077"/>
              <a:chExt cx="3013825" cy="2331366"/>
            </a:xfrm>
          </p:grpSpPr>
          <p:sp>
            <p:nvSpPr>
              <p:cNvPr id="37" name="Rectangle 36"/>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38" name="TextBox 37"/>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76" name="Group 75"/>
            <p:cNvGrpSpPr/>
            <p:nvPr/>
          </p:nvGrpSpPr>
          <p:grpSpPr>
            <a:xfrm>
              <a:off x="4206240" y="2102819"/>
              <a:ext cx="2788920" cy="1234440"/>
              <a:chOff x="4206240" y="2102819"/>
              <a:chExt cx="2788920" cy="1234440"/>
            </a:xfrm>
          </p:grpSpPr>
          <p:sp>
            <p:nvSpPr>
              <p:cNvPr id="77" name="TextBox 76"/>
              <p:cNvSpPr txBox="1"/>
              <p:nvPr/>
            </p:nvSpPr>
            <p:spPr>
              <a:xfrm>
                <a:off x="4206240" y="210281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UWP</a:t>
                </a:r>
              </a:p>
            </p:txBody>
          </p:sp>
          <p:sp>
            <p:nvSpPr>
              <p:cNvPr id="78" name="TextBox 77"/>
              <p:cNvSpPr txBox="1"/>
              <p:nvPr/>
            </p:nvSpPr>
            <p:spPr>
              <a:xfrm>
                <a:off x="5257800" y="2742899"/>
                <a:ext cx="1737360" cy="594360"/>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kern="0">
                    <a:gradFill>
                      <a:gsLst>
                        <a:gs pos="0">
                          <a:srgbClr val="FFFFFF"/>
                        </a:gs>
                        <a:gs pos="100000">
                          <a:srgbClr val="FFFFFF"/>
                        </a:gs>
                      </a:gsLst>
                      <a:lin ang="5400000" scaled="1"/>
                    </a:gradFill>
                    <a:latin typeface="Segoe UI Semibold" panose="020B0702040204020203" pitchFamily="34" charset="0"/>
                    <a:cs typeface="Segoe UI Semibold" panose="020B0702040204020203" pitchFamily="34" charset="0"/>
                  </a:defRPr>
                </a:lvl1pPr>
              </a:lstStyle>
              <a:p>
                <a:r>
                  <a:rPr lang="en-US" sz="1568" dirty="0"/>
                  <a:t>ASP.NET Core</a:t>
                </a:r>
              </a:p>
            </p:txBody>
          </p:sp>
        </p:grpSp>
      </p:grpSp>
    </p:spTree>
    <p:extLst>
      <p:ext uri="{BB962C8B-B14F-4D97-AF65-F5344CB8AC3E}">
        <p14:creationId xmlns:p14="http://schemas.microsoft.com/office/powerpoint/2010/main" val="108572279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extBox 72"/>
          <p:cNvSpPr txBox="1"/>
          <p:nvPr/>
        </p:nvSpPr>
        <p:spPr>
          <a:xfrm>
            <a:off x="9995137" y="3563464"/>
            <a:ext cx="1927313" cy="1658386"/>
          </a:xfrm>
          <a:prstGeom prst="rect">
            <a:avLst/>
          </a:prstGeom>
          <a:solidFill>
            <a:srgbClr val="CFCFCF"/>
          </a:solidFill>
        </p:spPr>
        <p:txBody>
          <a:bodyPr wrap="square" lIns="179285" tIns="143428" rIns="179285" bIns="143428" rtlCol="0" anchor="ctr" anchorCtr="0">
            <a:noAutofit/>
          </a:bodyPr>
          <a:lstStyle>
            <a:defPPr>
              <a:defRPr lang="en-US"/>
            </a:defPPr>
            <a:lvl1pPr algn="ctr" defTabSz="914224">
              <a:lnSpc>
                <a:spcPct val="90000"/>
              </a:lnSpc>
              <a:defRPr sz="1428"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My code</a:t>
            </a:r>
          </a:p>
        </p:txBody>
      </p:sp>
      <p:grpSp>
        <p:nvGrpSpPr>
          <p:cNvPr id="51" name="Group 50"/>
          <p:cNvGrpSpPr/>
          <p:nvPr/>
        </p:nvGrpSpPr>
        <p:grpSpPr>
          <a:xfrm>
            <a:off x="1076076" y="1187961"/>
            <a:ext cx="2913381" cy="2330705"/>
            <a:chOff x="1719261" y="1582078"/>
            <a:chExt cx="2869373" cy="2331367"/>
          </a:xfrm>
        </p:grpSpPr>
        <p:sp>
          <p:nvSpPr>
            <p:cNvPr id="52" name="Rectangle 51"/>
            <p:cNvSpPr/>
            <p:nvPr/>
          </p:nvSpPr>
          <p:spPr bwMode="auto">
            <a:xfrm>
              <a:off x="1719261" y="1582078"/>
              <a:ext cx="2869373" cy="2331367"/>
            </a:xfrm>
            <a:prstGeom prst="rect">
              <a:avLst/>
            </a:prstGeom>
            <a:solidFill>
              <a:schemeClr val="accent1"/>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53" name="TextBox 52"/>
            <p:cNvSpPr txBox="1"/>
            <p:nvPr/>
          </p:nvSpPr>
          <p:spPr>
            <a:xfrm>
              <a:off x="1719261" y="1582078"/>
              <a:ext cx="2869373" cy="627676"/>
            </a:xfrm>
            <a:prstGeom prst="rect">
              <a:avLst/>
            </a:prstGeom>
            <a:solidFill>
              <a:schemeClr val="accent1">
                <a:lumMod val="75000"/>
              </a:schemeClr>
            </a:solidFill>
          </p:spPr>
          <p:txBody>
            <a:bodyPr wrap="square" lIns="179285" tIns="143428" rIns="179285" bIns="143428" rtlCol="0" anchor="ctr">
              <a:noAutofit/>
            </a:bodyPr>
            <a:lstStyle/>
            <a:p>
              <a:pPr defTabSz="896214">
                <a:lnSpc>
                  <a:spcPct val="90000"/>
                </a:lnSpc>
              </a:pPr>
              <a:r>
                <a:rPr lang="en-US" sz="1961" b="1" kern="0" dirty="0">
                  <a:gradFill>
                    <a:gsLst>
                      <a:gs pos="1250">
                        <a:srgbClr val="FFFFFF"/>
                      </a:gs>
                      <a:gs pos="100000">
                        <a:srgbClr val="FFFFFF"/>
                      </a:gs>
                    </a:gsLst>
                    <a:lin ang="5400000" scaled="0"/>
                  </a:gradFill>
                  <a:cs typeface="Segoe UI Semibold" panose="020B0702040204020203" pitchFamily="34" charset="0"/>
                </a:rPr>
                <a:t>.NET FRAMEWORK</a:t>
              </a:r>
            </a:p>
          </p:txBody>
        </p:sp>
      </p:grpSp>
      <p:grpSp>
        <p:nvGrpSpPr>
          <p:cNvPr id="54" name="Group 53"/>
          <p:cNvGrpSpPr/>
          <p:nvPr/>
        </p:nvGrpSpPr>
        <p:grpSpPr>
          <a:xfrm>
            <a:off x="4034245" y="1187961"/>
            <a:ext cx="2913381" cy="2330705"/>
            <a:chOff x="4604403" y="1582077"/>
            <a:chExt cx="3013825" cy="2331366"/>
          </a:xfrm>
        </p:grpSpPr>
        <p:sp>
          <p:nvSpPr>
            <p:cNvPr id="55" name="Rectangle 54"/>
            <p:cNvSpPr/>
            <p:nvPr/>
          </p:nvSpPr>
          <p:spPr bwMode="auto">
            <a:xfrm>
              <a:off x="4604403" y="1582077"/>
              <a:ext cx="3013825" cy="2331366"/>
            </a:xfrm>
            <a:prstGeom prst="rect">
              <a:avLst/>
            </a:prstGeom>
            <a:solidFill>
              <a:schemeClr val="accent3"/>
            </a:solid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56" name="TextBox 55"/>
            <p:cNvSpPr txBox="1"/>
            <p:nvPr/>
          </p:nvSpPr>
          <p:spPr>
            <a:xfrm>
              <a:off x="4604403" y="1582077"/>
              <a:ext cx="3013825" cy="627676"/>
            </a:xfrm>
            <a:prstGeom prst="rect">
              <a:avLst/>
            </a:prstGeom>
            <a:solidFill>
              <a:schemeClr val="accent3">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.NET CORE</a:t>
              </a:r>
            </a:p>
          </p:txBody>
        </p:sp>
      </p:grpSp>
      <p:grpSp>
        <p:nvGrpSpPr>
          <p:cNvPr id="57" name="Group 56"/>
          <p:cNvGrpSpPr/>
          <p:nvPr/>
        </p:nvGrpSpPr>
        <p:grpSpPr>
          <a:xfrm>
            <a:off x="6992415" y="1187962"/>
            <a:ext cx="2913381" cy="2330705"/>
            <a:chOff x="7489548" y="1582078"/>
            <a:chExt cx="2917390" cy="2331366"/>
          </a:xfrm>
          <a:solidFill>
            <a:schemeClr val="accent6"/>
          </a:solidFill>
        </p:grpSpPr>
        <p:sp>
          <p:nvSpPr>
            <p:cNvPr id="58" name="Rectangle 57"/>
            <p:cNvSpPr/>
            <p:nvPr/>
          </p:nvSpPr>
          <p:spPr bwMode="auto">
            <a:xfrm>
              <a:off x="7489548" y="1582078"/>
              <a:ext cx="2917390" cy="2331366"/>
            </a:xfrm>
            <a:prstGeom prst="rect">
              <a:avLst/>
            </a:prstGeom>
            <a:grpFill/>
            <a:ln w="25400" cap="flat" cmpd="sng" algn="ctr">
              <a:noFill/>
              <a:prstDash val="solid"/>
              <a:headEnd type="none" w="med" len="med"/>
              <a:tailEnd type="none" w="med" len="med"/>
            </a:ln>
            <a:effectLst/>
          </p:spPr>
          <p:txBody>
            <a:bodyPr vert="horz" wrap="square" lIns="179285" tIns="143428" rIns="179285" bIns="143428" numCol="1" rtlCol="0" anchor="t" anchorCtr="0" compatLnSpc="1">
              <a:prstTxWarp prst="textNoShape">
                <a:avLst/>
              </a:prstTxWarp>
            </a:bodyPr>
            <a:lstStyle/>
            <a:p>
              <a:pPr defTabSz="894620">
                <a:lnSpc>
                  <a:spcPct val="90000"/>
                </a:lnSpc>
              </a:pPr>
              <a:r>
                <a:rPr lang="en-US" sz="2745" kern="0" dirty="0">
                  <a:gradFill>
                    <a:gsLst>
                      <a:gs pos="14679">
                        <a:srgbClr val="FFFFFF"/>
                      </a:gs>
                      <a:gs pos="38000">
                        <a:srgbClr val="FFFFFF"/>
                      </a:gs>
                    </a:gsLst>
                    <a:lin ang="5400000" scaled="1"/>
                  </a:gradFill>
                  <a:latin typeface="Segoe UI Light"/>
                </a:rPr>
                <a:t> </a:t>
              </a:r>
            </a:p>
          </p:txBody>
        </p:sp>
        <p:sp>
          <p:nvSpPr>
            <p:cNvPr id="59" name="TextBox 58"/>
            <p:cNvSpPr txBox="1"/>
            <p:nvPr/>
          </p:nvSpPr>
          <p:spPr>
            <a:xfrm>
              <a:off x="7489548" y="1582078"/>
              <a:ext cx="2917390" cy="627676"/>
            </a:xfrm>
            <a:prstGeom prst="rect">
              <a:avLst/>
            </a:prstGeom>
            <a:solidFill>
              <a:schemeClr val="accent6">
                <a:lumMod val="75000"/>
              </a:schemeClr>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algn="l"/>
              <a:r>
                <a:rPr lang="en-US" sz="1961" b="1" dirty="0">
                  <a:latin typeface="+mn-lt"/>
                </a:rPr>
                <a:t>XAMARIN</a:t>
              </a:r>
            </a:p>
          </p:txBody>
        </p:sp>
      </p:grpSp>
      <p:grpSp>
        <p:nvGrpSpPr>
          <p:cNvPr id="66" name="Group 65"/>
          <p:cNvGrpSpPr/>
          <p:nvPr/>
        </p:nvGrpSpPr>
        <p:grpSpPr>
          <a:xfrm>
            <a:off x="1076075" y="5266671"/>
            <a:ext cx="8829784" cy="1120531"/>
            <a:chOff x="1973256" y="5222473"/>
            <a:chExt cx="8553106" cy="1120850"/>
          </a:xfrm>
        </p:grpSpPr>
        <p:sp>
          <p:nvSpPr>
            <p:cNvPr id="67" name="TextBox 66"/>
            <p:cNvSpPr txBox="1"/>
            <p:nvPr/>
          </p:nvSpPr>
          <p:spPr>
            <a:xfrm>
              <a:off x="1973256" y="5222473"/>
              <a:ext cx="8553106" cy="1120850"/>
            </a:xfrm>
            <a:prstGeom prst="rect">
              <a:avLst/>
            </a:prstGeom>
            <a:solidFill>
              <a:schemeClr val="accent5"/>
            </a:solidFill>
          </p:spPr>
          <p:txBody>
            <a:bodyPr wrap="square" lIns="179285" tIns="143428" rIns="179285" bIns="143428" rtlCol="0" anchor="ctr">
              <a:noAutofit/>
            </a:bodyPr>
            <a:lstStyle/>
            <a:p>
              <a:pPr algn="ctr" defTabSz="896214">
                <a:lnSpc>
                  <a:spcPct val="90000"/>
                </a:lnSpc>
              </a:pPr>
              <a:endParaRPr lang="en-US" sz="1568"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68" name="TextBox 67"/>
            <p:cNvSpPr txBox="1"/>
            <p:nvPr/>
          </p:nvSpPr>
          <p:spPr>
            <a:xfrm>
              <a:off x="2059735"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kern="0">
                  <a:solidFill>
                    <a:sysClr val="windowText" lastClr="000000"/>
                  </a:solidFill>
                  <a:latin typeface="Segoe UI Semibold" panose="020B0702040204020203" pitchFamily="34" charset="0"/>
                  <a:cs typeface="Segoe UI Semibold" panose="020B0702040204020203" pitchFamily="34" charset="0"/>
                </a:defRPr>
              </a:lvl1pPr>
            </a:lstStyle>
            <a:p>
              <a:r>
                <a:rPr lang="en-US" sz="1568" b="1" dirty="0">
                  <a:gradFill>
                    <a:gsLst>
                      <a:gs pos="2804">
                        <a:srgbClr val="505050"/>
                      </a:gs>
                      <a:gs pos="26000">
                        <a:srgbClr val="505050"/>
                      </a:gs>
                    </a:gsLst>
                    <a:lin ang="5400000" scaled="1"/>
                  </a:gradFill>
                  <a:latin typeface="+mn-lt"/>
                  <a:cs typeface="Segoe UI Semilight" panose="020B0402040204020203" pitchFamily="34" charset="0"/>
                </a:rPr>
                <a:t>Compilers</a:t>
              </a:r>
            </a:p>
          </p:txBody>
        </p:sp>
        <p:sp>
          <p:nvSpPr>
            <p:cNvPr id="69" name="TextBox 68"/>
            <p:cNvSpPr txBox="1"/>
            <p:nvPr/>
          </p:nvSpPr>
          <p:spPr>
            <a:xfrm>
              <a:off x="4925243"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Languages</a:t>
              </a:r>
            </a:p>
          </p:txBody>
        </p:sp>
        <p:sp>
          <p:nvSpPr>
            <p:cNvPr id="70" name="TextBox 69"/>
            <p:cNvSpPr txBox="1"/>
            <p:nvPr/>
          </p:nvSpPr>
          <p:spPr>
            <a:xfrm>
              <a:off x="7790751" y="5715646"/>
              <a:ext cx="2648424" cy="538008"/>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Runtime components</a:t>
              </a:r>
            </a:p>
          </p:txBody>
        </p:sp>
        <p:sp>
          <p:nvSpPr>
            <p:cNvPr id="71" name="TextBox 70"/>
            <p:cNvSpPr txBox="1"/>
            <p:nvPr/>
          </p:nvSpPr>
          <p:spPr>
            <a:xfrm>
              <a:off x="1973256" y="5222474"/>
              <a:ext cx="8553106" cy="403506"/>
            </a:xfrm>
            <a:prstGeom prst="rect">
              <a:avLst/>
            </a:prstGeom>
            <a:solidFill>
              <a:srgbClr val="000000">
                <a:alpha val="10196"/>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r>
                <a:rPr lang="en-US" sz="1568" dirty="0"/>
                <a:t>COMMON INFRASTRUCTURE</a:t>
              </a:r>
            </a:p>
          </p:txBody>
        </p:sp>
      </p:grpSp>
      <p:sp>
        <p:nvSpPr>
          <p:cNvPr id="72" name="TextBox 71"/>
          <p:cNvSpPr txBox="1"/>
          <p:nvPr/>
        </p:nvSpPr>
        <p:spPr>
          <a:xfrm>
            <a:off x="1076076" y="3563464"/>
            <a:ext cx="8829784" cy="1658386"/>
          </a:xfrm>
          <a:prstGeom prst="rect">
            <a:avLst/>
          </a:prstGeom>
          <a:solidFill>
            <a:schemeClr val="accent2"/>
          </a:solidFill>
        </p:spPr>
        <p:txBody>
          <a:bodyPr wrap="square" lIns="179285" tIns="143428" rIns="179285" bIns="143428"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endParaRPr lang="en-US" sz="1765" dirty="0">
              <a:latin typeface="+mn-lt"/>
            </a:endParaRPr>
          </a:p>
        </p:txBody>
      </p:sp>
      <p:sp>
        <p:nvSpPr>
          <p:cNvPr id="3" name="Title 2"/>
          <p:cNvSpPr>
            <a:spLocks noGrp="1"/>
          </p:cNvSpPr>
          <p:nvPr>
            <p:ph type="title"/>
          </p:nvPr>
        </p:nvSpPr>
        <p:spPr/>
        <p:txBody>
          <a:bodyPr/>
          <a:lstStyle/>
          <a:p>
            <a:r>
              <a:rPr lang="en-US"/>
              <a:t>.NET tomorrow—reusing code</a:t>
            </a:r>
            <a:endParaRPr lang="en-US" dirty="0"/>
          </a:p>
        </p:txBody>
      </p:sp>
      <p:sp>
        <p:nvSpPr>
          <p:cNvPr id="35" name="TextBox 34"/>
          <p:cNvSpPr txBox="1"/>
          <p:nvPr/>
        </p:nvSpPr>
        <p:spPr>
          <a:xfrm>
            <a:off x="1165352" y="4549531"/>
            <a:ext cx="8650499" cy="582676"/>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1250">
                      <a:srgbClr val="FFFFFF"/>
                    </a:gs>
                    <a:gs pos="100000">
                      <a:srgbClr val="FFFFFF"/>
                    </a:gs>
                  </a:gsLst>
                  <a:lin ang="5400000" scaled="0"/>
                </a:gradFill>
                <a:cs typeface="Segoe UI Semibold" panose="020B0702040204020203" pitchFamily="34" charset="0"/>
              </a:defRPr>
            </a:lvl1pPr>
          </a:lstStyle>
          <a:p>
            <a:r>
              <a:rPr lang="en-US" sz="1568" dirty="0"/>
              <a:t>Full implementations</a:t>
            </a:r>
          </a:p>
        </p:txBody>
      </p:sp>
      <p:sp>
        <p:nvSpPr>
          <p:cNvPr id="36" name="TextBox 35"/>
          <p:cNvSpPr txBox="1"/>
          <p:nvPr/>
        </p:nvSpPr>
        <p:spPr>
          <a:xfrm>
            <a:off x="1165352" y="3653106"/>
            <a:ext cx="8650499" cy="582676"/>
          </a:xfrm>
          <a:prstGeom prst="rect">
            <a:avLst/>
          </a:prstGeom>
          <a:solidFill>
            <a:srgbClr val="000000">
              <a:alpha val="25000"/>
            </a:srgbClr>
          </a:solidFill>
        </p:spPr>
        <p:txBody>
          <a:bodyPr wrap="square" lIns="179285" tIns="143428" rIns="179285" bIns="143428" rtlCol="0" anchor="ctr">
            <a:noAutofit/>
          </a:bodyPr>
          <a:lstStyle>
            <a:defPPr>
              <a:defRPr lang="en-US"/>
            </a:defPPr>
            <a:lvl1pPr algn="ctr" defTabSz="914224">
              <a:lnSpc>
                <a:spcPct val="90000"/>
              </a:lnSpc>
              <a:defRPr sz="1600" b="1" kern="0">
                <a:gradFill>
                  <a:gsLst>
                    <a:gs pos="1250">
                      <a:srgbClr val="FFFFFF"/>
                    </a:gs>
                    <a:gs pos="100000">
                      <a:srgbClr val="FFFFFF"/>
                    </a:gs>
                  </a:gsLst>
                  <a:lin ang="5400000" scaled="0"/>
                </a:gradFill>
                <a:cs typeface="Segoe UI Semibold" panose="020B0702040204020203" pitchFamily="34" charset="0"/>
              </a:defRPr>
            </a:lvl1pPr>
          </a:lstStyle>
          <a:p>
            <a:r>
              <a:rPr lang="en-US" sz="1568" dirty="0"/>
              <a:t>Reference implementations</a:t>
            </a:r>
          </a:p>
        </p:txBody>
      </p:sp>
      <p:cxnSp>
        <p:nvCxnSpPr>
          <p:cNvPr id="38" name="Straight Connector 37"/>
          <p:cNvCxnSpPr/>
          <p:nvPr/>
        </p:nvCxnSpPr>
        <p:spPr>
          <a:xfrm rot="5400000">
            <a:off x="10167338" y="3585874"/>
            <a:ext cx="0" cy="717140"/>
          </a:xfrm>
          <a:prstGeom prst="line">
            <a:avLst/>
          </a:prstGeom>
          <a:solidFill>
            <a:schemeClr val="tx1">
              <a:lumMod val="50000"/>
              <a:lumOff val="50000"/>
            </a:schemeClr>
          </a:solidFill>
          <a:ln w="28575">
            <a:solidFill>
              <a:srgbClr val="000000">
                <a:alpha val="50000"/>
              </a:srgbClr>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40" name="Straight Connector 39"/>
          <p:cNvCxnSpPr/>
          <p:nvPr/>
        </p:nvCxnSpPr>
        <p:spPr>
          <a:xfrm rot="5400000">
            <a:off x="10167338" y="4482299"/>
            <a:ext cx="0" cy="717140"/>
          </a:xfrm>
          <a:prstGeom prst="line">
            <a:avLst/>
          </a:prstGeom>
          <a:solidFill>
            <a:schemeClr val="tx1">
              <a:lumMod val="50000"/>
              <a:lumOff val="50000"/>
            </a:schemeClr>
          </a:solidFill>
          <a:ln w="28575">
            <a:solidFill>
              <a:srgbClr val="000000">
                <a:alpha val="50000"/>
              </a:srgbClr>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45" name="Straight Connector 44"/>
          <p:cNvCxnSpPr/>
          <p:nvPr/>
        </p:nvCxnSpPr>
        <p:spPr>
          <a:xfrm>
            <a:off x="8449105" y="2935966"/>
            <a:ext cx="0" cy="717140"/>
          </a:xfrm>
          <a:prstGeom prst="line">
            <a:avLst/>
          </a:prstGeom>
          <a:solidFill>
            <a:schemeClr val="tx1">
              <a:lumMod val="50000"/>
              <a:lumOff val="50000"/>
            </a:schemeClr>
          </a:solidFill>
          <a:ln w="28575">
            <a:solidFill>
              <a:srgbClr val="000000">
                <a:alpha val="50000"/>
              </a:srgbClr>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48" name="Straight Connector 47"/>
          <p:cNvCxnSpPr/>
          <p:nvPr/>
        </p:nvCxnSpPr>
        <p:spPr>
          <a:xfrm>
            <a:off x="5490936" y="2935966"/>
            <a:ext cx="0" cy="717140"/>
          </a:xfrm>
          <a:prstGeom prst="line">
            <a:avLst/>
          </a:prstGeom>
          <a:solidFill>
            <a:schemeClr val="tx1">
              <a:lumMod val="50000"/>
              <a:lumOff val="50000"/>
            </a:schemeClr>
          </a:solidFill>
          <a:ln w="28575">
            <a:solidFill>
              <a:srgbClr val="000000">
                <a:alpha val="50000"/>
              </a:srgbClr>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49"/>
          <p:cNvCxnSpPr/>
          <p:nvPr/>
        </p:nvCxnSpPr>
        <p:spPr>
          <a:xfrm>
            <a:off x="2532766" y="2935966"/>
            <a:ext cx="0" cy="717140"/>
          </a:xfrm>
          <a:prstGeom prst="line">
            <a:avLst/>
          </a:prstGeom>
          <a:solidFill>
            <a:schemeClr val="tx1">
              <a:lumMod val="50000"/>
              <a:lumOff val="50000"/>
            </a:schemeClr>
          </a:solidFill>
          <a:ln w="28575">
            <a:solidFill>
              <a:srgbClr val="000000">
                <a:alpha val="50000"/>
              </a:srgbClr>
            </a:solidFill>
            <a:headEnd type="oval" w="lg" len="lg"/>
            <a:tailEnd type="none"/>
          </a:ln>
        </p:spPr>
        <p:style>
          <a:lnRef idx="2">
            <a:schemeClr val="accent1">
              <a:shade val="50000"/>
            </a:schemeClr>
          </a:lnRef>
          <a:fillRef idx="1">
            <a:schemeClr val="accent1"/>
          </a:fillRef>
          <a:effectRef idx="0">
            <a:schemeClr val="accent1"/>
          </a:effectRef>
          <a:fontRef idx="minor">
            <a:schemeClr val="lt1"/>
          </a:fontRef>
        </p:style>
      </p:cxnSp>
      <p:sp>
        <p:nvSpPr>
          <p:cNvPr id="27" name="Rectangle 26"/>
          <p:cNvSpPr/>
          <p:nvPr/>
        </p:nvSpPr>
        <p:spPr bwMode="auto">
          <a:xfrm>
            <a:off x="0" y="1062067"/>
            <a:ext cx="12063265" cy="5685183"/>
          </a:xfrm>
          <a:prstGeom prst="rect">
            <a:avLst/>
          </a:prstGeom>
          <a:solidFill>
            <a:srgbClr val="F8F8F8">
              <a:alpha val="8509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28" name="Rectangle 27"/>
          <p:cNvSpPr/>
          <p:nvPr/>
        </p:nvSpPr>
        <p:spPr bwMode="auto">
          <a:xfrm>
            <a:off x="2750329" y="2322894"/>
            <a:ext cx="8160566" cy="2929384"/>
          </a:xfrm>
          <a:prstGeom prst="rect">
            <a:avLst/>
          </a:prstGeom>
          <a:solidFill>
            <a:srgbClr val="D2D2D2"/>
          </a:solidFill>
          <a:ln w="15875" cap="flat" cmpd="sng" algn="ctr">
            <a:noFill/>
            <a:prstDash val="solid"/>
            <a:miter lim="800000"/>
            <a:headEnd type="none" w="med" len="med"/>
            <a:tailEnd type="none" w="med" len="med"/>
          </a:ln>
          <a:effectLst/>
        </p:spPr>
        <p:txBody>
          <a:bodyPr rot="0" spcFirstLastPara="0" vertOverflow="overflow" horzOverflow="overflow" vert="horz" wrap="square" lIns="896425" tIns="143245" rIns="179056" bIns="143245" numCol="1" spcCol="0" rtlCol="0" fromWordArt="0" anchor="ctr" anchorCtr="0" forceAA="0" compatLnSpc="1">
            <a:prstTxWarp prst="textNoShape">
              <a:avLst/>
            </a:prstTxWarp>
            <a:noAutofit/>
          </a:bodyPr>
          <a:lstStyle/>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Reuse skills</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Master one library, not a platform</a:t>
            </a:r>
          </a:p>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Reuse code</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Big surface area - no small common denominator</a:t>
            </a:r>
          </a:p>
          <a:p>
            <a:pPr defTabSz="912922" fontAlgn="base">
              <a:lnSpc>
                <a:spcPct val="90000"/>
              </a:lnSpc>
              <a:spcBef>
                <a:spcPts val="588"/>
              </a:spcBef>
              <a:spcAft>
                <a:spcPct val="0"/>
              </a:spcAft>
              <a:defRPr/>
            </a:pPr>
            <a:r>
              <a:rPr lang="en-US" sz="2353" b="1" kern="0" dirty="0">
                <a:gradFill>
                  <a:gsLst>
                    <a:gs pos="0">
                      <a:srgbClr val="505050"/>
                    </a:gs>
                    <a:gs pos="100000">
                      <a:srgbClr val="505050"/>
                    </a:gs>
                  </a:gsLst>
                  <a:lin ang="5400000" scaled="1"/>
                </a:gradFill>
                <a:ea typeface="Segoe UI" pitchFamily="34" charset="0"/>
                <a:cs typeface="Segoe UI Semibold" panose="020B0702040204020203" pitchFamily="34" charset="0"/>
              </a:rPr>
              <a:t>Faster innovation</a:t>
            </a:r>
          </a:p>
          <a:p>
            <a:pPr marL="548640" indent="-457200" defTabSz="912922" fontAlgn="base">
              <a:lnSpc>
                <a:spcPct val="90000"/>
              </a:lnSpc>
              <a:spcBef>
                <a:spcPts val="588"/>
              </a:spcBef>
              <a:spcAft>
                <a:spcPct val="0"/>
              </a:spcAft>
              <a:buFont typeface="Arial" panose="020B0604020202020204" pitchFamily="34" charset="0"/>
              <a:buChar char="•"/>
              <a:defRPr/>
            </a:pPr>
            <a:r>
              <a:rPr lang="en-US" sz="2353" kern="0" dirty="0">
                <a:gradFill>
                  <a:gsLst>
                    <a:gs pos="0">
                      <a:srgbClr val="505050"/>
                    </a:gs>
                    <a:gs pos="100000">
                      <a:srgbClr val="505050"/>
                    </a:gs>
                  </a:gsLst>
                  <a:lin ang="5400000" scaled="1"/>
                </a:gradFill>
                <a:ea typeface="Segoe UI" pitchFamily="34" charset="0"/>
                <a:cs typeface="Segoe UI Semibold" panose="020B0702040204020203" pitchFamily="34" charset="0"/>
              </a:rPr>
              <a:t>.NET Standard can grow without updating platforms</a:t>
            </a:r>
          </a:p>
        </p:txBody>
      </p:sp>
      <p:sp>
        <p:nvSpPr>
          <p:cNvPr id="29" name="Pentagon 28"/>
          <p:cNvSpPr/>
          <p:nvPr/>
        </p:nvSpPr>
        <p:spPr bwMode="auto">
          <a:xfrm>
            <a:off x="855265" y="2322894"/>
            <a:ext cx="2689274" cy="2929384"/>
          </a:xfrm>
          <a:prstGeom prst="homePlate">
            <a:avLst>
              <a:gd name="adj" fmla="val 25983"/>
            </a:avLst>
          </a:prstGeom>
          <a:solidFill>
            <a:schemeClr val="accent1"/>
          </a:solidFill>
        </p:spPr>
        <p:txBody>
          <a:bodyPr wrap="square" lIns="179285" tIns="143428" rIns="179285" bIns="143428" rtlCol="0" anchor="ctr">
            <a:noAutofit/>
          </a:bodyPr>
          <a:lstStyle/>
          <a:p>
            <a:pPr defTabSz="896214">
              <a:lnSpc>
                <a:spcPct val="90000"/>
              </a:lnSpc>
            </a:pPr>
            <a:r>
              <a:rPr lang="en-US" sz="2353" b="1" kern="0" dirty="0">
                <a:gradFill>
                  <a:gsLst>
                    <a:gs pos="1250">
                      <a:srgbClr val="FFFFFF"/>
                    </a:gs>
                    <a:gs pos="100000">
                      <a:srgbClr val="FFFFFF"/>
                    </a:gs>
                  </a:gsLst>
                  <a:lin ang="5400000" scaled="0"/>
                </a:gradFill>
                <a:cs typeface="Segoe UI Semibold" panose="020B0702040204020203" pitchFamily="34" charset="0"/>
              </a:rPr>
              <a:t>BENEFITS</a:t>
            </a:r>
          </a:p>
        </p:txBody>
      </p:sp>
    </p:spTree>
    <p:extLst>
      <p:ext uri="{BB962C8B-B14F-4D97-AF65-F5344CB8AC3E}">
        <p14:creationId xmlns:p14="http://schemas.microsoft.com/office/powerpoint/2010/main" val="1971261307"/>
      </p:ext>
    </p:extLst>
  </p:cSld>
  <p:clrMapOvr>
    <a:masterClrMapping/>
  </p:clrMapOvr>
  <p:transition>
    <p:fade/>
  </p:transition>
</p:sld>
</file>

<file path=ppt/theme/theme1.xml><?xml version="1.0" encoding="utf-8"?>
<a:theme xmlns:a="http://schemas.openxmlformats.org/drawingml/2006/main" name="1_Connect(); //2015">
  <a:themeElements>
    <a:clrScheme name="Custom 2">
      <a:dk1>
        <a:srgbClr val="3C3C3C"/>
      </a:dk1>
      <a:lt1>
        <a:srgbClr val="FFFFFF"/>
      </a:lt1>
      <a:dk2>
        <a:srgbClr val="5C2D91"/>
      </a:dk2>
      <a:lt2>
        <a:srgbClr val="FFFFFF"/>
      </a:lt2>
      <a:accent1>
        <a:srgbClr val="5C2D91"/>
      </a:accent1>
      <a:accent2>
        <a:srgbClr val="0078D7"/>
      </a:accent2>
      <a:accent3>
        <a:srgbClr val="008272"/>
      </a:accent3>
      <a:accent4>
        <a:srgbClr val="00B0F0"/>
      </a:accent4>
      <a:accent5>
        <a:srgbClr val="00B294"/>
      </a:accent5>
      <a:accent6>
        <a:srgbClr val="FFB9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 id="{67FAA352-B2C8-44C1-9D64-1BBF1A5C5A77}" vid="{6DB45715-9256-4D34-9929-871A11C9B374}"/>
    </a:ext>
  </a:extLst>
</a:theme>
</file>

<file path=ppt/theme/theme2.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3.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4.xml><?xml version="1.0" encoding="utf-8"?>
<a:theme xmlns:a="http://schemas.openxmlformats.org/drawingml/2006/main" name="8-30707_dotnetConf_Template">
  <a:themeElements>
    <a:clrScheme name="dotnetConf">
      <a:dk1>
        <a:srgbClr val="1E1A20"/>
      </a:dk1>
      <a:lt1>
        <a:srgbClr val="FFFFFF"/>
      </a:lt1>
      <a:dk2>
        <a:srgbClr val="107C10"/>
      </a:dk2>
      <a:lt2>
        <a:srgbClr val="F8F8F8"/>
      </a:lt2>
      <a:accent1>
        <a:srgbClr val="107C10"/>
      </a:accent1>
      <a:accent2>
        <a:srgbClr val="D83B01"/>
      </a:accent2>
      <a:accent3>
        <a:srgbClr val="0078D7"/>
      </a:accent3>
      <a:accent4>
        <a:srgbClr val="FFB900"/>
      </a:accent4>
      <a:accent5>
        <a:srgbClr val="D2D2D2"/>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otnetConf_2016_16x9_Template" id="{C0749003-9B83-4EC7-9CCE-0827D34B3F3D}" vid="{573B5C64-E77A-410B-B9D9-EC179F4A090A}"/>
    </a:ext>
  </a:extLst>
</a:theme>
</file>

<file path=ppt/theme/theme5.xml><?xml version="1.0" encoding="utf-8"?>
<a:theme xmlns:a="http://schemas.openxmlformats.org/drawingml/2006/main" name="1_8-30707_dotnetConf_Template">
  <a:themeElements>
    <a:clrScheme name="dotnetConf">
      <a:dk1>
        <a:srgbClr val="1E1A20"/>
      </a:dk1>
      <a:lt1>
        <a:srgbClr val="FFFFFF"/>
      </a:lt1>
      <a:dk2>
        <a:srgbClr val="107C10"/>
      </a:dk2>
      <a:lt2>
        <a:srgbClr val="F8F8F8"/>
      </a:lt2>
      <a:accent1>
        <a:srgbClr val="107C10"/>
      </a:accent1>
      <a:accent2>
        <a:srgbClr val="D83B01"/>
      </a:accent2>
      <a:accent3>
        <a:srgbClr val="0078D7"/>
      </a:accent3>
      <a:accent4>
        <a:srgbClr val="FFB900"/>
      </a:accent4>
      <a:accent5>
        <a:srgbClr val="D2D2D2"/>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otnetConf_2016_16x9_Template" id="{C0749003-9B83-4EC7-9CCE-0827D34B3F3D}" vid="{573B5C64-E77A-410B-B9D9-EC179F4A09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18C47029734249AC453177EACC6B6F" ma:contentTypeVersion="3" ma:contentTypeDescription="Create a new document." ma:contentTypeScope="" ma:versionID="96f0ea26566c784100a08ed38411f250">
  <xsd:schema xmlns:xsd="http://www.w3.org/2001/XMLSchema" xmlns:xs="http://www.w3.org/2001/XMLSchema" xmlns:p="http://schemas.microsoft.com/office/2006/metadata/properties" xmlns:ns2="726b8fdb-8854-4512-bfeb-a28d72213e8e" targetNamespace="http://schemas.microsoft.com/office/2006/metadata/properties" ma:root="true" ma:fieldsID="5119d37a3cdefa415f208e01e6244aa9" ns2:_="">
    <xsd:import namespace="726b8fdb-8854-4512-bfeb-a28d72213e8e"/>
    <xsd:element name="properties">
      <xsd:complexType>
        <xsd:sequence>
          <xsd:element name="documentManagement">
            <xsd:complexType>
              <xsd:all>
                <xsd:element ref="ns2:SharedWithUsers" minOccurs="0"/>
                <xsd:element ref="ns2:SharedWithDetail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6b8fdb-8854-4512-bfeb-a28d72213e8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F9A0E7A-C86C-46BB-AA24-6BA9C4FCAF45}"/>
</file>

<file path=customXml/itemProps2.xml><?xml version="1.0" encoding="utf-8"?>
<ds:datastoreItem xmlns:ds="http://schemas.openxmlformats.org/officeDocument/2006/customXml" ds:itemID="{483466AE-05C2-4620-BF21-30A2C6CF19E7}"/>
</file>

<file path=customXml/itemProps3.xml><?xml version="1.0" encoding="utf-8"?>
<ds:datastoreItem xmlns:ds="http://schemas.openxmlformats.org/officeDocument/2006/customXml" ds:itemID="{811DF29E-2B14-4054-A2B0-95FFDDFD22B6}"/>
</file>

<file path=docProps/app.xml><?xml version="1.0" encoding="utf-8"?>
<Properties xmlns="http://schemas.openxmlformats.org/officeDocument/2006/extended-properties" xmlns:vt="http://schemas.openxmlformats.org/officeDocument/2006/docPropsVTypes">
  <TotalTime>1765</TotalTime>
  <Words>2011</Words>
  <Application>Microsoft Office PowerPoint</Application>
  <PresentationFormat>Widescreen</PresentationFormat>
  <Paragraphs>454</Paragraphs>
  <Slides>27</Slides>
  <Notes>19</Notes>
  <HiddenSlides>2</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27</vt:i4>
      </vt:variant>
    </vt:vector>
  </HeadingPairs>
  <TitlesOfParts>
    <vt:vector size="41" baseType="lpstr">
      <vt:lpstr>Arial</vt:lpstr>
      <vt:lpstr>Calibri</vt:lpstr>
      <vt:lpstr>Consolas</vt:lpstr>
      <vt:lpstr>Segoe UI</vt:lpstr>
      <vt:lpstr>Segoe UI Light</vt:lpstr>
      <vt:lpstr>Segoe UI Semibold</vt:lpstr>
      <vt:lpstr>Segoe UI Semilight</vt:lpstr>
      <vt:lpstr>Symbol</vt:lpstr>
      <vt:lpstr>Wingdings</vt:lpstr>
      <vt:lpstr>1_Connect(); //2015</vt:lpstr>
      <vt:lpstr>5-30721_Build_2016_Template_Light</vt:lpstr>
      <vt:lpstr>5-30721_Build_2016_Template_Dark</vt:lpstr>
      <vt:lpstr>8-30707_dotnetConf_Template</vt:lpstr>
      <vt:lpstr>1_8-30707_dotnetConf_Template</vt:lpstr>
      <vt:lpstr>PowerPoint Presentation</vt:lpstr>
      <vt:lpstr>Welcome to dotnetConf 2016!</vt:lpstr>
      <vt:lpstr>Exciting times ahead for .NET</vt:lpstr>
      <vt:lpstr>.NET today—the family gets bigger</vt:lpstr>
      <vt:lpstr>.NET today—app models and libraries</vt:lpstr>
      <vt:lpstr>.NET today—reusing code</vt:lpstr>
      <vt:lpstr>.NET today—reusing code</vt:lpstr>
      <vt:lpstr>.NET tomorrow</vt:lpstr>
      <vt:lpstr>.NET tomorrow—reusing code</vt:lpstr>
      <vt:lpstr>.NET future innovation</vt:lpstr>
      <vt:lpstr>.NET future innovation</vt:lpstr>
      <vt:lpstr>.NET Standard—returning APIs</vt:lpstr>
      <vt:lpstr>Languages</vt:lpstr>
      <vt:lpstr>.NET future innovation</vt:lpstr>
      <vt:lpstr>Tools for any developer and any app</vt:lpstr>
      <vt:lpstr>Projects unification model</vt:lpstr>
      <vt:lpstr>.NET future innovation</vt:lpstr>
      <vt:lpstr>.NET future innovation</vt:lpstr>
      <vt:lpstr>.NET future innovation</vt:lpstr>
      <vt:lpstr>.NET future innovation</vt:lpstr>
      <vt:lpstr>PowerPoint Presentation</vt:lpstr>
      <vt:lpstr>PowerPoint Presentation</vt:lpstr>
      <vt:lpstr>.NET Framework</vt:lpstr>
      <vt:lpstr>Universal Windows Platform</vt:lpstr>
      <vt:lpstr>.NET Core</vt:lpstr>
      <vt:lpstr>ASP.NET Core</vt:lpstr>
      <vt:lpstr>.NET Core schedule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 </dc:title>
  <dc:creator>Scott Hunter</dc:creator>
  <cp:lastModifiedBy>Scott Hunter</cp:lastModifiedBy>
  <cp:revision>122</cp:revision>
  <dcterms:created xsi:type="dcterms:W3CDTF">2016-03-15T16:15:27Z</dcterms:created>
  <dcterms:modified xsi:type="dcterms:W3CDTF">2016-06-07T15:55:47Z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0x0101002518C47029734249AC453177EACC6B6F</vt:lpwstr>
  </property>
</Properties>
</file>